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34"/>
  </p:notesMasterIdLst>
  <p:sldIdLst>
    <p:sldId id="262" r:id="rId2"/>
    <p:sldId id="704" r:id="rId3"/>
    <p:sldId id="1071" r:id="rId4"/>
    <p:sldId id="298" r:id="rId5"/>
    <p:sldId id="268" r:id="rId6"/>
    <p:sldId id="269" r:id="rId7"/>
    <p:sldId id="297" r:id="rId8"/>
    <p:sldId id="270" r:id="rId9"/>
    <p:sldId id="785" r:id="rId10"/>
    <p:sldId id="786" r:id="rId11"/>
    <p:sldId id="271" r:id="rId12"/>
    <p:sldId id="787" r:id="rId13"/>
    <p:sldId id="1061" r:id="rId14"/>
    <p:sldId id="284" r:id="rId15"/>
    <p:sldId id="285" r:id="rId16"/>
    <p:sldId id="794" r:id="rId17"/>
    <p:sldId id="598" r:id="rId18"/>
    <p:sldId id="286" r:id="rId19"/>
    <p:sldId id="388" r:id="rId20"/>
    <p:sldId id="287" r:id="rId21"/>
    <p:sldId id="1064" r:id="rId22"/>
    <p:sldId id="292" r:id="rId23"/>
    <p:sldId id="293" r:id="rId24"/>
    <p:sldId id="294" r:id="rId25"/>
    <p:sldId id="966" r:id="rId26"/>
    <p:sldId id="295" r:id="rId27"/>
    <p:sldId id="296" r:id="rId28"/>
    <p:sldId id="967" r:id="rId29"/>
    <p:sldId id="299" r:id="rId30"/>
    <p:sldId id="300" r:id="rId31"/>
    <p:sldId id="731" r:id="rId32"/>
    <p:sldId id="601" r:id="rId33"/>
    <p:sldId id="595" r:id="rId34"/>
    <p:sldId id="399" r:id="rId35"/>
    <p:sldId id="1067" r:id="rId36"/>
    <p:sldId id="400" r:id="rId37"/>
    <p:sldId id="304" r:id="rId38"/>
    <p:sldId id="968" r:id="rId39"/>
    <p:sldId id="303" r:id="rId40"/>
    <p:sldId id="603" r:id="rId41"/>
    <p:sldId id="969" r:id="rId42"/>
    <p:sldId id="415" r:id="rId43"/>
    <p:sldId id="640" r:id="rId44"/>
    <p:sldId id="418" r:id="rId45"/>
    <p:sldId id="309" r:id="rId46"/>
    <p:sldId id="713" r:id="rId47"/>
    <p:sldId id="1072" r:id="rId48"/>
    <p:sldId id="1073" r:id="rId49"/>
    <p:sldId id="1074" r:id="rId50"/>
    <p:sldId id="1075" r:id="rId51"/>
    <p:sldId id="1076" r:id="rId52"/>
    <p:sldId id="1077" r:id="rId53"/>
    <p:sldId id="1078" r:id="rId54"/>
    <p:sldId id="1079" r:id="rId55"/>
    <p:sldId id="1080" r:id="rId56"/>
    <p:sldId id="1081" r:id="rId57"/>
    <p:sldId id="1082" r:id="rId58"/>
    <p:sldId id="1083" r:id="rId59"/>
    <p:sldId id="1084" r:id="rId60"/>
    <p:sldId id="1085" r:id="rId61"/>
    <p:sldId id="1086" r:id="rId62"/>
    <p:sldId id="1087" r:id="rId63"/>
    <p:sldId id="1089" r:id="rId64"/>
    <p:sldId id="1126" r:id="rId65"/>
    <p:sldId id="1090" r:id="rId66"/>
    <p:sldId id="1091" r:id="rId67"/>
    <p:sldId id="1092" r:id="rId68"/>
    <p:sldId id="1093" r:id="rId69"/>
    <p:sldId id="1094" r:id="rId70"/>
    <p:sldId id="1095" r:id="rId71"/>
    <p:sldId id="1096" r:id="rId72"/>
    <p:sldId id="1097" r:id="rId73"/>
    <p:sldId id="1098" r:id="rId74"/>
    <p:sldId id="1099" r:id="rId75"/>
    <p:sldId id="1100" r:id="rId76"/>
    <p:sldId id="1101" r:id="rId77"/>
    <p:sldId id="1102" r:id="rId78"/>
    <p:sldId id="1103" r:id="rId79"/>
    <p:sldId id="1104" r:id="rId80"/>
    <p:sldId id="1105" r:id="rId81"/>
    <p:sldId id="1106" r:id="rId82"/>
    <p:sldId id="1107" r:id="rId83"/>
    <p:sldId id="1108" r:id="rId84"/>
    <p:sldId id="1109" r:id="rId85"/>
    <p:sldId id="1110" r:id="rId86"/>
    <p:sldId id="1111" r:id="rId87"/>
    <p:sldId id="1112" r:id="rId88"/>
    <p:sldId id="1113" r:id="rId89"/>
    <p:sldId id="1114" r:id="rId90"/>
    <p:sldId id="1115" r:id="rId91"/>
    <p:sldId id="1116" r:id="rId92"/>
    <p:sldId id="1117" r:id="rId93"/>
    <p:sldId id="1118" r:id="rId94"/>
    <p:sldId id="1119" r:id="rId95"/>
    <p:sldId id="1120" r:id="rId96"/>
    <p:sldId id="1121" r:id="rId97"/>
    <p:sldId id="1122" r:id="rId98"/>
    <p:sldId id="1123" r:id="rId99"/>
    <p:sldId id="1124" r:id="rId100"/>
    <p:sldId id="1125" r:id="rId101"/>
    <p:sldId id="833" r:id="rId102"/>
    <p:sldId id="317" r:id="rId103"/>
    <p:sldId id="587" r:id="rId104"/>
    <p:sldId id="982" r:id="rId105"/>
    <p:sldId id="983" r:id="rId106"/>
    <p:sldId id="318" r:id="rId107"/>
    <p:sldId id="319" r:id="rId108"/>
    <p:sldId id="715" r:id="rId109"/>
    <p:sldId id="443" r:id="rId110"/>
    <p:sldId id="843" r:id="rId111"/>
    <p:sldId id="462" r:id="rId112"/>
    <p:sldId id="844" r:id="rId113"/>
    <p:sldId id="845" r:id="rId114"/>
    <p:sldId id="846" r:id="rId115"/>
    <p:sldId id="847" r:id="rId116"/>
    <p:sldId id="848" r:id="rId117"/>
    <p:sldId id="849" r:id="rId118"/>
    <p:sldId id="464" r:id="rId119"/>
    <p:sldId id="858" r:id="rId120"/>
    <p:sldId id="859" r:id="rId121"/>
    <p:sldId id="860" r:id="rId122"/>
    <p:sldId id="861" r:id="rId123"/>
    <p:sldId id="862" r:id="rId124"/>
    <p:sldId id="863" r:id="rId125"/>
    <p:sldId id="669" r:id="rId126"/>
    <p:sldId id="894" r:id="rId127"/>
    <p:sldId id="486" r:id="rId128"/>
    <p:sldId id="895" r:id="rId129"/>
    <p:sldId id="896" r:id="rId130"/>
    <p:sldId id="897" r:id="rId131"/>
    <p:sldId id="487" r:id="rId132"/>
    <p:sldId id="378" r:id="rId1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289">
          <p15:clr>
            <a:srgbClr val="A4A3A4"/>
          </p15:clr>
        </p15:guide>
        <p15:guide id="4" pos="2880">
          <p15:clr>
            <a:srgbClr val="A4A3A4"/>
          </p15:clr>
        </p15:guide>
        <p15:guide id="5" pos="329">
          <p15:clr>
            <a:srgbClr val="A4A3A4"/>
          </p15:clr>
        </p15:guide>
        <p15:guide id="6" pos="54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BFBFBF"/>
    <a:srgbClr val="FFFFCC"/>
    <a:srgbClr val="3DFD62"/>
    <a:srgbClr val="FFCCFF"/>
    <a:srgbClr val="FFB7B7"/>
    <a:srgbClr val="0099CC"/>
    <a:srgbClr val="007399"/>
    <a:srgbClr val="FFD2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7" autoAdjust="0"/>
    <p:restoredTop sz="96875" autoAdjust="0"/>
  </p:normalViewPr>
  <p:slideViewPr>
    <p:cSldViewPr>
      <p:cViewPr>
        <p:scale>
          <a:sx n="80" d="100"/>
          <a:sy n="80" d="100"/>
        </p:scale>
        <p:origin x="-1330" y="-178"/>
      </p:cViewPr>
      <p:guideLst>
        <p:guide orient="horz" pos="2160"/>
        <p:guide orient="horz" pos="3974"/>
        <p:guide orient="horz" pos="289"/>
        <p:guide pos="2880"/>
        <p:guide pos="329"/>
        <p:guide pos="54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  <p:sld r:id="rId88" collapse="1"/>
      <p:sld r:id="rId89" collapse="1"/>
      <p:sld r:id="rId90" collapse="1"/>
      <p:sld r:id="rId91" collapse="1"/>
      <p:sld r:id="rId92" collapse="1"/>
      <p:sld r:id="rId93" collapse="1"/>
      <p:sld r:id="rId94" collapse="1"/>
      <p:sld r:id="rId95" collapse="1"/>
      <p:sld r:id="rId96" collapse="1"/>
      <p:sld r:id="rId97" collapse="1"/>
      <p:sld r:id="rId98" collapse="1"/>
      <p:sld r:id="rId99" collapse="1"/>
      <p:sld r:id="rId100" collapse="1"/>
      <p:sld r:id="rId101" collapse="1"/>
      <p:sld r:id="rId102" collapse="1"/>
      <p:sld r:id="rId103" collapse="1"/>
      <p:sld r:id="rId104" collapse="1"/>
      <p:sld r:id="rId105" collapse="1"/>
      <p:sld r:id="rId106" collapse="1"/>
      <p:sld r:id="rId107" collapse="1"/>
      <p:sld r:id="rId108" collapse="1"/>
      <p:sld r:id="rId109" collapse="1"/>
      <p:sld r:id="rId110" collapse="1"/>
      <p:sld r:id="rId111" collapse="1"/>
      <p:sld r:id="rId112" collapse="1"/>
      <p:sld r:id="rId113" collapse="1"/>
      <p:sld r:id="rId114" collapse="1"/>
      <p:sld r:id="rId115" collapse="1"/>
      <p:sld r:id="rId116" collapse="1"/>
      <p:sld r:id="rId117" collapse="1"/>
      <p:sld r:id="rId118" collapse="1"/>
      <p:sld r:id="rId119" collapse="1"/>
      <p:sld r:id="rId120" collapse="1"/>
      <p:sld r:id="rId121" collapse="1"/>
      <p:sld r:id="rId122" collapse="1"/>
      <p:sld r:id="rId123" collapse="1"/>
      <p:sld r:id="rId124" collapse="1"/>
      <p:sld r:id="rId125" collapse="1"/>
      <p:sld r:id="rId126" collapse="1"/>
      <p:sld r:id="rId127" collapse="1"/>
      <p:sld r:id="rId128" collapse="1"/>
      <p:sld r:id="rId129" collapse="1"/>
      <p:sld r:id="rId130" collapse="1"/>
      <p:sld r:id="rId131" collapse="1"/>
      <p:sld r:id="rId1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_rels/viewProps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7.xml"/><Relationship Id="rId21" Type="http://schemas.openxmlformats.org/officeDocument/2006/relationships/slide" Target="slides/slide21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63" Type="http://schemas.openxmlformats.org/officeDocument/2006/relationships/slide" Target="slides/slide63.xml"/><Relationship Id="rId68" Type="http://schemas.openxmlformats.org/officeDocument/2006/relationships/slide" Target="slides/slide68.xml"/><Relationship Id="rId84" Type="http://schemas.openxmlformats.org/officeDocument/2006/relationships/slide" Target="slides/slide84.xml"/><Relationship Id="rId89" Type="http://schemas.openxmlformats.org/officeDocument/2006/relationships/slide" Target="slides/slide89.xml"/><Relationship Id="rId112" Type="http://schemas.openxmlformats.org/officeDocument/2006/relationships/slide" Target="slides/slide112.xml"/><Relationship Id="rId16" Type="http://schemas.openxmlformats.org/officeDocument/2006/relationships/slide" Target="slides/slide16.xml"/><Relationship Id="rId107" Type="http://schemas.openxmlformats.org/officeDocument/2006/relationships/slide" Target="slides/slide107.xml"/><Relationship Id="rId11" Type="http://schemas.openxmlformats.org/officeDocument/2006/relationships/slide" Target="slides/slide11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53" Type="http://schemas.openxmlformats.org/officeDocument/2006/relationships/slide" Target="slides/slide53.xml"/><Relationship Id="rId58" Type="http://schemas.openxmlformats.org/officeDocument/2006/relationships/slide" Target="slides/slide58.xml"/><Relationship Id="rId74" Type="http://schemas.openxmlformats.org/officeDocument/2006/relationships/slide" Target="slides/slide74.xml"/><Relationship Id="rId79" Type="http://schemas.openxmlformats.org/officeDocument/2006/relationships/slide" Target="slides/slide79.xml"/><Relationship Id="rId102" Type="http://schemas.openxmlformats.org/officeDocument/2006/relationships/slide" Target="slides/slide102.xml"/><Relationship Id="rId123" Type="http://schemas.openxmlformats.org/officeDocument/2006/relationships/slide" Target="slides/slide123.xml"/><Relationship Id="rId128" Type="http://schemas.openxmlformats.org/officeDocument/2006/relationships/slide" Target="slides/slide128.xml"/><Relationship Id="rId5" Type="http://schemas.openxmlformats.org/officeDocument/2006/relationships/slide" Target="slides/slide5.xml"/><Relationship Id="rId90" Type="http://schemas.openxmlformats.org/officeDocument/2006/relationships/slide" Target="slides/slide90.xml"/><Relationship Id="rId95" Type="http://schemas.openxmlformats.org/officeDocument/2006/relationships/slide" Target="slides/slide95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43" Type="http://schemas.openxmlformats.org/officeDocument/2006/relationships/slide" Target="slides/slide43.xml"/><Relationship Id="rId48" Type="http://schemas.openxmlformats.org/officeDocument/2006/relationships/slide" Target="slides/slide48.xml"/><Relationship Id="rId64" Type="http://schemas.openxmlformats.org/officeDocument/2006/relationships/slide" Target="slides/slide64.xml"/><Relationship Id="rId69" Type="http://schemas.openxmlformats.org/officeDocument/2006/relationships/slide" Target="slides/slide69.xml"/><Relationship Id="rId113" Type="http://schemas.openxmlformats.org/officeDocument/2006/relationships/slide" Target="slides/slide113.xml"/><Relationship Id="rId118" Type="http://schemas.openxmlformats.org/officeDocument/2006/relationships/slide" Target="slides/slide118.xml"/><Relationship Id="rId80" Type="http://schemas.openxmlformats.org/officeDocument/2006/relationships/slide" Target="slides/slide80.xml"/><Relationship Id="rId85" Type="http://schemas.openxmlformats.org/officeDocument/2006/relationships/slide" Target="slides/slide85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59" Type="http://schemas.openxmlformats.org/officeDocument/2006/relationships/slide" Target="slides/slide59.xml"/><Relationship Id="rId103" Type="http://schemas.openxmlformats.org/officeDocument/2006/relationships/slide" Target="slides/slide103.xml"/><Relationship Id="rId108" Type="http://schemas.openxmlformats.org/officeDocument/2006/relationships/slide" Target="slides/slide108.xml"/><Relationship Id="rId124" Type="http://schemas.openxmlformats.org/officeDocument/2006/relationships/slide" Target="slides/slide124.xml"/><Relationship Id="rId129" Type="http://schemas.openxmlformats.org/officeDocument/2006/relationships/slide" Target="slides/slide129.xml"/><Relationship Id="rId54" Type="http://schemas.openxmlformats.org/officeDocument/2006/relationships/slide" Target="slides/slide54.xml"/><Relationship Id="rId70" Type="http://schemas.openxmlformats.org/officeDocument/2006/relationships/slide" Target="slides/slide70.xml"/><Relationship Id="rId75" Type="http://schemas.openxmlformats.org/officeDocument/2006/relationships/slide" Target="slides/slide75.xml"/><Relationship Id="rId91" Type="http://schemas.openxmlformats.org/officeDocument/2006/relationships/slide" Target="slides/slide91.xml"/><Relationship Id="rId96" Type="http://schemas.openxmlformats.org/officeDocument/2006/relationships/slide" Target="slides/slide9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49" Type="http://schemas.openxmlformats.org/officeDocument/2006/relationships/slide" Target="slides/slide49.xml"/><Relationship Id="rId114" Type="http://schemas.openxmlformats.org/officeDocument/2006/relationships/slide" Target="slides/slide114.xml"/><Relationship Id="rId119" Type="http://schemas.openxmlformats.org/officeDocument/2006/relationships/slide" Target="slides/slide119.xml"/><Relationship Id="rId44" Type="http://schemas.openxmlformats.org/officeDocument/2006/relationships/slide" Target="slides/slide44.xml"/><Relationship Id="rId60" Type="http://schemas.openxmlformats.org/officeDocument/2006/relationships/slide" Target="slides/slide60.xml"/><Relationship Id="rId65" Type="http://schemas.openxmlformats.org/officeDocument/2006/relationships/slide" Target="slides/slide65.xml"/><Relationship Id="rId81" Type="http://schemas.openxmlformats.org/officeDocument/2006/relationships/slide" Target="slides/slide81.xml"/><Relationship Id="rId86" Type="http://schemas.openxmlformats.org/officeDocument/2006/relationships/slide" Target="slides/slide86.xml"/><Relationship Id="rId130" Type="http://schemas.openxmlformats.org/officeDocument/2006/relationships/slide" Target="slides/slide130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9" Type="http://schemas.openxmlformats.org/officeDocument/2006/relationships/slide" Target="slides/slide39.xml"/><Relationship Id="rId109" Type="http://schemas.openxmlformats.org/officeDocument/2006/relationships/slide" Target="slides/slide109.xml"/><Relationship Id="rId34" Type="http://schemas.openxmlformats.org/officeDocument/2006/relationships/slide" Target="slides/slide34.xml"/><Relationship Id="rId50" Type="http://schemas.openxmlformats.org/officeDocument/2006/relationships/slide" Target="slides/slide50.xml"/><Relationship Id="rId55" Type="http://schemas.openxmlformats.org/officeDocument/2006/relationships/slide" Target="slides/slide55.xml"/><Relationship Id="rId76" Type="http://schemas.openxmlformats.org/officeDocument/2006/relationships/slide" Target="slides/slide76.xml"/><Relationship Id="rId97" Type="http://schemas.openxmlformats.org/officeDocument/2006/relationships/slide" Target="slides/slide97.xml"/><Relationship Id="rId104" Type="http://schemas.openxmlformats.org/officeDocument/2006/relationships/slide" Target="slides/slide104.xml"/><Relationship Id="rId120" Type="http://schemas.openxmlformats.org/officeDocument/2006/relationships/slide" Target="slides/slide120.xml"/><Relationship Id="rId125" Type="http://schemas.openxmlformats.org/officeDocument/2006/relationships/slide" Target="slides/slide125.xml"/><Relationship Id="rId7" Type="http://schemas.openxmlformats.org/officeDocument/2006/relationships/slide" Target="slides/slide7.xml"/><Relationship Id="rId71" Type="http://schemas.openxmlformats.org/officeDocument/2006/relationships/slide" Target="slides/slide71.xml"/><Relationship Id="rId92" Type="http://schemas.openxmlformats.org/officeDocument/2006/relationships/slide" Target="slides/slide92.xml"/><Relationship Id="rId2" Type="http://schemas.openxmlformats.org/officeDocument/2006/relationships/slide" Target="slides/slide2.xml"/><Relationship Id="rId29" Type="http://schemas.openxmlformats.org/officeDocument/2006/relationships/slide" Target="slides/slide29.xml"/><Relationship Id="rId24" Type="http://schemas.openxmlformats.org/officeDocument/2006/relationships/slide" Target="slides/slide24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66" Type="http://schemas.openxmlformats.org/officeDocument/2006/relationships/slide" Target="slides/slide66.xml"/><Relationship Id="rId87" Type="http://schemas.openxmlformats.org/officeDocument/2006/relationships/slide" Target="slides/slide87.xml"/><Relationship Id="rId110" Type="http://schemas.openxmlformats.org/officeDocument/2006/relationships/slide" Target="slides/slide110.xml"/><Relationship Id="rId115" Type="http://schemas.openxmlformats.org/officeDocument/2006/relationships/slide" Target="slides/slide115.xml"/><Relationship Id="rId131" Type="http://schemas.openxmlformats.org/officeDocument/2006/relationships/slide" Target="slides/slide131.xml"/><Relationship Id="rId61" Type="http://schemas.openxmlformats.org/officeDocument/2006/relationships/slide" Target="slides/slide61.xml"/><Relationship Id="rId82" Type="http://schemas.openxmlformats.org/officeDocument/2006/relationships/slide" Target="slides/slide82.xml"/><Relationship Id="rId19" Type="http://schemas.openxmlformats.org/officeDocument/2006/relationships/slide" Target="slides/slide19.xml"/><Relationship Id="rId14" Type="http://schemas.openxmlformats.org/officeDocument/2006/relationships/slide" Target="slides/slide14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56" Type="http://schemas.openxmlformats.org/officeDocument/2006/relationships/slide" Target="slides/slide56.xml"/><Relationship Id="rId77" Type="http://schemas.openxmlformats.org/officeDocument/2006/relationships/slide" Target="slides/slide77.xml"/><Relationship Id="rId100" Type="http://schemas.openxmlformats.org/officeDocument/2006/relationships/slide" Target="slides/slide100.xml"/><Relationship Id="rId105" Type="http://schemas.openxmlformats.org/officeDocument/2006/relationships/slide" Target="slides/slide105.xml"/><Relationship Id="rId126" Type="http://schemas.openxmlformats.org/officeDocument/2006/relationships/slide" Target="slides/slide126.xml"/><Relationship Id="rId8" Type="http://schemas.openxmlformats.org/officeDocument/2006/relationships/slide" Target="slides/slide8.xml"/><Relationship Id="rId51" Type="http://schemas.openxmlformats.org/officeDocument/2006/relationships/slide" Target="slides/slide51.xml"/><Relationship Id="rId72" Type="http://schemas.openxmlformats.org/officeDocument/2006/relationships/slide" Target="slides/slide72.xml"/><Relationship Id="rId93" Type="http://schemas.openxmlformats.org/officeDocument/2006/relationships/slide" Target="slides/slide93.xml"/><Relationship Id="rId98" Type="http://schemas.openxmlformats.org/officeDocument/2006/relationships/slide" Target="slides/slide98.xml"/><Relationship Id="rId121" Type="http://schemas.openxmlformats.org/officeDocument/2006/relationships/slide" Target="slides/slide121.xml"/><Relationship Id="rId3" Type="http://schemas.openxmlformats.org/officeDocument/2006/relationships/slide" Target="slides/slide3.xml"/><Relationship Id="rId25" Type="http://schemas.openxmlformats.org/officeDocument/2006/relationships/slide" Target="slides/slide25.xml"/><Relationship Id="rId46" Type="http://schemas.openxmlformats.org/officeDocument/2006/relationships/slide" Target="slides/slide46.xml"/><Relationship Id="rId67" Type="http://schemas.openxmlformats.org/officeDocument/2006/relationships/slide" Target="slides/slide67.xml"/><Relationship Id="rId116" Type="http://schemas.openxmlformats.org/officeDocument/2006/relationships/slide" Target="slides/slide116.xml"/><Relationship Id="rId20" Type="http://schemas.openxmlformats.org/officeDocument/2006/relationships/slide" Target="slides/slide20.xml"/><Relationship Id="rId41" Type="http://schemas.openxmlformats.org/officeDocument/2006/relationships/slide" Target="slides/slide41.xml"/><Relationship Id="rId62" Type="http://schemas.openxmlformats.org/officeDocument/2006/relationships/slide" Target="slides/slide62.xml"/><Relationship Id="rId83" Type="http://schemas.openxmlformats.org/officeDocument/2006/relationships/slide" Target="slides/slide83.xml"/><Relationship Id="rId88" Type="http://schemas.openxmlformats.org/officeDocument/2006/relationships/slide" Target="slides/slide88.xml"/><Relationship Id="rId111" Type="http://schemas.openxmlformats.org/officeDocument/2006/relationships/slide" Target="slides/slide111.xml"/><Relationship Id="rId132" Type="http://schemas.openxmlformats.org/officeDocument/2006/relationships/slide" Target="slides/slide132.xml"/><Relationship Id="rId15" Type="http://schemas.openxmlformats.org/officeDocument/2006/relationships/slide" Target="slides/slide15.xml"/><Relationship Id="rId36" Type="http://schemas.openxmlformats.org/officeDocument/2006/relationships/slide" Target="slides/slide36.xml"/><Relationship Id="rId57" Type="http://schemas.openxmlformats.org/officeDocument/2006/relationships/slide" Target="slides/slide57.xml"/><Relationship Id="rId106" Type="http://schemas.openxmlformats.org/officeDocument/2006/relationships/slide" Target="slides/slide106.xml"/><Relationship Id="rId127" Type="http://schemas.openxmlformats.org/officeDocument/2006/relationships/slide" Target="slides/slide127.xml"/><Relationship Id="rId10" Type="http://schemas.openxmlformats.org/officeDocument/2006/relationships/slide" Target="slides/slide10.xml"/><Relationship Id="rId31" Type="http://schemas.openxmlformats.org/officeDocument/2006/relationships/slide" Target="slides/slide31.xml"/><Relationship Id="rId52" Type="http://schemas.openxmlformats.org/officeDocument/2006/relationships/slide" Target="slides/slide52.xml"/><Relationship Id="rId73" Type="http://schemas.openxmlformats.org/officeDocument/2006/relationships/slide" Target="slides/slide73.xml"/><Relationship Id="rId78" Type="http://schemas.openxmlformats.org/officeDocument/2006/relationships/slide" Target="slides/slide78.xml"/><Relationship Id="rId94" Type="http://schemas.openxmlformats.org/officeDocument/2006/relationships/slide" Target="slides/slide94.xml"/><Relationship Id="rId99" Type="http://schemas.openxmlformats.org/officeDocument/2006/relationships/slide" Target="slides/slide99.xml"/><Relationship Id="rId101" Type="http://schemas.openxmlformats.org/officeDocument/2006/relationships/slide" Target="slides/slide101.xml"/><Relationship Id="rId122" Type="http://schemas.openxmlformats.org/officeDocument/2006/relationships/slide" Target="slides/slide12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26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chi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chi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4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1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chi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1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chin" charset="0"/>
              </a:defRPr>
            </a:lvl1pPr>
          </a:lstStyle>
          <a:p>
            <a:pPr>
              <a:defRPr/>
            </a:pPr>
            <a:fld id="{9D364C57-39EF-46E7-A1EA-7FA3FF14E03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695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chin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chin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chin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chin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chin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4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3D1738C-0F81-4115-A9DA-BE083F43FF56}" type="slidenum">
              <a:rPr lang="de-DE" altLang="de-DE" smtClean="0">
                <a:cs typeface="Tahoma" pitchFamily="34" charset="0"/>
              </a:rPr>
              <a:pPr eaLnBrk="1" hangingPunct="1"/>
              <a:t>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91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6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14916A6-869A-4955-9E26-BA3641DBE13D}" type="slidenum">
              <a:rPr lang="de-DE" altLang="de-DE" smtClean="0">
                <a:cs typeface="Tahoma" pitchFamily="34" charset="0"/>
              </a:rPr>
              <a:pPr eaLnBrk="1" hangingPunct="1"/>
              <a:t>12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8848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4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4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71691ED-2C88-4E29-A736-C70885081877}" type="slidenum">
              <a:rPr lang="de-DE" altLang="de-DE" smtClean="0">
                <a:cs typeface="Tahoma" pitchFamily="34" charset="0"/>
              </a:rPr>
              <a:pPr eaLnBrk="1" hangingPunct="1"/>
              <a:t>102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2389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5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5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2AE7934-E24F-429B-9B5F-E339BA6D54DA}" type="slidenum">
              <a:rPr lang="de-DE" altLang="de-DE" smtClean="0">
                <a:cs typeface="Tahoma" pitchFamily="34" charset="0"/>
              </a:rPr>
              <a:pPr eaLnBrk="1" hangingPunct="1"/>
              <a:t>103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807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6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995725AB-D48D-49C3-9E7D-E3EACB137DCD}" type="slidenum">
              <a:rPr lang="de-DE" altLang="de-DE" smtClean="0">
                <a:cs typeface="Tahoma" pitchFamily="34" charset="0"/>
              </a:rPr>
              <a:pPr eaLnBrk="1" hangingPunct="1"/>
              <a:t>104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2708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7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7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EF2DD31-D9B3-4E6C-B8AF-785236326CC7}" type="slidenum">
              <a:rPr lang="de-DE" altLang="de-DE" smtClean="0">
                <a:cs typeface="Tahoma" pitchFamily="34" charset="0"/>
              </a:rPr>
              <a:pPr eaLnBrk="1" hangingPunct="1"/>
              <a:t>105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460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8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8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518C8848-6EE5-4EA5-8CA4-DEEA7C1E64E5}" type="slidenum">
              <a:rPr lang="de-DE" altLang="de-DE" smtClean="0">
                <a:cs typeface="Tahoma" pitchFamily="34" charset="0"/>
              </a:rPr>
              <a:pPr eaLnBrk="1" hangingPunct="1"/>
              <a:t>106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440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9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C9C1F1D-2C9E-4D77-9A49-87C542BC2B01}" type="slidenum">
              <a:rPr lang="de-DE" altLang="de-DE" smtClean="0">
                <a:cs typeface="Tahoma" pitchFamily="34" charset="0"/>
              </a:rPr>
              <a:pPr eaLnBrk="1" hangingPunct="1"/>
              <a:t>107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7926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0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50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1DBE2418-727B-4766-9640-6C0197352504}" type="slidenum">
              <a:rPr lang="de-DE" altLang="de-DE" smtClean="0">
                <a:cs typeface="Tahoma" pitchFamily="34" charset="0"/>
              </a:rPr>
              <a:pPr eaLnBrk="1" hangingPunct="1"/>
              <a:t>108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77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27EDF78-F9A2-4EEF-8317-1CE60B786E5F}" type="slidenum">
              <a:rPr lang="de-DE" altLang="de-DE" smtClean="0">
                <a:cs typeface="Tahoma" pitchFamily="34" charset="0"/>
              </a:rPr>
              <a:pPr eaLnBrk="1" hangingPunct="1"/>
              <a:t>13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10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960BC560-2F2A-4148-9F18-5CE99A0A1F95}" type="slidenum">
              <a:rPr lang="de-DE" altLang="de-DE" smtClean="0">
                <a:cs typeface="Tahoma" pitchFamily="34" charset="0"/>
              </a:rPr>
              <a:pPr eaLnBrk="1" hangingPunct="1"/>
              <a:t>14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30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38F0E61-81F6-4414-900A-E4A09689B5FA}" type="slidenum">
              <a:rPr lang="de-DE" altLang="de-DE" smtClean="0">
                <a:cs typeface="Tahoma" pitchFamily="34" charset="0"/>
              </a:rPr>
              <a:pPr eaLnBrk="1" hangingPunct="1"/>
              <a:t>15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72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C7FF96B-0749-4958-B6F7-8AC8DE44F059}" type="slidenum">
              <a:rPr lang="de-DE" altLang="de-DE" smtClean="0">
                <a:cs typeface="Tahoma" pitchFamily="34" charset="0"/>
              </a:rPr>
              <a:pPr eaLnBrk="1" hangingPunct="1"/>
              <a:t>16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91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5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A0C6B12-F334-494E-818F-50C9344713CA}" type="slidenum">
              <a:rPr lang="de-DE" altLang="de-DE" smtClean="0">
                <a:cs typeface="Tahoma" pitchFamily="34" charset="0"/>
              </a:rPr>
              <a:pPr eaLnBrk="1" hangingPunct="1"/>
              <a:t>17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66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74073460-FF0C-4270-9597-4BBC217FEA4D}" type="slidenum">
              <a:rPr lang="de-DE" altLang="de-DE" smtClean="0">
                <a:cs typeface="Tahoma" pitchFamily="34" charset="0"/>
              </a:rPr>
              <a:pPr eaLnBrk="1" hangingPunct="1"/>
              <a:t>18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3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7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CCE4D7D-8585-48D8-B4CD-2D6F826D9B1D}" type="slidenum">
              <a:rPr lang="de-DE" altLang="de-DE" smtClean="0">
                <a:cs typeface="Tahoma" pitchFamily="34" charset="0"/>
              </a:rPr>
              <a:pPr eaLnBrk="1" hangingPunct="1"/>
              <a:t>19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36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9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E698B48-285E-47CE-9FA1-ED7E5989E53C}" type="slidenum">
              <a:rPr lang="de-DE" altLang="de-DE" smtClean="0">
                <a:cs typeface="Tahoma" pitchFamily="34" charset="0"/>
              </a:rPr>
              <a:pPr eaLnBrk="1" hangingPunct="1"/>
              <a:t>20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610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4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4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0BE6299-84EB-4990-A8AF-C55154C7E979}" type="slidenum">
              <a:rPr lang="de-DE" altLang="de-DE" smtClean="0">
                <a:cs typeface="Tahoma" pitchFamily="34" charset="0"/>
              </a:rPr>
              <a:pPr eaLnBrk="1" hangingPunct="1"/>
              <a:t>21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4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4D2C4C8F-67D1-4A6A-A81D-A03EC01F9B62}" type="slidenum">
              <a:rPr lang="de-DE" altLang="de-DE" smtClean="0">
                <a:cs typeface="Tahoma" pitchFamily="34" charset="0"/>
              </a:rPr>
              <a:pPr eaLnBrk="1" hangingPunct="1"/>
              <a:t>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70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5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5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83C6ECA-B448-47A0-A7B4-4584F8A0C2F7}" type="slidenum">
              <a:rPr lang="de-DE" altLang="de-DE" smtClean="0">
                <a:cs typeface="Tahoma" pitchFamily="34" charset="0"/>
              </a:rPr>
              <a:pPr eaLnBrk="1" hangingPunct="1"/>
              <a:t>22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324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6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6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B764CAE-0857-4567-A5F0-5F51ED399EA7}" type="slidenum">
              <a:rPr lang="de-DE" altLang="de-DE" smtClean="0">
                <a:cs typeface="Tahoma" pitchFamily="34" charset="0"/>
              </a:rPr>
              <a:pPr eaLnBrk="1" hangingPunct="1"/>
              <a:t>23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742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4B922A24-497D-4068-BB2B-F1FC46350F09}" type="slidenum">
              <a:rPr lang="de-DE" altLang="de-DE" smtClean="0">
                <a:cs typeface="Tahoma" pitchFamily="34" charset="0"/>
              </a:rPr>
              <a:pPr eaLnBrk="1" hangingPunct="1"/>
              <a:t>24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67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8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5B116C6C-1793-403B-8E31-A5CCCF682EBE}" type="slidenum">
              <a:rPr lang="de-DE" altLang="de-DE" smtClean="0">
                <a:cs typeface="Tahoma" pitchFamily="34" charset="0"/>
              </a:rPr>
              <a:pPr eaLnBrk="1" hangingPunct="1"/>
              <a:t>25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11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1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148F1DA-7C45-4A84-8E85-79B4946B7C3D}" type="slidenum">
              <a:rPr lang="de-DE" altLang="de-DE" smtClean="0">
                <a:cs typeface="Tahoma" pitchFamily="34" charset="0"/>
              </a:rPr>
              <a:pPr eaLnBrk="1" hangingPunct="1"/>
              <a:t>26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96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0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CD7CFE4-065B-4420-9501-4368AC2849F5}" type="slidenum">
              <a:rPr lang="de-DE" altLang="de-DE" smtClean="0">
                <a:cs typeface="Tahoma" pitchFamily="34" charset="0"/>
              </a:rPr>
              <a:pPr eaLnBrk="1" hangingPunct="1"/>
              <a:t>27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281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1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26A8393-846E-45C2-BE48-D6AC6D50781F}" type="slidenum">
              <a:rPr lang="de-DE" altLang="de-DE" smtClean="0">
                <a:cs typeface="Tahoma" pitchFamily="34" charset="0"/>
              </a:rPr>
              <a:pPr eaLnBrk="1" hangingPunct="1"/>
              <a:t>28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43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2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9FE4180-6EBE-4136-88EC-72D2981FF5BB}" type="slidenum">
              <a:rPr lang="de-DE" altLang="de-DE" smtClean="0">
                <a:cs typeface="Tahoma" pitchFamily="34" charset="0"/>
              </a:rPr>
              <a:pPr eaLnBrk="1" hangingPunct="1"/>
              <a:t>29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429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24B62A2-8B87-4D0D-AD5E-57040739D7D3}" type="slidenum">
              <a:rPr lang="de-DE" altLang="de-DE" smtClean="0">
                <a:cs typeface="Tahoma" pitchFamily="34" charset="0"/>
              </a:rPr>
              <a:pPr eaLnBrk="1" hangingPunct="1"/>
              <a:t>30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388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4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45F6F3A8-15BD-425D-96CE-A1778C27FDF6}" type="slidenum">
              <a:rPr lang="de-DE" altLang="de-DE" smtClean="0">
                <a:cs typeface="Tahoma" pitchFamily="34" charset="0"/>
              </a:rPr>
              <a:pPr eaLnBrk="1" hangingPunct="1"/>
              <a:t>31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1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5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FADF7CA-A7A1-4A3C-B54B-CD4F0A646CDD}" type="slidenum">
              <a:rPr lang="de-DE" altLang="de-DE" smtClean="0">
                <a:cs typeface="Tahoma" pitchFamily="34" charset="0"/>
              </a:rPr>
              <a:pPr eaLnBrk="1" hangingPunct="1"/>
              <a:t>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361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4A98883-4B25-4635-8C92-179283C1267F}" type="slidenum">
              <a:rPr lang="de-DE" altLang="de-DE" smtClean="0">
                <a:cs typeface="Tahoma" pitchFamily="34" charset="0"/>
              </a:rPr>
              <a:pPr eaLnBrk="1" hangingPunct="1"/>
              <a:t>32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734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6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2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1451BD11-5CE4-41FC-9A60-70B64491CDFA}" type="slidenum">
              <a:rPr lang="de-DE" altLang="de-DE" smtClean="0">
                <a:cs typeface="Tahoma" pitchFamily="34" charset="0"/>
              </a:rPr>
              <a:pPr eaLnBrk="1" hangingPunct="1"/>
              <a:t>33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753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6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3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947D3134-D71E-4885-80C8-BAF5E463DAA5}" type="slidenum">
              <a:rPr lang="de-DE" altLang="de-DE" smtClean="0">
                <a:cs typeface="Tahoma" pitchFamily="34" charset="0"/>
              </a:rPr>
              <a:pPr eaLnBrk="1" hangingPunct="1"/>
              <a:t>34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93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7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3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63EA7DA-1E9D-4C82-985D-50BBFB6DA42E}" type="slidenum">
              <a:rPr lang="de-DE" altLang="de-DE" smtClean="0">
                <a:cs typeface="Tahoma" pitchFamily="34" charset="0"/>
              </a:rPr>
              <a:pPr eaLnBrk="1" hangingPunct="1"/>
              <a:t>35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59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8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3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3948CAD-D135-4BA8-A720-3F5F9F52AD04}" type="slidenum">
              <a:rPr lang="de-DE" altLang="de-DE" smtClean="0">
                <a:cs typeface="Tahoma" pitchFamily="34" charset="0"/>
              </a:rPr>
              <a:pPr eaLnBrk="1" hangingPunct="1"/>
              <a:t>36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61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3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D2F2D34A-9527-4548-9A51-2DDDE8A6586B}" type="slidenum">
              <a:rPr lang="de-DE" altLang="de-DE" smtClean="0">
                <a:cs typeface="Tahoma" pitchFamily="34" charset="0"/>
              </a:rPr>
              <a:pPr eaLnBrk="1" hangingPunct="1"/>
              <a:t>37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659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4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D940B1A-E9B9-4F75-A6CC-830622611736}" type="slidenum">
              <a:rPr lang="de-DE" altLang="de-DE" smtClean="0">
                <a:cs typeface="Tahoma" pitchFamily="34" charset="0"/>
              </a:rPr>
              <a:pPr eaLnBrk="1" hangingPunct="1"/>
              <a:t>38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211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1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4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F4B9365-A0C5-478C-A6D3-2B8869C3BFAB}" type="slidenum">
              <a:rPr lang="de-DE" altLang="de-DE" smtClean="0">
                <a:cs typeface="Tahoma" pitchFamily="34" charset="0"/>
              </a:rPr>
              <a:pPr eaLnBrk="1" hangingPunct="1"/>
              <a:t>39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797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42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F66548D-57C3-4402-A40D-1604EE6DA145}" type="slidenum">
              <a:rPr lang="de-DE" altLang="de-DE" smtClean="0">
                <a:cs typeface="Tahoma" pitchFamily="34" charset="0"/>
              </a:rPr>
              <a:pPr eaLnBrk="1" hangingPunct="1"/>
              <a:t>40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369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3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4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4EEC0AE-3650-4F3D-8706-81E9B97CEF20}" type="slidenum">
              <a:rPr lang="de-DE" altLang="de-DE" smtClean="0">
                <a:cs typeface="Tahoma" pitchFamily="34" charset="0"/>
              </a:rPr>
              <a:pPr eaLnBrk="1" hangingPunct="1"/>
              <a:t>41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44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5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71DFB29A-9C55-4D08-9EDD-98B5D7490E9B}" type="slidenum">
              <a:rPr lang="de-DE" altLang="de-DE" smtClean="0">
                <a:cs typeface="Tahoma" pitchFamily="34" charset="0"/>
              </a:rPr>
              <a:pPr eaLnBrk="1" hangingPunct="1"/>
              <a:t>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828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58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5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9338158-90FA-47B7-BAF8-55B04CACD400}" type="slidenum">
              <a:rPr lang="de-DE" altLang="de-DE" smtClean="0">
                <a:cs typeface="Tahoma" pitchFamily="34" charset="0"/>
              </a:rPr>
              <a:pPr eaLnBrk="1" hangingPunct="1"/>
              <a:t>42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023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4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6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2E36B33-E9C4-4232-B183-7D4B3759DA74}" type="slidenum">
              <a:rPr lang="de-DE" altLang="de-DE" smtClean="0">
                <a:cs typeface="Tahoma" pitchFamily="34" charset="0"/>
              </a:rPr>
              <a:pPr eaLnBrk="1" hangingPunct="1"/>
              <a:t>43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273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5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6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85115445-9ADC-4000-8707-480065C637C3}" type="slidenum">
              <a:rPr lang="de-DE" altLang="de-DE" smtClean="0">
                <a:cs typeface="Tahoma" pitchFamily="34" charset="0"/>
              </a:rPr>
              <a:pPr eaLnBrk="1" hangingPunct="1"/>
              <a:t>44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09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6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6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42BBD32-3842-48D2-B9DD-51C6B0E5C55C}" type="slidenum">
              <a:rPr lang="de-DE" altLang="de-DE" smtClean="0">
                <a:cs typeface="Tahoma" pitchFamily="34" charset="0"/>
              </a:rPr>
              <a:pPr eaLnBrk="1" hangingPunct="1"/>
              <a:t>45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154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7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6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8D7FB48-C648-4D3A-A935-21A040103984}" type="slidenum">
              <a:rPr lang="de-DE" altLang="de-DE" smtClean="0">
                <a:cs typeface="Tahoma" pitchFamily="34" charset="0"/>
              </a:rPr>
              <a:pPr eaLnBrk="1" hangingPunct="1"/>
              <a:t>46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934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8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7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9C241F8-F054-419E-A4BC-F9FAFDFA3AAC}" type="slidenum">
              <a:rPr lang="de-DE" altLang="de-DE" smtClean="0">
                <a:cs typeface="Tahoma" pitchFamily="34" charset="0"/>
              </a:rPr>
              <a:pPr eaLnBrk="1" hangingPunct="1"/>
              <a:t>47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5542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9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7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8234ABC-F38E-49F8-ACF3-ED0BEC4B3CA4}" type="slidenum">
              <a:rPr lang="de-DE" altLang="de-DE" smtClean="0">
                <a:cs typeface="Tahoma" pitchFamily="34" charset="0"/>
              </a:rPr>
              <a:pPr eaLnBrk="1" hangingPunct="1"/>
              <a:t>48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776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0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C4BC97E-E5F8-4E96-8FBF-2BB319408A80}" type="slidenum">
              <a:rPr lang="de-DE" altLang="de-DE" smtClean="0">
                <a:cs typeface="Tahoma" pitchFamily="34" charset="0"/>
              </a:rPr>
              <a:pPr eaLnBrk="1" hangingPunct="1"/>
              <a:t>49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683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1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16DF2851-FE6A-4F90-AEB8-D34676FABBC2}" type="slidenum">
              <a:rPr lang="de-DE" altLang="de-DE" smtClean="0">
                <a:cs typeface="Tahoma" pitchFamily="34" charset="0"/>
              </a:rPr>
              <a:pPr eaLnBrk="1" hangingPunct="1"/>
              <a:t>50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452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F6E812F-F0D6-48AC-B22B-4C47EF2E40A8}" type="slidenum">
              <a:rPr lang="de-DE" altLang="de-DE" smtClean="0">
                <a:cs typeface="Tahoma" pitchFamily="34" charset="0"/>
              </a:rPr>
              <a:pPr eaLnBrk="1" hangingPunct="1"/>
              <a:t>51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8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5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5BAA829-D876-4443-8DA3-497D18A1927D}" type="slidenum">
              <a:rPr lang="de-DE" altLang="de-DE" smtClean="0">
                <a:cs typeface="Tahoma" pitchFamily="34" charset="0"/>
              </a:rPr>
              <a:pPr eaLnBrk="1" hangingPunct="1"/>
              <a:t>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0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3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0F70E1C-E8EE-41C7-9ED7-7BFADF9514B0}" type="slidenum">
              <a:rPr lang="de-DE" altLang="de-DE" smtClean="0">
                <a:cs typeface="Tahoma" pitchFamily="34" charset="0"/>
              </a:rPr>
              <a:pPr eaLnBrk="1" hangingPunct="1"/>
              <a:t>52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490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4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9A7DBE03-AC01-4848-9F9F-8B67A2B8B8EC}" type="slidenum">
              <a:rPr lang="de-DE" altLang="de-DE" smtClean="0">
                <a:cs typeface="Tahoma" pitchFamily="34" charset="0"/>
              </a:rPr>
              <a:pPr eaLnBrk="1" hangingPunct="1"/>
              <a:t>53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231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5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C6FD0CF-8517-453B-82AD-F131CDB07B8F}" type="slidenum">
              <a:rPr lang="de-DE" altLang="de-DE" smtClean="0">
                <a:cs typeface="Tahoma" pitchFamily="34" charset="0"/>
              </a:rPr>
              <a:pPr eaLnBrk="1" hangingPunct="1"/>
              <a:t>54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542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6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3B6D7E5-DFD1-4DAA-A18A-8423F924BB19}" type="slidenum">
              <a:rPr lang="de-DE" altLang="de-DE" smtClean="0">
                <a:cs typeface="Tahoma" pitchFamily="34" charset="0"/>
              </a:rPr>
              <a:pPr eaLnBrk="1" hangingPunct="1"/>
              <a:t>55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9447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597DD20A-3DDB-441D-B6EF-DC717B7DE367}" type="slidenum">
              <a:rPr lang="de-DE" altLang="de-DE" smtClean="0">
                <a:cs typeface="Tahoma" pitchFamily="34" charset="0"/>
              </a:rPr>
              <a:pPr eaLnBrk="1" hangingPunct="1"/>
              <a:t>56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435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8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8A34AE2E-C8B8-4F8F-8305-D079221FAB97}" type="slidenum">
              <a:rPr lang="de-DE" altLang="de-DE" smtClean="0">
                <a:cs typeface="Tahoma" pitchFamily="34" charset="0"/>
              </a:rPr>
              <a:pPr eaLnBrk="1" hangingPunct="1"/>
              <a:t>57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259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9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8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42E224A5-E8AE-4C69-B9F1-EED7364FDE9F}" type="slidenum">
              <a:rPr lang="de-DE" altLang="de-DE" smtClean="0">
                <a:cs typeface="Tahoma" pitchFamily="34" charset="0"/>
              </a:rPr>
              <a:pPr eaLnBrk="1" hangingPunct="1"/>
              <a:t>58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524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9AD9E61-6CD9-485D-ACE3-2DBF93B04D7E}" type="slidenum">
              <a:rPr lang="de-DE" altLang="de-DE" smtClean="0">
                <a:cs typeface="Tahoma" pitchFamily="34" charset="0"/>
              </a:rPr>
              <a:pPr eaLnBrk="1" hangingPunct="1"/>
              <a:t>59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368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1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4963F7AB-2C87-4EF4-824A-55DCE4642F12}" type="slidenum">
              <a:rPr lang="de-DE" altLang="de-DE" smtClean="0">
                <a:cs typeface="Tahoma" pitchFamily="34" charset="0"/>
              </a:rPr>
              <a:pPr eaLnBrk="1" hangingPunct="1"/>
              <a:t>60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927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2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2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B6356AA-BAF6-4AA2-8B9D-C0F8FBF2EBB2}" type="slidenum">
              <a:rPr lang="de-DE" altLang="de-DE" smtClean="0">
                <a:cs typeface="Tahoma" pitchFamily="34" charset="0"/>
              </a:rPr>
              <a:pPr eaLnBrk="1" hangingPunct="1"/>
              <a:t>61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02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6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65DC85B-53C6-4EF9-8065-11B5142E5730}" type="slidenum">
              <a:rPr lang="de-DE" altLang="de-DE" smtClean="0">
                <a:cs typeface="Tahoma" pitchFamily="34" charset="0"/>
              </a:rPr>
              <a:pPr eaLnBrk="1" hangingPunct="1"/>
              <a:t>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3158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3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2A1BCA0-459F-4893-9F45-8E1D6208FF7C}" type="slidenum">
              <a:rPr lang="de-DE" altLang="de-DE" smtClean="0">
                <a:cs typeface="Tahoma" pitchFamily="34" charset="0"/>
              </a:rPr>
              <a:pPr eaLnBrk="1" hangingPunct="1"/>
              <a:t>62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2665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6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E3A1C95-FB4B-42E0-AC1E-0F78D3AAC160}" type="slidenum">
              <a:rPr lang="de-DE" altLang="de-DE" smtClean="0">
                <a:cs typeface="Tahoma" pitchFamily="34" charset="0"/>
              </a:rPr>
              <a:pPr eaLnBrk="1" hangingPunct="1"/>
              <a:t>63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4813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6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E3A1C95-FB4B-42E0-AC1E-0F78D3AAC160}" type="slidenum">
              <a:rPr lang="de-DE" altLang="de-DE" smtClean="0">
                <a:cs typeface="Tahoma" pitchFamily="34" charset="0"/>
              </a:rPr>
              <a:pPr eaLnBrk="1" hangingPunct="1"/>
              <a:t>64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4813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BCA6C32-3FF4-4FC5-B55A-1E13F91F3669}" type="slidenum">
              <a:rPr lang="de-DE" altLang="de-DE" smtClean="0">
                <a:cs typeface="Tahoma" pitchFamily="34" charset="0"/>
              </a:rPr>
              <a:pPr eaLnBrk="1" hangingPunct="1"/>
              <a:t>65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8034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8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8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B246965-4244-4E42-9F31-4B8527F5530E}" type="slidenum">
              <a:rPr lang="de-DE" altLang="de-DE" smtClean="0">
                <a:cs typeface="Tahoma" pitchFamily="34" charset="0"/>
              </a:rPr>
              <a:pPr eaLnBrk="1" hangingPunct="1"/>
              <a:t>66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5212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9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899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3CC9654-1A6C-4049-8086-173E7CE3B088}" type="slidenum">
              <a:rPr lang="de-DE" altLang="de-DE" smtClean="0">
                <a:cs typeface="Tahoma" pitchFamily="34" charset="0"/>
              </a:rPr>
              <a:pPr eaLnBrk="1" hangingPunct="1"/>
              <a:t>67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517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0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9B4F6302-0DB7-4C53-87E7-CE8BC55E1A7A}" type="slidenum">
              <a:rPr lang="de-DE" altLang="de-DE" smtClean="0">
                <a:cs typeface="Tahoma" pitchFamily="34" charset="0"/>
              </a:rPr>
              <a:pPr eaLnBrk="1" hangingPunct="1"/>
              <a:t>68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9400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1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52CBFF7-DE9E-44EF-87CF-DD7AA80AC552}" type="slidenum">
              <a:rPr lang="de-DE" altLang="de-DE" smtClean="0">
                <a:cs typeface="Tahoma" pitchFamily="34" charset="0"/>
              </a:rPr>
              <a:pPr eaLnBrk="1" hangingPunct="1"/>
              <a:t>69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1627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2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93EF05F-6B56-4991-B092-257E1148F191}" type="slidenum">
              <a:rPr lang="de-DE" altLang="de-DE" smtClean="0">
                <a:cs typeface="Tahoma" pitchFamily="34" charset="0"/>
              </a:rPr>
              <a:pPr eaLnBrk="1" hangingPunct="1"/>
              <a:t>70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1136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3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3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9619EF0-226D-4094-83D2-8570C225A746}" type="slidenum">
              <a:rPr lang="de-DE" altLang="de-DE" smtClean="0">
                <a:cs typeface="Tahoma" pitchFamily="34" charset="0"/>
              </a:rPr>
              <a:pPr eaLnBrk="1" hangingPunct="1"/>
              <a:t>71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3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6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36D9ECA-9883-4B85-A8C9-49A86AF5213C}" type="slidenum">
              <a:rPr lang="de-DE" altLang="de-DE" smtClean="0">
                <a:cs typeface="Tahoma" pitchFamily="34" charset="0"/>
              </a:rPr>
              <a:pPr eaLnBrk="1" hangingPunct="1"/>
              <a:t>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3256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4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4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99DCB65-7FC4-48D7-94F3-227FE3A5E768}" type="slidenum">
              <a:rPr lang="de-DE" altLang="de-DE" smtClean="0">
                <a:cs typeface="Tahoma" pitchFamily="34" charset="0"/>
              </a:rPr>
              <a:pPr eaLnBrk="1" hangingPunct="1"/>
              <a:t>72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2241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5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5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422824E-F7D7-4ACC-952E-BC86DA0A1241}" type="slidenum">
              <a:rPr lang="de-DE" altLang="de-DE" smtClean="0">
                <a:cs typeface="Tahoma" pitchFamily="34" charset="0"/>
              </a:rPr>
              <a:pPr eaLnBrk="1" hangingPunct="1"/>
              <a:t>73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081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6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6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A67734E7-9E81-49DC-8A16-6E54985DAAF6}" type="slidenum">
              <a:rPr lang="de-DE" altLang="de-DE" smtClean="0">
                <a:cs typeface="Tahoma" pitchFamily="34" charset="0"/>
              </a:rPr>
              <a:pPr eaLnBrk="1" hangingPunct="1"/>
              <a:t>74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51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7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7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3F75E7B-D5E8-4B97-9FF1-E3BC47C56EC9}" type="slidenum">
              <a:rPr lang="de-DE" altLang="de-DE" smtClean="0">
                <a:cs typeface="Tahoma" pitchFamily="34" charset="0"/>
              </a:rPr>
              <a:pPr eaLnBrk="1" hangingPunct="1"/>
              <a:t>75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8321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8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8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72B23B9-0EFC-41C6-B7D9-7CCC05C7D986}" type="slidenum">
              <a:rPr lang="de-DE" altLang="de-DE" smtClean="0">
                <a:cs typeface="Tahoma" pitchFamily="34" charset="0"/>
              </a:rPr>
              <a:pPr eaLnBrk="1" hangingPunct="1"/>
              <a:t>76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292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9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09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9721550-324E-4966-9993-09ADC8B66786}" type="slidenum">
              <a:rPr lang="de-DE" altLang="de-DE" smtClean="0">
                <a:cs typeface="Tahoma" pitchFamily="34" charset="0"/>
              </a:rPr>
              <a:pPr eaLnBrk="1" hangingPunct="1"/>
              <a:t>77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654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0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0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EBC6DAB-643A-4D57-B53E-D7450AA7EC34}" type="slidenum">
              <a:rPr lang="de-DE" altLang="de-DE" smtClean="0">
                <a:cs typeface="Tahoma" pitchFamily="34" charset="0"/>
              </a:rPr>
              <a:pPr eaLnBrk="1" hangingPunct="1"/>
              <a:t>78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2406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D53D8FE2-61A4-44A5-A2C7-A6CB441596EA}" type="slidenum">
              <a:rPr lang="de-DE" altLang="de-DE" smtClean="0">
                <a:cs typeface="Tahoma" pitchFamily="34" charset="0"/>
              </a:rPr>
              <a:pPr eaLnBrk="1" hangingPunct="1"/>
              <a:t>79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6084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2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2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E78BAF7-BF99-4B33-8CDE-485D3FCC1D63}" type="slidenum">
              <a:rPr lang="de-DE" altLang="de-DE" smtClean="0">
                <a:cs typeface="Tahoma" pitchFamily="34" charset="0"/>
              </a:rPr>
              <a:pPr eaLnBrk="1" hangingPunct="1"/>
              <a:t>80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0776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3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3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78CFBCA9-965C-4159-9CD3-A5AF607931BA}" type="slidenum">
              <a:rPr lang="de-DE" altLang="de-DE" smtClean="0">
                <a:cs typeface="Tahoma" pitchFamily="34" charset="0"/>
              </a:rPr>
              <a:pPr eaLnBrk="1" hangingPunct="1"/>
              <a:t>81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4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6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7B6B0062-7AF3-44B4-A93E-4A58A9FFA36E}" type="slidenum">
              <a:rPr lang="de-DE" altLang="de-DE" smtClean="0">
                <a:cs typeface="Tahoma" pitchFamily="34" charset="0"/>
              </a:rPr>
              <a:pPr eaLnBrk="1" hangingPunct="1"/>
              <a:t>10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8175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4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5908B91-6DEC-4211-94E9-8E5A97BD9499}" type="slidenum">
              <a:rPr lang="de-DE" altLang="de-DE" smtClean="0">
                <a:cs typeface="Tahoma" pitchFamily="34" charset="0"/>
              </a:rPr>
              <a:pPr eaLnBrk="1" hangingPunct="1"/>
              <a:t>82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7962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5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5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8BDBA3A2-1BF8-496E-9FE4-200E179721CC}" type="slidenum">
              <a:rPr lang="de-DE" altLang="de-DE" smtClean="0">
                <a:cs typeface="Tahoma" pitchFamily="34" charset="0"/>
              </a:rPr>
              <a:pPr eaLnBrk="1" hangingPunct="1"/>
              <a:t>83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01775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6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6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02A1614-D0F4-4843-B00C-F0F81993048C}" type="slidenum">
              <a:rPr lang="de-DE" altLang="de-DE" smtClean="0">
                <a:cs typeface="Tahoma" pitchFamily="34" charset="0"/>
              </a:rPr>
              <a:pPr eaLnBrk="1" hangingPunct="1"/>
              <a:t>84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8993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7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73CE07F-1FCA-4548-8332-4A18F52A7F84}" type="slidenum">
              <a:rPr lang="de-DE" altLang="de-DE" smtClean="0">
                <a:cs typeface="Tahoma" pitchFamily="34" charset="0"/>
              </a:rPr>
              <a:pPr eaLnBrk="1" hangingPunct="1"/>
              <a:t>85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81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8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8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7D457E3-691B-457B-9AF9-FF33639E8984}" type="slidenum">
              <a:rPr lang="de-DE" altLang="de-DE" smtClean="0">
                <a:cs typeface="Tahoma" pitchFamily="34" charset="0"/>
              </a:rPr>
              <a:pPr eaLnBrk="1" hangingPunct="1"/>
              <a:t>86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4548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9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1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B1ADA52-097C-46CD-880F-575B010F41C3}" type="slidenum">
              <a:rPr lang="de-DE" altLang="de-DE" smtClean="0">
                <a:cs typeface="Tahoma" pitchFamily="34" charset="0"/>
              </a:rPr>
              <a:pPr eaLnBrk="1" hangingPunct="1"/>
              <a:t>87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7755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0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2BF82F6-982D-45FB-A14F-CFE061DEEB48}" type="slidenum">
              <a:rPr lang="de-DE" altLang="de-DE" smtClean="0">
                <a:cs typeface="Tahoma" pitchFamily="34" charset="0"/>
              </a:rPr>
              <a:pPr eaLnBrk="1" hangingPunct="1"/>
              <a:t>88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4719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B073D231-C3D3-4732-B932-D509787A8F03}" type="slidenum">
              <a:rPr lang="de-DE" altLang="de-DE" smtClean="0">
                <a:cs typeface="Tahoma" pitchFamily="34" charset="0"/>
              </a:rPr>
              <a:pPr eaLnBrk="1" hangingPunct="1"/>
              <a:t>89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102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2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C75B16C3-2E5A-414C-BCEF-97AA9C6E952D}" type="slidenum">
              <a:rPr lang="de-DE" altLang="de-DE" smtClean="0">
                <a:cs typeface="Tahoma" pitchFamily="34" charset="0"/>
              </a:rPr>
              <a:pPr eaLnBrk="1" hangingPunct="1"/>
              <a:t>90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602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3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D9225799-7A75-4264-A89F-D259D7E9ACCC}" type="slidenum">
              <a:rPr lang="de-DE" altLang="de-DE" smtClean="0">
                <a:cs typeface="Tahoma" pitchFamily="34" charset="0"/>
              </a:rPr>
              <a:pPr eaLnBrk="1" hangingPunct="1"/>
              <a:t>91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1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76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9099F1B-23B8-4698-AD2B-AACC6189E5FB}" type="slidenum">
              <a:rPr lang="de-DE" altLang="de-DE" smtClean="0">
                <a:cs typeface="Tahoma" pitchFamily="34" charset="0"/>
              </a:rPr>
              <a:pPr eaLnBrk="1" hangingPunct="1"/>
              <a:t>11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18008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4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FC66BFE7-7CD5-427E-9E43-57BCF66A76FF}" type="slidenum">
              <a:rPr lang="de-DE" altLang="de-DE" smtClean="0">
                <a:cs typeface="Tahoma" pitchFamily="34" charset="0"/>
              </a:rPr>
              <a:pPr eaLnBrk="1" hangingPunct="1"/>
              <a:t>92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0503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5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F268327-6DF9-46F2-9E3B-893907FACFFB}" type="slidenum">
              <a:rPr lang="de-DE" altLang="de-DE" smtClean="0">
                <a:cs typeface="Tahoma" pitchFamily="34" charset="0"/>
              </a:rPr>
              <a:pPr eaLnBrk="1" hangingPunct="1"/>
              <a:t>93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5440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6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6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8A33C756-0A50-49C0-A34D-9203EE8019EB}" type="slidenum">
              <a:rPr lang="de-DE" altLang="de-DE" smtClean="0">
                <a:cs typeface="Tahoma" pitchFamily="34" charset="0"/>
              </a:rPr>
              <a:pPr eaLnBrk="1" hangingPunct="1"/>
              <a:t>94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9036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7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7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03182D24-F524-4B52-953C-5F4DCC2B3D8F}" type="slidenum">
              <a:rPr lang="de-DE" altLang="de-DE" smtClean="0">
                <a:cs typeface="Tahoma" pitchFamily="34" charset="0"/>
              </a:rPr>
              <a:pPr eaLnBrk="1" hangingPunct="1"/>
              <a:t>95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85938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8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59F6E93E-1EA4-44A7-9708-72E5963BFE84}" type="slidenum">
              <a:rPr lang="de-DE" altLang="de-DE" smtClean="0">
                <a:cs typeface="Tahoma" pitchFamily="34" charset="0"/>
              </a:rPr>
              <a:pPr eaLnBrk="1" hangingPunct="1"/>
              <a:t>96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5034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9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29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1770489D-C490-4FF9-B930-909C8CA7D89F}" type="slidenum">
              <a:rPr lang="de-DE" altLang="de-DE" smtClean="0">
                <a:cs typeface="Tahoma" pitchFamily="34" charset="0"/>
              </a:rPr>
              <a:pPr eaLnBrk="1" hangingPunct="1"/>
              <a:t>97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18433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0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3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69278B5F-5D00-4D98-BB18-7C9DA4B3906F}" type="slidenum">
              <a:rPr lang="de-DE" altLang="de-DE" smtClean="0">
                <a:cs typeface="Tahoma" pitchFamily="34" charset="0"/>
              </a:rPr>
              <a:pPr eaLnBrk="1" hangingPunct="1"/>
              <a:t>98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6700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31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39CEE58F-DEB2-45C9-88FD-01878B8307F6}" type="slidenum">
              <a:rPr lang="de-DE" altLang="de-DE" smtClean="0">
                <a:cs typeface="Tahoma" pitchFamily="34" charset="0"/>
              </a:rPr>
              <a:pPr eaLnBrk="1" hangingPunct="1"/>
              <a:t>99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3931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3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E4DE083D-2516-4EB1-9DA3-3CD3995A4724}" type="slidenum">
              <a:rPr lang="de-DE" altLang="de-DE" smtClean="0">
                <a:cs typeface="Tahoma" pitchFamily="34" charset="0"/>
              </a:rPr>
              <a:pPr eaLnBrk="1" hangingPunct="1"/>
              <a:t>100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19640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3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Cochin"/>
              <a:cs typeface="Arial" pitchFamily="34" charset="0"/>
            </a:endParaRPr>
          </a:p>
        </p:txBody>
      </p:sp>
      <p:sp>
        <p:nvSpPr>
          <p:cNvPr id="943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chin"/>
                <a:cs typeface="Arial" pitchFamily="34" charset="0"/>
              </a:defRPr>
            </a:lvl9pPr>
          </a:lstStyle>
          <a:p>
            <a:pPr eaLnBrk="1" hangingPunct="1"/>
            <a:fld id="{23FAF668-4FDC-404A-8A42-D1391D92DDCC}" type="slidenum">
              <a:rPr lang="de-DE" altLang="de-DE" smtClean="0">
                <a:cs typeface="Tahoma" pitchFamily="34" charset="0"/>
              </a:rPr>
              <a:pPr eaLnBrk="1" hangingPunct="1"/>
              <a:t>101</a:t>
            </a:fld>
            <a:endParaRPr lang="de-DE" altLang="de-DE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3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1588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9388" y="179388"/>
            <a:ext cx="648000" cy="6480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22288" y="2123855"/>
            <a:ext cx="80994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78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22000" y="773845"/>
            <a:ext cx="8099425" cy="1260000"/>
          </a:xfrm>
        </p:spPr>
        <p:txBody>
          <a:bodyPr lIns="36000" tIns="36000" rIns="36000" bIns="36000"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noProof="0" dirty="0" err="1" smtClean="0"/>
              <a:t>Klepnutím lze upravit styl předlohy nadpisů.</a:t>
            </a:r>
            <a:endParaRPr lang="en-US" noProof="0" dirty="0"/>
          </a:p>
        </p:txBody>
      </p:sp>
      <p:sp>
        <p:nvSpPr>
          <p:cNvPr id="178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2288" y="2555999"/>
            <a:ext cx="8078787" cy="3744000"/>
          </a:xfrm>
        </p:spPr>
        <p:txBody>
          <a:bodyPr/>
          <a:lstStyle>
            <a:lvl1pPr marL="0" indent="0" algn="ctr" defTabSz="360000">
              <a:spcBef>
                <a:spcPts val="600"/>
              </a:spcBef>
              <a:spcAft>
                <a:spcPts val="600"/>
              </a:spcAft>
              <a:defRPr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noProof="0" dirty="0" smtClean="0"/>
              <a:t>Klepnutím lze upravit styl předlohy podnadpisů.</a:t>
            </a:r>
            <a:endParaRPr lang="en-US" noProof="0" dirty="0" smtClean="0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D1E77B5-75F4-4195-BB1A-E66FB9FF953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80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ntermedi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1588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9388" y="179388"/>
            <a:ext cx="648000" cy="6480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22288" y="2123855"/>
            <a:ext cx="8099425" cy="0"/>
          </a:xfrm>
          <a:prstGeom prst="line">
            <a:avLst/>
          </a:prstGeom>
          <a:noFill/>
          <a:ln w="1143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78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22000" y="773845"/>
            <a:ext cx="8099425" cy="1260000"/>
          </a:xfrm>
        </p:spPr>
        <p:txBody>
          <a:bodyPr lIns="36000" tIns="36000" rIns="36000" bIns="36000"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noProof="0" dirty="0" err="1" smtClean="0"/>
              <a:t>Klepnutím lze upravit styl předlohy nadpisů.</a:t>
            </a:r>
            <a:endParaRPr lang="en-US" noProof="0" dirty="0"/>
          </a:p>
        </p:txBody>
      </p:sp>
      <p:sp>
        <p:nvSpPr>
          <p:cNvPr id="178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2288" y="2555999"/>
            <a:ext cx="8078787" cy="3744000"/>
          </a:xfrm>
        </p:spPr>
        <p:txBody>
          <a:bodyPr/>
          <a:lstStyle>
            <a:lvl1pPr marL="0" indent="0" algn="ctr" defTabSz="360000">
              <a:spcBef>
                <a:spcPts val="600"/>
              </a:spcBef>
              <a:spcAft>
                <a:spcPts val="600"/>
              </a:spcAft>
              <a:defRPr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noProof="0" dirty="0" smtClean="0"/>
              <a:t>Klepnutím lze upravit styl předlohy podnadpisů.</a:t>
            </a:r>
            <a:endParaRPr lang="en-US" noProof="0" dirty="0" smtClean="0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EE1AFE68-658C-427F-ABFA-1C5CD6E5FA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71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Maj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79388" y="179388"/>
            <a:ext cx="648000" cy="648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22288" y="2123855"/>
            <a:ext cx="8099425" cy="0"/>
          </a:xfrm>
          <a:prstGeom prst="line">
            <a:avLst/>
          </a:prstGeom>
          <a:noFill/>
          <a:ln w="114300">
            <a:solidFill>
              <a:schemeClr val="bg1">
                <a:lumMod val="25000"/>
                <a:lumOff val="75000"/>
              </a:schemeClr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78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22288" y="773845"/>
            <a:ext cx="8099425" cy="1260000"/>
          </a:xfrm>
        </p:spPr>
        <p:txBody>
          <a:bodyPr lIns="36000" tIns="36000" rIns="36000" bIns="36000"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Klepnutím lze upravit styl předlohy nadpisů.</a:t>
            </a:r>
            <a:endParaRPr lang="de-DE" dirty="0"/>
          </a:p>
        </p:txBody>
      </p:sp>
      <p:sp>
        <p:nvSpPr>
          <p:cNvPr id="178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2288" y="2880000"/>
            <a:ext cx="8078787" cy="3420000"/>
          </a:xfrm>
        </p:spPr>
        <p:txBody>
          <a:bodyPr/>
          <a:lstStyle>
            <a:lvl1pPr marL="0" indent="0" algn="ctr" defTabSz="360000">
              <a:spcBef>
                <a:spcPts val="600"/>
              </a:spcBef>
              <a:spcAft>
                <a:spcPts val="600"/>
              </a:spcAft>
              <a:defRPr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0" indent="0" algn="ctr">
              <a:buNone/>
              <a:defRPr sz="2800" b="1" baseline="0">
                <a:solidFill>
                  <a:srgbClr val="FFE5E5"/>
                </a:solidFill>
              </a:defRPr>
            </a:lvl2pPr>
            <a:lvl3pPr marL="0" indent="0" algn="ctr">
              <a:buNone/>
              <a:defRPr baseline="0">
                <a:solidFill>
                  <a:srgbClr val="FFFF99"/>
                </a:solidFill>
              </a:defRPr>
            </a:lvl3pPr>
          </a:lstStyle>
          <a:p>
            <a:r>
              <a:rPr lang="cs-CZ" noProof="0" dirty="0" smtClean="0"/>
              <a:t>Klepnutím lze upravit styl předlohy podnadpisů.</a:t>
            </a:r>
            <a:endParaRPr lang="en-US" noProof="0" dirty="0" smtClean="0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424D05F-D119-46A6-9836-64E91118D35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527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98425"/>
            <a:ext cx="7785100" cy="79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313765"/>
            <a:ext cx="8099425" cy="4994960"/>
          </a:xfrm>
        </p:spPr>
        <p:txBody>
          <a:bodyPr/>
          <a:lstStyle>
            <a:lvl1pPr marL="0" indent="0">
              <a:buClr>
                <a:srgbClr val="FFE5E5"/>
              </a:buClr>
              <a:buFontTx/>
              <a:buNone/>
              <a:defRPr b="1">
                <a:solidFill>
                  <a:srgbClr val="FFFF00"/>
                </a:solidFill>
              </a:defRPr>
            </a:lvl1pPr>
            <a:lvl2pPr>
              <a:spcBef>
                <a:spcPts val="900"/>
              </a:spcBef>
              <a:defRPr/>
            </a:lvl2pPr>
            <a:lvl3pPr>
              <a:buSzPct val="80000"/>
              <a:defRPr/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3C42BCC2-63B5-45A9-8D54-A3E52F4633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4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98425"/>
            <a:ext cx="7785100" cy="79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Clr>
                <a:srgbClr val="FFFF00"/>
              </a:buClr>
              <a:buFont typeface="+mj-lt"/>
              <a:buAutoNum type="arabicPeriod"/>
              <a:defRPr b="0">
                <a:solidFill>
                  <a:srgbClr val="FFFF00"/>
                </a:solidFill>
              </a:defRPr>
            </a:lvl1pPr>
            <a:lvl2pPr>
              <a:spcBef>
                <a:spcPts val="900"/>
              </a:spcBef>
              <a:defRPr/>
            </a:lvl2pPr>
            <a:lvl3pPr>
              <a:buSzPct val="80000"/>
              <a:defRPr/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32294A8F-C4FA-44E4-B59A-E312882703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74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98425"/>
            <a:ext cx="7785100" cy="79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03775"/>
            <a:ext cx="4170363" cy="490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03775"/>
            <a:ext cx="4170362" cy="490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91506017-22B3-4105-A206-D790E341AE5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6238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98425"/>
            <a:ext cx="7785100" cy="79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B2545DA-BB60-4E37-B324-02CF0D1BDB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5921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4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7157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77158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77159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  <p:sp>
            <p:nvSpPr>
              <p:cNvPr id="1040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7161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en-US"/>
              </a:p>
            </p:txBody>
          </p:sp>
        </p:grpSp>
        <p:sp>
          <p:nvSpPr>
            <p:cNvPr id="177162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en-US"/>
            </a:p>
          </p:txBody>
        </p:sp>
        <p:sp>
          <p:nvSpPr>
            <p:cNvPr id="1036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7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836613" y="98425"/>
            <a:ext cx="77851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</a:t>
            </a:r>
            <a:r>
              <a:rPr lang="de-DE" altLang="de-DE" dirty="0" err="1" smtClean="0"/>
              <a:t>click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enter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text</a:t>
            </a:r>
            <a:endParaRPr lang="de-DE" altLang="de-DE" dirty="0" smtClean="0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1404938"/>
            <a:ext cx="80994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Textmasterformat click to enter text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>
            <a:off x="522288" y="953725"/>
            <a:ext cx="8099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7716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5" y="6399213"/>
            <a:ext cx="612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5A21CB8-3C48-4EDD-A6AD-F9E882D35F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057" name="Picture 17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79388" y="179388"/>
            <a:ext cx="503237" cy="50323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9pPr>
    </p:titleStyle>
    <p:bodyStyle>
      <a:lvl1pPr algn="l" rtl="0" eaLnBrk="0" fontAlgn="base" hangingPunct="0">
        <a:spcBef>
          <a:spcPts val="1800"/>
        </a:spcBef>
        <a:spcAft>
          <a:spcPts val="600"/>
        </a:spcAft>
        <a:buClr>
          <a:srgbClr val="FFFF00"/>
        </a:buClr>
        <a:buFont typeface="Wingdings" pitchFamily="2" charset="2"/>
        <a:defRPr sz="28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19138" indent="-539750" algn="l" defTabSz="358775" rtl="0" eaLnBrk="0" fontAlgn="base" hangingPunct="0">
        <a:spcBef>
          <a:spcPts val="600"/>
        </a:spcBef>
        <a:spcAft>
          <a:spcPts val="300"/>
        </a:spcAft>
        <a:buClr>
          <a:srgbClr val="CCFFFF"/>
        </a:buClr>
        <a:buSzPct val="110000"/>
        <a:buFont typeface="Wingdings" pitchFamily="2" charset="2"/>
        <a:buChar char="Y"/>
        <a:defRPr sz="2400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898525" indent="-395288" algn="l" defTabSz="358775" rtl="0" eaLnBrk="0" fontAlgn="base" hangingPunct="0">
        <a:spcBef>
          <a:spcPts val="300"/>
        </a:spcBef>
        <a:spcAft>
          <a:spcPts val="60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079500" indent="-395288" algn="l" rtl="0" eaLnBrk="0" fontAlgn="base" hangingPunct="0">
        <a:spcBef>
          <a:spcPts val="300"/>
        </a:spcBef>
        <a:spcAft>
          <a:spcPts val="600"/>
        </a:spcAft>
        <a:buClr>
          <a:schemeClr val="accent2"/>
        </a:buClr>
        <a:buSzPct val="70000"/>
        <a:buFont typeface="Wingdings" pitchFamily="2" charset="2"/>
        <a:buChar char="n"/>
        <a:defRPr sz="2200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439863" indent="-395288" algn="l" rtl="0" eaLnBrk="0" fontAlgn="base" hangingPunct="0">
        <a:spcBef>
          <a:spcPts val="600"/>
        </a:spcBef>
        <a:spcAft>
          <a:spcPts val="60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rgbClr val="FFFF00"/>
          </a:solidFill>
          <a:latin typeface="+mn-lt"/>
          <a:cs typeface="+mn-cs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rgbClr val="FFFF00"/>
          </a:solidFill>
          <a:latin typeface="+mn-lt"/>
          <a:cs typeface="+mn-cs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rgbClr val="FFFF00"/>
          </a:solidFill>
          <a:latin typeface="+mn-lt"/>
          <a:cs typeface="+mn-cs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2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3.xml"/><Relationship Id="rId4" Type="http://schemas.openxmlformats.org/officeDocument/2006/relationships/slide" Target="slide1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4.xml"/><Relationship Id="rId4" Type="http://schemas.openxmlformats.org/officeDocument/2006/relationships/slide" Target="slide1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2.xml"/><Relationship Id="rId4" Type="http://schemas.openxmlformats.org/officeDocument/2006/relationships/slide" Target="slide2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Leben des Messias aus jüdischer Sicht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endParaRPr lang="en-US" altLang="de-DE" sz="280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>
              <a:defRPr/>
            </a:pPr>
            <a:r>
              <a:rPr lang="en-US" altLang="de-DE" sz="28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Life of the Messiah from a Jewish Perspective </a:t>
            </a:r>
            <a:endParaRPr lang="en-US" altLang="de-DE" sz="28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358775">
              <a:defRPr/>
            </a:pP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358775">
              <a:defRPr/>
            </a:pPr>
            <a:r>
              <a:rPr lang="en-US" altLang="de-DE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</a:t>
            </a:r>
            <a:r>
              <a:rPr lang="pl-PL" altLang="de-DE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de-DE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Arnold G. </a:t>
            </a:r>
            <a:r>
              <a:rPr lang="en-US" altLang="de-DE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Fruchtenbaum</a:t>
            </a:r>
            <a:endParaRPr lang="en-US" altLang="de-DE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44FBA16-2535-423C-88D3-57AD0B33FC10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Messiah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pl-PL" altLang="de-DE" dirty="0"/>
              <a:t>Rab</a:t>
            </a:r>
            <a:r>
              <a:rPr lang="de-DE" altLang="de-DE" dirty="0" err="1"/>
              <a:t>biner</a:t>
            </a:r>
            <a:r>
              <a:rPr lang="de-DE" altLang="de-DE" dirty="0"/>
              <a:t> lehrten 6 grundlegende Wahrheiten über das </a:t>
            </a:r>
            <a:r>
              <a:rPr lang="de-DE" altLang="de-DE" dirty="0" err="1" smtClean="0"/>
              <a:t>Memra</a:t>
            </a:r>
            <a:r>
              <a:rPr lang="pl-PL" altLang="de-DE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Rabbis taught six basic truths about </a:t>
            </a:r>
            <a:r>
              <a:rPr lang="en-US" altLang="de-DE" sz="2400" b="0" dirty="0" err="1" smtClean="0">
                <a:solidFill>
                  <a:srgbClr val="FFB7B7"/>
                </a:solidFill>
              </a:rPr>
              <a:t>Memra</a:t>
            </a:r>
            <a:r>
              <a:rPr lang="en-US" altLang="de-DE" sz="2400" b="0" dirty="0" smtClean="0">
                <a:solidFill>
                  <a:srgbClr val="FFB7B7"/>
                </a:solidFill>
              </a:rPr>
              <a:t>: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(4)</a:t>
            </a:r>
            <a:r>
              <a:rPr lang="en-US" altLang="de-DE" dirty="0" smtClean="0"/>
              <a:t> </a:t>
            </a:r>
            <a:r>
              <a:rPr lang="de-DE" altLang="de-DE" dirty="0"/>
              <a:t>Art und Weise, wie Gott sichtbar </a:t>
            </a:r>
            <a:r>
              <a:rPr lang="de-DE" altLang="de-DE" dirty="0" smtClean="0"/>
              <a:t>wird</a:t>
            </a:r>
            <a:r>
              <a:rPr lang="pl-PL" altLang="de-DE" dirty="0" smtClean="0"/>
              <a:t>,</a:t>
            </a:r>
            <a:r>
              <a:rPr lang="de-DE" altLang="de-DE" dirty="0" smtClean="0"/>
              <a:t>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Means by which God takes on visible form,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(5)</a:t>
            </a:r>
            <a:r>
              <a:rPr lang="en-US" altLang="de-DE" dirty="0" smtClean="0"/>
              <a:t> </a:t>
            </a:r>
            <a:r>
              <a:rPr lang="de-DE" altLang="de-DE" dirty="0" smtClean="0"/>
              <a:t>Art und Weise, wie Gott seine Bündnisse besiegelt</a:t>
            </a:r>
            <a:r>
              <a:rPr lang="pl-PL" altLang="de-DE" dirty="0" smtClean="0"/>
              <a:t>působ</a:t>
            </a:r>
            <a:r>
              <a:rPr lang="de-DE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Means by which God signs His covenants,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(6)</a:t>
            </a:r>
            <a:r>
              <a:rPr lang="en-US" altLang="de-DE" dirty="0" smtClean="0"/>
              <a:t> </a:t>
            </a:r>
            <a:r>
              <a:rPr lang="de-DE" altLang="de-DE" dirty="0" smtClean="0"/>
              <a:t>Mittler von Offenbarungen</a:t>
            </a:r>
            <a:r>
              <a:rPr lang="en-US" altLang="de-DE" dirty="0" smtClean="0"/>
              <a:t>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Agent of Revelation.</a:t>
            </a:r>
          </a:p>
          <a:p>
            <a:pPr lvl="1"/>
            <a:endParaRPr lang="en-US" altLang="de-DE" sz="2000" dirty="0" smtClean="0">
              <a:solidFill>
                <a:srgbClr val="FFB7B7"/>
              </a:solidFill>
            </a:endParaRPr>
          </a:p>
        </p:txBody>
      </p:sp>
      <p:sp>
        <p:nvSpPr>
          <p:cNvPr id="2662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B297210-A333-4BE5-A201-F2AD5CE2B86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752975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Summary of John’s statement about memra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  <p:bldP spid="10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Fazit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Conclusion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Als Einheit betrachtet ist die Bergpredigt: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As a unit, the Sermon on the Mount is</a:t>
            </a:r>
          </a:p>
          <a:p>
            <a:pPr lvl="1"/>
            <a:r>
              <a:rPr lang="de-DE" altLang="de-DE" dirty="0" smtClean="0"/>
              <a:t>Die Auslegung des Messias der wahren Gerechtigkeit des Gesetzes im schroffen Gegensatz von der pharisäischen Auslegung der Gerechtigkeit des Gesetzes,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Messiah’s interpretation of the true righteousness of the Law in contradistinction with the Pharisaic interpretation of the righteousness of the Law</a:t>
            </a:r>
          </a:p>
          <a:p>
            <a:pPr lvl="1"/>
            <a:r>
              <a:rPr lang="de-DE" altLang="de-DE" dirty="0"/>
              <a:t>A</a:t>
            </a:r>
            <a:r>
              <a:rPr lang="de-DE" altLang="de-DE" dirty="0" smtClean="0"/>
              <a:t>ußerdem weist der Messias mit der Bergpredigt die Autorität des mündliches Gesetzes der Pharisäer öffentlich zurück.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It is also the Messiah’s public rejection of the authority of the oral law in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Pharisaism</a:t>
            </a:r>
            <a:r>
              <a:rPr lang="en-US" altLang="de-DE" sz="2000" dirty="0" smtClean="0">
                <a:solidFill>
                  <a:srgbClr val="FFB7B7"/>
                </a:solidFill>
              </a:rPr>
              <a:t>.</a:t>
            </a:r>
            <a:endParaRPr lang="de-DE" altLang="de-DE" sz="2000" dirty="0" smtClean="0">
              <a:solidFill>
                <a:srgbClr val="FFB7B7"/>
              </a:solidFill>
            </a:endParaRPr>
          </a:p>
          <a:p>
            <a:endParaRPr lang="de-DE" altLang="de-DE" dirty="0" smtClean="0"/>
          </a:p>
        </p:txBody>
      </p:sp>
      <p:sp>
        <p:nvSpPr>
          <p:cNvPr id="20378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B22AA50-6CC6-46CF-9AAD-6B73F076C69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7077387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6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III.  </a:t>
            </a:r>
            <a:r>
              <a:rPr lang="nb-NO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 über den König</a:t>
            </a: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Controversy over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1540" y="2555999"/>
            <a:ext cx="8235915" cy="3744000"/>
          </a:xfrm>
        </p:spPr>
        <p:txBody>
          <a:bodyPr/>
          <a:lstStyle/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 </a:t>
            </a:r>
            <a:r>
              <a:rPr lang="en-US" altLang="de-DE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Verwerfung</a:t>
            </a: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des </a:t>
            </a:r>
            <a:r>
              <a:rPr lang="en-US" altLang="de-DE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Königs</a:t>
            </a: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durch</a:t>
            </a: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Führer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Rejection of the King by Leaders</a:t>
            </a:r>
          </a:p>
        </p:txBody>
      </p:sp>
      <p:sp>
        <p:nvSpPr>
          <p:cNvPr id="21402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2B90B12-37A7-42B5-BCBD-7A9185BDFB6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2772200" y="3654125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§§ </a:t>
            </a:r>
            <a:r>
              <a:rPr lang="cs-CZ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62</a:t>
            </a: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 – </a:t>
            </a:r>
            <a:r>
              <a:rPr lang="cs-CZ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63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6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III.  </a:t>
            </a:r>
            <a:r>
              <a:rPr lang="nb-NO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 über den König</a:t>
            </a: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Controversy over the King</a:t>
            </a:r>
            <a:endParaRPr lang="en-US" altLang="de-DE" sz="200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235527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Verwerfung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des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durch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Führer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Rejection of the King by Leaders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Sünde wider den Heiligen Geist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Unpardonable Sin</a:t>
            </a:r>
          </a:p>
        </p:txBody>
      </p:sp>
      <p:sp>
        <p:nvSpPr>
          <p:cNvPr id="21504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B344CDC-6FE5-4D54-8D7E-5FBA0BAE990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35524" name="Text Box 4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62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215046" name="Text Box 5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Defense of Yeshua; Definition; Ramifications</a:t>
            </a: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9" name="Pfeil nach rechts 8"/>
          <p:cNvSpPr/>
          <p:nvPr/>
        </p:nvSpPr>
        <p:spPr bwMode="auto">
          <a:xfrm>
            <a:off x="7857365" y="5634245"/>
            <a:ext cx="968174" cy="675075"/>
          </a:xfrm>
          <a:prstGeom prst="rightArrow">
            <a:avLst/>
          </a:prstGeom>
          <a:solidFill>
            <a:srgbClr val="3DFD62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de-DE" altLang="de-DE" dirty="0" smtClean="0"/>
              <a:t>Sünde wider den Heiligen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Verteidigung Jesu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4</a:t>
            </a:r>
            <a:r>
              <a:rPr lang="pl-PL" altLang="de-DE" dirty="0" smtClean="0"/>
              <a:t> </a:t>
            </a:r>
            <a:r>
              <a:rPr lang="de-DE" altLang="de-DE" dirty="0" smtClean="0"/>
              <a:t>Punkte: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err="1" smtClean="0">
                <a:solidFill>
                  <a:srgbClr val="FFB7B7"/>
                </a:solidFill>
              </a:rPr>
              <a:t>Yeshua’s</a:t>
            </a:r>
            <a:r>
              <a:rPr lang="en-US" altLang="de-DE" sz="2400" b="0" dirty="0" smtClean="0">
                <a:solidFill>
                  <a:srgbClr val="FFB7B7"/>
                </a:solidFill>
              </a:rPr>
              <a:t> </a:t>
            </a:r>
            <a:r>
              <a:rPr lang="en-US" altLang="de-DE" sz="2400" b="0" dirty="0" err="1" smtClean="0">
                <a:solidFill>
                  <a:srgbClr val="FFB7B7"/>
                </a:solidFill>
              </a:rPr>
              <a:t>Defence</a:t>
            </a:r>
            <a:r>
              <a:rPr lang="en-US" altLang="de-DE" sz="2400" b="0" dirty="0" smtClean="0">
                <a:solidFill>
                  <a:srgbClr val="FFB7B7"/>
                </a:solidFill>
              </a:rPr>
              <a:t> - four points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(1)</a:t>
            </a:r>
            <a:r>
              <a:rPr lang="de-DE" altLang="de-DE" dirty="0" smtClean="0">
                <a:solidFill>
                  <a:schemeClr val="tx1"/>
                </a:solidFill>
              </a:rPr>
              <a:t>  </a:t>
            </a:r>
            <a:r>
              <a:rPr lang="de-DE" altLang="de-DE" dirty="0" smtClean="0"/>
              <a:t>Ihre Anklage kann nicht zutreffen, da dies eine Spaltung im Reich Satans bedeuten würde</a:t>
            </a:r>
            <a:r>
              <a:rPr lang="en-US" altLang="de-DE" dirty="0" smtClean="0"/>
              <a:t> </a:t>
            </a:r>
            <a:r>
              <a:rPr lang="en-US" altLang="de-DE" b="1" dirty="0" smtClean="0">
                <a:sym typeface="Wingdings" pitchFamily="2" charset="2"/>
              </a:rPr>
              <a:t> </a:t>
            </a:r>
            <a:r>
              <a:rPr lang="en-US" altLang="de-DE" b="1" dirty="0" smtClean="0"/>
              <a:t>25-26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Their accusation cannot be true, because it would mean a division in Satan’s kingdom – 25-26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(2)</a:t>
            </a:r>
            <a:r>
              <a:rPr lang="de-DE" altLang="de-DE" dirty="0" smtClean="0"/>
              <a:t>  Sie selbst lehrten, dass Dämonenaustreibung eine von Hott verliehene Gabe sei </a:t>
            </a:r>
            <a:r>
              <a:rPr lang="de-DE" altLang="de-DE" b="1" dirty="0" smtClean="0">
                <a:sym typeface="Wingdings" pitchFamily="2" charset="2"/>
              </a:rPr>
              <a:t></a:t>
            </a:r>
            <a:r>
              <a:rPr lang="en-US" altLang="de-DE" b="1" dirty="0" smtClean="0"/>
              <a:t> 27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They themselves were teaching that the gift of exorcism was a gift of God – 27</a:t>
            </a:r>
          </a:p>
        </p:txBody>
      </p:sp>
      <p:sp>
        <p:nvSpPr>
          <p:cNvPr id="21606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FC2B20B-B79F-4B7E-8650-2244B83145B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 bldLvl="3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Sünde</a:t>
            </a:r>
            <a:r>
              <a:rPr lang="en-US" altLang="de-DE" dirty="0" smtClean="0"/>
              <a:t> wider den </a:t>
            </a:r>
            <a:r>
              <a:rPr lang="en-US" altLang="de-DE" dirty="0" err="1" smtClean="0"/>
              <a:t>Heiligen</a:t>
            </a:r>
            <a:r>
              <a:rPr lang="en-US" altLang="de-DE" dirty="0" smtClean="0"/>
              <a:t>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Verteidigung Jesu</a:t>
            </a:r>
            <a:r>
              <a:rPr lang="pl-PL" altLang="de-DE" dirty="0" smtClean="0"/>
              <a:t> – </a:t>
            </a:r>
            <a:r>
              <a:rPr lang="de-DE" altLang="de-DE" dirty="0"/>
              <a:t>4</a:t>
            </a:r>
            <a:r>
              <a:rPr lang="de-DE" altLang="de-DE" dirty="0" smtClean="0"/>
              <a:t> Punkte</a:t>
            </a:r>
            <a:r>
              <a:rPr lang="pl-PL" altLang="de-DE" dirty="0" smtClean="0"/>
              <a:t> </a:t>
            </a:r>
            <a:r>
              <a:rPr lang="de-DE" altLang="de-DE" dirty="0" smtClean="0"/>
              <a:t>(Forts.):</a:t>
            </a:r>
            <a:endParaRPr lang="en-US" altLang="de-DE" sz="2400" b="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(1)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Ihre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Anklage kann nicht zutreffen, da dies eine Spaltung im Reich Satans bedeuten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würde </a:t>
            </a:r>
            <a:r>
              <a:rPr lang="de-DE" altLang="de-DE" dirty="0" smtClean="0">
                <a:solidFill>
                  <a:srgbClr val="BFBFBF"/>
                </a:solidFill>
                <a:sym typeface="Wingdings" pitchFamily="2" charset="2"/>
              </a:rPr>
              <a:t></a:t>
            </a:r>
            <a:r>
              <a:rPr lang="de-DE" altLang="de-DE" dirty="0" smtClean="0">
                <a:solidFill>
                  <a:srgbClr val="BFBFBF"/>
                </a:solidFill>
              </a:rPr>
              <a:t> 25-26</a:t>
            </a:r>
            <a:r>
              <a:rPr lang="en-US" altLang="de-DE" dirty="0" smtClean="0">
                <a:solidFill>
                  <a:srgbClr val="BFBFBF"/>
                </a:solidFill>
              </a:rPr>
              <a:t>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(2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) Sie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selbst lehrten, dass Dämonenaustreibung eine von Hott verliehene Gabe sei </a:t>
            </a:r>
            <a:r>
              <a:rPr lang="de-DE" altLang="de-DE" dirty="0" smtClean="0">
                <a:solidFill>
                  <a:srgbClr val="BFBFBF"/>
                </a:solidFill>
                <a:sym typeface="Wingdings" pitchFamily="2" charset="2"/>
              </a:rPr>
              <a:t></a:t>
            </a:r>
            <a:r>
              <a:rPr lang="en-US" altLang="de-DE" dirty="0" smtClean="0">
                <a:solidFill>
                  <a:srgbClr val="BFBFBF"/>
                </a:solidFill>
              </a:rPr>
              <a:t> 27,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(3)</a:t>
            </a:r>
            <a:r>
              <a:rPr lang="de-DE" altLang="de-DE" dirty="0" smtClean="0"/>
              <a:t>  Das Wunder bestätigt die Botschaft, den messianischen Anspruch Jesu</a:t>
            </a:r>
            <a:r>
              <a:rPr lang="cs-CZ" altLang="de-DE" dirty="0" smtClean="0"/>
              <a:t> </a:t>
            </a:r>
            <a:r>
              <a:rPr lang="de-DE" altLang="de-DE" b="1" dirty="0" smtClean="0">
                <a:sym typeface="Wingdings" pitchFamily="2" charset="2"/>
              </a:rPr>
              <a:t> 28</a:t>
            </a:r>
            <a:r>
              <a:rPr lang="de-DE" altLang="de-DE" dirty="0" smtClean="0">
                <a:sym typeface="Wingdings" pitchFamily="2" charset="2"/>
              </a:rPr>
              <a:t>,</a:t>
            </a:r>
            <a:r>
              <a:rPr lang="pl-PL" altLang="de-DE" dirty="0" smtClean="0">
                <a:solidFill>
                  <a:schemeClr val="tx1"/>
                </a:solidFill>
              </a:rPr>
              <a:t/>
            </a:r>
            <a:br>
              <a:rPr lang="pl-PL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The miracle actually authenticates the message, the claims of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Yeshua</a:t>
            </a:r>
            <a:r>
              <a:rPr lang="en-US" altLang="de-DE" sz="2000" dirty="0" smtClean="0">
                <a:solidFill>
                  <a:srgbClr val="FFB7B7"/>
                </a:solidFill>
              </a:rPr>
              <a:t> the Messiah – 28</a:t>
            </a:r>
          </a:p>
        </p:txBody>
      </p:sp>
      <p:sp>
        <p:nvSpPr>
          <p:cNvPr id="21709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3E22F2D-EEC5-414F-A84E-87359D1587C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 bldLvl="3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Sünde</a:t>
            </a:r>
            <a:r>
              <a:rPr lang="en-US" altLang="de-DE" dirty="0" smtClean="0"/>
              <a:t> wider den </a:t>
            </a:r>
            <a:r>
              <a:rPr lang="en-US" altLang="de-DE" dirty="0" err="1" smtClean="0"/>
              <a:t>Heiligen</a:t>
            </a:r>
            <a:r>
              <a:rPr lang="en-US" altLang="de-DE" dirty="0" smtClean="0"/>
              <a:t>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Verteidigung Jesu</a:t>
            </a:r>
            <a:r>
              <a:rPr lang="pl-PL" altLang="de-DE" dirty="0" smtClean="0"/>
              <a:t> – </a:t>
            </a:r>
            <a:r>
              <a:rPr lang="de-DE" altLang="de-DE" dirty="0"/>
              <a:t>4</a:t>
            </a:r>
            <a:r>
              <a:rPr lang="de-DE" altLang="de-DE" dirty="0" smtClean="0"/>
              <a:t> Punkte</a:t>
            </a:r>
            <a:r>
              <a:rPr lang="pl-PL" altLang="de-DE" dirty="0" smtClean="0"/>
              <a:t> </a:t>
            </a:r>
            <a:r>
              <a:rPr lang="de-DE" altLang="de-DE" dirty="0" smtClean="0"/>
              <a:t>(Forts.):</a:t>
            </a:r>
            <a:endParaRPr lang="en-US" altLang="de-DE" sz="2400" b="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(1)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Ihre Anklage kann nicht zutreffen, da dies eine Spaltung im Reich Satans bedeuten würde </a:t>
            </a:r>
            <a:r>
              <a:rPr lang="en-US" altLang="de-DE" dirty="0" smtClean="0">
                <a:solidFill>
                  <a:srgbClr val="BFBFBF"/>
                </a:solidFill>
                <a:sym typeface="Wingdings" pitchFamily="2" charset="2"/>
              </a:rPr>
              <a:t> </a:t>
            </a:r>
            <a:r>
              <a:rPr lang="en-US" altLang="de-DE" dirty="0" smtClean="0">
                <a:solidFill>
                  <a:srgbClr val="BFBFBF"/>
                </a:solidFill>
              </a:rPr>
              <a:t>25-26,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(2)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Sie selbst lehrten, dass Dämonenaustreibung eine von Hott verliehene Gabe sei </a:t>
            </a:r>
            <a:r>
              <a:rPr lang="de-DE" altLang="de-DE" dirty="0" smtClean="0">
                <a:solidFill>
                  <a:srgbClr val="BFBFBF"/>
                </a:solidFill>
                <a:sym typeface="Wingdings" pitchFamily="2" charset="2"/>
              </a:rPr>
              <a:t></a:t>
            </a:r>
            <a:r>
              <a:rPr lang="en-US" altLang="de-DE" dirty="0" smtClean="0">
                <a:solidFill>
                  <a:srgbClr val="BFBFBF"/>
                </a:solidFill>
              </a:rPr>
              <a:t> 27,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(3)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Das Wunder bestätigt die Botschaft, den messianischen Anspruch Jesu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de-DE" altLang="de-DE" dirty="0" smtClean="0">
                <a:solidFill>
                  <a:srgbClr val="BFBFBF"/>
                </a:solidFill>
                <a:sym typeface="Wingdings" pitchFamily="2" charset="2"/>
              </a:rPr>
              <a:t> 28,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(4)</a:t>
            </a:r>
            <a:r>
              <a:rPr lang="de-DE" altLang="de-DE" dirty="0" smtClean="0"/>
              <a:t>  Das Wunder verdeutlicht, dass er stärker ist als Satan und nicht ihm untergeordnet</a:t>
            </a:r>
            <a:r>
              <a:rPr lang="cs-CZ" altLang="de-DE" dirty="0" smtClean="0"/>
              <a:t> </a:t>
            </a:r>
            <a:r>
              <a:rPr lang="de-DE" altLang="de-DE" b="1" dirty="0" smtClean="0">
                <a:sym typeface="Wingdings" pitchFamily="2" charset="2"/>
              </a:rPr>
              <a:t> 29</a:t>
            </a:r>
            <a:r>
              <a:rPr lang="de-DE" altLang="de-DE" dirty="0" smtClean="0">
                <a:sym typeface="Wingdings" pitchFamily="2" charset="2"/>
              </a:rPr>
              <a:t>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miracle shows that He is stronger than Satan and not subservient to Satan – 29.</a:t>
            </a:r>
          </a:p>
        </p:txBody>
      </p:sp>
      <p:sp>
        <p:nvSpPr>
          <p:cNvPr id="21811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5F8888B-A9AE-46CE-9332-DDE67CBC9BE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806825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Definition of the unpardonable sin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75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 bldLvl="3" autoUpdateAnimBg="0"/>
      <p:bldP spid="607236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Sünde</a:t>
            </a:r>
            <a:r>
              <a:rPr lang="en-US" altLang="de-DE" dirty="0" smtClean="0"/>
              <a:t> wider den </a:t>
            </a:r>
            <a:r>
              <a:rPr lang="en-US" altLang="de-DE" dirty="0" err="1" smtClean="0"/>
              <a:t>Heiligen</a:t>
            </a:r>
            <a:r>
              <a:rPr lang="en-US" altLang="de-DE" dirty="0" smtClean="0"/>
              <a:t>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cs-CZ" altLang="de-DE" dirty="0" smtClean="0"/>
              <a:t>Defini</a:t>
            </a:r>
            <a:r>
              <a:rPr lang="de-DE" altLang="de-DE" dirty="0" err="1" smtClean="0"/>
              <a:t>tion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Definition </a:t>
            </a:r>
          </a:p>
          <a:p>
            <a:pPr lvl="1"/>
            <a:r>
              <a:rPr lang="de-DE" altLang="de-DE" dirty="0" smtClean="0"/>
              <a:t>Die Ablehnung des messianischen Anspruchs Jesu durch Israel als Nation während seines Dienstes hier auf Erden. Diese Ablehnung erfolgte mit der Begründung, er sei von einem Dämonen besessen.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national rejection by Israel of the Messiahship of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Yeshua</a:t>
            </a:r>
            <a:r>
              <a:rPr lang="en-US" altLang="de-DE" sz="2000" dirty="0" smtClean="0">
                <a:solidFill>
                  <a:srgbClr val="FFB7B7"/>
                </a:solidFill>
              </a:rPr>
              <a:t>, while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He was  present on earth, on the basis of being demon possessed.</a:t>
            </a:r>
          </a:p>
        </p:txBody>
      </p:sp>
      <p:sp>
        <p:nvSpPr>
          <p:cNvPr id="21914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64E3036-182C-4310-A6FF-8EE682C85019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2006600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Ramifications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bldLvl="3" autoUpdateAnimBg="0"/>
      <p:bldP spid="236548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Sünde</a:t>
            </a:r>
            <a:r>
              <a:rPr lang="en-US" altLang="de-DE" dirty="0" smtClean="0"/>
              <a:t> wider den </a:t>
            </a:r>
            <a:r>
              <a:rPr lang="en-US" altLang="de-DE" dirty="0" err="1" smtClean="0"/>
              <a:t>Heiligen</a:t>
            </a:r>
            <a:r>
              <a:rPr lang="en-US" altLang="de-DE" dirty="0" smtClean="0"/>
              <a:t>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Auswirkungen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Ramifications</a:t>
            </a:r>
          </a:p>
          <a:p>
            <a:pPr lvl="1"/>
            <a:r>
              <a:rPr lang="de-DE" altLang="de-DE" dirty="0" smtClean="0"/>
              <a:t>Dies ist eine</a:t>
            </a:r>
            <a:r>
              <a:rPr lang="cs-CZ" altLang="de-DE" dirty="0" smtClean="0"/>
              <a:t> to</a:t>
            </a:r>
            <a:r>
              <a:rPr lang="pl-PL" altLang="de-DE" dirty="0" smtClean="0"/>
              <a:t> </a:t>
            </a:r>
            <a:r>
              <a:rPr lang="pl-PL" altLang="de-DE" b="1" u="sng" dirty="0" smtClean="0"/>
              <a:t>n</a:t>
            </a:r>
            <a:r>
              <a:rPr lang="de-DE" altLang="de-DE" b="1" u="sng" dirty="0" err="1" smtClean="0"/>
              <a:t>ationale</a:t>
            </a:r>
            <a:r>
              <a:rPr lang="pl-PL" altLang="de-DE" dirty="0" smtClean="0"/>
              <a:t> </a:t>
            </a:r>
            <a:r>
              <a:rPr lang="de-DE" altLang="de-DE" dirty="0" smtClean="0"/>
              <a:t>Sünde,</a:t>
            </a:r>
            <a:r>
              <a:rPr lang="pl-PL" altLang="de-DE" dirty="0" smtClean="0"/>
              <a:t>  </a:t>
            </a:r>
            <a:r>
              <a:rPr lang="de-DE" altLang="de-DE" b="1" u="sng" dirty="0" smtClean="0"/>
              <a:t>keine persönliche</a:t>
            </a:r>
            <a:r>
              <a:rPr lang="de-DE" altLang="de-DE" dirty="0"/>
              <a:t> </a:t>
            </a:r>
            <a:r>
              <a:rPr lang="de-DE" altLang="de-DE" dirty="0" smtClean="0"/>
              <a:t>Sünde,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is a national sin, not an individual sin</a:t>
            </a:r>
          </a:p>
          <a:p>
            <a:pPr lvl="1"/>
            <a:r>
              <a:rPr lang="de-DE" altLang="de-DE" dirty="0" smtClean="0"/>
              <a:t>Diese Sünde bezieht sich ausschließlich auf die jüdische Generation zu Lebzeiten Jesu und lässt sich nicht auf nachfolgende jüdische Generationen übertragen,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is a sin unique to the Jewish generation of Jesus’ day and not applicable to all subsequent Jewish generations</a:t>
            </a:r>
          </a:p>
          <a:p>
            <a:pPr lvl="1"/>
            <a:r>
              <a:rPr lang="de-DE" altLang="de-DE" dirty="0" smtClean="0"/>
              <a:t>Es ist keine Sünde, die heute irgendeine andere Nation begehen könnte</a:t>
            </a:r>
            <a:r>
              <a:rPr lang="de-DE" altLang="de-DE" dirty="0" smtClean="0">
                <a:solidFill>
                  <a:schemeClr val="folHlink"/>
                </a:solidFill>
              </a:rPr>
              <a:t>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is not a sin that any other nation could commit today</a:t>
            </a:r>
          </a:p>
        </p:txBody>
      </p:sp>
      <p:sp>
        <p:nvSpPr>
          <p:cNvPr id="22016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7A29B46-3911-462D-9B05-5F69AFFB940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3" autoUpdateAnimBg="0"/>
      <p:bldP spid="6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</a:t>
            </a:r>
            <a:r>
              <a:rPr lang="cs-CZ" altLang="de-DE" dirty="0" smtClean="0"/>
              <a:t>62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Sünde</a:t>
            </a:r>
            <a:r>
              <a:rPr lang="en-US" altLang="de-DE" dirty="0" smtClean="0"/>
              <a:t> wider den </a:t>
            </a:r>
            <a:r>
              <a:rPr lang="en-US" altLang="de-DE" dirty="0" err="1" smtClean="0"/>
              <a:t>Heiligen</a:t>
            </a:r>
            <a:r>
              <a:rPr lang="en-US" altLang="de-DE" dirty="0" smtClean="0"/>
              <a:t> Geist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Unpardonable Sin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1787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Auswirkungen</a:t>
            </a:r>
            <a:r>
              <a:rPr lang="en-US" altLang="de-DE" dirty="0" smtClean="0"/>
              <a:t> (Forts.):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Ramifications (cont’d)</a:t>
            </a:r>
          </a:p>
          <a:p>
            <a:pPr lvl="1"/>
            <a:r>
              <a:rPr lang="de-DE" altLang="de-DE" dirty="0" smtClean="0"/>
              <a:t>Das Begehen der Sünde wider den Heiligen Geist bedeutete für diese Generation zweierlei</a:t>
            </a:r>
            <a:r>
              <a:rPr lang="pl-PL" altLang="de-DE" dirty="0" smtClean="0"/>
              <a:t>: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commitment of the unpardonable sin by this generation meant two things for this generation</a:t>
            </a:r>
          </a:p>
          <a:p>
            <a:pPr lvl="2"/>
            <a:r>
              <a:rPr lang="de-DE" altLang="de-DE" dirty="0" smtClean="0"/>
              <a:t>Das Angebot, das</a:t>
            </a:r>
            <a:r>
              <a:rPr lang="pl-PL" altLang="de-DE" dirty="0" smtClean="0"/>
              <a:t> </a:t>
            </a:r>
            <a:r>
              <a:rPr lang="de-DE" altLang="de-DE" dirty="0" smtClean="0">
                <a:solidFill>
                  <a:schemeClr val="tx1"/>
                </a:solidFill>
              </a:rPr>
              <a:t>messianische Reich</a:t>
            </a:r>
            <a:r>
              <a:rPr lang="pl-PL" altLang="de-DE" dirty="0" smtClean="0"/>
              <a:t> </a:t>
            </a:r>
            <a:r>
              <a:rPr lang="de-DE" altLang="de-DE" dirty="0" smtClean="0"/>
              <a:t>in ihrer Generation aufzurichten, </a:t>
            </a:r>
            <a:r>
              <a:rPr lang="de-DE" altLang="de-DE" dirty="0" smtClean="0">
                <a:solidFill>
                  <a:schemeClr val="tx1"/>
                </a:solidFill>
              </a:rPr>
              <a:t>ist zurückgezogen</a:t>
            </a:r>
            <a:r>
              <a:rPr lang="de-DE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offer of the Messianic Kingdom is now revoked from that generation</a:t>
            </a:r>
          </a:p>
          <a:p>
            <a:pPr lvl="2"/>
            <a:r>
              <a:rPr lang="de-DE" altLang="de-DE" dirty="0" smtClean="0"/>
              <a:t>Nun hing ein unumkehrbares</a:t>
            </a:r>
            <a:r>
              <a:rPr lang="pl-PL" altLang="de-DE" dirty="0" smtClean="0"/>
              <a:t> </a:t>
            </a:r>
            <a:r>
              <a:rPr lang="de-DE" altLang="de-DE" dirty="0" smtClean="0">
                <a:solidFill>
                  <a:schemeClr val="tx1"/>
                </a:solidFill>
              </a:rPr>
              <a:t>körperliches Gericht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über</a:t>
            </a:r>
            <a:r>
              <a:rPr lang="pl-PL" altLang="de-DE" dirty="0" smtClean="0"/>
              <a:t> </a:t>
            </a:r>
            <a:r>
              <a:rPr lang="de-DE" altLang="de-DE" dirty="0" smtClean="0">
                <a:solidFill>
                  <a:schemeClr val="tx1"/>
                </a:solidFill>
              </a:rPr>
              <a:t>dieser Generation</a:t>
            </a:r>
            <a:r>
              <a:rPr lang="pl-PL" altLang="de-DE" dirty="0" smtClean="0"/>
              <a:t>, </a:t>
            </a:r>
            <a:r>
              <a:rPr lang="de-DE" altLang="de-DE" dirty="0" smtClean="0"/>
              <a:t>das 70 n.Chr. </a:t>
            </a:r>
            <a:r>
              <a:rPr lang="de-DE" altLang="de-DE" dirty="0"/>
              <a:t>e</a:t>
            </a:r>
            <a:r>
              <a:rPr lang="de-DE" altLang="de-DE" dirty="0" smtClean="0"/>
              <a:t>intreffen sollte</a:t>
            </a:r>
            <a:r>
              <a:rPr lang="pl-PL" altLang="de-DE" dirty="0" smtClean="0"/>
              <a:t>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There was now a physical judgment hanging over that generation that could not be revoked and would come in AD 70.</a:t>
            </a:r>
          </a:p>
        </p:txBody>
      </p:sp>
      <p:sp>
        <p:nvSpPr>
          <p:cNvPr id="22118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D71408D-168A-40F6-BDFB-F5D17F9BB89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3" autoUpdateAnimBg="0"/>
      <p:bldP spid="6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7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IV.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Ausbildung der Zwölf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Training of the Twelve by the King</a:t>
            </a:r>
          </a:p>
        </p:txBody>
      </p:sp>
      <p:sp>
        <p:nvSpPr>
          <p:cNvPr id="409608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Belehrung bzgl. Verunreinigung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Instruction concerning Defilement</a:t>
            </a:r>
          </a:p>
        </p:txBody>
      </p:sp>
      <p:sp>
        <p:nvSpPr>
          <p:cNvPr id="30618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8C5078-740D-4424-8944-FF14EC29B1B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06181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409605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79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Messiah</a:t>
            </a:r>
            <a:endParaRPr lang="en-US" altLang="de-DE" sz="24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sz="2600" dirty="0" smtClean="0"/>
              <a:t>Zusammenfassung der Aussagen von Johannes (4 Punkte)</a:t>
            </a:r>
            <a:r>
              <a:rPr lang="en-US" altLang="de-DE" sz="2600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Summary of what John says (four points):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(1)</a:t>
            </a:r>
            <a:r>
              <a:rPr lang="de-DE" altLang="de-DE" dirty="0" smtClean="0"/>
              <a:t> </a:t>
            </a:r>
            <a:r>
              <a:rPr lang="en-US" altLang="de-DE" dirty="0" err="1" smtClean="0"/>
              <a:t>Memra</a:t>
            </a:r>
            <a:r>
              <a:rPr lang="en-US" altLang="de-DE" dirty="0" smtClean="0"/>
              <a:t>, LOGOS, das Wort </a:t>
            </a:r>
            <a:r>
              <a:rPr lang="en-US" altLang="de-DE" dirty="0" err="1" smtClean="0"/>
              <a:t>erschien</a:t>
            </a:r>
            <a:r>
              <a:rPr lang="en-US" altLang="de-DE" dirty="0" smtClean="0"/>
              <a:t> in </a:t>
            </a:r>
            <a:r>
              <a:rPr lang="en-US" altLang="de-DE" dirty="0" err="1" smtClean="0"/>
              <a:t>sichtbarer</a:t>
            </a:r>
            <a:r>
              <a:rPr lang="en-US" altLang="de-DE" dirty="0" smtClean="0"/>
              <a:t> Form</a:t>
            </a:r>
            <a:r>
              <a:rPr lang="pl-PL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Memra</a:t>
            </a:r>
            <a:r>
              <a:rPr lang="en-US" altLang="de-DE" sz="2000" dirty="0" smtClean="0">
                <a:solidFill>
                  <a:srgbClr val="FFB7B7"/>
                </a:solidFill>
              </a:rPr>
              <a:t>, Logos, and the Word came in visible form,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(2)</a:t>
            </a:r>
            <a:r>
              <a:rPr lang="de-DE" altLang="de-DE" dirty="0" smtClean="0"/>
              <a:t> die Welt erkannte ihn im Allgemeinen nicht</a:t>
            </a:r>
            <a:r>
              <a:rPr lang="pl-PL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world in general did not recognize Him,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(3)</a:t>
            </a:r>
            <a:r>
              <a:rPr lang="en-US" altLang="de-DE" dirty="0" smtClean="0"/>
              <a:t> </a:t>
            </a:r>
            <a:r>
              <a:rPr lang="de-DE" altLang="de-DE" dirty="0" smtClean="0"/>
              <a:t>auch sein eigenes jüdisches Volk erkannte ihn nicht</a:t>
            </a:r>
            <a:r>
              <a:rPr lang="pl-PL" altLang="de-DE" dirty="0" smtClean="0"/>
              <a:t>,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His own Jewish people did not recognize Him</a:t>
            </a:r>
            <a:r>
              <a:rPr lang="pl-PL" altLang="de-DE" sz="2000" dirty="0" smtClean="0">
                <a:solidFill>
                  <a:srgbClr val="FFB7B7"/>
                </a:solidFill>
              </a:rPr>
              <a:t> either</a:t>
            </a:r>
            <a:r>
              <a:rPr lang="en-US" altLang="de-DE" sz="2000" dirty="0" smtClean="0">
                <a:solidFill>
                  <a:srgbClr val="FFB7B7"/>
                </a:solidFill>
              </a:rPr>
              <a:t>,</a:t>
            </a:r>
          </a:p>
        </p:txBody>
      </p:sp>
      <p:sp>
        <p:nvSpPr>
          <p:cNvPr id="2765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38B683B-2FB1-4838-BC41-7A72AFA1E4C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5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01416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  <a:endParaRPr lang="de-DE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/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4304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5B875BF-9C45-4EE8-9230-F6B7C1B8BBB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43045" name="Text Box 9"/>
          <p:cNvSpPr txBox="1">
            <a:spLocks/>
          </p:cNvSpPr>
          <p:nvPr/>
        </p:nvSpPr>
        <p:spPr bwMode="auto">
          <a:xfrm>
            <a:off x="323850" y="5949950"/>
            <a:ext cx="84931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10"/>
          <p:cNvSpPr txBox="1">
            <a:spLocks/>
          </p:cNvSpPr>
          <p:nvPr/>
        </p:nvSpPr>
        <p:spPr bwMode="auto">
          <a:xfrm>
            <a:off x="2772200" y="3654125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 </a:t>
            </a:r>
            <a:r>
              <a:rPr lang="cs-CZ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98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7857365" y="5634245"/>
            <a:ext cx="968174" cy="675075"/>
          </a:xfrm>
          <a:prstGeom prst="rightArrow">
            <a:avLst/>
          </a:prstGeom>
          <a:solidFill>
            <a:srgbClr val="3DFD62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Autorität des Messias wird in Frage gestellt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Questioned</a:t>
            </a:r>
          </a:p>
        </p:txBody>
      </p:sp>
      <p:sp>
        <p:nvSpPr>
          <p:cNvPr id="34406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AF93C4F-CA52-4EFD-9F46-A3444D0510C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4070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2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Erklärung des Messias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Explanation</a:t>
            </a:r>
          </a:p>
        </p:txBody>
      </p:sp>
      <p:sp>
        <p:nvSpPr>
          <p:cNvPr id="34509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172BF99-D7FF-4898-A0E9-A8D9D159DCF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509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Person des Messias wird in Frage gestellt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Person Questioned</a:t>
            </a:r>
          </a:p>
        </p:txBody>
      </p:sp>
      <p:sp>
        <p:nvSpPr>
          <p:cNvPr id="34611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842F6C6-425C-4D70-9E8B-25DE3D6F98D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6118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4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Erklärung des Messias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Explanation</a:t>
            </a:r>
          </a:p>
        </p:txBody>
      </p:sp>
      <p:sp>
        <p:nvSpPr>
          <p:cNvPr id="34714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E64EA9A-E3E2-49D9-B38D-063ED2BCC5A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7142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5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Reaktion des Volkes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People’s Response</a:t>
            </a:r>
          </a:p>
        </p:txBody>
      </p:sp>
      <p:sp>
        <p:nvSpPr>
          <p:cNvPr id="34816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72E5D98-D198-4D0F-A40D-C9656E7E021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816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6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sz="3600" dirty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inladung des Messias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Invitation</a:t>
            </a:r>
          </a:p>
        </p:txBody>
      </p:sp>
      <p:sp>
        <p:nvSpPr>
          <p:cNvPr id="34918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70CE97A-7507-4943-AEAE-ACAE723F804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49190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-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Laubhüttenfest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– Feast of Tabernacles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7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Reaktion der Pharisäer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pl-PL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Pharasaic Response</a:t>
            </a:r>
          </a:p>
        </p:txBody>
      </p:sp>
      <p:sp>
        <p:nvSpPr>
          <p:cNvPr id="35021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E4B9D73-33ED-4983-A856-87DA39C60D4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98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5021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11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31112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Auseinandersetzung über Licht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Light</a:t>
            </a:r>
          </a:p>
        </p:txBody>
      </p:sp>
      <p:sp>
        <p:nvSpPr>
          <p:cNvPr id="35226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F2B8CA5-7C20-498E-8E6E-1966E23ADA52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52261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431109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100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5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01416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  <a:endParaRPr lang="de-DE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/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5942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8F50567-CBDF-4596-8266-63D26790B56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59429" name="Text Box 9"/>
          <p:cNvSpPr txBox="1">
            <a:spLocks/>
          </p:cNvSpPr>
          <p:nvPr/>
        </p:nvSpPr>
        <p:spPr bwMode="auto">
          <a:xfrm>
            <a:off x="323850" y="5949950"/>
            <a:ext cx="84931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10"/>
          <p:cNvSpPr txBox="1">
            <a:spLocks/>
          </p:cNvSpPr>
          <p:nvPr/>
        </p:nvSpPr>
        <p:spPr bwMode="auto">
          <a:xfrm>
            <a:off x="2772200" y="4149180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 1</a:t>
            </a:r>
            <a:r>
              <a:rPr lang="cs-CZ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02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7857365" y="5634245"/>
            <a:ext cx="968174" cy="675075"/>
          </a:xfrm>
          <a:prstGeom prst="rightArrow">
            <a:avLst/>
          </a:prstGeom>
          <a:solidFill>
            <a:srgbClr val="3DFD62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Messiah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328362" cy="4994275"/>
          </a:xfrm>
        </p:spPr>
        <p:txBody>
          <a:bodyPr/>
          <a:lstStyle/>
          <a:p>
            <a:r>
              <a:rPr lang="de-DE" altLang="de-DE" sz="2400" dirty="0"/>
              <a:t>Zusammenfassung der Aussagen von Johannes (4 Punkte)</a:t>
            </a:r>
            <a:r>
              <a:rPr lang="en-US" altLang="de-DE" sz="2400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Summary of what John says (four points):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(1)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Memra</a:t>
            </a:r>
            <a:r>
              <a:rPr lang="en-US" altLang="de-DE" dirty="0"/>
              <a:t>, LOGOS, das Wort </a:t>
            </a:r>
            <a:r>
              <a:rPr lang="en-US" altLang="de-DE" dirty="0" err="1"/>
              <a:t>erschien</a:t>
            </a:r>
            <a:r>
              <a:rPr lang="en-US" altLang="de-DE" dirty="0"/>
              <a:t> in </a:t>
            </a:r>
            <a:r>
              <a:rPr lang="en-US" altLang="de-DE" dirty="0" err="1"/>
              <a:t>sichtbarer</a:t>
            </a:r>
            <a:r>
              <a:rPr lang="en-US" altLang="de-DE" dirty="0"/>
              <a:t> </a:t>
            </a:r>
            <a:r>
              <a:rPr lang="en-US" altLang="de-DE" dirty="0" smtClean="0"/>
              <a:t>Form</a:t>
            </a:r>
            <a:r>
              <a:rPr lang="pl-PL" altLang="de-DE" dirty="0" smtClean="0"/>
              <a:t>,</a:t>
            </a:r>
            <a:endParaRPr lang="en-US" altLang="de-DE" sz="200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(2)</a:t>
            </a:r>
            <a:r>
              <a:rPr lang="de-DE" altLang="de-DE" dirty="0"/>
              <a:t> die Welt erkannte ihn im Allgemeinen </a:t>
            </a:r>
            <a:r>
              <a:rPr lang="de-DE" altLang="de-DE" dirty="0" smtClean="0"/>
              <a:t>nicht</a:t>
            </a:r>
            <a:r>
              <a:rPr lang="pl-PL" altLang="de-DE" dirty="0" smtClean="0"/>
              <a:t>,</a:t>
            </a:r>
            <a:endParaRPr lang="en-US" altLang="de-DE" sz="2000" dirty="0" smtClean="0">
              <a:solidFill>
                <a:srgbClr val="FFB7B7"/>
              </a:solidFill>
            </a:endParaRP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(3)</a:t>
            </a:r>
            <a:r>
              <a:rPr lang="en-US" altLang="de-DE" dirty="0" smtClean="0"/>
              <a:t> </a:t>
            </a:r>
            <a:r>
              <a:rPr lang="de-DE" altLang="de-DE" dirty="0" smtClean="0"/>
              <a:t>auch </a:t>
            </a:r>
            <a:r>
              <a:rPr lang="de-DE" altLang="de-DE" dirty="0"/>
              <a:t>sein eigenes jüdisches Volk erkannte ihn </a:t>
            </a:r>
            <a:r>
              <a:rPr lang="de-DE" altLang="de-DE" dirty="0" smtClean="0"/>
              <a:t>nicht</a:t>
            </a:r>
            <a:r>
              <a:rPr lang="pl-PL" altLang="de-DE" dirty="0" smtClean="0"/>
              <a:t>,</a:t>
            </a:r>
            <a:endParaRPr lang="en-US" altLang="de-DE" sz="2000" dirty="0" smtClean="0">
              <a:solidFill>
                <a:srgbClr val="FFB7B7"/>
              </a:solidFill>
            </a:endParaRP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(4)</a:t>
            </a:r>
            <a:r>
              <a:rPr lang="en-US" altLang="de-DE" dirty="0" smtClean="0"/>
              <a:t> </a:t>
            </a:r>
            <a:r>
              <a:rPr lang="de-DE" altLang="de-DE" dirty="0" smtClean="0"/>
              <a:t>einzelne Juden und Nichtjuden, die ihn erkannten, wurden zu Kindern Gottes und erhielten Errettung durch den, der der Mittler der Errettung ist</a:t>
            </a:r>
            <a:r>
              <a:rPr lang="en-US" altLang="de-DE" dirty="0" smtClean="0"/>
              <a:t>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Individual Jews and Gentiles who recognized Him became the children of God and received their salvation from the One who is the Agent of Salvation.</a:t>
            </a:r>
          </a:p>
        </p:txBody>
      </p:sp>
      <p:sp>
        <p:nvSpPr>
          <p:cNvPr id="2867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0A16506-7EE3-45F4-8C3E-284C8A585DB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5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5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5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25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5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25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25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5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25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25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6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Körperliche Heilung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Physical Healing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6045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2F258EB-C897-464F-A8D4-DA0A72F6A5E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102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6045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2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erste Befragung</a:t>
            </a:r>
            <a: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First Interrogation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6147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3238605-E505-4F56-A941-5CDCF380BB1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102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61478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Die Befragung der Eltern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Interrogation of Parents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6250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808DE2E-D57A-48DF-9765-B53C58308A1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0</a:t>
            </a: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62502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4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cs-CZ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</a:t>
            </a:r>
            <a:r>
              <a:rPr lang="de-DE" altLang="de-DE" sz="3600" dirty="0" err="1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ie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zweite Befragung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Second Interrogation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6352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279E851-3CBF-4696-88D1-BDD751B6CFB8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02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6352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3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Widerstand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den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König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Opposition to the King </a:t>
            </a:r>
          </a:p>
        </p:txBody>
      </p:sp>
      <p:sp>
        <p:nvSpPr>
          <p:cNvPr id="429064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Konflikt um die Heilung des Blindgeborenen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Conflict over Healing of Man born blind</a:t>
            </a:r>
          </a:p>
          <a:p>
            <a:pPr defTabSz="358775"/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5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de-DE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Geistliche Heilung</a:t>
            </a:r>
            <a: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solidFill>
                  <a:srgbClr val="FFD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Spiritual Healing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36454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A6E9C80-F91F-48F8-A8BC-0415AB27D878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29061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02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64550" name="Text Box 9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Comparison between the man and the Pharisees</a:t>
            </a:r>
          </a:p>
        </p:txBody>
      </p:sp>
      <p:sp>
        <p:nvSpPr>
          <p:cNvPr id="7" name="Pfeil nach rechts 6"/>
          <p:cNvSpPr/>
          <p:nvPr/>
        </p:nvSpPr>
        <p:spPr bwMode="auto">
          <a:xfrm>
            <a:off x="7857365" y="5634245"/>
            <a:ext cx="968174" cy="675075"/>
          </a:xfrm>
          <a:prstGeom prst="rightArrow">
            <a:avLst/>
          </a:prstGeom>
          <a:solidFill>
            <a:srgbClr val="3DFD62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500" dirty="0" smtClean="0">
                <a:sym typeface="Verdana" pitchFamily="34" charset="0"/>
              </a:rPr>
              <a:t>§ 1</a:t>
            </a:r>
            <a:r>
              <a:rPr lang="cs-CZ" altLang="de-DE" sz="2500" dirty="0" smtClean="0">
                <a:sym typeface="Verdana" pitchFamily="34" charset="0"/>
              </a:rPr>
              <a:t>02</a:t>
            </a:r>
            <a:r>
              <a:rPr lang="en-US" altLang="de-DE" sz="2500" dirty="0" smtClean="0">
                <a:sym typeface="Verdana" pitchFamily="34" charset="0"/>
              </a:rPr>
              <a:t>: </a:t>
            </a:r>
            <a:r>
              <a:rPr lang="de-DE" altLang="de-DE" sz="2500" dirty="0" smtClean="0">
                <a:sym typeface="Verdana" pitchFamily="34" charset="0"/>
              </a:rPr>
              <a:t>Konflikt um die Heilung des Blindgeborenen</a:t>
            </a:r>
            <a:r>
              <a:rPr lang="pl-PL" altLang="de-DE" sz="2600" dirty="0" smtClean="0">
                <a:sym typeface="Verdana" pitchFamily="34" charset="0"/>
              </a:rPr>
              <a:t/>
            </a:r>
            <a:br>
              <a:rPr lang="pl-PL" altLang="de-DE" sz="2600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Conflict over Healing of Man born Blind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Vergleich zwischen dem Mann und den Pharisäern</a:t>
            </a:r>
            <a:r>
              <a:rPr lang="pl-PL" altLang="de-DE" dirty="0" smtClean="0"/>
              <a:t>:</a:t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Comparison between the man and the Pharisees</a:t>
            </a:r>
          </a:p>
          <a:p>
            <a:pPr lvl="1"/>
            <a:r>
              <a:rPr lang="de-DE" altLang="de-DE" dirty="0" smtClean="0"/>
              <a:t>Dieser Mann gelangte aufgrund seines Glaubens von körperlicher Finsternis und Blindheit zum körperlichen Sehen und auch geistlichem Licht.</a:t>
            </a:r>
            <a:r>
              <a:rPr lang="pl-PL" altLang="de-DE" dirty="0" smtClean="0"/>
              <a:t> 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man moved from physical darkness and physical blindness to physical light and physical sight, because of his belief</a:t>
            </a:r>
          </a:p>
          <a:p>
            <a:pPr lvl="1"/>
            <a:r>
              <a:rPr lang="de-DE" altLang="de-DE" dirty="0" smtClean="0"/>
              <a:t>Die Pharisäer besaßen körperliches Licht und Sehkraft, aber wegen ihres Unglaubens, blieben sie in geistlicher Blindheit und Finsternis</a:t>
            </a:r>
            <a:r>
              <a:rPr lang="pl-PL" altLang="de-DE" dirty="0" smtClean="0"/>
              <a:t>.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Pharisees have physical sight and physical light, but because of their unbelief, they remain in spiritual blindness</a:t>
            </a:r>
            <a:r>
              <a:rPr lang="pl-PL" altLang="de-DE" sz="2000" dirty="0" smtClean="0">
                <a:solidFill>
                  <a:srgbClr val="FFB7B7"/>
                </a:solidFill>
              </a:rPr>
              <a:t> </a:t>
            </a:r>
            <a:r>
              <a:rPr lang="en-US" altLang="de-DE" sz="2000" dirty="0" smtClean="0">
                <a:solidFill>
                  <a:srgbClr val="FFB7B7"/>
                </a:solidFill>
              </a:rPr>
              <a:t>and spiritual darkness</a:t>
            </a:r>
          </a:p>
        </p:txBody>
      </p:sp>
      <p:sp>
        <p:nvSpPr>
          <p:cNvPr id="36557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5C7DD24-07DA-4137-9D3D-01DE2D51A009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39" grpId="0" uiExpand="1" build="p"/>
      <p:bldP spid="6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5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01416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Jonas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Das </a:t>
            </a:r>
            <a:r>
              <a:rPr lang="en-US" altLang="de-DE" sz="3600" dirty="0" err="1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Zeichen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sz="3600" dirty="0" err="1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Auferstehung</a:t>
            </a:r>
            <a:r>
              <a:rPr lang="de-DE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Sign of Resurrection</a:t>
            </a:r>
            <a:endParaRPr lang="de-DE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/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4954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F9DD7BE-3C7F-4304-AFB5-0EA40FC9816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49541" name="Text Box 9"/>
          <p:cNvSpPr txBox="1">
            <a:spLocks/>
          </p:cNvSpPr>
          <p:nvPr/>
        </p:nvSpPr>
        <p:spPr bwMode="auto">
          <a:xfrm>
            <a:off x="323850" y="5949950"/>
            <a:ext cx="84931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10"/>
          <p:cNvSpPr txBox="1">
            <a:spLocks/>
          </p:cNvSpPr>
          <p:nvPr/>
        </p:nvSpPr>
        <p:spPr bwMode="auto">
          <a:xfrm>
            <a:off x="2772200" y="4959170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 1</a:t>
            </a:r>
            <a:r>
              <a:rPr lang="cs-CZ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20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7857365" y="5634245"/>
            <a:ext cx="968174" cy="675075"/>
          </a:xfrm>
          <a:prstGeom prst="rightArrow">
            <a:avLst/>
          </a:prstGeom>
          <a:solidFill>
            <a:srgbClr val="3DFD62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Jonas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Das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Zeichen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Auferstehung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Sign of Resurrection</a:t>
            </a:r>
          </a:p>
          <a:p>
            <a:pPr defTabSz="358775"/>
            <a:r>
              <a:rPr lang="en-US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Der 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Tod von Lazarus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Death of Lazarus</a:t>
            </a:r>
          </a:p>
        </p:txBody>
      </p:sp>
      <p:sp>
        <p:nvSpPr>
          <p:cNvPr id="45056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AA8562-DF2C-4320-B4FE-3AEA5EF8C7F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53637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20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450567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Jonas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Das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Zeichen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Auferstehung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Sign of Resurrection</a:t>
            </a:r>
          </a:p>
          <a:p>
            <a:pPr defTabSz="358775"/>
            <a:r>
              <a:rPr lang="en-US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</a:t>
            </a:r>
            <a:r>
              <a:rPr lang="de-DE" altLang="de-DE" sz="3600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sus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und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Mart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h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Jesus and Martha</a:t>
            </a:r>
          </a:p>
        </p:txBody>
      </p:sp>
      <p:sp>
        <p:nvSpPr>
          <p:cNvPr id="45158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2E47726-C72B-4B86-85AB-DA84F4A4400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53637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20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451591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Jonas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Das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Zeichen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Auferstehung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Sign of Resurrection</a:t>
            </a:r>
          </a:p>
          <a:p>
            <a:pPr defTabSz="358775"/>
            <a:r>
              <a:rPr lang="en-US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</a:t>
            </a:r>
            <a:r>
              <a:rPr lang="de-DE" altLang="de-DE" sz="3600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sus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und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M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ria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Jesus and Mary</a:t>
            </a:r>
          </a:p>
        </p:txBody>
      </p:sp>
      <p:sp>
        <p:nvSpPr>
          <p:cNvPr id="45261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8330A6B-FB06-46E8-AD35-28EBD382D93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53637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20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452615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marL="514350" indent="-514350" defTabSz="358775">
              <a:buFont typeface="Wingdings" pitchFamily="2" charset="2"/>
              <a:buAutoNum type="alphaUcPeriod"/>
            </a:pP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Eintreffen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(Arrival of the King)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marL="514350" indent="-514350" defTabSz="358775"/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Ankunft des Königs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(Advent of the King)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marL="514350" indent="-514350"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</a:t>
            </a:r>
            <a:r>
              <a:rPr lang="pl-PL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(His Infancy)</a:t>
            </a:r>
          </a:p>
          <a:p>
            <a:pPr marL="514350" indent="-514350" defTabSz="358775"/>
            <a:endParaRPr lang="en-US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marL="514350" indent="-514350" defTabSz="358775"/>
            <a:endParaRPr lang="en-US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6042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F960811-F887-4A44-A3B6-FAA693C9A0C2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2772200" y="5544335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§§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14</a:t>
            </a: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 –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16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Jonas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Das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Zeichen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Auferstehung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Sign of Resurrection</a:t>
            </a:r>
          </a:p>
          <a:p>
            <a:pPr defTabSz="358775"/>
            <a:r>
              <a:rPr lang="en-US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 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</a:t>
            </a:r>
            <a:r>
              <a:rPr lang="de-DE" altLang="de-DE" sz="3600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sus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und</a:t>
            </a:r>
            <a:r>
              <a:rPr lang="cs-CZ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Lazar</a:t>
            </a:r>
            <a:r>
              <a:rPr lang="de-DE" altLang="de-DE" sz="3600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us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Jesus and Lazarus</a:t>
            </a:r>
          </a:p>
        </p:txBody>
      </p:sp>
      <p:sp>
        <p:nvSpPr>
          <p:cNvPr id="45363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AE79921-85E7-4E5E-B858-C16A7A0677D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53637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20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2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2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Vorbereitung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der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Jünger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Preparation of Disciples by the King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454663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Die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Auferweckung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des Lazarus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: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erste Zeichen des Jonas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Resurrection of Lazarus: The First Sign of Jonah</a:t>
            </a:r>
          </a:p>
          <a:p>
            <a:pPr defTabSz="358775"/>
            <a:r>
              <a:rPr lang="en-US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2.  </a:t>
            </a:r>
            <a:r>
              <a:rPr lang="de-DE" altLang="de-DE" sz="3600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Ablehnung des ersten Zeichen Jonas</a:t>
            </a:r>
            <a: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Rejection of the First Sign of Jonah</a:t>
            </a:r>
          </a:p>
        </p:txBody>
      </p:sp>
      <p:sp>
        <p:nvSpPr>
          <p:cNvPr id="45466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FE39B45-13E0-4A68-A261-161570ED0D3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54661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121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585" y="98630"/>
            <a:ext cx="7785128" cy="792000"/>
          </a:xfrm>
          <a:noFill/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/>
              <a:t>www.ariel.org</a:t>
            </a:r>
          </a:p>
        </p:txBody>
      </p:sp>
      <p:pic>
        <p:nvPicPr>
          <p:cNvPr id="343045" name="Picture 5" descr="00-lion-star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322513" y="1358900"/>
            <a:ext cx="4679950" cy="467995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343046" name="Picture 6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094288"/>
            <a:ext cx="4953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47" name="Picture 7" descr="star1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36613" y="3024188"/>
            <a:ext cx="1127125" cy="11017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extLst/>
        </p:spPr>
      </p:pic>
      <p:pic>
        <p:nvPicPr>
          <p:cNvPr id="343048" name="Picture 8" descr="star1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945438" y="1735138"/>
            <a:ext cx="857250" cy="838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extLst/>
        </p:spPr>
      </p:pic>
      <p:pic>
        <p:nvPicPr>
          <p:cNvPr id="343050" name="Picture 10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1509713"/>
            <a:ext cx="8572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1" name="Picture 11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3429000"/>
            <a:ext cx="11731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2" name="Picture 12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2168525"/>
            <a:ext cx="4953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3" name="Picture 13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5651500"/>
            <a:ext cx="766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4" name="Picture 14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2393950"/>
            <a:ext cx="4953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5" name="Picture 15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1314450"/>
            <a:ext cx="4953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6" name="Picture 16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15013"/>
            <a:ext cx="4953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7" name="Picture 17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5768975"/>
            <a:ext cx="8572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8" name="Picture 18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268413"/>
            <a:ext cx="4953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59" name="Picture 19" descr="st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5859463"/>
            <a:ext cx="4953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4467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915DCAF-A6C8-4420-A7FB-CAC6CEC4F03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2279650" y="6277325"/>
            <a:ext cx="4902200" cy="5270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de-DE" sz="3200" kern="0" dirty="0" smtClean="0">
                <a:solidFill>
                  <a:srgbClr val="FFFF00"/>
                </a:solidFill>
              </a:rPr>
              <a:t>www.cmv-duesseldorf.de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43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43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430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43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" dur="2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8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3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3" presetID="2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94" dur="2000" fill="hold"/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15 0.03078 C -0.06597 0.05486 -0.06961 0.08009 -0.07152 0.11296 C -0.07378 0.14768 -0.07447 0.18981 -0.07465 0.23125 C -0.07638 0.27291 -0.07465 0.30787 -0.07447 0.34652 C -0.07378 0.38217 -0.07152 0.42083 -0.06909 0.45208 C -0.06597 0.48449 -0.06128 0.50995 -0.05711 0.52939 C -0.05191 0.54814 -0.0467 0.56157 -0.04166 0.56805 C -0.03559 0.57569 -0.03055 0.57569 -0.02517 0.56805 C -0.02013 0.56157 -0.0151 0.54537 -0.01093 0.51967 C -0.00711 0.49768 -0.00295 0.46851 -0.00208 0.43287 C 0.00087 0.40162 0.00139 0.35671 0.00139 0.3206 C 0.00226 0.28657 0.00139 0.24421 -0.00104 0.20879 C -0.00295 0.17662 -0.00711 0.15115 -0.01267 0.13842 C -0.0177 0.12893 -0.02309 0.14212 -0.02691 0.16412 C -0.03003 0.18634 -0.03263 0.22199 -0.03316 0.26319 C -0.03316 0.30509 -0.03263 0.34375 -0.03003 0.37523 C -0.0276 0.4081 -0.02864 0.41365 -0.01909 0.45555 C -0.01093 0.50115 -0.00295 0.48796 0.00226 0.49027 C 0.00643 0.49027 0.01129 0.47824 0.0158 0.46504 C 0.02136 0.44976 0.02605 0.42083 0.02987 0.39467 C 0.03299 0.36921 0.03351 0.33657 0.03542 0.28657 C 0.03664 0.23472 0.03664 0.20879 0.03664 0.17037 C 0.03664 0.13171 0.03664 0.09328 0.03664 0.05486 " pathEditMode="relative" rAng="0" ptsTypes="fffffffffffffffffffffff">
                                      <p:cBhvr>
                                        <p:cTn id="103" dur="20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00" y="272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3430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343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27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8" dur="20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7453 C 0.06841 -0.07453 0.12448 -0.03333 0.12448 0.01783 C 0.12448 0.06875 0.06841 0.11042 -0.00052 0.11042 C -0.06944 0.11042 -0.12552 0.06875 -0.12552 0.01783 C -0.12552 -0.03333 -0.06944 -0.07453 -0.00052 -0.07453 Z " pathEditMode="relative" rAng="0" ptsTypes="fffff">
                                      <p:cBhvr>
                                        <p:cTn id="130" dur="20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36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32" dur="2000" fill="hold"/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11511 -1.85185E-6 0.20903 0.07778 0.20903 0.17384 C 0.20903 0.26968 0.11511 0.34792 -1.66667E-6 0.34792 C -0.11528 0.34792 -0.20885 0.26968 -0.20885 0.17384 C -0.20885 0.07778 -0.11528 -1.85185E-6 -1.66667E-6 -1.85185E-6 Z " pathEditMode="relative" rAng="0" ptsTypes="fffff">
                                      <p:cBhvr>
                                        <p:cTn id="134" dur="20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4750"/>
                            </p:stCondLst>
                            <p:childTnLst>
                              <p:par>
                                <p:cTn id="1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0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  <a:endParaRPr lang="en-US" altLang="de-DE" sz="2800" dirty="0" smtClean="0">
              <a:solidFill>
                <a:srgbClr val="FFB7B7"/>
              </a:solidFill>
              <a:effectLst/>
              <a:sym typeface="Verdana" pitchFamily="34" charset="0"/>
            </a:endParaRPr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Eintreffen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(Arrival of the King)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 und seine Kindheit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(His Infancy and Childhood)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(His Infancy)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Bethlehem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(In Bethlehem)</a:t>
            </a:r>
          </a:p>
        </p:txBody>
      </p:sp>
      <p:sp>
        <p:nvSpPr>
          <p:cNvPr id="6144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12C0E02-21B7-42D9-943A-A54FE88E0A3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00708" name="Text Box 4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14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61446" name="Text Box 5"/>
          <p:cNvSpPr txBox="1">
            <a:spLocks/>
          </p:cNvSpPr>
          <p:nvPr/>
        </p:nvSpPr>
        <p:spPr bwMode="auto">
          <a:xfrm>
            <a:off x="522288" y="5994400"/>
            <a:ext cx="80105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star of Bethlehem;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three gifts and their OT symbolism</a:t>
            </a:r>
          </a:p>
        </p:txBody>
      </p:sp>
      <p:sp>
        <p:nvSpPr>
          <p:cNvPr id="9" name="Textfeld 8">
            <a:hlinkClick r:id="rId3" action="ppaction://hlinksldjump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15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46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0" name="Textfeld 9">
            <a:hlinkClick r:id="rId4" action="ppaction://hlinksldjump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16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47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1" name="Textfeld 10">
            <a:hlinkClick r:id="rId5" action="ppaction://hlinksldjump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17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49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14: </a:t>
            </a:r>
            <a:r>
              <a:rPr lang="de-DE" altLang="de-DE" dirty="0" smtClean="0">
                <a:sym typeface="Verdana" pitchFamily="34" charset="0"/>
              </a:rPr>
              <a:t>Sein Säuglingsalter</a:t>
            </a:r>
            <a:r>
              <a:rPr lang="cs-CZ" altLang="de-DE" dirty="0" smtClean="0">
                <a:sym typeface="Verdana" pitchFamily="34" charset="0"/>
              </a:rPr>
              <a:t> – </a:t>
            </a:r>
            <a:r>
              <a:rPr lang="de-DE" altLang="de-DE" dirty="0" smtClean="0">
                <a:sym typeface="Verdana" pitchFamily="34" charset="0"/>
              </a:rPr>
              <a:t>in Bethlehem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His Infancy – in Bethlehem</a:t>
            </a:r>
            <a:endParaRPr lang="en-US" altLang="de-DE" sz="28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Der Stern von Bethlehem</a:t>
            </a:r>
            <a:r>
              <a:rPr lang="en-US" altLang="de-DE" dirty="0" smtClean="0"/>
              <a:t> – </a:t>
            </a:r>
            <a:r>
              <a:rPr lang="en-US" altLang="de-DE" dirty="0" err="1" smtClean="0"/>
              <a:t>kein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gewöhnlicher</a:t>
            </a:r>
            <a:r>
              <a:rPr lang="en-US" altLang="de-DE" dirty="0" smtClean="0"/>
              <a:t> Stern</a:t>
            </a:r>
            <a:r>
              <a:rPr lang="cs-CZ" altLang="de-DE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The star of Bethlehem - not an ordinary star:</a:t>
            </a:r>
          </a:p>
          <a:p>
            <a:pPr lvl="1"/>
            <a:r>
              <a:rPr lang="en-US" altLang="de-DE" dirty="0" smtClean="0"/>
              <a:t>(1) </a:t>
            </a:r>
            <a:r>
              <a:rPr lang="en-US" altLang="de-DE" dirty="0" err="1" smtClean="0"/>
              <a:t>Dieser</a:t>
            </a:r>
            <a:r>
              <a:rPr lang="en-US" altLang="de-DE" dirty="0" smtClean="0"/>
              <a:t> Stern </a:t>
            </a:r>
            <a:r>
              <a:rPr lang="en-US" altLang="de-DE" dirty="0" err="1" smtClean="0"/>
              <a:t>wird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dem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Pronomen</a:t>
            </a:r>
            <a:r>
              <a:rPr lang="en-US" altLang="de-DE" dirty="0" smtClean="0"/>
              <a:t> ‘sein’ </a:t>
            </a:r>
            <a:r>
              <a:rPr lang="en-US" altLang="de-DE" dirty="0" err="1" smtClean="0"/>
              <a:t>erwähnt</a:t>
            </a:r>
            <a:r>
              <a:rPr lang="en-US" altLang="de-DE" dirty="0" smtClean="0"/>
              <a:t>. </a:t>
            </a:r>
            <a:r>
              <a:rPr lang="en-US" altLang="de-DE" dirty="0" err="1" smtClean="0"/>
              <a:t>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gehört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dem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Messias</a:t>
            </a:r>
            <a:r>
              <a:rPr lang="en-US" altLang="de-DE" dirty="0" smtClean="0"/>
              <a:t> und dies </a:t>
            </a:r>
            <a:r>
              <a:rPr lang="en-US" altLang="de-DE" dirty="0" err="1" smtClean="0"/>
              <a:t>trifft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für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keinen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anderen</a:t>
            </a:r>
            <a:r>
              <a:rPr lang="en-US" altLang="de-DE" dirty="0" smtClean="0"/>
              <a:t> Stern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star is referred to by the pronoun “His.” It belongs to the Messiah and is not true of the other stars,</a:t>
            </a:r>
          </a:p>
          <a:p>
            <a:pPr lvl="1"/>
            <a:r>
              <a:rPr lang="en-US" altLang="de-DE" dirty="0" smtClean="0"/>
              <a:t>(2) </a:t>
            </a:r>
            <a:r>
              <a:rPr lang="en-US" altLang="de-DE" dirty="0" err="1" smtClean="0"/>
              <a:t>dieser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Srtern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erscheint</a:t>
            </a:r>
            <a:r>
              <a:rPr lang="en-US" altLang="de-DE" dirty="0" smtClean="0"/>
              <a:t> und </a:t>
            </a:r>
            <a:r>
              <a:rPr lang="en-US" altLang="de-DE" dirty="0" err="1" smtClean="0"/>
              <a:t>verschwindet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bei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mindestens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zwei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Gelegenheiten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star appeared and disappeared on two or more occasions,</a:t>
            </a:r>
          </a:p>
          <a:p>
            <a:pPr lvl="1"/>
            <a:r>
              <a:rPr lang="de-DE" altLang="de-DE" dirty="0" smtClean="0"/>
              <a:t>(3) dieser Stern wandert von Osten nach Westen,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star moved from east to west,</a:t>
            </a:r>
          </a:p>
        </p:txBody>
      </p:sp>
      <p:sp>
        <p:nvSpPr>
          <p:cNvPr id="6246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3C74C71-105A-4B05-9800-3379FB5BC60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503238" y="6372225"/>
            <a:ext cx="172878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pl-PL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</a:t>
            </a:r>
            <a:r>
              <a:rPr lang="de-DE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: continued</a:t>
            </a:r>
            <a:endParaRPr lang="en-US" altLang="de-DE" sz="1600" b="0">
              <a:solidFill>
                <a:srgbClr val="FFD2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  <p:bldP spid="2017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14: </a:t>
            </a:r>
            <a:r>
              <a:rPr lang="de-DE" altLang="de-DE" dirty="0">
                <a:sym typeface="Verdana" pitchFamily="34" charset="0"/>
              </a:rPr>
              <a:t>Sein Säuglingsalter</a:t>
            </a:r>
            <a:r>
              <a:rPr lang="cs-CZ" altLang="de-DE" dirty="0">
                <a:sym typeface="Verdana" pitchFamily="34" charset="0"/>
              </a:rPr>
              <a:t> – </a:t>
            </a:r>
            <a:r>
              <a:rPr lang="de-DE" altLang="de-DE" dirty="0">
                <a:sym typeface="Verdana" pitchFamily="34" charset="0"/>
              </a:rPr>
              <a:t>in Bethlehem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His Infancy – in Bethlehem</a:t>
            </a:r>
            <a:endParaRPr lang="en-US" altLang="de-DE" sz="28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Der </a:t>
            </a:r>
            <a:r>
              <a:rPr lang="de-DE" altLang="de-DE" dirty="0"/>
              <a:t>Stern von Bethlehem</a:t>
            </a:r>
            <a:r>
              <a:rPr lang="en-US" altLang="de-DE" dirty="0"/>
              <a:t> – </a:t>
            </a:r>
            <a:r>
              <a:rPr lang="en-US" altLang="de-DE" dirty="0" err="1"/>
              <a:t>kein</a:t>
            </a:r>
            <a:r>
              <a:rPr lang="en-US" altLang="de-DE" dirty="0"/>
              <a:t> </a:t>
            </a:r>
            <a:r>
              <a:rPr lang="en-US" altLang="de-DE" dirty="0" err="1"/>
              <a:t>gewöhnlicher</a:t>
            </a:r>
            <a:r>
              <a:rPr lang="en-US" altLang="de-DE" dirty="0"/>
              <a:t> </a:t>
            </a:r>
            <a:r>
              <a:rPr lang="en-US" altLang="de-DE" dirty="0" smtClean="0"/>
              <a:t>Stern</a:t>
            </a:r>
            <a:r>
              <a:rPr lang="cs-CZ" altLang="de-DE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The star of Bethlehem - not an ordinary star:</a:t>
            </a:r>
          </a:p>
          <a:p>
            <a:pPr lvl="1"/>
            <a:r>
              <a:rPr lang="en-US" altLang="de-DE" dirty="0" smtClean="0"/>
              <a:t>(4) </a:t>
            </a:r>
            <a:r>
              <a:rPr lang="en-US" altLang="de-DE" dirty="0" err="1" smtClean="0"/>
              <a:t>dieser</a:t>
            </a:r>
            <a:r>
              <a:rPr lang="en-US" altLang="de-DE" dirty="0" smtClean="0"/>
              <a:t> Stern </a:t>
            </a:r>
            <a:r>
              <a:rPr lang="en-US" altLang="de-DE" dirty="0" err="1" smtClean="0"/>
              <a:t>wanderte</a:t>
            </a:r>
            <a:r>
              <a:rPr lang="en-US" altLang="de-DE" dirty="0" smtClean="0"/>
              <a:t> von </a:t>
            </a:r>
            <a:r>
              <a:rPr lang="en-US" altLang="de-DE" dirty="0" err="1" smtClean="0"/>
              <a:t>Norden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nach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Süden</a:t>
            </a:r>
            <a:r>
              <a:rPr lang="de-DE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star moved from north to south,</a:t>
            </a:r>
          </a:p>
          <a:p>
            <a:pPr lvl="1"/>
            <a:r>
              <a:rPr lang="de-DE" altLang="de-DE" dirty="0" smtClean="0"/>
              <a:t>(5) </a:t>
            </a:r>
            <a:r>
              <a:rPr lang="cs-CZ" altLang="de-DE" dirty="0" smtClean="0"/>
              <a:t>d</a:t>
            </a:r>
            <a:r>
              <a:rPr lang="de-DE" altLang="de-DE" dirty="0" err="1" smtClean="0"/>
              <a:t>ieser</a:t>
            </a:r>
            <a:r>
              <a:rPr lang="de-DE" altLang="de-DE" dirty="0" smtClean="0"/>
              <a:t> Stern kam sprichwörtlich herab auf </a:t>
            </a:r>
            <a:r>
              <a:rPr lang="de-DE" altLang="de-DE" dirty="0" err="1" smtClean="0"/>
              <a:t>Bethlelem</a:t>
            </a:r>
            <a:r>
              <a:rPr lang="de-DE" altLang="de-DE" dirty="0" smtClean="0"/>
              <a:t> und schwebte über einem bestimmten Haus der Stadt.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This star literally came down to Bethlehem and hovered over one particular house in the town. </a:t>
            </a:r>
          </a:p>
        </p:txBody>
      </p:sp>
      <p:sp>
        <p:nvSpPr>
          <p:cNvPr id="6349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9108987-7D0B-4CB9-8C49-BF80202F6D1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503238" y="6372225"/>
            <a:ext cx="3582987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The three gifts OT symbolism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  <p:bldP spid="2017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14: </a:t>
            </a:r>
            <a:r>
              <a:rPr lang="de-DE" altLang="de-DE" dirty="0">
                <a:sym typeface="Verdana" pitchFamily="34" charset="0"/>
              </a:rPr>
              <a:t>Sein Säuglingsalter</a:t>
            </a:r>
            <a:r>
              <a:rPr lang="cs-CZ" altLang="de-DE" dirty="0">
                <a:sym typeface="Verdana" pitchFamily="34" charset="0"/>
              </a:rPr>
              <a:t> – </a:t>
            </a:r>
            <a:r>
              <a:rPr lang="de-DE" altLang="de-DE" dirty="0">
                <a:sym typeface="Verdana" pitchFamily="34" charset="0"/>
              </a:rPr>
              <a:t>in Bethlehem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His Infancy – in Bethlehem</a:t>
            </a:r>
            <a:endParaRPr lang="en-US" altLang="de-DE" sz="2800" dirty="0" smtClean="0">
              <a:sym typeface="Verdana" pitchFamily="34" charset="0"/>
            </a:endParaRP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Die Weisen hinterließen drei Geschenke: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The wise men left three gifts behind</a:t>
            </a:r>
          </a:p>
          <a:p>
            <a:pPr lvl="1"/>
            <a:r>
              <a:rPr lang="de-DE" altLang="de-DE" dirty="0" smtClean="0"/>
              <a:t>Gold</a:t>
            </a:r>
            <a:r>
              <a:rPr lang="en-US" altLang="de-DE" dirty="0" smtClean="0"/>
              <a:t>– </a:t>
            </a:r>
            <a:r>
              <a:rPr lang="en-US" altLang="de-DE" dirty="0"/>
              <a:t>S</a:t>
            </a:r>
            <a:r>
              <a:rPr lang="en-US" altLang="de-DE" dirty="0" smtClean="0"/>
              <a:t>ymbol </a:t>
            </a:r>
            <a:r>
              <a:rPr lang="de-DE" altLang="de-DE" dirty="0" smtClean="0">
                <a:solidFill>
                  <a:schemeClr val="tx1"/>
                </a:solidFill>
              </a:rPr>
              <a:t>der </a:t>
            </a:r>
            <a:r>
              <a:rPr lang="de-DE" altLang="de-DE" dirty="0">
                <a:solidFill>
                  <a:schemeClr val="tx1"/>
                </a:solidFill>
              </a:rPr>
              <a:t>K</a:t>
            </a:r>
            <a:r>
              <a:rPr lang="de-DE" altLang="de-DE" dirty="0" smtClean="0">
                <a:solidFill>
                  <a:schemeClr val="tx1"/>
                </a:solidFill>
              </a:rPr>
              <a:t>önigswürde</a:t>
            </a:r>
            <a:r>
              <a:rPr lang="pl-PL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Gold – a symbol of kingship,</a:t>
            </a:r>
          </a:p>
          <a:p>
            <a:pPr lvl="1"/>
            <a:r>
              <a:rPr lang="de-DE" altLang="de-DE" dirty="0" smtClean="0"/>
              <a:t>Weihrauch</a:t>
            </a:r>
            <a:r>
              <a:rPr lang="en-US" altLang="de-DE" dirty="0" smtClean="0"/>
              <a:t> – Symbol </a:t>
            </a:r>
            <a:r>
              <a:rPr lang="de-DE" altLang="de-DE" dirty="0" smtClean="0">
                <a:solidFill>
                  <a:schemeClr val="tx1"/>
                </a:solidFill>
              </a:rPr>
              <a:t>der Gottheit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Frankincense – a symbol of deity,</a:t>
            </a:r>
          </a:p>
          <a:p>
            <a:pPr lvl="1"/>
            <a:r>
              <a:rPr lang="de-DE" altLang="de-DE" dirty="0"/>
              <a:t>M</a:t>
            </a:r>
            <a:r>
              <a:rPr lang="cs-CZ" altLang="de-DE" dirty="0" smtClean="0"/>
              <a:t>y</a:t>
            </a:r>
            <a:r>
              <a:rPr lang="en-US" altLang="de-DE" dirty="0" smtClean="0"/>
              <a:t>r</a:t>
            </a:r>
            <a:r>
              <a:rPr lang="de-DE" altLang="de-DE" dirty="0" err="1" smtClean="0"/>
              <a:t>rhe</a:t>
            </a:r>
            <a:r>
              <a:rPr lang="en-US" altLang="de-DE" dirty="0" smtClean="0"/>
              <a:t> – Symbol </a:t>
            </a:r>
            <a:r>
              <a:rPr lang="de-DE" altLang="de-DE" dirty="0" smtClean="0">
                <a:solidFill>
                  <a:schemeClr val="tx1"/>
                </a:solidFill>
              </a:rPr>
              <a:t>für Tod und Opfer</a:t>
            </a:r>
            <a:r>
              <a:rPr lang="en-US" altLang="de-DE" dirty="0" smtClean="0"/>
              <a:t>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Myrrh – a symbol of death and sacrifice.</a:t>
            </a:r>
          </a:p>
        </p:txBody>
      </p:sp>
      <p:sp>
        <p:nvSpPr>
          <p:cNvPr id="6451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01CB5F0-66BF-4B3E-88A8-AF0DFFFAA0F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9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202760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Eintreffen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(Arrival of the King)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 und seine Kindheit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His Infancy and Childhood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(His Infancy)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Ägypten</a:t>
            </a:r>
            <a:r>
              <a:rPr lang="pl-PL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de-DE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Egypt)</a:t>
            </a:r>
          </a:p>
        </p:txBody>
      </p:sp>
      <p:sp>
        <p:nvSpPr>
          <p:cNvPr id="6554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83B3303-BE3B-4857-AC8F-34541125290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5541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02757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15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9" name="Textfeld 8">
            <a:hlinkClick r:id="rId3" action="ppaction://hlinksldjump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16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47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0" name="Textfeld 9">
            <a:hlinkClick r:id="rId4" action="ppaction://hlinksldjump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17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49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1" name="Textfeld 10">
            <a:hlinkClick r:id="rId5" action="ppaction://hlinksldjump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18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50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353289" name="Rectangle 9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Eintreffen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(Arrival of the King)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3.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 und seine Kindheit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His Infancy and Childhood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Sein Säuglingsalter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(His Infancy)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(3) 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</a:t>
            </a:r>
            <a:r>
              <a:rPr lang="cs-CZ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Nazaret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h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(In Nazareth)</a:t>
            </a:r>
          </a:p>
        </p:txBody>
      </p:sp>
      <p:sp>
        <p:nvSpPr>
          <p:cNvPr id="6656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D6860A7-5EDA-4170-9673-0F528D546F8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53284" name="Text Box 4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16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66566" name="Text Box 5"/>
          <p:cNvSpPr txBox="1">
            <a:spLocks/>
          </p:cNvSpPr>
          <p:nvPr/>
        </p:nvSpPr>
        <p:spPr bwMode="auto">
          <a:xfrm>
            <a:off x="323850" y="5994400"/>
            <a:ext cx="84931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 a R D e S</a:t>
            </a:r>
          </a:p>
        </p:txBody>
      </p:sp>
      <p:sp>
        <p:nvSpPr>
          <p:cNvPr id="10" name="Textfeld 9">
            <a:hlinkClick r:id="rId3" action="ppaction://hlinksldjump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17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49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1" name="Textfeld 10">
            <a:hlinkClick r:id="rId4" action="ppaction://hlinksldjump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18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50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2" name="Textfeld 11">
            <a:hlinkClick r:id="rId5" action="ppaction://hlinksldjump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19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51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Übersicht der Einteilung</a:t>
            </a:r>
            <a:r>
              <a:rPr lang="cs-CZ" altLang="de-DE" dirty="0" smtClean="0"/>
              <a:t> </a:t>
            </a:r>
            <a:r>
              <a:rPr lang="en-US" altLang="de-DE" sz="2000" b="0" dirty="0" smtClean="0">
                <a:solidFill>
                  <a:srgbClr val="FFB7B7"/>
                </a:solidFill>
              </a:rPr>
              <a:t>Index of the Ten Major Divisions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BDB61F0-5C26-47C8-ACC3-8B1AD0DC964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2" name="Textfeld 11">
            <a:hlinkClick r:id="rId2" action="ppaction://hlinksldjump" tooltip="I. Introduction of the King"/>
          </p:cNvPr>
          <p:cNvSpPr txBox="1"/>
          <p:nvPr/>
        </p:nvSpPr>
        <p:spPr>
          <a:xfrm>
            <a:off x="485669" y="210586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I.  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Vorstellung des Königs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              	  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Introduction of the King</a:t>
            </a:r>
          </a:p>
        </p:txBody>
      </p:sp>
      <p:sp>
        <p:nvSpPr>
          <p:cNvPr id="13" name="Textfeld 12">
            <a:hlinkClick r:id="" action="ppaction://noaction"/>
          </p:cNvPr>
          <p:cNvSpPr txBox="1"/>
          <p:nvPr/>
        </p:nvSpPr>
        <p:spPr>
          <a:xfrm>
            <a:off x="486110" y="269093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II. 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Bestätigung des Königs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Authentication of the King</a:t>
            </a:r>
          </a:p>
        </p:txBody>
      </p:sp>
      <p:sp>
        <p:nvSpPr>
          <p:cNvPr id="14" name="Textfeld 13">
            <a:hlinkClick r:id="" action="ppaction://noaction"/>
          </p:cNvPr>
          <p:cNvSpPr txBox="1"/>
          <p:nvPr/>
        </p:nvSpPr>
        <p:spPr>
          <a:xfrm>
            <a:off x="485227" y="327599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III.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Auseinandersetzung über den König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Controversy over the King</a:t>
            </a:r>
          </a:p>
        </p:txBody>
      </p:sp>
      <p:sp>
        <p:nvSpPr>
          <p:cNvPr id="15" name="Textfeld 14">
            <a:hlinkClick r:id="" action="ppaction://noaction"/>
          </p:cNvPr>
          <p:cNvSpPr txBox="1"/>
          <p:nvPr/>
        </p:nvSpPr>
        <p:spPr>
          <a:xfrm>
            <a:off x="486110" y="386106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IV.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Ausbildung der Zwölf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Training of the Twelve by the King</a:t>
            </a:r>
          </a:p>
        </p:txBody>
      </p:sp>
      <p:sp>
        <p:nvSpPr>
          <p:cNvPr id="16" name="Textfeld 15">
            <a:hlinkClick r:id="" action="ppaction://noaction"/>
          </p:cNvPr>
          <p:cNvSpPr txBox="1"/>
          <p:nvPr/>
        </p:nvSpPr>
        <p:spPr>
          <a:xfrm>
            <a:off x="485227" y="444612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V. 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Widerstand gegen den König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		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Opposition to the King</a:t>
            </a:r>
          </a:p>
        </p:txBody>
      </p:sp>
      <p:sp>
        <p:nvSpPr>
          <p:cNvPr id="17" name="Textfeld 16">
            <a:hlinkClick r:id="" action="ppaction://noaction"/>
          </p:cNvPr>
          <p:cNvSpPr txBox="1"/>
          <p:nvPr/>
        </p:nvSpPr>
        <p:spPr>
          <a:xfrm>
            <a:off x="486110" y="503119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VI. 	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Vorbereitung der Jünger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Preparation of Disciples by the King</a:t>
            </a:r>
          </a:p>
        </p:txBody>
      </p:sp>
      <p:sp>
        <p:nvSpPr>
          <p:cNvPr id="18" name="Textfeld 17">
            <a:hlinkClick r:id="" action="ppaction://noaction"/>
          </p:cNvPr>
          <p:cNvSpPr txBox="1"/>
          <p:nvPr/>
        </p:nvSpPr>
        <p:spPr>
          <a:xfrm>
            <a:off x="486450" y="562530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VII.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O</a:t>
            </a:r>
            <a:r>
              <a:rPr lang="de-DE" altLang="de-DE" dirty="0" err="1" smtClean="0">
                <a:solidFill>
                  <a:srgbClr val="FFFF00"/>
                </a:solidFill>
                <a:latin typeface="Calibri" pitchFamily="34" charset="0"/>
              </a:rPr>
              <a:t>ffizielle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Darstellung des Königs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Official Presentation of the King</a:t>
            </a:r>
          </a:p>
        </p:txBody>
      </p:sp>
      <p:sp>
        <p:nvSpPr>
          <p:cNvPr id="22" name="Textfeld 21">
            <a:hlinkClick r:id="rId3" action="ppaction://hlinksldjump" tooltip="I. Introduction of the King"/>
          </p:cNvPr>
          <p:cNvSpPr txBox="1"/>
          <p:nvPr/>
        </p:nvSpPr>
        <p:spPr>
          <a:xfrm>
            <a:off x="486000" y="152840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	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Einleitendes Material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	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  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	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Introductory Material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16: </a:t>
            </a:r>
            <a:r>
              <a:rPr lang="de-DE" altLang="de-DE" dirty="0" smtClean="0">
                <a:sym typeface="Verdana" pitchFamily="34" charset="0"/>
              </a:rPr>
              <a:t>Wie das NT das AT zitiert</a:t>
            </a:r>
            <a:r>
              <a:rPr lang="pl-PL" altLang="de-DE" dirty="0" smtClean="0">
                <a:sym typeface="Verdana" pitchFamily="34" charset="0"/>
              </a:rPr>
              <a:t/>
            </a:r>
            <a:br>
              <a:rPr lang="pl-PL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How the NT quotes the OT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4 Kategorien von Zitaten im Neuen Testament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Four categories of quotations in the New Testament</a:t>
            </a:r>
          </a:p>
          <a:p>
            <a:pPr lvl="1"/>
            <a:r>
              <a:rPr lang="de-DE" altLang="de-DE" dirty="0" smtClean="0"/>
              <a:t>Wörtliche Prophezeiung und wörtliche Erfüllung</a:t>
            </a:r>
            <a:r>
              <a:rPr lang="cs-CZ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Literal Prophecy plus Literal Fulfillment,</a:t>
            </a:r>
          </a:p>
          <a:p>
            <a:pPr lvl="1"/>
            <a:r>
              <a:rPr lang="de-DE" altLang="de-DE" dirty="0" smtClean="0"/>
              <a:t>Wörtliche Prophezeiung und typologische Erfüllung</a:t>
            </a:r>
            <a:r>
              <a:rPr lang="cs-CZ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Literal plus Typical,</a:t>
            </a:r>
          </a:p>
          <a:p>
            <a:pPr lvl="1"/>
            <a:r>
              <a:rPr lang="de-DE" altLang="de-DE" dirty="0" smtClean="0"/>
              <a:t>Wörtliche Prophezeiung und Übertragung</a:t>
            </a:r>
            <a:r>
              <a:rPr lang="cs-CZ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Literal plus Application,</a:t>
            </a:r>
          </a:p>
          <a:p>
            <a:pPr lvl="1"/>
            <a:r>
              <a:rPr lang="de-DE" altLang="de-DE" dirty="0" smtClean="0"/>
              <a:t>Zusammenfassung</a:t>
            </a:r>
            <a:r>
              <a:rPr lang="cs-CZ" altLang="de-DE" dirty="0" smtClean="0"/>
              <a:t>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Summation.</a:t>
            </a:r>
            <a:endParaRPr lang="en-US" altLang="de-DE" dirty="0" smtClean="0">
              <a:solidFill>
                <a:srgbClr val="FFB7B7"/>
              </a:solidFill>
            </a:endParaRPr>
          </a:p>
        </p:txBody>
      </p:sp>
      <p:sp>
        <p:nvSpPr>
          <p:cNvPr id="6758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B69B4A2-CC6F-42EA-8EBD-4BCC0374A55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03778" name="Rectangle 2"/>
          <p:cNvSpPr>
            <a:spLocks/>
          </p:cNvSpPr>
          <p:nvPr/>
        </p:nvSpPr>
        <p:spPr bwMode="auto">
          <a:xfrm>
            <a:off x="7667625" y="3879850"/>
            <a:ext cx="358775" cy="2339975"/>
          </a:xfrm>
          <a:prstGeom prst="rect">
            <a:avLst/>
          </a:prstGeom>
          <a:solidFill>
            <a:schemeClr val="accent1">
              <a:alpha val="45097"/>
            </a:schemeClr>
          </a:solidFill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03781" name="Text Box 5"/>
          <p:cNvSpPr txBox="1">
            <a:spLocks/>
          </p:cNvSpPr>
          <p:nvPr/>
        </p:nvSpPr>
        <p:spPr bwMode="auto">
          <a:xfrm>
            <a:off x="6011863" y="2708275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de-DE" altLang="de-DE" sz="2400" b="0" dirty="0" err="1" smtClean="0">
                <a:solidFill>
                  <a:schemeClr val="tx1"/>
                </a:solidFill>
                <a:cs typeface="Tahoma" pitchFamily="34" charset="0"/>
              </a:rPr>
              <a:t>Pschat</a:t>
            </a:r>
            <a:r>
              <a:rPr lang="de-DE" altLang="de-DE" sz="2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/ </a:t>
            </a:r>
            <a:r>
              <a:rPr lang="de-DE" altLang="de-DE" sz="2000" b="0" dirty="0" err="1">
                <a:solidFill>
                  <a:srgbClr val="FFB7B7"/>
                </a:solidFill>
                <a:cs typeface="Tahoma" pitchFamily="34" charset="0"/>
              </a:rPr>
              <a:t>Pshat</a:t>
            </a: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)</a:t>
            </a:r>
          </a:p>
        </p:txBody>
      </p:sp>
      <p:sp>
        <p:nvSpPr>
          <p:cNvPr id="203782" name="Text Box 6"/>
          <p:cNvSpPr txBox="1">
            <a:spLocks/>
          </p:cNvSpPr>
          <p:nvPr/>
        </p:nvSpPr>
        <p:spPr bwMode="auto">
          <a:xfrm>
            <a:off x="4211638" y="3698875"/>
            <a:ext cx="1258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cs typeface="Tahoma" pitchFamily="34" charset="0"/>
              </a:rPr>
              <a:t>(Remez)</a:t>
            </a:r>
          </a:p>
        </p:txBody>
      </p:sp>
      <p:sp>
        <p:nvSpPr>
          <p:cNvPr id="203783" name="Text Box 7"/>
          <p:cNvSpPr txBox="1">
            <a:spLocks/>
          </p:cNvSpPr>
          <p:nvPr/>
        </p:nvSpPr>
        <p:spPr bwMode="auto">
          <a:xfrm>
            <a:off x="4076700" y="5003800"/>
            <a:ext cx="216048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de-DE" altLang="de-DE" sz="2400" b="0" dirty="0" err="1" smtClean="0">
                <a:solidFill>
                  <a:schemeClr val="tx1"/>
                </a:solidFill>
                <a:cs typeface="Tahoma" pitchFamily="34" charset="0"/>
              </a:rPr>
              <a:t>Drasch</a:t>
            </a:r>
            <a:r>
              <a:rPr lang="de-DE" altLang="de-DE" sz="2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/ </a:t>
            </a:r>
            <a:r>
              <a:rPr lang="de-DE" altLang="de-DE" sz="2000" b="0" dirty="0" err="1">
                <a:solidFill>
                  <a:srgbClr val="FFB7B7"/>
                </a:solidFill>
                <a:cs typeface="Tahoma" pitchFamily="34" charset="0"/>
              </a:rPr>
              <a:t>Drash</a:t>
            </a:r>
            <a:r>
              <a:rPr lang="de-DE" altLang="de-DE" sz="2400" b="0" dirty="0">
                <a:solidFill>
                  <a:schemeClr val="tx1"/>
                </a:solidFill>
                <a:cs typeface="Tahoma" pitchFamily="34" charset="0"/>
              </a:rPr>
              <a:t>)</a:t>
            </a:r>
          </a:p>
        </p:txBody>
      </p:sp>
      <p:sp>
        <p:nvSpPr>
          <p:cNvPr id="203784" name="Text Box 8"/>
          <p:cNvSpPr txBox="1">
            <a:spLocks/>
          </p:cNvSpPr>
          <p:nvPr/>
        </p:nvSpPr>
        <p:spPr bwMode="auto">
          <a:xfrm>
            <a:off x="4437063" y="5903913"/>
            <a:ext cx="85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cs typeface="Tahoma" pitchFamily="34" charset="0"/>
              </a:rPr>
              <a:t>(Sod)</a:t>
            </a:r>
          </a:p>
        </p:txBody>
      </p:sp>
      <p:sp>
        <p:nvSpPr>
          <p:cNvPr id="203785" name="Text Box 9"/>
          <p:cNvSpPr txBox="1">
            <a:spLocks/>
          </p:cNvSpPr>
          <p:nvPr/>
        </p:nvSpPr>
        <p:spPr bwMode="auto">
          <a:xfrm>
            <a:off x="7712075" y="5778500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</a:t>
            </a:r>
          </a:p>
        </p:txBody>
      </p:sp>
      <p:sp>
        <p:nvSpPr>
          <p:cNvPr id="203786" name="Text Box 10"/>
          <p:cNvSpPr txBox="1">
            <a:spLocks/>
          </p:cNvSpPr>
          <p:nvPr/>
        </p:nvSpPr>
        <p:spPr bwMode="auto">
          <a:xfrm>
            <a:off x="7729538" y="5481638"/>
            <a:ext cx="1508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>
                <a:solidFill>
                  <a:srgbClr val="DDDDDD"/>
                </a:solidFill>
                <a:latin typeface="Tahoma" pitchFamily="34" charset="0"/>
                <a:cs typeface="Tahoma" pitchFamily="34" charset="0"/>
              </a:rPr>
              <a:t>e</a:t>
            </a:r>
          </a:p>
        </p:txBody>
      </p:sp>
      <p:sp>
        <p:nvSpPr>
          <p:cNvPr id="203787" name="Text Box 11"/>
          <p:cNvSpPr txBox="1">
            <a:spLocks/>
          </p:cNvSpPr>
          <p:nvPr/>
        </p:nvSpPr>
        <p:spPr bwMode="auto">
          <a:xfrm>
            <a:off x="7708900" y="5119688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</a:t>
            </a:r>
          </a:p>
        </p:txBody>
      </p:sp>
      <p:sp>
        <p:nvSpPr>
          <p:cNvPr id="203788" name="Text Box 12"/>
          <p:cNvSpPr txBox="1">
            <a:spLocks/>
          </p:cNvSpPr>
          <p:nvPr/>
        </p:nvSpPr>
        <p:spPr bwMode="auto">
          <a:xfrm>
            <a:off x="7712075" y="4589463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</a:p>
        </p:txBody>
      </p:sp>
      <p:sp>
        <p:nvSpPr>
          <p:cNvPr id="203789" name="Text Box 13"/>
          <p:cNvSpPr txBox="1">
            <a:spLocks/>
          </p:cNvSpPr>
          <p:nvPr/>
        </p:nvSpPr>
        <p:spPr bwMode="auto">
          <a:xfrm>
            <a:off x="7737475" y="4283075"/>
            <a:ext cx="1508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>
                <a:solidFill>
                  <a:srgbClr val="DDDDDD"/>
                </a:solidFill>
                <a:latin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203790" name="Text Box 14"/>
          <p:cNvSpPr txBox="1">
            <a:spLocks/>
          </p:cNvSpPr>
          <p:nvPr/>
        </p:nvSpPr>
        <p:spPr bwMode="auto">
          <a:xfrm>
            <a:off x="7712075" y="3924300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</a:p>
        </p:txBody>
      </p:sp>
      <p:sp>
        <p:nvSpPr>
          <p:cNvPr id="203791" name="Text Box 15"/>
          <p:cNvSpPr txBox="1">
            <a:spLocks/>
          </p:cNvSpPr>
          <p:nvPr/>
        </p:nvSpPr>
        <p:spPr bwMode="auto">
          <a:xfrm>
            <a:off x="8050213" y="3948113"/>
            <a:ext cx="6207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shat</a:t>
            </a:r>
          </a:p>
        </p:txBody>
      </p:sp>
      <p:sp>
        <p:nvSpPr>
          <p:cNvPr id="203792" name="Text Box 16"/>
          <p:cNvSpPr txBox="1">
            <a:spLocks/>
          </p:cNvSpPr>
          <p:nvPr/>
        </p:nvSpPr>
        <p:spPr bwMode="auto">
          <a:xfrm>
            <a:off x="8045450" y="4592638"/>
            <a:ext cx="801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emez</a:t>
            </a:r>
          </a:p>
        </p:txBody>
      </p:sp>
      <p:sp>
        <p:nvSpPr>
          <p:cNvPr id="203793" name="Text Box 17"/>
          <p:cNvSpPr txBox="1">
            <a:spLocks/>
          </p:cNvSpPr>
          <p:nvPr/>
        </p:nvSpPr>
        <p:spPr bwMode="auto">
          <a:xfrm>
            <a:off x="8045450" y="5087938"/>
            <a:ext cx="711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rash</a:t>
            </a:r>
          </a:p>
        </p:txBody>
      </p:sp>
      <p:sp>
        <p:nvSpPr>
          <p:cNvPr id="203794" name="Text Box 18"/>
          <p:cNvSpPr txBox="1">
            <a:spLocks/>
          </p:cNvSpPr>
          <p:nvPr/>
        </p:nvSpPr>
        <p:spPr bwMode="auto">
          <a:xfrm>
            <a:off x="8053388" y="5783263"/>
            <a:ext cx="6635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od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  <p:pic>
        <p:nvPicPr>
          <p:cNvPr id="5123" name="Picture 3" descr="E:\My_Files\_Ariel-stuff-2\LoM\Hewbrew_words_graphics\Pshat_transparent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372200" y="3959766"/>
            <a:ext cx="972000" cy="299511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0" h="0"/>
          </a:sp3d>
          <a:extLst/>
        </p:spPr>
      </p:pic>
      <p:pic>
        <p:nvPicPr>
          <p:cNvPr id="5124" name="Picture 4" descr="E:\My_Files\_Ariel-stuff-2\LoM\Hewbrew_words_graphics\§016_Remez_transpa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88" y="4603750"/>
            <a:ext cx="6778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E:\My_Files\_Ariel-stuff-2\LoM\Hewbrew_words_graphics\§016_Sod_transparen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5795963"/>
            <a:ext cx="708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E:\My_Files\_Ariel-stuff-2\LoM\Hewbrew_words_graphics\§016_Drash_transparen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5173663"/>
            <a:ext cx="90011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E:\My_Files\_Ariel-stuff-2\LoM\Hewbrew_words_graphics\§016_Drash_yellow_first_letter_transparen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5173663"/>
            <a:ext cx="90011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E:\My_Files\_Ariel-stuff-2\LoM\Hewbrew_words_graphics\§016_Pshat_yellow_first_letter_transparen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3962400"/>
            <a:ext cx="9715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E:\My_Files\_Ariel-stuff-2\LoM\Hewbrew_words_graphics\§016_Remez_yellow_first_letter_tranpsaren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88" y="4602163"/>
            <a:ext cx="6778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E:\My_Files\_Ariel-stuff-2\LoM\Hewbrew_words_graphics\§016_Sod_yellow_first_letter_transparent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5795963"/>
            <a:ext cx="708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0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0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0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5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5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5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build="p"/>
      <p:bldP spid="203778" grpId="0" animBg="1"/>
      <p:bldP spid="203781" grpId="0"/>
      <p:bldP spid="203782" grpId="0"/>
      <p:bldP spid="203783" grpId="0"/>
      <p:bldP spid="203784" grpId="0"/>
      <p:bldP spid="203785" grpId="0"/>
      <p:bldP spid="203786" grpId="0"/>
      <p:bldP spid="203787" grpId="0"/>
      <p:bldP spid="203788" grpId="0"/>
      <p:bldP spid="203789" grpId="0"/>
      <p:bldP spid="203790" grpId="0"/>
      <p:bldP spid="203791" grpId="0"/>
      <p:bldP spid="203792" grpId="0"/>
      <p:bldP spid="203793" grpId="0"/>
      <p:bldP spid="203794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pl-PL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pl-PL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(Approval of the King)</a:t>
            </a:r>
          </a:p>
        </p:txBody>
      </p:sp>
      <p:sp>
        <p:nvSpPr>
          <p:cNvPr id="8294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E9AE84C-2CED-4E71-8A86-E43A249E520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2772200" y="4509120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§§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24</a:t>
            </a: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 –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27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2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(Approval of the King)</a:t>
            </a:r>
          </a:p>
          <a:p>
            <a:pPr defTabSz="358775"/>
            <a:r>
              <a:rPr lang="en-US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1.  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Bei seiner Taufe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(At His Baptism)</a:t>
            </a:r>
          </a:p>
        </p:txBody>
      </p:sp>
      <p:sp>
        <p:nvSpPr>
          <p:cNvPr id="8397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8136C9C-85D5-4A21-BFDA-BDEBDE28213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08900" name="Text Box 4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24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3974" name="Text Box 5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Key Hebrew &amp; Greek words (baptism); </a:t>
            </a:r>
            <a:b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Reasons for baptism; Bat Kol &amp; Merachefet </a:t>
            </a:r>
            <a:endParaRPr lang="de-DE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032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9" name="Textfeld 8">
            <a:hlinkClick r:id="rId3" action="ppaction://hlinksldjump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25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66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0" name="Textfeld 9">
            <a:hlinkClick r:id="" action="ppaction://noaction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26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71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1" name="Textfeld 10">
            <a:hlinkClick r:id="" action="ppaction://noaction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27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72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en-US" altLang="de-DE" dirty="0" err="1" smtClean="0">
                <a:sym typeface="Verdana" pitchFamily="34" charset="0"/>
              </a:rPr>
              <a:t>Bestätigung</a:t>
            </a:r>
            <a:r>
              <a:rPr lang="en-US" altLang="de-DE" dirty="0" smtClean="0">
                <a:sym typeface="Verdana" pitchFamily="34" charset="0"/>
              </a:rPr>
              <a:t> </a:t>
            </a:r>
            <a:r>
              <a:rPr lang="en-US" altLang="de-DE" dirty="0" err="1" smtClean="0">
                <a:sym typeface="Verdana" pitchFamily="34" charset="0"/>
              </a:rPr>
              <a:t>bei</a:t>
            </a:r>
            <a:r>
              <a:rPr lang="en-US" altLang="de-DE" dirty="0" smtClean="0">
                <a:sym typeface="Verdana" pitchFamily="34" charset="0"/>
              </a:rPr>
              <a:t> seiner </a:t>
            </a:r>
            <a:r>
              <a:rPr lang="en-US" altLang="de-DE" dirty="0" err="1" smtClean="0">
                <a:sym typeface="Verdana" pitchFamily="34" charset="0"/>
              </a:rPr>
              <a:t>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</a:p>
        </p:txBody>
      </p:sp>
      <p:sp>
        <p:nvSpPr>
          <p:cNvPr id="209923" name="Text Box 3"/>
          <p:cNvSpPr txBox="1">
            <a:spLocks/>
          </p:cNvSpPr>
          <p:nvPr/>
        </p:nvSpPr>
        <p:spPr bwMode="auto">
          <a:xfrm>
            <a:off x="385763" y="2835275"/>
            <a:ext cx="13509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err="1" smtClean="0">
                <a:cs typeface="Tahoma" pitchFamily="34" charset="0"/>
              </a:rPr>
              <a:t>Mik</a:t>
            </a:r>
            <a:r>
              <a:rPr lang="de-DE" altLang="de-DE" b="0" dirty="0" err="1">
                <a:cs typeface="Tahoma" pitchFamily="34" charset="0"/>
              </a:rPr>
              <a:t>w</a:t>
            </a:r>
            <a:r>
              <a:rPr lang="cs-CZ" altLang="de-DE" b="0" dirty="0" smtClean="0">
                <a:cs typeface="Tahoma" pitchFamily="34" charset="0"/>
              </a:rPr>
              <a:t>e</a:t>
            </a:r>
            <a:r>
              <a:rPr lang="de-DE" altLang="de-DE" b="0" dirty="0">
                <a:cs typeface="Tahoma" pitchFamily="34" charset="0"/>
              </a:rPr>
              <a:t/>
            </a:r>
            <a:br>
              <a:rPr lang="de-DE" altLang="de-DE" b="0" dirty="0">
                <a:cs typeface="Tahoma" pitchFamily="34" charset="0"/>
              </a:rPr>
            </a:br>
            <a:r>
              <a:rPr lang="de-DE" altLang="de-DE" sz="2000" b="0" dirty="0" err="1">
                <a:solidFill>
                  <a:srgbClr val="FFB7B7"/>
                </a:solidFill>
                <a:cs typeface="Tahoma" pitchFamily="34" charset="0"/>
              </a:rPr>
              <a:t>Mikvah</a:t>
            </a:r>
            <a:r>
              <a:rPr lang="de-DE" altLang="de-DE" sz="2000" b="0" dirty="0">
                <a:solidFill>
                  <a:srgbClr val="FFB7B7"/>
                </a:solidFill>
                <a:cs typeface="Tahoma" pitchFamily="34" charset="0"/>
              </a:rPr>
              <a:t> </a:t>
            </a:r>
          </a:p>
        </p:txBody>
      </p:sp>
      <p:sp>
        <p:nvSpPr>
          <p:cNvPr id="209924" name="Text Box 4"/>
          <p:cNvSpPr txBox="1">
            <a:spLocks/>
          </p:cNvSpPr>
          <p:nvPr/>
        </p:nvSpPr>
        <p:spPr bwMode="auto">
          <a:xfrm>
            <a:off x="385763" y="3698875"/>
            <a:ext cx="12604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err="1">
                <a:cs typeface="Tahoma" pitchFamily="34" charset="0"/>
              </a:rPr>
              <a:t>T</a:t>
            </a:r>
            <a:r>
              <a:rPr lang="de-DE" altLang="de-DE" b="0" dirty="0" err="1" smtClean="0">
                <a:cs typeface="Tahoma" pitchFamily="34" charset="0"/>
              </a:rPr>
              <a:t>wila</a:t>
            </a:r>
            <a:r>
              <a:rPr lang="de-DE" altLang="de-DE" b="0" dirty="0">
                <a:cs typeface="Tahoma" pitchFamily="34" charset="0"/>
              </a:rPr>
              <a:t/>
            </a:r>
            <a:br>
              <a:rPr lang="de-DE" altLang="de-DE" b="0" dirty="0">
                <a:cs typeface="Tahoma" pitchFamily="34" charset="0"/>
              </a:rPr>
            </a:br>
            <a:r>
              <a:rPr lang="de-DE" altLang="de-DE" sz="2000" b="0" dirty="0" err="1">
                <a:solidFill>
                  <a:srgbClr val="FFB7B7"/>
                </a:solidFill>
                <a:cs typeface="Tahoma" pitchFamily="34" charset="0"/>
              </a:rPr>
              <a:t>Tvilah</a:t>
            </a:r>
            <a:endParaRPr lang="de-DE" altLang="de-DE" sz="2000" b="0" dirty="0">
              <a:solidFill>
                <a:srgbClr val="FFB7B7"/>
              </a:solidFill>
              <a:cs typeface="Tahoma" pitchFamily="34" charset="0"/>
            </a:endParaRP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727200" y="3844925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1727200" y="2973388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27" name="Text Box 7"/>
          <p:cNvSpPr txBox="1">
            <a:spLocks/>
          </p:cNvSpPr>
          <p:nvPr/>
        </p:nvSpPr>
        <p:spPr bwMode="auto">
          <a:xfrm>
            <a:off x="385763" y="4349750"/>
            <a:ext cx="12160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de-DE" b="0">
                <a:cs typeface="Tahoma" pitchFamily="34" charset="0"/>
              </a:rPr>
              <a:t>b</a:t>
            </a:r>
            <a:r>
              <a:rPr lang="de-DE" altLang="de-DE" b="0">
                <a:cs typeface="Tahoma" pitchFamily="34" charset="0"/>
              </a:rPr>
              <a:t>apto</a:t>
            </a:r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>
            <a:off x="1727200" y="4656138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29" name="Text Box 9"/>
          <p:cNvSpPr txBox="1">
            <a:spLocks/>
          </p:cNvSpPr>
          <p:nvPr/>
        </p:nvSpPr>
        <p:spPr bwMode="auto">
          <a:xfrm>
            <a:off x="385763" y="5340350"/>
            <a:ext cx="13954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de-DE" b="0">
                <a:cs typeface="Tahoma" pitchFamily="34" charset="0"/>
              </a:rPr>
              <a:t>b</a:t>
            </a:r>
            <a:r>
              <a:rPr lang="de-DE" altLang="de-DE" b="0">
                <a:cs typeface="Tahoma" pitchFamily="34" charset="0"/>
              </a:rPr>
              <a:t>aptizo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1727200" y="5664200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35" name="Text Box 15"/>
          <p:cNvSpPr txBox="1">
            <a:spLocks/>
          </p:cNvSpPr>
          <p:nvPr/>
        </p:nvSpPr>
        <p:spPr bwMode="auto">
          <a:xfrm>
            <a:off x="450850" y="1719263"/>
            <a:ext cx="5021263" cy="5397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2800" b="1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Taufe</a:t>
            </a:r>
            <a:r>
              <a:rPr lang="en-US" altLang="de-DE" sz="2800" b="1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– die </a:t>
            </a:r>
            <a:r>
              <a:rPr lang="en-US" altLang="de-DE" sz="2800" b="1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Schlüsselbegriffe</a:t>
            </a:r>
            <a:r>
              <a:rPr lang="en-US" altLang="de-DE" sz="2800" b="1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:</a:t>
            </a:r>
            <a:br>
              <a:rPr lang="en-US" altLang="de-DE" sz="2800" b="1" dirty="0" smtClean="0">
                <a:solidFill>
                  <a:srgbClr val="FFE5E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latin typeface="Calibri" pitchFamily="34" charset="0"/>
              </a:rPr>
              <a:t>Baptism  –  the key words:</a:t>
            </a:r>
          </a:p>
        </p:txBody>
      </p:sp>
      <p:sp>
        <p:nvSpPr>
          <p:cNvPr id="209936" name="Text Box 16"/>
          <p:cNvSpPr txBox="1">
            <a:spLocks/>
          </p:cNvSpPr>
          <p:nvPr/>
        </p:nvSpPr>
        <p:spPr bwMode="auto">
          <a:xfrm>
            <a:off x="2266950" y="2835275"/>
            <a:ext cx="3517899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cs typeface="Tahoma" pitchFamily="34" charset="0"/>
              </a:rPr>
              <a:t>Ort des Untertauchens</a:t>
            </a:r>
            <a:r>
              <a:rPr lang="en-US" altLang="de-DE" b="0" dirty="0">
                <a:cs typeface="Tahoma" pitchFamily="34" charset="0"/>
              </a:rPr>
              <a:t/>
            </a:r>
            <a:br>
              <a:rPr lang="en-US" altLang="de-DE" b="0" dirty="0"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place of immersion</a:t>
            </a:r>
          </a:p>
        </p:txBody>
      </p:sp>
      <p:sp>
        <p:nvSpPr>
          <p:cNvPr id="209937" name="Text Box 17"/>
          <p:cNvSpPr txBox="1">
            <a:spLocks/>
          </p:cNvSpPr>
          <p:nvPr/>
        </p:nvSpPr>
        <p:spPr bwMode="auto">
          <a:xfrm>
            <a:off x="2231740" y="3474005"/>
            <a:ext cx="220524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de-DE" b="0" dirty="0">
                <a:cs typeface="Tahoma" pitchFamily="34" charset="0"/>
              </a:rPr>
              <a:t>    </a:t>
            </a:r>
            <a:r>
              <a:rPr lang="de-DE" altLang="de-DE" b="0" dirty="0" smtClean="0">
                <a:cs typeface="Tahoma" pitchFamily="34" charset="0"/>
              </a:rPr>
              <a:t>Untertauchen</a:t>
            </a:r>
            <a:r>
              <a:rPr lang="en-US" altLang="de-DE" b="0" dirty="0">
                <a:cs typeface="Tahoma" pitchFamily="34" charset="0"/>
              </a:rPr>
              <a:t/>
            </a:r>
            <a:br>
              <a:rPr lang="en-US" altLang="de-DE" b="0" dirty="0"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immersion</a:t>
            </a:r>
          </a:p>
        </p:txBody>
      </p:sp>
      <p:sp>
        <p:nvSpPr>
          <p:cNvPr id="209938" name="Text Box 18"/>
          <p:cNvSpPr txBox="1">
            <a:spLocks/>
          </p:cNvSpPr>
          <p:nvPr/>
        </p:nvSpPr>
        <p:spPr bwMode="auto">
          <a:xfrm>
            <a:off x="2384425" y="4508500"/>
            <a:ext cx="32845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cs typeface="Tahoma" pitchFamily="34" charset="0"/>
              </a:rPr>
              <a:t>eintauchen</a:t>
            </a:r>
            <a:r>
              <a:rPr lang="en-US" altLang="de-DE" b="0" dirty="0" smtClean="0">
                <a:cs typeface="Tahoma" pitchFamily="34" charset="0"/>
              </a:rPr>
              <a:t>, </a:t>
            </a:r>
            <a:r>
              <a:rPr lang="de-DE" altLang="de-DE" b="0" dirty="0" smtClean="0">
                <a:cs typeface="Tahoma" pitchFamily="34" charset="0"/>
              </a:rPr>
              <a:t>färben</a:t>
            </a:r>
            <a:r>
              <a:rPr lang="en-US" altLang="de-DE" b="0" dirty="0">
                <a:cs typeface="Tahoma" pitchFamily="34" charset="0"/>
              </a:rPr>
              <a:t/>
            </a:r>
            <a:br>
              <a:rPr lang="en-US" altLang="de-DE" b="0" dirty="0"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to dip, to dye</a:t>
            </a:r>
          </a:p>
        </p:txBody>
      </p:sp>
      <p:sp>
        <p:nvSpPr>
          <p:cNvPr id="209939" name="Text Box 19"/>
          <p:cNvSpPr txBox="1">
            <a:spLocks/>
          </p:cNvSpPr>
          <p:nvPr/>
        </p:nvSpPr>
        <p:spPr bwMode="auto">
          <a:xfrm>
            <a:off x="2231740" y="5499100"/>
            <a:ext cx="21605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cs typeface="Tahoma" pitchFamily="34" charset="0"/>
              </a:rPr>
              <a:t>untertauchen</a:t>
            </a:r>
            <a:r>
              <a:rPr lang="en-US" altLang="de-DE" b="0" dirty="0">
                <a:cs typeface="Tahoma" pitchFamily="34" charset="0"/>
              </a:rPr>
              <a:t/>
            </a:r>
            <a:br>
              <a:rPr lang="en-US" altLang="de-DE" b="0" dirty="0"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to immerse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5784848" y="2970213"/>
            <a:ext cx="317321" cy="3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4392290" y="3851275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5697538" y="4656138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V="1">
            <a:off x="4436985" y="5664200"/>
            <a:ext cx="360440" cy="6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9945" name="Text Box 25"/>
          <p:cNvSpPr txBox="1">
            <a:spLocks/>
          </p:cNvSpPr>
          <p:nvPr/>
        </p:nvSpPr>
        <p:spPr bwMode="auto">
          <a:xfrm>
            <a:off x="7767292" y="4329113"/>
            <a:ext cx="144022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1800" b="0" dirty="0" smtClean="0">
                <a:solidFill>
                  <a:schemeClr val="folHlink"/>
                </a:solidFill>
                <a:latin typeface="Tahoma" pitchFamily="34" charset="0"/>
                <a:cs typeface="Tahoma" pitchFamily="34" charset="0"/>
              </a:rPr>
              <a:t>Gleich-bedeutend</a:t>
            </a:r>
            <a:endParaRPr lang="en-US" altLang="de-DE" sz="1800" b="0" dirty="0">
              <a:solidFill>
                <a:schemeClr val="folHlink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1800" b="0" dirty="0" err="1" smtClean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equal</a:t>
            </a:r>
            <a:endParaRPr lang="de-DE" altLang="de-DE" sz="1800" b="0" dirty="0">
              <a:solidFill>
                <a:srgbClr val="FFB7B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503238" y="6372225"/>
            <a:ext cx="3087687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Reasons for the baptism</a:t>
            </a:r>
          </a:p>
        </p:txBody>
      </p:sp>
      <p:pic>
        <p:nvPicPr>
          <p:cNvPr id="209952" name="Tvilah_Hebrew" descr="024-Tvil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3446463"/>
            <a:ext cx="16160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53" name="Baptizo_Greek" descr="024-Baptiz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5346700"/>
            <a:ext cx="1803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54" name="Bapto_Greek" descr="024-Bap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4329113"/>
            <a:ext cx="1428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58" name="Mikvah_Hebrew" descr="024-Mikva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2573338"/>
            <a:ext cx="13176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60" name="Freeform 40"/>
          <p:cNvSpPr>
            <a:spLocks/>
          </p:cNvSpPr>
          <p:nvPr/>
        </p:nvSpPr>
        <p:spPr bwMode="auto">
          <a:xfrm>
            <a:off x="7046913" y="3790950"/>
            <a:ext cx="827087" cy="1819275"/>
          </a:xfrm>
          <a:custGeom>
            <a:avLst/>
            <a:gdLst>
              <a:gd name="T0" fmla="*/ 0 w 521"/>
              <a:gd name="T1" fmla="*/ 2147483647 h 916"/>
              <a:gd name="T2" fmla="*/ 2147483647 w 521"/>
              <a:gd name="T3" fmla="*/ 2147483647 h 916"/>
              <a:gd name="T4" fmla="*/ 2147483647 w 521"/>
              <a:gd name="T5" fmla="*/ 2147483647 h 916"/>
              <a:gd name="T6" fmla="*/ 2147483647 w 521"/>
              <a:gd name="T7" fmla="*/ 2147483647 h 916"/>
              <a:gd name="T8" fmla="*/ 2147483647 w 521"/>
              <a:gd name="T9" fmla="*/ 2147483647 h 916"/>
              <a:gd name="T10" fmla="*/ 2147483647 w 521"/>
              <a:gd name="T11" fmla="*/ 2147483647 h 916"/>
              <a:gd name="T12" fmla="*/ 2147483647 w 521"/>
              <a:gd name="T13" fmla="*/ 2147483647 h 916"/>
              <a:gd name="T14" fmla="*/ 2147483647 w 521"/>
              <a:gd name="T15" fmla="*/ 2147483647 h 916"/>
              <a:gd name="T16" fmla="*/ 2147483647 w 521"/>
              <a:gd name="T17" fmla="*/ 2147483647 h 9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1"/>
              <a:gd name="T28" fmla="*/ 0 h 916"/>
              <a:gd name="T29" fmla="*/ 521 w 521"/>
              <a:gd name="T30" fmla="*/ 916 h 9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1" h="916">
                <a:moveTo>
                  <a:pt x="0" y="9"/>
                </a:moveTo>
                <a:cubicBezTo>
                  <a:pt x="71" y="4"/>
                  <a:pt x="142" y="0"/>
                  <a:pt x="199" y="9"/>
                </a:cubicBezTo>
                <a:cubicBezTo>
                  <a:pt x="256" y="18"/>
                  <a:pt x="299" y="37"/>
                  <a:pt x="341" y="65"/>
                </a:cubicBezTo>
                <a:cubicBezTo>
                  <a:pt x="383" y="93"/>
                  <a:pt x="426" y="132"/>
                  <a:pt x="454" y="179"/>
                </a:cubicBezTo>
                <a:cubicBezTo>
                  <a:pt x="482" y="226"/>
                  <a:pt x="501" y="288"/>
                  <a:pt x="511" y="349"/>
                </a:cubicBezTo>
                <a:cubicBezTo>
                  <a:pt x="521" y="410"/>
                  <a:pt x="520" y="490"/>
                  <a:pt x="511" y="547"/>
                </a:cubicBezTo>
                <a:cubicBezTo>
                  <a:pt x="502" y="604"/>
                  <a:pt x="492" y="642"/>
                  <a:pt x="454" y="689"/>
                </a:cubicBezTo>
                <a:cubicBezTo>
                  <a:pt x="416" y="736"/>
                  <a:pt x="341" y="793"/>
                  <a:pt x="284" y="831"/>
                </a:cubicBezTo>
                <a:cubicBezTo>
                  <a:pt x="227" y="869"/>
                  <a:pt x="170" y="892"/>
                  <a:pt x="114" y="916"/>
                </a:cubicBezTo>
              </a:path>
            </a:pathLst>
          </a:custGeom>
          <a:noFill/>
          <a:ln w="635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5019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8E46D5C-09F3-4ED4-B07C-A39E4E0F070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0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/>
      <p:bldP spid="209924" grpId="0"/>
      <p:bldP spid="209925" grpId="0" animBg="1"/>
      <p:bldP spid="209926" grpId="0" animBg="1"/>
      <p:bldP spid="209927" grpId="0"/>
      <p:bldP spid="209928" grpId="0" animBg="1"/>
      <p:bldP spid="209929" grpId="0"/>
      <p:bldP spid="209930" grpId="0" animBg="1"/>
      <p:bldP spid="209935" grpId="0"/>
      <p:bldP spid="209936" grpId="0"/>
      <p:bldP spid="209937" grpId="0"/>
      <p:bldP spid="209938" grpId="0"/>
      <p:bldP spid="209939" grpId="0"/>
      <p:bldP spid="209940" grpId="0" animBg="1"/>
      <p:bldP spid="209941" grpId="0" animBg="1"/>
      <p:bldP spid="209942" grpId="0" animBg="1"/>
      <p:bldP spid="209943" grpId="0" animBg="1"/>
      <p:bldP spid="209945" grpId="0"/>
      <p:bldP spid="209946" grpId="0" animBg="1"/>
      <p:bldP spid="2099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de-DE" altLang="de-DE" dirty="0" smtClean="0">
                <a:sym typeface="Verdana" pitchFamily="34" charset="0"/>
              </a:rPr>
              <a:t>Bestätigung bei seiner 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  <a:endParaRPr lang="en-US" altLang="de-DE" sz="2800" dirty="0" smtClean="0">
              <a:sym typeface="Verdana" pitchFamily="34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/>
              <a:t>6</a:t>
            </a:r>
            <a:r>
              <a:rPr lang="de-DE" altLang="de-DE" dirty="0" smtClean="0"/>
              <a:t> fundamentale Gründe für die Taufe Jesu: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Six basic reasons for the baptism of Jesus</a:t>
            </a:r>
          </a:p>
          <a:p>
            <a:pPr lvl="1"/>
            <a:r>
              <a:rPr lang="de-DE" altLang="de-DE" dirty="0" smtClean="0"/>
              <a:t>Um alle Gerechtigkeit zu erfüllen – um sich mit der Gerechtigkeit des Gesetzes zu identifizieren</a:t>
            </a:r>
            <a:r>
              <a:rPr lang="pl-PL" altLang="de-DE" dirty="0" smtClean="0"/>
              <a:t> </a:t>
            </a:r>
            <a:r>
              <a:rPr lang="de-DE" altLang="de-DE" dirty="0" smtClean="0"/>
              <a:t>(1)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fulfill all righteousness – to be identified with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the righteousness of the Law</a:t>
            </a:r>
          </a:p>
          <a:p>
            <a:pPr lvl="1"/>
            <a:r>
              <a:rPr lang="de-DE" altLang="de-DE" dirty="0" smtClean="0"/>
              <a:t>Um sich mit der Verkündigung des Reiches zu identifizieren</a:t>
            </a:r>
            <a:r>
              <a:rPr lang="en-US" altLang="de-DE" dirty="0" smtClean="0"/>
              <a:t> (2), 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be identified with the preaching of the Kingdom</a:t>
            </a:r>
          </a:p>
        </p:txBody>
      </p:sp>
      <p:sp>
        <p:nvSpPr>
          <p:cNvPr id="8602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64552EE-7951-47A6-8D62-E4030F2D640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de-DE" altLang="de-DE" dirty="0" smtClean="0">
                <a:sym typeface="Verdana" pitchFamily="34" charset="0"/>
              </a:rPr>
              <a:t>Bestätigung bei seiner 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  <a:endParaRPr lang="en-US" altLang="de-DE" dirty="0" smtClean="0">
              <a:sym typeface="Verdana" pitchFamily="34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/>
              <a:t>6 fundamentale Gründe für die Taufe </a:t>
            </a:r>
            <a:r>
              <a:rPr lang="de-DE" altLang="de-DE" dirty="0" smtClean="0"/>
              <a:t>Jesu</a:t>
            </a:r>
            <a:r>
              <a:rPr lang="de-DE" altLang="de-DE" dirty="0"/>
              <a:t> </a:t>
            </a:r>
            <a:r>
              <a:rPr lang="de-DE" altLang="de-DE" dirty="0" smtClean="0"/>
              <a:t>(Forts.):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Six basic reasons for the baptism of Jesus</a:t>
            </a:r>
          </a:p>
          <a:p>
            <a:pPr lvl="1"/>
            <a:r>
              <a:rPr lang="de-DE" altLang="de-DE" dirty="0" smtClean="0"/>
              <a:t>Um sich mit dem gläubigen </a:t>
            </a:r>
            <a:r>
              <a:rPr lang="de-DE" altLang="de-DE" u="sng" dirty="0" smtClean="0"/>
              <a:t>Überrest</a:t>
            </a:r>
            <a:r>
              <a:rPr lang="de-DE" altLang="de-DE" dirty="0" smtClean="0"/>
              <a:t> zu identifizieren, der durch Johannes vorbereitet wurde</a:t>
            </a:r>
            <a:r>
              <a:rPr lang="en-US" altLang="de-DE" dirty="0" smtClean="0"/>
              <a:t> (3),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be identified with the believing </a:t>
            </a:r>
            <a:r>
              <a:rPr lang="en-US" altLang="de-DE" sz="2000" u="sng" dirty="0" smtClean="0">
                <a:solidFill>
                  <a:srgbClr val="FFB7B7"/>
                </a:solidFill>
              </a:rPr>
              <a:t>remnant</a:t>
            </a:r>
            <a:r>
              <a:rPr lang="en-US" altLang="de-DE" sz="2000" dirty="0" smtClean="0">
                <a:solidFill>
                  <a:srgbClr val="FFB7B7"/>
                </a:solidFill>
              </a:rPr>
              <a:t> being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prepared by John,</a:t>
            </a:r>
          </a:p>
        </p:txBody>
      </p:sp>
      <p:sp>
        <p:nvSpPr>
          <p:cNvPr id="8704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BC4C761-0014-427B-8A66-C81CE70C77A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0955" name="Freeform 11"/>
          <p:cNvSpPr>
            <a:spLocks/>
          </p:cNvSpPr>
          <p:nvPr/>
        </p:nvSpPr>
        <p:spPr bwMode="auto">
          <a:xfrm>
            <a:off x="4872038" y="4181475"/>
            <a:ext cx="960437" cy="2163763"/>
          </a:xfrm>
          <a:custGeom>
            <a:avLst/>
            <a:gdLst>
              <a:gd name="T0" fmla="*/ 2147483647 w 633"/>
              <a:gd name="T1" fmla="*/ 0 h 1363"/>
              <a:gd name="T2" fmla="*/ 2147483647 w 633"/>
              <a:gd name="T3" fmla="*/ 2147483647 h 1363"/>
              <a:gd name="T4" fmla="*/ 2147483647 w 633"/>
              <a:gd name="T5" fmla="*/ 2147483647 h 1363"/>
              <a:gd name="T6" fmla="*/ 2147483647 w 633"/>
              <a:gd name="T7" fmla="*/ 2147483647 h 1363"/>
              <a:gd name="T8" fmla="*/ 2147483647 w 633"/>
              <a:gd name="T9" fmla="*/ 2147483647 h 1363"/>
              <a:gd name="T10" fmla="*/ 2147483647 w 633"/>
              <a:gd name="T11" fmla="*/ 2147483647 h 1363"/>
              <a:gd name="T12" fmla="*/ 2147483647 w 633"/>
              <a:gd name="T13" fmla="*/ 2147483647 h 1363"/>
              <a:gd name="T14" fmla="*/ 2147483647 w 633"/>
              <a:gd name="T15" fmla="*/ 2147483647 h 1363"/>
              <a:gd name="T16" fmla="*/ 2147483647 w 633"/>
              <a:gd name="T17" fmla="*/ 2147483647 h 1363"/>
              <a:gd name="T18" fmla="*/ 2147483647 w 633"/>
              <a:gd name="T19" fmla="*/ 2147483647 h 1363"/>
              <a:gd name="T20" fmla="*/ 2147483647 w 633"/>
              <a:gd name="T21" fmla="*/ 2147483647 h 1363"/>
              <a:gd name="T22" fmla="*/ 2147483647 w 633"/>
              <a:gd name="T23" fmla="*/ 2147483647 h 1363"/>
              <a:gd name="T24" fmla="*/ 2147483647 w 633"/>
              <a:gd name="T25" fmla="*/ 2147483647 h 1363"/>
              <a:gd name="T26" fmla="*/ 2147483647 w 633"/>
              <a:gd name="T27" fmla="*/ 2147483647 h 1363"/>
              <a:gd name="T28" fmla="*/ 2147483647 w 633"/>
              <a:gd name="T29" fmla="*/ 2147483647 h 1363"/>
              <a:gd name="T30" fmla="*/ 2147483647 w 633"/>
              <a:gd name="T31" fmla="*/ 2147483647 h 1363"/>
              <a:gd name="T32" fmla="*/ 2147483647 w 633"/>
              <a:gd name="T33" fmla="*/ 2147483647 h 1363"/>
              <a:gd name="T34" fmla="*/ 2147483647 w 633"/>
              <a:gd name="T35" fmla="*/ 2147483647 h 1363"/>
              <a:gd name="T36" fmla="*/ 2147483647 w 633"/>
              <a:gd name="T37" fmla="*/ 2147483647 h 1363"/>
              <a:gd name="T38" fmla="*/ 2147483647 w 633"/>
              <a:gd name="T39" fmla="*/ 2147483647 h 1363"/>
              <a:gd name="T40" fmla="*/ 2147483647 w 633"/>
              <a:gd name="T41" fmla="*/ 2147483647 h 1363"/>
              <a:gd name="T42" fmla="*/ 2147483647 w 633"/>
              <a:gd name="T43" fmla="*/ 2147483647 h 1363"/>
              <a:gd name="T44" fmla="*/ 2147483647 w 633"/>
              <a:gd name="T45" fmla="*/ 2147483647 h 1363"/>
              <a:gd name="T46" fmla="*/ 2147483647 w 633"/>
              <a:gd name="T47" fmla="*/ 2147483647 h 1363"/>
              <a:gd name="T48" fmla="*/ 2147483647 w 633"/>
              <a:gd name="T49" fmla="*/ 2147483647 h 1363"/>
              <a:gd name="T50" fmla="*/ 2147483647 w 633"/>
              <a:gd name="T51" fmla="*/ 2147483647 h 1363"/>
              <a:gd name="T52" fmla="*/ 2147483647 w 633"/>
              <a:gd name="T53" fmla="*/ 2147483647 h 1363"/>
              <a:gd name="T54" fmla="*/ 2147483647 w 633"/>
              <a:gd name="T55" fmla="*/ 2147483647 h 1363"/>
              <a:gd name="T56" fmla="*/ 2147483647 w 633"/>
              <a:gd name="T57" fmla="*/ 2147483647 h 1363"/>
              <a:gd name="T58" fmla="*/ 2147483647 w 633"/>
              <a:gd name="T59" fmla="*/ 2147483647 h 1363"/>
              <a:gd name="T60" fmla="*/ 2147483647 w 633"/>
              <a:gd name="T61" fmla="*/ 2147483647 h 1363"/>
              <a:gd name="T62" fmla="*/ 2147483647 w 633"/>
              <a:gd name="T63" fmla="*/ 2147483647 h 1363"/>
              <a:gd name="T64" fmla="*/ 2147483647 w 633"/>
              <a:gd name="T65" fmla="*/ 2147483647 h 1363"/>
              <a:gd name="T66" fmla="*/ 2147483647 w 633"/>
              <a:gd name="T67" fmla="*/ 2147483647 h 1363"/>
              <a:gd name="T68" fmla="*/ 2147483647 w 633"/>
              <a:gd name="T69" fmla="*/ 2147483647 h 1363"/>
              <a:gd name="T70" fmla="*/ 2147483647 w 633"/>
              <a:gd name="T71" fmla="*/ 2147483647 h 1363"/>
              <a:gd name="T72" fmla="*/ 2147483647 w 633"/>
              <a:gd name="T73" fmla="*/ 2147483647 h 1363"/>
              <a:gd name="T74" fmla="*/ 2147483647 w 633"/>
              <a:gd name="T75" fmla="*/ 2147483647 h 1363"/>
              <a:gd name="T76" fmla="*/ 2147483647 w 633"/>
              <a:gd name="T77" fmla="*/ 2147483647 h 1363"/>
              <a:gd name="T78" fmla="*/ 2147483647 w 633"/>
              <a:gd name="T79" fmla="*/ 2147483647 h 1363"/>
              <a:gd name="T80" fmla="*/ 2147483647 w 633"/>
              <a:gd name="T81" fmla="*/ 2147483647 h 1363"/>
              <a:gd name="T82" fmla="*/ 2147483647 w 633"/>
              <a:gd name="T83" fmla="*/ 2147483647 h 1363"/>
              <a:gd name="T84" fmla="*/ 2147483647 w 633"/>
              <a:gd name="T85" fmla="*/ 2147483647 h 1363"/>
              <a:gd name="T86" fmla="*/ 2147483647 w 633"/>
              <a:gd name="T87" fmla="*/ 2147483647 h 1363"/>
              <a:gd name="T88" fmla="*/ 2147483647 w 633"/>
              <a:gd name="T89" fmla="*/ 2147483647 h 1363"/>
              <a:gd name="T90" fmla="*/ 2147483647 w 633"/>
              <a:gd name="T91" fmla="*/ 2147483647 h 1363"/>
              <a:gd name="T92" fmla="*/ 2147483647 w 633"/>
              <a:gd name="T93" fmla="*/ 2147483647 h 1363"/>
              <a:gd name="T94" fmla="*/ 2147483647 w 633"/>
              <a:gd name="T95" fmla="*/ 2147483647 h 1363"/>
              <a:gd name="T96" fmla="*/ 2147483647 w 633"/>
              <a:gd name="T97" fmla="*/ 2147483647 h 1363"/>
              <a:gd name="T98" fmla="*/ 2147483647 w 633"/>
              <a:gd name="T99" fmla="*/ 2147483647 h 1363"/>
              <a:gd name="T100" fmla="*/ 2147483647 w 633"/>
              <a:gd name="T101" fmla="*/ 2147483647 h 1363"/>
              <a:gd name="T102" fmla="*/ 2147483647 w 633"/>
              <a:gd name="T103" fmla="*/ 2147483647 h 1363"/>
              <a:gd name="T104" fmla="*/ 2147483647 w 633"/>
              <a:gd name="T105" fmla="*/ 2147483647 h 1363"/>
              <a:gd name="T106" fmla="*/ 2147483647 w 633"/>
              <a:gd name="T107" fmla="*/ 2147483647 h 1363"/>
              <a:gd name="T108" fmla="*/ 2147483647 w 633"/>
              <a:gd name="T109" fmla="*/ 2147483647 h 1363"/>
              <a:gd name="T110" fmla="*/ 2147483647 w 633"/>
              <a:gd name="T111" fmla="*/ 0 h 13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33"/>
              <a:gd name="T169" fmla="*/ 0 h 1363"/>
              <a:gd name="T170" fmla="*/ 633 w 633"/>
              <a:gd name="T171" fmla="*/ 1363 h 13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33" h="1363">
                <a:moveTo>
                  <a:pt x="327" y="0"/>
                </a:moveTo>
                <a:cubicBezTo>
                  <a:pt x="317" y="7"/>
                  <a:pt x="313" y="14"/>
                  <a:pt x="303" y="21"/>
                </a:cubicBezTo>
                <a:cubicBezTo>
                  <a:pt x="297" y="33"/>
                  <a:pt x="290" y="40"/>
                  <a:pt x="279" y="48"/>
                </a:cubicBezTo>
                <a:cubicBezTo>
                  <a:pt x="273" y="52"/>
                  <a:pt x="261" y="60"/>
                  <a:pt x="261" y="60"/>
                </a:cubicBezTo>
                <a:cubicBezTo>
                  <a:pt x="254" y="70"/>
                  <a:pt x="253" y="79"/>
                  <a:pt x="243" y="87"/>
                </a:cubicBezTo>
                <a:cubicBezTo>
                  <a:pt x="237" y="91"/>
                  <a:pt x="225" y="99"/>
                  <a:pt x="225" y="99"/>
                </a:cubicBezTo>
                <a:cubicBezTo>
                  <a:pt x="218" y="110"/>
                  <a:pt x="218" y="116"/>
                  <a:pt x="207" y="123"/>
                </a:cubicBezTo>
                <a:cubicBezTo>
                  <a:pt x="197" y="138"/>
                  <a:pt x="193" y="154"/>
                  <a:pt x="177" y="165"/>
                </a:cubicBezTo>
                <a:cubicBezTo>
                  <a:pt x="170" y="175"/>
                  <a:pt x="163" y="182"/>
                  <a:pt x="153" y="189"/>
                </a:cubicBezTo>
                <a:cubicBezTo>
                  <a:pt x="147" y="214"/>
                  <a:pt x="142" y="233"/>
                  <a:pt x="123" y="252"/>
                </a:cubicBezTo>
                <a:cubicBezTo>
                  <a:pt x="116" y="273"/>
                  <a:pt x="112" y="290"/>
                  <a:pt x="93" y="303"/>
                </a:cubicBezTo>
                <a:cubicBezTo>
                  <a:pt x="87" y="312"/>
                  <a:pt x="84" y="321"/>
                  <a:pt x="78" y="330"/>
                </a:cubicBezTo>
                <a:cubicBezTo>
                  <a:pt x="76" y="353"/>
                  <a:pt x="77" y="361"/>
                  <a:pt x="66" y="378"/>
                </a:cubicBezTo>
                <a:cubicBezTo>
                  <a:pt x="57" y="423"/>
                  <a:pt x="38" y="464"/>
                  <a:pt x="30" y="510"/>
                </a:cubicBezTo>
                <a:cubicBezTo>
                  <a:pt x="24" y="583"/>
                  <a:pt x="23" y="656"/>
                  <a:pt x="15" y="729"/>
                </a:cubicBezTo>
                <a:cubicBezTo>
                  <a:pt x="16" y="780"/>
                  <a:pt x="0" y="827"/>
                  <a:pt x="27" y="867"/>
                </a:cubicBezTo>
                <a:cubicBezTo>
                  <a:pt x="29" y="899"/>
                  <a:pt x="22" y="928"/>
                  <a:pt x="54" y="939"/>
                </a:cubicBezTo>
                <a:cubicBezTo>
                  <a:pt x="71" y="964"/>
                  <a:pt x="63" y="976"/>
                  <a:pt x="66" y="1014"/>
                </a:cubicBezTo>
                <a:cubicBezTo>
                  <a:pt x="68" y="1034"/>
                  <a:pt x="82" y="1047"/>
                  <a:pt x="87" y="1065"/>
                </a:cubicBezTo>
                <a:cubicBezTo>
                  <a:pt x="89" y="1074"/>
                  <a:pt x="88" y="1083"/>
                  <a:pt x="96" y="1089"/>
                </a:cubicBezTo>
                <a:cubicBezTo>
                  <a:pt x="103" y="1094"/>
                  <a:pt x="118" y="1100"/>
                  <a:pt x="126" y="1104"/>
                </a:cubicBezTo>
                <a:cubicBezTo>
                  <a:pt x="150" y="1141"/>
                  <a:pt x="113" y="1196"/>
                  <a:pt x="165" y="1206"/>
                </a:cubicBezTo>
                <a:cubicBezTo>
                  <a:pt x="171" y="1237"/>
                  <a:pt x="174" y="1224"/>
                  <a:pt x="192" y="1245"/>
                </a:cubicBezTo>
                <a:cubicBezTo>
                  <a:pt x="214" y="1271"/>
                  <a:pt x="202" y="1297"/>
                  <a:pt x="246" y="1308"/>
                </a:cubicBezTo>
                <a:cubicBezTo>
                  <a:pt x="251" y="1311"/>
                  <a:pt x="272" y="1344"/>
                  <a:pt x="279" y="1353"/>
                </a:cubicBezTo>
                <a:cubicBezTo>
                  <a:pt x="280" y="1356"/>
                  <a:pt x="279" y="1361"/>
                  <a:pt x="282" y="1362"/>
                </a:cubicBezTo>
                <a:cubicBezTo>
                  <a:pt x="285" y="1363"/>
                  <a:pt x="288" y="1358"/>
                  <a:pt x="291" y="1356"/>
                </a:cubicBezTo>
                <a:cubicBezTo>
                  <a:pt x="298" y="1352"/>
                  <a:pt x="311" y="1351"/>
                  <a:pt x="318" y="1350"/>
                </a:cubicBezTo>
                <a:cubicBezTo>
                  <a:pt x="323" y="1331"/>
                  <a:pt x="344" y="1323"/>
                  <a:pt x="360" y="1311"/>
                </a:cubicBezTo>
                <a:cubicBezTo>
                  <a:pt x="367" y="1290"/>
                  <a:pt x="361" y="1297"/>
                  <a:pt x="375" y="1287"/>
                </a:cubicBezTo>
                <a:cubicBezTo>
                  <a:pt x="385" y="1272"/>
                  <a:pt x="402" y="1252"/>
                  <a:pt x="417" y="1242"/>
                </a:cubicBezTo>
                <a:cubicBezTo>
                  <a:pt x="425" y="1217"/>
                  <a:pt x="418" y="1228"/>
                  <a:pt x="441" y="1212"/>
                </a:cubicBezTo>
                <a:cubicBezTo>
                  <a:pt x="444" y="1210"/>
                  <a:pt x="450" y="1206"/>
                  <a:pt x="450" y="1206"/>
                </a:cubicBezTo>
                <a:cubicBezTo>
                  <a:pt x="457" y="1186"/>
                  <a:pt x="456" y="1167"/>
                  <a:pt x="471" y="1152"/>
                </a:cubicBezTo>
                <a:cubicBezTo>
                  <a:pt x="473" y="1146"/>
                  <a:pt x="478" y="1121"/>
                  <a:pt x="486" y="1116"/>
                </a:cubicBezTo>
                <a:cubicBezTo>
                  <a:pt x="491" y="1113"/>
                  <a:pt x="504" y="1110"/>
                  <a:pt x="504" y="1110"/>
                </a:cubicBezTo>
                <a:cubicBezTo>
                  <a:pt x="508" y="1085"/>
                  <a:pt x="523" y="1057"/>
                  <a:pt x="537" y="1035"/>
                </a:cubicBezTo>
                <a:cubicBezTo>
                  <a:pt x="542" y="1008"/>
                  <a:pt x="553" y="989"/>
                  <a:pt x="573" y="969"/>
                </a:cubicBezTo>
                <a:cubicBezTo>
                  <a:pt x="576" y="948"/>
                  <a:pt x="582" y="927"/>
                  <a:pt x="594" y="909"/>
                </a:cubicBezTo>
                <a:cubicBezTo>
                  <a:pt x="596" y="892"/>
                  <a:pt x="594" y="865"/>
                  <a:pt x="603" y="849"/>
                </a:cubicBezTo>
                <a:cubicBezTo>
                  <a:pt x="620" y="818"/>
                  <a:pt x="611" y="842"/>
                  <a:pt x="618" y="822"/>
                </a:cubicBezTo>
                <a:cubicBezTo>
                  <a:pt x="621" y="774"/>
                  <a:pt x="621" y="725"/>
                  <a:pt x="633" y="678"/>
                </a:cubicBezTo>
                <a:cubicBezTo>
                  <a:pt x="630" y="646"/>
                  <a:pt x="617" y="615"/>
                  <a:pt x="627" y="585"/>
                </a:cubicBezTo>
                <a:cubicBezTo>
                  <a:pt x="624" y="561"/>
                  <a:pt x="627" y="555"/>
                  <a:pt x="609" y="543"/>
                </a:cubicBezTo>
                <a:cubicBezTo>
                  <a:pt x="616" y="522"/>
                  <a:pt x="619" y="530"/>
                  <a:pt x="609" y="516"/>
                </a:cubicBezTo>
                <a:cubicBezTo>
                  <a:pt x="603" y="493"/>
                  <a:pt x="616" y="465"/>
                  <a:pt x="594" y="450"/>
                </a:cubicBezTo>
                <a:cubicBezTo>
                  <a:pt x="574" y="420"/>
                  <a:pt x="591" y="395"/>
                  <a:pt x="573" y="369"/>
                </a:cubicBezTo>
                <a:cubicBezTo>
                  <a:pt x="570" y="342"/>
                  <a:pt x="572" y="340"/>
                  <a:pt x="552" y="327"/>
                </a:cubicBezTo>
                <a:cubicBezTo>
                  <a:pt x="549" y="316"/>
                  <a:pt x="550" y="304"/>
                  <a:pt x="546" y="294"/>
                </a:cubicBezTo>
                <a:cubicBezTo>
                  <a:pt x="539" y="276"/>
                  <a:pt x="523" y="255"/>
                  <a:pt x="513" y="240"/>
                </a:cubicBezTo>
                <a:cubicBezTo>
                  <a:pt x="498" y="217"/>
                  <a:pt x="493" y="194"/>
                  <a:pt x="468" y="177"/>
                </a:cubicBezTo>
                <a:cubicBezTo>
                  <a:pt x="465" y="168"/>
                  <a:pt x="462" y="143"/>
                  <a:pt x="456" y="135"/>
                </a:cubicBezTo>
                <a:cubicBezTo>
                  <a:pt x="444" y="120"/>
                  <a:pt x="422" y="95"/>
                  <a:pt x="405" y="84"/>
                </a:cubicBezTo>
                <a:cubicBezTo>
                  <a:pt x="396" y="57"/>
                  <a:pt x="382" y="48"/>
                  <a:pt x="357" y="36"/>
                </a:cubicBezTo>
                <a:cubicBezTo>
                  <a:pt x="347" y="31"/>
                  <a:pt x="340" y="21"/>
                  <a:pt x="330" y="15"/>
                </a:cubicBezTo>
                <a:cubicBezTo>
                  <a:pt x="323" y="4"/>
                  <a:pt x="322" y="9"/>
                  <a:pt x="327" y="0"/>
                </a:cubicBezTo>
                <a:close/>
              </a:path>
            </a:pathLst>
          </a:custGeom>
          <a:solidFill>
            <a:srgbClr val="99CCFF">
              <a:alpha val="2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950" name="Text Box 6"/>
          <p:cNvSpPr txBox="1">
            <a:spLocks/>
          </p:cNvSpPr>
          <p:nvPr/>
        </p:nvSpPr>
        <p:spPr bwMode="auto">
          <a:xfrm>
            <a:off x="431540" y="4284663"/>
            <a:ext cx="19798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latin typeface="Tahoma" pitchFamily="34" charset="0"/>
                <a:cs typeface="Tahoma" pitchFamily="34" charset="0"/>
              </a:rPr>
              <a:t>Ganz</a:t>
            </a:r>
            <a:r>
              <a:rPr lang="pl-PL" altLang="de-DE" b="0" dirty="0" smtClean="0">
                <a:latin typeface="Tahoma" pitchFamily="34" charset="0"/>
                <a:cs typeface="Tahoma" pitchFamily="34" charset="0"/>
              </a:rPr>
              <a:t> I</a:t>
            </a:r>
            <a:r>
              <a:rPr lang="de-DE" altLang="de-DE" b="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pl-PL" altLang="de-DE" b="0" dirty="0" smtClean="0">
                <a:latin typeface="Tahoma" pitchFamily="34" charset="0"/>
                <a:cs typeface="Tahoma" pitchFamily="34" charset="0"/>
              </a:rPr>
              <a:t>rael</a:t>
            </a:r>
            <a:r>
              <a:rPr lang="pl-PL" altLang="de-DE" sz="2400" b="0" dirty="0">
                <a:solidFill>
                  <a:srgbClr val="FF8989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pl-PL" altLang="de-DE" sz="2400" b="0" dirty="0">
                <a:solidFill>
                  <a:srgbClr val="FF8989"/>
                </a:solidFill>
                <a:latin typeface="Tahoma" pitchFamily="34" charset="0"/>
                <a:cs typeface="Tahoma" pitchFamily="34" charset="0"/>
              </a:rPr>
            </a:br>
            <a:r>
              <a:rPr lang="de-DE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All Israel</a:t>
            </a:r>
          </a:p>
        </p:txBody>
      </p:sp>
      <p:sp>
        <p:nvSpPr>
          <p:cNvPr id="210951" name="Text Box 7"/>
          <p:cNvSpPr txBox="1">
            <a:spLocks/>
          </p:cNvSpPr>
          <p:nvPr/>
        </p:nvSpPr>
        <p:spPr bwMode="auto">
          <a:xfrm>
            <a:off x="6102350" y="5905500"/>
            <a:ext cx="1574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solidFill>
                  <a:srgbClr val="A3C8FF"/>
                </a:solidFill>
                <a:latin typeface="Tahoma" pitchFamily="34" charset="0"/>
                <a:cs typeface="Tahoma" pitchFamily="34" charset="0"/>
              </a:rPr>
              <a:t>Überrest</a:t>
            </a:r>
            <a:r>
              <a:rPr lang="pl-PL" altLang="de-DE" b="0" dirty="0">
                <a:solidFill>
                  <a:srgbClr val="A3C8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pl-PL" altLang="de-DE" b="0" dirty="0">
                <a:solidFill>
                  <a:srgbClr val="A3C8FF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Remnant</a:t>
            </a:r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>
            <a:off x="2420938" y="4665663"/>
            <a:ext cx="550862" cy="2365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954" name="Arc 10"/>
          <p:cNvSpPr>
            <a:spLocks/>
          </p:cNvSpPr>
          <p:nvPr/>
        </p:nvSpPr>
        <p:spPr bwMode="auto">
          <a:xfrm rot="19216804" flipH="1">
            <a:off x="4632325" y="4454525"/>
            <a:ext cx="1462088" cy="1627188"/>
          </a:xfrm>
          <a:custGeom>
            <a:avLst/>
            <a:gdLst>
              <a:gd name="T0" fmla="*/ 0 w 21945"/>
              <a:gd name="T1" fmla="*/ 2147483647 h 22326"/>
              <a:gd name="T2" fmla="*/ 2147483647 w 21945"/>
              <a:gd name="T3" fmla="*/ 2147483647 h 22326"/>
              <a:gd name="T4" fmla="*/ 2147483647 w 21945"/>
              <a:gd name="T5" fmla="*/ 2147483647 h 22326"/>
              <a:gd name="T6" fmla="*/ 0 60000 65536"/>
              <a:gd name="T7" fmla="*/ 0 60000 65536"/>
              <a:gd name="T8" fmla="*/ 0 60000 65536"/>
              <a:gd name="T9" fmla="*/ 0 w 21945"/>
              <a:gd name="T10" fmla="*/ 0 h 22326"/>
              <a:gd name="T11" fmla="*/ 21945 w 21945"/>
              <a:gd name="T12" fmla="*/ 22326 h 22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45" h="22326" fill="none" extrusionOk="0">
                <a:moveTo>
                  <a:pt x="-1" y="2"/>
                </a:moveTo>
                <a:cubicBezTo>
                  <a:pt x="114" y="0"/>
                  <a:pt x="229" y="-1"/>
                  <a:pt x="345" y="0"/>
                </a:cubicBezTo>
                <a:cubicBezTo>
                  <a:pt x="12274" y="0"/>
                  <a:pt x="21945" y="9670"/>
                  <a:pt x="21945" y="21600"/>
                </a:cubicBezTo>
                <a:cubicBezTo>
                  <a:pt x="21945" y="21842"/>
                  <a:pt x="21940" y="22084"/>
                  <a:pt x="21932" y="22325"/>
                </a:cubicBezTo>
              </a:path>
              <a:path w="21945" h="22326" stroke="0" extrusionOk="0">
                <a:moveTo>
                  <a:pt x="-1" y="2"/>
                </a:moveTo>
                <a:cubicBezTo>
                  <a:pt x="114" y="0"/>
                  <a:pt x="229" y="-1"/>
                  <a:pt x="345" y="0"/>
                </a:cubicBezTo>
                <a:cubicBezTo>
                  <a:pt x="12274" y="0"/>
                  <a:pt x="21945" y="9670"/>
                  <a:pt x="21945" y="21600"/>
                </a:cubicBezTo>
                <a:cubicBezTo>
                  <a:pt x="21945" y="21842"/>
                  <a:pt x="21940" y="22084"/>
                  <a:pt x="21932" y="22325"/>
                </a:cubicBezTo>
                <a:lnTo>
                  <a:pt x="345" y="21600"/>
                </a:lnTo>
                <a:lnTo>
                  <a:pt x="-1" y="2"/>
                </a:lnTo>
                <a:close/>
              </a:path>
            </a:pathLst>
          </a:custGeom>
          <a:noFill/>
          <a:ln w="5715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48" name="Oval 4"/>
          <p:cNvSpPr>
            <a:spLocks/>
          </p:cNvSpPr>
          <p:nvPr/>
        </p:nvSpPr>
        <p:spPr bwMode="auto">
          <a:xfrm>
            <a:off x="2952750" y="3789363"/>
            <a:ext cx="2879725" cy="2879725"/>
          </a:xfrm>
          <a:prstGeom prst="ellipse">
            <a:avLst/>
          </a:prstGeom>
          <a:solidFill>
            <a:schemeClr val="accent1">
              <a:alpha val="34901"/>
            </a:schemeClr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>
            <a:off x="5427663" y="5770563"/>
            <a:ext cx="674687" cy="269875"/>
          </a:xfrm>
          <a:prstGeom prst="line">
            <a:avLst/>
          </a:prstGeom>
          <a:noFill/>
          <a:ln w="38100">
            <a:solidFill>
              <a:srgbClr val="A3C8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  <p:bldP spid="210955" grpId="0" animBg="1"/>
      <p:bldP spid="210950" grpId="0"/>
      <p:bldP spid="210951" grpId="0"/>
      <p:bldP spid="210952" grpId="0" animBg="1"/>
      <p:bldP spid="210954" grpId="0" animBg="1"/>
      <p:bldP spid="210948" grpId="0" animBg="1"/>
      <p:bldP spid="210953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de-DE" altLang="de-DE" dirty="0" smtClean="0">
                <a:sym typeface="Verdana" pitchFamily="34" charset="0"/>
              </a:rPr>
              <a:t>Bestätigung bei seiner 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  <a:endParaRPr lang="en-US" altLang="de-DE" sz="2800" dirty="0" smtClean="0">
              <a:sym typeface="Verdana" pitchFamily="34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/>
              <a:t>6 fundamentale Gründe für die Taufe Jesu (Forts.):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Six basic reasons for the baptism of Jesus</a:t>
            </a:r>
          </a:p>
          <a:p>
            <a:pPr lvl="1"/>
            <a:r>
              <a:rPr lang="de-DE" altLang="de-DE" dirty="0" smtClean="0"/>
              <a:t>Um in Israel öffentlich bekannt gemacht zu werden</a:t>
            </a:r>
            <a:r>
              <a:rPr lang="en-US" altLang="de-DE" dirty="0" smtClean="0"/>
              <a:t> (4),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be made publicly known to Israel,</a:t>
            </a:r>
          </a:p>
          <a:p>
            <a:pPr lvl="1"/>
            <a:r>
              <a:rPr lang="de-DE" altLang="de-DE" dirty="0" smtClean="0"/>
              <a:t>Um sich mit Sündern zu identifizieren</a:t>
            </a:r>
            <a:r>
              <a:rPr lang="cs-CZ" altLang="de-DE" dirty="0" smtClean="0"/>
              <a:t> (2 Korint</a:t>
            </a:r>
            <a:r>
              <a:rPr lang="de-DE" altLang="de-DE" dirty="0" smtClean="0"/>
              <a:t>her</a:t>
            </a:r>
            <a:r>
              <a:rPr lang="cs-CZ" altLang="de-DE" dirty="0" smtClean="0"/>
              <a:t> 5</a:t>
            </a:r>
            <a:r>
              <a:rPr lang="de-DE" altLang="de-DE" dirty="0" smtClean="0"/>
              <a:t>,</a:t>
            </a:r>
            <a:r>
              <a:rPr lang="cs-CZ" altLang="de-DE" dirty="0" smtClean="0"/>
              <a:t>21)</a:t>
            </a:r>
            <a:r>
              <a:rPr lang="en-US" altLang="de-DE" dirty="0" smtClean="0"/>
              <a:t> (5),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be identified with sinners,  (2 Corinthians 5:21)</a:t>
            </a:r>
          </a:p>
          <a:p>
            <a:pPr lvl="1"/>
            <a:r>
              <a:rPr lang="de-DE" altLang="de-DE" dirty="0" smtClean="0"/>
              <a:t>Um seine besondere Salbung durch den Heiligen Geist zu erhalten </a:t>
            </a:r>
            <a:r>
              <a:rPr lang="cs-CZ" altLang="de-DE" dirty="0" smtClean="0"/>
              <a:t>(</a:t>
            </a:r>
            <a:r>
              <a:rPr lang="de-DE" altLang="de-DE" dirty="0" smtClean="0"/>
              <a:t>Apostelgeschichte</a:t>
            </a:r>
            <a:r>
              <a:rPr lang="cs-CZ" altLang="de-DE" dirty="0" smtClean="0"/>
              <a:t> 10</a:t>
            </a:r>
            <a:r>
              <a:rPr lang="de-DE" altLang="de-DE" dirty="0" smtClean="0"/>
              <a:t>,</a:t>
            </a:r>
            <a:r>
              <a:rPr lang="cs-CZ" altLang="de-DE" dirty="0" smtClean="0"/>
              <a:t>38)</a:t>
            </a:r>
            <a:r>
              <a:rPr lang="en-US" altLang="de-DE" dirty="0" smtClean="0"/>
              <a:t> (6).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To receive His special anointing by the Holy Spirit. (Acts 10:38)</a:t>
            </a:r>
          </a:p>
        </p:txBody>
      </p:sp>
      <p:sp>
        <p:nvSpPr>
          <p:cNvPr id="8806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2AD83B6-98CA-4546-A5FC-00910D93A1C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2817812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Merachefet &amp; Bat Kol</a:t>
            </a:r>
          </a:p>
        </p:txBody>
      </p:sp>
      <p:sp>
        <p:nvSpPr>
          <p:cNvPr id="211974" name="Oval 6"/>
          <p:cNvSpPr>
            <a:spLocks/>
          </p:cNvSpPr>
          <p:nvPr/>
        </p:nvSpPr>
        <p:spPr bwMode="auto">
          <a:xfrm>
            <a:off x="296863" y="2124075"/>
            <a:ext cx="7578725" cy="990600"/>
          </a:xfrm>
          <a:prstGeom prst="ellips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  <p:bldP spid="211972" grpId="0" animBg="1"/>
      <p:bldP spid="2119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de-DE" altLang="de-DE" dirty="0" smtClean="0">
                <a:sym typeface="Verdana" pitchFamily="34" charset="0"/>
              </a:rPr>
              <a:t>Bestätigung bei seiner 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</a:p>
        </p:txBody>
      </p:sp>
      <p:sp>
        <p:nvSpPr>
          <p:cNvPr id="212995" name="Text Box 3"/>
          <p:cNvSpPr txBox="1">
            <a:spLocks/>
          </p:cNvSpPr>
          <p:nvPr/>
        </p:nvSpPr>
        <p:spPr bwMode="auto">
          <a:xfrm>
            <a:off x="431800" y="1660525"/>
            <a:ext cx="18907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de-DE" b="0">
                <a:latin typeface="Tahoma" pitchFamily="34" charset="0"/>
                <a:cs typeface="Tahoma" pitchFamily="34" charset="0"/>
              </a:rPr>
              <a:t>m</a:t>
            </a:r>
            <a:r>
              <a:rPr lang="de-DE" altLang="de-DE" b="0">
                <a:latin typeface="Tahoma" pitchFamily="34" charset="0"/>
                <a:cs typeface="Tahoma" pitchFamily="34" charset="0"/>
              </a:rPr>
              <a:t>erachefet </a:t>
            </a:r>
          </a:p>
        </p:txBody>
      </p:sp>
      <p:sp>
        <p:nvSpPr>
          <p:cNvPr id="212998" name="Line 6"/>
          <p:cNvSpPr>
            <a:spLocks noChangeShapeType="1"/>
          </p:cNvSpPr>
          <p:nvPr/>
        </p:nvSpPr>
        <p:spPr bwMode="auto">
          <a:xfrm>
            <a:off x="2322513" y="1947863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2999" name="Text Box 7"/>
          <p:cNvSpPr txBox="1">
            <a:spLocks/>
          </p:cNvSpPr>
          <p:nvPr/>
        </p:nvSpPr>
        <p:spPr bwMode="auto">
          <a:xfrm>
            <a:off x="1978025" y="2484438"/>
            <a:ext cx="4438650" cy="1530350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Ein Muttervogel, der unmittelbar vor dem Schlüpfen über den Eiern schwebt</a:t>
            </a:r>
            <a:endParaRPr lang="en-US" altLang="de-DE" sz="2000" b="0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A mother bird hovering over her </a:t>
            </a:r>
            <a:b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eggs just before they hatch</a:t>
            </a:r>
          </a:p>
        </p:txBody>
      </p:sp>
      <p:cxnSp>
        <p:nvCxnSpPr>
          <p:cNvPr id="213005" name="AutoShape 13"/>
          <p:cNvCxnSpPr>
            <a:cxnSpLocks noChangeShapeType="1"/>
            <a:stCxn id="212995" idx="2"/>
            <a:endCxn id="212999" idx="1"/>
          </p:cNvCxnSpPr>
          <p:nvPr/>
        </p:nvCxnSpPr>
        <p:spPr bwMode="auto">
          <a:xfrm rot="16200000" flipH="1">
            <a:off x="1153319" y="2424906"/>
            <a:ext cx="1049338" cy="600075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3008" name="Text Box 16"/>
          <p:cNvSpPr txBox="1">
            <a:spLocks/>
          </p:cNvSpPr>
          <p:nvPr/>
        </p:nvSpPr>
        <p:spPr bwMode="auto">
          <a:xfrm>
            <a:off x="3852863" y="4645025"/>
            <a:ext cx="4768850" cy="1484313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In rabbinischer Theologie wurde dieser besondere Vogel als </a:t>
            </a:r>
            <a:r>
              <a:rPr lang="de-DE" altLang="de-DE" sz="2000" u="sng" dirty="0" smtClean="0">
                <a:latin typeface="Tahoma" pitchFamily="34" charset="0"/>
                <a:cs typeface="Tahoma" pitchFamily="34" charset="0"/>
              </a:rPr>
              <a:t>Taube</a:t>
            </a: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 angesehen</a:t>
            </a:r>
            <a:endParaRPr lang="en-US" altLang="de-DE" sz="2000" b="0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In rabbinic theology the specific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bird was associated with </a:t>
            </a:r>
            <a:r>
              <a:rPr lang="en-US" altLang="de-DE" sz="1800" u="sng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a dove</a:t>
            </a:r>
            <a:endParaRPr lang="en-US" altLang="de-DE" sz="1800" b="0" dirty="0">
              <a:solidFill>
                <a:srgbClr val="FFB7B7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13009" name="AutoShape 17"/>
          <p:cNvCxnSpPr>
            <a:cxnSpLocks noChangeShapeType="1"/>
            <a:endCxn id="213008" idx="1"/>
          </p:cNvCxnSpPr>
          <p:nvPr/>
        </p:nvCxnSpPr>
        <p:spPr bwMode="auto">
          <a:xfrm rot="16200000" flipH="1">
            <a:off x="2851150" y="4384675"/>
            <a:ext cx="1236663" cy="766763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3011" name="Picture 19" descr="024-Merachefet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1538288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4900CC6-3FA6-4E15-AD69-FE4F226EBEA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pic>
        <p:nvPicPr>
          <p:cNvPr id="2050" name="Dove_pic" descr="D:\MyFiles\A_R_I_E_L\LoM\PowerPoint_LOM_2010\doves-christian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682187" y="1448780"/>
            <a:ext cx="1269202" cy="1512989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31750"/>
          </a:effectLst>
          <a:extLst/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1474787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Bat Kol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/>
      <p:bldP spid="212998" grpId="0" animBg="1"/>
      <p:bldP spid="212999" grpId="0" animBg="1"/>
      <p:bldP spid="213008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ym typeface="Verdana" pitchFamily="34" charset="0"/>
              </a:rPr>
              <a:t>§ 24: </a:t>
            </a:r>
            <a:r>
              <a:rPr lang="de-DE" altLang="de-DE" dirty="0" smtClean="0">
                <a:sym typeface="Verdana" pitchFamily="34" charset="0"/>
              </a:rPr>
              <a:t>Bestätigung bei seiner Taufe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at His Baptism</a:t>
            </a:r>
            <a:endParaRPr lang="en-US" altLang="de-DE" sz="24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212996" name="Text Box 4"/>
          <p:cNvSpPr txBox="1">
            <a:spLocks/>
          </p:cNvSpPr>
          <p:nvPr/>
        </p:nvSpPr>
        <p:spPr bwMode="auto">
          <a:xfrm>
            <a:off x="431800" y="2035175"/>
            <a:ext cx="18907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>
                <a:latin typeface="Tahoma" pitchFamily="34" charset="0"/>
                <a:cs typeface="Tahoma" pitchFamily="34" charset="0"/>
              </a:rPr>
              <a:t>Bat Kol</a:t>
            </a: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1736725" y="2322513"/>
            <a:ext cx="539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3003" name="Text Box 11"/>
          <p:cNvSpPr txBox="1">
            <a:spLocks/>
          </p:cNvSpPr>
          <p:nvPr/>
        </p:nvSpPr>
        <p:spPr bwMode="auto">
          <a:xfrm>
            <a:off x="1978025" y="2798763"/>
            <a:ext cx="5743575" cy="1574800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Wörtlich</a:t>
            </a:r>
            <a:r>
              <a:rPr lang="pl-PL" altLang="de-DE" sz="20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de-DE" altLang="de-DE" sz="2000" b="0" dirty="0">
                <a:latin typeface="Tahoma" pitchFamily="34" charset="0"/>
                <a:cs typeface="Tahoma" pitchFamily="34" charset="0"/>
              </a:rPr>
              <a:t>– </a:t>
            </a:r>
            <a:r>
              <a:rPr lang="cs-CZ" altLang="de-DE" sz="2000" b="0" dirty="0" smtClean="0">
                <a:latin typeface="Tahoma" pitchFamily="34" charset="0"/>
                <a:cs typeface="Tahoma" pitchFamily="34" charset="0"/>
              </a:rPr>
              <a:t>„</a:t>
            </a: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Tochter einer Stimme</a:t>
            </a:r>
            <a:r>
              <a:rPr lang="cs-CZ" altLang="de-DE" sz="2000" b="0" dirty="0" smtClean="0">
                <a:latin typeface="Tahoma" pitchFamily="34" charset="0"/>
                <a:cs typeface="Tahoma" pitchFamily="34" charset="0"/>
              </a:rPr>
              <a:t>“</a:t>
            </a: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de-DE" altLang="de-DE" sz="2000" b="0" dirty="0">
                <a:latin typeface="Tahoma" pitchFamily="34" charset="0"/>
                <a:cs typeface="Tahoma" pitchFamily="34" charset="0"/>
              </a:rPr>
              <a:t>– </a:t>
            </a:r>
            <a:r>
              <a:rPr lang="de-DE" altLang="de-DE" sz="2000" b="0" dirty="0" smtClean="0">
                <a:latin typeface="Tahoma" pitchFamily="34" charset="0"/>
                <a:cs typeface="Tahoma" pitchFamily="34" charset="0"/>
              </a:rPr>
              <a:t>Fachbegriff für Gottes Stimme aus dem Himmel</a:t>
            </a:r>
            <a:endParaRPr lang="pl-PL" altLang="de-DE" sz="2000" b="0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Literally – ‘a daughter of a voice’ –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technical term for God’s voice out of heaven</a:t>
            </a:r>
          </a:p>
        </p:txBody>
      </p:sp>
      <p:cxnSp>
        <p:nvCxnSpPr>
          <p:cNvPr id="213004" name="AutoShape 12"/>
          <p:cNvCxnSpPr>
            <a:cxnSpLocks noChangeShapeType="1"/>
            <a:stCxn id="212996" idx="2"/>
            <a:endCxn id="213003" idx="1"/>
          </p:cNvCxnSpPr>
          <p:nvPr/>
        </p:nvCxnSpPr>
        <p:spPr bwMode="auto">
          <a:xfrm rot="16200000" flipH="1">
            <a:off x="1172369" y="2780506"/>
            <a:ext cx="1011238" cy="600075"/>
          </a:xfrm>
          <a:prstGeom prst="curvedConnector2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3010" name="Picture 18" descr="024-Bat-K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943100"/>
            <a:ext cx="18145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E131AB6-62EB-402C-8461-AFF55812398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 animBg="1"/>
      <p:bldP spid="213003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0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Vorstellung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/>
                <a:sym typeface="Verdana" pitchFamily="34" charset="0"/>
              </a:rPr>
              <a:t>Introduction of the King</a:t>
            </a:r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(Approval of the King)</a:t>
            </a:r>
          </a:p>
          <a:p>
            <a:pPr defTabSz="358775"/>
            <a:r>
              <a:rPr lang="en-US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2.  </a:t>
            </a:r>
            <a:r>
              <a:rPr lang="de-DE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Durch die Versuchung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(Through the Temptation)</a:t>
            </a:r>
          </a:p>
        </p:txBody>
      </p:sp>
      <p:sp>
        <p:nvSpPr>
          <p:cNvPr id="9114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5361CD9-5A1F-4E6A-B86C-129E7FD3A56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6068" name="Text Box 4"/>
          <p:cNvSpPr txBox="1">
            <a:spLocks/>
          </p:cNvSpPr>
          <p:nvPr/>
        </p:nvSpPr>
        <p:spPr bwMode="auto">
          <a:xfrm>
            <a:off x="7362825" y="142875"/>
            <a:ext cx="1665288" cy="5826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25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91142" name="Text Box 8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Purposes of the temptations, Two roles,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Representative role with Israel; Representative role with believers </a:t>
            </a: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032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9" name="Textfeld 8">
            <a:hlinkClick r:id="" action="ppaction://noaction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26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71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0" name="Textfeld 9">
            <a:hlinkClick r:id="" action="ppaction://noaction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27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72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1" name="Textfeld 10">
            <a:hlinkClick r:id="" action="ppaction://noaction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28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75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Übersicht </a:t>
            </a:r>
            <a:r>
              <a:rPr lang="de-DE" altLang="de-DE" smtClean="0"/>
              <a:t>der Einteilung</a:t>
            </a:r>
            <a:r>
              <a:rPr lang="cs-CZ" altLang="de-DE" smtClean="0"/>
              <a:t> </a:t>
            </a:r>
            <a:r>
              <a:rPr lang="en-US" altLang="de-DE" sz="2000" b="0" dirty="0" smtClean="0">
                <a:solidFill>
                  <a:srgbClr val="FFB7B7"/>
                </a:solidFill>
              </a:rPr>
              <a:t>Index of the Ten Major Divisions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BDB61F0-5C26-47C8-ACC3-8B1AD0DC964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6" name="Textfeld 15">
            <a:hlinkClick r:id="" action="ppaction://noaction"/>
          </p:cNvPr>
          <p:cNvSpPr txBox="1"/>
          <p:nvPr/>
        </p:nvSpPr>
        <p:spPr>
          <a:xfrm>
            <a:off x="485227" y="490522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XII.    Die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Fortsetzung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				</a:t>
            </a:r>
            <a:r>
              <a:rPr lang="en-US" altLang="de-DE" dirty="0">
                <a:solidFill>
                  <a:srgbClr val="FFB7B7"/>
                </a:solidFill>
                <a:latin typeface="Calibri" pitchFamily="34" charset="0"/>
              </a:rPr>
              <a:t>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                                The Sequel</a:t>
            </a:r>
          </a:p>
        </p:txBody>
      </p:sp>
      <p:sp>
        <p:nvSpPr>
          <p:cNvPr id="19" name="Textfeld 18">
            <a:hlinkClick r:id="" action="ppaction://noaction"/>
          </p:cNvPr>
          <p:cNvSpPr txBox="1"/>
          <p:nvPr/>
        </p:nvSpPr>
        <p:spPr>
          <a:xfrm>
            <a:off x="485227" y="238494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VIII.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Vorbereitung auf den Tod des Königs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Preparation for Death of the King</a:t>
            </a:r>
          </a:p>
        </p:txBody>
      </p:sp>
      <p:sp>
        <p:nvSpPr>
          <p:cNvPr id="20" name="Textfeld 19">
            <a:hlinkClick r:id="" action="ppaction://noaction"/>
          </p:cNvPr>
          <p:cNvSpPr txBox="1"/>
          <p:nvPr/>
        </p:nvSpPr>
        <p:spPr>
          <a:xfrm>
            <a:off x="486109" y="297000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IX.    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Verhör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des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Königs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Trial of the King</a:t>
            </a:r>
          </a:p>
        </p:txBody>
      </p:sp>
      <p:sp>
        <p:nvSpPr>
          <p:cNvPr id="21" name="Textfeld 20">
            <a:hlinkClick r:id="" action="ppaction://noaction"/>
          </p:cNvPr>
          <p:cNvSpPr txBox="1"/>
          <p:nvPr/>
        </p:nvSpPr>
        <p:spPr>
          <a:xfrm>
            <a:off x="486110" y="4275150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XI.    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Auferstehung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und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Himmelfahrt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 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Resurrection and Ascension</a:t>
            </a:r>
          </a:p>
        </p:txBody>
      </p:sp>
      <p:sp>
        <p:nvSpPr>
          <p:cNvPr id="23" name="Textfeld 22">
            <a:hlinkClick r:id="" action="ppaction://noaction"/>
          </p:cNvPr>
          <p:cNvSpPr txBox="1"/>
          <p:nvPr/>
        </p:nvSpPr>
        <p:spPr>
          <a:xfrm>
            <a:off x="476545" y="3600075"/>
            <a:ext cx="8136000" cy="5040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</a:schemeClr>
              </a:gs>
              <a:gs pos="56000">
                <a:schemeClr val="bg2">
                  <a:lumMod val="75000"/>
                  <a:lumOff val="25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2000" tIns="72000" rIns="108000" bIns="72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X.      Tod des </a:t>
            </a:r>
            <a:r>
              <a:rPr lang="en-US" altLang="de-DE" dirty="0" err="1" smtClean="0">
                <a:solidFill>
                  <a:srgbClr val="FFFF00"/>
                </a:solidFill>
                <a:latin typeface="Calibri" pitchFamily="34" charset="0"/>
              </a:rPr>
              <a:t>Königs</a:t>
            </a:r>
            <a:r>
              <a:rPr lang="en-US" altLang="de-DE" dirty="0" smtClean="0">
                <a:solidFill>
                  <a:srgbClr val="FFFF00"/>
                </a:solidFill>
                <a:latin typeface="Calibri" pitchFamily="34" charset="0"/>
              </a:rPr>
              <a:t>   </a:t>
            </a:r>
            <a:r>
              <a:rPr lang="cs-CZ" altLang="de-DE" dirty="0" smtClean="0">
                <a:solidFill>
                  <a:srgbClr val="FFFF00"/>
                </a:solidFill>
                <a:latin typeface="Calibri" pitchFamily="34" charset="0"/>
              </a:rPr>
              <a:t>     </a:t>
            </a:r>
            <a:r>
              <a:rPr lang="de-DE" altLang="de-DE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</a:t>
            </a:r>
            <a:r>
              <a:rPr lang="en-US" altLang="de-DE" dirty="0" smtClean="0">
                <a:solidFill>
                  <a:srgbClr val="FFB7B7"/>
                </a:solidFill>
                <a:latin typeface="Calibri" pitchFamily="34" charset="0"/>
              </a:rPr>
              <a:t>Death of the King</a:t>
            </a:r>
          </a:p>
        </p:txBody>
      </p:sp>
    </p:spTree>
    <p:extLst>
      <p:ext uri="{BB962C8B-B14F-4D97-AF65-F5344CB8AC3E}">
        <p14:creationId xmlns:p14="http://schemas.microsoft.com/office/powerpoint/2010/main" val="9442529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25: </a:t>
            </a:r>
            <a:r>
              <a:rPr lang="de-DE" altLang="de-DE" dirty="0" smtClean="0">
                <a:sym typeface="Verdana" pitchFamily="34" charset="0"/>
              </a:rPr>
              <a:t>Bestätigung durch die Versuchung</a:t>
            </a:r>
            <a:r>
              <a:rPr lang="pl-PL" altLang="de-DE" dirty="0" smtClean="0">
                <a:sym typeface="Verdana" pitchFamily="34" charset="0"/>
              </a:rPr>
              <a:t/>
            </a:r>
            <a:br>
              <a:rPr lang="pl-PL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through the Temptation</a:t>
            </a:r>
            <a:r>
              <a:rPr lang="en-US" altLang="de-DE" sz="2000" dirty="0" smtClean="0">
                <a:solidFill>
                  <a:srgbClr val="FFB7B7"/>
                </a:solidFill>
              </a:rPr>
              <a:t> </a:t>
            </a:r>
            <a:endParaRPr lang="en-US" altLang="de-DE" dirty="0" smtClean="0">
              <a:solidFill>
                <a:srgbClr val="FFB7B7"/>
              </a:solidFill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Ziele der Versuchungen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Purposes of the temptations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Gottes Ziel</a:t>
            </a:r>
            <a:r>
              <a:rPr lang="en-US" altLang="de-DE" dirty="0" smtClean="0">
                <a:solidFill>
                  <a:schemeClr val="tx1"/>
                </a:solidFill>
              </a:rPr>
              <a:t> </a:t>
            </a:r>
            <a:r>
              <a:rPr lang="en-US" altLang="de-DE" dirty="0" smtClean="0"/>
              <a:t>– </a:t>
            </a:r>
            <a:r>
              <a:rPr lang="de-DE" altLang="de-DE" dirty="0" smtClean="0"/>
              <a:t>die Sündlosigkeit des Sohnes zu belegen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God’s purpose – prove the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sinlessness</a:t>
            </a:r>
            <a:r>
              <a:rPr lang="en-US" altLang="de-DE" sz="2000" dirty="0" smtClean="0">
                <a:solidFill>
                  <a:srgbClr val="FFB7B7"/>
                </a:solidFill>
              </a:rPr>
              <a:t> of the Son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Satans Ziel</a:t>
            </a:r>
            <a:r>
              <a:rPr lang="en-US" altLang="de-DE" dirty="0" smtClean="0">
                <a:solidFill>
                  <a:schemeClr val="tx1"/>
                </a:solidFill>
              </a:rPr>
              <a:t> </a:t>
            </a:r>
            <a:r>
              <a:rPr lang="en-US" altLang="de-DE" dirty="0" smtClean="0"/>
              <a:t>– </a:t>
            </a:r>
            <a:r>
              <a:rPr lang="de-DE" altLang="de-DE" dirty="0" smtClean="0"/>
              <a:t>ihn zum sündigen zu bewegen, damit er nicht mehr die Sühnung vollbringen kann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Satan’s purpose – cause Him to sin in order to disqualify Him from making the atonement</a:t>
            </a:r>
          </a:p>
        </p:txBody>
      </p:sp>
      <p:sp>
        <p:nvSpPr>
          <p:cNvPr id="9216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C610A9C-7099-49A0-BC31-40763C5C889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03238" y="6372225"/>
            <a:ext cx="439261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representative roles in His temptations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  <p:bldP spid="2170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25: </a:t>
            </a:r>
            <a:r>
              <a:rPr lang="de-DE" altLang="de-DE" dirty="0" smtClean="0">
                <a:sym typeface="Verdana" pitchFamily="34" charset="0"/>
              </a:rPr>
              <a:t>Bestätigung durch die Versuchung</a:t>
            </a:r>
            <a: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through the Temptation</a:t>
            </a:r>
            <a:r>
              <a:rPr lang="en-US" altLang="de-DE" sz="2000" dirty="0" smtClean="0">
                <a:solidFill>
                  <a:srgbClr val="FFB7B7"/>
                </a:solidFill>
              </a:rPr>
              <a:t> 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2 voneinander getrennte repräsentative Aufgaben bei seiner Versuchung: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Two separate representative roles in His temptations</a:t>
            </a:r>
          </a:p>
          <a:p>
            <a:pPr lvl="1"/>
            <a:r>
              <a:rPr lang="de-DE" altLang="de-DE" dirty="0" smtClean="0"/>
              <a:t>Identifizierung mit</a:t>
            </a:r>
            <a:r>
              <a:rPr lang="en-US" altLang="de-DE" dirty="0" smtClean="0"/>
              <a:t> </a:t>
            </a:r>
            <a:r>
              <a:rPr lang="en-US" altLang="de-DE" dirty="0" smtClean="0">
                <a:solidFill>
                  <a:schemeClr val="tx1"/>
                </a:solidFill>
              </a:rPr>
              <a:t>Israel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Identifying with Israel,</a:t>
            </a:r>
          </a:p>
          <a:p>
            <a:pPr lvl="1"/>
            <a:r>
              <a:rPr lang="de-DE" altLang="de-DE" dirty="0" smtClean="0"/>
              <a:t>Identifizierung mit</a:t>
            </a:r>
            <a:r>
              <a:rPr lang="en-US" altLang="de-DE" dirty="0" smtClean="0"/>
              <a:t> </a:t>
            </a:r>
            <a:r>
              <a:rPr lang="de-DE" altLang="de-DE" dirty="0" smtClean="0">
                <a:solidFill>
                  <a:schemeClr val="tx1"/>
                </a:solidFill>
              </a:rPr>
              <a:t>allen Gläubigen</a:t>
            </a:r>
            <a:r>
              <a:rPr lang="en-US" altLang="de-DE" dirty="0" smtClean="0"/>
              <a:t> </a:t>
            </a:r>
            <a:r>
              <a:rPr lang="de-DE" altLang="de-DE" dirty="0" smtClean="0"/>
              <a:t>im Allgemeinen</a:t>
            </a:r>
            <a:r>
              <a:rPr lang="en-US" altLang="de-DE" dirty="0" smtClean="0"/>
              <a:t>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Identifying with all believers in general.</a:t>
            </a:r>
          </a:p>
        </p:txBody>
      </p:sp>
      <p:sp>
        <p:nvSpPr>
          <p:cNvPr id="9318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829190F-9C45-415A-ADB2-01AFED2139B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03238" y="6372225"/>
            <a:ext cx="3897312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representative role with Israel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  <p:bldP spid="2170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25: </a:t>
            </a:r>
            <a:r>
              <a:rPr lang="de-DE" altLang="de-DE" dirty="0" smtClean="0">
                <a:sym typeface="Verdana" pitchFamily="34" charset="0"/>
              </a:rPr>
              <a:t>Bestätigung durch die Versuchung</a:t>
            </a:r>
            <a: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through the Temptation</a:t>
            </a:r>
            <a:r>
              <a:rPr lang="en-US" altLang="de-DE" sz="2000" dirty="0" smtClean="0">
                <a:solidFill>
                  <a:srgbClr val="FFB7B7"/>
                </a:solidFill>
              </a:rPr>
              <a:t> 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088740"/>
            <a:ext cx="8283357" cy="4994275"/>
          </a:xfrm>
        </p:spPr>
        <p:txBody>
          <a:bodyPr/>
          <a:lstStyle/>
          <a:p>
            <a:r>
              <a:rPr lang="de-DE" altLang="de-DE" dirty="0" smtClean="0"/>
              <a:t>Repräsentative Aufgabe gegenüber </a:t>
            </a:r>
            <a:r>
              <a:rPr lang="pl-PL" altLang="de-DE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de-DE" altLang="de-DE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sr</a:t>
            </a:r>
            <a:r>
              <a:rPr lang="pl-PL" altLang="de-DE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ael</a:t>
            </a:r>
            <a:r>
              <a:rPr lang="pl-PL" altLang="de-DE" dirty="0" smtClean="0"/>
              <a:t> </a:t>
            </a:r>
            <a:r>
              <a:rPr lang="de-DE" altLang="de-DE" dirty="0" smtClean="0"/>
              <a:t>bei seiner Versuchung: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Representative role with Israel in His temptations</a:t>
            </a:r>
          </a:p>
          <a:p>
            <a:pPr lvl="1"/>
            <a:r>
              <a:rPr lang="de-DE" altLang="de-DE" dirty="0" smtClean="0"/>
              <a:t>Der Begriff</a:t>
            </a:r>
            <a:r>
              <a:rPr lang="cs-CZ" altLang="de-DE" dirty="0" smtClean="0"/>
              <a:t> „S</a:t>
            </a:r>
            <a:r>
              <a:rPr lang="de-DE" altLang="de-DE" dirty="0" err="1" smtClean="0"/>
              <a:t>ohn</a:t>
            </a:r>
            <a:r>
              <a:rPr lang="de-DE" altLang="de-DE" dirty="0" smtClean="0"/>
              <a:t> Gottes</a:t>
            </a:r>
            <a:r>
              <a:rPr lang="cs-CZ" altLang="de-DE" dirty="0" smtClean="0"/>
              <a:t>“</a:t>
            </a:r>
            <a:r>
              <a:rPr lang="de-DE" altLang="de-DE" dirty="0" smtClean="0"/>
              <a:t> wird gebraucht</a:t>
            </a:r>
            <a:r>
              <a:rPr lang="en-US" altLang="de-DE" dirty="0" smtClean="0"/>
              <a:t> (</a:t>
            </a:r>
            <a:r>
              <a:rPr lang="de-DE" altLang="de-DE" dirty="0" smtClean="0"/>
              <a:t>2.Mose</a:t>
            </a:r>
            <a:r>
              <a:rPr lang="en-US" altLang="de-DE" dirty="0" smtClean="0"/>
              <a:t> 4,22-23),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term ‘Son of God’ used (Exodus 4:22-23)</a:t>
            </a:r>
          </a:p>
          <a:p>
            <a:pPr lvl="1"/>
            <a:r>
              <a:rPr lang="de-DE" altLang="de-DE" dirty="0" smtClean="0"/>
              <a:t>Versuchung in der Wüste</a:t>
            </a:r>
            <a:r>
              <a:rPr lang="en-US" altLang="de-DE" dirty="0" smtClean="0"/>
              <a:t> (1. Kor. 10,1-13),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Testing in the wilderness (I Corinthians 10:1-13)</a:t>
            </a:r>
          </a:p>
          <a:p>
            <a:pPr lvl="1"/>
            <a:r>
              <a:rPr lang="de-DE" altLang="de-DE" dirty="0" smtClean="0"/>
              <a:t>Entsprechung der Zahl ‚40‘</a:t>
            </a:r>
            <a:r>
              <a:rPr lang="de-DE" altLang="de-DE" dirty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Correlation seen in the figure 40</a:t>
            </a:r>
          </a:p>
          <a:p>
            <a:pPr lvl="1"/>
            <a:r>
              <a:rPr lang="de-DE" altLang="de-DE" dirty="0" smtClean="0"/>
              <a:t>Die Gegenwart des Heiligen Geistes</a:t>
            </a:r>
            <a:r>
              <a:rPr lang="en-US" altLang="de-DE" dirty="0" smtClean="0"/>
              <a:t> (</a:t>
            </a:r>
            <a:r>
              <a:rPr lang="de-DE" altLang="de-DE" dirty="0" smtClean="0"/>
              <a:t>Jesaja</a:t>
            </a:r>
            <a:r>
              <a:rPr lang="en-US" altLang="de-DE" dirty="0" smtClean="0"/>
              <a:t> 63,7-14</a:t>
            </a:r>
            <a:r>
              <a:rPr lang="pl-PL" altLang="de-DE" dirty="0" smtClean="0"/>
              <a:t>)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presence of the Holy Spirit (Isaiah 63:7-14)</a:t>
            </a:r>
          </a:p>
          <a:p>
            <a:pPr lvl="1"/>
            <a:r>
              <a:rPr lang="de-DE" altLang="de-DE" dirty="0" smtClean="0"/>
              <a:t>Alle 3 AT-Zitate Jesu entstammen dem 5.Buch Mose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All three of 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Yeshua’s</a:t>
            </a:r>
            <a:r>
              <a:rPr lang="en-US" altLang="de-DE" sz="2000" dirty="0" smtClean="0">
                <a:solidFill>
                  <a:srgbClr val="FFB7B7"/>
                </a:solidFill>
              </a:rPr>
              <a:t> OT quotes come from Deuteronomy</a:t>
            </a:r>
          </a:p>
        </p:txBody>
      </p:sp>
      <p:sp>
        <p:nvSpPr>
          <p:cNvPr id="9421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C60C7AB-38CB-4752-9BFC-E4150D32DFF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897312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representative role with believers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  <p:bldP spid="63795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25: </a:t>
            </a:r>
            <a:r>
              <a:rPr lang="de-DE" altLang="de-DE" dirty="0" smtClean="0">
                <a:sym typeface="Verdana" pitchFamily="34" charset="0"/>
              </a:rPr>
              <a:t>Bestätigung durch die Versuchung</a:t>
            </a:r>
            <a: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pl-PL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Approval through the Temptation</a:t>
            </a:r>
            <a:r>
              <a:rPr lang="en-US" altLang="de-DE" sz="2000" dirty="0" smtClean="0">
                <a:solidFill>
                  <a:srgbClr val="FFB7B7"/>
                </a:solidFill>
              </a:rPr>
              <a:t> 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08874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Repräsentative Aufgabe gegenüber den</a:t>
            </a:r>
            <a:r>
              <a:rPr lang="pl-PL" altLang="de-DE" dirty="0" smtClean="0"/>
              <a:t> </a:t>
            </a:r>
            <a:r>
              <a:rPr lang="de-DE" altLang="de-DE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Gläubigen im Allgemeinen</a:t>
            </a:r>
            <a:r>
              <a:rPr lang="en-US" altLang="de-DE" dirty="0" smtClean="0"/>
              <a:t>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Representative role with believers in general:</a:t>
            </a:r>
          </a:p>
          <a:p>
            <a:pPr lvl="1"/>
            <a:r>
              <a:rPr lang="de-DE" altLang="de-DE" dirty="0" smtClean="0"/>
              <a:t>Er litt in allen Punkten wie wir</a:t>
            </a:r>
            <a:r>
              <a:rPr lang="pl-PL" altLang="de-DE" dirty="0" smtClean="0"/>
              <a:t> </a:t>
            </a:r>
            <a:r>
              <a:rPr lang="pl-PL" altLang="de-DE" sz="2000" dirty="0" smtClean="0"/>
              <a:t>(</a:t>
            </a:r>
            <a:r>
              <a:rPr lang="de-DE" altLang="de-DE" sz="2000" dirty="0" smtClean="0"/>
              <a:t>Hebräer</a:t>
            </a:r>
            <a:r>
              <a:rPr lang="pl-PL" altLang="de-DE" sz="2000" dirty="0" smtClean="0"/>
              <a:t> 4</a:t>
            </a:r>
            <a:r>
              <a:rPr lang="en-US" altLang="de-DE" sz="2000" dirty="0"/>
              <a:t>,</a:t>
            </a:r>
            <a:r>
              <a:rPr lang="pl-PL" altLang="de-DE" sz="2000" dirty="0" smtClean="0"/>
              <a:t>15)</a:t>
            </a:r>
            <a:br>
              <a:rPr lang="pl-PL" altLang="de-DE" sz="2000" dirty="0" smtClean="0"/>
            </a:br>
            <a:r>
              <a:rPr lang="de-DE" altLang="de-DE" sz="2000" dirty="0" smtClean="0">
                <a:solidFill>
                  <a:srgbClr val="FFB7B7"/>
                </a:solidFill>
              </a:rPr>
              <a:t>He </a:t>
            </a:r>
            <a:r>
              <a:rPr lang="en-US" altLang="de-DE" sz="2000" dirty="0" smtClean="0">
                <a:solidFill>
                  <a:srgbClr val="FFB7B7"/>
                </a:solidFill>
              </a:rPr>
              <a:t>suffered</a:t>
            </a:r>
            <a:r>
              <a:rPr lang="de-DE" altLang="de-DE" sz="2000" dirty="0" smtClean="0">
                <a:solidFill>
                  <a:srgbClr val="FFB7B7"/>
                </a:solidFill>
              </a:rPr>
              <a:t> in all </a:t>
            </a:r>
            <a:r>
              <a:rPr lang="en-US" altLang="de-DE" sz="2000" dirty="0" smtClean="0">
                <a:solidFill>
                  <a:srgbClr val="FFB7B7"/>
                </a:solidFill>
              </a:rPr>
              <a:t>points</a:t>
            </a:r>
            <a:r>
              <a:rPr lang="de-DE" altLang="de-DE" sz="2000" dirty="0" smtClean="0">
                <a:solidFill>
                  <a:srgbClr val="FFB7B7"/>
                </a:solidFill>
              </a:rPr>
              <a:t> </a:t>
            </a:r>
            <a:r>
              <a:rPr lang="en-US" altLang="de-DE" sz="2000" dirty="0" smtClean="0">
                <a:solidFill>
                  <a:srgbClr val="FFB7B7"/>
                </a:solidFill>
              </a:rPr>
              <a:t>as we </a:t>
            </a:r>
            <a:r>
              <a:rPr lang="de-DE" altLang="de-DE" sz="2000" dirty="0" smtClean="0">
                <a:solidFill>
                  <a:srgbClr val="FFB7B7"/>
                </a:solidFill>
              </a:rPr>
              <a:t>do (</a:t>
            </a:r>
            <a:r>
              <a:rPr lang="en-US" altLang="de-DE" sz="2000" dirty="0" smtClean="0">
                <a:solidFill>
                  <a:srgbClr val="FFB7B7"/>
                </a:solidFill>
              </a:rPr>
              <a:t>Hebrews</a:t>
            </a:r>
            <a:r>
              <a:rPr lang="de-DE" altLang="de-DE" sz="2000" dirty="0" smtClean="0">
                <a:solidFill>
                  <a:srgbClr val="FFB7B7"/>
                </a:solidFill>
              </a:rPr>
              <a:t> 4:15),</a:t>
            </a:r>
            <a:endParaRPr lang="en-US" altLang="de-DE" sz="200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/>
              <a:t>Er erlitt Versuchung in den gleichen 3 Bereichen wie wir</a:t>
            </a:r>
            <a:r>
              <a:rPr lang="en-US" altLang="de-DE" dirty="0" smtClean="0"/>
              <a:t>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 suffered temptation in the same three areas as we do (I John 2:16)</a:t>
            </a:r>
          </a:p>
          <a:p>
            <a:pPr lvl="2"/>
            <a:r>
              <a:rPr lang="de-DE" altLang="de-DE" dirty="0" smtClean="0"/>
              <a:t>Die Lust des Fleisches</a:t>
            </a:r>
            <a:r>
              <a:rPr lang="pl-PL" altLang="de-DE" dirty="0" smtClean="0"/>
              <a:t> </a:t>
            </a:r>
            <a:r>
              <a:rPr lang="de-DE" altLang="de-DE" sz="2000" dirty="0" smtClean="0"/>
              <a:t>(</a:t>
            </a:r>
            <a:r>
              <a:rPr lang="cs-CZ" altLang="de-DE" sz="2000" dirty="0" smtClean="0"/>
              <a:t>1 J</a:t>
            </a:r>
            <a:r>
              <a:rPr lang="de-DE" altLang="de-DE" sz="2000" dirty="0" err="1" smtClean="0"/>
              <a:t>ohannes</a:t>
            </a:r>
            <a:r>
              <a:rPr lang="de-DE" altLang="de-DE" sz="2000" dirty="0" smtClean="0"/>
              <a:t> 2,16)</a:t>
            </a:r>
            <a:r>
              <a:rPr lang="pl-PL" altLang="de-DE" sz="2000" dirty="0" smtClean="0"/>
              <a:t/>
            </a:r>
            <a:br>
              <a:rPr lang="pl-PL" altLang="de-DE" sz="2000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lust of the flesh</a:t>
            </a:r>
          </a:p>
          <a:p>
            <a:pPr lvl="2"/>
            <a:r>
              <a:rPr lang="de-DE" altLang="de-DE" dirty="0"/>
              <a:t>d</a:t>
            </a:r>
            <a:r>
              <a:rPr lang="de-DE" altLang="de-DE" dirty="0" smtClean="0"/>
              <a:t>ie Lust der Augen</a:t>
            </a:r>
            <a:r>
              <a:rPr lang="pl-PL" altLang="de-DE" dirty="0" smtClean="0"/>
              <a:t>,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lust of the eyes</a:t>
            </a:r>
          </a:p>
          <a:p>
            <a:pPr lvl="2"/>
            <a:r>
              <a:rPr lang="de-DE" altLang="de-DE" dirty="0"/>
              <a:t>d</a:t>
            </a:r>
            <a:r>
              <a:rPr lang="de-DE" altLang="de-DE" dirty="0" smtClean="0"/>
              <a:t>er Hochmut des Lebens</a:t>
            </a:r>
            <a:r>
              <a:rPr lang="pl-PL" altLang="de-DE" dirty="0" smtClean="0"/>
              <a:t>.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pride of life</a:t>
            </a:r>
          </a:p>
        </p:txBody>
      </p:sp>
      <p:sp>
        <p:nvSpPr>
          <p:cNvPr id="9523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C41EA5B-6D0C-4A75-ADD4-046C39E2C22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1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364552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seiner Person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of His Person</a:t>
            </a:r>
          </a:p>
          <a:p>
            <a:pPr defTabSz="358775"/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4.  </a:t>
            </a:r>
            <a:r>
              <a:rPr lang="de-DE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Besitznahme des Tempel</a:t>
            </a:r>
            <a:r>
              <a:rPr lang="cs-CZ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s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Possession of the Temple</a:t>
            </a:r>
          </a:p>
        </p:txBody>
      </p:sp>
      <p:sp>
        <p:nvSpPr>
          <p:cNvPr id="10547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4B0AE75-2037-4386-8BA3-5CA6E44C94D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5477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64549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31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seiner Person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of His Person</a:t>
            </a:r>
            <a:endParaRPr lang="pl-PL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/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5. 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in Judäa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in Judea</a:t>
            </a:r>
          </a:p>
          <a:p>
            <a:pPr defTabSz="358775"/>
            <a:endParaRPr lang="en-US" altLang="de-DE" sz="2400" b="0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10650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24BAD47-BC07-422C-9B42-D431ADD27C3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2772200" y="4599230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§§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32</a:t>
            </a: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 – </a:t>
            </a:r>
            <a:r>
              <a:rPr lang="pl-PL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33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5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365576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seiner Person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of His Person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5.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in Judäa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in Judea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Glaube an seine Zeichen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Faith in His Signs</a:t>
            </a:r>
          </a:p>
        </p:txBody>
      </p:sp>
      <p:sp>
        <p:nvSpPr>
          <p:cNvPr id="10752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9F089CE-C517-4F3E-9F00-8DFEC396C742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65573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32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07526" name="Text Box 10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1) §</a:t>
            </a:r>
            <a:r>
              <a:rPr lang="de-DE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§</a:t>
            </a:r>
            <a:r>
              <a:rPr lang="en-US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32 to </a:t>
            </a:r>
            <a:r>
              <a:rPr lang="en-US" altLang="de-DE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66 </a:t>
            </a:r>
            <a:r>
              <a:rPr lang="en-US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– purpose of the miracles</a:t>
            </a:r>
            <a:br>
              <a:rPr lang="en-US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de-DE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the miracles authenticate two things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32: </a:t>
            </a:r>
            <a:r>
              <a:rPr lang="de-DE" altLang="de-DE" dirty="0" smtClean="0"/>
              <a:t>Glaube an seine Zeichen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Faith in His Signs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Öffentliche Wunder in den</a:t>
            </a:r>
            <a:r>
              <a:rPr lang="en-US" altLang="de-DE" dirty="0" smtClean="0"/>
              <a:t> §§ 32 </a:t>
            </a:r>
            <a:r>
              <a:rPr lang="de-DE" altLang="de-DE" dirty="0" smtClean="0"/>
              <a:t>bis</a:t>
            </a:r>
            <a:r>
              <a:rPr lang="en-US" altLang="de-DE" dirty="0" smtClean="0"/>
              <a:t> 62: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Public miracles in §§ 32 to 62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§§ 32 </a:t>
            </a:r>
            <a:r>
              <a:rPr lang="de-DE" altLang="de-DE" dirty="0" smtClean="0">
                <a:solidFill>
                  <a:schemeClr val="tx1"/>
                </a:solidFill>
              </a:rPr>
              <a:t>bis</a:t>
            </a:r>
            <a:r>
              <a:rPr lang="en-US" altLang="de-DE" dirty="0" smtClean="0">
                <a:solidFill>
                  <a:schemeClr val="tx1"/>
                </a:solidFill>
              </a:rPr>
              <a:t> 62</a:t>
            </a:r>
            <a:r>
              <a:rPr lang="en-US" altLang="de-DE" dirty="0" smtClean="0"/>
              <a:t> – </a:t>
            </a:r>
            <a:r>
              <a:rPr lang="en-US" altLang="de-DE" dirty="0" err="1" smtClean="0"/>
              <a:t>Absicht</a:t>
            </a:r>
            <a:r>
              <a:rPr lang="en-US" altLang="de-DE" dirty="0" smtClean="0"/>
              <a:t> der </a:t>
            </a:r>
            <a:r>
              <a:rPr lang="en-US" altLang="de-DE" dirty="0" err="1" smtClean="0"/>
              <a:t>Wunder</a:t>
            </a:r>
            <a:r>
              <a:rPr lang="en-US" altLang="de-DE" dirty="0" smtClean="0"/>
              <a:t>: </a:t>
            </a:r>
            <a:r>
              <a:rPr lang="en-US" altLang="de-DE" dirty="0" err="1" smtClean="0"/>
              <a:t>Sie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sollen</a:t>
            </a:r>
            <a:r>
              <a:rPr lang="en-US" altLang="de-DE" dirty="0" smtClean="0"/>
              <a:t> Israel </a:t>
            </a:r>
            <a:r>
              <a:rPr lang="en-US" altLang="de-DE" dirty="0" err="1" smtClean="0"/>
              <a:t>als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Zeichen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dienen</a:t>
            </a:r>
            <a:r>
              <a:rPr lang="en-US" altLang="de-DE" dirty="0" smtClean="0"/>
              <a:t>, um das Volk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einer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Entscheidung</a:t>
            </a:r>
            <a:r>
              <a:rPr lang="en-US" altLang="de-DE" dirty="0" smtClean="0"/>
              <a:t> in </a:t>
            </a:r>
            <a:r>
              <a:rPr lang="en-US" altLang="de-DE" dirty="0" err="1" smtClean="0"/>
              <a:t>Bezug</a:t>
            </a:r>
            <a:r>
              <a:rPr lang="en-US" altLang="de-DE" dirty="0" smtClean="0"/>
              <a:t> auf </a:t>
            </a:r>
            <a:r>
              <a:rPr lang="en-US" altLang="de-DE" dirty="0" err="1" smtClean="0"/>
              <a:t>seinen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messianischen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Anspruch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bewegen</a:t>
            </a:r>
            <a:r>
              <a:rPr lang="en-US" altLang="de-DE" dirty="0" smtClean="0"/>
              <a:t>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§§ 32 to 62 – the purpose of the miracles is to serve as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a sign for Israel to get Israel to make a decision about His claims,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§§ 62 </a:t>
            </a:r>
            <a:r>
              <a:rPr lang="de-DE" altLang="de-DE" dirty="0" smtClean="0">
                <a:solidFill>
                  <a:schemeClr val="tx1"/>
                </a:solidFill>
              </a:rPr>
              <a:t>bis</a:t>
            </a:r>
            <a:r>
              <a:rPr lang="en-US" altLang="de-DE" dirty="0" smtClean="0">
                <a:solidFill>
                  <a:schemeClr val="tx1"/>
                </a:solidFill>
              </a:rPr>
              <a:t> 66</a:t>
            </a:r>
            <a:r>
              <a:rPr lang="en-US" altLang="de-DE" dirty="0" smtClean="0"/>
              <a:t> – </a:t>
            </a:r>
            <a:r>
              <a:rPr lang="en-US" altLang="de-DE" dirty="0" err="1" smtClean="0"/>
              <a:t>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kommt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zu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einer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Änderung</a:t>
            </a:r>
            <a:r>
              <a:rPr lang="en-US" altLang="de-DE" dirty="0" smtClean="0"/>
              <a:t> der </a:t>
            </a:r>
            <a:r>
              <a:rPr lang="en-US" altLang="de-DE" dirty="0" err="1" smtClean="0"/>
              <a:t>Absicht</a:t>
            </a:r>
            <a:r>
              <a:rPr lang="en-US" altLang="de-DE" dirty="0" smtClean="0"/>
              <a:t>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§§ 62 to 66 – a change in the purpose occurs.</a:t>
            </a:r>
          </a:p>
        </p:txBody>
      </p:sp>
      <p:sp>
        <p:nvSpPr>
          <p:cNvPr id="10854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234BE64-2DCD-45CD-BDA6-FF36C7215EB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429125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pl-PL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public miracles authenticating two things</a:t>
            </a:r>
            <a:endParaRPr lang="en-US" altLang="de-DE" sz="1600" b="0">
              <a:solidFill>
                <a:srgbClr val="FFD2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32: </a:t>
            </a:r>
            <a:r>
              <a:rPr lang="de-DE" altLang="de-DE" dirty="0" smtClean="0"/>
              <a:t>Glaube an seine Wunder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Faith in His Signs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Öffentliche Wunder sollen 2 Dinge bestätigen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Public miracles to authenticate two things:</a:t>
            </a:r>
          </a:p>
          <a:p>
            <a:pPr lvl="1"/>
            <a:r>
              <a:rPr lang="de-DE" altLang="de-DE" dirty="0" smtClean="0"/>
              <a:t>Seine Person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His person,</a:t>
            </a:r>
          </a:p>
          <a:p>
            <a:pPr lvl="1"/>
            <a:r>
              <a:rPr lang="de-DE" altLang="de-DE" dirty="0" smtClean="0"/>
              <a:t>Seine Botschaft</a:t>
            </a:r>
            <a:r>
              <a:rPr lang="en-US" altLang="de-DE" dirty="0" smtClean="0"/>
              <a:t>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His message.</a:t>
            </a:r>
          </a:p>
        </p:txBody>
      </p:sp>
      <p:sp>
        <p:nvSpPr>
          <p:cNvPr id="10957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A7F43F9-43C8-413F-88D6-4D4D608EC20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90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seiner Person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of His Person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5.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Anerkennung in Judäa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Acceptance in Judea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Erklärung gegenüber </a:t>
            </a:r>
            <a:r>
              <a:rPr lang="de-DE" altLang="de-DE" sz="3600" dirty="0" err="1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Nikodemus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Explanation to Nicodemus</a:t>
            </a:r>
          </a:p>
        </p:txBody>
      </p:sp>
      <p:sp>
        <p:nvSpPr>
          <p:cNvPr id="11059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D900E94-9B0A-4E0D-9470-DE16B67A9BE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1188" name="Text Box 4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33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10598" name="Text Box 5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Born again in Pharisaic Judaism</a:t>
            </a: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016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Einleitendes Material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Introductory Material</a:t>
            </a:r>
            <a:endParaRPr lang="en-US" altLang="de-DE" dirty="0" smtClean="0">
              <a:solidFill>
                <a:srgbClr val="FFB7B7"/>
              </a:solidFill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215049" name="Rectangle 9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§§ 1 – 2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D07E5AC-AD28-4575-B6D4-494F0EDD7CC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feld 5">
            <a:hlinkClick r:id="rId3" action="ppaction://hlinksldjump"/>
          </p:cNvPr>
          <p:cNvSpPr txBox="1"/>
          <p:nvPr/>
        </p:nvSpPr>
        <p:spPr>
          <a:xfrm>
            <a:off x="7632339" y="5949279"/>
            <a:ext cx="989373" cy="35944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3000">
                <a:schemeClr val="bg2">
                  <a:lumMod val="50000"/>
                </a:schemeClr>
              </a:gs>
              <a:gs pos="100000">
                <a:schemeClr val="tx1">
                  <a:lumMod val="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Index</a:t>
            </a:r>
            <a:endParaRPr lang="en-US">
              <a:solidFill>
                <a:schemeClr val="tx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33: </a:t>
            </a:r>
            <a:r>
              <a:rPr lang="de-DE" altLang="de-DE" dirty="0" smtClean="0"/>
              <a:t>Erklärung gegenüber </a:t>
            </a:r>
            <a:r>
              <a:rPr lang="de-DE" altLang="de-DE" dirty="0" err="1" smtClean="0"/>
              <a:t>Nikodemus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Explanation to Nicodemus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Die 6 Wege im pharisäischen Judentum, von Neuem geboren zu werden</a:t>
            </a:r>
            <a:r>
              <a:rPr lang="pl-PL" altLang="de-DE" dirty="0" smtClean="0"/>
              <a:t>:</a:t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The six ways to be born again in Pharisaic Judaism:</a:t>
            </a:r>
          </a:p>
          <a:p>
            <a:pPr lvl="1"/>
            <a:r>
              <a:rPr lang="pl-PL" altLang="de-DE" dirty="0" smtClean="0"/>
              <a:t>N</a:t>
            </a:r>
            <a:r>
              <a:rPr lang="de-DE" altLang="de-DE" dirty="0" err="1" smtClean="0"/>
              <a:t>ichtjude</a:t>
            </a:r>
            <a:r>
              <a:rPr lang="de-DE" altLang="de-DE" dirty="0" smtClean="0"/>
              <a:t>, der zum Judentum konvertiert (1),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Gentile converting to Judaism</a:t>
            </a:r>
          </a:p>
          <a:p>
            <a:pPr lvl="1"/>
            <a:r>
              <a:rPr lang="de-DE" altLang="de-DE" dirty="0" smtClean="0"/>
              <a:t>Wenn man zum König gekrönt wird</a:t>
            </a:r>
            <a:r>
              <a:rPr lang="en-US" altLang="de-DE" dirty="0" smtClean="0"/>
              <a:t> (2),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When crowned king</a:t>
            </a:r>
          </a:p>
          <a:p>
            <a:pPr lvl="1"/>
            <a:r>
              <a:rPr lang="de-DE" altLang="de-DE" dirty="0" smtClean="0"/>
              <a:t>Eintritt in das Erwachsensein. Eine Zeremonie, die bei Jungen</a:t>
            </a:r>
            <a:r>
              <a:rPr lang="cs-CZ" altLang="de-DE" dirty="0" smtClean="0"/>
              <a:t> </a:t>
            </a:r>
            <a:r>
              <a:rPr lang="de-DE" altLang="de-DE" dirty="0" smtClean="0"/>
              <a:t>im Alter von 13 Jahren durchgeführt wird</a:t>
            </a:r>
            <a:r>
              <a:rPr lang="cs-CZ" altLang="de-DE" dirty="0" smtClean="0"/>
              <a:t> (</a:t>
            </a:r>
            <a:r>
              <a:rPr lang="de-DE" altLang="de-DE" dirty="0" smtClean="0"/>
              <a:t>wird heute als</a:t>
            </a:r>
            <a:r>
              <a:rPr lang="cs-CZ" altLang="de-DE" dirty="0" smtClean="0"/>
              <a:t> Bar Mi</a:t>
            </a:r>
            <a:r>
              <a:rPr lang="de-DE" altLang="de-DE" dirty="0" err="1" smtClean="0"/>
              <a:t>tzwa</a:t>
            </a:r>
            <a:r>
              <a:rPr lang="de-DE" altLang="de-DE" dirty="0" smtClean="0"/>
              <a:t> bezeichnet</a:t>
            </a:r>
            <a:r>
              <a:rPr lang="cs-CZ" altLang="de-DE" dirty="0" smtClean="0"/>
              <a:t>)</a:t>
            </a:r>
            <a:r>
              <a:rPr lang="pl-PL" altLang="de-DE" dirty="0" smtClean="0"/>
              <a:t> </a:t>
            </a:r>
            <a:r>
              <a:rPr lang="de-DE" altLang="de-DE" dirty="0" smtClean="0"/>
              <a:t>(3),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Entrance into adulthood, a ceremony applied to a 13 year old lad (currently referred to as a Bar Mitzvah)</a:t>
            </a:r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A869B29-6A6D-4EA6-BDD9-80D62B26428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40004" name="Freeform 4"/>
          <p:cNvSpPr>
            <a:spLocks/>
          </p:cNvSpPr>
          <p:nvPr/>
        </p:nvSpPr>
        <p:spPr bwMode="auto">
          <a:xfrm>
            <a:off x="385763" y="4486275"/>
            <a:ext cx="134937" cy="292100"/>
          </a:xfrm>
          <a:custGeom>
            <a:avLst/>
            <a:gdLst>
              <a:gd name="T0" fmla="*/ 0 w 85"/>
              <a:gd name="T1" fmla="*/ 2147483647 h 184"/>
              <a:gd name="T2" fmla="*/ 2147483647 w 85"/>
              <a:gd name="T3" fmla="*/ 2147483647 h 184"/>
              <a:gd name="T4" fmla="*/ 2147483647 w 85"/>
              <a:gd name="T5" fmla="*/ 0 h 184"/>
              <a:gd name="T6" fmla="*/ 0 60000 65536"/>
              <a:gd name="T7" fmla="*/ 0 60000 65536"/>
              <a:gd name="T8" fmla="*/ 0 60000 65536"/>
              <a:gd name="T9" fmla="*/ 0 w 85"/>
              <a:gd name="T10" fmla="*/ 0 h 184"/>
              <a:gd name="T11" fmla="*/ 85 w 85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84">
                <a:moveTo>
                  <a:pt x="0" y="85"/>
                </a:moveTo>
                <a:cubicBezTo>
                  <a:pt x="21" y="134"/>
                  <a:pt x="43" y="184"/>
                  <a:pt x="57" y="170"/>
                </a:cubicBezTo>
                <a:cubicBezTo>
                  <a:pt x="71" y="156"/>
                  <a:pt x="76" y="33"/>
                  <a:pt x="85" y="0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prstShdw prst="shdw17" dist="17961" dir="13500000">
              <a:srgbClr val="0099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638" y="3608388"/>
            <a:ext cx="315912" cy="269875"/>
            <a:chOff x="357" y="2302"/>
            <a:chExt cx="142" cy="141"/>
          </a:xfrm>
        </p:grpSpPr>
        <p:sp>
          <p:nvSpPr>
            <p:cNvPr id="111627" name="Freeform 6"/>
            <p:cNvSpPr>
              <a:spLocks/>
            </p:cNvSpPr>
            <p:nvPr/>
          </p:nvSpPr>
          <p:spPr bwMode="auto">
            <a:xfrm>
              <a:off x="357" y="2302"/>
              <a:ext cx="142" cy="141"/>
            </a:xfrm>
            <a:custGeom>
              <a:avLst/>
              <a:gdLst>
                <a:gd name="T0" fmla="*/ 0 w 142"/>
                <a:gd name="T1" fmla="*/ 0 h 141"/>
                <a:gd name="T2" fmla="*/ 142 w 142"/>
                <a:gd name="T3" fmla="*/ 141 h 141"/>
                <a:gd name="T4" fmla="*/ 0 60000 65536"/>
                <a:gd name="T5" fmla="*/ 0 60000 65536"/>
                <a:gd name="T6" fmla="*/ 0 w 142"/>
                <a:gd name="T7" fmla="*/ 0 h 141"/>
                <a:gd name="T8" fmla="*/ 142 w 142"/>
                <a:gd name="T9" fmla="*/ 141 h 1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" h="141">
                  <a:moveTo>
                    <a:pt x="0" y="0"/>
                  </a:moveTo>
                  <a:cubicBezTo>
                    <a:pt x="59" y="61"/>
                    <a:pt x="118" y="122"/>
                    <a:pt x="142" y="141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13500000">
                <a:srgbClr val="990000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8" name="Freeform 7"/>
            <p:cNvSpPr>
              <a:spLocks/>
            </p:cNvSpPr>
            <p:nvPr/>
          </p:nvSpPr>
          <p:spPr bwMode="auto">
            <a:xfrm>
              <a:off x="385" y="2330"/>
              <a:ext cx="113" cy="85"/>
            </a:xfrm>
            <a:custGeom>
              <a:avLst/>
              <a:gdLst>
                <a:gd name="T0" fmla="*/ 0 w 113"/>
                <a:gd name="T1" fmla="*/ 85 h 85"/>
                <a:gd name="T2" fmla="*/ 113 w 113"/>
                <a:gd name="T3" fmla="*/ 0 h 85"/>
                <a:gd name="T4" fmla="*/ 0 60000 65536"/>
                <a:gd name="T5" fmla="*/ 0 60000 65536"/>
                <a:gd name="T6" fmla="*/ 0 w 113"/>
                <a:gd name="T7" fmla="*/ 0 h 85"/>
                <a:gd name="T8" fmla="*/ 113 w 113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3" h="85">
                  <a:moveTo>
                    <a:pt x="0" y="85"/>
                  </a:moveTo>
                  <a:cubicBezTo>
                    <a:pt x="47" y="49"/>
                    <a:pt x="94" y="14"/>
                    <a:pt x="113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13500000">
                <a:srgbClr val="990000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5638" y="2754313"/>
            <a:ext cx="315912" cy="269875"/>
            <a:chOff x="357" y="2302"/>
            <a:chExt cx="142" cy="141"/>
          </a:xfrm>
        </p:grpSpPr>
        <p:sp>
          <p:nvSpPr>
            <p:cNvPr id="111625" name="Freeform 9"/>
            <p:cNvSpPr>
              <a:spLocks/>
            </p:cNvSpPr>
            <p:nvPr/>
          </p:nvSpPr>
          <p:spPr bwMode="auto">
            <a:xfrm>
              <a:off x="357" y="2302"/>
              <a:ext cx="142" cy="141"/>
            </a:xfrm>
            <a:custGeom>
              <a:avLst/>
              <a:gdLst>
                <a:gd name="T0" fmla="*/ 0 w 142"/>
                <a:gd name="T1" fmla="*/ 0 h 141"/>
                <a:gd name="T2" fmla="*/ 142 w 142"/>
                <a:gd name="T3" fmla="*/ 141 h 141"/>
                <a:gd name="T4" fmla="*/ 0 60000 65536"/>
                <a:gd name="T5" fmla="*/ 0 60000 65536"/>
                <a:gd name="T6" fmla="*/ 0 w 142"/>
                <a:gd name="T7" fmla="*/ 0 h 141"/>
                <a:gd name="T8" fmla="*/ 142 w 142"/>
                <a:gd name="T9" fmla="*/ 141 h 1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" h="141">
                  <a:moveTo>
                    <a:pt x="0" y="0"/>
                  </a:moveTo>
                  <a:cubicBezTo>
                    <a:pt x="59" y="61"/>
                    <a:pt x="118" y="122"/>
                    <a:pt x="142" y="141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13500000">
                <a:srgbClr val="990000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auto">
            <a:xfrm>
              <a:off x="385" y="2330"/>
              <a:ext cx="113" cy="85"/>
            </a:xfrm>
            <a:custGeom>
              <a:avLst/>
              <a:gdLst>
                <a:gd name="T0" fmla="*/ 0 w 113"/>
                <a:gd name="T1" fmla="*/ 85 h 85"/>
                <a:gd name="T2" fmla="*/ 113 w 113"/>
                <a:gd name="T3" fmla="*/ 0 h 85"/>
                <a:gd name="T4" fmla="*/ 0 60000 65536"/>
                <a:gd name="T5" fmla="*/ 0 60000 65536"/>
                <a:gd name="T6" fmla="*/ 0 w 113"/>
                <a:gd name="T7" fmla="*/ 0 h 85"/>
                <a:gd name="T8" fmla="*/ 113 w 113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3" h="85">
                  <a:moveTo>
                    <a:pt x="0" y="85"/>
                  </a:moveTo>
                  <a:cubicBezTo>
                    <a:pt x="47" y="49"/>
                    <a:pt x="94" y="14"/>
                    <a:pt x="113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13500000">
                <a:srgbClr val="990000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/>
      <p:bldP spid="640004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33: </a:t>
            </a:r>
            <a:r>
              <a:rPr lang="de-DE" altLang="de-DE" dirty="0" smtClean="0"/>
              <a:t>Erklärung gegenüber </a:t>
            </a:r>
            <a:r>
              <a:rPr lang="de-DE" altLang="de-DE" dirty="0" err="1" smtClean="0"/>
              <a:t>Nikodemus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Explanation to Nicodemus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/>
              <a:t>Die 6 Wege im pharisäischen Judentum, von Neuem geboren zu </a:t>
            </a:r>
            <a:r>
              <a:rPr lang="de-DE" altLang="de-DE" smtClean="0"/>
              <a:t>werden</a:t>
            </a:r>
            <a:r>
              <a:rPr lang="pl-PL" altLang="de-DE" smtClean="0"/>
              <a:t>:</a:t>
            </a:r>
            <a:endParaRPr lang="en-US" altLang="de-DE" sz="2400" b="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/>
              <a:t>Eintritt in das Erwachsensein. Eine Zeremonie, die bei Jungen</a:t>
            </a:r>
            <a:r>
              <a:rPr lang="cs-CZ" altLang="de-DE" dirty="0" smtClean="0"/>
              <a:t> </a:t>
            </a:r>
            <a:r>
              <a:rPr lang="de-DE" altLang="de-DE" dirty="0" smtClean="0"/>
              <a:t>im Alter von 13 Jahren durchgeführt wird</a:t>
            </a:r>
            <a:r>
              <a:rPr lang="cs-CZ" altLang="de-DE" dirty="0" smtClean="0"/>
              <a:t> </a:t>
            </a:r>
            <a:r>
              <a:rPr lang="de-DE" altLang="de-DE" dirty="0" smtClean="0"/>
              <a:t>(3),</a:t>
            </a:r>
            <a:r>
              <a:rPr lang="en-US" altLang="de-DE" sz="2000" dirty="0" smtClean="0">
                <a:solidFill>
                  <a:srgbClr val="FFB7B7"/>
                </a:solidFill>
              </a:rPr>
              <a:t> </a:t>
            </a:r>
          </a:p>
          <a:p>
            <a:pPr lvl="1"/>
            <a:r>
              <a:rPr lang="de-DE" altLang="de-DE" dirty="0" smtClean="0"/>
              <a:t>Bei der Heirat (4),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When married</a:t>
            </a:r>
          </a:p>
          <a:p>
            <a:pPr lvl="1"/>
            <a:r>
              <a:rPr lang="de-DE" altLang="de-DE" dirty="0" smtClean="0"/>
              <a:t>Wenn ein Mann als Rabbi eingesetzt  wurde</a:t>
            </a:r>
            <a:r>
              <a:rPr lang="pl-PL" altLang="de-DE" dirty="0" smtClean="0"/>
              <a:t> </a:t>
            </a:r>
            <a:r>
              <a:rPr lang="de-DE" altLang="de-DE" dirty="0" smtClean="0"/>
              <a:t>(5),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If  man was ordained a Rabbi,</a:t>
            </a:r>
          </a:p>
          <a:p>
            <a:pPr lvl="1"/>
            <a:r>
              <a:rPr lang="de-DE" altLang="de-DE" dirty="0" smtClean="0"/>
              <a:t>Wenn man einer Rabbinerschule (Rosch Jeschiwa) vorsteht  (6)</a:t>
            </a:r>
            <a:r>
              <a:rPr lang="cs-CZ" altLang="de-DE" dirty="0" smtClean="0"/>
              <a:t>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If establishing a Rosh Yeshiva,</a:t>
            </a:r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A4F7067-7674-465A-B8E5-0EF5695E84E0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12645" name="Freeform 4"/>
          <p:cNvSpPr>
            <a:spLocks/>
          </p:cNvSpPr>
          <p:nvPr/>
        </p:nvSpPr>
        <p:spPr bwMode="auto">
          <a:xfrm>
            <a:off x="385763" y="2416175"/>
            <a:ext cx="134937" cy="292100"/>
          </a:xfrm>
          <a:custGeom>
            <a:avLst/>
            <a:gdLst>
              <a:gd name="T0" fmla="*/ 0 w 85"/>
              <a:gd name="T1" fmla="*/ 2147483647 h 184"/>
              <a:gd name="T2" fmla="*/ 2147483647 w 85"/>
              <a:gd name="T3" fmla="*/ 2147483647 h 184"/>
              <a:gd name="T4" fmla="*/ 2147483647 w 85"/>
              <a:gd name="T5" fmla="*/ 0 h 184"/>
              <a:gd name="T6" fmla="*/ 0 60000 65536"/>
              <a:gd name="T7" fmla="*/ 0 60000 65536"/>
              <a:gd name="T8" fmla="*/ 0 60000 65536"/>
              <a:gd name="T9" fmla="*/ 0 w 85"/>
              <a:gd name="T10" fmla="*/ 0 h 184"/>
              <a:gd name="T11" fmla="*/ 85 w 85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84">
                <a:moveTo>
                  <a:pt x="0" y="85"/>
                </a:moveTo>
                <a:cubicBezTo>
                  <a:pt x="21" y="134"/>
                  <a:pt x="43" y="184"/>
                  <a:pt x="57" y="170"/>
                </a:cubicBezTo>
                <a:cubicBezTo>
                  <a:pt x="71" y="156"/>
                  <a:pt x="76" y="33"/>
                  <a:pt x="85" y="0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prstShdw prst="shdw17" dist="17961" dir="13500000">
              <a:srgbClr val="0099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11" name="Freeform 11"/>
          <p:cNvSpPr>
            <a:spLocks/>
          </p:cNvSpPr>
          <p:nvPr/>
        </p:nvSpPr>
        <p:spPr bwMode="auto">
          <a:xfrm>
            <a:off x="385763" y="3294063"/>
            <a:ext cx="134937" cy="292100"/>
          </a:xfrm>
          <a:custGeom>
            <a:avLst/>
            <a:gdLst>
              <a:gd name="T0" fmla="*/ 0 w 85"/>
              <a:gd name="T1" fmla="*/ 2147483647 h 184"/>
              <a:gd name="T2" fmla="*/ 2147483647 w 85"/>
              <a:gd name="T3" fmla="*/ 2147483647 h 184"/>
              <a:gd name="T4" fmla="*/ 2147483647 w 85"/>
              <a:gd name="T5" fmla="*/ 0 h 184"/>
              <a:gd name="T6" fmla="*/ 0 60000 65536"/>
              <a:gd name="T7" fmla="*/ 0 60000 65536"/>
              <a:gd name="T8" fmla="*/ 0 60000 65536"/>
              <a:gd name="T9" fmla="*/ 0 w 85"/>
              <a:gd name="T10" fmla="*/ 0 h 184"/>
              <a:gd name="T11" fmla="*/ 85 w 85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84">
                <a:moveTo>
                  <a:pt x="0" y="85"/>
                </a:moveTo>
                <a:cubicBezTo>
                  <a:pt x="21" y="134"/>
                  <a:pt x="43" y="184"/>
                  <a:pt x="57" y="170"/>
                </a:cubicBezTo>
                <a:cubicBezTo>
                  <a:pt x="71" y="156"/>
                  <a:pt x="76" y="33"/>
                  <a:pt x="85" y="0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prstShdw prst="shdw17" dist="17961" dir="13500000">
              <a:srgbClr val="0099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12" name="Freeform 12"/>
          <p:cNvSpPr>
            <a:spLocks/>
          </p:cNvSpPr>
          <p:nvPr/>
        </p:nvSpPr>
        <p:spPr bwMode="auto">
          <a:xfrm>
            <a:off x="385763" y="4149725"/>
            <a:ext cx="134937" cy="292100"/>
          </a:xfrm>
          <a:custGeom>
            <a:avLst/>
            <a:gdLst>
              <a:gd name="T0" fmla="*/ 0 w 85"/>
              <a:gd name="T1" fmla="*/ 2147483647 h 184"/>
              <a:gd name="T2" fmla="*/ 2147483647 w 85"/>
              <a:gd name="T3" fmla="*/ 2147483647 h 184"/>
              <a:gd name="T4" fmla="*/ 2147483647 w 85"/>
              <a:gd name="T5" fmla="*/ 0 h 184"/>
              <a:gd name="T6" fmla="*/ 0 60000 65536"/>
              <a:gd name="T7" fmla="*/ 0 60000 65536"/>
              <a:gd name="T8" fmla="*/ 0 60000 65536"/>
              <a:gd name="T9" fmla="*/ 0 w 85"/>
              <a:gd name="T10" fmla="*/ 0 h 184"/>
              <a:gd name="T11" fmla="*/ 85 w 85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84">
                <a:moveTo>
                  <a:pt x="0" y="85"/>
                </a:moveTo>
                <a:cubicBezTo>
                  <a:pt x="21" y="134"/>
                  <a:pt x="43" y="184"/>
                  <a:pt x="57" y="170"/>
                </a:cubicBezTo>
                <a:cubicBezTo>
                  <a:pt x="71" y="156"/>
                  <a:pt x="76" y="33"/>
                  <a:pt x="85" y="0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prstShdw prst="shdw17" dist="17961" dir="13500000">
              <a:srgbClr val="0099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13" name="Freeform 13"/>
          <p:cNvSpPr>
            <a:spLocks/>
          </p:cNvSpPr>
          <p:nvPr/>
        </p:nvSpPr>
        <p:spPr bwMode="auto">
          <a:xfrm>
            <a:off x="385763" y="4959350"/>
            <a:ext cx="134937" cy="292100"/>
          </a:xfrm>
          <a:custGeom>
            <a:avLst/>
            <a:gdLst>
              <a:gd name="T0" fmla="*/ 0 w 85"/>
              <a:gd name="T1" fmla="*/ 2147483647 h 184"/>
              <a:gd name="T2" fmla="*/ 2147483647 w 85"/>
              <a:gd name="T3" fmla="*/ 2147483647 h 184"/>
              <a:gd name="T4" fmla="*/ 2147483647 w 85"/>
              <a:gd name="T5" fmla="*/ 0 h 184"/>
              <a:gd name="T6" fmla="*/ 0 60000 65536"/>
              <a:gd name="T7" fmla="*/ 0 60000 65536"/>
              <a:gd name="T8" fmla="*/ 0 60000 65536"/>
              <a:gd name="T9" fmla="*/ 0 w 85"/>
              <a:gd name="T10" fmla="*/ 0 h 184"/>
              <a:gd name="T11" fmla="*/ 85 w 85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84">
                <a:moveTo>
                  <a:pt x="0" y="85"/>
                </a:moveTo>
                <a:cubicBezTo>
                  <a:pt x="21" y="134"/>
                  <a:pt x="43" y="184"/>
                  <a:pt x="57" y="170"/>
                </a:cubicBezTo>
                <a:cubicBezTo>
                  <a:pt x="71" y="156"/>
                  <a:pt x="76" y="33"/>
                  <a:pt x="85" y="0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prstShdw prst="shdw17" dist="17961" dir="13500000">
              <a:srgbClr val="0099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14" name="Text Box 14"/>
          <p:cNvSpPr txBox="1">
            <a:spLocks/>
          </p:cNvSpPr>
          <p:nvPr/>
        </p:nvSpPr>
        <p:spPr bwMode="auto">
          <a:xfrm>
            <a:off x="7948795" y="4149725"/>
            <a:ext cx="628650" cy="396875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err="1">
                <a:latin typeface="Tahoma" pitchFamily="34" charset="0"/>
                <a:cs typeface="Tahoma" pitchFamily="34" charset="0"/>
              </a:rPr>
              <a:t>Rav</a:t>
            </a:r>
            <a:endParaRPr lang="de-DE" altLang="de-DE" sz="20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0015" name="Text Box 15"/>
          <p:cNvSpPr txBox="1">
            <a:spLocks/>
          </p:cNvSpPr>
          <p:nvPr/>
        </p:nvSpPr>
        <p:spPr bwMode="auto">
          <a:xfrm>
            <a:off x="6551613" y="5292455"/>
            <a:ext cx="1169987" cy="431800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err="1">
                <a:latin typeface="Tahoma" pitchFamily="34" charset="0"/>
                <a:cs typeface="Tahoma" pitchFamily="34" charset="0"/>
              </a:rPr>
              <a:t>Rabban</a:t>
            </a:r>
            <a:endParaRPr lang="de-DE" altLang="de-DE" sz="20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0016" name="Line 16"/>
          <p:cNvSpPr>
            <a:spLocks noChangeShapeType="1"/>
          </p:cNvSpPr>
          <p:nvPr/>
        </p:nvSpPr>
        <p:spPr bwMode="auto">
          <a:xfrm>
            <a:off x="7360955" y="4333875"/>
            <a:ext cx="40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prstShdw prst="shdw17" dist="17961" dir="135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0017" name="Line 17"/>
          <p:cNvSpPr>
            <a:spLocks noChangeShapeType="1"/>
          </p:cNvSpPr>
          <p:nvPr/>
        </p:nvSpPr>
        <p:spPr bwMode="auto">
          <a:xfrm>
            <a:off x="5967413" y="5499230"/>
            <a:ext cx="40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prstShdw prst="shdw17" dist="17961" dir="135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/>
      <p:bldP spid="640011" grpId="0" animBg="1"/>
      <p:bldP spid="640012" grpId="0" animBg="1"/>
      <p:bldP spid="640013" grpId="0" animBg="1"/>
      <p:bldP spid="640014" grpId="0" animBg="1"/>
      <p:bldP spid="640015" grpId="0" animBg="1"/>
      <p:bldP spid="640016" grpId="0" animBg="1"/>
      <p:bldP spid="640017" grpId="0" animBg="1"/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5" name="Rectangle 7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380936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Authority of the King</a:t>
            </a:r>
          </a:p>
          <a:p>
            <a:pPr defTabSz="358775"/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9.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über Verunreinigung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over Defilement</a:t>
            </a:r>
          </a:p>
        </p:txBody>
      </p:sp>
      <p:sp>
        <p:nvSpPr>
          <p:cNvPr id="12902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EF4FA27-D21D-41E5-B118-CB401523690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29029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80933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46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8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035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Authority of the King</a:t>
            </a:r>
          </a:p>
          <a:p>
            <a:pPr defTabSz="358775">
              <a:defRPr/>
            </a:pPr>
            <a:r>
              <a:rPr lang="en-US" altLang="de-DE" sz="34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13.  </a:t>
            </a:r>
            <a:r>
              <a:rPr lang="de-DE" altLang="de-DE" sz="34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über den Sabbat</a:t>
            </a: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over Sabbath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</p:txBody>
      </p:sp>
      <p:sp>
        <p:nvSpPr>
          <p:cNvPr id="13517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45F9338-A114-446B-AEDC-87E163D8F45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2772200" y="4644235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§§ 50 – 52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  <p:sp>
        <p:nvSpPr>
          <p:cNvPr id="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9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Authority of the King</a:t>
            </a:r>
          </a:p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13.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 über den Sabbat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over Sabbath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Durch die Heilung eines Gelähmten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Through Healing of a Paralytic</a:t>
            </a:r>
          </a:p>
        </p:txBody>
      </p:sp>
      <p:sp>
        <p:nvSpPr>
          <p:cNvPr id="13619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0B689AE-022E-4C69-B238-88D3BFD3A64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384005" name="Text Box 5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50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384014" name="Text Box 14"/>
          <p:cNvSpPr txBox="1">
            <a:spLocks/>
          </p:cNvSpPr>
          <p:nvPr/>
        </p:nvSpPr>
        <p:spPr bwMode="auto">
          <a:xfrm>
            <a:off x="2141730" y="179723"/>
            <a:ext cx="1079500" cy="3603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036</a:t>
            </a:r>
            <a:endParaRPr lang="de-DE" sz="2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36199" name="Text Box 15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Messiah’s defense against Pharisaic accusations;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Messiah’s witnesses to His claims</a:t>
            </a:r>
          </a:p>
        </p:txBody>
      </p:sp>
      <p:sp>
        <p:nvSpPr>
          <p:cNvPr id="9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183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50: </a:t>
            </a:r>
            <a:r>
              <a:rPr lang="de-DE" altLang="de-DE" dirty="0" smtClean="0"/>
              <a:t>Heilung eines Gelähmten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Healing of a Paralytic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Vereidigung des Messias gegen die Anklagen der Pharisäer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Messiah’s defense against Pharisaic accusations</a:t>
            </a:r>
          </a:p>
          <a:p>
            <a:pPr lvl="1"/>
            <a:r>
              <a:rPr lang="de-DE" altLang="de-DE" dirty="0" smtClean="0"/>
              <a:t>Er tut die Werke seines Vaters</a:t>
            </a:r>
            <a:r>
              <a:rPr lang="en-US" altLang="de-DE" dirty="0" smtClean="0"/>
              <a:t> – 19-21,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 is doing the works of the Father – 19-21</a:t>
            </a:r>
          </a:p>
          <a:p>
            <a:pPr lvl="1"/>
            <a:r>
              <a:rPr lang="de-DE" altLang="de-DE" dirty="0" smtClean="0"/>
              <a:t>Der Sohn wird alle Menschen richten</a:t>
            </a:r>
            <a:r>
              <a:rPr lang="en-US" altLang="de-DE" dirty="0" smtClean="0"/>
              <a:t> – 22-23,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Son will judge all men – 22-23</a:t>
            </a:r>
          </a:p>
          <a:p>
            <a:pPr lvl="1"/>
            <a:r>
              <a:rPr lang="de-DE" altLang="de-DE" dirty="0" smtClean="0"/>
              <a:t>Er hat die Macht, ewiges Leben zu geben</a:t>
            </a:r>
            <a:r>
              <a:rPr lang="en-US" altLang="de-DE" dirty="0" smtClean="0"/>
              <a:t> – 24,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 has the power to provide the eternal life – 24</a:t>
            </a:r>
          </a:p>
          <a:p>
            <a:pPr lvl="1"/>
            <a:r>
              <a:rPr lang="de-DE" altLang="de-DE" dirty="0" smtClean="0"/>
              <a:t>Er bewirkt die Auferstehung der Toten</a:t>
            </a:r>
            <a:r>
              <a:rPr lang="en-US" altLang="de-DE" dirty="0" smtClean="0"/>
              <a:t> – 25.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 will bring about the resurrection of the dead – 25</a:t>
            </a:r>
          </a:p>
        </p:txBody>
      </p:sp>
      <p:sp>
        <p:nvSpPr>
          <p:cNvPr id="13722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EB4829-CA9E-476A-A112-1C27F6F3B97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3238" y="6372225"/>
            <a:ext cx="479901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Messiah’s witnesses to His messianic claims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/>
              <a:t>§ 50: </a:t>
            </a:r>
            <a:r>
              <a:rPr lang="de-DE" altLang="de-DE" dirty="0" smtClean="0"/>
              <a:t>Heilung des Gelähmten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Healing of a Paralytic</a:t>
            </a:r>
            <a:endParaRPr lang="en-US" altLang="de-DE" dirty="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Die Zeugen des Messias gegenüber seinem messianischen Anspruch:</a:t>
            </a:r>
            <a:r>
              <a:rPr lang="pl-PL" altLang="de-DE" dirty="0" smtClean="0"/>
              <a:t/>
            </a:r>
            <a:br>
              <a:rPr lang="pl-PL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Messiah’s witnesses to His messianic claims:</a:t>
            </a:r>
          </a:p>
          <a:p>
            <a:pPr lvl="1"/>
            <a:r>
              <a:rPr lang="pl-PL" altLang="de-DE" dirty="0" smtClean="0"/>
              <a:t>J</a:t>
            </a:r>
            <a:r>
              <a:rPr lang="de-DE" altLang="de-DE" dirty="0" err="1" smtClean="0"/>
              <a:t>ohannes</a:t>
            </a:r>
            <a:r>
              <a:rPr lang="de-DE" altLang="de-DE" dirty="0" smtClean="0"/>
              <a:t> der Täufer</a:t>
            </a:r>
            <a:r>
              <a:rPr lang="pl-PL" altLang="de-DE" dirty="0" smtClean="0"/>
              <a:t> – 33,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John the Baptist – 33</a:t>
            </a:r>
          </a:p>
          <a:p>
            <a:pPr lvl="1"/>
            <a:r>
              <a:rPr lang="de-DE" altLang="de-DE" dirty="0" smtClean="0"/>
              <a:t>Seine Wunder</a:t>
            </a:r>
            <a:r>
              <a:rPr lang="pl-PL" altLang="de-DE" dirty="0" smtClean="0"/>
              <a:t> – 36,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His miracles – 36</a:t>
            </a:r>
          </a:p>
          <a:p>
            <a:pPr lvl="1"/>
            <a:r>
              <a:rPr lang="de-DE" altLang="de-DE" dirty="0" smtClean="0"/>
              <a:t>Gott der Vater</a:t>
            </a:r>
            <a:r>
              <a:rPr lang="pl-PL" altLang="de-DE" dirty="0" smtClean="0"/>
              <a:t> – 37,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God the Father – 37</a:t>
            </a:r>
          </a:p>
          <a:p>
            <a:pPr lvl="1"/>
            <a:r>
              <a:rPr lang="de-DE" altLang="de-DE" dirty="0" smtClean="0"/>
              <a:t>die Schriften</a:t>
            </a:r>
            <a:r>
              <a:rPr lang="pl-PL" altLang="de-DE" dirty="0" smtClean="0"/>
              <a:t> – 38-39.</a:t>
            </a:r>
            <a:br>
              <a:rPr lang="pl-PL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Scriptures – 38-39</a:t>
            </a:r>
            <a:endParaRPr lang="en-US" altLang="de-DE" dirty="0" smtClean="0">
              <a:solidFill>
                <a:srgbClr val="FFB7B7"/>
              </a:solidFill>
            </a:endParaRPr>
          </a:p>
          <a:p>
            <a:pPr lvl="1"/>
            <a:endParaRPr lang="en-US" altLang="de-DE" dirty="0" smtClean="0"/>
          </a:p>
        </p:txBody>
      </p:sp>
      <p:sp>
        <p:nvSpPr>
          <p:cNvPr id="13824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796BE87-30C7-474C-9F0B-A79C7DD1ECB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Authority of the King</a:t>
            </a:r>
          </a:p>
          <a:p>
            <a:pPr defTabSz="358775">
              <a:defRPr/>
            </a:pP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 </a:t>
            </a:r>
            <a:r>
              <a:rPr lang="de-DE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</p:txBody>
      </p:sp>
      <p:sp>
        <p:nvSpPr>
          <p:cNvPr id="14950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DFDB42C-9225-4ADB-8E96-358226F1A18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Text Box 12"/>
          <p:cNvSpPr txBox="1">
            <a:spLocks/>
          </p:cNvSpPr>
          <p:nvPr/>
        </p:nvSpPr>
        <p:spPr bwMode="auto">
          <a:xfrm>
            <a:off x="1079500" y="179388"/>
            <a:ext cx="1079500" cy="360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# 094</a:t>
            </a:r>
            <a:endParaRPr lang="de-DE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6" name="Text Box 10"/>
          <p:cNvSpPr txBox="1">
            <a:spLocks/>
          </p:cNvSpPr>
          <p:nvPr/>
        </p:nvSpPr>
        <p:spPr bwMode="auto">
          <a:xfrm>
            <a:off x="2772200" y="5139290"/>
            <a:ext cx="3600000" cy="9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108000" tIns="108000" rIns="108000" bIns="108000" anchor="ctr"/>
          <a:lstStyle>
            <a:lvl1pPr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 defTabSz="358775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defTabSz="3587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 eaLnBrk="0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de-DE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sym typeface="Verdana" pitchFamily="34" charset="0"/>
              </a:rPr>
              <a:t>§ 55</a:t>
            </a:r>
            <a:endParaRPr lang="en-US" altLang="de-DE" sz="3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607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Anlass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Occasion</a:t>
            </a:r>
          </a:p>
        </p:txBody>
      </p:sp>
      <p:sp>
        <p:nvSpPr>
          <p:cNvPr id="15053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E39360C-A9A7-4E2B-BB03-DC5158EE0E5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55</a:t>
            </a:r>
            <a:endParaRPr lang="de-DE" sz="3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50534" name="Text Box 5"/>
          <p:cNvSpPr txBox="1">
            <a:spLocks/>
          </p:cNvSpPr>
          <p:nvPr/>
        </p:nvSpPr>
        <p:spPr bwMode="auto">
          <a:xfrm>
            <a:off x="522288" y="6219825"/>
            <a:ext cx="80994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Matt. 5:20;  Rejection of Pharisaism on two accounts; </a:t>
            </a:r>
            <a:b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endParaRPr lang="en-US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94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55: </a:t>
            </a:r>
            <a:r>
              <a:rPr lang="de-DE" altLang="de-DE" dirty="0" smtClean="0">
                <a:sym typeface="Verdana" pitchFamily="34" charset="0"/>
              </a:rPr>
              <a:t>Die Bergpredigt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The Sermon on the Mount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cs-CZ" altLang="de-DE" dirty="0" smtClean="0"/>
              <a:t>Ma</a:t>
            </a:r>
            <a:r>
              <a:rPr lang="de-DE" altLang="de-DE" dirty="0" err="1" smtClean="0"/>
              <a:t>tthäus</a:t>
            </a:r>
            <a:r>
              <a:rPr lang="en-US" altLang="de-DE" dirty="0" smtClean="0"/>
              <a:t> 5,20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Matthew 5:20 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cs-CZ" altLang="de-DE" sz="2400" dirty="0" smtClean="0"/>
              <a:t>„</a:t>
            </a:r>
            <a:r>
              <a:rPr lang="de-DE" b="0" dirty="0" smtClean="0"/>
              <a:t>Denn </a:t>
            </a:r>
            <a:r>
              <a:rPr lang="de-DE" b="0" dirty="0"/>
              <a:t>ich sage euch: Wenn nicht eure Gerechtigkeit vorzüglicher ist als die der Schriftgelehrten und Pharisäer, so werdet ihr nicht in das Reich der Himmel </a:t>
            </a:r>
            <a:r>
              <a:rPr lang="de-DE" b="0" dirty="0" smtClean="0"/>
              <a:t>eingehen</a:t>
            </a:r>
            <a:r>
              <a:rPr lang="pl-PL" altLang="de-DE" b="0" dirty="0" smtClean="0"/>
              <a:t>.</a:t>
            </a:r>
            <a:r>
              <a:rPr lang="de-DE" altLang="de-DE" sz="2400" b="0" dirty="0" smtClean="0"/>
              <a:t>“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“For I say unto you, that except your righteousness shall exceed the righteousness of the scribes and Pharisees, you shall in no wise enter into the Kingdom of heaven.” (§ 59)</a:t>
            </a:r>
          </a:p>
        </p:txBody>
      </p:sp>
      <p:sp>
        <p:nvSpPr>
          <p:cNvPr id="15155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611636D-7652-444E-B738-A3B3FE20CCC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38308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Rejection of Pharisaism on two accounts</a:t>
            </a:r>
          </a:p>
        </p:txBody>
      </p:sp>
    </p:spTree>
    <p:extLst>
      <p:ext uri="{BB962C8B-B14F-4D97-AF65-F5344CB8AC3E}">
        <p14:creationId xmlns:p14="http://schemas.microsoft.com/office/powerpoint/2010/main" val="19598989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  <p:bldP spid="2293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0" name="Rectangle 10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Einführendes Material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Introductory Material</a:t>
            </a:r>
          </a:p>
        </p:txBody>
      </p:sp>
      <p:sp>
        <p:nvSpPr>
          <p:cNvPr id="184331" name="Rectangle 11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Prolog des Johannes: Die Vor-Existenz des Messias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de-DE" sz="2400" b="0" dirty="0">
                <a:solidFill>
                  <a:srgbClr val="FFB7B7"/>
                </a:solidFill>
                <a:effectLst/>
                <a:sym typeface="Verdana" pitchFamily="34" charset="0"/>
              </a:rPr>
              <a:t>John’s </a:t>
            </a:r>
            <a:r>
              <a:rPr lang="en-US" altLang="de-DE" sz="2400" b="0" dirty="0" smtClean="0">
                <a:solidFill>
                  <a:srgbClr val="FFB7B7"/>
                </a:solidFill>
                <a:effectLst/>
                <a:sym typeface="Verdana" pitchFamily="34" charset="0"/>
              </a:rPr>
              <a:t>Prologue: Pre-existence of the Messiah</a:t>
            </a:r>
          </a:p>
        </p:txBody>
      </p:sp>
      <p:sp>
        <p:nvSpPr>
          <p:cNvPr id="2150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254FEC1-48E4-4DD1-8F83-AD20CD67AE2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84328" name="Text Box 8"/>
          <p:cNvSpPr txBox="1">
            <a:spLocks/>
          </p:cNvSpPr>
          <p:nvPr/>
        </p:nvSpPr>
        <p:spPr bwMode="auto">
          <a:xfrm>
            <a:off x="7362825" y="142875"/>
            <a:ext cx="16652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2</a:t>
            </a:r>
            <a:endParaRPr lang="de-DE" sz="3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21510" name="Text Box 9"/>
          <p:cNvSpPr txBox="1">
            <a:spLocks/>
          </p:cNvSpPr>
          <p:nvPr/>
        </p:nvSpPr>
        <p:spPr bwMode="auto">
          <a:xfrm>
            <a:off x="522288" y="5994400"/>
            <a:ext cx="8099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Logos and Greek philosophy;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Logos and Jewish theology</a:t>
            </a:r>
          </a:p>
        </p:txBody>
      </p:sp>
      <p:sp>
        <p:nvSpPr>
          <p:cNvPr id="8" name="Textfeld 7">
            <a:hlinkClick r:id="rId3" action="ppaction://hlinksldjump"/>
          </p:cNvPr>
          <p:cNvSpPr txBox="1"/>
          <p:nvPr/>
        </p:nvSpPr>
        <p:spPr>
          <a:xfrm>
            <a:off x="7524000" y="5148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3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18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9" name="Textfeld 8">
            <a:hlinkClick r:id="rId4" action="ppaction://hlinksldjump"/>
          </p:cNvPr>
          <p:cNvSpPr txBox="1"/>
          <p:nvPr/>
        </p:nvSpPr>
        <p:spPr>
          <a:xfrm>
            <a:off x="7524000" y="5544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4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21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  <p:sp>
        <p:nvSpPr>
          <p:cNvPr id="10" name="Textfeld 9">
            <a:hlinkClick r:id="rId5" action="ppaction://hlinksldjump"/>
          </p:cNvPr>
          <p:cNvSpPr txBox="1"/>
          <p:nvPr/>
        </p:nvSpPr>
        <p:spPr>
          <a:xfrm>
            <a:off x="7524000" y="5940000"/>
            <a:ext cx="1332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36000" rIns="108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>
              <a:defRPr/>
            </a:pP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</a:rPr>
              <a:t>§ 5 </a:t>
            </a:r>
            <a:r>
              <a:rPr lang="en-US" altLang="de-DE" sz="1600" smtClean="0">
                <a:solidFill>
                  <a:srgbClr val="CBB6EC"/>
                </a:solidFill>
                <a:latin typeface="Calibri" pitchFamily="34" charset="0"/>
                <a:sym typeface="Wingdings" pitchFamily="2" charset="2"/>
              </a:rPr>
              <a:t> 24</a:t>
            </a:r>
            <a:endParaRPr lang="en-US" altLang="de-DE" sz="1600" smtClean="0">
              <a:solidFill>
                <a:srgbClr val="CBB6E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55: </a:t>
            </a:r>
            <a:r>
              <a:rPr lang="de-DE" altLang="de-DE" dirty="0" smtClean="0">
                <a:sym typeface="Verdana" pitchFamily="34" charset="0"/>
              </a:rPr>
              <a:t>Die Bergpredigt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The Sermon on the Mount</a:t>
            </a:r>
            <a:endParaRPr lang="en-US" altLang="de-DE" sz="24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>
                <a:sym typeface="Verdana" pitchFamily="34" charset="0"/>
              </a:rPr>
              <a:t>Ablehnung des Pharisäertums auf zweierlei Weise</a:t>
            </a:r>
            <a:r>
              <a:rPr lang="en-US" altLang="de-DE" dirty="0" smtClean="0">
                <a:sym typeface="Verdana" pitchFamily="34" charset="0"/>
              </a:rPr>
              <a:t>:</a:t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sym typeface="Verdana" pitchFamily="34" charset="0"/>
              </a:rPr>
              <a:t>Rejection of </a:t>
            </a:r>
            <a:r>
              <a:rPr lang="en-US" altLang="de-DE" sz="2400" b="0" dirty="0" err="1" smtClean="0">
                <a:solidFill>
                  <a:srgbClr val="FFB7B7"/>
                </a:solidFill>
                <a:sym typeface="Verdana" pitchFamily="34" charset="0"/>
              </a:rPr>
              <a:t>Pharisaism</a:t>
            </a:r>
            <a:r>
              <a:rPr lang="en-US" altLang="de-DE" sz="2400" b="0" dirty="0" smtClean="0">
                <a:solidFill>
                  <a:srgbClr val="FFB7B7"/>
                </a:solidFill>
                <a:sym typeface="Verdana" pitchFamily="34" charset="0"/>
              </a:rPr>
              <a:t> on two accounts</a:t>
            </a:r>
          </a:p>
          <a:p>
            <a:pPr lvl="1"/>
            <a:r>
              <a:rPr lang="cs-CZ" altLang="de-DE" dirty="0" smtClean="0">
                <a:sym typeface="Verdana" pitchFamily="34" charset="0"/>
              </a:rPr>
              <a:t>Je</a:t>
            </a:r>
            <a:r>
              <a:rPr lang="de-DE" altLang="de-DE" dirty="0" err="1" smtClean="0">
                <a:sym typeface="Verdana" pitchFamily="34" charset="0"/>
              </a:rPr>
              <a:t>sus</a:t>
            </a:r>
            <a:r>
              <a:rPr lang="de-DE" altLang="de-DE" dirty="0" smtClean="0">
                <a:sym typeface="Verdana" pitchFamily="34" charset="0"/>
              </a:rPr>
              <a:t> lehnt das Pharisäertum im Blick auf die richtige Auslegung der Gerechtigkeit des mosaischen Gesetzes ab,</a:t>
            </a:r>
            <a:r>
              <a:rPr lang="en-US" altLang="de-DE" dirty="0" smtClean="0">
                <a:sym typeface="Verdana" pitchFamily="34" charset="0"/>
              </a:rPr>
              <a:t> </a:t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err="1" smtClean="0">
                <a:solidFill>
                  <a:srgbClr val="FFB7B7"/>
                </a:solidFill>
                <a:sym typeface="Verdana" pitchFamily="34" charset="0"/>
              </a:rPr>
              <a:t>Yeshua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 rejects </a:t>
            </a:r>
            <a:r>
              <a:rPr lang="en-US" altLang="de-DE" sz="2000" dirty="0" err="1" smtClean="0">
                <a:solidFill>
                  <a:srgbClr val="FFB7B7"/>
                </a:solidFill>
                <a:sym typeface="Verdana" pitchFamily="34" charset="0"/>
              </a:rPr>
              <a:t>Pharisaism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 as having the correct interpretation of the righteousness of the Mosaic Law</a:t>
            </a:r>
            <a:endParaRPr lang="en-US" altLang="de-DE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cs-CZ" altLang="de-DE" dirty="0" smtClean="0">
                <a:sym typeface="Verdana" pitchFamily="34" charset="0"/>
              </a:rPr>
              <a:t>Je</a:t>
            </a:r>
            <a:r>
              <a:rPr lang="de-DE" altLang="de-DE" dirty="0" err="1" smtClean="0">
                <a:sym typeface="Verdana" pitchFamily="34" charset="0"/>
              </a:rPr>
              <a:t>sus</a:t>
            </a:r>
            <a:r>
              <a:rPr lang="cs-CZ" altLang="de-DE" dirty="0" smtClean="0">
                <a:sym typeface="Verdana" pitchFamily="34" charset="0"/>
              </a:rPr>
              <a:t> </a:t>
            </a:r>
            <a:r>
              <a:rPr lang="de-DE" altLang="de-DE" dirty="0" smtClean="0">
                <a:sym typeface="Verdana" pitchFamily="34" charset="0"/>
              </a:rPr>
              <a:t>lehnt das Pharisäertum im Blick auf den Maßstab der Gerechtigkeit ab, welcher Zugang zum messianischen Reich gewährt.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err="1" smtClean="0">
                <a:solidFill>
                  <a:srgbClr val="FFB7B7"/>
                </a:solidFill>
                <a:sym typeface="Verdana" pitchFamily="34" charset="0"/>
              </a:rPr>
              <a:t>Yeshua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 rejects </a:t>
            </a:r>
            <a:r>
              <a:rPr lang="en-US" altLang="de-DE" sz="2000" dirty="0" err="1" smtClean="0">
                <a:solidFill>
                  <a:srgbClr val="FFB7B7"/>
                </a:solidFill>
                <a:sym typeface="Verdana" pitchFamily="34" charset="0"/>
              </a:rPr>
              <a:t>Pharisaism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 as having the standard of righteousness qualifying them for the Kingdom.</a:t>
            </a:r>
          </a:p>
        </p:txBody>
      </p:sp>
      <p:sp>
        <p:nvSpPr>
          <p:cNvPr id="15258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3310FA0-A022-4E3F-8A71-EC1A243CFAE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032250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What is the Sermon on the Mount</a:t>
            </a:r>
          </a:p>
        </p:txBody>
      </p:sp>
    </p:spTree>
    <p:extLst>
      <p:ext uri="{BB962C8B-B14F-4D97-AF65-F5344CB8AC3E}">
        <p14:creationId xmlns:p14="http://schemas.microsoft.com/office/powerpoint/2010/main" val="3548655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  <p:bldP spid="22938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55: </a:t>
            </a:r>
            <a:r>
              <a:rPr lang="de-DE" altLang="de-DE" dirty="0" smtClean="0">
                <a:sym typeface="Verdana" pitchFamily="34" charset="0"/>
              </a:rPr>
              <a:t>Die Bergpredigt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The Sermon on the Mount</a:t>
            </a:r>
            <a:endParaRPr lang="en-US" altLang="de-DE" dirty="0" smtClean="0">
              <a:sym typeface="Verdana" pitchFamily="34" charset="0"/>
            </a:endParaRPr>
          </a:p>
        </p:txBody>
      </p:sp>
      <p:sp>
        <p:nvSpPr>
          <p:cNvPr id="59801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Was die Bergpredigt</a:t>
            </a:r>
            <a:r>
              <a:rPr lang="pl-PL" altLang="de-DE" dirty="0" smtClean="0"/>
              <a:t> </a:t>
            </a:r>
            <a:r>
              <a:rPr lang="de-DE" altLang="de-DE" u="sng" dirty="0" smtClean="0">
                <a:solidFill>
                  <a:schemeClr val="tx1"/>
                </a:solidFill>
              </a:rPr>
              <a:t>NICHT</a:t>
            </a:r>
            <a:r>
              <a:rPr lang="de-DE" altLang="de-DE" dirty="0"/>
              <a:t> </a:t>
            </a:r>
            <a:r>
              <a:rPr lang="de-DE" altLang="de-DE" dirty="0" smtClean="0"/>
              <a:t>ist: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What it is not</a:t>
            </a:r>
          </a:p>
          <a:p>
            <a:pPr lvl="1"/>
            <a:r>
              <a:rPr lang="de-DE" altLang="de-DE" dirty="0" smtClean="0"/>
              <a:t>Die Gesetzesrundlage für das messianische Reich</a:t>
            </a:r>
            <a:r>
              <a:rPr lang="en-US" altLang="de-DE" dirty="0" smtClean="0"/>
              <a:t>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 constitution of the Messianic Kingdom</a:t>
            </a:r>
          </a:p>
          <a:p>
            <a:pPr marL="179388" lvl="1" indent="0">
              <a:buNone/>
            </a:pPr>
            <a:r>
              <a:rPr lang="de-DE" altLang="de-DE" dirty="0" smtClean="0">
                <a:sym typeface="Verdana" pitchFamily="34" charset="0"/>
              </a:rPr>
              <a:t>Ein Weg der Errettung,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 way of salvation</a:t>
            </a:r>
          </a:p>
          <a:p>
            <a:pPr lvl="1"/>
            <a:r>
              <a:rPr lang="de-DE" altLang="de-DE" dirty="0" smtClean="0">
                <a:sym typeface="Verdana" pitchFamily="34" charset="0"/>
              </a:rPr>
              <a:t>Moralkodex für die Gemeinde/Christen im jetzigen Zeitalter.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Church/Christian ethics for this Age</a:t>
            </a:r>
          </a:p>
        </p:txBody>
      </p:sp>
      <p:sp>
        <p:nvSpPr>
          <p:cNvPr id="15360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EB70659-85AB-4902-89D0-52BF22655FE9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032250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What is the Sermon on the Mount</a:t>
            </a:r>
          </a:p>
        </p:txBody>
      </p:sp>
    </p:spTree>
    <p:extLst>
      <p:ext uri="{BB962C8B-B14F-4D97-AF65-F5344CB8AC3E}">
        <p14:creationId xmlns:p14="http://schemas.microsoft.com/office/powerpoint/2010/main" val="41963226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55: </a:t>
            </a:r>
            <a:r>
              <a:rPr lang="de-DE" altLang="de-DE" dirty="0">
                <a:sym typeface="Verdana" pitchFamily="34" charset="0"/>
              </a:rPr>
              <a:t>Die Bergpredigt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The Sermon on the Mount</a:t>
            </a:r>
            <a:endParaRPr lang="en-US" altLang="de-DE" dirty="0" smtClean="0">
              <a:sym typeface="Verdana" pitchFamily="34" charset="0"/>
            </a:endParaRPr>
          </a:p>
        </p:txBody>
      </p:sp>
      <p:sp>
        <p:nvSpPr>
          <p:cNvPr id="59801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>
                <a:sym typeface="Verdana" pitchFamily="34" charset="0"/>
              </a:rPr>
              <a:t>Was die Bergpredigt </a:t>
            </a:r>
            <a:r>
              <a:rPr lang="de-DE" altLang="de-DE" u="sng" dirty="0" smtClean="0">
                <a:solidFill>
                  <a:schemeClr val="tx1"/>
                </a:solidFill>
                <a:sym typeface="Verdana" pitchFamily="34" charset="0"/>
              </a:rPr>
              <a:t>IST</a:t>
            </a:r>
            <a:r>
              <a:rPr lang="de-DE" altLang="de-DE" dirty="0" smtClean="0">
                <a:sym typeface="Verdana" pitchFamily="34" charset="0"/>
              </a:rPr>
              <a:t>: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sym typeface="Verdana" pitchFamily="34" charset="0"/>
              </a:rPr>
              <a:t>What it is</a:t>
            </a:r>
          </a:p>
          <a:p>
            <a:pPr lvl="1"/>
            <a:r>
              <a:rPr lang="de-DE" altLang="de-DE" dirty="0" smtClean="0">
                <a:sym typeface="Verdana" pitchFamily="34" charset="0"/>
              </a:rPr>
              <a:t>Die Auslegeng des Messias über die wahre Gerechtigkeit des Gesetzes im Gegensatz zur pharisäischen Auslegung über die Gerechtigkeit des Gesetzes</a:t>
            </a:r>
            <a:r>
              <a:rPr lang="pl-PL" altLang="de-DE" dirty="0" smtClean="0">
                <a:sym typeface="Verdana" pitchFamily="34" charset="0"/>
              </a:rPr>
              <a:t>.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The Messiah’s interpretation of the true righteousness </a:t>
            </a:r>
            <a:b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of the Law in contradistinction with the Pharisaic interpretation of the righteousness of the Law.</a:t>
            </a:r>
          </a:p>
        </p:txBody>
      </p:sp>
      <p:sp>
        <p:nvSpPr>
          <p:cNvPr id="15462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8178D9C-E21F-40A2-9E2A-D1FE69DF8C7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5689600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Characteristics of True Righteousness</a:t>
            </a:r>
          </a:p>
        </p:txBody>
      </p:sp>
    </p:spTree>
    <p:extLst>
      <p:ext uri="{BB962C8B-B14F-4D97-AF65-F5344CB8AC3E}">
        <p14:creationId xmlns:p14="http://schemas.microsoft.com/office/powerpoint/2010/main" val="600151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  <p:bldP spid="59802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Wesenszüge wahrer Gerechtigkeit</a:t>
            </a: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Characteristics of True Righteousness</a:t>
            </a:r>
          </a:p>
        </p:txBody>
      </p:sp>
      <p:sp>
        <p:nvSpPr>
          <p:cNvPr id="15565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11501CA-3FA4-46B4-9296-5DD508719F6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55</a:t>
            </a:r>
            <a:endParaRPr lang="de-DE" sz="3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06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Wesenszüge wahrer Gerechtigkeit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Characteristics of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Wesenszüge derer, die sie erlangen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Characteristics of Those Who Attain</a:t>
            </a:r>
          </a:p>
        </p:txBody>
      </p:sp>
      <p:sp>
        <p:nvSpPr>
          <p:cNvPr id="15667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E6165F7-1254-4D77-949B-6F47B9A641C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504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Wesenszüge derer, die sie erlangen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Attain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In Bezug auf Gott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In relationship to God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Armen im Geist</a:t>
            </a:r>
            <a:r>
              <a:rPr lang="pl-PL" altLang="de-DE" dirty="0" smtClean="0">
                <a:solidFill>
                  <a:schemeClr val="folHlink"/>
                </a:solidFill>
              </a:rPr>
              <a:t>...”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die richtige und angemessene</a:t>
            </a:r>
            <a:r>
              <a:rPr lang="pl-PL" altLang="de-DE" dirty="0" smtClean="0"/>
              <a:t> </a:t>
            </a:r>
            <a:r>
              <a:rPr lang="de-DE" altLang="de-DE" dirty="0" smtClean="0"/>
              <a:t>Selbsteinschätzung vor Gott zu haben,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“Blessed… the poor in the spirit…” – it means to have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a right and proper evaluation of oneself before God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Trauernden</a:t>
            </a:r>
            <a:r>
              <a:rPr lang="pl-PL" altLang="de-DE" dirty="0" smtClean="0">
                <a:solidFill>
                  <a:schemeClr val="folHlink"/>
                </a:solidFill>
                <a:sym typeface="Verdana" pitchFamily="34" charset="0"/>
              </a:rPr>
              <a:t>...</a:t>
            </a:r>
            <a:r>
              <a:rPr lang="pl-PL" altLang="de-DE" dirty="0" smtClean="0">
                <a:solidFill>
                  <a:schemeClr val="folHlink"/>
                </a:solidFill>
              </a:rPr>
              <a:t>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eine Empfindlichkeit gegenüber der Sünde zu entwickelt, die zum Bekennen der Sünde führt</a:t>
            </a:r>
            <a:r>
              <a:rPr lang="pl-PL" altLang="de-DE" dirty="0" smtClean="0"/>
              <a:t>to znamená, že si člověk vypěstuje citlivost na hřích, což vede k tomu, že svůj hřích vyznává</a:t>
            </a:r>
            <a:r>
              <a:rPr lang="de-DE" altLang="de-DE" dirty="0" smtClean="0">
                <a:solidFill>
                  <a:schemeClr val="folHlink"/>
                </a:solidFill>
                <a:sym typeface="Verdana" pitchFamily="34" charset="0"/>
              </a:rPr>
              <a:t>,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that mourn…” – it means to develop a </a:t>
            </a:r>
            <a:b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sensitivity to sin that leads to the confession of the sin</a:t>
            </a:r>
          </a:p>
        </p:txBody>
      </p:sp>
      <p:sp>
        <p:nvSpPr>
          <p:cNvPr id="15770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914BA5-DE5A-4DF9-BAC1-ADC685AA31C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519116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>
                <a:sym typeface="Verdana" pitchFamily="34" charset="0"/>
              </a:rPr>
              <a:t>Wesenszüge derer, die sie erlangen</a:t>
            </a:r>
            <a:r>
              <a:rPr lang="en-US" altLang="de-DE" dirty="0" smtClean="0">
                <a:sym typeface="Verdana" pitchFamily="34" charset="0"/>
              </a:rPr>
              <a:t> </a:t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Attain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31541" y="1314450"/>
            <a:ext cx="8280920" cy="4994275"/>
          </a:xfrm>
        </p:spPr>
        <p:txBody>
          <a:bodyPr/>
          <a:lstStyle/>
          <a:p>
            <a:r>
              <a:rPr lang="de-DE" altLang="de-DE" dirty="0" smtClean="0"/>
              <a:t>In Bezug</a:t>
            </a:r>
            <a:r>
              <a:rPr lang="en-US" altLang="de-DE" dirty="0" smtClean="0"/>
              <a:t> auf </a:t>
            </a:r>
            <a:r>
              <a:rPr lang="en-US" altLang="de-DE" dirty="0" err="1" smtClean="0"/>
              <a:t>Gott</a:t>
            </a:r>
            <a:r>
              <a:rPr lang="en-US" altLang="de-DE" dirty="0" smtClean="0"/>
              <a:t> (Forts.):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In relationship to God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Sanftmütigen</a:t>
            </a:r>
            <a:r>
              <a:rPr lang="pl-PL" altLang="de-DE" dirty="0" smtClean="0">
                <a:solidFill>
                  <a:schemeClr val="folHlink"/>
                </a:solidFill>
              </a:rPr>
              <a:t>...”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ein stilles Vertrauen auf Gott zu besitzen, eine Anerkennung der Autorität Gottes und entsprechende Unterordnung darunter</a:t>
            </a:r>
            <a:r>
              <a:rPr lang="de-DE" altLang="de-DE" dirty="0" smtClean="0">
                <a:solidFill>
                  <a:schemeClr val="folHlink"/>
                </a:solidFill>
              </a:rPr>
              <a:t>,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the meek…” – it means to have a quiet confidence in God, a recognition of and submission to God’s authority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  <a:sym typeface="Verdana" pitchFamily="34" charset="0"/>
              </a:rPr>
              <a:t>Glückselig, die nach Gerechtigkeit hungern und dürsten</a:t>
            </a:r>
            <a:r>
              <a:rPr lang="pl-PL" altLang="de-DE" dirty="0" smtClean="0">
                <a:solidFill>
                  <a:schemeClr val="folHlink"/>
                </a:solidFill>
                <a:sym typeface="Verdana" pitchFamily="34" charset="0"/>
              </a:rPr>
              <a:t>...</a:t>
            </a:r>
            <a:r>
              <a:rPr lang="pl-PL" altLang="de-DE" dirty="0" smtClean="0">
                <a:solidFill>
                  <a:schemeClr val="folHlink"/>
                </a:solidFill>
              </a:rPr>
              <a:t>”</a:t>
            </a:r>
            <a:r>
              <a:rPr lang="pl-PL" altLang="de-DE" dirty="0" smtClean="0"/>
              <a:t>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pl-PL" altLang="de-DE" dirty="0" smtClean="0"/>
              <a:t>– </a:t>
            </a:r>
            <a:r>
              <a:rPr lang="de-DE" altLang="de-DE" dirty="0" smtClean="0"/>
              <a:t>dies bedeutet, beständig mit einem absoluten Maßstabs zu leben.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that hunger and thirst after righteousness…” </a:t>
            </a:r>
            <a:b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– it means to live consistently with an absolute standard</a:t>
            </a:r>
          </a:p>
        </p:txBody>
      </p:sp>
      <p:sp>
        <p:nvSpPr>
          <p:cNvPr id="15872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B2B03A0-01FA-4980-86BC-2E7B9BE45E8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2727325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In relationship to man</a:t>
            </a:r>
          </a:p>
        </p:txBody>
      </p:sp>
    </p:spTree>
    <p:extLst>
      <p:ext uri="{BB962C8B-B14F-4D97-AF65-F5344CB8AC3E}">
        <p14:creationId xmlns:p14="http://schemas.microsoft.com/office/powerpoint/2010/main" val="10147236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23040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5</a:t>
            </a:r>
            <a:r>
              <a:rPr lang="cs-CZ" altLang="de-DE" dirty="0" smtClean="0">
                <a:solidFill>
                  <a:srgbClr val="FFFFFF"/>
                </a:solidFill>
                <a:sym typeface="Verdana" pitchFamily="34" charset="0"/>
              </a:rPr>
              <a:t>5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: </a:t>
            </a:r>
            <a:r>
              <a:rPr lang="de-DE" altLang="de-DE" dirty="0">
                <a:sym typeface="Verdana" pitchFamily="34" charset="0"/>
              </a:rPr>
              <a:t>Wesenszüge derer, die sie erlangen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Attain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Im Bezug auf die Menschen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In relationship to man</a:t>
            </a:r>
            <a:endParaRPr lang="en-US" altLang="de-DE" sz="24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Barmherzigen</a:t>
            </a:r>
            <a:r>
              <a:rPr lang="pl-PL" altLang="de-DE" dirty="0" smtClean="0">
                <a:solidFill>
                  <a:schemeClr val="folHlink"/>
                </a:solidFill>
              </a:rPr>
              <a:t>...”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mitfühlend und in der Lage zu sein, auf die Nöte anderer zu reagieren,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the merciful…” – to be merciful means to be compassionate, to be able to respond to the needs of others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Glückselig, die reinen Herzens sind</a:t>
            </a:r>
            <a:r>
              <a:rPr lang="pl-PL" altLang="de-DE" dirty="0" smtClean="0">
                <a:solidFill>
                  <a:schemeClr val="folHlink"/>
                </a:solidFill>
              </a:rPr>
              <a:t>...”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aufrichtig zu sein und aus der richtigen Motivation zu handeln,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the pure in heart…” – it means to be honest, to operate out of a proper motivation</a:t>
            </a:r>
          </a:p>
        </p:txBody>
      </p:sp>
      <p:sp>
        <p:nvSpPr>
          <p:cNvPr id="15974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4C56732-0D0A-4C1D-ACA0-570FC5767AA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882789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5</a:t>
            </a:r>
            <a:r>
              <a:rPr lang="cs-CZ" altLang="de-DE" dirty="0" smtClean="0">
                <a:solidFill>
                  <a:srgbClr val="FFFFFF"/>
                </a:solidFill>
                <a:sym typeface="Verdana" pitchFamily="34" charset="0"/>
              </a:rPr>
              <a:t>5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: </a:t>
            </a:r>
            <a:r>
              <a:rPr lang="de-DE" altLang="de-DE" dirty="0">
                <a:sym typeface="Verdana" pitchFamily="34" charset="0"/>
              </a:rPr>
              <a:t>Wesenszüge derer, die sie erlangen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Attain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In Bezug auf die Menschen</a:t>
            </a:r>
            <a:r>
              <a:rPr lang="en-US" altLang="de-DE" dirty="0" smtClean="0"/>
              <a:t> (Forts.):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In relationship to man</a:t>
            </a:r>
            <a:endParaRPr lang="en-US" altLang="de-DE" sz="24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Friedensstifter</a:t>
            </a:r>
            <a:r>
              <a:rPr lang="pl-PL" altLang="de-DE" dirty="0" smtClean="0">
                <a:solidFill>
                  <a:schemeClr val="folHlink"/>
                </a:solidFill>
              </a:rPr>
              <a:t> ...”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dies bedeutet, einen Zustand der Einheit unter den Gläubigen bewirken zu können</a:t>
            </a:r>
            <a:r>
              <a:rPr lang="de-DE" altLang="de-DE" dirty="0" smtClean="0">
                <a:solidFill>
                  <a:schemeClr val="folHlink"/>
                </a:solidFill>
                <a:sym typeface="Verdana" pitchFamily="34" charset="0"/>
              </a:rPr>
              <a:t>,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the peacemakers…” – it means to bring about </a:t>
            </a:r>
            <a:b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a state of unity among the saints</a:t>
            </a: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altLang="de-DE" dirty="0" smtClean="0">
                <a:solidFill>
                  <a:schemeClr val="folHlink"/>
                </a:solidFill>
              </a:rPr>
              <a:t>Glückselig die um Gerechtigkeit willen Verfolgten</a:t>
            </a:r>
            <a:r>
              <a:rPr lang="pl-PL" altLang="de-DE" dirty="0" smtClean="0">
                <a:solidFill>
                  <a:schemeClr val="folHlink"/>
                </a:solidFill>
              </a:rPr>
              <a:t> ...”</a:t>
            </a:r>
            <a:r>
              <a:rPr lang="pl-PL" altLang="de-DE" dirty="0" smtClean="0"/>
              <a:t> – </a:t>
            </a:r>
            <a:r>
              <a:rPr lang="de-DE" altLang="de-DE" dirty="0"/>
              <a:t>dies bedeutet, beständig mit einem absoluten Maßstabs zu </a:t>
            </a:r>
            <a:r>
              <a:rPr lang="de-DE" altLang="de-DE" dirty="0" smtClean="0"/>
              <a:t>leben, dieses Mal in Bezug auf Menschen,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“Blessed… that have been persecuted for righteousness sake…” – it means to live consistently with a standard, this time in connection with men,</a:t>
            </a:r>
          </a:p>
          <a:p>
            <a:pPr lvl="1">
              <a:buFont typeface="Wingdings" pitchFamily="2" charset="2"/>
              <a:buNone/>
            </a:pP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6077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3FA93B3-2361-4CA1-8E25-A051430986C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35543750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§ 5</a:t>
            </a:r>
            <a:r>
              <a:rPr lang="cs-CZ" altLang="de-DE" dirty="0" smtClean="0">
                <a:solidFill>
                  <a:srgbClr val="FFFFFF"/>
                </a:solidFill>
                <a:sym typeface="Verdana" pitchFamily="34" charset="0"/>
              </a:rPr>
              <a:t>5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: </a:t>
            </a:r>
            <a:r>
              <a:rPr lang="de-DE" altLang="de-DE" dirty="0">
                <a:sym typeface="Verdana" pitchFamily="34" charset="0"/>
              </a:rPr>
              <a:t>Wesenszüge derer, die sie erlangen</a:t>
            </a:r>
            <a: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br>
              <a:rPr lang="en-US" altLang="de-DE" dirty="0" smtClean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Attain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In Bezug auf die Menschen</a:t>
            </a:r>
            <a:r>
              <a:rPr lang="en-US" altLang="de-DE" dirty="0" smtClean="0"/>
              <a:t> (Forts.):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In relationship to man</a:t>
            </a:r>
            <a:endParaRPr lang="en-US" altLang="de-DE" sz="24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pl-PL" altLang="de-DE" dirty="0" smtClean="0">
                <a:solidFill>
                  <a:schemeClr val="folHlink"/>
                </a:solidFill>
              </a:rPr>
              <a:t>„</a:t>
            </a:r>
            <a:r>
              <a:rPr lang="de-DE" dirty="0" smtClean="0">
                <a:solidFill>
                  <a:schemeClr val="tx1"/>
                </a:solidFill>
              </a:rPr>
              <a:t>Glückselig </a:t>
            </a:r>
            <a:r>
              <a:rPr lang="de-DE" dirty="0">
                <a:solidFill>
                  <a:schemeClr val="tx1"/>
                </a:solidFill>
              </a:rPr>
              <a:t>seid ihr, wenn sie euch schmähen und verfolgen </a:t>
            </a:r>
            <a:r>
              <a:rPr lang="de-DE" dirty="0" smtClean="0">
                <a:solidFill>
                  <a:schemeClr val="tx1"/>
                </a:solidFill>
              </a:rPr>
              <a:t>… um meinetwillen </a:t>
            </a:r>
            <a:r>
              <a:rPr lang="pl-PL" altLang="de-DE" dirty="0" smtClean="0">
                <a:solidFill>
                  <a:schemeClr val="tx1"/>
                </a:solidFill>
              </a:rPr>
              <a:t>...” </a:t>
            </a:r>
            <a:r>
              <a:rPr lang="pl-PL" altLang="de-DE" dirty="0" smtClean="0"/>
              <a:t>– </a:t>
            </a:r>
            <a:r>
              <a:rPr lang="de-DE" altLang="de-DE" dirty="0" smtClean="0"/>
              <a:t>nun zeigt er auf, dass die, die seinen messianischen Anspruch anerkennen, von einem Großteil der jüdischen Gemeinschaft abgelehnt werden.</a:t>
            </a:r>
            <a: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“Blessed are you when men shall reproach you, and persecute you… for My sake” – now those who will accept His Messiahship will be rejected by the larger Jewish community.</a:t>
            </a:r>
          </a:p>
        </p:txBody>
      </p:sp>
      <p:sp>
        <p:nvSpPr>
          <p:cNvPr id="16179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1236CCC-B5C8-4B67-BE24-1CDA9DE7542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518025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Characteristics of Those Who Fail</a:t>
            </a:r>
          </a:p>
        </p:txBody>
      </p:sp>
    </p:spTree>
    <p:extLst>
      <p:ext uri="{BB962C8B-B14F-4D97-AF65-F5344CB8AC3E}">
        <p14:creationId xmlns:p14="http://schemas.microsoft.com/office/powerpoint/2010/main" val="78965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  <p:bldP spid="2314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 smtClean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des </a:t>
            </a:r>
            <a:r>
              <a:rPr lang="en-US" altLang="de-DE" sz="2800" dirty="0" err="1" smtClean="0">
                <a:sym typeface="Verdana" pitchFamily="34" charset="0"/>
              </a:rPr>
              <a:t>Messias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John’s </a:t>
            </a: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Prologue: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Pre-existence of the Messiah</a:t>
            </a:r>
          </a:p>
        </p:txBody>
      </p:sp>
      <p:sp>
        <p:nvSpPr>
          <p:cNvPr id="22531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6A5CB97-D38B-4F8C-AA92-B6DE933DD4B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716338" y="1943100"/>
            <a:ext cx="1423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>
                <a:latin typeface="Tahoma" pitchFamily="34" charset="0"/>
                <a:cs typeface="Tahoma" pitchFamily="34" charset="0"/>
              </a:rPr>
              <a:t>LOGOS</a:t>
            </a:r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1936750" y="3148013"/>
            <a:ext cx="2519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4427538" y="248285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1965325" y="3167063"/>
            <a:ext cx="0" cy="539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6961188" y="3167063"/>
            <a:ext cx="0" cy="539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1327150" y="3736975"/>
            <a:ext cx="2650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2400" dirty="0" err="1" smtClean="0">
                <a:latin typeface="Tahoma" pitchFamily="34" charset="0"/>
                <a:cs typeface="Tahoma" pitchFamily="34" charset="0"/>
              </a:rPr>
              <a:t>Vernunft</a:t>
            </a:r>
            <a:r>
              <a:rPr lang="en-US" altLang="de-DE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(Reason)</a:t>
            </a:r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6327775" y="3736975"/>
            <a:ext cx="2066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dirty="0" smtClean="0">
                <a:latin typeface="Tahoma" pitchFamily="34" charset="0"/>
                <a:cs typeface="Tahoma" pitchFamily="34" charset="0"/>
              </a:rPr>
              <a:t>Rede</a:t>
            </a:r>
            <a:r>
              <a:rPr lang="en-US" altLang="de-DE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(Speech)</a:t>
            </a: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431093" y="4862513"/>
            <a:ext cx="30684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dirty="0" smtClean="0">
                <a:latin typeface="Tahoma" pitchFamily="34" charset="0"/>
                <a:cs typeface="Tahoma" pitchFamily="34" charset="0"/>
              </a:rPr>
              <a:t>Vorstellung Gottes</a:t>
            </a:r>
            <a:r>
              <a:rPr lang="en-US" altLang="de-DE" sz="2400" dirty="0">
                <a:latin typeface="Tahoma" pitchFamily="34" charset="0"/>
                <a:cs typeface="Tahoma" pitchFamily="34" charset="0"/>
              </a:rPr>
              <a:t/>
            </a:r>
            <a:br>
              <a:rPr lang="en-US" altLang="de-DE" sz="2400" dirty="0">
                <a:latin typeface="Tahoma" pitchFamily="34" charset="0"/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(Idea of God)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5604008" y="4862513"/>
            <a:ext cx="27302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400" dirty="0" smtClean="0">
                <a:latin typeface="Tahoma" pitchFamily="34" charset="0"/>
                <a:cs typeface="Tahoma" pitchFamily="34" charset="0"/>
              </a:rPr>
              <a:t>Ausdruck Gottes</a:t>
            </a:r>
            <a:r>
              <a:rPr lang="en-US" altLang="de-DE" sz="2400" dirty="0">
                <a:latin typeface="Tahoma" pitchFamily="34" charset="0"/>
                <a:cs typeface="Tahoma" pitchFamily="34" charset="0"/>
              </a:rPr>
              <a:t/>
            </a:r>
            <a:br>
              <a:rPr lang="en-US" altLang="de-DE" sz="2400" dirty="0">
                <a:latin typeface="Tahoma" pitchFamily="34" charset="0"/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(Expression of God)</a:t>
            </a:r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 flipV="1">
            <a:off x="4498975" y="248285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4470400" y="3148013"/>
            <a:ext cx="2519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1965325" y="4240213"/>
            <a:ext cx="0" cy="539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>
            <a:off x="6961188" y="4238625"/>
            <a:ext cx="0" cy="539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503238" y="6372225"/>
            <a:ext cx="3482975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Equation davar, memra, logos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/>
      <p:bldP spid="185348" grpId="0" animBg="1"/>
      <p:bldP spid="185348" grpId="1" animBg="1"/>
      <p:bldP spid="185349" grpId="0" animBg="1"/>
      <p:bldP spid="185349" grpId="1" animBg="1"/>
      <p:bldP spid="185350" grpId="0" animBg="1"/>
      <p:bldP spid="185350" grpId="1" animBg="1"/>
      <p:bldP spid="185351" grpId="0" animBg="1"/>
      <p:bldP spid="185351" grpId="1" animBg="1"/>
      <p:bldP spid="185352" grpId="0"/>
      <p:bldP spid="185352" grpId="1"/>
      <p:bldP spid="185353" grpId="0"/>
      <p:bldP spid="185353" grpId="1"/>
      <p:bldP spid="185354" grpId="0"/>
      <p:bldP spid="185354" grpId="1"/>
      <p:bldP spid="185355" grpId="0"/>
      <p:bldP spid="185355" grpId="1"/>
      <p:bldP spid="185356" grpId="0" animBg="1"/>
      <p:bldP spid="185356" grpId="1" animBg="1"/>
      <p:bldP spid="185357" grpId="0" animBg="1"/>
      <p:bldP spid="185357" grpId="1" animBg="1"/>
      <p:bldP spid="185358" grpId="0" animBg="1"/>
      <p:bldP spid="185358" grpId="1" animBg="1"/>
      <p:bldP spid="185359" grpId="0" animBg="1"/>
      <p:bldP spid="185359" grpId="1" animBg="1"/>
      <p:bldP spid="185360" grpId="0" animBg="1"/>
      <p:bldP spid="185360" grpId="1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Wesenszüge wahrer Gerechtigkeit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Characteristics of True Righteousness</a:t>
            </a:r>
          </a:p>
          <a:p>
            <a:pPr defTabSz="358775"/>
            <a:r>
              <a:rPr lang="en-US" altLang="de-DE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 </a:t>
            </a:r>
            <a:r>
              <a:rPr lang="de-DE" altLang="de-DE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Wesenszüge derer</a:t>
            </a:r>
            <a:r>
              <a:rPr lang="cs-CZ" altLang="de-DE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, </a:t>
            </a:r>
            <a:r>
              <a:rPr lang="de-DE" altLang="de-DE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sie nicht erlangen</a:t>
            </a:r>
            <a:br>
              <a:rPr lang="de-DE" altLang="de-DE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Characteristics of Those Who Fail</a:t>
            </a:r>
          </a:p>
        </p:txBody>
      </p:sp>
      <p:sp>
        <p:nvSpPr>
          <p:cNvPr id="16282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09BB3BD-35A0-4982-80ED-1A6A21E0199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83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Wesenszüge derer, die sie nicht erlangen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br>
              <a:rPr lang="en-US" altLang="de-DE" sz="2800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of Those Who Fail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Wehe über die, welche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Woes to those who are</a:t>
            </a:r>
            <a:endParaRPr lang="en-US" altLang="de-DE" sz="24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dirty="0" smtClean="0">
                <a:sym typeface="Verdana" pitchFamily="34" charset="0"/>
              </a:rPr>
              <a:t>Nur Reichtum suchen,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merely seeking wealth</a:t>
            </a:r>
          </a:p>
          <a:p>
            <a:pPr lvl="1"/>
            <a:r>
              <a:rPr lang="de-DE" altLang="de-DE" dirty="0" smtClean="0">
                <a:sym typeface="Verdana" pitchFamily="34" charset="0"/>
              </a:rPr>
              <a:t>Nur die eigene Befriedigung suchen,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merely seeking self-satisfaction</a:t>
            </a:r>
            <a:endParaRPr lang="en-US" altLang="de-DE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dirty="0" smtClean="0">
                <a:sym typeface="Verdana" pitchFamily="34" charset="0"/>
              </a:rPr>
              <a:t>Nur das Vergnügen suchen,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merely seeking merriment</a:t>
            </a:r>
            <a:endParaRPr lang="en-US" altLang="de-DE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dirty="0" smtClean="0">
                <a:sym typeface="Verdana" pitchFamily="34" charset="0"/>
              </a:rPr>
              <a:t>Nur Ansehen suchen.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merely seeking reputation</a:t>
            </a:r>
            <a:endParaRPr lang="en-US" altLang="de-DE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6384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13A679A-6831-4EA2-BCA9-70AB4F994B4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743450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Characteristics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in relation to the world</a:t>
            </a:r>
          </a:p>
        </p:txBody>
      </p:sp>
    </p:spTree>
    <p:extLst>
      <p:ext uri="{BB962C8B-B14F-4D97-AF65-F5344CB8AC3E}">
        <p14:creationId xmlns:p14="http://schemas.microsoft.com/office/powerpoint/2010/main" val="21639311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6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  <p:bldP spid="60006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Autoriät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Wesenszüge wahrer Gerechtigkeit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Characteristics of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(3)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Wesenszüge in Beziehung zur Welt</a:t>
            </a:r>
            <a:r>
              <a:rPr lang="de-DE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Characteristics in Relation to the World</a:t>
            </a:r>
          </a:p>
        </p:txBody>
      </p:sp>
      <p:sp>
        <p:nvSpPr>
          <p:cNvPr id="16486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26D64DE-CC18-4488-97F0-A8CFA9DB9BC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425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Wesenszüge im Bezug zur Welt</a:t>
            </a:r>
            <a:r>
              <a:rPr lang="pl-PL" altLang="de-DE" dirty="0" smtClean="0">
                <a:sym typeface="Verdana" pitchFamily="34" charset="0"/>
              </a:rPr>
              <a:t> 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in Relation to the World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Die, welche wahre Gerechtigkeit erlangen, erhalten zwei Dinge im Bezug zur Welt: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Those who attain true righteousness become  two things </a:t>
            </a:r>
            <a:br>
              <a:rPr lang="en-US" altLang="de-DE" sz="2000" b="0" dirty="0" smtClean="0">
                <a:solidFill>
                  <a:srgbClr val="FFB7B7"/>
                </a:solidFill>
              </a:rPr>
            </a:br>
            <a:r>
              <a:rPr lang="en-US" altLang="de-DE" sz="2000" b="0" dirty="0" smtClean="0">
                <a:solidFill>
                  <a:srgbClr val="FFB7B7"/>
                </a:solidFill>
              </a:rPr>
              <a:t>in relationship to the world</a:t>
            </a:r>
            <a:endParaRPr lang="en-US" altLang="de-DE" sz="20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Salz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dirty="0" smtClean="0">
                <a:sym typeface="Verdana" pitchFamily="34" charset="0"/>
              </a:rPr>
              <a:t>– Wird für zwei Zwecke verwendet</a:t>
            </a:r>
            <a:r>
              <a:rPr lang="pl-PL" altLang="de-DE" sz="2000" dirty="0" smtClean="0">
                <a:sym typeface="Verdana" pitchFamily="34" charset="0"/>
              </a:rPr>
              <a:t>:</a:t>
            </a:r>
            <a: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Salt – used for two purposes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2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Würzen</a:t>
            </a:r>
            <a:r>
              <a:rPr lang="de-DE" altLang="de-DE" sz="2000" dirty="0">
                <a:sym typeface="Verdana" pitchFamily="34" charset="0"/>
              </a:rPr>
              <a:t> – </a:t>
            </a:r>
            <a:r>
              <a:rPr lang="de-DE" altLang="de-DE" sz="2000" dirty="0" smtClean="0">
                <a:sym typeface="Verdana" pitchFamily="34" charset="0"/>
              </a:rPr>
              <a:t>d</a:t>
            </a:r>
            <a:r>
              <a:rPr lang="pl-PL" altLang="de-DE" sz="2000" dirty="0" smtClean="0">
                <a:sym typeface="Verdana" pitchFamily="34" charset="0"/>
              </a:rPr>
              <a:t>i</a:t>
            </a:r>
            <a:r>
              <a:rPr lang="de-DE" altLang="de-DE" sz="2000" dirty="0" err="1" smtClean="0">
                <a:sym typeface="Verdana" pitchFamily="34" charset="0"/>
              </a:rPr>
              <a:t>ejenigen</a:t>
            </a:r>
            <a:r>
              <a:rPr lang="pl-PL" altLang="de-DE" sz="2000" dirty="0" smtClean="0">
                <a:sym typeface="Verdana" pitchFamily="34" charset="0"/>
              </a:rPr>
              <a:t>, </a:t>
            </a:r>
            <a:r>
              <a:rPr lang="de-DE" altLang="de-DE" sz="2000" dirty="0" smtClean="0">
                <a:sym typeface="Verdana" pitchFamily="34" charset="0"/>
              </a:rPr>
              <a:t>die diese Welt „würzen“ durch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Ermutigung</a:t>
            </a:r>
            <a:r>
              <a:rPr lang="pl-PL" altLang="de-DE" sz="2000" dirty="0" smtClean="0">
                <a:sym typeface="Verdana" pitchFamily="34" charset="0"/>
              </a:rPr>
              <a:t>,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Segen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dirty="0" smtClean="0">
                <a:sym typeface="Verdana" pitchFamily="34" charset="0"/>
              </a:rPr>
              <a:t>und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Frieden</a:t>
            </a:r>
            <a:r>
              <a:rPr lang="pl-PL" altLang="de-DE" sz="2000" dirty="0" smtClean="0">
                <a:sym typeface="Verdana" pitchFamily="34" charset="0"/>
              </a:rPr>
              <a:t>, </a:t>
            </a:r>
            <a:r>
              <a:rPr lang="de-DE" altLang="de-DE" sz="2000" dirty="0" smtClean="0">
                <a:sym typeface="Verdana" pitchFamily="34" charset="0"/>
              </a:rPr>
              <a:t>machen das Leben lebenswert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en-US" altLang="de-DE" sz="2000" dirty="0" smtClean="0">
                <a:sym typeface="Verdana" pitchFamily="34" charset="0"/>
              </a:rPr>
              <a:t/>
            </a:r>
            <a:br>
              <a:rPr lang="en-US" altLang="de-DE" sz="2000" dirty="0" smtClean="0">
                <a:sym typeface="Verdana" pitchFamily="34" charset="0"/>
              </a:rPr>
            </a:br>
            <a:r>
              <a:rPr lang="en-US" altLang="de-DE" sz="1800" dirty="0">
                <a:solidFill>
                  <a:srgbClr val="FFB7B7"/>
                </a:solidFill>
                <a:sym typeface="Verdana" pitchFamily="34" charset="0"/>
              </a:rPr>
              <a:t>Seasoning –  those who attain, “season” this world by giving encouragement, blessing and mercy, making life worth </a:t>
            </a: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living</a:t>
            </a:r>
          </a:p>
          <a:p>
            <a:pPr lvl="2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Haltbar machen </a:t>
            </a:r>
            <a:r>
              <a:rPr lang="de-DE" altLang="de-DE" sz="2000" dirty="0">
                <a:sym typeface="Verdana" pitchFamily="34" charset="0"/>
              </a:rPr>
              <a:t>– </a:t>
            </a:r>
            <a:r>
              <a:rPr lang="de-DE" altLang="de-DE" sz="2000" dirty="0" smtClean="0">
                <a:sym typeface="Verdana" pitchFamily="34" charset="0"/>
              </a:rPr>
              <a:t>der gläubige Überrest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bewahrt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dirty="0" smtClean="0">
                <a:sym typeface="Verdana" pitchFamily="34" charset="0"/>
              </a:rPr>
              <a:t>die Existenz der Nation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Preservative </a:t>
            </a: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–  the believing Remnant preserves the existence of the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nation</a:t>
            </a:r>
            <a:endParaRPr lang="en-US" altLang="de-DE" sz="18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6691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F4FADB3-9AFC-4794-B0A5-220DF9B4B99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22367450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  <p:bldP spid="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Wesenszüge im Bezug zur Welt</a:t>
            </a:r>
            <a:r>
              <a:rPr lang="pl-PL" altLang="de-DE" dirty="0" smtClean="0">
                <a:sym typeface="Verdana" pitchFamily="34" charset="0"/>
              </a:rPr>
              <a:t> 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Characteristics in Relation to the World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Die, welche wahre Gerechtigkeit erlangen, erhalten zwei Dinge im Bezug zur Welt: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Those who attain true righteousness become  two things </a:t>
            </a:r>
            <a:br>
              <a:rPr lang="en-US" altLang="de-DE" sz="2000" b="0" dirty="0" smtClean="0">
                <a:solidFill>
                  <a:srgbClr val="FFB7B7"/>
                </a:solidFill>
              </a:rPr>
            </a:br>
            <a:r>
              <a:rPr lang="en-US" altLang="de-DE" sz="2000" b="0" dirty="0" smtClean="0">
                <a:solidFill>
                  <a:srgbClr val="FFB7B7"/>
                </a:solidFill>
              </a:rPr>
              <a:t>in relationship to the world</a:t>
            </a:r>
            <a:endParaRPr lang="en-US" altLang="de-DE" sz="2000" b="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Salz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dirty="0" smtClean="0">
                <a:sym typeface="Verdana" pitchFamily="34" charset="0"/>
              </a:rPr>
              <a:t>– Wird für zwei Zwecke verwendet</a:t>
            </a:r>
            <a:r>
              <a:rPr lang="pl-PL" altLang="de-DE" sz="2000" dirty="0" smtClean="0">
                <a:sym typeface="Verdana" pitchFamily="34" charset="0"/>
              </a:rPr>
              <a:t>:</a:t>
            </a:r>
            <a: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Salt – used for two purposes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2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Würzen</a:t>
            </a:r>
            <a:r>
              <a:rPr lang="en-US" altLang="de-DE" sz="2000" dirty="0" smtClean="0">
                <a:sym typeface="Verdana" pitchFamily="34" charset="0"/>
              </a:rPr>
              <a:t/>
            </a:r>
            <a:br>
              <a:rPr lang="en-US" altLang="de-DE" sz="2000" dirty="0" smtClean="0">
                <a:sym typeface="Verdana" pitchFamily="34" charset="0"/>
              </a:rPr>
            </a:br>
            <a:r>
              <a:rPr lang="en-US" altLang="de-DE" sz="1800" dirty="0">
                <a:solidFill>
                  <a:srgbClr val="FFB7B7"/>
                </a:solidFill>
                <a:sym typeface="Verdana" pitchFamily="34" charset="0"/>
              </a:rPr>
              <a:t>Seasoning </a:t>
            </a:r>
            <a:endParaRPr lang="en-US" altLang="de-DE" sz="180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2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Haltbar machen 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Preservative 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  <a:p>
            <a:pPr lvl="1"/>
            <a:r>
              <a:rPr lang="de-DE" altLang="de-DE" sz="2000" b="1" dirty="0" smtClean="0">
                <a:solidFill>
                  <a:schemeClr val="tx1"/>
                </a:solidFill>
                <a:sym typeface="Verdana" pitchFamily="34" charset="0"/>
              </a:rPr>
              <a:t>Licht</a:t>
            </a:r>
            <a:r>
              <a:rPr lang="pl-PL" altLang="de-DE" sz="2000" dirty="0" smtClean="0">
                <a:sym typeface="Verdana" pitchFamily="34" charset="0"/>
              </a:rPr>
              <a:t> – </a:t>
            </a:r>
            <a:r>
              <a:rPr lang="de-DE" altLang="de-DE" sz="2000" dirty="0" smtClean="0">
                <a:sym typeface="Verdana" pitchFamily="34" charset="0"/>
              </a:rPr>
              <a:t>die, die sich erlangen</a:t>
            </a:r>
            <a:r>
              <a:rPr lang="pl-PL" altLang="de-DE" sz="2000" dirty="0" smtClean="0">
                <a:sym typeface="Verdana" pitchFamily="34" charset="0"/>
              </a:rPr>
              <a:t>, </a:t>
            </a:r>
            <a:r>
              <a:rPr lang="de-DE" altLang="de-DE" sz="2000" dirty="0" smtClean="0">
                <a:sym typeface="Verdana" pitchFamily="34" charset="0"/>
              </a:rPr>
              <a:t>spenden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geistliches Licht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dirty="0" smtClean="0">
                <a:sym typeface="Verdana" pitchFamily="34" charset="0"/>
              </a:rPr>
              <a:t>durch</a:t>
            </a:r>
            <a:r>
              <a:rPr lang="pl-PL" altLang="de-DE" sz="2000" dirty="0" smtClean="0">
                <a:sym typeface="Verdana" pitchFamily="34" charset="0"/>
              </a:rPr>
              <a:t> </a:t>
            </a:r>
            <a:r>
              <a:rPr lang="de-DE" altLang="de-DE" sz="2000" u="sng" dirty="0" smtClean="0">
                <a:solidFill>
                  <a:schemeClr val="tx1"/>
                </a:solidFill>
                <a:sym typeface="Verdana" pitchFamily="34" charset="0"/>
              </a:rPr>
              <a:t>gute Werke.</a:t>
            </a:r>
            <a: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  <a:sym typeface="Verdana" pitchFamily="34" charset="0"/>
              </a:rPr>
            </a:br>
            <a:r>
              <a:rPr lang="en-US" altLang="de-DE" sz="1800" dirty="0" smtClean="0">
                <a:solidFill>
                  <a:srgbClr val="FFB7B7"/>
                </a:solidFill>
                <a:sym typeface="Verdana" pitchFamily="34" charset="0"/>
              </a:rPr>
              <a:t>Light – those who attain, provide spiritual light by good works.</a:t>
            </a:r>
          </a:p>
        </p:txBody>
      </p:sp>
      <p:sp>
        <p:nvSpPr>
          <p:cNvPr id="16691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F4FADB3-9AFC-4794-B0A5-220DF9B4B99D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518025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Code of True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897770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>
              <a:defRPr/>
            </a:pPr>
            <a:r>
              <a:rPr lang="en-US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Der </a:t>
            </a:r>
            <a:r>
              <a:rPr lang="cs-CZ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Kodex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 Gerechtigkeit</a:t>
            </a:r>
            <a: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Code of True Righteousness</a:t>
            </a:r>
          </a:p>
        </p:txBody>
      </p:sp>
      <p:sp>
        <p:nvSpPr>
          <p:cNvPr id="16794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13A7BF0-3977-4EBB-A197-C6EEA49CC1F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347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 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Code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Einführung</a:t>
            </a:r>
            <a:b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Introduction</a:t>
            </a:r>
          </a:p>
        </p:txBody>
      </p:sp>
      <p:sp>
        <p:nvSpPr>
          <p:cNvPr id="16896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12EF400-DB08-4891-A65F-1BCF927A2AB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68966" name="Text Box 5"/>
          <p:cNvSpPr txBox="1">
            <a:spLocks/>
          </p:cNvSpPr>
          <p:nvPr/>
        </p:nvSpPr>
        <p:spPr bwMode="auto">
          <a:xfrm>
            <a:off x="522288" y="6308725"/>
            <a:ext cx="80994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1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Ilustrating „jot“ and „tittle“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de-DE" sz="1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731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ym typeface="Verdana" pitchFamily="34" charset="0"/>
              </a:rPr>
              <a:t>§ 5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: Der </a:t>
            </a:r>
            <a:r>
              <a:rPr lang="cs-CZ" altLang="de-DE" dirty="0" smtClean="0">
                <a:sym typeface="Verdana" pitchFamily="34" charset="0"/>
              </a:rPr>
              <a:t>Ko</a:t>
            </a:r>
            <a:r>
              <a:rPr lang="de-DE" altLang="de-DE" dirty="0" err="1" smtClean="0">
                <a:sym typeface="Verdana" pitchFamily="34" charset="0"/>
              </a:rPr>
              <a:t>dex</a:t>
            </a:r>
            <a:r>
              <a:rPr lang="de-DE" altLang="de-DE" dirty="0" smtClean="0">
                <a:sym typeface="Verdana" pitchFamily="34" charset="0"/>
              </a:rPr>
              <a:t> wahrer Gerechtigkeit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Code of True Righteousness</a:t>
            </a:r>
          </a:p>
        </p:txBody>
      </p:sp>
      <p:pic>
        <p:nvPicPr>
          <p:cNvPr id="233501" name="Picture 29" descr="054-Da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4192588"/>
            <a:ext cx="14970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503" name="Picture 31" descr="054-Re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4194175"/>
            <a:ext cx="149701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500" name="Picture 28" descr="054-B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846263"/>
            <a:ext cx="150495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502" name="Picture 30" descr="054-Ka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1801813"/>
            <a:ext cx="14970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99" name="Picture 27" descr="054-Yo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755775"/>
            <a:ext cx="1497013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80" name="Text Box 8"/>
          <p:cNvSpPr txBox="1">
            <a:spLocks/>
          </p:cNvSpPr>
          <p:nvPr/>
        </p:nvSpPr>
        <p:spPr bwMode="auto">
          <a:xfrm>
            <a:off x="1512888" y="3557588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>
                <a:cs typeface="Tahoma" pitchFamily="34" charset="0"/>
              </a:rPr>
              <a:t>J</a:t>
            </a:r>
            <a:r>
              <a:rPr lang="de-DE" altLang="de-DE" b="0" dirty="0" smtClean="0">
                <a:cs typeface="Tahoma" pitchFamily="34" charset="0"/>
              </a:rPr>
              <a:t>od</a:t>
            </a:r>
            <a:endParaRPr lang="de-DE" altLang="de-DE" b="0" dirty="0">
              <a:cs typeface="Tahoma" pitchFamily="34" charset="0"/>
            </a:endParaRPr>
          </a:p>
        </p:txBody>
      </p:sp>
      <p:sp>
        <p:nvSpPr>
          <p:cNvPr id="233481" name="Text Box 9"/>
          <p:cNvSpPr txBox="1">
            <a:spLocks/>
          </p:cNvSpPr>
          <p:nvPr/>
        </p:nvSpPr>
        <p:spPr bwMode="auto">
          <a:xfrm>
            <a:off x="3762375" y="3557588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err="1">
                <a:cs typeface="Tahoma" pitchFamily="34" charset="0"/>
              </a:rPr>
              <a:t>K</a:t>
            </a:r>
            <a:r>
              <a:rPr lang="de-DE" altLang="de-DE" b="0" dirty="0" err="1" smtClean="0">
                <a:cs typeface="Tahoma" pitchFamily="34" charset="0"/>
              </a:rPr>
              <a:t>af</a:t>
            </a:r>
            <a:endParaRPr lang="de-DE" altLang="de-DE" b="0" dirty="0">
              <a:cs typeface="Tahoma" pitchFamily="34" charset="0"/>
            </a:endParaRPr>
          </a:p>
        </p:txBody>
      </p:sp>
      <p:sp>
        <p:nvSpPr>
          <p:cNvPr id="233482" name="Text Box 10"/>
          <p:cNvSpPr txBox="1">
            <a:spLocks/>
          </p:cNvSpPr>
          <p:nvPr/>
        </p:nvSpPr>
        <p:spPr bwMode="auto">
          <a:xfrm>
            <a:off x="6116638" y="3557588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err="1">
                <a:cs typeface="Tahoma" pitchFamily="34" charset="0"/>
              </a:rPr>
              <a:t>B</a:t>
            </a:r>
            <a:r>
              <a:rPr lang="de-DE" altLang="de-DE" b="0" dirty="0" err="1" smtClean="0">
                <a:cs typeface="Tahoma" pitchFamily="34" charset="0"/>
              </a:rPr>
              <a:t>et</a:t>
            </a:r>
            <a:endParaRPr lang="de-DE" altLang="de-DE" b="0" dirty="0">
              <a:cs typeface="Tahoma" pitchFamily="34" charset="0"/>
            </a:endParaRPr>
          </a:p>
        </p:txBody>
      </p:sp>
      <p:sp>
        <p:nvSpPr>
          <p:cNvPr id="233483" name="Text Box 11"/>
          <p:cNvSpPr txBox="1">
            <a:spLocks/>
          </p:cNvSpPr>
          <p:nvPr/>
        </p:nvSpPr>
        <p:spPr bwMode="auto">
          <a:xfrm>
            <a:off x="3886199" y="5949950"/>
            <a:ext cx="104616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smtClean="0">
                <a:cs typeface="Tahoma" pitchFamily="34" charset="0"/>
              </a:rPr>
              <a:t>Resch</a:t>
            </a:r>
            <a:endParaRPr lang="de-DE" altLang="de-DE" b="0" dirty="0">
              <a:cs typeface="Tahoma" pitchFamily="34" charset="0"/>
            </a:endParaRPr>
          </a:p>
        </p:txBody>
      </p:sp>
      <p:sp>
        <p:nvSpPr>
          <p:cNvPr id="233484" name="Text Box 12"/>
          <p:cNvSpPr txBox="1">
            <a:spLocks/>
          </p:cNvSpPr>
          <p:nvPr/>
        </p:nvSpPr>
        <p:spPr bwMode="auto">
          <a:xfrm>
            <a:off x="6116638" y="5949950"/>
            <a:ext cx="103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b="0" dirty="0" err="1">
                <a:cs typeface="Tahoma" pitchFamily="34" charset="0"/>
              </a:rPr>
              <a:t>D</a:t>
            </a:r>
            <a:r>
              <a:rPr lang="de-DE" altLang="de-DE" b="0" dirty="0" err="1" smtClean="0">
                <a:cs typeface="Tahoma" pitchFamily="34" charset="0"/>
              </a:rPr>
              <a:t>alet</a:t>
            </a:r>
            <a:endParaRPr lang="de-DE" altLang="de-DE" b="0" dirty="0">
              <a:cs typeface="Tahoma" pitchFamily="34" charset="0"/>
            </a:endParaRPr>
          </a:p>
        </p:txBody>
      </p:sp>
      <p:sp>
        <p:nvSpPr>
          <p:cNvPr id="233485" name="Oval 13"/>
          <p:cNvSpPr>
            <a:spLocks/>
          </p:cNvSpPr>
          <p:nvPr/>
        </p:nvSpPr>
        <p:spPr bwMode="auto">
          <a:xfrm>
            <a:off x="6597650" y="2971800"/>
            <a:ext cx="360363" cy="360363"/>
          </a:xfrm>
          <a:prstGeom prst="ellipse">
            <a:avLst/>
          </a:prstGeom>
          <a:solidFill>
            <a:srgbClr val="FF9900">
              <a:alpha val="34901"/>
            </a:srgbClr>
          </a:solidFill>
          <a:ln w="63500">
            <a:solidFill>
              <a:srgbClr val="FF99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33486" name="Oval 14"/>
          <p:cNvSpPr>
            <a:spLocks/>
          </p:cNvSpPr>
          <p:nvPr/>
        </p:nvSpPr>
        <p:spPr bwMode="auto">
          <a:xfrm>
            <a:off x="6597650" y="4675188"/>
            <a:ext cx="360363" cy="360362"/>
          </a:xfrm>
          <a:prstGeom prst="ellipse">
            <a:avLst/>
          </a:prstGeom>
          <a:solidFill>
            <a:srgbClr val="FF9900">
              <a:alpha val="34901"/>
            </a:srgbClr>
          </a:solidFill>
          <a:ln w="63500">
            <a:solidFill>
              <a:srgbClr val="FF99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233487" name="Text Box 15"/>
          <p:cNvSpPr txBox="1">
            <a:spLocks/>
          </p:cNvSpPr>
          <p:nvPr/>
        </p:nvSpPr>
        <p:spPr bwMode="auto">
          <a:xfrm>
            <a:off x="7857365" y="3644900"/>
            <a:ext cx="1170130" cy="701675"/>
          </a:xfrm>
          <a:prstGeom prst="rect">
            <a:avLst/>
          </a:prstGeom>
          <a:gradFill rotWithShape="1">
            <a:gsLst>
              <a:gs pos="0">
                <a:srgbClr val="00185E"/>
              </a:gs>
              <a:gs pos="100000">
                <a:schemeClr val="accent1">
                  <a:alpha val="35001"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001F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2000" b="0" dirty="0" smtClean="0">
                <a:cs typeface="Tahoma" pitchFamily="34" charset="0"/>
              </a:rPr>
              <a:t>Strichlein</a:t>
            </a:r>
            <a:r>
              <a:rPr lang="de-DE" altLang="de-DE" sz="2400" b="0" dirty="0">
                <a:cs typeface="Tahoma" pitchFamily="34" charset="0"/>
              </a:rPr>
              <a:t/>
            </a:r>
            <a:br>
              <a:rPr lang="de-DE" altLang="de-DE" sz="2400" b="0" dirty="0">
                <a:cs typeface="Tahoma" pitchFamily="34" charset="0"/>
              </a:rPr>
            </a:br>
            <a:r>
              <a:rPr lang="de-DE" altLang="de-DE" sz="2000" b="0" dirty="0" err="1">
                <a:solidFill>
                  <a:srgbClr val="FFB7B7"/>
                </a:solidFill>
                <a:cs typeface="Tahoma" pitchFamily="34" charset="0"/>
              </a:rPr>
              <a:t>tittle</a:t>
            </a:r>
            <a:endParaRPr lang="de-DE" altLang="de-DE" sz="2000" b="0" dirty="0">
              <a:solidFill>
                <a:srgbClr val="FFB7B7"/>
              </a:solidFill>
              <a:cs typeface="Tahoma" pitchFamily="34" charset="0"/>
            </a:endParaRPr>
          </a:p>
        </p:txBody>
      </p:sp>
      <p:cxnSp>
        <p:nvCxnSpPr>
          <p:cNvPr id="233488" name="AutoShape 16"/>
          <p:cNvCxnSpPr>
            <a:cxnSpLocks noChangeShapeType="1"/>
            <a:stCxn id="233487" idx="1"/>
            <a:endCxn id="233485" idx="5"/>
          </p:cNvCxnSpPr>
          <p:nvPr/>
        </p:nvCxnSpPr>
        <p:spPr bwMode="auto">
          <a:xfrm flipH="1" flipV="1">
            <a:off x="6905239" y="3279389"/>
            <a:ext cx="952126" cy="716349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3489" name="AutoShape 17"/>
          <p:cNvCxnSpPr>
            <a:cxnSpLocks noChangeShapeType="1"/>
            <a:stCxn id="233487" idx="1"/>
            <a:endCxn id="233486" idx="7"/>
          </p:cNvCxnSpPr>
          <p:nvPr/>
        </p:nvCxnSpPr>
        <p:spPr bwMode="auto">
          <a:xfrm flipH="1">
            <a:off x="6905239" y="3995738"/>
            <a:ext cx="952126" cy="732224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3490" name="Text Box 18"/>
          <p:cNvSpPr txBox="1">
            <a:spLocks/>
          </p:cNvSpPr>
          <p:nvPr/>
        </p:nvSpPr>
        <p:spPr bwMode="auto">
          <a:xfrm>
            <a:off x="431540" y="1089025"/>
            <a:ext cx="8280920" cy="94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pl-PL" altLang="de-DE" sz="2400" b="0" dirty="0" smtClean="0">
                <a:cs typeface="Tahoma" pitchFamily="34" charset="0"/>
              </a:rPr>
              <a:t>...</a:t>
            </a:r>
            <a:r>
              <a:rPr lang="de-DE" sz="2400" b="0" dirty="0" smtClean="0"/>
              <a:t> </a:t>
            </a:r>
            <a:r>
              <a:rPr lang="de-DE" sz="2400" b="0" dirty="0"/>
              <a:t>nicht ein Jota oder ein Strichlein von dem </a:t>
            </a:r>
            <a:r>
              <a:rPr lang="de-DE" sz="2400" b="0" dirty="0" smtClean="0"/>
              <a:t>Gesetz [sollen] vergehen</a:t>
            </a:r>
            <a:r>
              <a:rPr lang="pl-PL" altLang="de-DE" sz="2400" b="0" dirty="0" smtClean="0">
                <a:cs typeface="Tahoma" pitchFamily="34" charset="0"/>
              </a:rPr>
              <a:t>, </a:t>
            </a:r>
            <a:r>
              <a:rPr lang="de-DE" altLang="de-DE" sz="2400" b="0" dirty="0" smtClean="0">
                <a:cs typeface="Tahoma" pitchFamily="34" charset="0"/>
              </a:rPr>
              <a:t>…</a:t>
            </a:r>
            <a:r>
              <a:rPr lang="en-US" altLang="de-DE" sz="2400" b="0" dirty="0">
                <a:cs typeface="Tahoma" pitchFamily="34" charset="0"/>
              </a:rPr>
              <a:t/>
            </a:r>
            <a:br>
              <a:rPr lang="en-US" altLang="de-DE" sz="2400" b="0" dirty="0">
                <a:cs typeface="Tahoma" pitchFamily="34" charset="0"/>
              </a:rPr>
            </a:b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… one </a:t>
            </a:r>
            <a:r>
              <a:rPr lang="en-US" altLang="de-DE" sz="2000" b="0" u="sng" dirty="0">
                <a:solidFill>
                  <a:srgbClr val="FFB7B7"/>
                </a:solidFill>
                <a:cs typeface="Tahoma" pitchFamily="34" charset="0"/>
              </a:rPr>
              <a:t>jot</a:t>
            </a: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 or </a:t>
            </a:r>
            <a:r>
              <a:rPr lang="en-US" altLang="de-DE" sz="2000" b="0" u="sng" dirty="0">
                <a:solidFill>
                  <a:srgbClr val="FFB7B7"/>
                </a:solidFill>
                <a:cs typeface="Tahoma" pitchFamily="34" charset="0"/>
              </a:rPr>
              <a:t>tittle</a:t>
            </a:r>
            <a:r>
              <a:rPr lang="en-US" altLang="de-DE" sz="2000" b="0" dirty="0">
                <a:solidFill>
                  <a:srgbClr val="FFB7B7"/>
                </a:solidFill>
                <a:cs typeface="Tahoma" pitchFamily="34" charset="0"/>
              </a:rPr>
              <a:t> shall in no wise pass away from the Law</a:t>
            </a:r>
          </a:p>
        </p:txBody>
      </p:sp>
      <p:sp>
        <p:nvSpPr>
          <p:cNvPr id="170003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E1459D6-E916-420D-87DF-4C7A8BA246C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4518025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Code of True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8573765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3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3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/>
      <p:bldP spid="233482" grpId="0"/>
      <p:bldP spid="233483" grpId="0"/>
      <p:bldP spid="233484" grpId="0"/>
      <p:bldP spid="233485" grpId="0" animBg="1"/>
      <p:bldP spid="233486" grpId="0" animBg="1"/>
      <p:bldP spid="233487" grpId="0" animBg="1"/>
      <p:bldP spid="233490" grpId="0"/>
      <p:bldP spid="21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Code of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Die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Beispiele</a:t>
            </a:r>
            <a:b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 (</a:t>
            </a:r>
            <a:r>
              <a:rPr lang="en-US" altLang="de-DE" sz="2400" b="0" dirty="0" err="1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to vi)</a:t>
            </a:r>
          </a:p>
        </p:txBody>
      </p:sp>
      <p:sp>
        <p:nvSpPr>
          <p:cNvPr id="17101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A447BFD-310D-41A6-9A54-D87D8D778A8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550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</a:t>
            </a: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bzgl. Mord</a:t>
            </a:r>
            <a:r>
              <a:rPr lang="de-DE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Murder</a:t>
            </a:r>
          </a:p>
        </p:txBody>
      </p:sp>
      <p:sp>
        <p:nvSpPr>
          <p:cNvPr id="17203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E2872B9-477F-4BE2-949D-3D5DE2E52621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2038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754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Messiah</a:t>
            </a:r>
            <a:endParaRPr lang="en-US" altLang="de-DE" sz="2800" dirty="0" smtClean="0">
              <a:sym typeface="Verdana" pitchFamily="34" charset="0"/>
            </a:endParaRPr>
          </a:p>
        </p:txBody>
      </p:sp>
      <p:sp>
        <p:nvSpPr>
          <p:cNvPr id="23555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6FD4099-812C-4FF6-BC58-EED41E02794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pic>
        <p:nvPicPr>
          <p:cNvPr id="214075" name="Picture 59" descr="002-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2959100"/>
            <a:ext cx="124936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73" name="Picture 57" descr="002-Mem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2889250"/>
            <a:ext cx="12557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74" name="Picture 58" descr="002-Dav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2889250"/>
            <a:ext cx="11128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21" name="Line 5"/>
          <p:cNvSpPr>
            <a:spLocks noChangeShapeType="1"/>
          </p:cNvSpPr>
          <p:nvPr/>
        </p:nvSpPr>
        <p:spPr bwMode="auto">
          <a:xfrm rot="5400000" flipV="1">
            <a:off x="2547144" y="2596357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503238" y="6372225"/>
            <a:ext cx="3492500" cy="346075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Rabbis’ teaching about memra</a:t>
            </a:r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 rot="5400000" flipV="1">
            <a:off x="2547144" y="2685257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2862263" y="2549525"/>
            <a:ext cx="1419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>
                <a:latin typeface="Tahoma" pitchFamily="34" charset="0"/>
                <a:cs typeface="Tahoma" pitchFamily="34" charset="0"/>
              </a:rPr>
              <a:t>Memra</a:t>
            </a:r>
          </a:p>
        </p:txBody>
      </p:sp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4797425" y="2549525"/>
            <a:ext cx="1423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>
                <a:latin typeface="Tahoma" pitchFamily="34" charset="0"/>
                <a:cs typeface="Tahoma" pitchFamily="34" charset="0"/>
              </a:rPr>
              <a:t>LOGOS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6686550" y="2549525"/>
            <a:ext cx="13049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dirty="0" smtClean="0">
                <a:latin typeface="Tahoma" pitchFamily="34" charset="0"/>
                <a:cs typeface="Tahoma" pitchFamily="34" charset="0"/>
              </a:rPr>
              <a:t>Wort</a:t>
            </a:r>
            <a:r>
              <a:rPr lang="en-US" altLang="de-DE" dirty="0">
                <a:latin typeface="Tahoma" pitchFamily="34" charset="0"/>
                <a:cs typeface="Tahoma" pitchFamily="34" charset="0"/>
              </a:rPr>
              <a:t/>
            </a:r>
            <a:br>
              <a:rPr lang="en-US" altLang="de-DE" dirty="0">
                <a:latin typeface="Tahoma" pitchFamily="34" charset="0"/>
                <a:cs typeface="Tahoma" pitchFamily="34" charset="0"/>
              </a:rPr>
            </a:br>
            <a:r>
              <a:rPr lang="en-US" altLang="de-DE" sz="2400" b="0" dirty="0">
                <a:solidFill>
                  <a:srgbClr val="FFB7B7"/>
                </a:solidFill>
                <a:latin typeface="Tahoma" pitchFamily="34" charset="0"/>
                <a:cs typeface="Tahoma" pitchFamily="34" charset="0"/>
              </a:rPr>
              <a:t>(WORD)</a:t>
            </a:r>
          </a:p>
        </p:txBody>
      </p:sp>
      <p:sp>
        <p:nvSpPr>
          <p:cNvPr id="214037" name="Line 21"/>
          <p:cNvSpPr>
            <a:spLocks noChangeShapeType="1"/>
          </p:cNvSpPr>
          <p:nvPr/>
        </p:nvSpPr>
        <p:spPr bwMode="auto">
          <a:xfrm rot="5400000" flipV="1">
            <a:off x="4572794" y="2594769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38" name="Line 22"/>
          <p:cNvSpPr>
            <a:spLocks noChangeShapeType="1"/>
          </p:cNvSpPr>
          <p:nvPr/>
        </p:nvSpPr>
        <p:spPr bwMode="auto">
          <a:xfrm rot="5400000" flipV="1">
            <a:off x="4572794" y="2683669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39" name="Line 23"/>
          <p:cNvSpPr>
            <a:spLocks noChangeShapeType="1"/>
          </p:cNvSpPr>
          <p:nvPr/>
        </p:nvSpPr>
        <p:spPr bwMode="auto">
          <a:xfrm rot="5400000" flipV="1">
            <a:off x="6461919" y="2596357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40" name="Line 24"/>
          <p:cNvSpPr>
            <a:spLocks noChangeShapeType="1"/>
          </p:cNvSpPr>
          <p:nvPr/>
        </p:nvSpPr>
        <p:spPr bwMode="auto">
          <a:xfrm rot="5400000" flipV="1">
            <a:off x="6461919" y="2685257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971550" y="2549525"/>
            <a:ext cx="136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>
                <a:latin typeface="Tahoma" pitchFamily="34" charset="0"/>
                <a:cs typeface="Tahoma" pitchFamily="34" charset="0"/>
              </a:rPr>
              <a:t>Dawar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 animBg="1"/>
      <p:bldP spid="214032" grpId="0" animBg="1"/>
      <p:bldP spid="214033" grpId="0" animBg="1"/>
      <p:bldP spid="214034" grpId="0"/>
      <p:bldP spid="214036" grpId="0"/>
      <p:bldP spid="214037" grpId="0" animBg="1"/>
      <p:bldP spid="214038" grpId="0" animBg="1"/>
      <p:bldP spid="214039" grpId="0" animBg="1"/>
      <p:bldP spid="214040" grpId="0" animBg="1"/>
      <p:bldP spid="21401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bzgl. Ehebruch</a:t>
            </a:r>
            <a:r>
              <a:rPr lang="de-DE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28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Adultery</a:t>
            </a:r>
          </a:p>
        </p:txBody>
      </p:sp>
      <p:sp>
        <p:nvSpPr>
          <p:cNvPr id="17306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159732A-76C1-41D3-908D-478E1A8F8BE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3062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506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iii.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bzgl. Scheidung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Divorce</a:t>
            </a:r>
          </a:p>
        </p:txBody>
      </p:sp>
      <p:sp>
        <p:nvSpPr>
          <p:cNvPr id="17408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45B5742-2658-4346-9D08-594CA2740FE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408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539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iv.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bzgl. </a:t>
            </a:r>
            <a:r>
              <a:rPr lang="de-DE" altLang="de-DE" sz="36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es Schwörens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Oaths</a:t>
            </a:r>
          </a:p>
        </p:txBody>
      </p:sp>
      <p:sp>
        <p:nvSpPr>
          <p:cNvPr id="17510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BF33E34-CA48-459F-B7BA-3A9378F0E5C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5110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483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2288" y="2555999"/>
            <a:ext cx="8190172" cy="3744000"/>
          </a:xfrm>
        </p:spPr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v.  </a:t>
            </a:r>
            <a:r>
              <a:rPr lang="de-DE" altLang="de-DE" sz="3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bzgl. des Nicht-Widersetzens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Non-Resistance</a:t>
            </a:r>
          </a:p>
        </p:txBody>
      </p:sp>
      <p:sp>
        <p:nvSpPr>
          <p:cNvPr id="17613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AAB8889-2D77-4CB0-9D25-7E079B6E951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613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36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Kodex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r>
              <a:rPr lang="pl-PL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vi.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Gesetz der Liebe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Law of Love</a:t>
            </a:r>
          </a:p>
        </p:txBody>
      </p:sp>
      <p:sp>
        <p:nvSpPr>
          <p:cNvPr id="17715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CFB3150-4554-4138-9A3E-452E612A458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7158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000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Conduct of True Righteousness</a:t>
            </a:r>
          </a:p>
        </p:txBody>
      </p:sp>
      <p:sp>
        <p:nvSpPr>
          <p:cNvPr id="17818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A869D2B-35A3-4A96-A0C6-A10D769FAA48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805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Conduct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Einführung</a:t>
            </a:r>
            <a: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Introduction</a:t>
            </a:r>
          </a:p>
        </p:txBody>
      </p:sp>
      <p:sp>
        <p:nvSpPr>
          <p:cNvPr id="17920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F5D884F-7A96-4664-AE3C-272449D3C448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7920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802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Conduct of True Righteousness</a:t>
            </a:r>
          </a:p>
          <a:p>
            <a:pPr defTabSz="358775"/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br>
              <a:rPr lang="de-DE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</p:txBody>
      </p:sp>
      <p:sp>
        <p:nvSpPr>
          <p:cNvPr id="18022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2C52F2D-1A8A-4617-893C-5F712A7125E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736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</a:t>
            </a: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cs-CZ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Alm</a:t>
            </a:r>
            <a:r>
              <a:rPr lang="de-DE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osengeben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Giving of Alms</a:t>
            </a:r>
          </a:p>
        </p:txBody>
      </p:sp>
      <p:sp>
        <p:nvSpPr>
          <p:cNvPr id="18125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D34800E-B5F3-4EB0-ACF8-5B5509E6FAE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8125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24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Öffentliches Gebet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Public Prayer</a:t>
            </a:r>
          </a:p>
        </p:txBody>
      </p:sp>
      <p:sp>
        <p:nvSpPr>
          <p:cNvPr id="18227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B7D2C59-7DA7-4A40-B9EA-9A470ED4A41B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051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Messiah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pl-PL" altLang="de-DE" dirty="0" smtClean="0"/>
              <a:t>Rab</a:t>
            </a:r>
            <a:r>
              <a:rPr lang="de-DE" altLang="de-DE" dirty="0" err="1" smtClean="0"/>
              <a:t>biner</a:t>
            </a:r>
            <a:r>
              <a:rPr lang="de-DE" altLang="de-DE" dirty="0" smtClean="0"/>
              <a:t> lehrten 6 grundlegende Wahrheiten über das </a:t>
            </a:r>
            <a:r>
              <a:rPr lang="de-DE" altLang="de-DE" dirty="0" err="1" smtClean="0"/>
              <a:t>Memra</a:t>
            </a:r>
            <a:r>
              <a:rPr lang="pl-PL" altLang="de-DE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Rabbis taught six basic truths about </a:t>
            </a:r>
            <a:r>
              <a:rPr lang="en-US" altLang="de-DE" sz="2400" b="0" dirty="0" err="1" smtClean="0">
                <a:solidFill>
                  <a:srgbClr val="FFB7B7"/>
                </a:solidFill>
              </a:rPr>
              <a:t>Memra</a:t>
            </a:r>
            <a:r>
              <a:rPr lang="en-US" altLang="de-DE" sz="2400" b="0" dirty="0" smtClean="0">
                <a:solidFill>
                  <a:srgbClr val="FFB7B7"/>
                </a:solidFill>
              </a:rPr>
              <a:t>: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(1)</a:t>
            </a:r>
            <a:r>
              <a:rPr lang="en-US" altLang="de-DE" dirty="0" smtClean="0"/>
              <a:t> </a:t>
            </a:r>
            <a:r>
              <a:rPr lang="de-DE" altLang="de-DE" dirty="0" smtClean="0"/>
              <a:t>von Gott verschieden</a:t>
            </a:r>
            <a:r>
              <a:rPr lang="pl-PL" altLang="de-DE" dirty="0" smtClean="0"/>
              <a:t> / </a:t>
            </a:r>
            <a:r>
              <a:rPr lang="de-DE" altLang="de-DE" dirty="0" smtClean="0"/>
              <a:t>Gott gleich</a:t>
            </a:r>
            <a:r>
              <a:rPr lang="pl-PL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pl-PL" altLang="de-DE" sz="2000" dirty="0" smtClean="0">
                <a:solidFill>
                  <a:srgbClr val="FFB7B7"/>
                </a:solidFill>
              </a:rPr>
              <a:t>D</a:t>
            </a:r>
            <a:r>
              <a:rPr lang="en-US" altLang="de-DE" sz="2000" dirty="0" err="1" smtClean="0">
                <a:solidFill>
                  <a:srgbClr val="FFB7B7"/>
                </a:solidFill>
              </a:rPr>
              <a:t>istinct</a:t>
            </a:r>
            <a:r>
              <a:rPr lang="en-US" altLang="de-DE" sz="2000" dirty="0" smtClean="0">
                <a:solidFill>
                  <a:srgbClr val="FFB7B7"/>
                </a:solidFill>
              </a:rPr>
              <a:t> from God / same as God,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(2)</a:t>
            </a:r>
            <a:r>
              <a:rPr lang="en-US" altLang="de-DE" dirty="0" smtClean="0"/>
              <a:t> </a:t>
            </a:r>
            <a:r>
              <a:rPr lang="de-DE" altLang="de-DE" dirty="0" smtClean="0"/>
              <a:t>Mittler der Schöpfung</a:t>
            </a:r>
            <a:r>
              <a:rPr lang="pl-PL" altLang="de-DE" dirty="0" smtClean="0"/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Agent of creation,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(3)</a:t>
            </a:r>
            <a:r>
              <a:rPr lang="de-DE" altLang="de-DE" dirty="0" smtClean="0"/>
              <a:t> Mittler der Errettung,</a:t>
            </a:r>
            <a:br>
              <a:rPr lang="de-DE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Agent of salvation,</a:t>
            </a:r>
          </a:p>
        </p:txBody>
      </p:sp>
      <p:sp>
        <p:nvSpPr>
          <p:cNvPr id="2458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F4D8218-EB2A-4379-AE48-4CF9A095AAD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  <p:bldP spid="186372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endParaRPr lang="en-US" altLang="de-DE" dirty="0" smtClean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6-Punkte Gliederung eines Gebets</a:t>
            </a:r>
            <a:r>
              <a:rPr lang="en-US" altLang="de-DE" dirty="0" smtClean="0"/>
              <a:t>:</a:t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Six point outline of a prayer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(1)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Unsere Gebete richten sich an Gott den Vater,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(1) Address our prayers to God the Father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(2)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wir sollen Gott heiligen</a:t>
            </a:r>
            <a:r>
              <a:rPr lang="cs-CZ" altLang="de-DE" dirty="0" smtClean="0"/>
              <a:t> (</a:t>
            </a:r>
            <a:r>
              <a:rPr lang="de-DE" altLang="de-DE" dirty="0" smtClean="0"/>
              <a:t>indem wir uns z.B. mit seinen </a:t>
            </a:r>
            <a:r>
              <a:rPr lang="de-DE" altLang="de-DE" dirty="0"/>
              <a:t>g</a:t>
            </a:r>
            <a:r>
              <a:rPr lang="de-DE" altLang="de-DE" dirty="0" smtClean="0"/>
              <a:t>öttlichen Eigenschaften </a:t>
            </a:r>
            <a:r>
              <a:rPr lang="cs-CZ" altLang="de-DE" dirty="0" smtClean="0"/>
              <a:t> </a:t>
            </a:r>
            <a:r>
              <a:rPr lang="de-DE" altLang="de-DE" dirty="0" smtClean="0"/>
              <a:t>beschäftigen</a:t>
            </a:r>
            <a:r>
              <a:rPr lang="cs-CZ" altLang="de-DE" dirty="0" smtClean="0"/>
              <a:t>)</a:t>
            </a:r>
            <a:r>
              <a:rPr lang="de-DE" altLang="de-DE" dirty="0" smtClean="0">
                <a:solidFill>
                  <a:schemeClr val="tx1"/>
                </a:solidFill>
              </a:rPr>
              <a:t>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(2) Sanctify God  (e.g. by focusing on God’s divine attributes)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(3)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wir beten für die Umsetzung von Gottes Plan bzgl. Seines Reiches,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(3) Pray for the outworking of the Kingdom program</a:t>
            </a: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(4)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wir beten für unsere täglichen Bedürfnisse,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(4) Pray for our daily needs</a:t>
            </a:r>
            <a:endParaRPr lang="en-US" altLang="de-DE" dirty="0" smtClean="0">
              <a:solidFill>
                <a:srgbClr val="FFB7B7"/>
              </a:solidFill>
            </a:endParaRPr>
          </a:p>
        </p:txBody>
      </p:sp>
      <p:sp>
        <p:nvSpPr>
          <p:cNvPr id="18330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D5C5A31-ADC8-49FE-A4CC-500ADE218729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35173529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endParaRPr lang="en-US" altLang="de-DE" dirty="0" smtClean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/>
              <a:t>6-Punkte </a:t>
            </a:r>
            <a:r>
              <a:rPr lang="de-DE" altLang="de-DE" dirty="0" smtClean="0"/>
              <a:t>Gliederung</a:t>
            </a:r>
            <a:r>
              <a:rPr lang="en-US" altLang="de-DE" dirty="0" smtClean="0"/>
              <a:t>:</a:t>
            </a:r>
            <a:endParaRPr lang="en-US" altLang="de-DE" sz="2400" b="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(1)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Unsere Gebete richten sich an Gott den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Vater</a:t>
            </a:r>
            <a:r>
              <a:rPr lang="de-DE" altLang="de-DE" dirty="0" smtClean="0">
                <a:solidFill>
                  <a:srgbClr val="BFBFBF"/>
                </a:solidFill>
              </a:rPr>
              <a:t>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(2)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sollen Gott heiligen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indem wir uns z.B. mit seinen göttlichen Eigenschaften 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beschäftigen</a:t>
            </a:r>
            <a:r>
              <a:rPr lang="cs-CZ" altLang="de-DE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endParaRPr lang="en-US" altLang="de-DE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(3)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beten für die Umsetzung von Gottes Plan bzgl. Seines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Reiches,</a:t>
            </a:r>
            <a:endParaRPr lang="en-US" altLang="de-DE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(4)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beten für unsere täglichen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Bedürfnisse,</a:t>
            </a:r>
            <a:endParaRPr lang="en-US" altLang="de-DE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(5)</a:t>
            </a:r>
            <a:r>
              <a:rPr lang="de-DE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wir beten für die Vergebung unserer Sünden,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(5) Pray for the forgiveness of our sins</a:t>
            </a:r>
          </a:p>
        </p:txBody>
      </p:sp>
      <p:sp>
        <p:nvSpPr>
          <p:cNvPr id="18432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C67B730-984E-423B-BEAD-C265C0409C7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4198425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endParaRPr lang="en-US" altLang="de-DE" dirty="0" smtClean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dirty="0" smtClean="0"/>
              <a:t>6-Punkte Gliederung</a:t>
            </a:r>
            <a:r>
              <a:rPr lang="en-US" altLang="de-DE" dirty="0" smtClean="0"/>
              <a:t>:</a:t>
            </a:r>
            <a:endParaRPr lang="en-US" altLang="de-DE" sz="2400" b="0" dirty="0" smtClean="0">
              <a:solidFill>
                <a:srgbClr val="FFB7B7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(1)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Unsere Gebete richten sich an Gott den Vater</a:t>
            </a:r>
            <a:r>
              <a:rPr lang="de-DE" altLang="de-DE" dirty="0" smtClean="0">
                <a:solidFill>
                  <a:srgbClr val="BFBFBF"/>
                </a:solidFill>
              </a:rPr>
              <a:t>,</a:t>
            </a:r>
            <a:endParaRPr lang="en-US" altLang="de-DE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(2)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sollen Gott heiligen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indem wir uns z.B. mit seinen göttlichen Eigenschaften 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beschäftigen</a:t>
            </a:r>
            <a:r>
              <a:rPr lang="cs-CZ" altLang="de-DE" dirty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endParaRPr lang="en-US" altLang="de-DE" sz="2000" dirty="0" smtClean="0">
              <a:solidFill>
                <a:srgbClr val="BFBFBF"/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(3)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beten für die Umsetzung von Gottes Plan bzgl. Seines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Reiches,</a:t>
            </a:r>
            <a:endParaRPr lang="en-US" altLang="de-DE" sz="2000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(4)</a:t>
            </a:r>
            <a:r>
              <a:rPr lang="pl-PL" altLang="de-DE" dirty="0" smtClean="0">
                <a:solidFill>
                  <a:srgbClr val="BFBFBF"/>
                </a:solidFill>
              </a:rPr>
              <a:t>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beten für unsere täglichen </a:t>
            </a:r>
            <a:r>
              <a:rPr lang="de-DE" altLang="de-DE" dirty="0" smtClean="0">
                <a:solidFill>
                  <a:schemeClr val="tx1">
                    <a:lumMod val="75000"/>
                  </a:schemeClr>
                </a:solidFill>
              </a:rPr>
              <a:t>Bedürfnisse,</a:t>
            </a:r>
            <a:endParaRPr lang="en-US" altLang="de-DE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dirty="0" smtClean="0">
                <a:solidFill>
                  <a:srgbClr val="BFBFBF"/>
                </a:solidFill>
              </a:rPr>
              <a:t>(5) </a:t>
            </a:r>
            <a:r>
              <a:rPr lang="de-DE" altLang="de-DE" dirty="0">
                <a:solidFill>
                  <a:schemeClr val="tx1">
                    <a:lumMod val="75000"/>
                  </a:schemeClr>
                </a:solidFill>
              </a:rPr>
              <a:t>wir beten für die Vergebung unserer Sünden,</a:t>
            </a:r>
            <a:endParaRPr lang="en-US" altLang="de-DE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de-DE" altLang="de-DE" b="1" dirty="0" smtClean="0">
                <a:solidFill>
                  <a:schemeClr val="tx1"/>
                </a:solidFill>
              </a:rPr>
              <a:t>(6)</a:t>
            </a:r>
            <a:r>
              <a:rPr lang="pl-PL" altLang="de-DE" dirty="0" smtClean="0">
                <a:solidFill>
                  <a:schemeClr val="tx1"/>
                </a:solidFill>
              </a:rPr>
              <a:t> </a:t>
            </a:r>
            <a:r>
              <a:rPr lang="de-DE" altLang="de-DE" dirty="0" smtClean="0"/>
              <a:t>wir beten im Blick auf den geistlichen Kampf</a:t>
            </a:r>
            <a:r>
              <a:rPr lang="cs-CZ" altLang="de-DE" dirty="0" smtClean="0"/>
              <a:t> – </a:t>
            </a:r>
            <a:r>
              <a:rPr lang="de-DE" altLang="de-DE" dirty="0" smtClean="0"/>
              <a:t>den Kampf gegen die Welt, das Fleisch und den Teufel.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(6) Pray regarding spiritual warfare - the warfare against the world, the flesh, and the devil.</a:t>
            </a:r>
            <a:endParaRPr lang="de-DE" altLang="de-DE" sz="2000" dirty="0" smtClean="0">
              <a:solidFill>
                <a:srgbClr val="FFB7B7"/>
              </a:solidFill>
            </a:endParaRPr>
          </a:p>
          <a:p>
            <a:endParaRPr lang="de-DE" altLang="de-DE" dirty="0" smtClean="0"/>
          </a:p>
        </p:txBody>
      </p:sp>
      <p:sp>
        <p:nvSpPr>
          <p:cNvPr id="18534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1AF97A-B2BE-4CC5-A9B7-73D63414A070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6211888"/>
            <a:ext cx="503237" cy="503237"/>
          </a:xfrm>
          <a:prstGeom prst="rect">
            <a:avLst/>
          </a:prstGeom>
          <a:noFill/>
          <a:ln w="19050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4961768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  <p:bldP spid="6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Das Verhalten wahrer Gerechtigkeit</a:t>
            </a:r>
            <a:endParaRPr lang="en-US" altLang="de-DE" dirty="0" smtClean="0">
              <a:effectLst>
                <a:outerShdw blurRad="38100" dist="38100" dir="2700000" algn="tl">
                  <a:srgbClr val="000000"/>
                </a:outerShdw>
              </a:effectLst>
              <a:sym typeface="Verdana" pitchFamily="34" charset="0"/>
            </a:endParaRP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Beispiele</a:t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Examples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iii.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Fasten</a:t>
            </a:r>
            <a: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200" dirty="0" smtClean="0">
                <a:solidFill>
                  <a:srgbClr val="FF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0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Fasting</a:t>
            </a:r>
          </a:p>
        </p:txBody>
      </p:sp>
      <p:sp>
        <p:nvSpPr>
          <p:cNvPr id="18637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BCC8074-CE6D-4B71-887C-77904C7CFB3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8637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19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>
              <a:defRPr/>
            </a:pP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Die </a:t>
            </a:r>
            <a:r>
              <a:rPr lang="en-US" altLang="de-DE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</p:txBody>
      </p:sp>
      <p:sp>
        <p:nvSpPr>
          <p:cNvPr id="18739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A1B7E1-3DD1-4695-9BC8-26B433B75404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28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Bezug auf Geld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Concerning Money</a:t>
            </a:r>
          </a:p>
        </p:txBody>
      </p:sp>
      <p:sp>
        <p:nvSpPr>
          <p:cNvPr id="18842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3D7049A-62CE-47A6-9107-AA92F85AE73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88422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208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Bezug auf Sorgen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Concerning Anxiety</a:t>
            </a:r>
          </a:p>
        </p:txBody>
      </p:sp>
      <p:sp>
        <p:nvSpPr>
          <p:cNvPr id="18944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200FFC-A4FB-4504-B471-29401A86ACE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89446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7395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(3) In </a:t>
            </a:r>
            <a:r>
              <a:rPr lang="en-US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Bezug</a:t>
            </a: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auf das </a:t>
            </a:r>
            <a:r>
              <a:rPr lang="en-US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Richten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Concerning Judging</a:t>
            </a:r>
          </a:p>
        </p:txBody>
      </p:sp>
      <p:sp>
        <p:nvSpPr>
          <p:cNvPr id="19046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B2D1FAF-5C38-4079-AD50-B78D674D969E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90470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33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  <a:p>
            <a:pPr defTabSz="358775">
              <a:defRPr/>
            </a:pP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(4)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In Bezug auf das Gebet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Concerning Prayer</a:t>
            </a:r>
          </a:p>
        </p:txBody>
      </p:sp>
      <p:sp>
        <p:nvSpPr>
          <p:cNvPr id="19149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EF574B9-FD77-417E-88CA-BA616B71A6D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91494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901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>
              <a:defRPr/>
            </a:pP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>
              <a:defRPr/>
            </a:pPr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e. 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Umsetzung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sz="2800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8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Practice of True Righteousness</a:t>
            </a:r>
          </a:p>
          <a:p>
            <a:pPr defTabSz="358775">
              <a:defRPr/>
            </a:pPr>
            <a:r>
              <a:rPr lang="en-US" altLang="de-DE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(5) </a:t>
            </a:r>
            <a:r>
              <a:rPr lang="de-DE" altLang="de-DE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Der Kern in der Umsetzung wahrer Gerechtigkeit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Core of Practice of True Righteousness</a:t>
            </a:r>
          </a:p>
        </p:txBody>
      </p:sp>
      <p:sp>
        <p:nvSpPr>
          <p:cNvPr id="19251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915512F-622F-4114-98D4-84CE71BC10BA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  <p:sp>
        <p:nvSpPr>
          <p:cNvPr id="192518" name="Oval 4"/>
          <p:cNvSpPr>
            <a:spLocks/>
          </p:cNvSpPr>
          <p:nvPr/>
        </p:nvSpPr>
        <p:spPr bwMode="auto">
          <a:xfrm>
            <a:off x="250825" y="5994400"/>
            <a:ext cx="630238" cy="6286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2000" b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834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sz="2800" dirty="0">
                <a:sym typeface="Verdana" pitchFamily="34" charset="0"/>
              </a:rPr>
              <a:t>§ 2: Prolog des Johannes: </a:t>
            </a:r>
            <a:r>
              <a:rPr lang="en-US" altLang="de-DE" sz="2800" dirty="0" err="1" smtClean="0">
                <a:sym typeface="Verdana" pitchFamily="34" charset="0"/>
              </a:rPr>
              <a:t>Vor-Existenz</a:t>
            </a:r>
            <a:r>
              <a:rPr lang="en-US" altLang="de-DE" sz="2800" dirty="0" smtClean="0">
                <a:sym typeface="Verdana" pitchFamily="34" charset="0"/>
              </a:rPr>
              <a:t> </a:t>
            </a:r>
            <a:r>
              <a:rPr lang="en-US" altLang="de-DE" sz="2800" dirty="0">
                <a:sym typeface="Verdana" pitchFamily="34" charset="0"/>
              </a:rPr>
              <a:t>des </a:t>
            </a:r>
            <a:r>
              <a:rPr lang="en-US" altLang="de-DE" sz="2800" dirty="0" err="1">
                <a:sym typeface="Verdana" pitchFamily="34" charset="0"/>
              </a:rPr>
              <a:t>Messias</a:t>
            </a:r>
            <a:r>
              <a:rPr lang="en-US" altLang="de-DE" dirty="0">
                <a:solidFill>
                  <a:srgbClr val="FFFFFF"/>
                </a:solidFill>
                <a:sym typeface="Verdana" pitchFamily="34" charset="0"/>
              </a:rPr>
              <a:t/>
            </a:r>
            <a:br>
              <a:rPr lang="en-US" altLang="de-DE" dirty="0">
                <a:solidFill>
                  <a:srgbClr val="FFFFFF"/>
                </a:solidFill>
                <a:sym typeface="Verdana" pitchFamily="34" charset="0"/>
              </a:rPr>
            </a:br>
            <a:r>
              <a:rPr lang="en-US" altLang="de-DE" sz="2000" dirty="0">
                <a:solidFill>
                  <a:srgbClr val="FFB7B7"/>
                </a:solidFill>
                <a:sym typeface="Verdana" pitchFamily="34" charset="0"/>
              </a:rPr>
              <a:t>John’s Prologue: Pre-existence of the Messiah</a:t>
            </a:r>
            <a:endParaRPr lang="en-US" altLang="de-DE" sz="2000" dirty="0" smtClean="0">
              <a:solidFill>
                <a:srgbClr val="FFB7B7"/>
              </a:solidFill>
              <a:sym typeface="Verdana" pitchFamily="34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pl-PL" altLang="de-DE" dirty="0"/>
              <a:t>Rab</a:t>
            </a:r>
            <a:r>
              <a:rPr lang="de-DE" altLang="de-DE" dirty="0" err="1"/>
              <a:t>biner</a:t>
            </a:r>
            <a:r>
              <a:rPr lang="de-DE" altLang="de-DE" dirty="0"/>
              <a:t> lehrten 6 grundlegende Wahrheiten über das </a:t>
            </a:r>
            <a:r>
              <a:rPr lang="de-DE" altLang="de-DE" dirty="0" err="1" smtClean="0"/>
              <a:t>Memra</a:t>
            </a:r>
            <a:r>
              <a:rPr lang="pl-PL" altLang="de-DE" dirty="0" smtClean="0"/>
              <a:t>: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400" b="0" dirty="0" smtClean="0">
                <a:solidFill>
                  <a:srgbClr val="FFB7B7"/>
                </a:solidFill>
              </a:rPr>
              <a:t>Rabbis taught six basic truths about </a:t>
            </a:r>
            <a:r>
              <a:rPr lang="en-US" altLang="de-DE" sz="2400" b="0" dirty="0" err="1" smtClean="0">
                <a:solidFill>
                  <a:srgbClr val="FFB7B7"/>
                </a:solidFill>
              </a:rPr>
              <a:t>Memra</a:t>
            </a:r>
            <a:r>
              <a:rPr lang="en-US" altLang="de-DE" sz="2400" b="0" dirty="0" smtClean="0">
                <a:solidFill>
                  <a:srgbClr val="FFB7B7"/>
                </a:solidFill>
              </a:rPr>
              <a:t>:</a:t>
            </a:r>
          </a:p>
          <a:p>
            <a:pPr lvl="1"/>
            <a:r>
              <a:rPr lang="en-US" altLang="de-DE" dirty="0" smtClean="0">
                <a:solidFill>
                  <a:schemeClr val="tx1"/>
                </a:solidFill>
              </a:rPr>
              <a:t>(4)</a:t>
            </a:r>
            <a:r>
              <a:rPr lang="en-US" altLang="de-DE" dirty="0" smtClean="0"/>
              <a:t> </a:t>
            </a:r>
            <a:r>
              <a:rPr lang="de-DE" altLang="de-DE" dirty="0" smtClean="0"/>
              <a:t>Art und Weise, wie Gott sichtbar wird</a:t>
            </a:r>
            <a:r>
              <a:rPr lang="pl-PL" altLang="de-DE" dirty="0" smtClean="0"/>
              <a:t>: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Means by which God takes on visible form:</a:t>
            </a:r>
          </a:p>
          <a:p>
            <a:pPr lvl="2"/>
            <a:r>
              <a:rPr lang="de-DE" altLang="de-DE" dirty="0" err="1" smtClean="0"/>
              <a:t>Th</a:t>
            </a:r>
            <a:r>
              <a:rPr lang="en-US" altLang="de-DE" dirty="0" err="1" smtClean="0"/>
              <a:t>eophani</a:t>
            </a:r>
            <a:r>
              <a:rPr lang="cs-CZ" altLang="de-DE" dirty="0" smtClean="0"/>
              <a:t>e</a:t>
            </a:r>
            <a:r>
              <a:rPr lang="en-US" altLang="de-DE" dirty="0" smtClean="0"/>
              <a:t> (</a:t>
            </a:r>
            <a:r>
              <a:rPr lang="de-DE" altLang="de-DE" dirty="0" smtClean="0"/>
              <a:t>Christliche Theologie</a:t>
            </a:r>
            <a:r>
              <a:rPr lang="en-US" altLang="de-DE" dirty="0" smtClean="0"/>
              <a:t>),</a:t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Theophany  (Christian theology),</a:t>
            </a:r>
          </a:p>
          <a:p>
            <a:pPr lvl="2"/>
            <a:r>
              <a:rPr lang="de-DE" altLang="de-DE" dirty="0" err="1" smtClean="0"/>
              <a:t>Sch</a:t>
            </a:r>
            <a:r>
              <a:rPr lang="cs-CZ" altLang="de-DE" dirty="0" smtClean="0"/>
              <a:t>echina</a:t>
            </a:r>
            <a:r>
              <a:rPr lang="en-US" altLang="de-DE" dirty="0" smtClean="0"/>
              <a:t>-</a:t>
            </a:r>
            <a:r>
              <a:rPr lang="en-US" altLang="de-DE" dirty="0" err="1" smtClean="0"/>
              <a:t>Herrlichkeit</a:t>
            </a:r>
            <a:r>
              <a:rPr lang="en-US" altLang="de-DE" dirty="0" smtClean="0"/>
              <a:t> (</a:t>
            </a:r>
            <a:r>
              <a:rPr lang="de-DE" altLang="de-DE" dirty="0"/>
              <a:t>R</a:t>
            </a:r>
            <a:r>
              <a:rPr lang="cs-CZ" altLang="de-DE" dirty="0" smtClean="0"/>
              <a:t>ab</a:t>
            </a:r>
            <a:r>
              <a:rPr lang="de-DE" altLang="de-DE" dirty="0" smtClean="0"/>
              <a:t>bi</a:t>
            </a:r>
            <a:r>
              <a:rPr lang="cs-CZ" altLang="de-DE" dirty="0" smtClean="0"/>
              <a:t>n</a:t>
            </a:r>
            <a:r>
              <a:rPr lang="de-DE" altLang="de-DE" dirty="0" err="1" smtClean="0"/>
              <a:t>ischer</a:t>
            </a:r>
            <a:r>
              <a:rPr lang="cs-CZ" altLang="de-DE" dirty="0" smtClean="0"/>
              <a:t> </a:t>
            </a:r>
            <a:r>
              <a:rPr lang="de-DE" altLang="de-DE" dirty="0" smtClean="0"/>
              <a:t>Begriff</a:t>
            </a:r>
            <a:r>
              <a:rPr lang="en-US" altLang="de-DE" dirty="0" smtClean="0"/>
              <a:t>)</a:t>
            </a:r>
            <a:br>
              <a:rPr lang="en-US" altLang="de-DE" dirty="0" smtClean="0"/>
            </a:br>
            <a:r>
              <a:rPr lang="en-US" altLang="de-DE" sz="2000" dirty="0" err="1" smtClean="0">
                <a:solidFill>
                  <a:srgbClr val="FFB7B7"/>
                </a:solidFill>
              </a:rPr>
              <a:t>Shechinah</a:t>
            </a:r>
            <a:r>
              <a:rPr lang="en-US" altLang="de-DE" sz="2000" dirty="0" smtClean="0">
                <a:solidFill>
                  <a:srgbClr val="FFB7B7"/>
                </a:solidFill>
              </a:rPr>
              <a:t>-Glory  (Rabbis’ term),</a:t>
            </a:r>
          </a:p>
          <a:p>
            <a:pPr lvl="2"/>
            <a:r>
              <a:rPr lang="pl-PL" altLang="de-DE" dirty="0" smtClean="0"/>
              <a:t>„skeinei” – </a:t>
            </a:r>
            <a:r>
              <a:rPr lang="de-DE" altLang="de-DE" dirty="0" smtClean="0"/>
              <a:t>griechischer Begriff für ‚zelten‘ oder ‚wohnen‘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err="1" smtClean="0">
                <a:solidFill>
                  <a:srgbClr val="FFB7B7"/>
                </a:solidFill>
              </a:rPr>
              <a:t>Skeinei</a:t>
            </a:r>
            <a:r>
              <a:rPr lang="en-US" altLang="de-DE" sz="2000" dirty="0" smtClean="0">
                <a:solidFill>
                  <a:srgbClr val="FFB7B7"/>
                </a:solidFill>
              </a:rPr>
              <a:t>  (Greek word for “to tabernacle”).</a:t>
            </a:r>
          </a:p>
        </p:txBody>
      </p:sp>
      <p:sp>
        <p:nvSpPr>
          <p:cNvPr id="25605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DB18050-73D3-4814-9BE6-698EADAA9FF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919162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Cont’d</a:t>
            </a:r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 rot="10800000">
            <a:off x="8348027" y="2233691"/>
            <a:ext cx="2" cy="2213994"/>
          </a:xfrm>
          <a:prstGeom prst="line">
            <a:avLst/>
          </a:prstGeom>
          <a:noFill/>
          <a:ln w="63500">
            <a:solidFill>
              <a:srgbClr val="99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5499100" y="4419110"/>
            <a:ext cx="2879725" cy="0"/>
          </a:xfrm>
          <a:prstGeom prst="line">
            <a:avLst/>
          </a:prstGeom>
          <a:noFill/>
          <a:ln w="635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 Box 5"/>
          <p:cNvSpPr txBox="1">
            <a:spLocks/>
          </p:cNvSpPr>
          <p:nvPr/>
        </p:nvSpPr>
        <p:spPr bwMode="auto">
          <a:xfrm>
            <a:off x="190500" y="233645"/>
            <a:ext cx="8820150" cy="1845205"/>
          </a:xfrm>
          <a:prstGeom prst="rect">
            <a:avLst/>
          </a:prstGeom>
          <a:gradFill rotWithShape="1">
            <a:gsLst>
              <a:gs pos="83000">
                <a:schemeClr val="accent1">
                  <a:gamma/>
                  <a:shade val="46275"/>
                  <a:invGamma/>
                  <a:lumMod val="30000"/>
                </a:schemeClr>
              </a:gs>
              <a:gs pos="100000">
                <a:schemeClr val="accent1">
                  <a:alpha val="71001"/>
                </a:schemeClr>
              </a:gs>
            </a:gsLst>
            <a:lin ang="5400000" scaled="1"/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lIns="36000" tIns="36000" rIns="36000" bIns="36000" anchor="ctr"/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defRPr/>
            </a:pPr>
            <a:r>
              <a:rPr lang="de-DE" altLang="de-DE" dirty="0" smtClean="0">
                <a:solidFill>
                  <a:srgbClr val="C9FFFF"/>
                </a:solidFill>
                <a:latin typeface="Tahoma" pitchFamily="34" charset="0"/>
              </a:rPr>
              <a:t>Die sichtbare Manifestation des unsichtbaren Gottes in Form von Licht, Feuer oder Wolke oder einer Kombination dieser Dinge</a:t>
            </a:r>
            <a:endParaRPr lang="en-US" altLang="de-DE" dirty="0" smtClean="0">
              <a:solidFill>
                <a:srgbClr val="C9FFFF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altLang="de-DE" dirty="0" smtClean="0">
                <a:solidFill>
                  <a:srgbClr val="FFB7B7"/>
                </a:solidFill>
                <a:latin typeface="Tahoma" pitchFamily="34" charset="0"/>
              </a:rPr>
              <a:t>(The visible manifestation of invisible God in form of light, </a:t>
            </a:r>
            <a:br>
              <a:rPr lang="en-US" altLang="de-DE" dirty="0" smtClean="0">
                <a:solidFill>
                  <a:srgbClr val="FFB7B7"/>
                </a:solidFill>
                <a:latin typeface="Tahoma" pitchFamily="34" charset="0"/>
              </a:rPr>
            </a:br>
            <a:r>
              <a:rPr lang="en-US" altLang="de-DE" dirty="0" smtClean="0">
                <a:solidFill>
                  <a:srgbClr val="FFB7B7"/>
                </a:solidFill>
                <a:latin typeface="Tahoma" pitchFamily="34" charset="0"/>
              </a:rPr>
              <a:t>fire or cloud or a combination thereof)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  <p:bldP spid="186372" grpId="0" animBg="1"/>
      <p:bldP spid="186375" grpId="0" uiExpand="1" animBg="1"/>
      <p:bldP spid="186375" grpId="1" animBg="1"/>
      <p:bldP spid="186376" grpId="0" uiExpand="1" animBg="1"/>
      <p:bldP spid="186376" grpId="1" animBg="1"/>
      <p:bldP spid="9" grpId="0" uiExpand="1" animBg="1"/>
      <p:bldP spid="9" grpId="1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Die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Warnungen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bzgl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ahrer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Warnings Concerning True Righteousness</a:t>
            </a:r>
          </a:p>
        </p:txBody>
      </p:sp>
      <p:sp>
        <p:nvSpPr>
          <p:cNvPr id="19354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D28203D-53E6-4130-9606-EF2025422C0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90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5</a:t>
            </a:r>
            <a:r>
              <a:rPr lang="cs-CZ" altLang="de-DE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211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Warnungen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bzgl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Warnings Concerning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(1)  </a:t>
            </a:r>
            <a:r>
              <a:rPr lang="pl-PL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</a:t>
            </a:r>
            <a:r>
              <a:rPr lang="de-DE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ie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beiden Wege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Two Ways</a:t>
            </a:r>
          </a:p>
        </p:txBody>
      </p:sp>
      <p:sp>
        <p:nvSpPr>
          <p:cNvPr id="19456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2ADCF34-41EF-4B47-866E-FE4DFF46E2C3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91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430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</a:t>
            </a:r>
            <a:r>
              <a:rPr lang="en-US" altLang="de-DE" dirty="0" smtClean="0">
                <a:sym typeface="Verdana" pitchFamily="34" charset="0"/>
              </a:rPr>
              <a:t>5: </a:t>
            </a:r>
            <a:r>
              <a:rPr lang="de-DE" altLang="de-DE" dirty="0" smtClean="0">
                <a:sym typeface="Verdana" pitchFamily="34" charset="0"/>
              </a:rPr>
              <a:t>Warnungen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Die beiden Wege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Warnings: Two Ways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sz="2400" dirty="0"/>
              <a:t>D</a:t>
            </a:r>
            <a:r>
              <a:rPr lang="de-DE" altLang="de-DE" sz="2400" dirty="0" smtClean="0"/>
              <a:t>ie für das Reich Gottes benötigte Gerechtigkeit</a:t>
            </a:r>
            <a:r>
              <a:rPr lang="en-US" altLang="de-DE" sz="2400" dirty="0" smtClean="0"/>
              <a:t> (</a:t>
            </a:r>
            <a:r>
              <a:rPr lang="de-DE" altLang="de-DE" sz="2400" dirty="0" smtClean="0"/>
              <a:t>vier Paare</a:t>
            </a:r>
            <a:r>
              <a:rPr lang="en-US" altLang="de-DE" sz="2400" dirty="0" smtClean="0"/>
              <a:t>):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Righteousness needed for the Kingdom (four pairs)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Erstens</a:t>
            </a:r>
            <a:r>
              <a:rPr lang="pl-PL" altLang="de-DE" dirty="0" smtClean="0">
                <a:solidFill>
                  <a:schemeClr val="tx1"/>
                </a:solidFill>
              </a:rPr>
              <a:t>, </a:t>
            </a:r>
            <a:r>
              <a:rPr lang="pl-PL" altLang="de-DE" dirty="0" smtClean="0"/>
              <a:t>d</a:t>
            </a:r>
            <a:r>
              <a:rPr lang="de-DE" altLang="de-DE" dirty="0" err="1" smtClean="0"/>
              <a:t>ie</a:t>
            </a:r>
            <a:r>
              <a:rPr lang="de-DE" altLang="de-DE" dirty="0" smtClean="0"/>
              <a:t> beiden Wege</a:t>
            </a:r>
            <a:r>
              <a:rPr lang="pl-PL" altLang="de-DE" dirty="0" smtClean="0"/>
              <a:t>: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First, two ways</a:t>
            </a:r>
          </a:p>
          <a:p>
            <a:pPr lvl="2"/>
            <a:r>
              <a:rPr lang="de-DE" altLang="de-DE" b="1" u="sng" dirty="0" smtClean="0"/>
              <a:t>Der breite Weg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der Weg des Pharisäertums,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the wide way – the way of </a:t>
            </a:r>
            <a:r>
              <a:rPr lang="en-US" altLang="de-DE" sz="2000" dirty="0" err="1" smtClean="0">
                <a:solidFill>
                  <a:srgbClr val="FFB7B7"/>
                </a:solidFill>
                <a:sym typeface="Verdana" pitchFamily="34" charset="0"/>
              </a:rPr>
              <a:t>Pharisaism</a:t>
            </a:r>
            <a:endParaRPr lang="en-US" altLang="de-DE" sz="2000" dirty="0" smtClean="0">
              <a:solidFill>
                <a:srgbClr val="FFB7B7"/>
              </a:solidFill>
            </a:endParaRPr>
          </a:p>
          <a:p>
            <a:pPr lvl="2"/>
            <a:r>
              <a:rPr lang="de-DE" altLang="de-DE" b="1" u="sng" dirty="0" smtClean="0"/>
              <a:t>Der schmale Weg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der Maßstab der Gerechtigkeit, welcher vom Gesetz gefordert wird.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the narrow way – the standard of righteousness demanded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by the Law</a:t>
            </a:r>
          </a:p>
        </p:txBody>
      </p:sp>
      <p:sp>
        <p:nvSpPr>
          <p:cNvPr id="19558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111CC32-819A-4806-912B-F82B630792B7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92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21366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Two Trees</a:t>
            </a:r>
          </a:p>
        </p:txBody>
      </p:sp>
    </p:spTree>
    <p:extLst>
      <p:ext uri="{BB962C8B-B14F-4D97-AF65-F5344CB8AC3E}">
        <p14:creationId xmlns:p14="http://schemas.microsoft.com/office/powerpoint/2010/main" val="25679300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  <p:bldP spid="6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Warnungen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bzgl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Warnings Concerning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(2) </a:t>
            </a:r>
            <a:r>
              <a:rPr lang="cs-CZ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</a:t>
            </a:r>
            <a:r>
              <a:rPr lang="de-DE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ie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beiden Bäume</a:t>
            </a:r>
            <a: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Two Trees</a:t>
            </a:r>
          </a:p>
        </p:txBody>
      </p:sp>
      <p:sp>
        <p:nvSpPr>
          <p:cNvPr id="19661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641F4A3-2CC0-474C-A711-729043352818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93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36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Warnungen: Die beiden Bäume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Warnings: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Two Trees</a:t>
            </a:r>
            <a:endParaRPr lang="en-US" altLang="de-DE" sz="2000" dirty="0" smtClean="0">
              <a:solidFill>
                <a:srgbClr val="FFB7B7"/>
              </a:solidFill>
            </a:endParaRP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148342" cy="4994275"/>
          </a:xfrm>
        </p:spPr>
        <p:txBody>
          <a:bodyPr/>
          <a:lstStyle/>
          <a:p>
            <a:r>
              <a:rPr lang="de-DE" altLang="de-DE" sz="2400" dirty="0"/>
              <a:t>Die für das Reich Gottes benötigte Gerechtigkeit</a:t>
            </a:r>
            <a:r>
              <a:rPr lang="en-US" altLang="de-DE" sz="2400" dirty="0"/>
              <a:t> (</a:t>
            </a:r>
            <a:r>
              <a:rPr lang="de-DE" altLang="de-DE" sz="2400" dirty="0"/>
              <a:t>vier Paare</a:t>
            </a:r>
            <a:r>
              <a:rPr lang="en-US" altLang="de-DE" sz="2400" dirty="0" smtClean="0"/>
              <a:t>):</a:t>
            </a:r>
            <a:br>
              <a:rPr lang="en-US" altLang="de-DE" sz="2400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Righteousness needed for the Kingdom (four pairs)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Zweitens</a:t>
            </a:r>
            <a:r>
              <a:rPr lang="pl-PL" altLang="de-DE" dirty="0" smtClean="0">
                <a:solidFill>
                  <a:schemeClr val="tx1"/>
                </a:solidFill>
              </a:rPr>
              <a:t>, </a:t>
            </a:r>
            <a:r>
              <a:rPr lang="pl-PL" altLang="de-DE" dirty="0" smtClean="0"/>
              <a:t>d</a:t>
            </a:r>
            <a:r>
              <a:rPr lang="de-DE" altLang="de-DE" dirty="0" err="1" smtClean="0"/>
              <a:t>ie</a:t>
            </a:r>
            <a:r>
              <a:rPr lang="de-DE" altLang="de-DE" dirty="0" smtClean="0"/>
              <a:t> beiden Bäume: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Second, two trees</a:t>
            </a:r>
          </a:p>
          <a:p>
            <a:pPr lvl="2"/>
            <a:r>
              <a:rPr lang="de-DE" altLang="de-DE" b="1" u="sng" dirty="0" smtClean="0"/>
              <a:t>Fruchtlose Bäume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 Kennzeichen von falschen Propheten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fruitless trees – the signs of false prophets</a:t>
            </a:r>
          </a:p>
          <a:p>
            <a:pPr lvl="2"/>
            <a:r>
              <a:rPr lang="de-DE" altLang="de-DE" b="1" u="sng" dirty="0" smtClean="0"/>
              <a:t>Fruchtbare Bäume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</a:t>
            </a:r>
            <a:r>
              <a:rPr lang="pl-PL" altLang="de-DE" dirty="0" smtClean="0"/>
              <a:t>, </a:t>
            </a:r>
            <a:r>
              <a:rPr lang="de-DE" altLang="de-DE" dirty="0" smtClean="0"/>
              <a:t>welche die wahre Gerechtigkeit des Gesetzes erlangen.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fruitful trees – those who attain the true righteousness of the Law</a:t>
            </a:r>
          </a:p>
        </p:txBody>
      </p:sp>
      <p:sp>
        <p:nvSpPr>
          <p:cNvPr id="19763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6594957-1AC1-4164-B76E-64FB4F70AE66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94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21366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Two Professions</a:t>
            </a:r>
          </a:p>
        </p:txBody>
      </p:sp>
    </p:spTree>
    <p:extLst>
      <p:ext uri="{BB962C8B-B14F-4D97-AF65-F5344CB8AC3E}">
        <p14:creationId xmlns:p14="http://schemas.microsoft.com/office/powerpoint/2010/main" val="39811272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  <p:bldP spid="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Warnungen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bzgl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Warnings Concerning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(3)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beiden Bekenntnisse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Two Professions</a:t>
            </a:r>
          </a:p>
        </p:txBody>
      </p:sp>
      <p:sp>
        <p:nvSpPr>
          <p:cNvPr id="19866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F5ED3CC2-DE86-4EB0-8060-292737995F1C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95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181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Warnungen: Die beiden Bekenntnisse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Warnings: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Two Professions</a:t>
            </a:r>
            <a:endParaRPr lang="en-US" altLang="de-DE" sz="2400" dirty="0" smtClean="0">
              <a:solidFill>
                <a:srgbClr val="FFB7B7"/>
              </a:solidFill>
            </a:endParaRP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sz="2400" dirty="0"/>
              <a:t>Die für das Reich Gottes benötigte Gerechtigkeit</a:t>
            </a:r>
            <a:r>
              <a:rPr lang="en-US" altLang="de-DE" sz="2400" dirty="0"/>
              <a:t> (</a:t>
            </a:r>
            <a:r>
              <a:rPr lang="de-DE" altLang="de-DE" sz="2400" dirty="0"/>
              <a:t>vier Paare</a:t>
            </a:r>
            <a:r>
              <a:rPr lang="en-US" altLang="de-DE" sz="2400" dirty="0" smtClean="0"/>
              <a:t>):</a:t>
            </a:r>
            <a:br>
              <a:rPr lang="en-US" altLang="de-DE" sz="2400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Righteousness needed for the Kingdom (four pairs)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Drittens</a:t>
            </a:r>
            <a:r>
              <a:rPr lang="pl-PL" altLang="de-DE" dirty="0" smtClean="0">
                <a:solidFill>
                  <a:schemeClr val="tx1"/>
                </a:solidFill>
              </a:rPr>
              <a:t>, </a:t>
            </a:r>
            <a:r>
              <a:rPr lang="pl-PL" altLang="de-DE" dirty="0" smtClean="0"/>
              <a:t>d</a:t>
            </a:r>
            <a:r>
              <a:rPr lang="de-DE" altLang="de-DE" dirty="0" err="1" smtClean="0"/>
              <a:t>ie</a:t>
            </a:r>
            <a:r>
              <a:rPr lang="de-DE" altLang="de-DE" dirty="0" smtClean="0"/>
              <a:t> beiden Bekenntnisse: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Third, two professions</a:t>
            </a:r>
            <a:endParaRPr lang="en-US" altLang="de-DE" dirty="0" smtClean="0">
              <a:solidFill>
                <a:srgbClr val="FFB7B7"/>
              </a:solidFill>
            </a:endParaRPr>
          </a:p>
          <a:p>
            <a:pPr lvl="2"/>
            <a:r>
              <a:rPr lang="de-DE" altLang="de-DE" b="1" u="sng" dirty="0" smtClean="0"/>
              <a:t>Irrlehrer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betonen äußerliche</a:t>
            </a:r>
            <a:r>
              <a:rPr lang="de-DE" altLang="de-DE" dirty="0"/>
              <a:t> </a:t>
            </a:r>
            <a:r>
              <a:rPr lang="de-DE" altLang="de-DE" dirty="0" smtClean="0"/>
              <a:t>Erscheinungsformen,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false teachers – stressing external manifestations</a:t>
            </a:r>
            <a:endParaRPr lang="en-US" altLang="de-DE" dirty="0" smtClean="0">
              <a:solidFill>
                <a:srgbClr val="FFB7B7"/>
              </a:solidFill>
            </a:endParaRPr>
          </a:p>
          <a:p>
            <a:pPr lvl="2"/>
            <a:r>
              <a:rPr lang="de-DE" altLang="de-DE" b="1" u="sng" dirty="0" smtClean="0"/>
              <a:t>Wahre Lehrer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betonen die Übereinstimmung mit Gottes Wort.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true teachers – stressing consistency with the Word of God</a:t>
            </a:r>
          </a:p>
        </p:txBody>
      </p:sp>
      <p:sp>
        <p:nvSpPr>
          <p:cNvPr id="19968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325403B-A385-463B-867F-B2A4763B587F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96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21366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The Two Builders</a:t>
            </a:r>
          </a:p>
        </p:txBody>
      </p:sp>
    </p:spTree>
    <p:extLst>
      <p:ext uri="{BB962C8B-B14F-4D97-AF65-F5344CB8AC3E}">
        <p14:creationId xmlns:p14="http://schemas.microsoft.com/office/powerpoint/2010/main" val="377111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  <p:bldP spid="6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f. 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Die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Warnungen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bzgl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wahrer</a:t>
            </a:r>
            <a:r>
              <a:rPr lang="en-US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dirty="0" err="1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Gerechtigkeit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Warnings Concerning True Righteousness</a:t>
            </a:r>
          </a:p>
          <a:p>
            <a:pPr defTabSz="358775"/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(4) </a:t>
            </a:r>
            <a:r>
              <a:rPr lang="cs-CZ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D</a:t>
            </a:r>
            <a:r>
              <a:rPr lang="de-DE" altLang="de-DE" sz="36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ie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beiden Baumeister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The Two Builders</a:t>
            </a:r>
          </a:p>
        </p:txBody>
      </p:sp>
      <p:sp>
        <p:nvSpPr>
          <p:cNvPr id="20070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8DFCF17-1DC6-4E1B-87AE-F1F86D311F3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97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358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6613" y="98425"/>
            <a:ext cx="7785100" cy="792163"/>
          </a:xfrm>
        </p:spPr>
        <p:txBody>
          <a:bodyPr/>
          <a:lstStyle/>
          <a:p>
            <a:r>
              <a:rPr lang="en-US" altLang="de-DE" dirty="0" smtClean="0">
                <a:sym typeface="Verdana" pitchFamily="34" charset="0"/>
              </a:rPr>
              <a:t>§ </a:t>
            </a:r>
            <a:r>
              <a:rPr lang="cs-CZ" altLang="de-DE" dirty="0" smtClean="0">
                <a:sym typeface="Verdana" pitchFamily="34" charset="0"/>
              </a:rPr>
              <a:t>55</a:t>
            </a:r>
            <a:r>
              <a:rPr lang="en-US" altLang="de-DE" dirty="0" smtClean="0">
                <a:sym typeface="Verdana" pitchFamily="34" charset="0"/>
              </a:rPr>
              <a:t>: </a:t>
            </a:r>
            <a:r>
              <a:rPr lang="de-DE" altLang="de-DE" dirty="0" smtClean="0">
                <a:sym typeface="Verdana" pitchFamily="34" charset="0"/>
              </a:rPr>
              <a:t>Warnungen: Die beiden Baumeister</a:t>
            </a:r>
            <a:r>
              <a:rPr lang="en-US" altLang="de-DE" dirty="0" smtClean="0">
                <a:sym typeface="Verdana" pitchFamily="34" charset="0"/>
              </a:rPr>
              <a:t/>
            </a:r>
            <a:br>
              <a:rPr lang="en-US" altLang="de-DE" dirty="0" smtClean="0">
                <a:sym typeface="Verdana" pitchFamily="34" charset="0"/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Warnings: </a:t>
            </a:r>
            <a:r>
              <a:rPr lang="en-US" altLang="de-DE" sz="2000" dirty="0" smtClean="0">
                <a:solidFill>
                  <a:srgbClr val="FFB7B7"/>
                </a:solidFill>
                <a:sym typeface="Verdana" pitchFamily="34" charset="0"/>
              </a:rPr>
              <a:t>Two Builders</a:t>
            </a:r>
            <a:endParaRPr lang="en-US" altLang="de-DE" sz="2000" dirty="0" smtClean="0">
              <a:solidFill>
                <a:srgbClr val="FFB7B7"/>
              </a:solidFill>
            </a:endParaRP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314450"/>
            <a:ext cx="8099425" cy="4994275"/>
          </a:xfrm>
        </p:spPr>
        <p:txBody>
          <a:bodyPr/>
          <a:lstStyle/>
          <a:p>
            <a:r>
              <a:rPr lang="de-DE" altLang="de-DE" sz="2400" dirty="0"/>
              <a:t>Die für das Reich Gottes benötigte Gerechtigkeit</a:t>
            </a:r>
            <a:r>
              <a:rPr lang="en-US" altLang="de-DE" sz="2400" dirty="0"/>
              <a:t> (</a:t>
            </a:r>
            <a:r>
              <a:rPr lang="de-DE" altLang="de-DE" sz="2400" dirty="0"/>
              <a:t>vier Paare</a:t>
            </a:r>
            <a:r>
              <a:rPr lang="en-US" altLang="de-DE" sz="2400" dirty="0" smtClean="0"/>
              <a:t>):</a:t>
            </a:r>
            <a:br>
              <a:rPr lang="en-US" altLang="de-DE" sz="2400" dirty="0" smtClean="0"/>
            </a:br>
            <a:r>
              <a:rPr lang="en-US" altLang="de-DE" sz="2000" b="0" dirty="0" smtClean="0">
                <a:solidFill>
                  <a:srgbClr val="FFB7B7"/>
                </a:solidFill>
              </a:rPr>
              <a:t>Righteousness needed for the Kingdom (four pairs)</a:t>
            </a:r>
          </a:p>
          <a:p>
            <a:pPr lvl="1"/>
            <a:r>
              <a:rPr lang="de-DE" altLang="de-DE" dirty="0" smtClean="0">
                <a:solidFill>
                  <a:schemeClr val="tx1"/>
                </a:solidFill>
              </a:rPr>
              <a:t>Viertens</a:t>
            </a:r>
            <a:r>
              <a:rPr lang="pl-PL" altLang="de-DE" dirty="0" smtClean="0">
                <a:solidFill>
                  <a:schemeClr val="tx1"/>
                </a:solidFill>
              </a:rPr>
              <a:t>, </a:t>
            </a:r>
            <a:r>
              <a:rPr lang="pl-PL" altLang="de-DE" dirty="0" smtClean="0"/>
              <a:t>d</a:t>
            </a:r>
            <a:r>
              <a:rPr lang="de-DE" altLang="de-DE" dirty="0" err="1" smtClean="0"/>
              <a:t>ie</a:t>
            </a:r>
            <a:r>
              <a:rPr lang="de-DE" altLang="de-DE" dirty="0" smtClean="0"/>
              <a:t> beiden Baumeister</a:t>
            </a:r>
            <a:r>
              <a:rPr lang="pl-PL" altLang="de-DE" dirty="0" smtClean="0"/>
              <a:t>: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2000" dirty="0" smtClean="0">
                <a:solidFill>
                  <a:srgbClr val="FFB7B7"/>
                </a:solidFill>
              </a:rPr>
              <a:t>Fourth, two builders:</a:t>
            </a:r>
          </a:p>
          <a:p>
            <a:pPr lvl="2"/>
            <a:r>
              <a:rPr lang="de-DE" altLang="de-DE" b="1" u="sng" dirty="0" smtClean="0"/>
              <a:t>Fundament aus Sand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Pharisäische Auslegung der Gerechtigkeit des Gesetzes,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foundation of sand – Pharisaic interpretation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of the righteousness of the Law</a:t>
            </a:r>
          </a:p>
          <a:p>
            <a:pPr lvl="2"/>
            <a:r>
              <a:rPr lang="de-DE" altLang="de-DE" b="1" u="sng" dirty="0" smtClean="0"/>
              <a:t>Fundament aus Fels</a:t>
            </a:r>
            <a:r>
              <a:rPr lang="pl-PL" altLang="de-DE" dirty="0" smtClean="0"/>
              <a:t> – </a:t>
            </a:r>
            <a:r>
              <a:rPr lang="de-DE" altLang="de-DE" dirty="0" smtClean="0"/>
              <a:t>Die Auslegung des Messias der Gerechtigkeit des Gesetzes.</a:t>
            </a:r>
            <a:r>
              <a:rPr lang="en-US" altLang="de-DE" dirty="0" smtClean="0">
                <a:solidFill>
                  <a:schemeClr val="tx1"/>
                </a:solidFill>
              </a:rPr>
              <a:t/>
            </a:r>
            <a:br>
              <a:rPr lang="en-US" altLang="de-DE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foundation of rock – Messiah’s interpretation </a:t>
            </a:r>
            <a:br>
              <a:rPr lang="en-US" altLang="de-DE" sz="2000" dirty="0" smtClean="0">
                <a:solidFill>
                  <a:srgbClr val="FFB7B7"/>
                </a:solidFill>
              </a:rPr>
            </a:br>
            <a:r>
              <a:rPr lang="en-US" altLang="de-DE" sz="2000" dirty="0" smtClean="0">
                <a:solidFill>
                  <a:srgbClr val="FFB7B7"/>
                </a:solidFill>
              </a:rPr>
              <a:t>of the righteousness of the Law</a:t>
            </a:r>
          </a:p>
        </p:txBody>
      </p:sp>
      <p:sp>
        <p:nvSpPr>
          <p:cNvPr id="20173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90C705C-6335-4B76-8F90-88B715A93F75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98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372225"/>
            <a:ext cx="3213667" cy="338138"/>
          </a:xfrm>
          <a:prstGeom prst="rect">
            <a:avLst/>
          </a:prstGeom>
          <a:noFill/>
          <a:ln w="9525">
            <a:solidFill>
              <a:srgbClr val="FFD2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de-DE" sz="1600" b="0" dirty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Next: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altLang="de-DE" sz="1600" b="0" dirty="0" smtClean="0">
                <a:solidFill>
                  <a:srgbClr val="FFD2FF"/>
                </a:solidFill>
                <a:latin typeface="Tahoma" pitchFamily="34" charset="0"/>
                <a:cs typeface="Tahoma" pitchFamily="34" charset="0"/>
              </a:rPr>
              <a:t>Conclusion</a:t>
            </a:r>
            <a:endParaRPr lang="en-US" altLang="de-DE" sz="1600" b="0" dirty="0">
              <a:solidFill>
                <a:srgbClr val="FFD2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944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  <p:bldP spid="6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II. </a:t>
            </a:r>
            <a:r>
              <a:rPr lang="de-DE" altLang="de-DE" dirty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Bestätigung des Königs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Authentication of the King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defTabSz="358775"/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B.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Königs</a:t>
            </a:r>
            <a:r>
              <a:rPr lang="cs-CZ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(Authority of the King)</a:t>
            </a:r>
          </a:p>
          <a:p>
            <a:pPr defTabSz="358775"/>
            <a:r>
              <a:rPr lang="en-US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16. </a:t>
            </a:r>
            <a:r>
              <a:rPr lang="de-DE" altLang="de-DE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Autorität des Messias bzgl. der Auslegung des Gesetzes</a:t>
            </a:r>
            <a:r>
              <a:rPr lang="pl-PL" altLang="de-DE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 </a:t>
            </a:r>
            <a: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de-DE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Messiah’s Authority to interpret the Law</a:t>
            </a:r>
          </a:p>
          <a:p>
            <a:pPr defTabSz="358775"/>
            <a:r>
              <a:rPr lang="pl-PL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g</a:t>
            </a:r>
            <a:r>
              <a:rPr lang="en-US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.  </a:t>
            </a:r>
            <a:r>
              <a:rPr lang="de-DE" altLang="de-DE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Fazit</a:t>
            </a:r>
            <a: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/>
            </a:r>
            <a:br>
              <a:rPr lang="en-US" altLang="de-DE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</a:br>
            <a:r>
              <a:rPr lang="en-US" altLang="de-DE" sz="2400" b="0" dirty="0" smtClean="0">
                <a:solidFill>
                  <a:srgbClr val="FFB7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Verdana" pitchFamily="34" charset="0"/>
              </a:rPr>
              <a:t>Conclusion</a:t>
            </a:r>
          </a:p>
        </p:txBody>
      </p:sp>
      <p:sp>
        <p:nvSpPr>
          <p:cNvPr id="20275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defRPr sz="28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defTabSz="358775" eaLnBrk="0" hangingPunct="0">
              <a:spcBef>
                <a:spcPts val="600"/>
              </a:spcBef>
              <a:spcAft>
                <a:spcPts val="300"/>
              </a:spcAft>
              <a:buClr>
                <a:srgbClr val="CCFFFF"/>
              </a:buClr>
              <a:buSzPct val="110000"/>
              <a:buFont typeface="Wingdings" pitchFamily="2" charset="2"/>
              <a:buChar char="Y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defTabSz="358775" eaLnBrk="0" hangingPunct="0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2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9EA5909-1243-4257-8BFF-770DD2398849}" type="slidenum">
              <a:rPr lang="de-DE" altLang="de-DE" sz="1600" b="0" smtClean="0">
                <a:solidFill>
                  <a:schemeClr val="tx1"/>
                </a:solidFill>
                <a:cs typeface="Tahoma" pitchFamily="34" charset="0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99</a:t>
            </a:fld>
            <a:endParaRPr lang="de-DE" altLang="de-DE" sz="1600" b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28356" name="Text Box 4"/>
          <p:cNvSpPr txBox="1">
            <a:spLocks/>
          </p:cNvSpPr>
          <p:nvPr/>
        </p:nvSpPr>
        <p:spPr bwMode="auto">
          <a:xfrm>
            <a:off x="7181850" y="142875"/>
            <a:ext cx="184626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  <a:cs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§ </a:t>
            </a:r>
            <a:r>
              <a:rPr lang="cs-CZ" altLang="de-DE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Verdana" pitchFamily="34" charset="0"/>
              </a:rPr>
              <a:t>55</a:t>
            </a:r>
            <a:endParaRPr lang="de-DE" altLang="de-DE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930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---The-Sources-of-Knowledge---2006-09-13">
  <a:themeElements>
    <a:clrScheme name="001---The-Sources-of-Knowledge---2006-09-13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001---The-Sources-of-Knowledge---2006-09-13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9CC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4901"/>
          </a:schemeClr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001---The-Sources-of-Knowledge---2006-09-13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1---The-Sources-of-Knowledge---2006-09-13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1---The-Sources-of-Knowledge---2006-09-13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1---The-Sources-of-Knowledge---2006-09-13 10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33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AD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001---The-Sources-of-Knowledge---2006-09-13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9526</Words>
  <Characters>0</Characters>
  <Application>Microsoft Office PowerPoint</Application>
  <PresentationFormat>On-screen Show (4:3)</PresentationFormat>
  <Lines>0</Lines>
  <Paragraphs>993</Paragraphs>
  <Slides>132</Slides>
  <Notes>106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132</vt:i4>
      </vt:variant>
    </vt:vector>
  </HeadingPairs>
  <TitlesOfParts>
    <vt:vector size="140" baseType="lpstr">
      <vt:lpstr>Arial</vt:lpstr>
      <vt:lpstr>Calibri</vt:lpstr>
      <vt:lpstr>Cochin</vt:lpstr>
      <vt:lpstr>Garamond</vt:lpstr>
      <vt:lpstr>Tahoma</vt:lpstr>
      <vt:lpstr>Verdana</vt:lpstr>
      <vt:lpstr>Wingdings</vt:lpstr>
      <vt:lpstr>001---The-Sources-of-Knowledge---2006-09-13</vt:lpstr>
      <vt:lpstr>Das Leben des Messias aus jüdischer Sicht</vt:lpstr>
      <vt:lpstr>Übersicht der Einteilung Index of the Ten Major Divisions</vt:lpstr>
      <vt:lpstr>Übersicht der Einteilung Index of the Ten Major Divisions</vt:lpstr>
      <vt:lpstr>Einleitendes Material  Introductory Material</vt:lpstr>
      <vt:lpstr>Einführendes Material  Introductory Material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§ 2: Prolog des Johannes: Vor-Existenz des Messias John’s Prologue: Pre-existence of the Messiah</vt:lpstr>
      <vt:lpstr>I.  Vorstellung des Königs  Introduction of the King</vt:lpstr>
      <vt:lpstr>I.  Vorstellung des Königs  Introduction of the King</vt:lpstr>
      <vt:lpstr>§ 14: Sein Säuglingsalter – in Bethlehem His Infancy – in Bethlehem</vt:lpstr>
      <vt:lpstr>§ 14: Sein Säuglingsalter – in Bethlehem His Infancy – in Bethlehem</vt:lpstr>
      <vt:lpstr>§ 14: Sein Säuglingsalter – in Bethlehem His Infancy – in Bethlehem</vt:lpstr>
      <vt:lpstr>I.  Vorstellung des Königs  Introduction of the King</vt:lpstr>
      <vt:lpstr>I.  Vorstellung des Königs  Introduction of the King</vt:lpstr>
      <vt:lpstr>§ 16: Wie das NT das AT zitiert How the NT quotes the OT</vt:lpstr>
      <vt:lpstr>I.  Vorstellung des Königs  Introduction of the King</vt:lpstr>
      <vt:lpstr>I.  Vorstellung des Königs  Introduction of the King</vt:lpstr>
      <vt:lpstr>§ 24: Bestätigung bei seiner Taufe Approval at His Baptism</vt:lpstr>
      <vt:lpstr>§ 24: Bestätigung bei seiner Taufe Approval at His Baptism</vt:lpstr>
      <vt:lpstr>§ 24: Bestätigung bei seiner Taufe Approval at His Baptism</vt:lpstr>
      <vt:lpstr>§ 24: Bestätigung bei seiner Taufe Approval at His Baptism</vt:lpstr>
      <vt:lpstr>§ 24: Bestätigung bei seiner Taufe Approval at His Baptism</vt:lpstr>
      <vt:lpstr>§ 24: Bestätigung bei seiner Taufe Approval at His Baptism</vt:lpstr>
      <vt:lpstr>I.  Vorstellung des Königs  Introduction of the King</vt:lpstr>
      <vt:lpstr>§ 25: Bestätigung durch die Versuchung Approval through the Temptation </vt:lpstr>
      <vt:lpstr>§ 25: Bestätigung durch die Versuchung  Approval through the Temptation </vt:lpstr>
      <vt:lpstr>§ 25: Bestätigung durch die Versuchung  Approval through the Temptation </vt:lpstr>
      <vt:lpstr>§ 25: Bestätigung durch die Versuchung  Approval through the Temptation </vt:lpstr>
      <vt:lpstr>II.  Bestätigung des Königs Authentication of the King</vt:lpstr>
      <vt:lpstr>II.  Bestätigung des Königs Authentication of the King</vt:lpstr>
      <vt:lpstr>II.  Bestätigung des Königs Authentication of the King</vt:lpstr>
      <vt:lpstr>§ 32: Glaube an seine Zeichen Faith in His Signs</vt:lpstr>
      <vt:lpstr>§ 32: Glaube an seine Wunder Faith in His Signs</vt:lpstr>
      <vt:lpstr>II.  Bestätigung des Königs Authentication of the King</vt:lpstr>
      <vt:lpstr>§ 33: Erklärung gegenüber Nikodemus Explanation to Nicodemus</vt:lpstr>
      <vt:lpstr>§ 33: Erklärung gegenüber Nikodemus Explanation to Nicodemus</vt:lpstr>
      <vt:lpstr>II.  Bestätigung des Königs  Authentication of the King</vt:lpstr>
      <vt:lpstr>II.  Bestätigung des Königs Authentication of the King</vt:lpstr>
      <vt:lpstr>II.  Bestätigung des Königs Authentication of the King</vt:lpstr>
      <vt:lpstr>§ 50: Heilung eines Gelähmten Healing of a Paralytic</vt:lpstr>
      <vt:lpstr>§ 50: Heilung des Gelähmten Healing of a Paralytic</vt:lpstr>
      <vt:lpstr>II.  Bestätigung des Königs Authentication of the King</vt:lpstr>
      <vt:lpstr>II. Bestätigung des Königs  Authentication of the King</vt:lpstr>
      <vt:lpstr>§ 55: Die Bergpredigt The Sermon on the Mount</vt:lpstr>
      <vt:lpstr>§ 55: Die Bergpredigt The Sermon on the Mount</vt:lpstr>
      <vt:lpstr>§ 55: Die Bergpredigt The Sermon on the Mount</vt:lpstr>
      <vt:lpstr>§ 55: Die Bergpredigt The Sermon on the Mount</vt:lpstr>
      <vt:lpstr>II.  Bestätigung des Königs  Authentication of the King</vt:lpstr>
      <vt:lpstr>II.  Bestätigung des Königs  Authentication of the King</vt:lpstr>
      <vt:lpstr>§ 55: Wesenszüge derer, die sie erlangen Characteristics of Those Who Attain</vt:lpstr>
      <vt:lpstr>§ 55: Wesenszüge derer, die sie erlangen  Characteristics of Those Who Attain</vt:lpstr>
      <vt:lpstr>§ 55: Wesenszüge derer, die sie erlangen  Characteristics of Those Who Attain</vt:lpstr>
      <vt:lpstr>§ 55: Wesenszüge derer, die sie erlangen  Characteristics of Those Who Attain</vt:lpstr>
      <vt:lpstr>§ 55: Wesenszüge derer, die sie erlangen  Characteristics of Those Who Attain</vt:lpstr>
      <vt:lpstr>II.  Bestätigung des Königs  Authentication of the King</vt:lpstr>
      <vt:lpstr>§ 55: Wesenszüge derer, die sie nicht erlangen  Characteristics of Those Who Fail</vt:lpstr>
      <vt:lpstr>II.  Bestätigung des Königs  Authentication of the King</vt:lpstr>
      <vt:lpstr>§ 55: Wesenszüge im Bezug zur Welt  Characteristics in Relation to the World</vt:lpstr>
      <vt:lpstr>§ 55: Wesenszüge im Bezug zur Welt  Characteristics in Relation to the World</vt:lpstr>
      <vt:lpstr>II.  Bestätigung des Königs  Authentication of the King</vt:lpstr>
      <vt:lpstr>II.  Bestätigung des Königs  Authentication of the King</vt:lpstr>
      <vt:lpstr>§ 55: Der Kodex wahrer Gerechtigkeit Code of True Righteousness</vt:lpstr>
      <vt:lpstr>II. 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§ 55: Das Verhalten wahrer Gerechtigkeit</vt:lpstr>
      <vt:lpstr>§ 55: Das Verhalten wahrer Gerechtigkeit</vt:lpstr>
      <vt:lpstr>§ 55: Das Verhalten wahrer Gerechtigkeit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II. Bestätigung des Königs  Authentication of the King</vt:lpstr>
      <vt:lpstr>§ 55: Warnungen: Die beiden Wege Warnings: Two Ways</vt:lpstr>
      <vt:lpstr>II. Bestätigung des Königs  Authentication of the King</vt:lpstr>
      <vt:lpstr>§ 55: Warnungen: Die beiden Bäume Warnings: Two Trees</vt:lpstr>
      <vt:lpstr>II. Bestätigung des Königs  Authentication of the King</vt:lpstr>
      <vt:lpstr>§ 55: Warnungen: Die beiden Bekenntnisse Warnings: Two Professions</vt:lpstr>
      <vt:lpstr>II. Bestätigung des Königs  Authentication of the King</vt:lpstr>
      <vt:lpstr>§ 55: Warnungen: Die beiden Baumeister Warnings: Two Builders</vt:lpstr>
      <vt:lpstr>II. Bestätigung des Königs  Authentication of the King</vt:lpstr>
      <vt:lpstr>§ 55: Fazit Conclusion</vt:lpstr>
      <vt:lpstr>III.  Auseinandersetzung über den König Controversy over the King</vt:lpstr>
      <vt:lpstr>III.  Auseinandersetzung über den König Controversy over the King</vt:lpstr>
      <vt:lpstr>§ 62: Sünde wider den Heiligen Geist Unpardonable Sin</vt:lpstr>
      <vt:lpstr>§ 62: Sünde wider den Heiligen Geist Unpardonable Sin</vt:lpstr>
      <vt:lpstr>§ 62: Sünde wider den Heiligen Geist Unpardonable Sin</vt:lpstr>
      <vt:lpstr>§ 62: Sünde wider den Heiligen Geist Unpardonable Sin</vt:lpstr>
      <vt:lpstr>§ 62: Sünde wider den Heiligen Geist Unpardonable Sin</vt:lpstr>
      <vt:lpstr>§ 62: Sünde wider den Heiligen Geist Unpardonable Sin</vt:lpstr>
      <vt:lpstr>IV.  Ausbildung der Zwölf Training of the Twelve by the King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Widerstand gegen den König Opposition to the King </vt:lpstr>
      <vt:lpstr>V.  Widerstand gegen den König Opposition to the King </vt:lpstr>
      <vt:lpstr>V.  Widerstand gegen den König Opposition to the King </vt:lpstr>
      <vt:lpstr>V.  Widerstand gegen den König Opposition to the King </vt:lpstr>
      <vt:lpstr>V.  Widerstand gegen den König Opposition to the King </vt:lpstr>
      <vt:lpstr>V. Widerstand gegen den König Opposition to the King </vt:lpstr>
      <vt:lpstr>V. Widerstand gegen den König Opposition to the King </vt:lpstr>
      <vt:lpstr>§ 102: Konflikt um die Heilung des Blindgeborenen Conflict over Healing of Man born Blind</vt:lpstr>
      <vt:lpstr>VI.  Vorbereitung der Jünger Preparation of Disciples by the King</vt:lpstr>
      <vt:lpstr>VI. Vorbereitung der Jünger Preparation of Disciples by the King</vt:lpstr>
      <vt:lpstr>VI. Vorbereitung der Jünger Preparation of Disciples by the King</vt:lpstr>
      <vt:lpstr>VI. Vorbereitung der Jünger Preparation of Disciples by the King</vt:lpstr>
      <vt:lpstr>VI. Vorbereitung der Jünger Preparation of Disciples by the King</vt:lpstr>
      <vt:lpstr>VI. Vorbereitung der Jünger Preparation of Disciples by the King</vt:lpstr>
      <vt:lpstr>www.ariel.org</vt:lpstr>
    </vt:vector>
  </TitlesOfParts>
  <Company>www.ariel.org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the Messiah</dc:title>
  <dc:subject>The Life of the Messiah</dc:subject>
  <dc:creator>Course: Dr. Arnold G. Fruchtenbaum;Power Point: Jan Marek Kopytek</dc:creator>
  <dc:description>version 2012-06-30</dc:description>
  <cp:lastModifiedBy>word</cp:lastModifiedBy>
  <cp:revision>4036</cp:revision>
  <dcterms:created xsi:type="dcterms:W3CDTF">2009-07-08T17:37:03Z</dcterms:created>
  <dcterms:modified xsi:type="dcterms:W3CDTF">2022-09-11T14:43:28Z</dcterms:modified>
</cp:coreProperties>
</file>