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730" r:id="rId3"/>
    <p:sldId id="737" r:id="rId4"/>
    <p:sldId id="738" r:id="rId5"/>
    <p:sldId id="739" r:id="rId6"/>
    <p:sldId id="740" r:id="rId7"/>
    <p:sldId id="258" r:id="rId8"/>
    <p:sldId id="741" r:id="rId9"/>
    <p:sldId id="761" r:id="rId10"/>
    <p:sldId id="742" r:id="rId11"/>
    <p:sldId id="743" r:id="rId12"/>
    <p:sldId id="744" r:id="rId13"/>
    <p:sldId id="314" r:id="rId14"/>
    <p:sldId id="745" r:id="rId15"/>
    <p:sldId id="746" r:id="rId16"/>
    <p:sldId id="747" r:id="rId17"/>
    <p:sldId id="762" r:id="rId18"/>
    <p:sldId id="748" r:id="rId19"/>
    <p:sldId id="749" r:id="rId20"/>
    <p:sldId id="750" r:id="rId21"/>
    <p:sldId id="751" r:id="rId22"/>
    <p:sldId id="752" r:id="rId23"/>
    <p:sldId id="736" r:id="rId24"/>
    <p:sldId id="753" r:id="rId25"/>
    <p:sldId id="754" r:id="rId26"/>
    <p:sldId id="755" r:id="rId27"/>
    <p:sldId id="756" r:id="rId28"/>
    <p:sldId id="757" r:id="rId29"/>
    <p:sldId id="763" r:id="rId30"/>
    <p:sldId id="758" r:id="rId31"/>
    <p:sldId id="259" r:id="rId32"/>
    <p:sldId id="759" r:id="rId33"/>
    <p:sldId id="760"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1440" y="35183"/>
            <a:ext cx="8777064" cy="1569660"/>
          </a:xfrm>
        </p:spPr>
        <p:txBody>
          <a:bodyPr wrap="square">
            <a:spAutoFit/>
          </a:bodyPr>
          <a:lstStyle/>
          <a:p>
            <a:pPr algn="r"/>
            <a:r>
              <a:rPr lang="de-CH" altLang="de-DE" sz="4800" dirty="0">
                <a:solidFill>
                  <a:schemeClr val="tx1"/>
                </a:solidFill>
                <a:effectLst/>
                <a:latin typeface="Univers LT Std 47 Cn Lt" pitchFamily="34" charset="0"/>
              </a:rPr>
              <a:t>Glauben, wenn ich in depressiver Stimmung bin?</a:t>
            </a:r>
            <a:endParaRPr lang="de-DE" altLang="de-DE" sz="4800" dirty="0">
              <a:solidFill>
                <a:schemeClr val="tx1"/>
              </a:solidFill>
              <a:effectLst/>
              <a:latin typeface="Univers LT Std 47 Cn Lt" pitchFamily="34" charset="0"/>
            </a:endParaRPr>
          </a:p>
        </p:txBody>
      </p:sp>
      <p:sp>
        <p:nvSpPr>
          <p:cNvPr id="5" name="Rectangle 3"/>
          <p:cNvSpPr txBox="1">
            <a:spLocks noChangeArrowheads="1"/>
          </p:cNvSpPr>
          <p:nvPr/>
        </p:nvSpPr>
        <p:spPr bwMode="auto">
          <a:xfrm>
            <a:off x="251519" y="5085184"/>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400" kern="0" dirty="0" smtClean="0">
                <a:effectLst/>
                <a:latin typeface="Univers LT Std 47 Cn Lt" pitchFamily="34" charset="0"/>
              </a:rPr>
              <a:t>1.Johannes-Brief  3,19-20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5589240"/>
            <a:ext cx="3448472" cy="461665"/>
          </a:xfrm>
        </p:spPr>
        <p:txBody>
          <a:bodyPr wrap="square">
            <a:spAutoFit/>
          </a:bodyPr>
          <a:lstStyle/>
          <a:p>
            <a:pPr algn="r"/>
            <a:r>
              <a:rPr lang="de-DE" altLang="de-DE" sz="2400" dirty="0" smtClean="0">
                <a:effectLst/>
                <a:latin typeface="Univers LT Std 47 Cn Lt" pitchFamily="34" charset="0"/>
              </a:rPr>
              <a:t>Psalm  42,6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24936" cy="1631216"/>
          </a:xfrm>
        </p:spPr>
        <p:txBody>
          <a:bodyPr wrap="square">
            <a:spAutoFit/>
          </a:bodyPr>
          <a:lstStyle/>
          <a:p>
            <a:pPr algn="l"/>
            <a:r>
              <a:rPr lang="de-CH" altLang="de-DE" sz="4000" dirty="0">
                <a:solidFill>
                  <a:schemeClr val="tx1"/>
                </a:solidFill>
                <a:effectLst/>
                <a:latin typeface="Univers LT Std 47 Cn Lt" pitchFamily="34" charset="0"/>
              </a:rPr>
              <a:t>„Was betrübst du dich, meine </a:t>
            </a:r>
            <a:r>
              <a:rPr lang="de-CH" altLang="de-DE" sz="4000" dirty="0" smtClean="0">
                <a:solidFill>
                  <a:schemeClr val="tx1"/>
                </a:solidFill>
                <a:effectLst/>
                <a:latin typeface="Univers LT Std 47 Cn Lt" pitchFamily="34" charset="0"/>
              </a:rPr>
              <a:t>Seele,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bist so unruhig in mir</a:t>
            </a:r>
            <a:r>
              <a:rPr lang="de-CH" altLang="de-DE" sz="4000" dirty="0" smtClean="0">
                <a:solidFill>
                  <a:schemeClr val="tx1"/>
                </a:solidFill>
                <a:effectLst/>
                <a:latin typeface="Univers LT Std 47 Cn Lt" pitchFamily="34" charset="0"/>
              </a:rPr>
              <a:t>?“</a:t>
            </a:r>
            <a:br>
              <a:rPr lang="de-CH" altLang="de-DE" sz="4000" dirty="0" smtClean="0">
                <a:solidFill>
                  <a:schemeClr val="tx1"/>
                </a:solidFill>
                <a:effectLst/>
                <a:latin typeface="Univers LT Std 47 Cn Lt" pitchFamily="34" charset="0"/>
              </a:rPr>
            </a:br>
            <a:r>
              <a:rPr lang="de-CH" altLang="de-DE" sz="2000" dirty="0" smtClean="0">
                <a:solidFill>
                  <a:schemeClr val="tx1"/>
                </a:solidFill>
                <a:effectLst/>
                <a:latin typeface="Univers LT Std 47 Cn Lt" pitchFamily="34" charset="0"/>
              </a:rPr>
              <a:t>(</a:t>
            </a:r>
            <a:r>
              <a:rPr lang="de-CH" altLang="de-DE" sz="2000" dirty="0">
                <a:solidFill>
                  <a:schemeClr val="tx1"/>
                </a:solidFill>
                <a:effectLst/>
                <a:latin typeface="Univers LT Std 47 Cn Lt" pitchFamily="34" charset="0"/>
              </a:rPr>
              <a:t>Luther 84)</a:t>
            </a:r>
            <a:endParaRPr lang="de-DE" altLang="de-DE" sz="2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27626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771800" y="5589240"/>
            <a:ext cx="2728392" cy="461665"/>
          </a:xfrm>
        </p:spPr>
        <p:txBody>
          <a:bodyPr wrap="square">
            <a:spAutoFit/>
          </a:bodyPr>
          <a:lstStyle/>
          <a:p>
            <a:pPr algn="r"/>
            <a:r>
              <a:rPr lang="de-DE" altLang="de-DE" sz="2400" dirty="0" smtClean="0">
                <a:effectLst/>
                <a:latin typeface="Univers LT Std 47 Cn Lt" pitchFamily="34" charset="0"/>
              </a:rPr>
              <a:t>Psalm  42,6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69592"/>
            <a:ext cx="8424936" cy="1631216"/>
          </a:xfrm>
        </p:spPr>
        <p:txBody>
          <a:bodyPr wrap="square">
            <a:spAutoFit/>
          </a:bodyPr>
          <a:lstStyle/>
          <a:p>
            <a:pPr algn="l"/>
            <a:r>
              <a:rPr lang="de-CH" altLang="de-DE" sz="4000" dirty="0">
                <a:solidFill>
                  <a:schemeClr val="tx1"/>
                </a:solidFill>
                <a:effectLst/>
                <a:latin typeface="Univers LT Std 47 Cn Lt" pitchFamily="34" charset="0"/>
              </a:rPr>
              <a:t>„Was betrübst du dich, meine </a:t>
            </a:r>
            <a:r>
              <a:rPr lang="de-CH" altLang="de-DE" sz="4000" dirty="0" smtClean="0">
                <a:solidFill>
                  <a:schemeClr val="tx1"/>
                </a:solidFill>
                <a:effectLst/>
                <a:latin typeface="Univers LT Std 47 Cn Lt" pitchFamily="34" charset="0"/>
              </a:rPr>
              <a:t>Seele,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bist so unruhig in mir?“</a:t>
            </a:r>
            <a:r>
              <a:rPr lang="de-CH" altLang="de-DE" sz="4000" dirty="0" smtClean="0">
                <a:solidFill>
                  <a:schemeClr val="tx1"/>
                </a:solidFill>
                <a:effectLst/>
                <a:latin typeface="Univers LT Std 47 Cn Lt" pitchFamily="34" charset="0"/>
              </a:rPr>
              <a:t/>
            </a:r>
            <a:br>
              <a:rPr lang="de-CH" altLang="de-DE" sz="4000" dirty="0" smtClean="0">
                <a:solidFill>
                  <a:schemeClr val="tx1"/>
                </a:solidFill>
                <a:effectLst/>
                <a:latin typeface="Univers LT Std 47 Cn Lt" pitchFamily="34" charset="0"/>
              </a:rPr>
            </a:br>
            <a:r>
              <a:rPr lang="de-CH" altLang="de-DE" sz="2000" dirty="0" smtClean="0">
                <a:solidFill>
                  <a:schemeClr val="tx1"/>
                </a:solidFill>
                <a:effectLst/>
                <a:latin typeface="Univers LT Std 47 Cn Lt" pitchFamily="34" charset="0"/>
              </a:rPr>
              <a:t>(</a:t>
            </a:r>
            <a:r>
              <a:rPr lang="de-CH" altLang="de-DE" sz="2000" dirty="0">
                <a:solidFill>
                  <a:schemeClr val="tx1"/>
                </a:solidFill>
                <a:effectLst/>
                <a:latin typeface="Univers LT Std 47 Cn Lt" pitchFamily="34" charset="0"/>
              </a:rPr>
              <a:t>Luther 84</a:t>
            </a:r>
            <a:r>
              <a:rPr lang="de-CH" altLang="de-DE" sz="2000" dirty="0" smtClean="0">
                <a:solidFill>
                  <a:schemeClr val="tx1"/>
                </a:solidFill>
                <a:effectLst/>
                <a:latin typeface="Univers LT Std 47 Cn Lt" pitchFamily="34" charset="0"/>
              </a:rPr>
              <a:t>)</a:t>
            </a:r>
            <a:endParaRPr lang="de-DE" altLang="de-DE" sz="200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07504" y="2204864"/>
            <a:ext cx="842493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solidFill>
                  <a:schemeClr val="tx1"/>
                </a:solidFill>
                <a:effectLst/>
                <a:latin typeface="Univers LT Std 47 Cn Lt" pitchFamily="34" charset="0"/>
              </a:rPr>
              <a:t>„Warum bin ich so </a:t>
            </a:r>
            <a:r>
              <a:rPr lang="de-CH" altLang="de-DE" sz="4000" kern="0" dirty="0" smtClean="0">
                <a:solidFill>
                  <a:schemeClr val="tx1"/>
                </a:solidFill>
                <a:effectLst/>
                <a:latin typeface="Univers LT Std 47 Cn Lt" pitchFamily="34" charset="0"/>
              </a:rPr>
              <a:t>mutlos?</a:t>
            </a:r>
          </a:p>
          <a:p>
            <a:pPr algn="l"/>
            <a:r>
              <a:rPr lang="de-CH" altLang="de-DE" sz="4000" kern="0" dirty="0" smtClean="0">
                <a:solidFill>
                  <a:schemeClr val="tx1"/>
                </a:solidFill>
                <a:effectLst/>
                <a:latin typeface="Univers LT Std 47 Cn Lt" pitchFamily="34" charset="0"/>
              </a:rPr>
              <a:t>Muss </a:t>
            </a:r>
            <a:r>
              <a:rPr lang="de-CH" altLang="de-DE" sz="4000" kern="0" dirty="0">
                <a:solidFill>
                  <a:schemeClr val="tx1"/>
                </a:solidFill>
                <a:effectLst/>
                <a:latin typeface="Univers LT Std 47 Cn Lt" pitchFamily="34" charset="0"/>
              </a:rPr>
              <a:t>ich denn </a:t>
            </a:r>
            <a:r>
              <a:rPr lang="de-CH" altLang="de-DE" sz="4000" kern="0" dirty="0" smtClean="0">
                <a:solidFill>
                  <a:schemeClr val="tx1"/>
                </a:solidFill>
                <a:effectLst/>
                <a:latin typeface="Univers LT Std 47 Cn Lt" pitchFamily="34" charset="0"/>
              </a:rPr>
              <a:t>verzweifeln?“</a:t>
            </a:r>
          </a:p>
          <a:p>
            <a:pPr algn="l"/>
            <a:r>
              <a:rPr lang="de-CH" altLang="de-DE" sz="2000" kern="0" dirty="0" smtClean="0">
                <a:solidFill>
                  <a:schemeClr val="tx1"/>
                </a:solidFill>
                <a:effectLst/>
                <a:latin typeface="Univers LT Std 47 Cn Lt" pitchFamily="34" charset="0"/>
              </a:rPr>
              <a:t>(</a:t>
            </a:r>
            <a:r>
              <a:rPr lang="de-CH" altLang="de-DE" sz="2000" kern="0" dirty="0">
                <a:solidFill>
                  <a:schemeClr val="tx1"/>
                </a:solidFill>
                <a:effectLst/>
                <a:latin typeface="Univers LT Std 47 Cn Lt" pitchFamily="34" charset="0"/>
              </a:rPr>
              <a:t>Gute Nachricht)</a:t>
            </a:r>
            <a:endParaRPr lang="de-DE" altLang="de-DE" sz="20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99399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07704" y="5589240"/>
            <a:ext cx="3664496" cy="461665"/>
          </a:xfrm>
        </p:spPr>
        <p:txBody>
          <a:bodyPr wrap="square">
            <a:spAutoFit/>
          </a:bodyPr>
          <a:lstStyle/>
          <a:p>
            <a:pPr algn="r"/>
            <a:r>
              <a:rPr lang="de-DE" altLang="de-DE" sz="2400" dirty="0" smtClean="0">
                <a:effectLst/>
                <a:latin typeface="Univers LT Std 47 Cn Lt" pitchFamily="34" charset="0"/>
              </a:rPr>
              <a:t>1.Petrus-Brief  5,8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424936" cy="2554545"/>
          </a:xfrm>
        </p:spPr>
        <p:txBody>
          <a:bodyPr wrap="square">
            <a:spAutoFit/>
          </a:bodyPr>
          <a:lstStyle/>
          <a:p>
            <a:pPr algn="l"/>
            <a:r>
              <a:rPr lang="de-CH" altLang="de-DE" sz="4000" dirty="0">
                <a:solidFill>
                  <a:schemeClr val="tx1"/>
                </a:solidFill>
                <a:effectLst/>
                <a:latin typeface="Univers LT Std 47 Cn Lt" pitchFamily="34" charset="0"/>
              </a:rPr>
              <a:t>„Seid besonnen, seid wachsam! Euer Feind, der Teufel, streift umher wie ein brüllender Löwe, immer auf der Suche nach einem Opfer, das er verschlingen kann.“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1489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a:t>
            </a:r>
            <a:r>
              <a:rPr lang="de-CH" altLang="de-DE" sz="4800" dirty="0">
                <a:solidFill>
                  <a:schemeClr val="tx1"/>
                </a:solidFill>
                <a:effectLst/>
                <a:latin typeface="Univers LT Std 47 Cn Lt" pitchFamily="34" charset="0"/>
              </a:rPr>
              <a:t>Die „Kunst“ des Überredens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63688" y="5589240"/>
            <a:ext cx="3808512" cy="461665"/>
          </a:xfrm>
        </p:spPr>
        <p:txBody>
          <a:bodyPr wrap="square">
            <a:spAutoFit/>
          </a:bodyPr>
          <a:lstStyle/>
          <a:p>
            <a:pPr algn="r"/>
            <a:r>
              <a:rPr lang="de-DE" altLang="de-DE" sz="2400" dirty="0" smtClean="0">
                <a:effectLst/>
                <a:latin typeface="Univers LT Std 47 Cn Lt" pitchFamily="34" charset="0"/>
              </a:rPr>
              <a:t>1.Johannes-Brief  3,19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344816" cy="1323439"/>
          </a:xfrm>
        </p:spPr>
        <p:txBody>
          <a:bodyPr wrap="square">
            <a:spAutoFit/>
          </a:bodyPr>
          <a:lstStyle/>
          <a:p>
            <a:pPr algn="l"/>
            <a:r>
              <a:rPr lang="de-CH" altLang="de-DE" sz="4000" dirty="0">
                <a:solidFill>
                  <a:schemeClr val="tx1"/>
                </a:solidFill>
                <a:effectLst/>
                <a:latin typeface="Univers LT Std 47 Cn Lt" pitchFamily="34" charset="0"/>
              </a:rPr>
              <a:t>„Wir können </a:t>
            </a:r>
            <a:r>
              <a:rPr lang="de-CH" altLang="de-DE" sz="4000" dirty="0" smtClean="0">
                <a:solidFill>
                  <a:schemeClr val="tx1"/>
                </a:solidFill>
                <a:effectLst/>
                <a:latin typeface="Univers LT Std 47 Cn Lt" pitchFamily="34" charset="0"/>
              </a:rPr>
              <a:t>unser </a:t>
            </a:r>
            <a:r>
              <a:rPr lang="de-CH" altLang="de-DE" sz="4000" dirty="0">
                <a:solidFill>
                  <a:schemeClr val="tx1"/>
                </a:solidFill>
                <a:effectLst/>
                <a:latin typeface="Univers LT Std 47 Cn Lt" pitchFamily="34" charset="0"/>
              </a:rPr>
              <a:t>Herz vor </a:t>
            </a:r>
            <a:r>
              <a:rPr lang="de-CH" altLang="de-DE" sz="4000" dirty="0" smtClean="0">
                <a:solidFill>
                  <a:schemeClr val="tx1"/>
                </a:solidFill>
                <a:effectLst/>
                <a:latin typeface="Univers LT Std 47 Cn Lt" pitchFamily="34" charset="0"/>
              </a:rPr>
              <a:t>Gott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zum Schweigen bringen</a:t>
            </a:r>
            <a:r>
              <a:rPr lang="de-CH" altLang="de-DE" sz="4000" dirty="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83083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259632" y="5517232"/>
            <a:ext cx="4312568" cy="461665"/>
          </a:xfrm>
        </p:spPr>
        <p:txBody>
          <a:bodyPr wrap="square">
            <a:spAutoFit/>
          </a:bodyPr>
          <a:lstStyle/>
          <a:p>
            <a:pPr algn="r"/>
            <a:r>
              <a:rPr lang="de-DE" altLang="de-DE" sz="2400" dirty="0" smtClean="0">
                <a:effectLst/>
                <a:latin typeface="Univers LT Std 47 Cn Lt" pitchFamily="34" charset="0"/>
              </a:rPr>
              <a:t>Apostelgeschichte 19,26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9848"/>
            <a:ext cx="8784976" cy="1938992"/>
          </a:xfrm>
        </p:spPr>
        <p:txBody>
          <a:bodyPr wrap="square">
            <a:spAutoFit/>
          </a:bodyPr>
          <a:lstStyle/>
          <a:p>
            <a:pPr algn="l"/>
            <a:r>
              <a:rPr lang="de-CH" altLang="de-DE" sz="4000" dirty="0">
                <a:solidFill>
                  <a:schemeClr val="tx1"/>
                </a:solidFill>
                <a:effectLst/>
                <a:latin typeface="Univers LT Std 47 Cn Lt" pitchFamily="34" charset="0"/>
              </a:rPr>
              <a:t>„Paulus, der viel Volk abspenstig macht, </a:t>
            </a:r>
            <a:r>
              <a:rPr lang="de-CH" altLang="de-DE" sz="4000" u="sng" dirty="0">
                <a:solidFill>
                  <a:schemeClr val="tx1"/>
                </a:solidFill>
                <a:effectLst/>
                <a:latin typeface="Univers LT Std 47 Cn Lt" pitchFamily="34" charset="0"/>
              </a:rPr>
              <a:t>überredet</a:t>
            </a:r>
            <a:r>
              <a:rPr lang="de-CH" altLang="de-DE" sz="4000" dirty="0">
                <a:solidFill>
                  <a:schemeClr val="tx1"/>
                </a:solidFill>
                <a:effectLst/>
                <a:latin typeface="Univers LT Std 47 Cn Lt" pitchFamily="34" charset="0"/>
              </a:rPr>
              <a:t> und spricht: Was mit Händen gemacht ist, das sind keine Götter.“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23510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259632" y="5517232"/>
            <a:ext cx="4320480" cy="461665"/>
          </a:xfrm>
        </p:spPr>
        <p:txBody>
          <a:bodyPr wrap="square">
            <a:spAutoFit/>
          </a:bodyPr>
          <a:lstStyle/>
          <a:p>
            <a:pPr algn="r"/>
            <a:r>
              <a:rPr lang="de-DE" altLang="de-DE" sz="2400" dirty="0" smtClean="0">
                <a:effectLst/>
                <a:latin typeface="Univers LT Std 47 Cn Lt" pitchFamily="34" charset="0"/>
              </a:rPr>
              <a:t>2.Korinther-Brief  5,11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9848"/>
            <a:ext cx="8784976" cy="1938992"/>
          </a:xfrm>
        </p:spPr>
        <p:txBody>
          <a:bodyPr wrap="square">
            <a:spAutoFit/>
          </a:bodyPr>
          <a:lstStyle/>
          <a:p>
            <a:pPr algn="l"/>
            <a:r>
              <a:rPr lang="de-CH" altLang="de-DE" sz="4000" dirty="0">
                <a:solidFill>
                  <a:schemeClr val="tx1"/>
                </a:solidFill>
                <a:effectLst/>
                <a:latin typeface="Univers LT Std 47 Cn Lt" pitchFamily="34" charset="0"/>
              </a:rPr>
              <a:t>„Paulus, der viel Volk abspenstig macht, </a:t>
            </a:r>
            <a:r>
              <a:rPr lang="de-CH" altLang="de-DE" sz="4000" u="sng" dirty="0">
                <a:solidFill>
                  <a:schemeClr val="tx1"/>
                </a:solidFill>
                <a:effectLst/>
                <a:latin typeface="Univers LT Std 47 Cn Lt" pitchFamily="34" charset="0"/>
              </a:rPr>
              <a:t>überredet</a:t>
            </a:r>
            <a:r>
              <a:rPr lang="de-CH" altLang="de-DE" sz="4000" dirty="0">
                <a:solidFill>
                  <a:schemeClr val="tx1"/>
                </a:solidFill>
                <a:effectLst/>
                <a:latin typeface="Univers LT Std 47 Cn Lt" pitchFamily="34" charset="0"/>
              </a:rPr>
              <a:t> und spricht: Was mit Händen gemacht ist, das sind keine Götter.“</a:t>
            </a:r>
            <a:endParaRPr lang="de-DE" altLang="de-DE" sz="400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07504" y="3212976"/>
            <a:ext cx="878497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solidFill>
                  <a:schemeClr val="tx1"/>
                </a:solidFill>
                <a:effectLst/>
                <a:latin typeface="Univers LT Std 47 Cn Lt" pitchFamily="34" charset="0"/>
              </a:rPr>
              <a:t>„Weil wir nun wissen, dass der Herr zu fürchten ist, suchen wir Menschen zu gewinnen (überreden!).“</a:t>
            </a:r>
            <a:endParaRPr lang="de-DE" altLang="de-DE" sz="4000" kern="0" dirty="0">
              <a:solidFill>
                <a:schemeClr val="tx1"/>
              </a:solidFill>
              <a:effectLst/>
              <a:latin typeface="Univers LT Std 47 Cn Lt" pitchFamily="34" charset="0"/>
            </a:endParaRPr>
          </a:p>
        </p:txBody>
      </p:sp>
      <p:sp>
        <p:nvSpPr>
          <p:cNvPr id="5" name="Rectangle 3"/>
          <p:cNvSpPr txBox="1">
            <a:spLocks noChangeArrowheads="1"/>
          </p:cNvSpPr>
          <p:nvPr/>
        </p:nvSpPr>
        <p:spPr bwMode="auto">
          <a:xfrm>
            <a:off x="2051720" y="2103239"/>
            <a:ext cx="3376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Apostelgeschichte 19,26</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3737285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331640" y="5517232"/>
            <a:ext cx="4240560" cy="461665"/>
          </a:xfrm>
        </p:spPr>
        <p:txBody>
          <a:bodyPr wrap="square">
            <a:spAutoFit/>
          </a:bodyPr>
          <a:lstStyle/>
          <a:p>
            <a:pPr algn="r"/>
            <a:r>
              <a:rPr lang="de-DE" altLang="de-DE" sz="2400" dirty="0" smtClean="0">
                <a:effectLst/>
                <a:latin typeface="Univers LT Std 47 Cn Lt" pitchFamily="34" charset="0"/>
              </a:rPr>
              <a:t>1.Petrus-Brief  1,23+25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8280920" cy="3970318"/>
          </a:xfrm>
        </p:spPr>
        <p:txBody>
          <a:bodyPr wrap="square">
            <a:spAutoFit/>
          </a:bodyPr>
          <a:lstStyle/>
          <a:p>
            <a:pPr algn="l"/>
            <a:r>
              <a:rPr lang="de-CH" altLang="de-DE" sz="3600" dirty="0">
                <a:solidFill>
                  <a:schemeClr val="tx1"/>
                </a:solidFill>
                <a:effectLst/>
                <a:latin typeface="Univers LT Std 47 Cn Lt" pitchFamily="34" charset="0"/>
              </a:rPr>
              <a:t>„Ihr seid ja von neuem geboren, und </a:t>
            </a:r>
            <a:r>
              <a:rPr lang="de-CH" altLang="de-DE" sz="3600" dirty="0" smtClean="0">
                <a:solidFill>
                  <a:schemeClr val="tx1"/>
                </a:solidFill>
                <a:effectLst/>
                <a:latin typeface="Univers LT Std 47 Cn Lt" pitchFamily="34" charset="0"/>
              </a:rPr>
              <a:t>dieses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neue Leben </a:t>
            </a:r>
            <a:r>
              <a:rPr lang="de-CH" altLang="de-DE" sz="3600" dirty="0">
                <a:solidFill>
                  <a:schemeClr val="tx1"/>
                </a:solidFill>
                <a:effectLst/>
                <a:latin typeface="Univers LT Std 47 Cn Lt" pitchFamily="34" charset="0"/>
              </a:rPr>
              <a:t>hat seinen Ursprung nicht in einem vergänglichen Samen, sondern in einem unvergänglichen, in dem </a:t>
            </a:r>
            <a:r>
              <a:rPr lang="de-CH" altLang="de-DE" sz="3600" dirty="0" smtClean="0">
                <a:solidFill>
                  <a:schemeClr val="tx1"/>
                </a:solidFill>
                <a:effectLst/>
                <a:latin typeface="Univers LT Std 47 Cn Lt" pitchFamily="34" charset="0"/>
              </a:rPr>
              <a:t>lebendigen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Wort </a:t>
            </a:r>
            <a:r>
              <a:rPr lang="de-CH" altLang="de-DE" sz="3600" dirty="0">
                <a:solidFill>
                  <a:schemeClr val="tx1"/>
                </a:solidFill>
                <a:effectLst/>
                <a:latin typeface="Univers LT Std 47 Cn Lt" pitchFamily="34" charset="0"/>
              </a:rPr>
              <a:t>Gottes, das für immer Bestand </a:t>
            </a:r>
            <a:r>
              <a:rPr lang="de-CH" altLang="de-DE" sz="3600" dirty="0" smtClean="0">
                <a:solidFill>
                  <a:schemeClr val="tx1"/>
                </a:solidFill>
                <a:effectLst/>
                <a:latin typeface="Univers LT Std 47 Cn Lt" pitchFamily="34" charset="0"/>
              </a:rPr>
              <a:t>hat.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Dieses </a:t>
            </a:r>
            <a:r>
              <a:rPr lang="de-CH" altLang="de-DE" sz="3600" dirty="0">
                <a:solidFill>
                  <a:schemeClr val="tx1"/>
                </a:solidFill>
                <a:effectLst/>
                <a:latin typeface="Univers LT Std 47 Cn Lt" pitchFamily="34" charset="0"/>
              </a:rPr>
              <a:t>Wort ist nichts anderes </a:t>
            </a:r>
            <a:r>
              <a:rPr lang="de-CH" altLang="de-DE" sz="3600" dirty="0" smtClean="0">
                <a:solidFill>
                  <a:schemeClr val="tx1"/>
                </a:solidFill>
                <a:effectLst/>
                <a:latin typeface="Univers LT Std 47 Cn Lt" pitchFamily="34" charset="0"/>
              </a:rPr>
              <a:t>als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das </a:t>
            </a:r>
            <a:r>
              <a:rPr lang="de-CH" altLang="de-DE" sz="3600" dirty="0">
                <a:solidFill>
                  <a:schemeClr val="tx1"/>
                </a:solidFill>
                <a:effectLst/>
                <a:latin typeface="Univers LT Std 47 Cn Lt" pitchFamily="34" charset="0"/>
              </a:rPr>
              <a:t>Evangelium, das euch verkündet wurde.“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52957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331640" y="5517232"/>
            <a:ext cx="4240560" cy="461665"/>
          </a:xfrm>
        </p:spPr>
        <p:txBody>
          <a:bodyPr wrap="square">
            <a:spAutoFit/>
          </a:bodyPr>
          <a:lstStyle/>
          <a:p>
            <a:pPr algn="r"/>
            <a:r>
              <a:rPr lang="de-DE" altLang="de-DE" sz="2400" dirty="0" smtClean="0">
                <a:effectLst/>
                <a:latin typeface="Univers LT Std 47 Cn Lt" pitchFamily="34" charset="0"/>
              </a:rPr>
              <a:t>Johannes-Evangelium  1,12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9848"/>
            <a:ext cx="8784976" cy="1938992"/>
          </a:xfrm>
        </p:spPr>
        <p:txBody>
          <a:bodyPr wrap="square">
            <a:spAutoFit/>
          </a:bodyPr>
          <a:lstStyle/>
          <a:p>
            <a:pPr algn="l"/>
            <a:r>
              <a:rPr lang="de-CH" altLang="de-DE" sz="4000" dirty="0">
                <a:solidFill>
                  <a:schemeClr val="tx1"/>
                </a:solidFill>
                <a:effectLst/>
                <a:latin typeface="Univers LT Std 47 Cn Lt" pitchFamily="34" charset="0"/>
              </a:rPr>
              <a:t>„All </a:t>
            </a:r>
            <a:r>
              <a:rPr lang="de-CH" altLang="de-DE" sz="4000" dirty="0" smtClean="0">
                <a:solidFill>
                  <a:schemeClr val="tx1"/>
                </a:solidFill>
                <a:effectLst/>
                <a:latin typeface="Univers LT Std 47 Cn Lt" pitchFamily="34" charset="0"/>
              </a:rPr>
              <a:t>denen, </a:t>
            </a:r>
            <a:r>
              <a:rPr lang="de-CH" altLang="de-DE" sz="4000" dirty="0">
                <a:solidFill>
                  <a:schemeClr val="tx1"/>
                </a:solidFill>
                <a:effectLst/>
                <a:latin typeface="Univers LT Std 47 Cn Lt" pitchFamily="34" charset="0"/>
              </a:rPr>
              <a:t>die ihn aufnahmen und an seinen Namen glaubten, gab er das Recht, Gottes Kinder zu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8488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691680" y="5517232"/>
            <a:ext cx="3880520" cy="461665"/>
          </a:xfrm>
        </p:spPr>
        <p:txBody>
          <a:bodyPr wrap="square">
            <a:spAutoFit/>
          </a:bodyPr>
          <a:lstStyle/>
          <a:p>
            <a:pPr algn="r"/>
            <a:r>
              <a:rPr lang="de-DE" altLang="de-DE" sz="2400" dirty="0" smtClean="0">
                <a:effectLst/>
                <a:latin typeface="Univers LT Std 47 Cn Lt" pitchFamily="34" charset="0"/>
              </a:rPr>
              <a:t>Johannes-Evangelium  1,13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0359"/>
            <a:ext cx="8784976" cy="2554545"/>
          </a:xfrm>
        </p:spPr>
        <p:txBody>
          <a:bodyPr wrap="square">
            <a:spAutoFit/>
          </a:bodyPr>
          <a:lstStyle/>
          <a:p>
            <a:pPr algn="l"/>
            <a:r>
              <a:rPr lang="de-CH" altLang="de-DE" sz="4000" dirty="0">
                <a:solidFill>
                  <a:schemeClr val="tx1"/>
                </a:solidFill>
                <a:effectLst/>
                <a:latin typeface="Univers LT Std 47 Cn Lt" pitchFamily="34" charset="0"/>
              </a:rPr>
              <a:t>„Sie wurden </a:t>
            </a:r>
            <a:r>
              <a:rPr lang="de-CH" altLang="de-DE" sz="4000" dirty="0" smtClean="0">
                <a:solidFill>
                  <a:schemeClr val="tx1"/>
                </a:solidFill>
                <a:effectLst/>
                <a:latin typeface="Univers LT Std 47 Cn Lt" pitchFamily="34" charset="0"/>
              </a:rPr>
              <a:t>Gottes Kinder weder </a:t>
            </a:r>
            <a:r>
              <a:rPr lang="de-CH" altLang="de-DE" sz="4000" dirty="0">
                <a:solidFill>
                  <a:schemeClr val="tx1"/>
                </a:solidFill>
                <a:effectLst/>
                <a:latin typeface="Univers LT Std 47 Cn Lt" pitchFamily="34" charset="0"/>
              </a:rPr>
              <a:t>aufgrund ihrer Abstammung noch durch menschliches Wollen, noch durch den Entschluss eines Mannes; sie sind aus Gott geboren worden.“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77083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5589240"/>
            <a:ext cx="3448472" cy="461665"/>
          </a:xfrm>
        </p:spPr>
        <p:txBody>
          <a:bodyPr wrap="square">
            <a:spAutoFit/>
          </a:bodyPr>
          <a:lstStyle/>
          <a:p>
            <a:pPr algn="r"/>
            <a:r>
              <a:rPr lang="de-DE" altLang="de-DE" sz="2400" dirty="0" smtClean="0">
                <a:effectLst/>
                <a:latin typeface="Univers LT Std 47 Cn Lt" pitchFamily="34" charset="0"/>
              </a:rPr>
              <a:t>1.Johannes-Brief  3,18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928992" cy="2554545"/>
          </a:xfrm>
        </p:spPr>
        <p:txBody>
          <a:bodyPr wrap="square">
            <a:spAutoFit/>
          </a:bodyPr>
          <a:lstStyle/>
          <a:p>
            <a:pPr algn="l"/>
            <a:r>
              <a:rPr lang="de-CH" altLang="de-DE" sz="4000" dirty="0">
                <a:solidFill>
                  <a:schemeClr val="tx1"/>
                </a:solidFill>
                <a:effectLst/>
                <a:latin typeface="Univers LT Std 47 Cn Lt" pitchFamily="34" charset="0"/>
              </a:rPr>
              <a:t>„Meine Kinder, unsere Liebe darf sich nicht in Worten und schönen Reden erschöpfen; sie muss sich durch unser Tun als echt und wahr erweisen.“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517232"/>
            <a:ext cx="3232448" cy="461665"/>
          </a:xfrm>
        </p:spPr>
        <p:txBody>
          <a:bodyPr wrap="square">
            <a:spAutoFit/>
          </a:bodyPr>
          <a:lstStyle/>
          <a:p>
            <a:pPr algn="r"/>
            <a:r>
              <a:rPr lang="de-DE" altLang="de-DE" sz="2400" dirty="0" smtClean="0">
                <a:effectLst/>
                <a:latin typeface="Univers LT Std 47 Cn Lt" pitchFamily="34" charset="0"/>
              </a:rPr>
              <a:t>Kolosser-Brief  2,13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75396"/>
            <a:ext cx="8568952" cy="3785652"/>
          </a:xfrm>
        </p:spPr>
        <p:txBody>
          <a:bodyPr wrap="square">
            <a:spAutoFit/>
          </a:bodyPr>
          <a:lstStyle/>
          <a:p>
            <a:pPr algn="l"/>
            <a:r>
              <a:rPr lang="de-CH" altLang="de-DE" sz="4000" dirty="0">
                <a:solidFill>
                  <a:schemeClr val="tx1"/>
                </a:solidFill>
                <a:effectLst/>
                <a:latin typeface="Univers LT Std 47 Cn Lt" pitchFamily="34" charset="0"/>
              </a:rPr>
              <a:t>„Ja, Gott hat euch zusammen mit Christus lebendig gemacht. Ihr wart nämlich tot – tot aufgrund eurer Verfehlungen und wegen eures </a:t>
            </a:r>
            <a:r>
              <a:rPr lang="de-CH" altLang="de-DE" sz="4000" dirty="0" err="1">
                <a:solidFill>
                  <a:schemeClr val="tx1"/>
                </a:solidFill>
                <a:effectLst/>
                <a:latin typeface="Univers LT Std 47 Cn Lt" pitchFamily="34" charset="0"/>
              </a:rPr>
              <a:t>unbeschnittenen</a:t>
            </a:r>
            <a:r>
              <a:rPr lang="de-CH" altLang="de-DE" sz="4000" dirty="0">
                <a:solidFill>
                  <a:schemeClr val="tx1"/>
                </a:solidFill>
                <a:effectLst/>
                <a:latin typeface="Univers LT Std 47 Cn Lt" pitchFamily="34" charset="0"/>
              </a:rPr>
              <a:t>, sündigen Wesens. Doch Gott hat uns alle unsere Verfehlungen vergeben.“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13153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07704" y="5589240"/>
            <a:ext cx="3664496" cy="461665"/>
          </a:xfrm>
        </p:spPr>
        <p:txBody>
          <a:bodyPr wrap="square">
            <a:spAutoFit/>
          </a:bodyPr>
          <a:lstStyle/>
          <a:p>
            <a:pPr algn="r"/>
            <a:r>
              <a:rPr lang="de-DE" altLang="de-DE" sz="2400" dirty="0" smtClean="0">
                <a:effectLst/>
                <a:latin typeface="Univers LT Std 47 Cn Lt" pitchFamily="34" charset="0"/>
              </a:rPr>
              <a:t>Kolosser-Brief  2,14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35907"/>
            <a:ext cx="8208912" cy="4401205"/>
          </a:xfrm>
        </p:spPr>
        <p:txBody>
          <a:bodyPr wrap="square">
            <a:spAutoFit/>
          </a:bodyPr>
          <a:lstStyle/>
          <a:p>
            <a:pPr algn="l"/>
            <a:r>
              <a:rPr lang="de-CH" altLang="de-DE" sz="4000" dirty="0">
                <a:solidFill>
                  <a:schemeClr val="tx1"/>
                </a:solidFill>
                <a:effectLst/>
                <a:latin typeface="Univers LT Std 47 Cn Lt" pitchFamily="34" charset="0"/>
              </a:rPr>
              <a:t>„Den Schuldschein, der auf unseren Namen ausgestellt war und dessen Inhalt uns anklagte, weil wir die Forderungen des Gesetzes nicht erfüllt hatten, hat er für nicht mehr gültig erklärt. Er hat ihn ans Kreuz genagelt und damit für immer beseitigt.“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81599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589240"/>
            <a:ext cx="4024536" cy="461665"/>
          </a:xfrm>
        </p:spPr>
        <p:txBody>
          <a:bodyPr wrap="square">
            <a:spAutoFit/>
          </a:bodyPr>
          <a:lstStyle/>
          <a:p>
            <a:pPr algn="r"/>
            <a:r>
              <a:rPr lang="de-DE" altLang="de-DE" sz="2400" dirty="0" smtClean="0">
                <a:effectLst/>
                <a:latin typeface="Univers LT Std 47 Cn Lt" pitchFamily="34" charset="0"/>
              </a:rPr>
              <a:t>Römer-Brief  8,38-39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9036496" cy="3970318"/>
          </a:xfrm>
        </p:spPr>
        <p:txBody>
          <a:bodyPr wrap="square">
            <a:spAutoFit/>
          </a:bodyPr>
          <a:lstStyle/>
          <a:p>
            <a:pPr algn="l"/>
            <a:r>
              <a:rPr lang="de-CH" altLang="de-DE" sz="3600" dirty="0">
                <a:solidFill>
                  <a:schemeClr val="tx1"/>
                </a:solidFill>
                <a:effectLst/>
                <a:latin typeface="Univers LT Std 47 Cn Lt" pitchFamily="34" charset="0"/>
              </a:rPr>
              <a:t>„Ja, ich bin überzeugt, dass weder Tod noch Leben, weder Engel noch unsichtbare Mächte, weder Gegenwärtiges noch Zukünftiges, noch gottfeindliche Kräfte, weder Hohes noch Tiefes, noch sonst irgendetwas in der ganzen Schöpfung uns </a:t>
            </a:r>
            <a:r>
              <a:rPr lang="de-CH" altLang="de-DE" sz="3600" dirty="0" smtClean="0">
                <a:solidFill>
                  <a:schemeClr val="tx1"/>
                </a:solidFill>
                <a:effectLst/>
                <a:latin typeface="Univers LT Std 47 Cn Lt" pitchFamily="34" charset="0"/>
              </a:rPr>
              <a:t>je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von </a:t>
            </a:r>
            <a:r>
              <a:rPr lang="de-CH" altLang="de-DE" sz="3600" dirty="0">
                <a:solidFill>
                  <a:schemeClr val="tx1"/>
                </a:solidFill>
                <a:effectLst/>
                <a:latin typeface="Univers LT Std 47 Cn Lt" pitchFamily="34" charset="0"/>
              </a:rPr>
              <a:t>der Liebe Gottes trennen kann, die </a:t>
            </a:r>
            <a:r>
              <a:rPr lang="de-CH" altLang="de-DE" sz="3600" dirty="0" smtClean="0">
                <a:solidFill>
                  <a:schemeClr val="tx1"/>
                </a:solidFill>
                <a:effectLst/>
                <a:latin typeface="Univers LT Std 47 Cn Lt" pitchFamily="34" charset="0"/>
              </a:rPr>
              <a:t>uns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geschenkt </a:t>
            </a:r>
            <a:r>
              <a:rPr lang="de-CH" altLang="de-DE" sz="3600" dirty="0">
                <a:solidFill>
                  <a:schemeClr val="tx1"/>
                </a:solidFill>
                <a:effectLst/>
                <a:latin typeface="Univers LT Std 47 Cn Lt" pitchFamily="34" charset="0"/>
              </a:rPr>
              <a:t>ist in Jesus Christus, unserem Herrn.“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9667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III. </a:t>
            </a:r>
            <a:r>
              <a:rPr lang="de-CH" altLang="de-DE" sz="4800" dirty="0" smtClean="0">
                <a:solidFill>
                  <a:schemeClr val="tx1"/>
                </a:solidFill>
                <a:effectLst/>
                <a:latin typeface="Univers LT Std 47 Cn Lt" pitchFamily="34" charset="0"/>
              </a:rPr>
              <a:t>Gott </a:t>
            </a:r>
            <a:r>
              <a:rPr lang="de-CH" altLang="de-DE" sz="4800" dirty="0">
                <a:solidFill>
                  <a:schemeClr val="tx1"/>
                </a:solidFill>
                <a:effectLst/>
                <a:latin typeface="Univers LT Std 47 Cn Lt" pitchFamily="34" charset="0"/>
              </a:rPr>
              <a:t>ist </a:t>
            </a:r>
            <a:r>
              <a:rPr lang="de-CH" altLang="de-DE" sz="4800" dirty="0" smtClean="0">
                <a:solidFill>
                  <a:schemeClr val="tx1"/>
                </a:solidFill>
                <a:effectLst/>
                <a:latin typeface="Univers LT Std 47 Cn Lt" pitchFamily="34" charset="0"/>
              </a:rPr>
              <a:t>viel grösser</a:t>
            </a:r>
            <a:r>
              <a:rPr lang="de-CH" altLang="de-DE" sz="4800" dirty="0">
                <a:solidFill>
                  <a:schemeClr val="tx1"/>
                </a:solidFill>
                <a:effectLst/>
                <a:latin typeface="Univers LT Std 47 Cn Lt" pitchFamily="34" charset="0"/>
              </a:rPr>
              <a: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2304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331640" y="5517232"/>
            <a:ext cx="4240560" cy="461665"/>
          </a:xfrm>
        </p:spPr>
        <p:txBody>
          <a:bodyPr wrap="square">
            <a:spAutoFit/>
          </a:bodyPr>
          <a:lstStyle/>
          <a:p>
            <a:pPr algn="r"/>
            <a:r>
              <a:rPr lang="de-DE" altLang="de-DE" sz="2400" dirty="0" smtClean="0">
                <a:effectLst/>
                <a:latin typeface="Univers LT Std 47 Cn Lt" pitchFamily="34" charset="0"/>
              </a:rPr>
              <a:t>1.Johannes-Brief  3,20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1323439"/>
          </a:xfrm>
        </p:spPr>
        <p:txBody>
          <a:bodyPr wrap="square">
            <a:spAutoFit/>
          </a:bodyPr>
          <a:lstStyle/>
          <a:p>
            <a:pPr algn="l"/>
            <a:r>
              <a:rPr lang="de-CH" altLang="de-DE" sz="4000" dirty="0">
                <a:solidFill>
                  <a:schemeClr val="tx1"/>
                </a:solidFill>
                <a:effectLst/>
                <a:latin typeface="Univers LT Std 47 Cn Lt" pitchFamily="34" charset="0"/>
              </a:rPr>
              <a:t>„Gott ist </a:t>
            </a:r>
            <a:r>
              <a:rPr lang="de-CH" altLang="de-DE" sz="4000" dirty="0" smtClean="0">
                <a:solidFill>
                  <a:schemeClr val="tx1"/>
                </a:solidFill>
                <a:effectLst/>
                <a:latin typeface="Univers LT Std 47 Cn Lt" pitchFamily="34" charset="0"/>
              </a:rPr>
              <a:t>grösser als </a:t>
            </a:r>
            <a:r>
              <a:rPr lang="de-CH" altLang="de-DE" sz="4000" dirty="0">
                <a:solidFill>
                  <a:schemeClr val="tx1"/>
                </a:solidFill>
                <a:effectLst/>
                <a:latin typeface="Univers LT Std 47 Cn Lt" pitchFamily="34" charset="0"/>
              </a:rPr>
              <a:t>unser </a:t>
            </a:r>
            <a:r>
              <a:rPr lang="de-CH" altLang="de-DE" sz="4000" dirty="0" smtClean="0">
                <a:solidFill>
                  <a:schemeClr val="tx1"/>
                </a:solidFill>
                <a:effectLst/>
                <a:latin typeface="Univers LT Std 47 Cn Lt" pitchFamily="34" charset="0"/>
              </a:rPr>
              <a:t>Herz</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er erkennt alles.“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88215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115616" y="5589240"/>
            <a:ext cx="4528592" cy="461665"/>
          </a:xfrm>
        </p:spPr>
        <p:txBody>
          <a:bodyPr wrap="square">
            <a:spAutoFit/>
          </a:bodyPr>
          <a:lstStyle/>
          <a:p>
            <a:pPr algn="r"/>
            <a:r>
              <a:rPr lang="de-DE" altLang="de-DE" sz="2400" dirty="0" smtClean="0">
                <a:effectLst/>
                <a:latin typeface="Univers LT Std 47 Cn Lt" pitchFamily="34" charset="0"/>
              </a:rPr>
              <a:t>1.Johannes-Brief  3,20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4885"/>
            <a:ext cx="8208912" cy="3170099"/>
          </a:xfrm>
        </p:spPr>
        <p:txBody>
          <a:bodyPr wrap="square">
            <a:spAutoFit/>
          </a:bodyPr>
          <a:lstStyle/>
          <a:p>
            <a:pPr algn="l"/>
            <a:r>
              <a:rPr lang="de-CH" altLang="de-DE" sz="4000" dirty="0">
                <a:solidFill>
                  <a:schemeClr val="tx1"/>
                </a:solidFill>
                <a:effectLst/>
                <a:latin typeface="Univers LT Std 47 Cn Lt" pitchFamily="34" charset="0"/>
              </a:rPr>
              <a:t>„Gott in seiner Grösse ist </a:t>
            </a:r>
            <a:r>
              <a:rPr lang="de-CH" altLang="de-DE" sz="4000" dirty="0" smtClean="0">
                <a:solidFill>
                  <a:schemeClr val="tx1"/>
                </a:solidFill>
                <a:effectLst/>
                <a:latin typeface="Univers LT Std 47 Cn Lt" pitchFamily="34" charset="0"/>
              </a:rPr>
              <a:t>barmherziger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als </a:t>
            </a:r>
            <a:r>
              <a:rPr lang="de-CH" altLang="de-DE" sz="4000" dirty="0">
                <a:solidFill>
                  <a:schemeClr val="tx1"/>
                </a:solidFill>
                <a:effectLst/>
                <a:latin typeface="Univers LT Std 47 Cn Lt" pitchFamily="34" charset="0"/>
              </a:rPr>
              <a:t>unser eigenes Herz, und ihm ist nichts verborgen. Er, der uns durch und durch kennt, sieht nicht nur unsere Verfehlungen.“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16484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475656" y="5517232"/>
            <a:ext cx="4096544" cy="461665"/>
          </a:xfrm>
        </p:spPr>
        <p:txBody>
          <a:bodyPr wrap="square">
            <a:spAutoFit/>
          </a:bodyPr>
          <a:lstStyle/>
          <a:p>
            <a:pPr algn="r"/>
            <a:r>
              <a:rPr lang="de-DE" altLang="de-DE" sz="2400" dirty="0" smtClean="0">
                <a:effectLst/>
                <a:latin typeface="Univers LT Std 47 Cn Lt" pitchFamily="34" charset="0"/>
              </a:rPr>
              <a:t>Psalm 34,19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08912" cy="1938992"/>
          </a:xfrm>
        </p:spPr>
        <p:txBody>
          <a:bodyPr wrap="square">
            <a:spAutoFit/>
          </a:bodyPr>
          <a:lstStyle/>
          <a:p>
            <a:pPr algn="l"/>
            <a:r>
              <a:rPr lang="de-CH" altLang="de-DE" sz="4000" dirty="0">
                <a:solidFill>
                  <a:schemeClr val="tx1"/>
                </a:solidFill>
                <a:effectLst/>
                <a:latin typeface="Univers LT Std 47 Cn Lt" pitchFamily="34" charset="0"/>
              </a:rPr>
              <a:t>„Wenn sie verzweifelt sind und keinen Mut mehr haben, dann ist er ihnen nahe und hilft.“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845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619672" y="5589240"/>
            <a:ext cx="3880520" cy="461665"/>
          </a:xfrm>
        </p:spPr>
        <p:txBody>
          <a:bodyPr wrap="square">
            <a:spAutoFit/>
          </a:bodyPr>
          <a:lstStyle/>
          <a:p>
            <a:pPr algn="r"/>
            <a:r>
              <a:rPr lang="de-DE" altLang="de-DE" sz="2400" dirty="0" smtClean="0">
                <a:effectLst/>
                <a:latin typeface="Univers LT Std 47 Cn Lt" pitchFamily="34" charset="0"/>
              </a:rPr>
              <a:t>Hebräer 4,16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08912" cy="3785652"/>
          </a:xfrm>
        </p:spPr>
        <p:txBody>
          <a:bodyPr wrap="square">
            <a:spAutoFit/>
          </a:bodyPr>
          <a:lstStyle/>
          <a:p>
            <a:pPr algn="l"/>
            <a:r>
              <a:rPr lang="de-CH" altLang="de-DE" sz="4000" dirty="0">
                <a:solidFill>
                  <a:schemeClr val="tx1"/>
                </a:solidFill>
                <a:effectLst/>
                <a:latin typeface="Univers LT Std 47 Cn Lt" pitchFamily="34" charset="0"/>
              </a:rPr>
              <a:t>„Wir wollen voll Zuversicht vor den Thron unseres gnädigen Gottes treten, damit er uns sein Erbarmen schenkt und uns seine Gnade erfahren lässt und wir zur rechten Zeit die Hilfe </a:t>
            </a:r>
            <a:r>
              <a:rPr lang="de-CH" altLang="de-DE" sz="4000" dirty="0" smtClean="0">
                <a:solidFill>
                  <a:schemeClr val="tx1"/>
                </a:solidFill>
                <a:effectLst/>
                <a:latin typeface="Univers LT Std 47 Cn Lt" pitchFamily="34" charset="0"/>
              </a:rPr>
              <a:t>bekommen,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die </a:t>
            </a:r>
            <a:r>
              <a:rPr lang="de-CH" altLang="de-DE" sz="4000" dirty="0">
                <a:solidFill>
                  <a:schemeClr val="tx1"/>
                </a:solidFill>
                <a:effectLst/>
                <a:latin typeface="Univers LT Std 47 Cn Lt" pitchFamily="34" charset="0"/>
              </a:rPr>
              <a:t>wir brauchen.“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5336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11560" y="5589240"/>
            <a:ext cx="4888632" cy="461665"/>
          </a:xfrm>
        </p:spPr>
        <p:txBody>
          <a:bodyPr wrap="square">
            <a:spAutoFit/>
          </a:bodyPr>
          <a:lstStyle/>
          <a:p>
            <a:pPr algn="r"/>
            <a:r>
              <a:rPr lang="de-DE" altLang="de-DE" sz="2400" dirty="0" smtClean="0">
                <a:effectLst/>
                <a:latin typeface="Univers LT Std 47 Cn Lt" pitchFamily="34" charset="0"/>
              </a:rPr>
              <a:t>1.Johannes-Brief  3,20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208912" cy="1107996"/>
          </a:xfrm>
        </p:spPr>
        <p:txBody>
          <a:bodyPr wrap="square">
            <a:spAutoFit/>
          </a:bodyPr>
          <a:lstStyle/>
          <a:p>
            <a:pPr algn="l"/>
            <a:r>
              <a:rPr lang="de-CH" altLang="de-DE" sz="6600" dirty="0">
                <a:solidFill>
                  <a:schemeClr val="tx1"/>
                </a:solidFill>
                <a:effectLst/>
                <a:latin typeface="Univers LT Std 47 Cn Lt" pitchFamily="34" charset="0"/>
              </a:rPr>
              <a:t>„Gott erkennt alles.“</a:t>
            </a:r>
            <a:endParaRPr lang="de-DE" altLang="de-DE" sz="660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07504" y="1700808"/>
            <a:ext cx="820891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6600" kern="0" dirty="0" smtClean="0">
                <a:solidFill>
                  <a:schemeClr val="tx1"/>
                </a:solidFill>
                <a:effectLst/>
                <a:latin typeface="Univers LT Std 47 Cn Lt" pitchFamily="34" charset="0"/>
              </a:rPr>
              <a:t>„Gott weiss alles.“</a:t>
            </a:r>
            <a:endParaRPr lang="de-DE" altLang="de-DE" sz="6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69378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619672" y="5589240"/>
            <a:ext cx="3880520" cy="461665"/>
          </a:xfrm>
        </p:spPr>
        <p:txBody>
          <a:bodyPr wrap="square">
            <a:spAutoFit/>
          </a:bodyPr>
          <a:lstStyle/>
          <a:p>
            <a:pPr algn="r"/>
            <a:r>
              <a:rPr lang="de-DE" altLang="de-DE" sz="2400" dirty="0" smtClean="0">
                <a:effectLst/>
                <a:latin typeface="Univers LT Std 47 Cn Lt" pitchFamily="34" charset="0"/>
              </a:rPr>
              <a:t>Johannes-Evangelium  21,17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08912" cy="1569660"/>
          </a:xfrm>
        </p:spPr>
        <p:txBody>
          <a:bodyPr wrap="square">
            <a:spAutoFit/>
          </a:bodyPr>
          <a:lstStyle/>
          <a:p>
            <a:pPr algn="l"/>
            <a:r>
              <a:rPr lang="de-CH" altLang="de-DE" sz="4800" dirty="0">
                <a:solidFill>
                  <a:schemeClr val="tx1"/>
                </a:solidFill>
                <a:effectLst/>
                <a:latin typeface="Univers LT Std 47 Cn Lt" pitchFamily="34" charset="0"/>
              </a:rPr>
              <a:t>„Herr, du weisst </a:t>
            </a:r>
            <a:r>
              <a:rPr lang="de-CH" altLang="de-DE" sz="4800" dirty="0" smtClean="0">
                <a:solidFill>
                  <a:schemeClr val="tx1"/>
                </a:solidFill>
                <a:effectLst/>
                <a:latin typeface="Univers LT Std 47 Cn Lt" pitchFamily="34" charset="0"/>
              </a:rPr>
              <a:t>alles.</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Du </a:t>
            </a:r>
            <a:r>
              <a:rPr lang="de-CH" altLang="de-DE" sz="4800" dirty="0">
                <a:solidFill>
                  <a:schemeClr val="tx1"/>
                </a:solidFill>
                <a:effectLst/>
                <a:latin typeface="Univers LT Std 47 Cn Lt" pitchFamily="34" charset="0"/>
              </a:rPr>
              <a:t>weisst, dass ich dich lieb habe.“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6765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589240"/>
            <a:ext cx="3664496" cy="461665"/>
          </a:xfrm>
        </p:spPr>
        <p:txBody>
          <a:bodyPr wrap="square">
            <a:spAutoFit/>
          </a:bodyPr>
          <a:lstStyle/>
          <a:p>
            <a:pPr algn="r"/>
            <a:r>
              <a:rPr lang="de-DE" altLang="de-DE" sz="2400" dirty="0" smtClean="0">
                <a:effectLst/>
                <a:latin typeface="Univers LT Std 47 Cn Lt" pitchFamily="34" charset="0"/>
              </a:rPr>
              <a:t>1.Johannes-Brief  3,19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82367"/>
            <a:ext cx="8424936" cy="2554545"/>
          </a:xfrm>
        </p:spPr>
        <p:txBody>
          <a:bodyPr wrap="square">
            <a:spAutoFit/>
          </a:bodyPr>
          <a:lstStyle/>
          <a:p>
            <a:pPr algn="l"/>
            <a:r>
              <a:rPr lang="de-CH" altLang="de-DE" sz="4000" dirty="0">
                <a:solidFill>
                  <a:schemeClr val="tx1"/>
                </a:solidFill>
                <a:effectLst/>
                <a:latin typeface="Univers LT Std 47 Cn Lt" pitchFamily="34" charset="0"/>
              </a:rPr>
              <a:t>„Wenn das der Fall ist, wissen wir, dass wir auf der Seite der Wahrheit stehen. Zudem können wir damit unser Herz vor Gott zur Ruhe bringen.“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75978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39552" y="6237312"/>
            <a:ext cx="6400800" cy="461665"/>
          </a:xfrm>
        </p:spPr>
        <p:txBody>
          <a:bodyPr>
            <a:spAutoFit/>
          </a:bodyPr>
          <a:lstStyle/>
          <a:p>
            <a:pPr algn="r"/>
            <a:r>
              <a:rPr lang="de-DE" altLang="de-DE" sz="2400" dirty="0" smtClean="0">
                <a:effectLst/>
                <a:latin typeface="Univers LT Std 47 Cn Lt" pitchFamily="34" charset="0"/>
              </a:rPr>
              <a:t>1.Johannes-Brief  2,1-2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3416320"/>
          </a:xfrm>
        </p:spPr>
        <p:txBody>
          <a:bodyPr wrap="square">
            <a:spAutoFit/>
          </a:bodyPr>
          <a:lstStyle/>
          <a:p>
            <a:pPr algn="l"/>
            <a:r>
              <a:rPr lang="de-CH" altLang="de-DE" sz="3600" dirty="0">
                <a:solidFill>
                  <a:schemeClr val="tx1"/>
                </a:solidFill>
                <a:effectLst/>
                <a:latin typeface="Univers LT Std 47 Cn Lt" pitchFamily="34" charset="0"/>
              </a:rPr>
              <a:t> „Wir haben einen Anwalt, der beim Vater für uns eintritt: Jesus Christus, den Gerechten. Er, der nie etwas Unrechtes getan hat, ist durch seinen Tod zum Sühneopfer für unsere Sünden </a:t>
            </a:r>
            <a:r>
              <a:rPr lang="de-CH" altLang="de-DE" sz="3600" dirty="0" smtClean="0">
                <a:solidFill>
                  <a:schemeClr val="tx1"/>
                </a:solidFill>
                <a:effectLst/>
                <a:latin typeface="Univers LT Std 47 Cn Lt" pitchFamily="34" charset="0"/>
              </a:rPr>
              <a:t>geworden,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nicht nur für unsere </a:t>
            </a:r>
            <a:r>
              <a:rPr lang="de-CH" altLang="de-DE" sz="3600" dirty="0" smtClean="0">
                <a:solidFill>
                  <a:schemeClr val="tx1"/>
                </a:solidFill>
                <a:effectLst/>
                <a:latin typeface="Univers LT Std 47 Cn Lt" pitchFamily="34" charset="0"/>
              </a:rPr>
              <a:t>Sünden,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sondern </a:t>
            </a:r>
            <a:r>
              <a:rPr lang="de-CH" altLang="de-DE" sz="3600" dirty="0">
                <a:solidFill>
                  <a:schemeClr val="tx1"/>
                </a:solidFill>
                <a:effectLst/>
                <a:latin typeface="Univers LT Std 47 Cn Lt" pitchFamily="34" charset="0"/>
              </a:rPr>
              <a:t>für die der ganzen Welt.“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5877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8680"/>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475656" y="5589240"/>
            <a:ext cx="4096544" cy="461665"/>
          </a:xfrm>
        </p:spPr>
        <p:txBody>
          <a:bodyPr wrap="square">
            <a:spAutoFit/>
          </a:bodyPr>
          <a:lstStyle/>
          <a:p>
            <a:pPr algn="r"/>
            <a:r>
              <a:rPr lang="de-DE" altLang="de-DE" sz="2400" dirty="0" smtClean="0">
                <a:effectLst/>
                <a:latin typeface="Univers LT Std 47 Cn Lt" pitchFamily="34" charset="0"/>
              </a:rPr>
              <a:t>Jesaja 57,15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3416320"/>
          </a:xfrm>
        </p:spPr>
        <p:txBody>
          <a:bodyPr wrap="square">
            <a:spAutoFit/>
          </a:bodyPr>
          <a:lstStyle/>
          <a:p>
            <a:pPr algn="l"/>
            <a:r>
              <a:rPr lang="de-CH" altLang="de-DE" sz="3600" dirty="0">
                <a:solidFill>
                  <a:schemeClr val="tx1"/>
                </a:solidFill>
                <a:effectLst/>
                <a:latin typeface="Univers LT Std 47 Cn Lt" pitchFamily="34" charset="0"/>
              </a:rPr>
              <a:t>So spricht der Hohe und Erhabene, der ewig wohnt, dessen Name heilig ist: „Ich wohne in der Höhe und im Heiligtum und bei denen, die zerschlagenen und demütigen Geistes sind, auf dass ich erquicke den Geist der Gedemütigten und das Herz der Zerschlagenen.“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962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589240"/>
            <a:ext cx="3592488" cy="461665"/>
          </a:xfrm>
        </p:spPr>
        <p:txBody>
          <a:bodyPr wrap="square">
            <a:spAutoFit/>
          </a:bodyPr>
          <a:lstStyle/>
          <a:p>
            <a:pPr algn="r"/>
            <a:r>
              <a:rPr lang="de-DE" altLang="de-DE" sz="2400" dirty="0" smtClean="0">
                <a:effectLst/>
                <a:latin typeface="Univers LT Std 47 Cn Lt" pitchFamily="34" charset="0"/>
              </a:rPr>
              <a:t>1.Johannes-Brief 3,19-20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784976" cy="2862322"/>
          </a:xfrm>
        </p:spPr>
        <p:txBody>
          <a:bodyPr wrap="square">
            <a:spAutoFit/>
          </a:bodyPr>
          <a:lstStyle/>
          <a:p>
            <a:pPr algn="l"/>
            <a:r>
              <a:rPr lang="de-CH" altLang="de-DE" sz="3600" dirty="0">
                <a:solidFill>
                  <a:schemeClr val="tx1"/>
                </a:solidFill>
                <a:effectLst/>
                <a:latin typeface="Univers LT Std 47 Cn Lt" pitchFamily="34" charset="0"/>
              </a:rPr>
              <a:t>„Daran erkennen wir, dass wir aus der Wahrheit sind, und können unser Herz vor ihm damit zum Schweigen bringen (überreden), dass, wenn uns unser Herz verdammt, Gott grösser ist als unser Herz und </a:t>
            </a:r>
            <a:r>
              <a:rPr lang="de-CH" altLang="de-DE" sz="3600" dirty="0" smtClean="0">
                <a:solidFill>
                  <a:schemeClr val="tx1"/>
                </a:solidFill>
                <a:effectLst/>
                <a:latin typeface="Univers LT Std 47 Cn Lt" pitchFamily="34" charset="0"/>
              </a:rPr>
              <a:t>er erkennt alles und er weiss </a:t>
            </a:r>
            <a:r>
              <a:rPr lang="de-CH" altLang="de-DE" sz="3600" dirty="0">
                <a:solidFill>
                  <a:schemeClr val="tx1"/>
                </a:solidFill>
                <a:effectLst/>
                <a:latin typeface="Univers LT Std 47 Cn Lt" pitchFamily="34" charset="0"/>
              </a:rPr>
              <a:t>alles.“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2079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259632" y="5589240"/>
            <a:ext cx="4312568" cy="461665"/>
          </a:xfrm>
        </p:spPr>
        <p:txBody>
          <a:bodyPr wrap="square">
            <a:spAutoFit/>
          </a:bodyPr>
          <a:lstStyle/>
          <a:p>
            <a:pPr algn="r"/>
            <a:r>
              <a:rPr lang="de-DE" altLang="de-DE" sz="2400" dirty="0" smtClean="0">
                <a:effectLst/>
                <a:latin typeface="Univers LT Std 47 Cn Lt" pitchFamily="34" charset="0"/>
              </a:rPr>
              <a:t>1.Johannes-Brief  3,19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568952" cy="2554545"/>
          </a:xfrm>
        </p:spPr>
        <p:txBody>
          <a:bodyPr wrap="square">
            <a:spAutoFit/>
          </a:bodyPr>
          <a:lstStyle/>
          <a:p>
            <a:pPr algn="l"/>
            <a:r>
              <a:rPr lang="de-CH" altLang="de-DE" sz="4000" dirty="0">
                <a:solidFill>
                  <a:schemeClr val="tx1"/>
                </a:solidFill>
                <a:effectLst/>
                <a:latin typeface="Univers LT Std 47 Cn Lt" pitchFamily="34" charset="0"/>
              </a:rPr>
              <a:t>„Wenn das der Fall ist, wissen wir, dass wir auf der Seite der Wahrheit stehen. Zudem können wir damit unser Herz vor Gott zur Ruhe bringen.“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6977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619672" y="5589240"/>
            <a:ext cx="3880520" cy="461665"/>
          </a:xfrm>
        </p:spPr>
        <p:txBody>
          <a:bodyPr wrap="square">
            <a:spAutoFit/>
          </a:bodyPr>
          <a:lstStyle/>
          <a:p>
            <a:pPr algn="r"/>
            <a:r>
              <a:rPr lang="de-DE" altLang="de-DE" sz="2400" dirty="0" smtClean="0">
                <a:effectLst/>
                <a:latin typeface="Univers LT Std 47 Cn Lt" pitchFamily="34" charset="0"/>
              </a:rPr>
              <a:t>1.Johannes-Brief  3,20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75396"/>
            <a:ext cx="8208912" cy="3785652"/>
          </a:xfrm>
        </p:spPr>
        <p:txBody>
          <a:bodyPr wrap="square">
            <a:spAutoFit/>
          </a:bodyPr>
          <a:lstStyle/>
          <a:p>
            <a:pPr algn="l"/>
            <a:r>
              <a:rPr lang="de-CH" altLang="de-DE" sz="4000" dirty="0">
                <a:solidFill>
                  <a:schemeClr val="tx1"/>
                </a:solidFill>
                <a:effectLst/>
                <a:latin typeface="Univers LT Std 47 Cn Lt" pitchFamily="34" charset="0"/>
              </a:rPr>
              <a:t>„Denn wann immer unser Gewissen uns anklagt, dürfen wir wissen: Gott in seiner Grösse ist barmherziger als unser eigenes Herz, und ihm ist nichts verborgen. Er, der uns durch und durch kennt, sieht nicht nur unsere Verfehlungen.“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6680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589240"/>
            <a:ext cx="4024536" cy="461665"/>
          </a:xfrm>
        </p:spPr>
        <p:txBody>
          <a:bodyPr wrap="square">
            <a:spAutoFit/>
          </a:bodyPr>
          <a:lstStyle/>
          <a:p>
            <a:pPr algn="r"/>
            <a:r>
              <a:rPr lang="de-DE" altLang="de-DE" sz="2400" dirty="0" smtClean="0">
                <a:effectLst/>
                <a:latin typeface="Univers LT Std 47 Cn Lt" pitchFamily="34" charset="0"/>
              </a:rPr>
              <a:t>1.Johannes-Brief  3,20-21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75396"/>
            <a:ext cx="8856984" cy="3785652"/>
          </a:xfrm>
        </p:spPr>
        <p:txBody>
          <a:bodyPr wrap="square">
            <a:spAutoFit/>
          </a:bodyPr>
          <a:lstStyle/>
          <a:p>
            <a:pPr algn="l"/>
            <a:r>
              <a:rPr lang="de-CH" altLang="de-DE" sz="4000" dirty="0">
                <a:solidFill>
                  <a:schemeClr val="tx1"/>
                </a:solidFill>
                <a:effectLst/>
                <a:latin typeface="Univers LT Std 47 Cn Lt" pitchFamily="34" charset="0"/>
              </a:rPr>
              <a:t>„Wenn unser Gewissen uns also nicht  länger verurteilt, dann, liebe Freunde, können wir uns voll Zuversicht an Gott wenden und werden alles bekommen, was wir von ihm erbitten; denn wir befolgen seine Gebote und tun das, was ihm gefällt.“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02854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7398"/>
            <a:ext cx="8928992" cy="923330"/>
          </a:xfrm>
        </p:spPr>
        <p:txBody>
          <a:bodyPr wrap="square">
            <a:spAutoFit/>
          </a:bodyPr>
          <a:lstStyle/>
          <a:p>
            <a:pPr algn="l"/>
            <a:r>
              <a:rPr lang="de-DE" altLang="de-DE" dirty="0" smtClean="0">
                <a:solidFill>
                  <a:schemeClr val="tx1"/>
                </a:solidFill>
                <a:effectLst/>
                <a:latin typeface="Univers LT Std 47 Cn Lt" pitchFamily="34" charset="0"/>
              </a:rPr>
              <a:t>I. </a:t>
            </a:r>
            <a:r>
              <a:rPr lang="de-CH" altLang="de-DE" dirty="0" smtClean="0">
                <a:solidFill>
                  <a:schemeClr val="tx1"/>
                </a:solidFill>
                <a:effectLst/>
                <a:latin typeface="Univers LT Std 47 Cn Lt" pitchFamily="34" charset="0"/>
              </a:rPr>
              <a:t>Ein </a:t>
            </a:r>
            <a:r>
              <a:rPr lang="de-CH" altLang="de-DE" dirty="0">
                <a:solidFill>
                  <a:schemeClr val="tx1"/>
                </a:solidFill>
                <a:effectLst/>
                <a:latin typeface="Univers LT Std 47 Cn Lt" pitchFamily="34" charset="0"/>
              </a:rPr>
              <a:t>anklagendes Herz</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187624" y="5589240"/>
            <a:ext cx="4384576" cy="461665"/>
          </a:xfrm>
        </p:spPr>
        <p:txBody>
          <a:bodyPr wrap="square">
            <a:spAutoFit/>
          </a:bodyPr>
          <a:lstStyle/>
          <a:p>
            <a:pPr algn="r"/>
            <a:r>
              <a:rPr lang="de-DE" altLang="de-DE" sz="2400" dirty="0" smtClean="0">
                <a:effectLst/>
                <a:latin typeface="Univers LT Std 47 Cn Lt" pitchFamily="34" charset="0"/>
              </a:rPr>
              <a:t>1.Johannes-Brief  3,18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424936" cy="2554545"/>
          </a:xfrm>
        </p:spPr>
        <p:txBody>
          <a:bodyPr wrap="square">
            <a:spAutoFit/>
          </a:bodyPr>
          <a:lstStyle/>
          <a:p>
            <a:pPr algn="l"/>
            <a:r>
              <a:rPr lang="de-CH" altLang="de-DE" sz="4000" dirty="0">
                <a:solidFill>
                  <a:schemeClr val="tx1"/>
                </a:solidFill>
                <a:effectLst/>
                <a:latin typeface="Univers LT Std 47 Cn Lt" pitchFamily="34" charset="0"/>
              </a:rPr>
              <a:t>„Meine Kinder, unsere Liebe darf sich nicht in Worten und schönen Reden erschöpfen; sie muss sich durch unser Tun als echt und wahr erweisen.“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2865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187624" y="5589240"/>
            <a:ext cx="4384576" cy="461665"/>
          </a:xfrm>
        </p:spPr>
        <p:txBody>
          <a:bodyPr wrap="square">
            <a:spAutoFit/>
          </a:bodyPr>
          <a:lstStyle/>
          <a:p>
            <a:pPr algn="r"/>
            <a:r>
              <a:rPr lang="de-DE" altLang="de-DE" sz="2400" dirty="0" smtClean="0">
                <a:effectLst/>
                <a:latin typeface="Univers LT Std 47 Cn Lt" pitchFamily="34" charset="0"/>
              </a:rPr>
              <a:t>1.Johannes-Brief  1,9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2877"/>
            <a:ext cx="7560840" cy="3170099"/>
          </a:xfrm>
        </p:spPr>
        <p:txBody>
          <a:bodyPr wrap="square">
            <a:spAutoFit/>
          </a:bodyPr>
          <a:lstStyle/>
          <a:p>
            <a:pPr algn="l"/>
            <a:r>
              <a:rPr lang="de-CH" altLang="de-DE" sz="4000" dirty="0">
                <a:solidFill>
                  <a:schemeClr val="tx1"/>
                </a:solidFill>
                <a:effectLst/>
                <a:latin typeface="Univers LT Std 47 Cn Lt" pitchFamily="34" charset="0"/>
              </a:rPr>
              <a:t>„Wenn wir unsere Sünden bekennen, erweist Gott sich als treu und gerecht: Er vergibt uns unsere Sünden und reinigt uns von allem </a:t>
            </a:r>
            <a:r>
              <a:rPr lang="de-CH" altLang="de-DE" sz="4000" dirty="0" smtClean="0">
                <a:solidFill>
                  <a:schemeClr val="tx1"/>
                </a:solidFill>
                <a:effectLst/>
                <a:latin typeface="Univers LT Std 47 Cn Lt" pitchFamily="34" charset="0"/>
              </a:rPr>
              <a:t>Unrecht,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das </a:t>
            </a:r>
            <a:r>
              <a:rPr lang="de-CH" altLang="de-DE" sz="4000" dirty="0">
                <a:solidFill>
                  <a:schemeClr val="tx1"/>
                </a:solidFill>
                <a:effectLst/>
                <a:latin typeface="Univers LT Std 47 Cn Lt" pitchFamily="34" charset="0"/>
              </a:rPr>
              <a:t>wir begangen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4356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912</Words>
  <Application>Microsoft Office PowerPoint</Application>
  <PresentationFormat>Bildschirmpräsentation (4:3)</PresentationFormat>
  <Paragraphs>101</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Glauben, wenn ich in depressiver Stimmung bin?</vt:lpstr>
      <vt:lpstr>„Meine Kinder, unsere Liebe darf sich nicht in Worten und schönen Reden erschöpfen; sie muss sich durch unser Tun als echt und wahr erweisen.“</vt:lpstr>
      <vt:lpstr>„Wenn das der Fall ist, wissen wir, dass wir auf der Seite der Wahrheit stehen. Zudem können wir damit unser Herz vor Gott zur Ruhe bringen.“</vt:lpstr>
      <vt:lpstr>„Wenn das der Fall ist, wissen wir, dass wir auf der Seite der Wahrheit stehen. Zudem können wir damit unser Herz vor Gott zur Ruhe bringen.“</vt:lpstr>
      <vt:lpstr>„Denn wann immer unser Gewissen uns anklagt, dürfen wir wissen: Gott in seiner Grösse ist barmherziger als unser eigenes Herz, und ihm ist nichts verborgen. Er, der uns durch und durch kennt, sieht nicht nur unsere Verfehlungen.“</vt:lpstr>
      <vt:lpstr>„Wenn unser Gewissen uns also nicht  länger verurteilt, dann, liebe Freunde, können wir uns voll Zuversicht an Gott wenden und werden alles bekommen, was wir von ihm erbitten; denn wir befolgen seine Gebote und tun das, was ihm gefällt.“</vt:lpstr>
      <vt:lpstr>I. Ein anklagendes Herz</vt:lpstr>
      <vt:lpstr>„Meine Kinder, unsere Liebe darf sich nicht in Worten und schönen Reden erschöpfen; sie muss sich durch unser Tun als echt und wahr erweisen.“</vt:lpstr>
      <vt:lpstr>„Wenn wir unsere Sünden bekennen, erweist Gott sich als treu und gerecht: Er vergibt uns unsere Sünden und reinigt uns von allem Unrecht, das wir begangen haben.“</vt:lpstr>
      <vt:lpstr>„Was betrübst du dich, meine Seele, und bist so unruhig in mir?“ (Luther 84)</vt:lpstr>
      <vt:lpstr>„Was betrübst du dich, meine Seele, und bist so unruhig in mir?“ (Luther 84)</vt:lpstr>
      <vt:lpstr>„Seid besonnen, seid wachsam! Euer Feind, der Teufel, streift umher wie ein brüllender Löwe, immer auf der Suche nach einem Opfer, das er verschlingen kann.“</vt:lpstr>
      <vt:lpstr>II. Die „Kunst“ des Überredens</vt:lpstr>
      <vt:lpstr>„Wir können unser Herz vor Gott zum Schweigen bringen.“</vt:lpstr>
      <vt:lpstr>„Paulus, der viel Volk abspenstig macht, überredet und spricht: Was mit Händen gemacht ist, das sind keine Götter.“</vt:lpstr>
      <vt:lpstr>„Paulus, der viel Volk abspenstig macht, überredet und spricht: Was mit Händen gemacht ist, das sind keine Götter.“</vt:lpstr>
      <vt:lpstr>„Ihr seid ja von neuem geboren, und dieses neue Leben hat seinen Ursprung nicht in einem vergänglichen Samen, sondern in einem unvergänglichen, in dem lebendigen Wort Gottes, das für immer Bestand hat. Dieses Wort ist nichts anderes als das Evangelium, das euch verkündet wurde.“</vt:lpstr>
      <vt:lpstr>„All denen, die ihn aufnahmen und an seinen Namen glaubten, gab er das Recht, Gottes Kinder zu werden.“</vt:lpstr>
      <vt:lpstr>„Sie wurden Gottes Kinder weder aufgrund ihrer Abstammung noch durch menschliches Wollen, noch durch den Entschluss eines Mannes; sie sind aus Gott geboren worden.“</vt:lpstr>
      <vt:lpstr>„Ja, Gott hat euch zusammen mit Christus lebendig gemacht. Ihr wart nämlich tot – tot aufgrund eurer Verfehlungen und wegen eures unbeschnittenen, sündigen Wesens. Doch Gott hat uns alle unsere Verfehlungen vergeben.“</vt:lpstr>
      <vt:lpstr>„Den Schuldschein, der auf unseren Namen ausgestellt war und dessen Inhalt uns anklagte, weil wir die Forderungen des Gesetzes nicht erfüllt hatten, hat er für nicht mehr gültig erklärt. Er hat ihn ans Kreuz genagelt und damit für immer beseitigt.“</vt:lpstr>
      <vt:lpstr>„Ja,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vt:lpstr>
      <vt:lpstr>III. Gott ist viel grösser!</vt:lpstr>
      <vt:lpstr>„Gott ist grösser als unser Herz und er erkennt alles.“</vt:lpstr>
      <vt:lpstr>„Gott in seiner Grösse ist barmherziger als unser eigenes Herz, und ihm ist nichts verborgen. Er, der uns durch und durch kennt, sieht nicht nur unsere Verfehlungen.“</vt:lpstr>
      <vt:lpstr>„Wenn sie verzweifelt sind und keinen Mut mehr haben, dann ist er ihnen nahe und hilft.“</vt:lpstr>
      <vt:lpstr>„Wir wollen voll Zuversicht vor den Thron unseres gnädigen Gottes treten, damit er uns sein Erbarmen schenkt und uns seine Gnade erfahren lässt und wir zur rechten Zeit die Hilfe bekommen, die wir brauchen.“</vt:lpstr>
      <vt:lpstr>„Gott erkennt alles.“</vt:lpstr>
      <vt:lpstr>„Herr, du weisst alles. Du weisst, dass ich dich lieb habe.“</vt:lpstr>
      <vt:lpstr> „Wir haben einen Anwalt, der beim Vater für uns eintritt: Jesus Christus, den Gerechten. Er, der nie etwas Unrechtes getan hat, ist durch seinen Tod zum Sühneopfer für unsere Sünden geworden, und nicht nur für unsere Sünden, sondern für die der ganzen Welt.“</vt:lpstr>
      <vt:lpstr>Schlussgedanke</vt:lpstr>
      <vt:lpstr>So spricht der Hohe und Erhabene, der ewig wohnt, dessen Name heilig ist: „Ich wohne in der Höhe und im Heiligtum und bei denen, die zerschlagenen und demütigen Geistes sind, auf dass ich erquicke den Geist der Gedemütigten und das Herz der Zerschlagenen.“</vt:lpstr>
      <vt:lpstr>„Daran erkennen wir, dass wir aus der Wahrheit sind, und können unser Herz vor ihm damit zum Schweigen bringen (überreden), dass, wenn uns unser Herz verdammt, Gott grösser ist als unser Herz und er erkennt alles und er weiss alles.“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Glauben, wenn ich in depressiver Stimmung bin? - Folien</dc:title>
  <dc:creator>Jürg Birnstiel</dc:creator>
  <cp:lastModifiedBy>Me</cp:lastModifiedBy>
  <cp:revision>341</cp:revision>
  <dcterms:created xsi:type="dcterms:W3CDTF">2013-11-12T15:20:47Z</dcterms:created>
  <dcterms:modified xsi:type="dcterms:W3CDTF">2015-12-01T19:48:47Z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