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8"/>
  </p:notesMasterIdLst>
  <p:handoutMasterIdLst>
    <p:handoutMasterId r:id="rId49"/>
  </p:handoutMasterIdLst>
  <p:sldIdLst>
    <p:sldId id="735" r:id="rId2"/>
    <p:sldId id="1031" r:id="rId3"/>
    <p:sldId id="1032" r:id="rId4"/>
    <p:sldId id="1024" r:id="rId5"/>
    <p:sldId id="991" r:id="rId6"/>
    <p:sldId id="1028" r:id="rId7"/>
    <p:sldId id="1030" r:id="rId8"/>
    <p:sldId id="1033" r:id="rId9"/>
    <p:sldId id="1034" r:id="rId10"/>
    <p:sldId id="1035" r:id="rId11"/>
    <p:sldId id="1036" r:id="rId12"/>
    <p:sldId id="1037" r:id="rId13"/>
    <p:sldId id="1038" r:id="rId14"/>
    <p:sldId id="1039" r:id="rId15"/>
    <p:sldId id="1040" r:id="rId16"/>
    <p:sldId id="1041" r:id="rId17"/>
    <p:sldId id="1042" r:id="rId18"/>
    <p:sldId id="1043" r:id="rId19"/>
    <p:sldId id="1044" r:id="rId20"/>
    <p:sldId id="1025" r:id="rId21"/>
    <p:sldId id="1045" r:id="rId22"/>
    <p:sldId id="1046" r:id="rId23"/>
    <p:sldId id="1047" r:id="rId24"/>
    <p:sldId id="1048" r:id="rId25"/>
    <p:sldId id="1060" r:id="rId26"/>
    <p:sldId id="988" r:id="rId27"/>
    <p:sldId id="1049" r:id="rId28"/>
    <p:sldId id="1050" r:id="rId29"/>
    <p:sldId id="1026" r:id="rId30"/>
    <p:sldId id="986" r:id="rId31"/>
    <p:sldId id="992" r:id="rId32"/>
    <p:sldId id="993" r:id="rId33"/>
    <p:sldId id="994" r:id="rId34"/>
    <p:sldId id="995" r:id="rId35"/>
    <p:sldId id="1004" r:id="rId36"/>
    <p:sldId id="1016" r:id="rId37"/>
    <p:sldId id="1055" r:id="rId38"/>
    <p:sldId id="1056" r:id="rId39"/>
    <p:sldId id="1057" r:id="rId40"/>
    <p:sldId id="1058" r:id="rId41"/>
    <p:sldId id="1054" r:id="rId42"/>
    <p:sldId id="1017" r:id="rId43"/>
    <p:sldId id="259" r:id="rId44"/>
    <p:sldId id="1020" r:id="rId45"/>
    <p:sldId id="1059" r:id="rId46"/>
    <p:sldId id="1021" r:id="rId47"/>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varScale="1">
        <p:scale>
          <a:sx n="105" d="100"/>
          <a:sy n="105" d="100"/>
        </p:scale>
        <p:origin x="2472"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1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2T12:24:44.5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1,'20'1,"-1"1,39 9,-3 0,49 13,-78-16,-1-2,1-1,49 4,74-12,82 5,-149 18,-64-17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2T12:24:50.9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1,'51'-1,"0"3,77 12,-84-8,0-1,60-3,-60-2,1 1,56 11,-39-4,0-3,1-3,62-5,-5 0,-73 5,-28-1,0 0,-1-1,1-1,31-6,-34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3:48:01.4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271 241,'13'1,"1"1,-1 0,17 4,31 5,-48-10,0-1,1 1,-1 1,1 0,-1 0,16 6,-26-7,0 0,0 1,0-1,-1 1,1 0,0 0,-1 0,1 0,-1 0,1 0,-1 1,0-1,0 1,0 0,0-1,-1 1,1 0,-1 0,0 0,0 0,0 0,0 1,0-1,-1 0,1 0,-1 5,3 13,0-1,1 0,2-1,10 29,-9-28,0 1,-1 0,5 39,0 24,-5-47,1 59,-6-66,1 0,2-1,14 55,10-15,-22-59,-1 1,0 0,-1 0,0 1,-1 0,0-1,2 22,17 144,-18-157,0 0,2 0,13 33,-12-36,-1 0,0 1,-1 0,-1 0,2 25,-5 14,-2-41,1-1,0 1,1 0,1-1,1 1,0-1,8 22,83 244,-46-129,-21-61,38 95,-57-158,-1 0,4 43,9 35,-11-83,-7-20,-1-1,0 1,0-1,0 1,0 0,-1 0,1-1,-1 1,1 5,-2-7,1 0,-1 0,1 0,-1 0,0 0,1 0,-1 0,0 0,0-1,0 1,0 0,0-1,1 1,-1 0,0-1,0 1,-1-1,1 0,0 1,0-1,0 0,0 0,0 0,0 1,0-1,-1 0,1 0,0-1,0 1,-2 0,-4 0,0 0,-1 0,1 1,-1 0,1 0,0 1,-7 3,11-4,-1 1,1 1,0-1,0 0,0 1,1-1,-1 1,1 0,-1 0,1 0,0 0,0 0,0 1,1-1,-3 7,-4 16,1 0,1 0,1 1,2-1,0 1,2 0,1 0,7 52,4-18,1 19,-11-75,-1 1,-1-1,1 1,-1-1,0 1,0-1,-1 0,1 0,-1 1,0-1,-1 0,-3 6,3-8,1 0,-1-1,0 1,0-1,0 0,0 1,-1-1,1-1,0 1,-1 0,1-1,-1 0,0 0,1 0,-1 0,0 0,-6-1,-75 0,61-2,-46-1,-243 4,261 8,43-6,-1-1,0 0,1-1,-1 0,0 0,-17-2,24 0,0 0,0 0,0 0,0 0,1-1,-1 1,0-1,1 1,-1-1,1 0,-1 0,1 0,0 0,0-1,0 1,0-1,0 1,1-1,-1 0,1 1,-1-1,1 0,0 0,0 0,1 0,-2-3,-1-12,1 0,0 1,1-1,1 0,3-29,-1 28,-1 1,-1-1,0 1,-2-1,-3-18,2 29,0 0,0 0,-1 1,0-1,-1 1,0 0,-10-12,9 11,0 0,0 0,1 0,0-1,-7-16,-8-36,3-1,-16-122,32 181,0 0,1 0,-1 0,-1 1,1-1,0 0,-1 0,1 1,-1-1,0 0,0 1,0 0,0-1,0 1,0 0,-5-2,4 1,1 1,-1 0,0-1,1 1,-1-1,1 0,0 0,0 0,0 0,1 0,-1 0,1 0,-2-6,-1-15,2-1,0 0,2 0,3-28,0-14,-2 44,2 0,6-28,0-5,14-77,-19 113,1-1,1 1,1 1,1 0,15-29,4-11,-2 3,-15 36,-1-1,0-1,-2 1,6-30,-3 8,1 1,18-42,-23 66,3-11,-1-1,-2-1,-2 1,0-1,-1-51,7-71,1-4,-11 137,-1 1,-1 0,0-1,-1 1,-2 0,0 1,0-1,-16-31,16 37,0 0,1 0,0 0,1 0,0-1,-1-26,7-88,0 48,-5 9,4-78,-1 143,0 0,0 1,1 0,-1-1,1 1,1 0,-1 0,1 0,0 0,0 0,0 1,0 0,1-1,0 1,0 0,6-4,7-5,1 1,37-19,-23 14,-28 14,1 1,-1 0,1 0,-1 1,1 0,0 0,0 0,-1 0,1 0,0 1,0 0,0 0,0 1,0-1,0 1,-1 0,9 3,5 3,-1 0,0 2,22 14,30 14,-61-34,6 2,-1 0,0 1,15 10,-24-13,1 0,-1 1,0 0,0 0,0 0,-1 0,1 1,-1 0,0-1,0 1,3 8,32 59,-28-57,-2 0,0 1,0 0,-2 0,8 26,10 90,-16-65,-2-19,1 59,-10 41,6 215,18-211,-17-109,1 1,13 45,0-34,-13-45,-1 0,-1 1,0-1,0 1,1 15,6 64,-4-51,0 53,-5-53,2-1,10 45,31 242,-35-270,-1-7,2 92,-10-131,0 1,-1 0,0 0,0 0,-2-1,1 1,-1-1,0 1,-1-1,0 0,-1 0,-9 14,6-14,0 0,0-1,-1 0,0 0,0-1,0-1,-1 1,0-1,-1-1,-16 7,-125 61,140-66,1 1,-1 0,2 1,-1 0,-12 15,-37 30,45-43,2 1,-1 1,2 0,0 1,0 0,1 1,-14 26,-27 35,49-73,1 0,-1 1,1-1,-1 1,1 0,0 0,0 0,1 0,-1 0,1 0,0 0,0 0,0 1,1-1,0 0,-1 0,1 1,1-1,-1 0,1 1,-1-1,1 0,1 0,-1 0,0 1,1-1,3 6,0-4,0 0,-1 0,2 0,-1-1,1 0,0 0,0 0,0 0,0-1,1 0,0-1,0 0,0 0,12 4,-12-5,0 2,0-1,0 1,0 0,-1 0,0 1,0 0,0 0,0 0,-1 1,0 0,5 7,-5-7,0 0,0 0,1 0,0 0,0-1,0 0,1 0,-1-1,1 0,9 4,-6-5,1 0,-1-1,1 0,-1-1,1-1,-1 1,1-2,20-2,-31 3,1 0,-1 0,0 0,0 0,0 0,0 0,0 0,1 0,-1 1,0-1,0 0,0 0,0 0,1 0,-1 0,0 0,0 0,0 0,0 0,0-1,1 1,-1 0,0 0,0 0,0 0,0 0,0 0,1 0,-1 0,0 0,0 0,0-1,0 1,0 0,0 0,0 0,1 0,-1 0,0 0,0-1,0 1,0 0,0 0,0 0,0 0,0 0,0-1,0 1,0 0,0 0,0 0,0 0,0-1,0 1,0 0,0 0,0 0,0 0,0-1,0 1,0 0,0 0,0 0,-1 0,1 0,0-1,-16-6,-20-2,-11 0,0 2,-91-1,122 8,-14-1,-1 2,1 1,0 1,0 1,0 2,-30 10,58-15,0 0,-1 0,1-1,-1 1,1-1,-1 1,1-1,-1 0,1 0,-1 0,1 0,-1 0,1-1,-1 1,1-1,0 0,-1 1,1-1,0 0,-1 0,1-1,0 1,0 0,0-1,0 1,0-1,0 0,0 0,1 0,-1 0,1 0,-1 0,-1-3,-5-6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3:48:15.5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249 825,'-2'1,"-1"0,1 0,0-1,-1 2,1-1,0 0,0 0,0 1,0-1,0 1,0-1,0 1,0 0,1 0,-1 0,1 0,-1 0,1 0,0 0,-2 4,-20 48,-8 31,16-46,1-1,2 2,-8 45,10-20,-1 113,11 683,5-823,-5-39,1 1,-1-1,0 1,0-1,0 1,0 0,1-1,-1 1,0-1,1 1,-1 0,0-1,1 1,-1 0,0 0,1-1,-1 1,0 0,1 0,-1-1,1 1,-1 0,1 0,-1 0,0 0,1 0,-1-1,1 1,-1 0,1 0,-1 0,1 0,-1 0,1 1,-1-1,0 0,1 0,-1 0,1 0,-1 0,1 1,-1-1,0 0,1 0,-1 1,1-1,-1 0,0 1,1-1,-1 0,0 1,0-1,1 0,-1 1,0-1,0 1,1-1,-1 0,0 1,0-1,0 1,0-1,0 2,6-15,-1-1,-1 1,0-1,-1 1,0-1,0-25,3-5,11-35,46-130,-42 147,-13 29,-2 0,-2-1,-1 0,-1 1,-2-1,-4-37,1-25,3-655,-2 724,-1 1,-1 0,-8-26,6 29,-3-35,2 0,3-1,5-101,1 53,-2 96,1 0,0 0,1 0,0 0,0 1,1-1,1 1,5-11,-1 12,-3 17,-7 20,-72 155,60-155,-1 0,-2-1,-1-1,-25 30,36-48,1 0,0 1,1 0,-1 1,2-1,0 1,0 0,0 0,1 0,1 0,0 0,-1 13,1 16,4 79,1-36,-5 64,5 158,19-113,-11-129,-7-41,-1 0,1 28,-6 26,-1-51,2 0,1 0,1-1,7 44,-4-58,-1-9,3-19,0-29,-5-13,15-216,12 51,-22 187,2 0,2 1,2 0,1 1,23-47,21-61,-55 141,21-72,52-109,-52 133,32-105,-49 137,-2 4,0 0,2 0,0 1,0 0,15-25,-13 28,-5 8,-1-1,1 1,-1 1,1-1,0 0,1 1,-1 0,5-4,-6 6,0 0,0 0,0 1,0-1,0 1,0-1,0 1,0 0,0 0,0 0,0 0,1 0,-1 0,0 1,0-1,0 1,0 0,0-1,0 1,0 0,-1 0,5 2,24 15,-26-15,0 0,1 0,0-1,-1 1,1-1,0 0,0 0,0 0,0-1,1 0,-1 0,0 0,1-1,-1 0,0 0,1 0,-1 0,7-3,-3 2,0-1,0 1,0 0,-1 1,1 0,0 0,0 1,0 1,0-1,-1 1,1 1,-1-1,1 1,-1 1,0 0,0 0,-1 0,15 12,-14-11,0 1,1-1,0 0,0-1,0 0,0 0,1-1,-1 0,13 1,-21-4,-1 0,1 0,-1 0,1-1,-1 1,0 0,1 0,-1-1,0 1,1 0,-1-1,0 1,1 0,-1-1,0 1,0-1,1 1,-1 0,0-1,0 1,0-1,1 1,-1-1,0 1,0-1,0 1,0 0,0-1,0 1,0-1,0 1,0-1,0 1,-1-1,1 1,0-1,0 1,0 0,0-1,-1 1,1-1,0 1,0 0,-1-1,1 1,0 0,-1-1,1 1,-15-23,-1 4,-1 1,-1 1,-1 0,-38-25,56 42,1 0,-1 0,0-1,0 1,0-1,0 1,0 0,1-1,-1 0,0 1,1-1,-1 1,0-1,1 0,-1 0,1 1,-1-1,1 0,-1 0,1 1,-1-1,1 0,0 0,0 0,-1 0,1 0,0 0,0 0,0 0,0 1,0-1,0 0,0 0,0 0,0 0,1-1,0 1,1 0,-1 0,1 1,-1-1,0 1,1-1,-1 1,1 0,-1 0,1 0,-1 0,1 0,-1 0,1 0,-1 0,1 0,-1 0,1 1,-1-1,1 1,-1-1,3 2,2 2,1-1,-1 1,0 1,0-1,-1 1,1 0,-1 0,0 0,8 12,38 63,-38-58,-5-5,-1 1,0 0,-1 0,-1 1,-1 0,3 26,6 22,-11-54,2 1,0-1,0 1,1-1,10 17,-11-20,0 1,0-1,-1 0,-1 1,0 0,0 0,-1-1,-1 1,0 0,-2 20,1-16,1 1,0-1,1 0,5 26,0-17,-2 1,1 28,7 39,-5-51,-3 0,-1 0,-2 0,-4 44,0 11,3-35,2-9,-3 0,-14 92,2-50,9-58,-13 56,-20 89,15-55,19-107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77696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51657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85406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2693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03601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55619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51145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74231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9765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1692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50825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88094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62000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63034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40930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4501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33310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46870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3396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10935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9101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41238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79971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21751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58589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90615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94111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95301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92224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7053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31422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06971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27470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405575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97680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6045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628660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187936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87657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98350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55140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7431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18264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83904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customXml" Target="../ink/ink4.xml"/><Relationship Id="rId3" Type="http://schemas.openxmlformats.org/officeDocument/2006/relationships/image" Target="../media/image5.JPG"/><Relationship Id="rId17" Type="http://schemas.openxmlformats.org/officeDocument/2006/relationships/image" Target="../media/image6.png"/><Relationship Id="rId2" Type="http://schemas.openxmlformats.org/officeDocument/2006/relationships/notesSlide" Target="../notesSlides/notesSlide26.xml"/><Relationship Id="rId16" Type="http://schemas.openxmlformats.org/officeDocument/2006/relationships/customXml" Target="../ink/ink3.xml"/><Relationship Id="rId1" Type="http://schemas.openxmlformats.org/officeDocument/2006/relationships/slideLayout" Target="../slideLayouts/slideLayout1.xml"/><Relationship Id="rId15" Type="http://schemas.openxmlformats.org/officeDocument/2006/relationships/image" Target="../media/image11.png"/><Relationship Id="rId19" Type="http://schemas.openxmlformats.org/officeDocument/2006/relationships/image" Target="../media/image7.png"/><Relationship Id="rId4" Type="http://schemas.openxmlformats.org/officeDocument/2006/relationships/customXml" Target="../ink/ink1.xml"/><Relationship Id="rId14" Type="http://schemas.openxmlformats.org/officeDocument/2006/relationships/customXml" Target="../ink/ink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548680"/>
            <a:ext cx="11665296" cy="2308324"/>
          </a:xfrm>
        </p:spPr>
        <p:txBody>
          <a:bodyPr wrap="square">
            <a:spAutoFit/>
          </a:bodyPr>
          <a:lstStyle/>
          <a:p>
            <a:pPr algn="l"/>
            <a:r>
              <a:rPr lang="de-DE" altLang="de-DE" sz="7200" dirty="0">
                <a:solidFill>
                  <a:schemeClr val="tx1"/>
                </a:solidFill>
                <a:effectLst/>
                <a:latin typeface="Univers Com 65 Bold" panose="020B0703030502020204" pitchFamily="34" charset="0"/>
              </a:rPr>
              <a:t>Ein beispielhafter und dramatischer Niedergang</a:t>
            </a:r>
          </a:p>
        </p:txBody>
      </p:sp>
      <p:sp>
        <p:nvSpPr>
          <p:cNvPr id="4" name="Rectangle 3"/>
          <p:cNvSpPr txBox="1">
            <a:spLocks noChangeArrowheads="1"/>
          </p:cNvSpPr>
          <p:nvPr/>
        </p:nvSpPr>
        <p:spPr bwMode="auto">
          <a:xfrm>
            <a:off x="5231904" y="4651426"/>
            <a:ext cx="633670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4400" kern="0" dirty="0">
                <a:effectLst/>
                <a:latin typeface="Univers LT Std 47 Cn Lt" pitchFamily="34" charset="0"/>
              </a:rPr>
              <a:t>2. Könige 16,1-20</a:t>
            </a: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95138" y="4365104"/>
            <a:ext cx="4176464" cy="461665"/>
          </a:xfrm>
        </p:spPr>
        <p:txBody>
          <a:bodyPr wrap="square">
            <a:spAutoFit/>
          </a:bodyPr>
          <a:lstStyle/>
          <a:p>
            <a:pPr algn="r"/>
            <a:r>
              <a:rPr lang="de-CH" altLang="de-DE" sz="2400" dirty="0">
                <a:effectLst/>
                <a:latin typeface="Univers LT Std 47 Cn Lt" pitchFamily="34" charset="0"/>
              </a:rPr>
              <a:t>2. Könige 16,7</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35360" y="1340768"/>
            <a:ext cx="11013456" cy="2554545"/>
          </a:xfrm>
        </p:spPr>
        <p:txBody>
          <a:bodyPr wrap="square">
            <a:spAutoFit/>
          </a:bodyPr>
          <a:lstStyle/>
          <a:p>
            <a:pPr algn="l"/>
            <a:r>
              <a:rPr lang="de-DE" altLang="de-DE" sz="4000" dirty="0" err="1">
                <a:solidFill>
                  <a:schemeClr val="tx1"/>
                </a:solidFill>
                <a:effectLst/>
                <a:latin typeface="Univers LT Std 47 Cn Lt" pitchFamily="34" charset="0"/>
              </a:rPr>
              <a:t>Ahas</a:t>
            </a:r>
            <a:r>
              <a:rPr lang="de-DE" altLang="de-DE" sz="4000" dirty="0">
                <a:solidFill>
                  <a:schemeClr val="tx1"/>
                </a:solidFill>
                <a:effectLst/>
                <a:latin typeface="Univers LT Std 47 Cn Lt" pitchFamily="34" charset="0"/>
              </a:rPr>
              <a:t> </a:t>
            </a:r>
            <a:r>
              <a:rPr lang="de-DE" altLang="de-DE" sz="4000" dirty="0" err="1">
                <a:solidFill>
                  <a:schemeClr val="tx1"/>
                </a:solidFill>
                <a:effectLst/>
                <a:latin typeface="Univers LT Std 47 Cn Lt" pitchFamily="34" charset="0"/>
              </a:rPr>
              <a:t>liess</a:t>
            </a:r>
            <a:r>
              <a:rPr lang="de-DE" altLang="de-DE" sz="4000" dirty="0">
                <a:solidFill>
                  <a:schemeClr val="tx1"/>
                </a:solidFill>
                <a:effectLst/>
                <a:latin typeface="Univers LT Std 47 Cn Lt" pitchFamily="34" charset="0"/>
              </a:rPr>
              <a:t> damals </a:t>
            </a:r>
            <a:r>
              <a:rPr lang="de-DE" altLang="de-DE" sz="4000" dirty="0" err="1">
                <a:solidFill>
                  <a:schemeClr val="tx1"/>
                </a:solidFill>
                <a:effectLst/>
                <a:latin typeface="Univers LT Std 47 Cn Lt" pitchFamily="34" charset="0"/>
              </a:rPr>
              <a:t>Tiglat</a:t>
            </a:r>
            <a:r>
              <a:rPr lang="de-DE" altLang="de-DE" sz="4000" dirty="0">
                <a:solidFill>
                  <a:schemeClr val="tx1"/>
                </a:solidFill>
                <a:effectLst/>
                <a:latin typeface="Univers LT Std 47 Cn Lt" pitchFamily="34" charset="0"/>
              </a:rPr>
              <a:t>–</a:t>
            </a:r>
            <a:r>
              <a:rPr lang="de-DE" altLang="de-DE" sz="4000" dirty="0" err="1">
                <a:solidFill>
                  <a:schemeClr val="tx1"/>
                </a:solidFill>
                <a:effectLst/>
                <a:latin typeface="Univers LT Std 47 Cn Lt" pitchFamily="34" charset="0"/>
              </a:rPr>
              <a:t>Pileser</a:t>
            </a:r>
            <a:r>
              <a:rPr lang="de-DE" altLang="de-DE" sz="4000" dirty="0">
                <a:solidFill>
                  <a:schemeClr val="tx1"/>
                </a:solidFill>
                <a:effectLst/>
                <a:latin typeface="Univers LT Std 47 Cn Lt" pitchFamily="34" charset="0"/>
              </a:rPr>
              <a:t>, dem König von Assyrien, folgende Botschaft überbringen: »Ich bin dein Diener und dein Sohn! Der König von Aram und der König von Israel greifen mich an; komm und rette mich aus ihrer Hand!« </a:t>
            </a:r>
          </a:p>
        </p:txBody>
      </p:sp>
    </p:spTree>
    <p:extLst>
      <p:ext uri="{BB962C8B-B14F-4D97-AF65-F5344CB8AC3E}">
        <p14:creationId xmlns:p14="http://schemas.microsoft.com/office/powerpoint/2010/main" val="2089604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5157192"/>
            <a:ext cx="4176464" cy="461665"/>
          </a:xfrm>
        </p:spPr>
        <p:txBody>
          <a:bodyPr wrap="square">
            <a:spAutoFit/>
          </a:bodyPr>
          <a:lstStyle/>
          <a:p>
            <a:pPr algn="r"/>
            <a:r>
              <a:rPr lang="de-CH" altLang="de-DE" sz="2400" dirty="0">
                <a:effectLst/>
                <a:latin typeface="Univers LT Std 47 Cn Lt" pitchFamily="34" charset="0"/>
              </a:rPr>
              <a:t>2. Könige 16,8-9</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63352" y="980728"/>
            <a:ext cx="11301488" cy="3785652"/>
          </a:xfrm>
        </p:spPr>
        <p:txBody>
          <a:bodyPr wrap="square">
            <a:spAutoFit/>
          </a:bodyPr>
          <a:lstStyle/>
          <a:p>
            <a:pPr algn="l"/>
            <a:r>
              <a:rPr lang="de-DE" altLang="de-DE" sz="4000" dirty="0">
                <a:solidFill>
                  <a:schemeClr val="tx1"/>
                </a:solidFill>
                <a:effectLst/>
                <a:latin typeface="Univers LT Std 47 Cn Lt" pitchFamily="34" charset="0"/>
              </a:rPr>
              <a:t>Zugleich </a:t>
            </a:r>
            <a:r>
              <a:rPr lang="de-DE" altLang="de-DE" sz="4000" dirty="0" err="1">
                <a:solidFill>
                  <a:schemeClr val="tx1"/>
                </a:solidFill>
                <a:effectLst/>
                <a:latin typeface="Univers LT Std 47 Cn Lt" pitchFamily="34" charset="0"/>
              </a:rPr>
              <a:t>liess</a:t>
            </a:r>
            <a:r>
              <a:rPr lang="de-DE" altLang="de-DE" sz="4000" dirty="0">
                <a:solidFill>
                  <a:schemeClr val="tx1"/>
                </a:solidFill>
                <a:effectLst/>
                <a:latin typeface="Univers LT Std 47 Cn Lt" pitchFamily="34" charset="0"/>
              </a:rPr>
              <a:t> </a:t>
            </a:r>
            <a:r>
              <a:rPr lang="de-DE" altLang="de-DE" sz="4000" dirty="0" err="1">
                <a:solidFill>
                  <a:schemeClr val="tx1"/>
                </a:solidFill>
                <a:effectLst/>
                <a:latin typeface="Univers LT Std 47 Cn Lt" pitchFamily="34" charset="0"/>
              </a:rPr>
              <a:t>Ahas</a:t>
            </a:r>
            <a:r>
              <a:rPr lang="de-DE" altLang="de-DE" sz="4000" dirty="0">
                <a:solidFill>
                  <a:schemeClr val="tx1"/>
                </a:solidFill>
                <a:effectLst/>
                <a:latin typeface="Univers LT Std 47 Cn Lt" pitchFamily="34" charset="0"/>
              </a:rPr>
              <a:t> dem </a:t>
            </a:r>
            <a:r>
              <a:rPr lang="de-DE" altLang="de-DE" sz="4000" dirty="0" err="1">
                <a:solidFill>
                  <a:schemeClr val="tx1"/>
                </a:solidFill>
                <a:effectLst/>
                <a:latin typeface="Univers LT Std 47 Cn Lt" pitchFamily="34" charset="0"/>
              </a:rPr>
              <a:t>Assyrerkönig</a:t>
            </a:r>
            <a:r>
              <a:rPr lang="de-DE" altLang="de-DE" sz="4000" dirty="0">
                <a:solidFill>
                  <a:schemeClr val="tx1"/>
                </a:solidFill>
                <a:effectLst/>
                <a:latin typeface="Univers LT Std 47 Cn Lt" pitchFamily="34" charset="0"/>
              </a:rPr>
              <a:t> alles Silber und Gold, das sich in den Schatzkammern des Tempels und des Königspalastes befand, als Geschenk überbringen. Der </a:t>
            </a:r>
            <a:r>
              <a:rPr lang="de-DE" altLang="de-DE" sz="4000" dirty="0" err="1">
                <a:solidFill>
                  <a:schemeClr val="tx1"/>
                </a:solidFill>
                <a:effectLst/>
                <a:latin typeface="Univers LT Std 47 Cn Lt" pitchFamily="34" charset="0"/>
              </a:rPr>
              <a:t>Assyrerkönig</a:t>
            </a:r>
            <a:r>
              <a:rPr lang="de-DE" altLang="de-DE" sz="4000" dirty="0">
                <a:solidFill>
                  <a:schemeClr val="tx1"/>
                </a:solidFill>
                <a:effectLst/>
                <a:latin typeface="Univers LT Std 47 Cn Lt" pitchFamily="34" charset="0"/>
              </a:rPr>
              <a:t> hörte auf die Bitte von </a:t>
            </a:r>
            <a:r>
              <a:rPr lang="de-DE" altLang="de-DE" sz="4000" dirty="0" err="1">
                <a:solidFill>
                  <a:schemeClr val="tx1"/>
                </a:solidFill>
                <a:effectLst/>
                <a:latin typeface="Univers LT Std 47 Cn Lt" pitchFamily="34" charset="0"/>
              </a:rPr>
              <a:t>Ahas</a:t>
            </a:r>
            <a:r>
              <a:rPr lang="de-DE" altLang="de-DE" sz="4000" dirty="0">
                <a:solidFill>
                  <a:schemeClr val="tx1"/>
                </a:solidFill>
                <a:effectLst/>
                <a:latin typeface="Univers LT Std 47 Cn Lt" pitchFamily="34" charset="0"/>
              </a:rPr>
              <a:t>. Er zog gegen Damaskus, eroberte die Stadt und führte ihre Bewohner nach Kir in die Verbannung. König </a:t>
            </a:r>
            <a:r>
              <a:rPr lang="de-DE" altLang="de-DE" sz="4000" dirty="0" err="1">
                <a:solidFill>
                  <a:schemeClr val="tx1"/>
                </a:solidFill>
                <a:effectLst/>
                <a:latin typeface="Univers LT Std 47 Cn Lt" pitchFamily="34" charset="0"/>
              </a:rPr>
              <a:t>Rezin</a:t>
            </a:r>
            <a:r>
              <a:rPr lang="de-DE" altLang="de-DE" sz="4000" dirty="0">
                <a:solidFill>
                  <a:schemeClr val="tx1"/>
                </a:solidFill>
                <a:effectLst/>
                <a:latin typeface="Univers LT Std 47 Cn Lt" pitchFamily="34" charset="0"/>
              </a:rPr>
              <a:t> tötete er.</a:t>
            </a:r>
          </a:p>
        </p:txBody>
      </p:sp>
    </p:spTree>
    <p:extLst>
      <p:ext uri="{BB962C8B-B14F-4D97-AF65-F5344CB8AC3E}">
        <p14:creationId xmlns:p14="http://schemas.microsoft.com/office/powerpoint/2010/main" val="3156387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248128" y="4581128"/>
            <a:ext cx="4176464" cy="461665"/>
          </a:xfrm>
        </p:spPr>
        <p:txBody>
          <a:bodyPr wrap="square">
            <a:spAutoFit/>
          </a:bodyPr>
          <a:lstStyle/>
          <a:p>
            <a:pPr algn="r"/>
            <a:r>
              <a:rPr lang="de-CH" altLang="de-DE" sz="2400" dirty="0">
                <a:effectLst/>
                <a:latin typeface="Univers LT Std 47 Cn Lt" pitchFamily="34" charset="0"/>
              </a:rPr>
              <a:t>2. Könige 16,10</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39128" y="1196752"/>
            <a:ext cx="10653416" cy="3170099"/>
          </a:xfrm>
        </p:spPr>
        <p:txBody>
          <a:bodyPr wrap="square">
            <a:spAutoFit/>
          </a:bodyPr>
          <a:lstStyle/>
          <a:p>
            <a:pPr algn="l"/>
            <a:r>
              <a:rPr lang="de-DE" altLang="de-DE" sz="4000" dirty="0">
                <a:solidFill>
                  <a:schemeClr val="tx1"/>
                </a:solidFill>
                <a:effectLst/>
                <a:latin typeface="Univers LT Std 47 Cn Lt" pitchFamily="34" charset="0"/>
              </a:rPr>
              <a:t>König </a:t>
            </a:r>
            <a:r>
              <a:rPr lang="de-DE" altLang="de-DE" sz="4000" dirty="0" err="1">
                <a:solidFill>
                  <a:schemeClr val="tx1"/>
                </a:solidFill>
                <a:effectLst/>
                <a:latin typeface="Univers LT Std 47 Cn Lt" pitchFamily="34" charset="0"/>
              </a:rPr>
              <a:t>Ahas</a:t>
            </a:r>
            <a:r>
              <a:rPr lang="de-DE" altLang="de-DE" sz="4000" dirty="0">
                <a:solidFill>
                  <a:schemeClr val="tx1"/>
                </a:solidFill>
                <a:effectLst/>
                <a:latin typeface="Univers LT Std 47 Cn Lt" pitchFamily="34" charset="0"/>
              </a:rPr>
              <a:t> ging nach Damaskus, um mit </a:t>
            </a:r>
            <a:r>
              <a:rPr lang="de-DE" altLang="de-DE" sz="4000" dirty="0" err="1">
                <a:solidFill>
                  <a:schemeClr val="tx1"/>
                </a:solidFill>
                <a:effectLst/>
                <a:latin typeface="Univers LT Std 47 Cn Lt" pitchFamily="34" charset="0"/>
              </a:rPr>
              <a:t>Tiglat</a:t>
            </a:r>
            <a:r>
              <a:rPr lang="de-DE" altLang="de-DE" sz="4000" dirty="0">
                <a:solidFill>
                  <a:schemeClr val="tx1"/>
                </a:solidFill>
                <a:effectLst/>
                <a:latin typeface="Univers LT Std 47 Cn Lt" pitchFamily="34" charset="0"/>
              </a:rPr>
              <a:t>–</a:t>
            </a:r>
            <a:r>
              <a:rPr lang="de-DE" altLang="de-DE" sz="4000" dirty="0" err="1">
                <a:solidFill>
                  <a:schemeClr val="tx1"/>
                </a:solidFill>
                <a:effectLst/>
                <a:latin typeface="Univers LT Std 47 Cn Lt" pitchFamily="34" charset="0"/>
              </a:rPr>
              <a:t>Pileser</a:t>
            </a:r>
            <a:r>
              <a:rPr lang="de-DE" altLang="de-DE" sz="4000" dirty="0">
                <a:solidFill>
                  <a:schemeClr val="tx1"/>
                </a:solidFill>
                <a:effectLst/>
                <a:latin typeface="Univers LT Std 47 Cn Lt" pitchFamily="34" charset="0"/>
              </a:rPr>
              <a:t>, dem König von Assyrien, zusammenzutreffen. Als er dort den Altar sah, den die Assyrer errichtet hatten, schickte er dem Priester </a:t>
            </a:r>
            <a:r>
              <a:rPr lang="de-DE" altLang="de-DE" sz="4000" dirty="0" err="1">
                <a:solidFill>
                  <a:schemeClr val="tx1"/>
                </a:solidFill>
                <a:effectLst/>
                <a:latin typeface="Univers LT Std 47 Cn Lt" pitchFamily="34" charset="0"/>
              </a:rPr>
              <a:t>Urija</a:t>
            </a:r>
            <a:r>
              <a:rPr lang="de-DE" altLang="de-DE" sz="4000" dirty="0">
                <a:solidFill>
                  <a:schemeClr val="tx1"/>
                </a:solidFill>
                <a:effectLst/>
                <a:latin typeface="Univers LT Std 47 Cn Lt" pitchFamily="34" charset="0"/>
              </a:rPr>
              <a:t> ein Modell davon und eine genaue Beschreibung, wie er ausgeführt war.</a:t>
            </a:r>
          </a:p>
        </p:txBody>
      </p:sp>
    </p:spTree>
    <p:extLst>
      <p:ext uri="{BB962C8B-B14F-4D97-AF65-F5344CB8AC3E}">
        <p14:creationId xmlns:p14="http://schemas.microsoft.com/office/powerpoint/2010/main" val="288504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04112" y="3607378"/>
            <a:ext cx="4176464" cy="461665"/>
          </a:xfrm>
        </p:spPr>
        <p:txBody>
          <a:bodyPr wrap="square">
            <a:spAutoFit/>
          </a:bodyPr>
          <a:lstStyle/>
          <a:p>
            <a:pPr algn="r"/>
            <a:r>
              <a:rPr lang="de-CH" altLang="de-DE" sz="2400" dirty="0">
                <a:effectLst/>
                <a:latin typeface="Univers LT Std 47 Cn Lt" pitchFamily="34" charset="0"/>
              </a:rPr>
              <a:t>2. Könige 16,11</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67120" y="1635769"/>
            <a:ext cx="9933336" cy="1938992"/>
          </a:xfrm>
        </p:spPr>
        <p:txBody>
          <a:bodyPr wrap="square">
            <a:spAutoFit/>
          </a:bodyPr>
          <a:lstStyle/>
          <a:p>
            <a:pPr algn="l"/>
            <a:r>
              <a:rPr lang="de-DE" altLang="de-DE" sz="4000" dirty="0">
                <a:solidFill>
                  <a:schemeClr val="tx1"/>
                </a:solidFill>
                <a:effectLst/>
                <a:latin typeface="Univers LT Std 47 Cn Lt" pitchFamily="34" charset="0"/>
              </a:rPr>
              <a:t>Nach diesen Angaben baute </a:t>
            </a:r>
            <a:r>
              <a:rPr lang="de-DE" altLang="de-DE" sz="4000" dirty="0" err="1">
                <a:solidFill>
                  <a:schemeClr val="tx1"/>
                </a:solidFill>
                <a:effectLst/>
                <a:latin typeface="Univers LT Std 47 Cn Lt" pitchFamily="34" charset="0"/>
              </a:rPr>
              <a:t>Urija</a:t>
            </a:r>
            <a:r>
              <a:rPr lang="de-DE" altLang="de-DE" sz="4000" dirty="0">
                <a:solidFill>
                  <a:schemeClr val="tx1"/>
                </a:solidFill>
                <a:effectLst/>
                <a:latin typeface="Univers LT Std 47 Cn Lt" pitchFamily="34" charset="0"/>
              </a:rPr>
              <a:t> auch in Jerusalem einen solchen Altar und hatte ihn schon vollendet, noch ehe </a:t>
            </a:r>
            <a:r>
              <a:rPr lang="de-DE" altLang="de-DE" sz="4000" dirty="0" err="1">
                <a:solidFill>
                  <a:schemeClr val="tx1"/>
                </a:solidFill>
                <a:effectLst/>
                <a:latin typeface="Univers LT Std 47 Cn Lt" pitchFamily="34" charset="0"/>
              </a:rPr>
              <a:t>Ahas</a:t>
            </a:r>
            <a:r>
              <a:rPr lang="de-DE" altLang="de-DE" sz="4000" dirty="0">
                <a:solidFill>
                  <a:schemeClr val="tx1"/>
                </a:solidFill>
                <a:effectLst/>
                <a:latin typeface="Univers LT Std 47 Cn Lt" pitchFamily="34" charset="0"/>
              </a:rPr>
              <a:t> aus Damaskus zurückkehrte.</a:t>
            </a:r>
          </a:p>
        </p:txBody>
      </p:sp>
    </p:spTree>
    <p:extLst>
      <p:ext uri="{BB962C8B-B14F-4D97-AF65-F5344CB8AC3E}">
        <p14:creationId xmlns:p14="http://schemas.microsoft.com/office/powerpoint/2010/main" val="744477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03211" y="5085184"/>
            <a:ext cx="4176464" cy="461665"/>
          </a:xfrm>
        </p:spPr>
        <p:txBody>
          <a:bodyPr wrap="square">
            <a:spAutoFit/>
          </a:bodyPr>
          <a:lstStyle/>
          <a:p>
            <a:pPr algn="r"/>
            <a:r>
              <a:rPr lang="de-CH" altLang="de-DE" sz="2400" dirty="0">
                <a:effectLst/>
                <a:latin typeface="Univers LT Std 47 Cn Lt" pitchFamily="34" charset="0"/>
              </a:rPr>
              <a:t>2. Könige 16,12-13</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63352" y="980728"/>
            <a:ext cx="11013456" cy="3785652"/>
          </a:xfrm>
        </p:spPr>
        <p:txBody>
          <a:bodyPr wrap="square">
            <a:spAutoFit/>
          </a:bodyPr>
          <a:lstStyle/>
          <a:p>
            <a:pPr algn="l"/>
            <a:r>
              <a:rPr lang="de-DE" altLang="de-DE" sz="4000" dirty="0">
                <a:solidFill>
                  <a:schemeClr val="tx1"/>
                </a:solidFill>
                <a:effectLst/>
                <a:latin typeface="Univers LT Std 47 Cn Lt" pitchFamily="34" charset="0"/>
              </a:rPr>
              <a:t>Als der König nach Jerusalem zurückkam und den Altar vorfand, weihte er ihn persönlich ein. Er stieg die Stufen zum Altar hinauf und verbrannte für sich ein Brandopfer und ein Speiseopfer, goss ein Trankopfer aus und sprengte das Blut der Tiere, die als Mahlopfer geschlachtet worden waren, an die Wand des Altars.</a:t>
            </a:r>
          </a:p>
        </p:txBody>
      </p:sp>
    </p:spTree>
    <p:extLst>
      <p:ext uri="{BB962C8B-B14F-4D97-AF65-F5344CB8AC3E}">
        <p14:creationId xmlns:p14="http://schemas.microsoft.com/office/powerpoint/2010/main" val="1809946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04112" y="4077072"/>
            <a:ext cx="4176464" cy="461665"/>
          </a:xfrm>
        </p:spPr>
        <p:txBody>
          <a:bodyPr wrap="square">
            <a:spAutoFit/>
          </a:bodyPr>
          <a:lstStyle/>
          <a:p>
            <a:pPr algn="r"/>
            <a:r>
              <a:rPr lang="de-CH" altLang="de-DE" sz="2400" dirty="0">
                <a:effectLst/>
                <a:latin typeface="Univers LT Std 47 Cn Lt" pitchFamily="34" charset="0"/>
              </a:rPr>
              <a:t>2. Könige 16,14</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67120" y="1327992"/>
            <a:ext cx="10365384" cy="2554545"/>
          </a:xfrm>
        </p:spPr>
        <p:txBody>
          <a:bodyPr wrap="square">
            <a:spAutoFit/>
          </a:bodyPr>
          <a:lstStyle/>
          <a:p>
            <a:pPr algn="l"/>
            <a:r>
              <a:rPr lang="de-DE" altLang="de-DE" sz="4000" dirty="0">
                <a:solidFill>
                  <a:schemeClr val="tx1"/>
                </a:solidFill>
                <a:effectLst/>
                <a:latin typeface="Univers LT Std 47 Cn Lt" pitchFamily="34" charset="0"/>
              </a:rPr>
              <a:t>Zwischen dem neuen Altar und der Vorderfront des Tempelhauses stand bis jetzt noch der frühere Altar, der aus Bronze war. </a:t>
            </a:r>
            <a:r>
              <a:rPr lang="de-DE" altLang="de-DE" sz="4000" dirty="0" err="1">
                <a:solidFill>
                  <a:schemeClr val="tx1"/>
                </a:solidFill>
                <a:effectLst/>
                <a:latin typeface="Univers LT Std 47 Cn Lt" pitchFamily="34" charset="0"/>
              </a:rPr>
              <a:t>Ahas</a:t>
            </a:r>
            <a:r>
              <a:rPr lang="de-DE" altLang="de-DE" sz="4000" dirty="0">
                <a:solidFill>
                  <a:schemeClr val="tx1"/>
                </a:solidFill>
                <a:effectLst/>
                <a:latin typeface="Univers LT Std 47 Cn Lt" pitchFamily="34" charset="0"/>
              </a:rPr>
              <a:t> </a:t>
            </a:r>
            <a:r>
              <a:rPr lang="de-DE" altLang="de-DE" sz="4000" dirty="0" err="1">
                <a:solidFill>
                  <a:schemeClr val="tx1"/>
                </a:solidFill>
                <a:effectLst/>
                <a:latin typeface="Univers LT Std 47 Cn Lt" pitchFamily="34" charset="0"/>
              </a:rPr>
              <a:t>liess</a:t>
            </a:r>
            <a:r>
              <a:rPr lang="de-DE" altLang="de-DE" sz="4000" dirty="0">
                <a:solidFill>
                  <a:schemeClr val="tx1"/>
                </a:solidFill>
                <a:effectLst/>
                <a:latin typeface="Univers LT Std 47 Cn Lt" pitchFamily="34" charset="0"/>
              </a:rPr>
              <a:t> ihn dort entfernen und rechts von seinem neuen Altar aufstellen.</a:t>
            </a:r>
          </a:p>
        </p:txBody>
      </p:sp>
    </p:spTree>
    <p:extLst>
      <p:ext uri="{BB962C8B-B14F-4D97-AF65-F5344CB8AC3E}">
        <p14:creationId xmlns:p14="http://schemas.microsoft.com/office/powerpoint/2010/main" val="577002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5733256"/>
            <a:ext cx="4176464" cy="461665"/>
          </a:xfrm>
        </p:spPr>
        <p:txBody>
          <a:bodyPr wrap="square">
            <a:spAutoFit/>
          </a:bodyPr>
          <a:lstStyle/>
          <a:p>
            <a:pPr algn="r"/>
            <a:r>
              <a:rPr lang="de-CH" altLang="de-DE" sz="2400" dirty="0">
                <a:effectLst/>
                <a:latin typeface="Univers LT Std 47 Cn Lt" pitchFamily="34" charset="0"/>
              </a:rPr>
              <a:t>2. Könige 16,15</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63352" y="591071"/>
            <a:ext cx="11521280" cy="5016758"/>
          </a:xfrm>
        </p:spPr>
        <p:txBody>
          <a:bodyPr wrap="square">
            <a:spAutoFit/>
          </a:bodyPr>
          <a:lstStyle/>
          <a:p>
            <a:pPr algn="l"/>
            <a:r>
              <a:rPr lang="de-DE" altLang="de-DE" sz="4000" dirty="0">
                <a:solidFill>
                  <a:schemeClr val="tx1"/>
                </a:solidFill>
                <a:effectLst/>
                <a:latin typeface="Univers LT Std 47 Cn Lt" pitchFamily="34" charset="0"/>
              </a:rPr>
              <a:t>Dem Priester </a:t>
            </a:r>
            <a:r>
              <a:rPr lang="de-DE" altLang="de-DE" sz="4000" dirty="0" err="1">
                <a:solidFill>
                  <a:schemeClr val="tx1"/>
                </a:solidFill>
                <a:effectLst/>
                <a:latin typeface="Univers LT Std 47 Cn Lt" pitchFamily="34" charset="0"/>
              </a:rPr>
              <a:t>Urija</a:t>
            </a:r>
            <a:r>
              <a:rPr lang="de-DE" altLang="de-DE" sz="4000" dirty="0">
                <a:solidFill>
                  <a:schemeClr val="tx1"/>
                </a:solidFill>
                <a:effectLst/>
                <a:latin typeface="Univers LT Std 47 Cn Lt" pitchFamily="34" charset="0"/>
              </a:rPr>
              <a:t> befahl er: »Von jetzt an werden die </a:t>
            </a:r>
            <a:r>
              <a:rPr lang="de-DE" altLang="de-DE" sz="4000" dirty="0" err="1">
                <a:solidFill>
                  <a:schemeClr val="tx1"/>
                </a:solidFill>
                <a:effectLst/>
                <a:latin typeface="Univers LT Std 47 Cn Lt" pitchFamily="34" charset="0"/>
              </a:rPr>
              <a:t>regelmässigen</a:t>
            </a:r>
            <a:r>
              <a:rPr lang="de-DE" altLang="de-DE" sz="4000" dirty="0">
                <a:solidFill>
                  <a:schemeClr val="tx1"/>
                </a:solidFill>
                <a:effectLst/>
                <a:latin typeface="Univers LT Std 47 Cn Lt" pitchFamily="34" charset="0"/>
              </a:rPr>
              <a:t> Brand– und Speiseopfer am Morgen und am Abend auf dem </a:t>
            </a:r>
            <a:r>
              <a:rPr lang="de-DE" altLang="de-DE" sz="4000" dirty="0" err="1">
                <a:solidFill>
                  <a:schemeClr val="tx1"/>
                </a:solidFill>
                <a:effectLst/>
                <a:latin typeface="Univers LT Std 47 Cn Lt" pitchFamily="34" charset="0"/>
              </a:rPr>
              <a:t>grossen</a:t>
            </a:r>
            <a:r>
              <a:rPr lang="de-DE" altLang="de-DE" sz="4000" dirty="0">
                <a:solidFill>
                  <a:schemeClr val="tx1"/>
                </a:solidFill>
                <a:effectLst/>
                <a:latin typeface="Univers LT Std 47 Cn Lt" pitchFamily="34" charset="0"/>
              </a:rPr>
              <a:t> neuen Altar dargebracht, ebenso die Brand–, Speise– und Trankopfer für den König und für das ganze Volk. Auch alles Blut der Tiere, die für Brand– oder Mahlopfer geschlachtet werden, wird an diesem Altar ausgegossen. Den Bronzealtar will ich dazu benutzen, die Eingeweide der Opfertiere zu untersuchen.«</a:t>
            </a:r>
          </a:p>
        </p:txBody>
      </p:sp>
    </p:spTree>
    <p:extLst>
      <p:ext uri="{BB962C8B-B14F-4D97-AF65-F5344CB8AC3E}">
        <p14:creationId xmlns:p14="http://schemas.microsoft.com/office/powerpoint/2010/main" val="2412832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960096" y="5165909"/>
            <a:ext cx="4176464" cy="461665"/>
          </a:xfrm>
        </p:spPr>
        <p:txBody>
          <a:bodyPr wrap="square">
            <a:spAutoFit/>
          </a:bodyPr>
          <a:lstStyle/>
          <a:p>
            <a:pPr algn="r"/>
            <a:r>
              <a:rPr lang="de-CH" altLang="de-DE" sz="2400" dirty="0">
                <a:effectLst/>
                <a:latin typeface="Univers LT Std 47 Cn Lt" pitchFamily="34" charset="0"/>
              </a:rPr>
              <a:t>2. Könige 16,16-17</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35360" y="764704"/>
            <a:ext cx="10009112" cy="4401205"/>
          </a:xfrm>
        </p:spPr>
        <p:txBody>
          <a:bodyPr wrap="square">
            <a:spAutoFit/>
          </a:bodyPr>
          <a:lstStyle/>
          <a:p>
            <a:pPr algn="l"/>
            <a:r>
              <a:rPr lang="de-DE" altLang="de-DE" sz="4000" dirty="0">
                <a:solidFill>
                  <a:schemeClr val="tx1"/>
                </a:solidFill>
                <a:effectLst/>
                <a:latin typeface="Univers LT Std 47 Cn Lt" pitchFamily="34" charset="0"/>
              </a:rPr>
              <a:t>Der Priester </a:t>
            </a:r>
            <a:r>
              <a:rPr lang="de-DE" altLang="de-DE" sz="4000" dirty="0" err="1">
                <a:solidFill>
                  <a:schemeClr val="tx1"/>
                </a:solidFill>
                <a:effectLst/>
                <a:latin typeface="Univers LT Std 47 Cn Lt" pitchFamily="34" charset="0"/>
              </a:rPr>
              <a:t>Urija</a:t>
            </a:r>
            <a:r>
              <a:rPr lang="de-DE" altLang="de-DE" sz="4000" dirty="0">
                <a:solidFill>
                  <a:schemeClr val="tx1"/>
                </a:solidFill>
                <a:effectLst/>
                <a:latin typeface="Univers LT Std 47 Cn Lt" pitchFamily="34" charset="0"/>
              </a:rPr>
              <a:t> machte alles so, wie der König es angeordnet hatte. König </a:t>
            </a:r>
            <a:r>
              <a:rPr lang="de-DE" altLang="de-DE" sz="4000" dirty="0" err="1">
                <a:solidFill>
                  <a:schemeClr val="tx1"/>
                </a:solidFill>
                <a:effectLst/>
                <a:latin typeface="Univers LT Std 47 Cn Lt" pitchFamily="34" charset="0"/>
              </a:rPr>
              <a:t>Ahas</a:t>
            </a:r>
            <a:r>
              <a:rPr lang="de-DE" altLang="de-DE" sz="4000" dirty="0">
                <a:solidFill>
                  <a:schemeClr val="tx1"/>
                </a:solidFill>
                <a:effectLst/>
                <a:latin typeface="Univers LT Std 47 Cn Lt" pitchFamily="34" charset="0"/>
              </a:rPr>
              <a:t> </a:t>
            </a:r>
            <a:r>
              <a:rPr lang="de-DE" altLang="de-DE" sz="4000" dirty="0" err="1">
                <a:solidFill>
                  <a:schemeClr val="tx1"/>
                </a:solidFill>
                <a:effectLst/>
                <a:latin typeface="Univers LT Std 47 Cn Lt" pitchFamily="34" charset="0"/>
              </a:rPr>
              <a:t>liess</a:t>
            </a:r>
            <a:r>
              <a:rPr lang="de-DE" altLang="de-DE" sz="4000" dirty="0">
                <a:solidFill>
                  <a:schemeClr val="tx1"/>
                </a:solidFill>
                <a:effectLst/>
                <a:latin typeface="Univers LT Std 47 Cn Lt" pitchFamily="34" charset="0"/>
              </a:rPr>
              <a:t> auch die Leisten und die Kessel von den bronzenen Kesselwagen aus dem Tempel wegholen; ebenso die zwölf bronzenen Rinder, die das </a:t>
            </a:r>
            <a:r>
              <a:rPr lang="de-DE" altLang="de-DE" sz="4000" dirty="0" err="1">
                <a:solidFill>
                  <a:schemeClr val="tx1"/>
                </a:solidFill>
                <a:effectLst/>
                <a:latin typeface="Univers LT Std 47 Cn Lt" pitchFamily="34" charset="0"/>
              </a:rPr>
              <a:t>grosse</a:t>
            </a:r>
            <a:r>
              <a:rPr lang="de-DE" altLang="de-DE" sz="4000" dirty="0">
                <a:solidFill>
                  <a:schemeClr val="tx1"/>
                </a:solidFill>
                <a:effectLst/>
                <a:latin typeface="Univers LT Std 47 Cn Lt" pitchFamily="34" charset="0"/>
              </a:rPr>
              <a:t> runde Becken, das »Meer«, trugen. Das </a:t>
            </a:r>
            <a:r>
              <a:rPr lang="de-DE" altLang="de-DE" sz="4000" dirty="0" err="1">
                <a:solidFill>
                  <a:schemeClr val="tx1"/>
                </a:solidFill>
                <a:effectLst/>
                <a:latin typeface="Univers LT Std 47 Cn Lt" pitchFamily="34" charset="0"/>
              </a:rPr>
              <a:t>grosse</a:t>
            </a:r>
            <a:r>
              <a:rPr lang="de-DE" altLang="de-DE" sz="4000" dirty="0">
                <a:solidFill>
                  <a:schemeClr val="tx1"/>
                </a:solidFill>
                <a:effectLst/>
                <a:latin typeface="Univers LT Std 47 Cn Lt" pitchFamily="34" charset="0"/>
              </a:rPr>
              <a:t> Becken bekam einen Unterbau aus Stein.</a:t>
            </a:r>
          </a:p>
        </p:txBody>
      </p:sp>
    </p:spTree>
    <p:extLst>
      <p:ext uri="{BB962C8B-B14F-4D97-AF65-F5344CB8AC3E}">
        <p14:creationId xmlns:p14="http://schemas.microsoft.com/office/powerpoint/2010/main" val="1686332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92144" y="3933056"/>
            <a:ext cx="4176464" cy="461665"/>
          </a:xfrm>
        </p:spPr>
        <p:txBody>
          <a:bodyPr wrap="square">
            <a:spAutoFit/>
          </a:bodyPr>
          <a:lstStyle/>
          <a:p>
            <a:pPr algn="r"/>
            <a:r>
              <a:rPr lang="de-CH" altLang="de-DE" sz="2400" dirty="0">
                <a:effectLst/>
                <a:latin typeface="Univers LT Std 47 Cn Lt" pitchFamily="34" charset="0"/>
              </a:rPr>
              <a:t>2. Könige 16,18</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35360" y="1196752"/>
            <a:ext cx="11521280" cy="2554545"/>
          </a:xfrm>
        </p:spPr>
        <p:txBody>
          <a:bodyPr wrap="square">
            <a:spAutoFit/>
          </a:bodyPr>
          <a:lstStyle/>
          <a:p>
            <a:pPr algn="l"/>
            <a:r>
              <a:rPr lang="de-DE" altLang="de-DE" sz="4000" dirty="0">
                <a:solidFill>
                  <a:schemeClr val="tx1"/>
                </a:solidFill>
                <a:effectLst/>
                <a:latin typeface="Univers LT Std 47 Cn Lt" pitchFamily="34" charset="0"/>
              </a:rPr>
              <a:t>Im Tempel gab es einen überdachten Platz, von dem aus der König am Sabbatgottesdienst teilnahm, und ebenso einen besonderen Eingang für den König. Beides </a:t>
            </a:r>
            <a:r>
              <a:rPr lang="de-DE" altLang="de-DE" sz="4000" dirty="0" err="1">
                <a:solidFill>
                  <a:schemeClr val="tx1"/>
                </a:solidFill>
                <a:effectLst/>
                <a:latin typeface="Univers LT Std 47 Cn Lt" pitchFamily="34" charset="0"/>
              </a:rPr>
              <a:t>liess</a:t>
            </a:r>
            <a:r>
              <a:rPr lang="de-DE" altLang="de-DE" sz="4000" dirty="0">
                <a:solidFill>
                  <a:schemeClr val="tx1"/>
                </a:solidFill>
                <a:effectLst/>
                <a:latin typeface="Univers LT Std 47 Cn Lt" pitchFamily="34" charset="0"/>
              </a:rPr>
              <a:t> </a:t>
            </a:r>
            <a:r>
              <a:rPr lang="de-DE" altLang="de-DE" sz="4000" dirty="0" err="1">
                <a:solidFill>
                  <a:schemeClr val="tx1"/>
                </a:solidFill>
                <a:effectLst/>
                <a:latin typeface="Univers LT Std 47 Cn Lt" pitchFamily="34" charset="0"/>
              </a:rPr>
              <a:t>Ahas</a:t>
            </a:r>
            <a:r>
              <a:rPr lang="de-DE" altLang="de-DE" sz="4000" dirty="0">
                <a:solidFill>
                  <a:schemeClr val="tx1"/>
                </a:solidFill>
                <a:effectLst/>
                <a:latin typeface="Univers LT Std 47 Cn Lt" pitchFamily="34" charset="0"/>
              </a:rPr>
              <a:t> mit Rücksicht auf den assyrischen König beseitigen.</a:t>
            </a:r>
          </a:p>
        </p:txBody>
      </p:sp>
    </p:spTree>
    <p:extLst>
      <p:ext uri="{BB962C8B-B14F-4D97-AF65-F5344CB8AC3E}">
        <p14:creationId xmlns:p14="http://schemas.microsoft.com/office/powerpoint/2010/main" val="2428477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76120" y="4941168"/>
            <a:ext cx="4176464" cy="461665"/>
          </a:xfrm>
        </p:spPr>
        <p:txBody>
          <a:bodyPr wrap="square">
            <a:spAutoFit/>
          </a:bodyPr>
          <a:lstStyle/>
          <a:p>
            <a:pPr algn="r"/>
            <a:r>
              <a:rPr lang="de-CH" altLang="de-DE" sz="2400" dirty="0">
                <a:effectLst/>
                <a:latin typeface="Univers LT Std 47 Cn Lt" pitchFamily="34" charset="0"/>
              </a:rPr>
              <a:t>2. Könige 16,19-20</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35360" y="919475"/>
            <a:ext cx="8856984" cy="3785652"/>
          </a:xfrm>
        </p:spPr>
        <p:txBody>
          <a:bodyPr wrap="square">
            <a:spAutoFit/>
          </a:bodyPr>
          <a:lstStyle/>
          <a:p>
            <a:pPr algn="l"/>
            <a:r>
              <a:rPr lang="de-DE" altLang="de-DE" sz="4000" dirty="0">
                <a:solidFill>
                  <a:schemeClr val="tx1"/>
                </a:solidFill>
                <a:effectLst/>
                <a:latin typeface="Univers LT Std 47 Cn Lt" pitchFamily="34" charset="0"/>
              </a:rPr>
              <a:t>Was es sonst noch über </a:t>
            </a:r>
            <a:r>
              <a:rPr lang="de-DE" altLang="de-DE" sz="4000" dirty="0" err="1">
                <a:solidFill>
                  <a:schemeClr val="tx1"/>
                </a:solidFill>
                <a:effectLst/>
                <a:latin typeface="Univers LT Std 47 Cn Lt" pitchFamily="34" charset="0"/>
              </a:rPr>
              <a:t>Ahas</a:t>
            </a:r>
            <a:r>
              <a:rPr lang="de-DE" altLang="de-DE" sz="4000" dirty="0">
                <a:solidFill>
                  <a:schemeClr val="tx1"/>
                </a:solidFill>
                <a:effectLst/>
                <a:latin typeface="Univers LT Std 47 Cn Lt" pitchFamily="34" charset="0"/>
              </a:rPr>
              <a:t> und seine Taten zu berichten gibt, ist in der amtlichen Chronik der Könige von </a:t>
            </a:r>
            <a:r>
              <a:rPr lang="de-DE" altLang="de-DE" sz="4000" dirty="0" err="1">
                <a:solidFill>
                  <a:schemeClr val="tx1"/>
                </a:solidFill>
                <a:effectLst/>
                <a:latin typeface="Univers LT Std 47 Cn Lt" pitchFamily="34" charset="0"/>
              </a:rPr>
              <a:t>Juda</a:t>
            </a:r>
            <a:r>
              <a:rPr lang="de-DE" altLang="de-DE" sz="4000" dirty="0">
                <a:solidFill>
                  <a:schemeClr val="tx1"/>
                </a:solidFill>
                <a:effectLst/>
                <a:latin typeface="Univers LT Std 47 Cn Lt" pitchFamily="34" charset="0"/>
              </a:rPr>
              <a:t> nachzulesen. Als er starb, wurde er in der Grabstätte seiner Vorfahren in der </a:t>
            </a:r>
            <a:r>
              <a:rPr lang="de-DE" altLang="de-DE" sz="4000" dirty="0" err="1">
                <a:solidFill>
                  <a:schemeClr val="tx1"/>
                </a:solidFill>
                <a:effectLst/>
                <a:latin typeface="Univers LT Std 47 Cn Lt" pitchFamily="34" charset="0"/>
              </a:rPr>
              <a:t>Davidsstadt</a:t>
            </a:r>
            <a:r>
              <a:rPr lang="de-DE" altLang="de-DE" sz="4000" dirty="0">
                <a:solidFill>
                  <a:schemeClr val="tx1"/>
                </a:solidFill>
                <a:effectLst/>
                <a:latin typeface="Univers LT Std 47 Cn Lt" pitchFamily="34" charset="0"/>
              </a:rPr>
              <a:t> bestattet. Sein Sohn </a:t>
            </a:r>
            <a:r>
              <a:rPr lang="de-DE" altLang="de-DE" sz="4000" dirty="0" err="1">
                <a:solidFill>
                  <a:schemeClr val="tx1"/>
                </a:solidFill>
                <a:effectLst/>
                <a:latin typeface="Univers LT Std 47 Cn Lt" pitchFamily="34" charset="0"/>
              </a:rPr>
              <a:t>Hiskija</a:t>
            </a:r>
            <a:r>
              <a:rPr lang="de-DE" altLang="de-DE" sz="4000" dirty="0">
                <a:solidFill>
                  <a:schemeClr val="tx1"/>
                </a:solidFill>
                <a:effectLst/>
                <a:latin typeface="Univers LT Std 47 Cn Lt" pitchFamily="34" charset="0"/>
              </a:rPr>
              <a:t> wurde sein Nachfolger. </a:t>
            </a:r>
          </a:p>
        </p:txBody>
      </p:sp>
    </p:spTree>
    <p:extLst>
      <p:ext uri="{BB962C8B-B14F-4D97-AF65-F5344CB8AC3E}">
        <p14:creationId xmlns:p14="http://schemas.microsoft.com/office/powerpoint/2010/main" val="624718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4084010"/>
            <a:ext cx="4176464" cy="461665"/>
          </a:xfrm>
        </p:spPr>
        <p:txBody>
          <a:bodyPr wrap="square">
            <a:spAutoFit/>
          </a:bodyPr>
          <a:lstStyle/>
          <a:p>
            <a:pPr algn="r"/>
            <a:r>
              <a:rPr lang="de-CH" altLang="de-DE" sz="2400" dirty="0">
                <a:effectLst/>
                <a:latin typeface="Univers LT Std 47 Cn Lt" pitchFamily="34" charset="0"/>
              </a:rPr>
              <a:t>Jesaja 1,11</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63352" y="1268760"/>
            <a:ext cx="11377264" cy="2800767"/>
          </a:xfrm>
        </p:spPr>
        <p:txBody>
          <a:bodyPr wrap="square">
            <a:spAutoFit/>
          </a:bodyPr>
          <a:lstStyle/>
          <a:p>
            <a:pPr algn="l"/>
            <a:r>
              <a:rPr lang="de-DE" altLang="de-DE" sz="4400" dirty="0">
                <a:solidFill>
                  <a:schemeClr val="tx1"/>
                </a:solidFill>
                <a:effectLst/>
                <a:latin typeface="Univers LT Std 47 Cn Lt" pitchFamily="34" charset="0"/>
              </a:rPr>
              <a:t>„Was soll ich mit euren vielen Opfern? Die Schafböcke, die ihr für mich verbrennt, und das Fett eurer Masttiere habe ich satt; das Blut von Stieren, Lämmern und Böcken mag ich nicht.“</a:t>
            </a:r>
          </a:p>
        </p:txBody>
      </p:sp>
    </p:spTree>
    <p:extLst>
      <p:ext uri="{BB962C8B-B14F-4D97-AF65-F5344CB8AC3E}">
        <p14:creationId xmlns:p14="http://schemas.microsoft.com/office/powerpoint/2010/main" val="4012961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188640"/>
            <a:ext cx="11377264" cy="3416320"/>
          </a:xfrm>
        </p:spPr>
        <p:txBody>
          <a:bodyPr wrap="square">
            <a:spAutoFit/>
          </a:bodyPr>
          <a:lstStyle/>
          <a:p>
            <a:pPr algn="l"/>
            <a:r>
              <a:rPr lang="de-DE" altLang="de-DE" sz="7200" dirty="0">
                <a:solidFill>
                  <a:schemeClr val="tx1"/>
                </a:solidFill>
                <a:effectLst/>
                <a:latin typeface="Univers Com 65 Bold" panose="020B0703030502020204" pitchFamily="34" charset="0"/>
              </a:rPr>
              <a:t>Phase 1:</a:t>
            </a:r>
            <a:br>
              <a:rPr lang="de-DE" altLang="de-DE" sz="7200" dirty="0">
                <a:solidFill>
                  <a:schemeClr val="tx1"/>
                </a:solidFill>
                <a:effectLst/>
                <a:latin typeface="Univers LT Std 47 Cn Lt" pitchFamily="34" charset="0"/>
              </a:rPr>
            </a:br>
            <a:r>
              <a:rPr lang="de-DE" altLang="de-DE" sz="7200" dirty="0" err="1">
                <a:solidFill>
                  <a:schemeClr val="tx1"/>
                </a:solidFill>
                <a:effectLst/>
                <a:latin typeface="Univers LT Std 47 Cn Lt" pitchFamily="34" charset="0"/>
              </a:rPr>
              <a:t>Ahas</a:t>
            </a:r>
            <a:r>
              <a:rPr lang="de-DE" altLang="de-DE" sz="7200" dirty="0">
                <a:solidFill>
                  <a:schemeClr val="tx1"/>
                </a:solidFill>
                <a:effectLst/>
                <a:latin typeface="Univers LT Std 47 Cn Lt" pitchFamily="34" charset="0"/>
              </a:rPr>
              <a:t> orientiert sich an schlechten Vorbildern</a:t>
            </a:r>
          </a:p>
        </p:txBody>
      </p:sp>
    </p:spTree>
    <p:extLst>
      <p:ext uri="{BB962C8B-B14F-4D97-AF65-F5344CB8AC3E}">
        <p14:creationId xmlns:p14="http://schemas.microsoft.com/office/powerpoint/2010/main" val="2709752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960096" y="3495784"/>
            <a:ext cx="4176464" cy="461665"/>
          </a:xfrm>
        </p:spPr>
        <p:txBody>
          <a:bodyPr wrap="square">
            <a:spAutoFit/>
          </a:bodyPr>
          <a:lstStyle/>
          <a:p>
            <a:pPr algn="r"/>
            <a:r>
              <a:rPr lang="de-CH" altLang="de-DE" sz="2400" dirty="0">
                <a:effectLst/>
                <a:latin typeface="Univers LT Std 47 Cn Lt" pitchFamily="34" charset="0"/>
              </a:rPr>
              <a:t>2. Könige 16,2</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63352" y="1556792"/>
            <a:ext cx="11521280" cy="1938992"/>
          </a:xfrm>
        </p:spPr>
        <p:txBody>
          <a:bodyPr wrap="square">
            <a:spAutoFit/>
          </a:bodyPr>
          <a:lstStyle/>
          <a:p>
            <a:pPr algn="l"/>
            <a:r>
              <a:rPr lang="de-DE" altLang="de-DE" sz="6000" dirty="0">
                <a:solidFill>
                  <a:schemeClr val="tx1"/>
                </a:solidFill>
                <a:effectLst/>
                <a:latin typeface="Univers LT Std 47 Cn Lt" pitchFamily="34" charset="0"/>
              </a:rPr>
              <a:t>„Er tat nicht wie sein Ahnherr David, was dem HERRN gefällt.“ </a:t>
            </a:r>
          </a:p>
        </p:txBody>
      </p:sp>
    </p:spTree>
    <p:extLst>
      <p:ext uri="{BB962C8B-B14F-4D97-AF65-F5344CB8AC3E}">
        <p14:creationId xmlns:p14="http://schemas.microsoft.com/office/powerpoint/2010/main" val="25999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76120" y="3717032"/>
            <a:ext cx="4176464" cy="461665"/>
          </a:xfrm>
        </p:spPr>
        <p:txBody>
          <a:bodyPr wrap="square">
            <a:spAutoFit/>
          </a:bodyPr>
          <a:lstStyle/>
          <a:p>
            <a:pPr algn="r"/>
            <a:r>
              <a:rPr lang="de-CH" altLang="de-DE" sz="2400" dirty="0">
                <a:effectLst/>
                <a:latin typeface="Univers LT Std 47 Cn Lt" pitchFamily="34" charset="0"/>
              </a:rPr>
              <a:t>2. Könige 16,3</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191344" y="1556792"/>
            <a:ext cx="11521280" cy="2123658"/>
          </a:xfrm>
        </p:spPr>
        <p:txBody>
          <a:bodyPr wrap="square">
            <a:spAutoFit/>
          </a:bodyPr>
          <a:lstStyle/>
          <a:p>
            <a:pPr algn="l"/>
            <a:r>
              <a:rPr lang="de-DE" altLang="de-DE" sz="6600" dirty="0">
                <a:solidFill>
                  <a:schemeClr val="tx1"/>
                </a:solidFill>
                <a:effectLst/>
                <a:latin typeface="Univers LT Std 47 Cn Lt" pitchFamily="34" charset="0"/>
              </a:rPr>
              <a:t>„Er folgte dem schlechten Beispiel der Könige von Israel.“</a:t>
            </a:r>
          </a:p>
        </p:txBody>
      </p:sp>
    </p:spTree>
    <p:extLst>
      <p:ext uri="{BB962C8B-B14F-4D97-AF65-F5344CB8AC3E}">
        <p14:creationId xmlns:p14="http://schemas.microsoft.com/office/powerpoint/2010/main" val="2165346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76120" y="4149080"/>
            <a:ext cx="4176464" cy="461665"/>
          </a:xfrm>
        </p:spPr>
        <p:txBody>
          <a:bodyPr wrap="square">
            <a:spAutoFit/>
          </a:bodyPr>
          <a:lstStyle/>
          <a:p>
            <a:pPr algn="r"/>
            <a:r>
              <a:rPr lang="de-CH" altLang="de-DE" sz="2400" dirty="0">
                <a:effectLst/>
                <a:latin typeface="Univers LT Std 47 Cn Lt" pitchFamily="34" charset="0"/>
              </a:rPr>
              <a:t>2. Könige 16,4</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35360" y="1484784"/>
            <a:ext cx="11521280" cy="2585323"/>
          </a:xfrm>
        </p:spPr>
        <p:txBody>
          <a:bodyPr wrap="square">
            <a:spAutoFit/>
          </a:bodyPr>
          <a:lstStyle/>
          <a:p>
            <a:pPr algn="l"/>
            <a:r>
              <a:rPr lang="de-DE" altLang="de-DE" dirty="0">
                <a:solidFill>
                  <a:schemeClr val="tx1"/>
                </a:solidFill>
                <a:effectLst/>
                <a:latin typeface="Univers LT Std 47 Cn Lt" pitchFamily="34" charset="0"/>
              </a:rPr>
              <a:t>„An den Opferstätten auf den Hügeln und unter allen heiligen Bäumen opferte </a:t>
            </a:r>
            <a:r>
              <a:rPr lang="de-DE" altLang="de-DE" dirty="0" err="1">
                <a:solidFill>
                  <a:schemeClr val="tx1"/>
                </a:solidFill>
                <a:effectLst/>
                <a:latin typeface="Univers LT Std 47 Cn Lt" pitchFamily="34" charset="0"/>
              </a:rPr>
              <a:t>Ahas</a:t>
            </a:r>
            <a:r>
              <a:rPr lang="de-DE" altLang="de-DE" dirty="0">
                <a:solidFill>
                  <a:schemeClr val="tx1"/>
                </a:solidFill>
                <a:effectLst/>
                <a:latin typeface="Univers LT Std 47 Cn Lt" pitchFamily="34" charset="0"/>
              </a:rPr>
              <a:t> den fremden Göttern.“ </a:t>
            </a:r>
          </a:p>
        </p:txBody>
      </p:sp>
    </p:spTree>
    <p:extLst>
      <p:ext uri="{BB962C8B-B14F-4D97-AF65-F5344CB8AC3E}">
        <p14:creationId xmlns:p14="http://schemas.microsoft.com/office/powerpoint/2010/main" val="1200061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933056"/>
            <a:ext cx="4176464" cy="461665"/>
          </a:xfrm>
        </p:spPr>
        <p:txBody>
          <a:bodyPr wrap="square">
            <a:spAutoFit/>
          </a:bodyPr>
          <a:lstStyle/>
          <a:p>
            <a:pPr algn="r"/>
            <a:r>
              <a:rPr lang="de-CH" altLang="de-DE" sz="2400" dirty="0">
                <a:effectLst/>
                <a:latin typeface="Univers LT Std 47 Cn Lt" pitchFamily="34" charset="0"/>
              </a:rPr>
              <a:t>2. Könige 16,3</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63352" y="980728"/>
            <a:ext cx="11521280" cy="3046988"/>
          </a:xfrm>
        </p:spPr>
        <p:txBody>
          <a:bodyPr wrap="square">
            <a:spAutoFit/>
          </a:bodyPr>
          <a:lstStyle/>
          <a:p>
            <a:pPr algn="l"/>
            <a:r>
              <a:rPr lang="de-DE" altLang="de-DE" sz="4800" dirty="0">
                <a:solidFill>
                  <a:schemeClr val="tx1"/>
                </a:solidFill>
                <a:effectLst/>
                <a:latin typeface="Univers LT Std 47 Cn Lt" pitchFamily="34" charset="0"/>
              </a:rPr>
              <a:t>„Er </a:t>
            </a:r>
            <a:r>
              <a:rPr lang="de-DE" altLang="de-DE" sz="4800" dirty="0" err="1">
                <a:solidFill>
                  <a:schemeClr val="tx1"/>
                </a:solidFill>
                <a:effectLst/>
                <a:latin typeface="Univers LT Std 47 Cn Lt" pitchFamily="34" charset="0"/>
              </a:rPr>
              <a:t>liess</a:t>
            </a:r>
            <a:r>
              <a:rPr lang="de-DE" altLang="de-DE" sz="4800" dirty="0">
                <a:solidFill>
                  <a:schemeClr val="tx1"/>
                </a:solidFill>
                <a:effectLst/>
                <a:latin typeface="Univers LT Std 47 Cn Lt" pitchFamily="34" charset="0"/>
              </a:rPr>
              <a:t> sogar seinen Sohn als Opfer verbrennen und folgte damit der abscheulichen Sitte der Völker, die der HERR vor den Israeliten aus</a:t>
            </a:r>
            <a:br>
              <a:rPr lang="de-DE" altLang="de-DE" sz="4800" dirty="0">
                <a:solidFill>
                  <a:schemeClr val="tx1"/>
                </a:solidFill>
                <a:effectLst/>
                <a:latin typeface="Univers LT Std 47 Cn Lt" pitchFamily="34" charset="0"/>
              </a:rPr>
            </a:br>
            <a:r>
              <a:rPr lang="de-DE" altLang="de-DE" sz="4800" dirty="0">
                <a:solidFill>
                  <a:schemeClr val="tx1"/>
                </a:solidFill>
                <a:effectLst/>
                <a:latin typeface="Univers LT Std 47 Cn Lt" pitchFamily="34" charset="0"/>
              </a:rPr>
              <a:t>dem Land vertrieben hatte.“</a:t>
            </a:r>
          </a:p>
        </p:txBody>
      </p:sp>
    </p:spTree>
    <p:extLst>
      <p:ext uri="{BB962C8B-B14F-4D97-AF65-F5344CB8AC3E}">
        <p14:creationId xmlns:p14="http://schemas.microsoft.com/office/powerpoint/2010/main" val="141916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915058"/>
            <a:ext cx="4176464" cy="461665"/>
          </a:xfrm>
        </p:spPr>
        <p:txBody>
          <a:bodyPr wrap="square">
            <a:spAutoFit/>
          </a:bodyPr>
          <a:lstStyle/>
          <a:p>
            <a:pPr algn="r"/>
            <a:r>
              <a:rPr lang="de-CH" altLang="de-DE" sz="2400" dirty="0">
                <a:effectLst/>
                <a:latin typeface="Univers LT Std 47 Cn Lt" pitchFamily="34" charset="0"/>
              </a:rPr>
              <a:t>3. Mose 20,2</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35360" y="1052736"/>
            <a:ext cx="11521280" cy="2862322"/>
          </a:xfrm>
        </p:spPr>
        <p:txBody>
          <a:bodyPr wrap="square">
            <a:spAutoFit/>
          </a:bodyPr>
          <a:lstStyle/>
          <a:p>
            <a:pPr algn="l"/>
            <a:r>
              <a:rPr lang="de-DE" altLang="de-DE" sz="6000" dirty="0">
                <a:solidFill>
                  <a:schemeClr val="tx1"/>
                </a:solidFill>
                <a:effectLst/>
                <a:latin typeface="Univers LT Std 47 Cn Lt" pitchFamily="34" charset="0"/>
              </a:rPr>
              <a:t>„Wer von euch sein Kind dem Götzen Moloch opfert, muss mit dem Tod bestraft werden.“</a:t>
            </a:r>
          </a:p>
        </p:txBody>
      </p:sp>
    </p:spTree>
    <p:extLst>
      <p:ext uri="{BB962C8B-B14F-4D97-AF65-F5344CB8AC3E}">
        <p14:creationId xmlns:p14="http://schemas.microsoft.com/office/powerpoint/2010/main" val="3471565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1328233-E585-9DDC-8864-14026238C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640" y="117386"/>
            <a:ext cx="9234039" cy="6601975"/>
          </a:xfrm>
          <a:prstGeom prst="rect">
            <a:avLst/>
          </a:prstGeom>
        </p:spPr>
      </p:pic>
      <p:sp>
        <p:nvSpPr>
          <p:cNvPr id="6" name="Ellipse 5">
            <a:extLst>
              <a:ext uri="{FF2B5EF4-FFF2-40B4-BE49-F238E27FC236}">
                <a16:creationId xmlns:a16="http://schemas.microsoft.com/office/drawing/2014/main" id="{7ABABB05-12A5-793A-3884-69459B309015}"/>
              </a:ext>
            </a:extLst>
          </p:cNvPr>
          <p:cNvSpPr/>
          <p:nvPr/>
        </p:nvSpPr>
        <p:spPr>
          <a:xfrm>
            <a:off x="6168008" y="5049300"/>
            <a:ext cx="1512168" cy="144016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tangle 2">
            <a:extLst>
              <a:ext uri="{FF2B5EF4-FFF2-40B4-BE49-F238E27FC236}">
                <a16:creationId xmlns:a16="http://schemas.microsoft.com/office/drawing/2014/main" id="{D6813F47-7284-1CB7-9437-CC73DED1E8EE}"/>
              </a:ext>
            </a:extLst>
          </p:cNvPr>
          <p:cNvSpPr>
            <a:spLocks noGrp="1" noChangeArrowheads="1"/>
          </p:cNvSpPr>
          <p:nvPr>
            <p:ph type="ctrTitle"/>
          </p:nvPr>
        </p:nvSpPr>
        <p:spPr>
          <a:xfrm>
            <a:off x="276431" y="455766"/>
            <a:ext cx="2448272" cy="1077218"/>
          </a:xfrm>
        </p:spPr>
        <p:txBody>
          <a:bodyPr wrap="square">
            <a:spAutoFit/>
          </a:bodyPr>
          <a:lstStyle/>
          <a:p>
            <a:pPr algn="l"/>
            <a:r>
              <a:rPr lang="de-DE" altLang="de-DE" sz="4000" dirty="0">
                <a:solidFill>
                  <a:schemeClr val="tx1"/>
                </a:solidFill>
                <a:effectLst/>
                <a:latin typeface="Univers LT Std 47 Cn Lt" pitchFamily="34" charset="0"/>
              </a:rPr>
              <a:t>Nordreich</a:t>
            </a:r>
            <a:br>
              <a:rPr lang="de-DE" altLang="de-DE" sz="4000" dirty="0">
                <a:solidFill>
                  <a:schemeClr val="tx1"/>
                </a:solidFill>
                <a:effectLst/>
                <a:latin typeface="Univers LT Std 47 Cn Lt" pitchFamily="34" charset="0"/>
              </a:rPr>
            </a:br>
            <a:r>
              <a:rPr lang="de-DE" altLang="de-DE" sz="2400" dirty="0">
                <a:solidFill>
                  <a:schemeClr val="tx1"/>
                </a:solidFill>
                <a:effectLst/>
                <a:latin typeface="Univers LT Std 47 Cn Lt" pitchFamily="34" charset="0"/>
              </a:rPr>
              <a:t>(Israel)</a:t>
            </a:r>
          </a:p>
        </p:txBody>
      </p:sp>
      <p:sp>
        <p:nvSpPr>
          <p:cNvPr id="9" name="Rectangle 2">
            <a:extLst>
              <a:ext uri="{FF2B5EF4-FFF2-40B4-BE49-F238E27FC236}">
                <a16:creationId xmlns:a16="http://schemas.microsoft.com/office/drawing/2014/main" id="{18BC25EC-6C74-BF80-64BA-372CDA912AF5}"/>
              </a:ext>
            </a:extLst>
          </p:cNvPr>
          <p:cNvSpPr txBox="1">
            <a:spLocks noChangeArrowheads="1"/>
          </p:cNvSpPr>
          <p:nvPr/>
        </p:nvSpPr>
        <p:spPr bwMode="auto">
          <a:xfrm>
            <a:off x="263352" y="5230771"/>
            <a:ext cx="244827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DE" altLang="de-DE" sz="4000" kern="0" dirty="0">
                <a:solidFill>
                  <a:schemeClr val="tx1"/>
                </a:solidFill>
                <a:effectLst/>
                <a:latin typeface="Univers LT Std 47 Cn Lt" pitchFamily="34" charset="0"/>
              </a:rPr>
              <a:t>Südreich</a:t>
            </a:r>
          </a:p>
          <a:p>
            <a:pPr algn="l"/>
            <a:r>
              <a:rPr lang="de-DE" altLang="de-DE" sz="2400" kern="0" dirty="0">
                <a:solidFill>
                  <a:schemeClr val="tx1"/>
                </a:solidFill>
                <a:effectLst/>
                <a:latin typeface="Univers LT Std 47 Cn Lt" pitchFamily="34" charset="0"/>
              </a:rPr>
              <a:t>(</a:t>
            </a:r>
            <a:r>
              <a:rPr lang="de-DE" altLang="de-DE" sz="2400" kern="0" dirty="0" err="1">
                <a:solidFill>
                  <a:schemeClr val="tx1"/>
                </a:solidFill>
                <a:effectLst/>
                <a:latin typeface="Univers LT Std 47 Cn Lt" pitchFamily="34" charset="0"/>
              </a:rPr>
              <a:t>Juda</a:t>
            </a:r>
            <a:r>
              <a:rPr lang="de-DE" altLang="de-DE" sz="2400" kern="0" dirty="0">
                <a:solidFill>
                  <a:schemeClr val="tx1"/>
                </a:solidFill>
                <a:effectLst/>
                <a:latin typeface="Univers LT Std 47 Cn Lt" pitchFamily="34" charset="0"/>
              </a:rPr>
              <a:t>)</a:t>
            </a:r>
          </a:p>
        </p:txBody>
      </p:sp>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id="{F94B7FBA-A2C4-2177-6162-E770384E12D0}"/>
                  </a:ext>
                </a:extLst>
              </p14:cNvPr>
              <p14:cNvContentPartPr/>
              <p14:nvPr/>
            </p14:nvContentPartPr>
            <p14:xfrm>
              <a:off x="6473592" y="6217776"/>
              <a:ext cx="320400" cy="36000"/>
            </p14:xfrm>
          </p:contentPart>
        </mc:Choice>
        <mc:Fallback xmlns="">
          <p:pic>
            <p:nvPicPr>
              <p:cNvPr id="10" name="Freihand 9">
                <a:extLst>
                  <a:ext uri="{FF2B5EF4-FFF2-40B4-BE49-F238E27FC236}">
                    <a16:creationId xmlns:a16="http://schemas.microsoft.com/office/drawing/2014/main" id="{F94B7FBA-A2C4-2177-6162-E770384E12D0}"/>
                  </a:ext>
                </a:extLst>
              </p:cNvPr>
              <p:cNvPicPr/>
              <p:nvPr/>
            </p:nvPicPr>
            <p:blipFill>
              <a:blip r:embed="rId13"/>
              <a:stretch>
                <a:fillRect/>
              </a:stretch>
            </p:blipFill>
            <p:spPr>
              <a:xfrm>
                <a:off x="6419952" y="6110136"/>
                <a:ext cx="4280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D228CD90-DAF3-B0EA-821F-22EC9D458308}"/>
                  </a:ext>
                </a:extLst>
              </p14:cNvPr>
              <p14:cNvContentPartPr/>
              <p14:nvPr/>
            </p14:nvContentPartPr>
            <p14:xfrm>
              <a:off x="9985032" y="6391296"/>
              <a:ext cx="443880" cy="20880"/>
            </p14:xfrm>
          </p:contentPart>
        </mc:Choice>
        <mc:Fallback xmlns="">
          <p:pic>
            <p:nvPicPr>
              <p:cNvPr id="11" name="Freihand 10">
                <a:extLst>
                  <a:ext uri="{FF2B5EF4-FFF2-40B4-BE49-F238E27FC236}">
                    <a16:creationId xmlns:a16="http://schemas.microsoft.com/office/drawing/2014/main" id="{D228CD90-DAF3-B0EA-821F-22EC9D458308}"/>
                  </a:ext>
                </a:extLst>
              </p:cNvPr>
              <p:cNvPicPr/>
              <p:nvPr/>
            </p:nvPicPr>
            <p:blipFill>
              <a:blip r:embed="rId15"/>
              <a:stretch>
                <a:fillRect/>
              </a:stretch>
            </p:blipFill>
            <p:spPr>
              <a:xfrm>
                <a:off x="9931032" y="6283296"/>
                <a:ext cx="5515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B652DC65-C1CA-A557-63C8-B8FC25784425}"/>
                  </a:ext>
                </a:extLst>
              </p14:cNvPr>
              <p14:cNvContentPartPr/>
              <p14:nvPr/>
            </p14:nvContentPartPr>
            <p14:xfrm>
              <a:off x="6748388" y="3666068"/>
              <a:ext cx="411480" cy="1297440"/>
            </p14:xfrm>
          </p:contentPart>
        </mc:Choice>
        <mc:Fallback xmlns="">
          <p:pic>
            <p:nvPicPr>
              <p:cNvPr id="12" name="Freihand 11">
                <a:extLst>
                  <a:ext uri="{FF2B5EF4-FFF2-40B4-BE49-F238E27FC236}">
                    <a16:creationId xmlns:a16="http://schemas.microsoft.com/office/drawing/2014/main" id="{B652DC65-C1CA-A557-63C8-B8FC25784425}"/>
                  </a:ext>
                </a:extLst>
              </p:cNvPr>
              <p:cNvPicPr/>
              <p:nvPr/>
            </p:nvPicPr>
            <p:blipFill>
              <a:blip r:embed="rId17"/>
              <a:stretch>
                <a:fillRect/>
              </a:stretch>
            </p:blipFill>
            <p:spPr>
              <a:xfrm>
                <a:off x="6694748" y="3558068"/>
                <a:ext cx="519120" cy="1513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39F9B5C9-C539-E16C-D5E7-559456FF539C}"/>
                  </a:ext>
                </a:extLst>
              </p14:cNvPr>
              <p14:cNvContentPartPr/>
              <p14:nvPr/>
            </p14:nvContentPartPr>
            <p14:xfrm>
              <a:off x="6732548" y="3686588"/>
              <a:ext cx="418320" cy="844560"/>
            </p14:xfrm>
          </p:contentPart>
        </mc:Choice>
        <mc:Fallback xmlns="">
          <p:pic>
            <p:nvPicPr>
              <p:cNvPr id="13" name="Freihand 12">
                <a:extLst>
                  <a:ext uri="{FF2B5EF4-FFF2-40B4-BE49-F238E27FC236}">
                    <a16:creationId xmlns:a16="http://schemas.microsoft.com/office/drawing/2014/main" id="{39F9B5C9-C539-E16C-D5E7-559456FF539C}"/>
                  </a:ext>
                </a:extLst>
              </p:cNvPr>
              <p:cNvPicPr/>
              <p:nvPr/>
            </p:nvPicPr>
            <p:blipFill>
              <a:blip r:embed="rId19"/>
              <a:stretch>
                <a:fillRect/>
              </a:stretch>
            </p:blipFill>
            <p:spPr>
              <a:xfrm>
                <a:off x="6678908" y="3578948"/>
                <a:ext cx="525960" cy="1060200"/>
              </a:xfrm>
              <a:prstGeom prst="rect">
                <a:avLst/>
              </a:prstGeom>
            </p:spPr>
          </p:pic>
        </mc:Fallback>
      </mc:AlternateContent>
      <p:sp>
        <p:nvSpPr>
          <p:cNvPr id="14" name="Rectangle 2">
            <a:extLst>
              <a:ext uri="{FF2B5EF4-FFF2-40B4-BE49-F238E27FC236}">
                <a16:creationId xmlns:a16="http://schemas.microsoft.com/office/drawing/2014/main" id="{D975AE79-47FA-C893-E307-96AEB38D2939}"/>
              </a:ext>
            </a:extLst>
          </p:cNvPr>
          <p:cNvSpPr txBox="1">
            <a:spLocks noChangeArrowheads="1"/>
          </p:cNvSpPr>
          <p:nvPr/>
        </p:nvSpPr>
        <p:spPr bwMode="auto">
          <a:xfrm>
            <a:off x="276431" y="3147979"/>
            <a:ext cx="244827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DE" altLang="de-DE" sz="4000" kern="0" dirty="0">
                <a:solidFill>
                  <a:srgbClr val="FFFF00"/>
                </a:solidFill>
                <a:effectLst/>
                <a:latin typeface="Univers LT Std 47 Cn Lt" pitchFamily="34" charset="0"/>
              </a:rPr>
              <a:t>König </a:t>
            </a:r>
            <a:r>
              <a:rPr lang="de-DE" altLang="de-DE" sz="4000" kern="0" dirty="0" err="1">
                <a:solidFill>
                  <a:srgbClr val="FFFF00"/>
                </a:solidFill>
                <a:effectLst/>
                <a:latin typeface="Univers LT Std 47 Cn Lt" pitchFamily="34" charset="0"/>
              </a:rPr>
              <a:t>Ahas</a:t>
            </a:r>
            <a:br>
              <a:rPr lang="de-DE" altLang="de-DE" sz="4000" kern="0" dirty="0">
                <a:solidFill>
                  <a:srgbClr val="FFFF00"/>
                </a:solidFill>
                <a:effectLst/>
                <a:latin typeface="Univers LT Std 47 Cn Lt" pitchFamily="34" charset="0"/>
              </a:rPr>
            </a:br>
            <a:r>
              <a:rPr lang="de-DE" altLang="de-DE" sz="2400" kern="0" dirty="0">
                <a:solidFill>
                  <a:srgbClr val="FFFF00"/>
                </a:solidFill>
                <a:effectLst/>
                <a:latin typeface="Univers LT Std 47 Cn Lt" pitchFamily="34" charset="0"/>
              </a:rPr>
              <a:t>735 – 715 v.Chr.</a:t>
            </a:r>
          </a:p>
        </p:txBody>
      </p:sp>
      <p:sp>
        <p:nvSpPr>
          <p:cNvPr id="15" name="Textfeld 14">
            <a:extLst>
              <a:ext uri="{FF2B5EF4-FFF2-40B4-BE49-F238E27FC236}">
                <a16:creationId xmlns:a16="http://schemas.microsoft.com/office/drawing/2014/main" id="{ED6FF714-3527-573F-456F-968BE187D402}"/>
              </a:ext>
            </a:extLst>
          </p:cNvPr>
          <p:cNvSpPr txBox="1"/>
          <p:nvPr/>
        </p:nvSpPr>
        <p:spPr>
          <a:xfrm>
            <a:off x="7150868" y="3049042"/>
            <a:ext cx="1596906" cy="369332"/>
          </a:xfrm>
          <a:prstGeom prst="rect">
            <a:avLst/>
          </a:prstGeom>
          <a:noFill/>
        </p:spPr>
        <p:txBody>
          <a:bodyPr wrap="square" rtlCol="0">
            <a:spAutoFit/>
          </a:bodyPr>
          <a:lstStyle/>
          <a:p>
            <a:r>
              <a:rPr lang="de-CH" dirty="0">
                <a:solidFill>
                  <a:srgbClr val="C00000"/>
                </a:solidFill>
                <a:latin typeface="Arial Black" panose="020B0A04020102020204" pitchFamily="34" charset="0"/>
              </a:rPr>
              <a:t>722 v. Chr.</a:t>
            </a:r>
          </a:p>
        </p:txBody>
      </p:sp>
      <p:sp>
        <p:nvSpPr>
          <p:cNvPr id="16" name="Textfeld 15">
            <a:extLst>
              <a:ext uri="{FF2B5EF4-FFF2-40B4-BE49-F238E27FC236}">
                <a16:creationId xmlns:a16="http://schemas.microsoft.com/office/drawing/2014/main" id="{D127C1A7-37C4-6575-E759-B2C838AA5761}"/>
              </a:ext>
            </a:extLst>
          </p:cNvPr>
          <p:cNvSpPr txBox="1"/>
          <p:nvPr/>
        </p:nvSpPr>
        <p:spPr>
          <a:xfrm>
            <a:off x="5807968" y="4926189"/>
            <a:ext cx="546945" cy="246221"/>
          </a:xfrm>
          <a:prstGeom prst="rect">
            <a:avLst/>
          </a:prstGeom>
          <a:noFill/>
        </p:spPr>
        <p:txBody>
          <a:bodyPr wrap="none" rtlCol="0">
            <a:spAutoFit/>
          </a:bodyPr>
          <a:lstStyle/>
          <a:p>
            <a:r>
              <a:rPr lang="de-CH" sz="1000" dirty="0" err="1">
                <a:solidFill>
                  <a:schemeClr val="bg2"/>
                </a:solidFill>
              </a:rPr>
              <a:t>Asarja</a:t>
            </a:r>
            <a:endParaRPr lang="de-CH" sz="1000" dirty="0">
              <a:solidFill>
                <a:schemeClr val="bg2"/>
              </a:solidFill>
            </a:endParaRPr>
          </a:p>
        </p:txBody>
      </p:sp>
    </p:spTree>
    <p:extLst>
      <p:ext uri="{BB962C8B-B14F-4D97-AF65-F5344CB8AC3E}">
        <p14:creationId xmlns:p14="http://schemas.microsoft.com/office/powerpoint/2010/main" val="1701286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92144" y="3861048"/>
            <a:ext cx="4176464" cy="461665"/>
          </a:xfrm>
        </p:spPr>
        <p:txBody>
          <a:bodyPr wrap="square">
            <a:spAutoFit/>
          </a:bodyPr>
          <a:lstStyle/>
          <a:p>
            <a:pPr algn="r"/>
            <a:r>
              <a:rPr lang="de-CH" altLang="de-DE" sz="2400" dirty="0">
                <a:effectLst/>
                <a:latin typeface="Univers LT Std 47 Cn Lt" pitchFamily="34" charset="0"/>
              </a:rPr>
              <a:t>1. Könige 18,21</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63352" y="1556792"/>
            <a:ext cx="11521280" cy="2123658"/>
          </a:xfrm>
        </p:spPr>
        <p:txBody>
          <a:bodyPr wrap="square">
            <a:spAutoFit/>
          </a:bodyPr>
          <a:lstStyle/>
          <a:p>
            <a:pPr algn="l"/>
            <a:r>
              <a:rPr lang="de-DE" altLang="de-DE" sz="4400" dirty="0">
                <a:solidFill>
                  <a:schemeClr val="tx1"/>
                </a:solidFill>
                <a:effectLst/>
                <a:latin typeface="Univers LT Std 47 Cn Lt" pitchFamily="34" charset="0"/>
              </a:rPr>
              <a:t>„Wie lange schwankt ihr noch hin und her?</a:t>
            </a:r>
            <a:br>
              <a:rPr lang="de-DE" altLang="de-DE" sz="4400" dirty="0">
                <a:solidFill>
                  <a:schemeClr val="tx1"/>
                </a:solidFill>
                <a:effectLst/>
                <a:latin typeface="Univers LT Std 47 Cn Lt" pitchFamily="34" charset="0"/>
              </a:rPr>
            </a:br>
            <a:r>
              <a:rPr lang="de-DE" altLang="de-DE" sz="4400" dirty="0">
                <a:solidFill>
                  <a:schemeClr val="tx1"/>
                </a:solidFill>
                <a:effectLst/>
                <a:latin typeface="Univers LT Std 47 Cn Lt" pitchFamily="34" charset="0"/>
              </a:rPr>
              <a:t>Entweder der HERR ist Gott, dann folgt ihm – oder Baal ist Gott, dann folgt ihm!“</a:t>
            </a:r>
          </a:p>
        </p:txBody>
      </p:sp>
    </p:spTree>
    <p:extLst>
      <p:ext uri="{BB962C8B-B14F-4D97-AF65-F5344CB8AC3E}">
        <p14:creationId xmlns:p14="http://schemas.microsoft.com/office/powerpoint/2010/main" val="2394368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92144" y="3717032"/>
            <a:ext cx="4176464" cy="461665"/>
          </a:xfrm>
        </p:spPr>
        <p:txBody>
          <a:bodyPr wrap="square">
            <a:spAutoFit/>
          </a:bodyPr>
          <a:lstStyle/>
          <a:p>
            <a:pPr algn="r"/>
            <a:r>
              <a:rPr lang="de-CH" altLang="de-DE" sz="2400" dirty="0">
                <a:effectLst/>
                <a:latin typeface="Univers LT Std 47 Cn Lt" pitchFamily="34" charset="0"/>
              </a:rPr>
              <a:t>1. Könige 15,33</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35360" y="1556792"/>
            <a:ext cx="11521280" cy="1754326"/>
          </a:xfrm>
        </p:spPr>
        <p:txBody>
          <a:bodyPr wrap="square">
            <a:spAutoFit/>
          </a:bodyPr>
          <a:lstStyle/>
          <a:p>
            <a:pPr algn="l"/>
            <a:r>
              <a:rPr lang="de-DE" altLang="de-DE" dirty="0">
                <a:solidFill>
                  <a:schemeClr val="tx1"/>
                </a:solidFill>
                <a:effectLst/>
                <a:latin typeface="Univers LT Std 47 Cn Lt" pitchFamily="34" charset="0"/>
              </a:rPr>
              <a:t>„Lasst euch nicht verführen!</a:t>
            </a:r>
            <a:br>
              <a:rPr lang="de-DE" altLang="de-DE" dirty="0">
                <a:solidFill>
                  <a:schemeClr val="tx1"/>
                </a:solidFill>
                <a:effectLst/>
                <a:latin typeface="Univers LT Std 47 Cn Lt" pitchFamily="34" charset="0"/>
              </a:rPr>
            </a:br>
            <a:r>
              <a:rPr lang="de-DE" altLang="de-DE" dirty="0">
                <a:solidFill>
                  <a:schemeClr val="tx1"/>
                </a:solidFill>
                <a:effectLst/>
                <a:latin typeface="Univers LT Std 47 Cn Lt" pitchFamily="34" charset="0"/>
              </a:rPr>
              <a:t>Schlechter Umgang verdirbt gute Sitten.“</a:t>
            </a:r>
          </a:p>
        </p:txBody>
      </p:sp>
    </p:spTree>
    <p:extLst>
      <p:ext uri="{BB962C8B-B14F-4D97-AF65-F5344CB8AC3E}">
        <p14:creationId xmlns:p14="http://schemas.microsoft.com/office/powerpoint/2010/main" val="555406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332656"/>
            <a:ext cx="11377264" cy="3416320"/>
          </a:xfrm>
        </p:spPr>
        <p:txBody>
          <a:bodyPr wrap="square">
            <a:spAutoFit/>
          </a:bodyPr>
          <a:lstStyle/>
          <a:p>
            <a:pPr algn="l"/>
            <a:r>
              <a:rPr lang="de-DE" altLang="de-DE" sz="7200" dirty="0">
                <a:solidFill>
                  <a:schemeClr val="tx1"/>
                </a:solidFill>
                <a:effectLst/>
                <a:latin typeface="Univers Com 65 Bold" panose="020B0703030502020204" pitchFamily="34" charset="0"/>
              </a:rPr>
              <a:t>Phase 2:</a:t>
            </a:r>
            <a:br>
              <a:rPr lang="de-DE" altLang="de-DE" sz="7200" dirty="0">
                <a:solidFill>
                  <a:schemeClr val="tx1"/>
                </a:solidFill>
                <a:effectLst/>
                <a:latin typeface="Univers LT Std 47 Cn Lt" pitchFamily="34" charset="0"/>
              </a:rPr>
            </a:br>
            <a:r>
              <a:rPr lang="de-DE" altLang="de-DE" sz="7200" dirty="0" err="1">
                <a:solidFill>
                  <a:schemeClr val="tx1"/>
                </a:solidFill>
                <a:effectLst/>
                <a:latin typeface="Univers LT Std 47 Cn Lt" pitchFamily="34" charset="0"/>
              </a:rPr>
              <a:t>Ahas</a:t>
            </a:r>
            <a:r>
              <a:rPr lang="de-DE" altLang="de-DE" sz="7200" dirty="0">
                <a:solidFill>
                  <a:schemeClr val="tx1"/>
                </a:solidFill>
                <a:effectLst/>
                <a:latin typeface="Univers LT Std 47 Cn Lt" pitchFamily="34" charset="0"/>
              </a:rPr>
              <a:t> sucht am falschen Ort mit den falschen Mitteln nach Hilfe</a:t>
            </a:r>
          </a:p>
        </p:txBody>
      </p:sp>
    </p:spTree>
    <p:extLst>
      <p:ext uri="{BB962C8B-B14F-4D97-AF65-F5344CB8AC3E}">
        <p14:creationId xmlns:p14="http://schemas.microsoft.com/office/powerpoint/2010/main" val="3244989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65871" y="4365104"/>
            <a:ext cx="4176464" cy="461665"/>
          </a:xfrm>
        </p:spPr>
        <p:txBody>
          <a:bodyPr wrap="square">
            <a:spAutoFit/>
          </a:bodyPr>
          <a:lstStyle/>
          <a:p>
            <a:pPr algn="r"/>
            <a:r>
              <a:rPr lang="de-CH" altLang="de-DE" sz="2400" dirty="0">
                <a:effectLst/>
                <a:latin typeface="Univers LT Std 47 Cn Lt" pitchFamily="34" charset="0"/>
              </a:rPr>
              <a:t>Jesaja 1,15</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97119" y="1340768"/>
            <a:ext cx="10945216" cy="2800767"/>
          </a:xfrm>
        </p:spPr>
        <p:txBody>
          <a:bodyPr wrap="square">
            <a:spAutoFit/>
          </a:bodyPr>
          <a:lstStyle/>
          <a:p>
            <a:pPr algn="l"/>
            <a:r>
              <a:rPr lang="de-DE" altLang="de-DE" sz="4400" dirty="0">
                <a:solidFill>
                  <a:schemeClr val="tx1"/>
                </a:solidFill>
                <a:effectLst/>
                <a:latin typeface="Univers LT Std 47 Cn Lt" pitchFamily="34" charset="0"/>
              </a:rPr>
              <a:t>„Wenn ihr im Gebet eure Hände zu mir ausstreckt, blicke ich weg. Und wenn ihr mich auch noch so sehr mit Bitten bestürmt, ich höre nicht darauf; denn an euren Händen klebt Blut!“</a:t>
            </a:r>
          </a:p>
        </p:txBody>
      </p:sp>
    </p:spTree>
    <p:extLst>
      <p:ext uri="{BB962C8B-B14F-4D97-AF65-F5344CB8AC3E}">
        <p14:creationId xmlns:p14="http://schemas.microsoft.com/office/powerpoint/2010/main" val="1138914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Grafik 6" descr="Ein Bild, das Karte, Text, Atlas enthält.&#10;&#10;Automatisch generierte Beschreibung">
            <a:extLst>
              <a:ext uri="{FF2B5EF4-FFF2-40B4-BE49-F238E27FC236}">
                <a16:creationId xmlns:a16="http://schemas.microsoft.com/office/drawing/2014/main" id="{631BADAE-2419-2B5F-3A06-5CCB9F6C5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0"/>
            <a:ext cx="7696200" cy="6858000"/>
          </a:xfrm>
          <a:prstGeom prst="rect">
            <a:avLst/>
          </a:prstGeom>
        </p:spPr>
      </p:pic>
    </p:spTree>
    <p:extLst>
      <p:ext uri="{BB962C8B-B14F-4D97-AF65-F5344CB8AC3E}">
        <p14:creationId xmlns:p14="http://schemas.microsoft.com/office/powerpoint/2010/main" val="2112354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573016"/>
            <a:ext cx="4176464" cy="461665"/>
          </a:xfrm>
        </p:spPr>
        <p:txBody>
          <a:bodyPr wrap="square">
            <a:spAutoFit/>
          </a:bodyPr>
          <a:lstStyle/>
          <a:p>
            <a:pPr algn="r"/>
            <a:r>
              <a:rPr lang="de-CH" altLang="de-DE" sz="2400" dirty="0">
                <a:effectLst/>
                <a:latin typeface="Univers LT Std 47 Cn Lt" pitchFamily="34" charset="0"/>
              </a:rPr>
              <a:t>2. Könige 16,7</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191344" y="1916832"/>
            <a:ext cx="11521280" cy="1107996"/>
          </a:xfrm>
        </p:spPr>
        <p:txBody>
          <a:bodyPr wrap="square">
            <a:spAutoFit/>
          </a:bodyPr>
          <a:lstStyle/>
          <a:p>
            <a:pPr algn="l"/>
            <a:r>
              <a:rPr lang="de-DE" altLang="de-DE" sz="6600" dirty="0">
                <a:solidFill>
                  <a:schemeClr val="tx1"/>
                </a:solidFill>
                <a:effectLst/>
                <a:latin typeface="Univers LT Std 47 Cn Lt" pitchFamily="34" charset="0"/>
              </a:rPr>
              <a:t>„Ich bin dein Diener und dein Sohn.“</a:t>
            </a:r>
          </a:p>
        </p:txBody>
      </p:sp>
    </p:spTree>
    <p:extLst>
      <p:ext uri="{BB962C8B-B14F-4D97-AF65-F5344CB8AC3E}">
        <p14:creationId xmlns:p14="http://schemas.microsoft.com/office/powerpoint/2010/main" val="1670450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76120" y="3861048"/>
            <a:ext cx="4176464" cy="461665"/>
          </a:xfrm>
        </p:spPr>
        <p:txBody>
          <a:bodyPr wrap="square">
            <a:spAutoFit/>
          </a:bodyPr>
          <a:lstStyle/>
          <a:p>
            <a:pPr algn="r"/>
            <a:r>
              <a:rPr lang="de-CH" altLang="de-DE" sz="2400" dirty="0">
                <a:effectLst/>
                <a:latin typeface="Univers LT Std 47 Cn Lt" pitchFamily="34" charset="0"/>
              </a:rPr>
              <a:t>Johannes-Evangelium 3,20</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191344" y="1484784"/>
            <a:ext cx="10801200" cy="2308324"/>
          </a:xfrm>
        </p:spPr>
        <p:txBody>
          <a:bodyPr wrap="square">
            <a:spAutoFit/>
          </a:bodyPr>
          <a:lstStyle/>
          <a:p>
            <a:pPr algn="l"/>
            <a:r>
              <a:rPr lang="de-DE" altLang="de-DE" sz="4800" dirty="0">
                <a:solidFill>
                  <a:schemeClr val="tx1"/>
                </a:solidFill>
                <a:effectLst/>
                <a:latin typeface="Univers LT Std 47 Cn Lt" pitchFamily="34" charset="0"/>
              </a:rPr>
              <a:t>„Wer Böses tut, der hasst das Licht und kommt nicht zu dem Licht, damit seine Werke nicht aufgedeckt werden.“</a:t>
            </a:r>
          </a:p>
        </p:txBody>
      </p:sp>
    </p:spTree>
    <p:extLst>
      <p:ext uri="{BB962C8B-B14F-4D97-AF65-F5344CB8AC3E}">
        <p14:creationId xmlns:p14="http://schemas.microsoft.com/office/powerpoint/2010/main" val="111971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248128" y="4653136"/>
            <a:ext cx="4176464" cy="461665"/>
          </a:xfrm>
        </p:spPr>
        <p:txBody>
          <a:bodyPr wrap="square">
            <a:spAutoFit/>
          </a:bodyPr>
          <a:lstStyle/>
          <a:p>
            <a:pPr algn="r"/>
            <a:r>
              <a:rPr lang="de-CH" altLang="de-DE" sz="2400" dirty="0">
                <a:effectLst/>
                <a:latin typeface="Univers LT Std 47 Cn Lt" pitchFamily="34" charset="0"/>
              </a:rPr>
              <a:t>Matthäus-Evangelium 11,28</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63352" y="1412776"/>
            <a:ext cx="11449272" cy="2585323"/>
          </a:xfrm>
        </p:spPr>
        <p:txBody>
          <a:bodyPr wrap="square">
            <a:spAutoFit/>
          </a:bodyPr>
          <a:lstStyle/>
          <a:p>
            <a:pPr algn="l"/>
            <a:r>
              <a:rPr lang="de-DE" altLang="de-DE" dirty="0">
                <a:solidFill>
                  <a:schemeClr val="tx1"/>
                </a:solidFill>
                <a:effectLst/>
                <a:latin typeface="Univers LT Std 47 Cn Lt" pitchFamily="34" charset="0"/>
              </a:rPr>
              <a:t>„Kommt zu mir, ihr alle, die ihr euch plagt und von eurer Last fast erdrückt werdet;</a:t>
            </a:r>
            <a:br>
              <a:rPr lang="de-DE" altLang="de-DE" dirty="0">
                <a:solidFill>
                  <a:schemeClr val="tx1"/>
                </a:solidFill>
                <a:effectLst/>
                <a:latin typeface="Univers LT Std 47 Cn Lt" pitchFamily="34" charset="0"/>
              </a:rPr>
            </a:br>
            <a:r>
              <a:rPr lang="de-DE" altLang="de-DE" dirty="0">
                <a:solidFill>
                  <a:schemeClr val="tx1"/>
                </a:solidFill>
                <a:effectLst/>
                <a:latin typeface="Univers LT Std 47 Cn Lt" pitchFamily="34" charset="0"/>
              </a:rPr>
              <a:t>ich werde sie euch abnehmen.“</a:t>
            </a:r>
          </a:p>
        </p:txBody>
      </p:sp>
    </p:spTree>
    <p:extLst>
      <p:ext uri="{BB962C8B-B14F-4D97-AF65-F5344CB8AC3E}">
        <p14:creationId xmlns:p14="http://schemas.microsoft.com/office/powerpoint/2010/main" val="201249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92144" y="4437112"/>
            <a:ext cx="4176464" cy="461665"/>
          </a:xfrm>
        </p:spPr>
        <p:txBody>
          <a:bodyPr wrap="square">
            <a:spAutoFit/>
          </a:bodyPr>
          <a:lstStyle/>
          <a:p>
            <a:pPr algn="r"/>
            <a:r>
              <a:rPr lang="de-CH" altLang="de-DE" sz="2400" dirty="0">
                <a:effectLst/>
                <a:latin typeface="Univers LT Std 47 Cn Lt" pitchFamily="34" charset="0"/>
              </a:rPr>
              <a:t>Johannes-Evangelium 5,24</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63352" y="1268760"/>
            <a:ext cx="11017224" cy="2800767"/>
          </a:xfrm>
        </p:spPr>
        <p:txBody>
          <a:bodyPr wrap="square">
            <a:spAutoFit/>
          </a:bodyPr>
          <a:lstStyle/>
          <a:p>
            <a:pPr algn="l"/>
            <a:r>
              <a:rPr lang="de-DE" altLang="de-DE" sz="4400" dirty="0">
                <a:solidFill>
                  <a:schemeClr val="tx1"/>
                </a:solidFill>
                <a:effectLst/>
                <a:latin typeface="Univers LT Std 47 Cn Lt" pitchFamily="34" charset="0"/>
              </a:rPr>
              <a:t>„Ich versichere euch: Wer auf mein Wort hört und dem glaubt, der mich gesandt hat, der hat das ewige Leben. Auf ihn kommt keine Verurteilung mehr zu; er hat den Schritt vom Tod ins Leben getan.“</a:t>
            </a:r>
          </a:p>
        </p:txBody>
      </p:sp>
    </p:spTree>
    <p:extLst>
      <p:ext uri="{BB962C8B-B14F-4D97-AF65-F5344CB8AC3E}">
        <p14:creationId xmlns:p14="http://schemas.microsoft.com/office/powerpoint/2010/main" val="2638053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260648"/>
            <a:ext cx="9433048" cy="34163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r>
              <a:rPr lang="de-DE" altLang="de-DE" sz="7200" dirty="0">
                <a:solidFill>
                  <a:schemeClr val="tx1"/>
                </a:solidFill>
                <a:effectLst/>
                <a:latin typeface="Univers Com 65 Bold" panose="020B0703030502020204" pitchFamily="34" charset="0"/>
              </a:rPr>
              <a:t>Phase 3:</a:t>
            </a:r>
            <a:br>
              <a:rPr lang="de-DE" altLang="de-DE" sz="7200" dirty="0">
                <a:solidFill>
                  <a:schemeClr val="tx1"/>
                </a:solidFill>
                <a:effectLst/>
                <a:latin typeface="Univers LT Std 47 Cn Lt" pitchFamily="34" charset="0"/>
              </a:rPr>
            </a:br>
            <a:r>
              <a:rPr lang="de-DE" altLang="de-DE" sz="7200" dirty="0" err="1">
                <a:solidFill>
                  <a:schemeClr val="tx1"/>
                </a:solidFill>
                <a:effectLst/>
                <a:latin typeface="Univers LT Std 47 Cn Lt" pitchFamily="34" charset="0"/>
              </a:rPr>
              <a:t>Ahas</a:t>
            </a:r>
            <a:r>
              <a:rPr lang="de-DE" altLang="de-DE" sz="7200" dirty="0">
                <a:solidFill>
                  <a:schemeClr val="tx1"/>
                </a:solidFill>
                <a:effectLst/>
                <a:latin typeface="Univers LT Std 47 Cn Lt" pitchFamily="34" charset="0"/>
              </a:rPr>
              <a:t> ändert offiziell die Anbetung Gottes</a:t>
            </a:r>
          </a:p>
        </p:txBody>
      </p:sp>
    </p:spTree>
    <p:extLst>
      <p:ext uri="{BB962C8B-B14F-4D97-AF65-F5344CB8AC3E}">
        <p14:creationId xmlns:p14="http://schemas.microsoft.com/office/powerpoint/2010/main" val="2154778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04112" y="3198167"/>
            <a:ext cx="4176464" cy="461665"/>
          </a:xfrm>
        </p:spPr>
        <p:txBody>
          <a:bodyPr wrap="square">
            <a:spAutoFit/>
          </a:bodyPr>
          <a:lstStyle/>
          <a:p>
            <a:pPr algn="r"/>
            <a:r>
              <a:rPr lang="de-CH" altLang="de-DE" sz="2400" dirty="0">
                <a:effectLst/>
                <a:latin typeface="Univers LT Std 47 Cn Lt" pitchFamily="34" charset="0"/>
              </a:rPr>
              <a:t>2. Könige 16,14</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35360" y="1052736"/>
            <a:ext cx="10456300" cy="1754326"/>
          </a:xfrm>
        </p:spPr>
        <p:txBody>
          <a:bodyPr wrap="square">
            <a:spAutoFit/>
          </a:bodyPr>
          <a:lstStyle/>
          <a:p>
            <a:pPr algn="l"/>
            <a:r>
              <a:rPr lang="de-DE" altLang="de-DE" dirty="0">
                <a:solidFill>
                  <a:schemeClr val="tx1"/>
                </a:solidFill>
                <a:effectLst/>
                <a:latin typeface="Univers LT Std 47 Cn Lt" pitchFamily="34" charset="0"/>
              </a:rPr>
              <a:t>„</a:t>
            </a:r>
            <a:r>
              <a:rPr lang="de-DE" altLang="de-DE" dirty="0" err="1">
                <a:solidFill>
                  <a:schemeClr val="tx1"/>
                </a:solidFill>
                <a:effectLst/>
                <a:latin typeface="Univers LT Std 47 Cn Lt" pitchFamily="34" charset="0"/>
              </a:rPr>
              <a:t>Ahas</a:t>
            </a:r>
            <a:r>
              <a:rPr lang="de-DE" altLang="de-DE" dirty="0">
                <a:solidFill>
                  <a:schemeClr val="tx1"/>
                </a:solidFill>
                <a:effectLst/>
                <a:latin typeface="Univers LT Std 47 Cn Lt" pitchFamily="34" charset="0"/>
              </a:rPr>
              <a:t> </a:t>
            </a:r>
            <a:r>
              <a:rPr lang="de-DE" altLang="de-DE" dirty="0" err="1">
                <a:solidFill>
                  <a:schemeClr val="tx1"/>
                </a:solidFill>
                <a:effectLst/>
                <a:latin typeface="Univers LT Std 47 Cn Lt" pitchFamily="34" charset="0"/>
              </a:rPr>
              <a:t>liess</a:t>
            </a:r>
            <a:r>
              <a:rPr lang="de-DE" altLang="de-DE" dirty="0">
                <a:solidFill>
                  <a:schemeClr val="tx1"/>
                </a:solidFill>
                <a:effectLst/>
                <a:latin typeface="Univers LT Std 47 Cn Lt" pitchFamily="34" charset="0"/>
              </a:rPr>
              <a:t> ihn dort entfernen und rechts von seinem neuen Altar aufstellen.“</a:t>
            </a:r>
          </a:p>
        </p:txBody>
      </p:sp>
    </p:spTree>
    <p:extLst>
      <p:ext uri="{BB962C8B-B14F-4D97-AF65-F5344CB8AC3E}">
        <p14:creationId xmlns:p14="http://schemas.microsoft.com/office/powerpoint/2010/main" val="1116569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032104" y="4295037"/>
            <a:ext cx="4176464" cy="461665"/>
          </a:xfrm>
        </p:spPr>
        <p:txBody>
          <a:bodyPr wrap="square">
            <a:spAutoFit/>
          </a:bodyPr>
          <a:lstStyle/>
          <a:p>
            <a:pPr algn="r"/>
            <a:r>
              <a:rPr lang="de-CH" altLang="de-DE" sz="2400" dirty="0">
                <a:effectLst/>
                <a:latin typeface="Univers LT Std 47 Cn Lt" pitchFamily="34" charset="0"/>
              </a:rPr>
              <a:t>2. Chronik 28,23</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407368" y="1196752"/>
            <a:ext cx="10456300" cy="3046988"/>
          </a:xfrm>
        </p:spPr>
        <p:txBody>
          <a:bodyPr wrap="square">
            <a:spAutoFit/>
          </a:bodyPr>
          <a:lstStyle/>
          <a:p>
            <a:pPr algn="l"/>
            <a:r>
              <a:rPr lang="de-DE" altLang="de-DE" sz="4800" dirty="0" err="1">
                <a:solidFill>
                  <a:schemeClr val="tx1"/>
                </a:solidFill>
                <a:effectLst/>
                <a:latin typeface="Univers LT Std 47 Cn Lt" pitchFamily="34" charset="0"/>
              </a:rPr>
              <a:t>Ahas</a:t>
            </a:r>
            <a:r>
              <a:rPr lang="de-DE" altLang="de-DE" sz="4800" dirty="0">
                <a:solidFill>
                  <a:schemeClr val="tx1"/>
                </a:solidFill>
                <a:effectLst/>
                <a:latin typeface="Univers LT Std 47 Cn Lt" pitchFamily="34" charset="0"/>
              </a:rPr>
              <a:t> sagte sich: „Diese Götter haben den Königen von Assyrien geholfen und mich besiegt. Wenn ich ihnen nun Opfer darbringe, werden sie mir ebenso helfen.“</a:t>
            </a:r>
          </a:p>
        </p:txBody>
      </p:sp>
    </p:spTree>
    <p:extLst>
      <p:ext uri="{BB962C8B-B14F-4D97-AF65-F5344CB8AC3E}">
        <p14:creationId xmlns:p14="http://schemas.microsoft.com/office/powerpoint/2010/main" val="2923445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032104" y="4293096"/>
            <a:ext cx="4176464" cy="461665"/>
          </a:xfrm>
        </p:spPr>
        <p:txBody>
          <a:bodyPr wrap="square">
            <a:spAutoFit/>
          </a:bodyPr>
          <a:lstStyle/>
          <a:p>
            <a:pPr algn="r"/>
            <a:r>
              <a:rPr lang="de-CH" altLang="de-DE" sz="2400" dirty="0">
                <a:effectLst/>
                <a:latin typeface="Univers LT Std 47 Cn Lt" pitchFamily="34" charset="0"/>
              </a:rPr>
              <a:t>2. Korinther-Brief 11,4</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35360" y="1196752"/>
            <a:ext cx="10456300" cy="3046988"/>
          </a:xfrm>
        </p:spPr>
        <p:txBody>
          <a:bodyPr wrap="square">
            <a:spAutoFit/>
          </a:bodyPr>
          <a:lstStyle/>
          <a:p>
            <a:pPr algn="l"/>
            <a:r>
              <a:rPr lang="de-DE" altLang="de-DE" sz="4800" dirty="0">
                <a:solidFill>
                  <a:schemeClr val="tx1"/>
                </a:solidFill>
                <a:effectLst/>
                <a:latin typeface="Univers LT Std 47 Cn Lt" pitchFamily="34" charset="0"/>
              </a:rPr>
              <a:t>„Wenn euch jemand einen anderen Jesus verkündet als den, den wir verkündet haben, dann lasst ihr euch das nur allzu gern gefallen.“</a:t>
            </a:r>
          </a:p>
        </p:txBody>
      </p:sp>
    </p:spTree>
    <p:extLst>
      <p:ext uri="{BB962C8B-B14F-4D97-AF65-F5344CB8AC3E}">
        <p14:creationId xmlns:p14="http://schemas.microsoft.com/office/powerpoint/2010/main" val="1172242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04112" y="3341892"/>
            <a:ext cx="4176464" cy="461665"/>
          </a:xfrm>
        </p:spPr>
        <p:txBody>
          <a:bodyPr wrap="square">
            <a:spAutoFit/>
          </a:bodyPr>
          <a:lstStyle/>
          <a:p>
            <a:pPr algn="r"/>
            <a:r>
              <a:rPr lang="de-CH" altLang="de-DE" sz="2400" dirty="0">
                <a:effectLst/>
                <a:latin typeface="Univers LT Std 47 Cn Lt" pitchFamily="34" charset="0"/>
              </a:rPr>
              <a:t>Hebräer 13,8</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407368" y="1484784"/>
            <a:ext cx="10456300" cy="1569660"/>
          </a:xfrm>
        </p:spPr>
        <p:txBody>
          <a:bodyPr wrap="square">
            <a:spAutoFit/>
          </a:bodyPr>
          <a:lstStyle/>
          <a:p>
            <a:pPr algn="l"/>
            <a:r>
              <a:rPr lang="de-DE" altLang="de-DE" sz="4800" dirty="0">
                <a:solidFill>
                  <a:schemeClr val="tx1"/>
                </a:solidFill>
                <a:effectLst/>
                <a:latin typeface="Univers LT Std 47 Cn Lt" pitchFamily="34" charset="0"/>
              </a:rPr>
              <a:t>„Denn Jesus Christus ist immer derselbe – gestern, heute und in alle Ewigkeit.“</a:t>
            </a:r>
          </a:p>
        </p:txBody>
      </p:sp>
    </p:spTree>
    <p:extLst>
      <p:ext uri="{BB962C8B-B14F-4D97-AF65-F5344CB8AC3E}">
        <p14:creationId xmlns:p14="http://schemas.microsoft.com/office/powerpoint/2010/main" val="79569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35FBE7-E2FE-142C-77C8-05C60F71BEF6}"/>
              </a:ext>
            </a:extLst>
          </p:cNvPr>
          <p:cNvSpPr>
            <a:spLocks noGrp="1"/>
          </p:cNvSpPr>
          <p:nvPr>
            <p:ph type="ctrTitle" sz="quarter"/>
          </p:nvPr>
        </p:nvSpPr>
        <p:spPr/>
        <p:txBody>
          <a:bodyPr/>
          <a:lstStyle/>
          <a:p>
            <a:endParaRPr lang="de-CH"/>
          </a:p>
        </p:txBody>
      </p:sp>
      <p:pic>
        <p:nvPicPr>
          <p:cNvPr id="8" name="Grafik 7" descr="Ein Bild, das Karte, Text, Atlas enthält.&#10;&#10;Automatisch generierte Beschreibung">
            <a:extLst>
              <a:ext uri="{FF2B5EF4-FFF2-40B4-BE49-F238E27FC236}">
                <a16:creationId xmlns:a16="http://schemas.microsoft.com/office/drawing/2014/main" id="{5E4393BF-9D99-348B-1D8F-1BB1A761F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510872"/>
          </a:xfrm>
          <a:prstGeom prst="rect">
            <a:avLst/>
          </a:prstGeom>
        </p:spPr>
      </p:pic>
    </p:spTree>
    <p:extLst>
      <p:ext uri="{BB962C8B-B14F-4D97-AF65-F5344CB8AC3E}">
        <p14:creationId xmlns:p14="http://schemas.microsoft.com/office/powerpoint/2010/main" val="3375111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04112" y="3341892"/>
            <a:ext cx="4176464" cy="461665"/>
          </a:xfrm>
        </p:spPr>
        <p:txBody>
          <a:bodyPr wrap="square">
            <a:spAutoFit/>
          </a:bodyPr>
          <a:lstStyle/>
          <a:p>
            <a:pPr algn="r"/>
            <a:r>
              <a:rPr lang="de-CH" altLang="de-DE" sz="2400" dirty="0">
                <a:effectLst/>
                <a:latin typeface="Univers LT Std 47 Cn Lt" pitchFamily="34" charset="0"/>
              </a:rPr>
              <a:t>2. Könige 16,15</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407368" y="1484784"/>
            <a:ext cx="10456300" cy="1569660"/>
          </a:xfrm>
        </p:spPr>
        <p:txBody>
          <a:bodyPr wrap="square">
            <a:spAutoFit/>
          </a:bodyPr>
          <a:lstStyle/>
          <a:p>
            <a:pPr algn="l"/>
            <a:r>
              <a:rPr lang="de-DE" altLang="de-DE" sz="4800" dirty="0">
                <a:solidFill>
                  <a:schemeClr val="tx1"/>
                </a:solidFill>
                <a:effectLst/>
                <a:latin typeface="Univers LT Std 47 Cn Lt" pitchFamily="34" charset="0"/>
              </a:rPr>
              <a:t>„Den Bronzealtar will ich dazu benutzen, die Eingeweide der Opfertiere zu untersuchen.“ </a:t>
            </a:r>
          </a:p>
        </p:txBody>
      </p:sp>
    </p:spTree>
    <p:extLst>
      <p:ext uri="{BB962C8B-B14F-4D97-AF65-F5344CB8AC3E}">
        <p14:creationId xmlns:p14="http://schemas.microsoft.com/office/powerpoint/2010/main" val="2975574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332656"/>
            <a:ext cx="9505056" cy="34163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r>
              <a:rPr lang="de-DE" altLang="de-DE" sz="7200" dirty="0">
                <a:solidFill>
                  <a:schemeClr val="tx1"/>
                </a:solidFill>
                <a:effectLst/>
                <a:latin typeface="Univers Com 65 Bold" panose="020B0703030502020204" pitchFamily="34" charset="0"/>
              </a:rPr>
              <a:t>Phase 4:</a:t>
            </a:r>
            <a:br>
              <a:rPr lang="de-DE" altLang="de-DE" sz="7200" dirty="0">
                <a:solidFill>
                  <a:schemeClr val="tx1"/>
                </a:solidFill>
                <a:effectLst/>
                <a:latin typeface="Univers LT Std 47 Cn Lt" pitchFamily="34" charset="0"/>
              </a:rPr>
            </a:br>
            <a:r>
              <a:rPr lang="de-DE" altLang="de-DE" sz="7200" dirty="0" err="1">
                <a:solidFill>
                  <a:schemeClr val="tx1"/>
                </a:solidFill>
                <a:effectLst/>
                <a:latin typeface="Univers LT Std 47 Cn Lt" pitchFamily="34" charset="0"/>
              </a:rPr>
              <a:t>Ahas</a:t>
            </a:r>
            <a:r>
              <a:rPr lang="de-DE" altLang="de-DE" sz="7200" dirty="0">
                <a:solidFill>
                  <a:schemeClr val="tx1"/>
                </a:solidFill>
                <a:effectLst/>
                <a:latin typeface="Univers LT Std 47 Cn Lt" pitchFamily="34" charset="0"/>
              </a:rPr>
              <a:t> verharrt in seiner Uneinsichtigkeit</a:t>
            </a:r>
          </a:p>
        </p:txBody>
      </p:sp>
    </p:spTree>
    <p:extLst>
      <p:ext uri="{BB962C8B-B14F-4D97-AF65-F5344CB8AC3E}">
        <p14:creationId xmlns:p14="http://schemas.microsoft.com/office/powerpoint/2010/main" val="3006758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76120" y="3861048"/>
            <a:ext cx="4176464" cy="461665"/>
          </a:xfrm>
        </p:spPr>
        <p:txBody>
          <a:bodyPr wrap="square">
            <a:spAutoFit/>
          </a:bodyPr>
          <a:lstStyle/>
          <a:p>
            <a:pPr algn="r"/>
            <a:r>
              <a:rPr lang="de-CH" altLang="de-DE" sz="2400" dirty="0">
                <a:effectLst/>
                <a:latin typeface="Univers LT Std 47 Cn Lt" pitchFamily="34" charset="0"/>
              </a:rPr>
              <a:t>2. Chronik 28,24</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35360" y="1412776"/>
            <a:ext cx="10729192" cy="2308324"/>
          </a:xfrm>
        </p:spPr>
        <p:txBody>
          <a:bodyPr wrap="square">
            <a:spAutoFit/>
          </a:bodyPr>
          <a:lstStyle/>
          <a:p>
            <a:pPr algn="l"/>
            <a:r>
              <a:rPr lang="de-DE" altLang="de-DE" sz="4800" dirty="0">
                <a:solidFill>
                  <a:schemeClr val="tx1"/>
                </a:solidFill>
                <a:effectLst/>
                <a:latin typeface="Univers LT Std 47 Cn Lt" pitchFamily="34" charset="0"/>
              </a:rPr>
              <a:t>„</a:t>
            </a:r>
            <a:r>
              <a:rPr lang="de-DE" altLang="de-DE" sz="4800" dirty="0" err="1">
                <a:solidFill>
                  <a:schemeClr val="tx1"/>
                </a:solidFill>
                <a:effectLst/>
                <a:latin typeface="Univers LT Std 47 Cn Lt" pitchFamily="34" charset="0"/>
              </a:rPr>
              <a:t>Ahas</a:t>
            </a:r>
            <a:r>
              <a:rPr lang="de-DE" altLang="de-DE" sz="4800" dirty="0">
                <a:solidFill>
                  <a:schemeClr val="tx1"/>
                </a:solidFill>
                <a:effectLst/>
                <a:latin typeface="Univers LT Std 47 Cn Lt" pitchFamily="34" charset="0"/>
              </a:rPr>
              <a:t> </a:t>
            </a:r>
            <a:r>
              <a:rPr lang="de-DE" altLang="de-DE" sz="4800" dirty="0" err="1">
                <a:solidFill>
                  <a:schemeClr val="tx1"/>
                </a:solidFill>
                <a:effectLst/>
                <a:latin typeface="Univers LT Std 47 Cn Lt" pitchFamily="34" charset="0"/>
              </a:rPr>
              <a:t>liess</a:t>
            </a:r>
            <a:r>
              <a:rPr lang="de-DE" altLang="de-DE" sz="4800" dirty="0">
                <a:solidFill>
                  <a:schemeClr val="tx1"/>
                </a:solidFill>
                <a:effectLst/>
                <a:latin typeface="Univers LT Std 47 Cn Lt" pitchFamily="34" charset="0"/>
              </a:rPr>
              <a:t> die Tore des </a:t>
            </a:r>
            <a:r>
              <a:rPr lang="de-DE" altLang="de-DE" sz="4800">
                <a:solidFill>
                  <a:schemeClr val="tx1"/>
                </a:solidFill>
                <a:effectLst/>
                <a:latin typeface="Univers LT Std 47 Cn Lt" pitchFamily="34" charset="0"/>
              </a:rPr>
              <a:t>Tempels schliessen</a:t>
            </a:r>
            <a:r>
              <a:rPr lang="de-DE" altLang="de-DE" sz="4800" dirty="0">
                <a:solidFill>
                  <a:schemeClr val="tx1"/>
                </a:solidFill>
                <a:effectLst/>
                <a:latin typeface="Univers LT Std 47 Cn Lt" pitchFamily="34" charset="0"/>
              </a:rPr>
              <a:t>. Stattdessen errichtete er Altäre an allen Ecken in Jerusalem.“</a:t>
            </a:r>
          </a:p>
        </p:txBody>
      </p:sp>
    </p:spTree>
    <p:extLst>
      <p:ext uri="{BB962C8B-B14F-4D97-AF65-F5344CB8AC3E}">
        <p14:creationId xmlns:p14="http://schemas.microsoft.com/office/powerpoint/2010/main" val="3936119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623392" y="1361674"/>
            <a:ext cx="7992888" cy="1446550"/>
          </a:xfrm>
        </p:spPr>
        <p:txBody>
          <a:bodyPr wrap="square">
            <a:spAutoFit/>
          </a:bodyPr>
          <a:lstStyle/>
          <a:p>
            <a:pPr algn="l"/>
            <a:r>
              <a:rPr lang="de-DE" altLang="de-DE" sz="8800" dirty="0">
                <a:solidFill>
                  <a:schemeClr val="tx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76120" y="3789040"/>
            <a:ext cx="4176464" cy="461665"/>
          </a:xfrm>
        </p:spPr>
        <p:txBody>
          <a:bodyPr wrap="square">
            <a:spAutoFit/>
          </a:bodyPr>
          <a:lstStyle/>
          <a:p>
            <a:pPr algn="r"/>
            <a:r>
              <a:rPr lang="de-CH" altLang="de-DE" sz="2400" dirty="0">
                <a:effectLst/>
                <a:latin typeface="Univers LT Std 47 Cn Lt" pitchFamily="34" charset="0"/>
              </a:rPr>
              <a:t>Jesaja 1,16</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63352" y="1268760"/>
            <a:ext cx="11089232" cy="2308324"/>
          </a:xfrm>
        </p:spPr>
        <p:txBody>
          <a:bodyPr wrap="square">
            <a:spAutoFit/>
          </a:bodyPr>
          <a:lstStyle/>
          <a:p>
            <a:pPr algn="l"/>
            <a:r>
              <a:rPr lang="de-DE" altLang="de-DE" sz="4800" dirty="0">
                <a:solidFill>
                  <a:schemeClr val="tx1"/>
                </a:solidFill>
                <a:effectLst/>
                <a:latin typeface="Univers LT Std 47 Cn Lt" pitchFamily="34" charset="0"/>
              </a:rPr>
              <a:t>„Wascht euch, reinigt euch! Macht Schluss mit eurem üblen Treiben; hört auf, vor meinen Augen Unrecht zu tun!“</a:t>
            </a:r>
          </a:p>
        </p:txBody>
      </p:sp>
    </p:spTree>
    <p:extLst>
      <p:ext uri="{BB962C8B-B14F-4D97-AF65-F5344CB8AC3E}">
        <p14:creationId xmlns:p14="http://schemas.microsoft.com/office/powerpoint/2010/main" val="3778236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04112" y="4326443"/>
            <a:ext cx="4176464" cy="461665"/>
          </a:xfrm>
        </p:spPr>
        <p:txBody>
          <a:bodyPr wrap="square">
            <a:spAutoFit/>
          </a:bodyPr>
          <a:lstStyle/>
          <a:p>
            <a:pPr algn="r"/>
            <a:r>
              <a:rPr lang="de-CH" altLang="de-DE" sz="2400" dirty="0">
                <a:effectLst/>
                <a:latin typeface="Univers LT Std 47 Cn Lt" pitchFamily="34" charset="0"/>
              </a:rPr>
              <a:t>Jesaja 1,18</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35360" y="1156344"/>
            <a:ext cx="11089232" cy="3170099"/>
          </a:xfrm>
        </p:spPr>
        <p:txBody>
          <a:bodyPr wrap="square">
            <a:spAutoFit/>
          </a:bodyPr>
          <a:lstStyle/>
          <a:p>
            <a:pPr algn="l"/>
            <a:r>
              <a:rPr lang="de-DE" altLang="de-DE" sz="4000" dirty="0">
                <a:solidFill>
                  <a:schemeClr val="tx1"/>
                </a:solidFill>
                <a:effectLst/>
                <a:latin typeface="Univers LT Std 47 Cn Lt" pitchFamily="34" charset="0"/>
              </a:rPr>
              <a:t>Der HERR sagt: „Kommt her, lasst uns prüfen, wer von uns Recht hat, ihr oder ich! Eure Verbrechen sind rot wie Blut, und doch könnten sie </a:t>
            </a:r>
            <a:r>
              <a:rPr lang="de-DE" altLang="de-DE" sz="4000" dirty="0" err="1">
                <a:solidFill>
                  <a:schemeClr val="tx1"/>
                </a:solidFill>
                <a:effectLst/>
                <a:latin typeface="Univers LT Std 47 Cn Lt" pitchFamily="34" charset="0"/>
              </a:rPr>
              <a:t>weiss</a:t>
            </a:r>
            <a:r>
              <a:rPr lang="de-DE" altLang="de-DE" sz="4000" dirty="0">
                <a:solidFill>
                  <a:schemeClr val="tx1"/>
                </a:solidFill>
                <a:effectLst/>
                <a:latin typeface="Univers LT Std 47 Cn Lt" pitchFamily="34" charset="0"/>
              </a:rPr>
              <a:t> werden wie Schnee. Sie sind rot wie Purpur, und doch könnten sie </a:t>
            </a:r>
            <a:r>
              <a:rPr lang="de-DE" altLang="de-DE" sz="4000" dirty="0" err="1">
                <a:solidFill>
                  <a:schemeClr val="tx1"/>
                </a:solidFill>
                <a:effectLst/>
                <a:latin typeface="Univers LT Std 47 Cn Lt" pitchFamily="34" charset="0"/>
              </a:rPr>
              <a:t>weiss</a:t>
            </a:r>
            <a:r>
              <a:rPr lang="de-DE" altLang="de-DE" sz="4000" dirty="0">
                <a:solidFill>
                  <a:schemeClr val="tx1"/>
                </a:solidFill>
                <a:effectLst/>
                <a:latin typeface="Univers LT Std 47 Cn Lt" pitchFamily="34" charset="0"/>
              </a:rPr>
              <a:t> werden wie reine Wolle.“</a:t>
            </a:r>
          </a:p>
        </p:txBody>
      </p:sp>
    </p:spTree>
    <p:extLst>
      <p:ext uri="{BB962C8B-B14F-4D97-AF65-F5344CB8AC3E}">
        <p14:creationId xmlns:p14="http://schemas.microsoft.com/office/powerpoint/2010/main" val="2049209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4365104"/>
            <a:ext cx="4176464" cy="461665"/>
          </a:xfrm>
        </p:spPr>
        <p:txBody>
          <a:bodyPr wrap="square">
            <a:spAutoFit/>
          </a:bodyPr>
          <a:lstStyle/>
          <a:p>
            <a:pPr algn="r"/>
            <a:r>
              <a:rPr lang="de-CH" altLang="de-DE" sz="2400" dirty="0">
                <a:effectLst/>
                <a:latin typeface="Univers LT Std 47 Cn Lt" pitchFamily="34" charset="0"/>
              </a:rPr>
              <a:t>1. Johannes-Brief 1,9</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63352" y="1308536"/>
            <a:ext cx="10369152" cy="2800767"/>
          </a:xfrm>
        </p:spPr>
        <p:txBody>
          <a:bodyPr wrap="square">
            <a:spAutoFit/>
          </a:bodyPr>
          <a:lstStyle/>
          <a:p>
            <a:pPr algn="l"/>
            <a:r>
              <a:rPr lang="de-DE" altLang="de-DE" sz="4400" dirty="0">
                <a:solidFill>
                  <a:schemeClr val="tx1"/>
                </a:solidFill>
                <a:effectLst/>
                <a:latin typeface="Univers LT Std 47 Cn Lt" pitchFamily="34" charset="0"/>
              </a:rPr>
              <a:t>„Wenn wir unsere Sünden bekennen, erweist Gott sich als treu und gerecht: Er vergibt uns unsere Sünden und reinigt uns von allem Unrecht, das wir begangen haben.“</a:t>
            </a:r>
          </a:p>
        </p:txBody>
      </p:sp>
    </p:spTree>
    <p:extLst>
      <p:ext uri="{BB962C8B-B14F-4D97-AF65-F5344CB8AC3E}">
        <p14:creationId xmlns:p14="http://schemas.microsoft.com/office/powerpoint/2010/main" val="4248992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92144" y="3320986"/>
            <a:ext cx="4176464" cy="461665"/>
          </a:xfrm>
        </p:spPr>
        <p:txBody>
          <a:bodyPr wrap="square">
            <a:spAutoFit/>
          </a:bodyPr>
          <a:lstStyle/>
          <a:p>
            <a:pPr algn="r"/>
            <a:r>
              <a:rPr lang="de-CH" altLang="de-DE" sz="2400" dirty="0">
                <a:effectLst/>
                <a:latin typeface="Univers LT Std 47 Cn Lt" pitchFamily="34" charset="0"/>
              </a:rPr>
              <a:t>2. Könige 16,1</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35360" y="1628800"/>
            <a:ext cx="11017224" cy="1446550"/>
          </a:xfrm>
        </p:spPr>
        <p:txBody>
          <a:bodyPr wrap="square">
            <a:spAutoFit/>
          </a:bodyPr>
          <a:lstStyle/>
          <a:p>
            <a:pPr algn="l"/>
            <a:r>
              <a:rPr lang="de-DE" altLang="de-DE" sz="4400" dirty="0">
                <a:solidFill>
                  <a:schemeClr val="tx1"/>
                </a:solidFill>
                <a:effectLst/>
                <a:latin typeface="Univers LT Std 47 Cn Lt" pitchFamily="34" charset="0"/>
              </a:rPr>
              <a:t>Im 17. Regierungsjahr </a:t>
            </a:r>
            <a:r>
              <a:rPr lang="de-DE" altLang="de-DE" sz="4400" dirty="0" err="1">
                <a:solidFill>
                  <a:schemeClr val="tx1"/>
                </a:solidFill>
                <a:effectLst/>
                <a:latin typeface="Univers LT Std 47 Cn Lt" pitchFamily="34" charset="0"/>
              </a:rPr>
              <a:t>Pekachs</a:t>
            </a:r>
            <a:r>
              <a:rPr lang="de-DE" altLang="de-DE" sz="4400" dirty="0">
                <a:solidFill>
                  <a:schemeClr val="tx1"/>
                </a:solidFill>
                <a:effectLst/>
                <a:latin typeface="Univers LT Std 47 Cn Lt" pitchFamily="34" charset="0"/>
              </a:rPr>
              <a:t>, des Königs von Israel, wurde </a:t>
            </a:r>
            <a:r>
              <a:rPr lang="de-DE" altLang="de-DE" sz="4400" dirty="0" err="1">
                <a:solidFill>
                  <a:schemeClr val="tx1"/>
                </a:solidFill>
                <a:effectLst/>
                <a:latin typeface="Univers LT Std 47 Cn Lt" pitchFamily="34" charset="0"/>
              </a:rPr>
              <a:t>Ahas</a:t>
            </a:r>
            <a:r>
              <a:rPr lang="de-DE" altLang="de-DE" sz="4400" dirty="0">
                <a:solidFill>
                  <a:schemeClr val="tx1"/>
                </a:solidFill>
                <a:effectLst/>
                <a:latin typeface="Univers LT Std 47 Cn Lt" pitchFamily="34" charset="0"/>
              </a:rPr>
              <a:t>, der Sohn </a:t>
            </a:r>
            <a:r>
              <a:rPr lang="de-DE" altLang="de-DE" sz="4400" dirty="0" err="1">
                <a:solidFill>
                  <a:schemeClr val="tx1"/>
                </a:solidFill>
                <a:effectLst/>
                <a:latin typeface="Univers LT Std 47 Cn Lt" pitchFamily="34" charset="0"/>
              </a:rPr>
              <a:t>Jotams</a:t>
            </a:r>
            <a:r>
              <a:rPr lang="de-DE" altLang="de-DE" sz="4400" dirty="0">
                <a:solidFill>
                  <a:schemeClr val="tx1"/>
                </a:solidFill>
                <a:effectLst/>
                <a:latin typeface="Univers LT Std 47 Cn Lt" pitchFamily="34" charset="0"/>
              </a:rPr>
              <a:t>, König von </a:t>
            </a:r>
            <a:r>
              <a:rPr lang="de-DE" altLang="de-DE" sz="4400" dirty="0" err="1">
                <a:solidFill>
                  <a:schemeClr val="tx1"/>
                </a:solidFill>
                <a:effectLst/>
                <a:latin typeface="Univers LT Std 47 Cn Lt" pitchFamily="34" charset="0"/>
              </a:rPr>
              <a:t>Juda</a:t>
            </a:r>
            <a:r>
              <a:rPr lang="de-DE" altLang="de-DE" sz="4400" dirty="0">
                <a:solidFill>
                  <a:schemeClr val="tx1"/>
                </a:solidFill>
                <a:effectLst/>
                <a:latin typeface="Univers LT Std 47 Cn Lt" pitchFamily="34" charset="0"/>
              </a:rPr>
              <a:t>. </a:t>
            </a:r>
          </a:p>
        </p:txBody>
      </p:sp>
    </p:spTree>
    <p:extLst>
      <p:ext uri="{BB962C8B-B14F-4D97-AF65-F5344CB8AC3E}">
        <p14:creationId xmlns:p14="http://schemas.microsoft.com/office/powerpoint/2010/main" val="1494046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35FBE7-E2FE-142C-77C8-05C60F71BEF6}"/>
              </a:ext>
            </a:extLst>
          </p:cNvPr>
          <p:cNvSpPr>
            <a:spLocks noGrp="1"/>
          </p:cNvSpPr>
          <p:nvPr>
            <p:ph type="ctrTitle" sz="quarter"/>
          </p:nvPr>
        </p:nvSpPr>
        <p:spPr/>
        <p:txBody>
          <a:bodyPr/>
          <a:lstStyle/>
          <a:p>
            <a:endParaRPr lang="de-CH"/>
          </a:p>
        </p:txBody>
      </p:sp>
      <p:pic>
        <p:nvPicPr>
          <p:cNvPr id="4" name="Grafik 3" descr="Ein Bild, das Text, Schar, Karte, Gruppe enthält.&#10;&#10;Automatisch generierte Beschreibung">
            <a:extLst>
              <a:ext uri="{FF2B5EF4-FFF2-40B4-BE49-F238E27FC236}">
                <a16:creationId xmlns:a16="http://schemas.microsoft.com/office/drawing/2014/main" id="{7FEED84C-5752-F251-AC57-B946F2F0C9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12192000" cy="4372278"/>
          </a:xfrm>
          <a:prstGeom prst="rect">
            <a:avLst/>
          </a:prstGeom>
        </p:spPr>
      </p:pic>
      <p:pic>
        <p:nvPicPr>
          <p:cNvPr id="5" name="Grafik 4">
            <a:extLst>
              <a:ext uri="{FF2B5EF4-FFF2-40B4-BE49-F238E27FC236}">
                <a16:creationId xmlns:a16="http://schemas.microsoft.com/office/drawing/2014/main" id="{7EE6C425-DBC0-1ED0-ABD0-CC1B35CF621B}"/>
              </a:ext>
            </a:extLst>
          </p:cNvPr>
          <p:cNvPicPr>
            <a:picLocks noChangeAspect="1"/>
          </p:cNvPicPr>
          <p:nvPr/>
        </p:nvPicPr>
        <p:blipFill>
          <a:blip r:embed="rId4"/>
          <a:stretch>
            <a:fillRect/>
          </a:stretch>
        </p:blipFill>
        <p:spPr>
          <a:xfrm>
            <a:off x="5321280" y="1844824"/>
            <a:ext cx="1782832" cy="2088232"/>
          </a:xfrm>
          <a:prstGeom prst="rect">
            <a:avLst/>
          </a:prstGeom>
        </p:spPr>
      </p:pic>
      <p:sp>
        <p:nvSpPr>
          <p:cNvPr id="3" name="Rectangle 2">
            <a:extLst>
              <a:ext uri="{FF2B5EF4-FFF2-40B4-BE49-F238E27FC236}">
                <a16:creationId xmlns:a16="http://schemas.microsoft.com/office/drawing/2014/main" id="{EFAE0166-AE69-2222-DB88-E81236FD97E2}"/>
              </a:ext>
            </a:extLst>
          </p:cNvPr>
          <p:cNvSpPr txBox="1">
            <a:spLocks noChangeArrowheads="1"/>
          </p:cNvSpPr>
          <p:nvPr/>
        </p:nvSpPr>
        <p:spPr bwMode="auto">
          <a:xfrm>
            <a:off x="407368" y="4496640"/>
            <a:ext cx="1094521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DE" altLang="de-DE" sz="4000" kern="0">
                <a:solidFill>
                  <a:schemeClr val="tx1"/>
                </a:solidFill>
                <a:effectLst/>
                <a:latin typeface="Univers LT Std 47 Cn Lt" pitchFamily="34" charset="0"/>
              </a:rPr>
              <a:t>Im 17. Regierungsjahr Pekachs, des Königs von Israel, wurde Ahas, der Sohn Jotams, König von Juda. </a:t>
            </a:r>
            <a:endParaRPr lang="de-DE" altLang="de-DE" sz="4000" kern="0" dirty="0">
              <a:solidFill>
                <a:schemeClr val="tx1"/>
              </a:solidFill>
              <a:effectLst/>
              <a:latin typeface="Univers LT Std 47 Cn Lt" pitchFamily="34" charset="0"/>
            </a:endParaRPr>
          </a:p>
        </p:txBody>
      </p:sp>
      <p:sp>
        <p:nvSpPr>
          <p:cNvPr id="6" name="Rectangle 3">
            <a:extLst>
              <a:ext uri="{FF2B5EF4-FFF2-40B4-BE49-F238E27FC236}">
                <a16:creationId xmlns:a16="http://schemas.microsoft.com/office/drawing/2014/main" id="{918CFD1B-DC28-0A20-F5AC-9FA1E3787626}"/>
              </a:ext>
            </a:extLst>
          </p:cNvPr>
          <p:cNvSpPr>
            <a:spLocks noGrp="1" noChangeArrowheads="1"/>
          </p:cNvSpPr>
          <p:nvPr>
            <p:ph type="subTitle" idx="1"/>
          </p:nvPr>
        </p:nvSpPr>
        <p:spPr>
          <a:xfrm>
            <a:off x="7248128" y="5971825"/>
            <a:ext cx="4176464" cy="461665"/>
          </a:xfrm>
        </p:spPr>
        <p:txBody>
          <a:bodyPr wrap="square">
            <a:spAutoFit/>
          </a:bodyPr>
          <a:lstStyle/>
          <a:p>
            <a:pPr algn="r"/>
            <a:r>
              <a:rPr lang="de-CH" altLang="de-DE" sz="2400" dirty="0">
                <a:effectLst/>
                <a:latin typeface="Univers LT Std 47 Cn Lt" pitchFamily="34" charset="0"/>
              </a:rPr>
              <a:t>2. Könige 16,1</a:t>
            </a:r>
            <a:endParaRPr lang="de-DE" altLang="de-DE" sz="2400" dirty="0">
              <a:effectLst/>
              <a:latin typeface="Univers LT Std 47 Cn Lt" pitchFamily="34" charset="0"/>
            </a:endParaRPr>
          </a:p>
        </p:txBody>
      </p:sp>
    </p:spTree>
    <p:extLst>
      <p:ext uri="{BB962C8B-B14F-4D97-AF65-F5344CB8AC3E}">
        <p14:creationId xmlns:p14="http://schemas.microsoft.com/office/powerpoint/2010/main" val="1640414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04112" y="5517232"/>
            <a:ext cx="4176464" cy="461665"/>
          </a:xfrm>
        </p:spPr>
        <p:txBody>
          <a:bodyPr wrap="square">
            <a:spAutoFit/>
          </a:bodyPr>
          <a:lstStyle/>
          <a:p>
            <a:pPr algn="r"/>
            <a:r>
              <a:rPr lang="de-CH" altLang="de-DE" sz="2400" dirty="0">
                <a:effectLst/>
                <a:latin typeface="Univers LT Std 47 Cn Lt" pitchFamily="34" charset="0"/>
              </a:rPr>
              <a:t>2. Könige 16,2-3</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73249" y="620688"/>
            <a:ext cx="10005344" cy="5016758"/>
          </a:xfrm>
        </p:spPr>
        <p:txBody>
          <a:bodyPr wrap="square">
            <a:spAutoFit/>
          </a:bodyPr>
          <a:lstStyle/>
          <a:p>
            <a:pPr algn="l"/>
            <a:r>
              <a:rPr lang="de-DE" altLang="de-DE" sz="4000" dirty="0" err="1">
                <a:solidFill>
                  <a:schemeClr val="tx1"/>
                </a:solidFill>
                <a:effectLst/>
                <a:latin typeface="Univers LT Std 47 Cn Lt" pitchFamily="34" charset="0"/>
              </a:rPr>
              <a:t>Ahas</a:t>
            </a:r>
            <a:r>
              <a:rPr lang="de-DE" altLang="de-DE" sz="4000" dirty="0">
                <a:solidFill>
                  <a:schemeClr val="tx1"/>
                </a:solidFill>
                <a:effectLst/>
                <a:latin typeface="Univers LT Std 47 Cn Lt" pitchFamily="34" charset="0"/>
              </a:rPr>
              <a:t> war 20 Jahre alt, als er König wurde, und regierte 16 Jahre lang in Jerusalem. Er tat nicht wie sein Ahnherr David, was dem HERRN gefällt, sondern folgte dem schlechten Beispiel der Könige von Israel. Er </a:t>
            </a:r>
            <a:r>
              <a:rPr lang="de-DE" altLang="de-DE" sz="4000" dirty="0" err="1">
                <a:solidFill>
                  <a:schemeClr val="tx1"/>
                </a:solidFill>
                <a:effectLst/>
                <a:latin typeface="Univers LT Std 47 Cn Lt" pitchFamily="34" charset="0"/>
              </a:rPr>
              <a:t>liess</a:t>
            </a:r>
            <a:r>
              <a:rPr lang="de-DE" altLang="de-DE" sz="4000" dirty="0">
                <a:solidFill>
                  <a:schemeClr val="tx1"/>
                </a:solidFill>
                <a:effectLst/>
                <a:latin typeface="Univers LT Std 47 Cn Lt" pitchFamily="34" charset="0"/>
              </a:rPr>
              <a:t> sogar seinen Sohn als Opfer verbrennen und folgte damit der abscheulichen Sitte der Völker, die der HERR vor den Israeliten aus dem Land vertrieben hatte. </a:t>
            </a:r>
          </a:p>
        </p:txBody>
      </p:sp>
    </p:spTree>
    <p:extLst>
      <p:ext uri="{BB962C8B-B14F-4D97-AF65-F5344CB8AC3E}">
        <p14:creationId xmlns:p14="http://schemas.microsoft.com/office/powerpoint/2010/main" val="1953096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5050631"/>
            <a:ext cx="4176464" cy="461665"/>
          </a:xfrm>
        </p:spPr>
        <p:txBody>
          <a:bodyPr wrap="square">
            <a:spAutoFit/>
          </a:bodyPr>
          <a:lstStyle/>
          <a:p>
            <a:pPr algn="r"/>
            <a:r>
              <a:rPr lang="de-CH" altLang="de-DE" sz="2400" dirty="0">
                <a:effectLst/>
                <a:latin typeface="Univers LT Std 47 Cn Lt" pitchFamily="34" charset="0"/>
              </a:rPr>
              <a:t>2. Könige 16,4-5</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300256" y="1412776"/>
            <a:ext cx="11305256" cy="3170099"/>
          </a:xfrm>
        </p:spPr>
        <p:txBody>
          <a:bodyPr wrap="square">
            <a:spAutoFit/>
          </a:bodyPr>
          <a:lstStyle/>
          <a:p>
            <a:pPr algn="l"/>
            <a:r>
              <a:rPr lang="de-DE" altLang="de-DE" sz="4000" dirty="0">
                <a:solidFill>
                  <a:schemeClr val="tx1"/>
                </a:solidFill>
                <a:effectLst/>
                <a:latin typeface="Univers LT Std 47 Cn Lt" pitchFamily="34" charset="0"/>
              </a:rPr>
              <a:t>An den Opferstätten auf den Hügeln und unter allen heiligen Bäumen opferte er den fremden Göttern. Als </a:t>
            </a:r>
            <a:r>
              <a:rPr lang="de-DE" altLang="de-DE" sz="4000" dirty="0" err="1">
                <a:solidFill>
                  <a:schemeClr val="tx1"/>
                </a:solidFill>
                <a:effectLst/>
                <a:latin typeface="Univers LT Std 47 Cn Lt" pitchFamily="34" charset="0"/>
              </a:rPr>
              <a:t>Ahas</a:t>
            </a:r>
            <a:r>
              <a:rPr lang="de-DE" altLang="de-DE" sz="4000" dirty="0">
                <a:solidFill>
                  <a:schemeClr val="tx1"/>
                </a:solidFill>
                <a:effectLst/>
                <a:latin typeface="Univers LT Std 47 Cn Lt" pitchFamily="34" charset="0"/>
              </a:rPr>
              <a:t> regierte, rückten König </a:t>
            </a:r>
            <a:r>
              <a:rPr lang="de-DE" altLang="de-DE" sz="4000" dirty="0" err="1">
                <a:solidFill>
                  <a:schemeClr val="tx1"/>
                </a:solidFill>
                <a:effectLst/>
                <a:latin typeface="Univers LT Std 47 Cn Lt" pitchFamily="34" charset="0"/>
              </a:rPr>
              <a:t>Rezin</a:t>
            </a:r>
            <a:r>
              <a:rPr lang="de-DE" altLang="de-DE" sz="4000" dirty="0">
                <a:solidFill>
                  <a:schemeClr val="tx1"/>
                </a:solidFill>
                <a:effectLst/>
                <a:latin typeface="Univers LT Std 47 Cn Lt" pitchFamily="34" charset="0"/>
              </a:rPr>
              <a:t> von Aram und König </a:t>
            </a:r>
            <a:r>
              <a:rPr lang="de-DE" altLang="de-DE" sz="4000" dirty="0" err="1">
                <a:solidFill>
                  <a:schemeClr val="tx1"/>
                </a:solidFill>
                <a:effectLst/>
                <a:latin typeface="Univers LT Std 47 Cn Lt" pitchFamily="34" charset="0"/>
              </a:rPr>
              <a:t>Pekach</a:t>
            </a:r>
            <a:r>
              <a:rPr lang="de-DE" altLang="de-DE" sz="4000" dirty="0">
                <a:solidFill>
                  <a:schemeClr val="tx1"/>
                </a:solidFill>
                <a:effectLst/>
                <a:latin typeface="Univers LT Std 47 Cn Lt" pitchFamily="34" charset="0"/>
              </a:rPr>
              <a:t> von Israel, der Sohn von </a:t>
            </a:r>
            <a:r>
              <a:rPr lang="de-DE" altLang="de-DE" sz="4000" dirty="0" err="1">
                <a:solidFill>
                  <a:schemeClr val="tx1"/>
                </a:solidFill>
                <a:effectLst/>
                <a:latin typeface="Univers LT Std 47 Cn Lt" pitchFamily="34" charset="0"/>
              </a:rPr>
              <a:t>Remalja</a:t>
            </a:r>
            <a:r>
              <a:rPr lang="de-DE" altLang="de-DE" sz="4000" dirty="0">
                <a:solidFill>
                  <a:schemeClr val="tx1"/>
                </a:solidFill>
                <a:effectLst/>
                <a:latin typeface="Univers LT Std 47 Cn Lt" pitchFamily="34" charset="0"/>
              </a:rPr>
              <a:t>, gegen Jerusalem heran und belagerten es; sie kamen aber nicht dazu, es anzugreifen.</a:t>
            </a:r>
          </a:p>
        </p:txBody>
      </p:sp>
    </p:spTree>
    <p:extLst>
      <p:ext uri="{BB962C8B-B14F-4D97-AF65-F5344CB8AC3E}">
        <p14:creationId xmlns:p14="http://schemas.microsoft.com/office/powerpoint/2010/main" val="2859043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717032"/>
            <a:ext cx="4176464" cy="461665"/>
          </a:xfrm>
        </p:spPr>
        <p:txBody>
          <a:bodyPr wrap="square">
            <a:spAutoFit/>
          </a:bodyPr>
          <a:lstStyle/>
          <a:p>
            <a:pPr algn="r"/>
            <a:r>
              <a:rPr lang="de-CH" altLang="de-DE" sz="2400" dirty="0">
                <a:effectLst/>
                <a:latin typeface="Univers LT Std 47 Cn Lt" pitchFamily="34" charset="0"/>
              </a:rPr>
              <a:t>2. Könige 16,6</a:t>
            </a:r>
            <a:endParaRPr lang="de-DE" altLang="de-DE" sz="2400" dirty="0">
              <a:effectLst/>
              <a:latin typeface="Univers LT Std 47 Cn Lt" pitchFamily="34" charset="0"/>
            </a:endParaRPr>
          </a:p>
        </p:txBody>
      </p:sp>
      <p:sp>
        <p:nvSpPr>
          <p:cNvPr id="7" name="Rectangle 2"/>
          <p:cNvSpPr>
            <a:spLocks noGrp="1" noChangeArrowheads="1"/>
          </p:cNvSpPr>
          <p:nvPr>
            <p:ph type="ctrTitle"/>
          </p:nvPr>
        </p:nvSpPr>
        <p:spPr>
          <a:xfrm>
            <a:off x="263352" y="1628800"/>
            <a:ext cx="11445504" cy="1938992"/>
          </a:xfrm>
        </p:spPr>
        <p:txBody>
          <a:bodyPr wrap="square">
            <a:spAutoFit/>
          </a:bodyPr>
          <a:lstStyle/>
          <a:p>
            <a:pPr algn="l"/>
            <a:r>
              <a:rPr lang="de-DE" altLang="de-DE" sz="4000" dirty="0" err="1">
                <a:solidFill>
                  <a:schemeClr val="tx1"/>
                </a:solidFill>
                <a:effectLst/>
                <a:latin typeface="Univers LT Std 47 Cn Lt" pitchFamily="34" charset="0"/>
              </a:rPr>
              <a:t>Rezin</a:t>
            </a:r>
            <a:r>
              <a:rPr lang="de-DE" altLang="de-DE" sz="4000" dirty="0">
                <a:solidFill>
                  <a:schemeClr val="tx1"/>
                </a:solidFill>
                <a:effectLst/>
                <a:latin typeface="Univers LT Std 47 Cn Lt" pitchFamily="34" charset="0"/>
              </a:rPr>
              <a:t> konnte jedoch </a:t>
            </a:r>
            <a:r>
              <a:rPr lang="de-DE" altLang="de-DE" sz="4000" dirty="0" err="1">
                <a:solidFill>
                  <a:schemeClr val="tx1"/>
                </a:solidFill>
                <a:effectLst/>
                <a:latin typeface="Univers LT Std 47 Cn Lt" pitchFamily="34" charset="0"/>
              </a:rPr>
              <a:t>Elat</a:t>
            </a:r>
            <a:r>
              <a:rPr lang="de-DE" altLang="de-DE" sz="4000" dirty="0">
                <a:solidFill>
                  <a:schemeClr val="tx1"/>
                </a:solidFill>
                <a:effectLst/>
                <a:latin typeface="Univers LT Std 47 Cn Lt" pitchFamily="34" charset="0"/>
              </a:rPr>
              <a:t> unter aramäische Kontrolle bringen. Er vertrieb die </a:t>
            </a:r>
            <a:r>
              <a:rPr lang="de-DE" altLang="de-DE" sz="4000" dirty="0" err="1">
                <a:solidFill>
                  <a:schemeClr val="tx1"/>
                </a:solidFill>
                <a:effectLst/>
                <a:latin typeface="Univers LT Std 47 Cn Lt" pitchFamily="34" charset="0"/>
              </a:rPr>
              <a:t>Judäer</a:t>
            </a:r>
            <a:r>
              <a:rPr lang="de-DE" altLang="de-DE" sz="4000" dirty="0">
                <a:solidFill>
                  <a:schemeClr val="tx1"/>
                </a:solidFill>
                <a:effectLst/>
                <a:latin typeface="Univers LT Std 47 Cn Lt" pitchFamily="34" charset="0"/>
              </a:rPr>
              <a:t> aus der Stadt und die </a:t>
            </a:r>
            <a:r>
              <a:rPr lang="de-DE" altLang="de-DE" sz="4000" dirty="0" err="1">
                <a:solidFill>
                  <a:schemeClr val="tx1"/>
                </a:solidFill>
                <a:effectLst/>
                <a:latin typeface="Univers LT Std 47 Cn Lt" pitchFamily="34" charset="0"/>
              </a:rPr>
              <a:t>Edomiter</a:t>
            </a:r>
            <a:r>
              <a:rPr lang="de-DE" altLang="de-DE" sz="4000" dirty="0">
                <a:solidFill>
                  <a:schemeClr val="tx1"/>
                </a:solidFill>
                <a:effectLst/>
                <a:latin typeface="Univers LT Std 47 Cn Lt" pitchFamily="34" charset="0"/>
              </a:rPr>
              <a:t> kamen dorthin zurück. Sie wohnen noch heute dort.</a:t>
            </a:r>
          </a:p>
        </p:txBody>
      </p:sp>
    </p:spTree>
    <p:extLst>
      <p:ext uri="{BB962C8B-B14F-4D97-AF65-F5344CB8AC3E}">
        <p14:creationId xmlns:p14="http://schemas.microsoft.com/office/powerpoint/2010/main" val="3933991210"/>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1494</Words>
  <Application>Microsoft Office PowerPoint</Application>
  <PresentationFormat>Breitbild</PresentationFormat>
  <Paragraphs>133</Paragraphs>
  <Slides>46</Slides>
  <Notes>46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46</vt:i4>
      </vt:variant>
    </vt:vector>
  </HeadingPairs>
  <TitlesOfParts>
    <vt:vector size="51" baseType="lpstr">
      <vt:lpstr>Arial</vt:lpstr>
      <vt:lpstr>Arial Black</vt:lpstr>
      <vt:lpstr>Univers Com 65 Bold</vt:lpstr>
      <vt:lpstr>Univers LT Std 47 Cn Lt</vt:lpstr>
      <vt:lpstr>Designvorlage 'Berggipfel'</vt:lpstr>
      <vt:lpstr>Ein beispielhafter und dramatischer Niedergang</vt:lpstr>
      <vt:lpstr>„Was soll ich mit euren vielen Opfern? Die Schafböcke, die ihr für mich verbrennt, und das Fett eurer Masttiere habe ich satt; das Blut von Stieren, Lämmern und Böcken mag ich nicht.“</vt:lpstr>
      <vt:lpstr>„Wenn ihr im Gebet eure Hände zu mir ausstreckt, blicke ich weg. Und wenn ihr mich auch noch so sehr mit Bitten bestürmt, ich höre nicht darauf; denn an euren Händen klebt Blut!“</vt:lpstr>
      <vt:lpstr>PowerPoint-Präsentation</vt:lpstr>
      <vt:lpstr>Im 17. Regierungsjahr Pekachs, des Königs von Israel, wurde Ahas, der Sohn Jotams, König von Juda. </vt:lpstr>
      <vt:lpstr>PowerPoint-Präsentation</vt:lpstr>
      <vt:lpstr>Ahas war 20 Jahre alt, als er König wurde, und regierte 16 Jahre lang in Jerusalem. Er tat nicht wie sein Ahnherr David, was dem HERRN gefällt, sondern folgte dem schlechten Beispiel der Könige von Israel. Er liess sogar seinen Sohn als Opfer verbrennen und folgte damit der abscheulichen Sitte der Völker, die der HERR vor den Israeliten aus dem Land vertrieben hatte. </vt:lpstr>
      <vt:lpstr>An den Opferstätten auf den Hügeln und unter allen heiligen Bäumen opferte er den fremden Göttern. Als Ahas regierte, rückten König Rezin von Aram und König Pekach von Israel, der Sohn von Remalja, gegen Jerusalem heran und belagerten es; sie kamen aber nicht dazu, es anzugreifen.</vt:lpstr>
      <vt:lpstr>Rezin konnte jedoch Elat unter aramäische Kontrolle bringen. Er vertrieb die Judäer aus der Stadt und die Edomiter kamen dorthin zurück. Sie wohnen noch heute dort.</vt:lpstr>
      <vt:lpstr>Ahas liess damals Tiglat–Pileser, dem König von Assyrien, folgende Botschaft überbringen: »Ich bin dein Diener und dein Sohn! Der König von Aram und der König von Israel greifen mich an; komm und rette mich aus ihrer Hand!« </vt:lpstr>
      <vt:lpstr>Zugleich liess Ahas dem Assyrerkönig alles Silber und Gold, das sich in den Schatzkammern des Tempels und des Königspalastes befand, als Geschenk überbringen. Der Assyrerkönig hörte auf die Bitte von Ahas. Er zog gegen Damaskus, eroberte die Stadt und führte ihre Bewohner nach Kir in die Verbannung. König Rezin tötete er.</vt:lpstr>
      <vt:lpstr>König Ahas ging nach Damaskus, um mit Tiglat–Pileser, dem König von Assyrien, zusammenzutreffen. Als er dort den Altar sah, den die Assyrer errichtet hatten, schickte er dem Priester Urija ein Modell davon und eine genaue Beschreibung, wie er ausgeführt war.</vt:lpstr>
      <vt:lpstr>Nach diesen Angaben baute Urija auch in Jerusalem einen solchen Altar und hatte ihn schon vollendet, noch ehe Ahas aus Damaskus zurückkehrte.</vt:lpstr>
      <vt:lpstr>Als der König nach Jerusalem zurückkam und den Altar vorfand, weihte er ihn persönlich ein. Er stieg die Stufen zum Altar hinauf und verbrannte für sich ein Brandopfer und ein Speiseopfer, goss ein Trankopfer aus und sprengte das Blut der Tiere, die als Mahlopfer geschlachtet worden waren, an die Wand des Altars.</vt:lpstr>
      <vt:lpstr>Zwischen dem neuen Altar und der Vorderfront des Tempelhauses stand bis jetzt noch der frühere Altar, der aus Bronze war. Ahas liess ihn dort entfernen und rechts von seinem neuen Altar aufstellen.</vt:lpstr>
      <vt:lpstr>Dem Priester Urija befahl er: »Von jetzt an werden die regelmässigen Brand– und Speiseopfer am Morgen und am Abend auf dem grossen neuen Altar dargebracht, ebenso die Brand–, Speise– und Trankopfer für den König und für das ganze Volk. Auch alles Blut der Tiere, die für Brand– oder Mahlopfer geschlachtet werden, wird an diesem Altar ausgegossen. Den Bronzealtar will ich dazu benutzen, die Eingeweide der Opfertiere zu untersuchen.«</vt:lpstr>
      <vt:lpstr>Der Priester Urija machte alles so, wie der König es angeordnet hatte. König Ahas liess auch die Leisten und die Kessel von den bronzenen Kesselwagen aus dem Tempel wegholen; ebenso die zwölf bronzenen Rinder, die das grosse runde Becken, das »Meer«, trugen. Das grosse Becken bekam einen Unterbau aus Stein.</vt:lpstr>
      <vt:lpstr>Im Tempel gab es einen überdachten Platz, von dem aus der König am Sabbatgottesdienst teilnahm, und ebenso einen besonderen Eingang für den König. Beides liess Ahas mit Rücksicht auf den assyrischen König beseitigen.</vt:lpstr>
      <vt:lpstr>Was es sonst noch über Ahas und seine Taten zu berichten gibt, ist in der amtlichen Chronik der Könige von Juda nachzulesen. Als er starb, wurde er in der Grabstätte seiner Vorfahren in der Davidsstadt bestattet. Sein Sohn Hiskija wurde sein Nachfolger. </vt:lpstr>
      <vt:lpstr>Phase 1: Ahas orientiert sich an schlechten Vorbildern</vt:lpstr>
      <vt:lpstr>„Er tat nicht wie sein Ahnherr David, was dem HERRN gefällt.“ </vt:lpstr>
      <vt:lpstr>„Er folgte dem schlechten Beispiel der Könige von Israel.“</vt:lpstr>
      <vt:lpstr>„An den Opferstätten auf den Hügeln und unter allen heiligen Bäumen opferte Ahas den fremden Göttern.“ </vt:lpstr>
      <vt:lpstr>„Er liess sogar seinen Sohn als Opfer verbrennen und folgte damit der abscheulichen Sitte der Völker, die der HERR vor den Israeliten aus dem Land vertrieben hatte.“</vt:lpstr>
      <vt:lpstr>„Wer von euch sein Kind dem Götzen Moloch opfert, muss mit dem Tod bestraft werden.“</vt:lpstr>
      <vt:lpstr>Nordreich (Israel)</vt:lpstr>
      <vt:lpstr>„Wie lange schwankt ihr noch hin und her? Entweder der HERR ist Gott, dann folgt ihm – oder Baal ist Gott, dann folgt ihm!“</vt:lpstr>
      <vt:lpstr>„Lasst euch nicht verführen! Schlechter Umgang verdirbt gute Sitten.“</vt:lpstr>
      <vt:lpstr>Phase 2: Ahas sucht am falschen Ort mit den falschen Mitteln nach Hilfe</vt:lpstr>
      <vt:lpstr>PowerPoint-Präsentation</vt:lpstr>
      <vt:lpstr>„Ich bin dein Diener und dein Sohn.“</vt:lpstr>
      <vt:lpstr>„Wer Böses tut, der hasst das Licht und kommt nicht zu dem Licht, damit seine Werke nicht aufgedeckt werden.“</vt:lpstr>
      <vt:lpstr>„Kommt zu mir, ihr alle, die ihr euch plagt und von eurer Last fast erdrückt werdet; ich werde sie euch abnehmen.“</vt:lpstr>
      <vt:lpstr>„Ich versichere euch: Wer auf mein Wort hört und dem glaubt, der mich gesandt hat, der hat das ewige Leben. Auf ihn kommt keine Verurteilung mehr zu; er hat den Schritt vom Tod ins Leben getan.“</vt:lpstr>
      <vt:lpstr>Phase 3: Ahas ändert offiziell die Anbetung Gottes</vt:lpstr>
      <vt:lpstr>„Ahas liess ihn dort entfernen und rechts von seinem neuen Altar aufstellen.“</vt:lpstr>
      <vt:lpstr>Ahas sagte sich: „Diese Götter haben den Königen von Assyrien geholfen und mich besiegt. Wenn ich ihnen nun Opfer darbringe, werden sie mir ebenso helfen.“</vt:lpstr>
      <vt:lpstr>„Wenn euch jemand einen anderen Jesus verkündet als den, den wir verkündet haben, dann lasst ihr euch das nur allzu gern gefallen.“</vt:lpstr>
      <vt:lpstr>„Denn Jesus Christus ist immer derselbe – gestern, heute und in alle Ewigkeit.“</vt:lpstr>
      <vt:lpstr>„Den Bronzealtar will ich dazu benutzen, die Eingeweide der Opfertiere zu untersuchen.“ </vt:lpstr>
      <vt:lpstr>Phase 4: Ahas verharrt in seiner Uneinsichtigkeit</vt:lpstr>
      <vt:lpstr>„Ahas liess die Tore des Tempels schliessen. Stattdessen errichtete er Altäre an allen Ecken in Jerusalem.“</vt:lpstr>
      <vt:lpstr>Schlussgedanke</vt:lpstr>
      <vt:lpstr>„Wascht euch, reinigt euch! Macht Schluss mit eurem üblen Treiben; hört auf, vor meinen Augen Unrecht zu tun!“</vt:lpstr>
      <vt:lpstr>Der HERR sagt: „Kommt her, lasst uns prüfen, wer von uns Recht hat, ihr oder ich! Eure Verbrechen sind rot wie Blut, und doch könnten sie weiss werden wie Schnee. Sie sind rot wie Purpur, und doch könnten sie weiss werden wie reine Wolle.“</vt:lpstr>
      <vt:lpstr>„Wenn wir unsere Sünden bekennen, erweist Gott sich als treu und gerecht: Er vergibt uns unsere Sünden und reinigt uns von allem Unrecht, das wir begangen haben.“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Gott wird Mensch, durch eine einzigartige Zeugung</dc:title>
  <dc:creator>Jürg</dc:creator>
  <cp:lastModifiedBy>Jürg Birnstiel</cp:lastModifiedBy>
  <cp:revision>656</cp:revision>
  <dcterms:created xsi:type="dcterms:W3CDTF">2013-11-12T15:20:47Z</dcterms:created>
  <dcterms:modified xsi:type="dcterms:W3CDTF">2023-07-02T05:42:24Z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