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5"/>
  </p:notesMasterIdLst>
  <p:handoutMasterIdLst>
    <p:handoutMasterId r:id="rId46"/>
  </p:handoutMasterIdLst>
  <p:sldIdLst>
    <p:sldId id="735" r:id="rId2"/>
    <p:sldId id="1122" r:id="rId3"/>
    <p:sldId id="1146" r:id="rId4"/>
    <p:sldId id="1147" r:id="rId5"/>
    <p:sldId id="1148" r:id="rId6"/>
    <p:sldId id="1149" r:id="rId7"/>
    <p:sldId id="1150" r:id="rId8"/>
    <p:sldId id="1151" r:id="rId9"/>
    <p:sldId id="1152" r:id="rId10"/>
    <p:sldId id="1153" r:id="rId11"/>
    <p:sldId id="1154" r:id="rId12"/>
    <p:sldId id="1155" r:id="rId13"/>
    <p:sldId id="1156" r:id="rId14"/>
    <p:sldId id="1157" r:id="rId15"/>
    <p:sldId id="1158" r:id="rId16"/>
    <p:sldId id="1159" r:id="rId17"/>
    <p:sldId id="1160" r:id="rId18"/>
    <p:sldId id="1161" r:id="rId19"/>
    <p:sldId id="1162" r:id="rId20"/>
    <p:sldId id="1163" r:id="rId21"/>
    <p:sldId id="1164" r:id="rId22"/>
    <p:sldId id="1165" r:id="rId23"/>
    <p:sldId id="1077" r:id="rId24"/>
    <p:sldId id="1166" r:id="rId25"/>
    <p:sldId id="1167" r:id="rId26"/>
    <p:sldId id="1168" r:id="rId27"/>
    <p:sldId id="1169" r:id="rId28"/>
    <p:sldId id="1170" r:id="rId29"/>
    <p:sldId id="1171" r:id="rId30"/>
    <p:sldId id="1172" r:id="rId31"/>
    <p:sldId id="1173" r:id="rId32"/>
    <p:sldId id="1174" r:id="rId33"/>
    <p:sldId id="962" r:id="rId34"/>
    <p:sldId id="1175" r:id="rId35"/>
    <p:sldId id="1176" r:id="rId36"/>
    <p:sldId id="1177" r:id="rId37"/>
    <p:sldId id="1178" r:id="rId38"/>
    <p:sldId id="1179" r:id="rId39"/>
    <p:sldId id="259" r:id="rId40"/>
    <p:sldId id="1180" r:id="rId41"/>
    <p:sldId id="1181" r:id="rId42"/>
    <p:sldId id="1182" r:id="rId43"/>
    <p:sldId id="1183" r:id="rId4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05" d="100"/>
          <a:sy n="105" d="100"/>
        </p:scale>
        <p:origin x="24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0297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6118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9172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8645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108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0853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174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6721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677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2162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771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713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178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1009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74400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218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333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4641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33808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5786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6552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57999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7037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02368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13518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8305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9370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4048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50643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93209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4064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61574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51737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2444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04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422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3567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810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3977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30450"/>
            <a:ext cx="9361040" cy="2800767"/>
          </a:xfrm>
        </p:spPr>
        <p:txBody>
          <a:bodyPr wrap="square">
            <a:spAutoFit/>
          </a:bodyPr>
          <a:lstStyle/>
          <a:p>
            <a:pPr algn="l"/>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Gott übersieht das </a:t>
            </a:r>
            <a:r>
              <a:rPr lang="de-DE" altLang="de-DE" sz="8800" dirty="0" err="1">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Äussere</a:t>
            </a:r>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a:t>
            </a:r>
          </a:p>
        </p:txBody>
      </p:sp>
      <p:sp>
        <p:nvSpPr>
          <p:cNvPr id="2" name="Rectangle 3">
            <a:extLst>
              <a:ext uri="{FF2B5EF4-FFF2-40B4-BE49-F238E27FC236}">
                <a16:creationId xmlns:a16="http://schemas.microsoft.com/office/drawing/2014/main" id="{DFC7C095-B1D0-2A29-0A8C-1180E87ACDF8}"/>
              </a:ext>
            </a:extLst>
          </p:cNvPr>
          <p:cNvSpPr>
            <a:spLocks noGrp="1" noChangeArrowheads="1"/>
          </p:cNvSpPr>
          <p:nvPr>
            <p:ph type="subTitle" idx="1"/>
          </p:nvPr>
        </p:nvSpPr>
        <p:spPr>
          <a:xfrm>
            <a:off x="5879976" y="4293096"/>
            <a:ext cx="5688632" cy="707886"/>
          </a:xfrm>
        </p:spPr>
        <p:txBody>
          <a:bodyPr wrap="square">
            <a:spAutoFit/>
          </a:bodyPr>
          <a:lstStyle/>
          <a:p>
            <a:pPr algn="r"/>
            <a:r>
              <a:rPr lang="de-CH" altLang="de-DE" sz="4000" dirty="0">
                <a:effectLst/>
                <a:latin typeface="Source Sans Pro" panose="020B0503030403020204" pitchFamily="34" charset="0"/>
                <a:ea typeface="Source Sans Pro" panose="020B0503030403020204" pitchFamily="34" charset="0"/>
              </a:rPr>
              <a:t>2. Samuel 9,1-13</a:t>
            </a:r>
            <a:endParaRPr lang="de-DE" altLang="de-DE" sz="400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299695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20,16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404664"/>
            <a:ext cx="10585176"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HERR wird deine Nachkommen zur Rechenschaft ziehen, wenn sie sich nicht an unseren Bund halten!“ </a:t>
            </a:r>
          </a:p>
        </p:txBody>
      </p:sp>
    </p:spTree>
    <p:extLst>
      <p:ext uri="{BB962C8B-B14F-4D97-AF65-F5344CB8AC3E}">
        <p14:creationId xmlns:p14="http://schemas.microsoft.com/office/powerpoint/2010/main" val="81129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581128"/>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20,42</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210120"/>
            <a:ext cx="9217024"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„Geh in Frieden! Vergiss nicht, was wir einander vor dem HERRN geschworen haben. Der HERR wird zwischen uns beiden und zwischen unseren beiderseitigen Nachkommen</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für alle Zeiten Zeuge sein!“</a:t>
            </a:r>
          </a:p>
        </p:txBody>
      </p:sp>
    </p:spTree>
    <p:extLst>
      <p:ext uri="{BB962C8B-B14F-4D97-AF65-F5344CB8AC3E}">
        <p14:creationId xmlns:p14="http://schemas.microsoft.com/office/powerpoint/2010/main" val="401127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810531"/>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1,26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10489896" cy="3477875"/>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„Mein Bruder Jonatan, mein bester Freund, voll Schmerz und Trauer weine ich um dich; denn deine Freundschaft hat mir mehr bedeutet, als Frauenliebe je bedeuten kann!“</a:t>
            </a:r>
          </a:p>
        </p:txBody>
      </p:sp>
    </p:spTree>
    <p:extLst>
      <p:ext uri="{BB962C8B-B14F-4D97-AF65-F5344CB8AC3E}">
        <p14:creationId xmlns:p14="http://schemas.microsoft.com/office/powerpoint/2010/main" val="393694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861048"/>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9,1</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260648"/>
            <a:ext cx="10297144" cy="3477875"/>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Eines Tages fragte David: »Ist eigentlich von Sauls Familie noch jemand am Leben? Ich möchte dem Betreffenden eine Gunst erweisen – meinem verstorbenen Freund Jonatan zuliebe.«</a:t>
            </a:r>
          </a:p>
        </p:txBody>
      </p:sp>
    </p:spTree>
    <p:extLst>
      <p:ext uri="{BB962C8B-B14F-4D97-AF65-F5344CB8AC3E}">
        <p14:creationId xmlns:p14="http://schemas.microsoft.com/office/powerpoint/2010/main" val="273971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16080" y="472514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9,2</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197653"/>
            <a:ext cx="8974523"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Nun gab es da einen Diener, der im Hausstand Sauls eine bedeutende Stellung gehabt hatte; er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hiess</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Ziba. Sie holten ihn zu David und der König fragte ihn: »Bist du Ziba?« »Ja«, sagte er, »dein gehorsamer Diener!«</a:t>
            </a:r>
          </a:p>
        </p:txBody>
      </p:sp>
    </p:spTree>
    <p:extLst>
      <p:ext uri="{BB962C8B-B14F-4D97-AF65-F5344CB8AC3E}">
        <p14:creationId xmlns:p14="http://schemas.microsoft.com/office/powerpoint/2010/main" val="344958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4581128"/>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192270"/>
            <a:ext cx="10297144"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König fragte ihn: »Ist denn von Sauls Familie noch jemand am Leben? Ich würde ihm gerne eine Gunst erweisen, so wie Gott das tut.« Ziba antwortete: »Es gibt noch einen Sohn Jonatans. Er ist an beiden Füssen gelähmt.« </a:t>
            </a:r>
          </a:p>
        </p:txBody>
      </p:sp>
    </p:spTree>
    <p:extLst>
      <p:ext uri="{BB962C8B-B14F-4D97-AF65-F5344CB8AC3E}">
        <p14:creationId xmlns:p14="http://schemas.microsoft.com/office/powerpoint/2010/main" val="329945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88088" y="3810531"/>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9,4-5</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332656"/>
            <a:ext cx="10441160" cy="3477875"/>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»Wo ist er?«, fragte der König. »In Lo–</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Dabar</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im Haus von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Machir</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dem Sohn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Ammiëls</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antwortete Ziba. König David schickte</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nach Lo–</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Dabar</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und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ihn aus</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dem Haus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Machirs</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holen. </a:t>
            </a:r>
          </a:p>
        </p:txBody>
      </p:sp>
    </p:spTree>
    <p:extLst>
      <p:ext uri="{BB962C8B-B14F-4D97-AF65-F5344CB8AC3E}">
        <p14:creationId xmlns:p14="http://schemas.microsoft.com/office/powerpoint/2010/main" val="302460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88088" y="501317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260648"/>
            <a:ext cx="10041418" cy="4832092"/>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der Sohn Jonatans und Enkel Sauls, eintraf, warf er sich vor David nieder, das Gesicht zur Erde, und erwies ihm die gebührende Ehre. »Du bist also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sprach David ihn an und er antwortete: »Ja, dein gehorsamer Diener!«</a:t>
            </a:r>
          </a:p>
        </p:txBody>
      </p:sp>
    </p:spTree>
    <p:extLst>
      <p:ext uri="{BB962C8B-B14F-4D97-AF65-F5344CB8AC3E}">
        <p14:creationId xmlns:p14="http://schemas.microsoft.com/office/powerpoint/2010/main" val="224435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16080" y="4581128"/>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10120"/>
            <a:ext cx="10369152"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»Hab keine Angst«, sagte David, »ich will dir eine Gunst erweisen deinem Vater Jonatan zuliebe. Ich werde dir allen Landbesitz zurückgeben, der einst deinem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Grossvater</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Saul gehört hat. Und du darfst immer an meinem Tisch essen.« </a:t>
            </a:r>
          </a:p>
        </p:txBody>
      </p:sp>
    </p:spTree>
    <p:extLst>
      <p:ext uri="{BB962C8B-B14F-4D97-AF65-F5344CB8AC3E}">
        <p14:creationId xmlns:p14="http://schemas.microsoft.com/office/powerpoint/2010/main" val="225190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537321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9,8-9</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377264" cy="4832092"/>
          </a:xfrm>
          <a:ln w="3175">
            <a:noFill/>
          </a:ln>
        </p:spPr>
        <p:txBody>
          <a:bodyPr wrap="square">
            <a:spAutoFit/>
          </a:bodyPr>
          <a:lstStyle/>
          <a:p>
            <a:pPr algn="l"/>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warf sich erneut zu Boden und sagte: »Ich bin es nicht wert, dass du mir deine Gnade zuwendest. Ich bin doch nicht mehr als ein toter Hund!« Der König aber rief Ziba, den Diener Sauls, und sagte zu ihm: »Alles, was Saul und seiner Familie gehört hat, gebe ich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dem Enkel deines Herrn. </a:t>
            </a:r>
          </a:p>
        </p:txBody>
      </p:sp>
    </p:spTree>
    <p:extLst>
      <p:ext uri="{BB962C8B-B14F-4D97-AF65-F5344CB8AC3E}">
        <p14:creationId xmlns:p14="http://schemas.microsoft.com/office/powerpoint/2010/main" val="155206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07707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Galater-Brief 2,6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188640"/>
            <a:ext cx="11377264" cy="3416320"/>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„Von denen, die das Ansehen hatten – was sie früher waren, daran liegt mir nichts; denn Gott achtet das Ansehen des Menschen nicht.“</a:t>
            </a:r>
          </a:p>
        </p:txBody>
      </p:sp>
    </p:spTree>
    <p:extLst>
      <p:ext uri="{BB962C8B-B14F-4D97-AF65-F5344CB8AC3E}">
        <p14:creationId xmlns:p14="http://schemas.microsoft.com/office/powerpoint/2010/main" val="244123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515719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9,10</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809312" cy="4832092"/>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Du wirst mit deinen Söhnen und Knechten für ihn die Felder bestellen und die Ernte einbringen, damit dein Herr einen angemessenen Lebens-unterhalt hat.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selbst, der Sohn deines Herrn, wird immer an meinem Tisch essen.« Ziba hatte fünfzehn Söhne und zwanzig Knechte. </a:t>
            </a:r>
          </a:p>
        </p:txBody>
      </p:sp>
    </p:spTree>
    <p:extLst>
      <p:ext uri="{BB962C8B-B14F-4D97-AF65-F5344CB8AC3E}">
        <p14:creationId xmlns:p14="http://schemas.microsoft.com/office/powerpoint/2010/main" val="196043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515719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9,11-12</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260648"/>
            <a:ext cx="11377264" cy="4832092"/>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antwortete: »Ich will alles so machen, wie mein Herr und König es befiehlt.«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wurde also an Davids Tafel versorgt wie einer der Königssöhne. Er hatte übrigens einen kleinen Sohn namens Micha. Alle Angehörigen der Familie Zibas wurden zu Dienern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Mefi-Boschets</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290906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167390"/>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9,13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332656"/>
            <a:ext cx="10081120"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wohnte in Jerusalem, denn er war ständiger Gast an der Tafel des Königs. Er war an beiden Füssen gelähmt. </a:t>
            </a:r>
          </a:p>
        </p:txBody>
      </p:sp>
    </p:spTree>
    <p:extLst>
      <p:ext uri="{BB962C8B-B14F-4D97-AF65-F5344CB8AC3E}">
        <p14:creationId xmlns:p14="http://schemas.microsoft.com/office/powerpoint/2010/main" val="203028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71364" y="692696"/>
            <a:ext cx="11449272" cy="1200329"/>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 </a:t>
            </a:r>
            <a:r>
              <a:rPr lang="de-CH"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Vorbildlich gelebte Treue</a:t>
            </a:r>
            <a:endPar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371703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61768"/>
            <a:ext cx="1137726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Mefi-Boschet</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der Sohn Jonatans und Enkel Sauls, eintraf, warf er sich vor David nieder, das Gesicht zur Erde, und erwies ihm die gebührende Ehre.“</a:t>
            </a:r>
          </a:p>
        </p:txBody>
      </p:sp>
    </p:spTree>
    <p:extLst>
      <p:ext uri="{BB962C8B-B14F-4D97-AF65-F5344CB8AC3E}">
        <p14:creationId xmlns:p14="http://schemas.microsoft.com/office/powerpoint/2010/main" val="91564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36510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404664"/>
            <a:ext cx="11017224" cy="3477875"/>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„Hab keine Angst, ich will dir eine Gunst erweisen deinem Vater Jonatan zuliebe.</a:t>
            </a:r>
            <a:b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werde dir allen Landbesitz zurückgeben, der einst deinem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Grossvater</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Saul gehört hat. Und du darfst immer an meinem Tisch essen.“</a:t>
            </a:r>
          </a:p>
        </p:txBody>
      </p:sp>
    </p:spTree>
    <p:extLst>
      <p:ext uri="{BB962C8B-B14F-4D97-AF65-F5344CB8AC3E}">
        <p14:creationId xmlns:p14="http://schemas.microsoft.com/office/powerpoint/2010/main" val="36756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249289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Psalm 33,4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404664"/>
            <a:ext cx="10657184" cy="1754326"/>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„Das Wort des HERRN ist verlässlich; er beweist es durch seine Taten.“</a:t>
            </a:r>
          </a:p>
        </p:txBody>
      </p:sp>
    </p:spTree>
    <p:extLst>
      <p:ext uri="{BB962C8B-B14F-4D97-AF65-F5344CB8AC3E}">
        <p14:creationId xmlns:p14="http://schemas.microsoft.com/office/powerpoint/2010/main" val="425991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1703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Lukas-Evangelium 16,10</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61768"/>
            <a:ext cx="1137726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„Wer in den kleinsten Dingen treu ist, ist auch in den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grossen</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treu, und wer in den kleinsten Dingen nicht treu ist, ist auch in den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grossen</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nicht treu.“</a:t>
            </a:r>
          </a:p>
        </p:txBody>
      </p:sp>
    </p:spTree>
    <p:extLst>
      <p:ext uri="{BB962C8B-B14F-4D97-AF65-F5344CB8AC3E}">
        <p14:creationId xmlns:p14="http://schemas.microsoft.com/office/powerpoint/2010/main" val="648749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57301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Lukas-Evangelium 16,11</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9433048"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ihr also im Umgang mit dem unrechten Mammon nicht treu seid, wer wird euch dann das wahre Gut anvertrauen?“ </a:t>
            </a:r>
          </a:p>
        </p:txBody>
      </p:sp>
    </p:spTree>
    <p:extLst>
      <p:ext uri="{BB962C8B-B14F-4D97-AF65-F5344CB8AC3E}">
        <p14:creationId xmlns:p14="http://schemas.microsoft.com/office/powerpoint/2010/main" val="72162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76066" y="321297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Sprüche 20,25</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04664"/>
            <a:ext cx="11377264"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du Gott etwas versprichst und erst dann überlegst, wie du es erfüllen kannst, begibst du dich in eine ausweglose Falle.“</a:t>
            </a:r>
          </a:p>
        </p:txBody>
      </p:sp>
    </p:spTree>
    <p:extLst>
      <p:ext uri="{BB962C8B-B14F-4D97-AF65-F5344CB8AC3E}">
        <p14:creationId xmlns:p14="http://schemas.microsoft.com/office/powerpoint/2010/main" val="83910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443711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13,14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11113586" cy="3785652"/>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„Nun wird dein Königtum keinen Bestand haben, weil du dem HERRN nicht gehorcht hast. Er hat sich schon einen anderen ausgesucht, einen Mann, an dem er Gefallen hat.“</a:t>
            </a:r>
          </a:p>
        </p:txBody>
      </p:sp>
    </p:spTree>
    <p:extLst>
      <p:ext uri="{BB962C8B-B14F-4D97-AF65-F5344CB8AC3E}">
        <p14:creationId xmlns:p14="http://schemas.microsoft.com/office/powerpoint/2010/main" val="347434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285293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Prediger 5,4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332656"/>
            <a:ext cx="9217024"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„Keine Versprechungen machen ist besser als etwas versprechen und es dann nicht halten.“</a:t>
            </a:r>
          </a:p>
        </p:txBody>
      </p:sp>
    </p:spTree>
    <p:extLst>
      <p:ext uri="{BB962C8B-B14F-4D97-AF65-F5344CB8AC3E}">
        <p14:creationId xmlns:p14="http://schemas.microsoft.com/office/powerpoint/2010/main" val="427209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88088" y="4365104"/>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Johannes-Evangelium 5,24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11089232" cy="3785652"/>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„Wer mein Wort hört und glaubt dem, der mich gesandt hat, der hat das ewige Leben und kommt nicht in das Gericht, sondern er ist vom Tode zum Leben hindurchgedrungen.“ </a:t>
            </a:r>
          </a:p>
        </p:txBody>
      </p:sp>
    </p:spTree>
    <p:extLst>
      <p:ext uri="{BB962C8B-B14F-4D97-AF65-F5344CB8AC3E}">
        <p14:creationId xmlns:p14="http://schemas.microsoft.com/office/powerpoint/2010/main" val="44337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2708920"/>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Römer-Brief 10,13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548680"/>
            <a:ext cx="11665296" cy="1754326"/>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„Alle, die den Namen des Herrn anrufen, werden gerettet werden.“</a:t>
            </a:r>
          </a:p>
        </p:txBody>
      </p:sp>
    </p:spTree>
    <p:extLst>
      <p:ext uri="{BB962C8B-B14F-4D97-AF65-F5344CB8AC3E}">
        <p14:creationId xmlns:p14="http://schemas.microsoft.com/office/powerpoint/2010/main" val="428742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99356" y="908720"/>
            <a:ext cx="11593288" cy="830997"/>
          </a:xfrm>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a:t>
            </a:r>
            <a:r>
              <a:rPr lang="de-CH" altLang="de-DE" sz="4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Vorbildlich gelebte Barmherzigkeit</a:t>
            </a:r>
            <a:endParaRPr lang="de-DE" altLang="de-DE" sz="4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00056" y="2132856"/>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9,13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620688"/>
            <a:ext cx="11377264" cy="923330"/>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war an beiden Füssen gelähmt.“</a:t>
            </a:r>
          </a:p>
        </p:txBody>
      </p:sp>
    </p:spTree>
    <p:extLst>
      <p:ext uri="{BB962C8B-B14F-4D97-AF65-F5344CB8AC3E}">
        <p14:creationId xmlns:p14="http://schemas.microsoft.com/office/powerpoint/2010/main" val="1833834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72064" y="4509120"/>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4,4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737304" cy="3785652"/>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„Als die Nachricht vom Tod Sauls und Jonatans aus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Jesreel</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eingetroffen war, hatte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Mefi-Botschets</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Amme ihn aufgenommen, um mit ihm zu fliehen. Aber in ihrer Hast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sie ihn fallen. Seither war er gelähmt.“</a:t>
            </a:r>
          </a:p>
        </p:txBody>
      </p:sp>
    </p:spTree>
    <p:extLst>
      <p:ext uri="{BB962C8B-B14F-4D97-AF65-F5344CB8AC3E}">
        <p14:creationId xmlns:p14="http://schemas.microsoft.com/office/powerpoint/2010/main" val="101651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2276872"/>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2. Samuel 9,3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404664"/>
            <a:ext cx="11377264" cy="1754326"/>
          </a:xfrm>
          <a:ln w="3175">
            <a:noFill/>
          </a:ln>
        </p:spPr>
        <p:txBody>
          <a:bodyPr wrap="square">
            <a:spAutoFit/>
          </a:bodyPr>
          <a:lstStyle/>
          <a:p>
            <a:pPr algn="l"/>
            <a:r>
              <a:rPr lang="de-DE" altLang="de-DE"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würde ihm gerne eine Gunst erweisen, so wie Gott das tut.“ </a:t>
            </a:r>
          </a:p>
        </p:txBody>
      </p:sp>
    </p:spTree>
    <p:extLst>
      <p:ext uri="{BB962C8B-B14F-4D97-AF65-F5344CB8AC3E}">
        <p14:creationId xmlns:p14="http://schemas.microsoft.com/office/powerpoint/2010/main" val="387974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16080" y="4434131"/>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Korinther-Brief 1,27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260648"/>
            <a:ext cx="10729192"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„Was nach dem Urteil der Welt ungebildet ist, das hat Gott erwählt, um die Klugheit der Klugen zunichte zu machen, und was nach dem Urteil der Welt schwach ist, das hat Gott erwählt, um die Stärke der Starken zunichte zu machen.“ </a:t>
            </a:r>
          </a:p>
        </p:txBody>
      </p:sp>
    </p:spTree>
    <p:extLst>
      <p:ext uri="{BB962C8B-B14F-4D97-AF65-F5344CB8AC3E}">
        <p14:creationId xmlns:p14="http://schemas.microsoft.com/office/powerpoint/2010/main" val="2921719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00056" y="4293096"/>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Korinther-Brief 1,28</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10441160" cy="3785652"/>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„Was in dieser Welt unbedeutend und verachtet ist und was bei den Menschen nichts gilt, das hat Gott erwählt, damit ans Licht kommt, wie nichtig das ist, was bei ihnen etwas gilt.“ </a:t>
            </a:r>
          </a:p>
        </p:txBody>
      </p:sp>
    </p:spTree>
    <p:extLst>
      <p:ext uri="{BB962C8B-B14F-4D97-AF65-F5344CB8AC3E}">
        <p14:creationId xmlns:p14="http://schemas.microsoft.com/office/powerpoint/2010/main" val="16916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9289032" cy="1569660"/>
          </a:xfrm>
          <a:ln w="0">
            <a:noFill/>
          </a:ln>
        </p:spPr>
        <p:txBody>
          <a:bodyPr wrap="square">
            <a:spAutoFit/>
          </a:bodyPr>
          <a:lstStyle/>
          <a:p>
            <a:pPr algn="l"/>
            <a:r>
              <a:rPr lang="de-DE" altLang="de-DE" sz="96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472514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16,7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136164"/>
            <a:ext cx="9865096" cy="4524315"/>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„Lass dich nicht davon beeindrucken, dass er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und stattlich ist. Er ist nicht der Erwählte. Ich urteile anders als die Menschen. Ein Mensch sieht, was in die Augen fällt; ich aber sehe ins Herz.“</a:t>
            </a:r>
          </a:p>
        </p:txBody>
      </p:sp>
    </p:spTree>
    <p:extLst>
      <p:ext uri="{BB962C8B-B14F-4D97-AF65-F5344CB8AC3E}">
        <p14:creationId xmlns:p14="http://schemas.microsoft.com/office/powerpoint/2010/main" val="2849292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4415632"/>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Jakobus-Brief 2,1</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260648"/>
            <a:ext cx="11017224"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„Meine Geschwister, ihr glaubt doch an Jesus Christus, unseren Herrn, dem alle Macht und Herrlichkeit gehört. Dann dürft ihr aber Rang und Ansehen eines Menschen nicht zum Kriterium dafür machen, wie ihr mit ihm umgeht!“ </a:t>
            </a:r>
          </a:p>
        </p:txBody>
      </p:sp>
    </p:spTree>
    <p:extLst>
      <p:ext uri="{BB962C8B-B14F-4D97-AF65-F5344CB8AC3E}">
        <p14:creationId xmlns:p14="http://schemas.microsoft.com/office/powerpoint/2010/main" val="197680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4046300"/>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Jakobus-Brief 2,2</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377264" cy="3785652"/>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„Angenommen, in euren Gottesdienst kommt ein vornehm gekleideter Mann mit goldenen Ringen an den Fingern; es kommt aber auch ein Armer in zerlumpter Kleidung herein.“ </a:t>
            </a:r>
          </a:p>
        </p:txBody>
      </p:sp>
    </p:spTree>
    <p:extLst>
      <p:ext uri="{BB962C8B-B14F-4D97-AF65-F5344CB8AC3E}">
        <p14:creationId xmlns:p14="http://schemas.microsoft.com/office/powerpoint/2010/main" val="1338529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11646" y="4581128"/>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Jakobus-Brief 2,3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1377264" cy="4154984"/>
          </a:xfrm>
          <a:ln w="3175">
            <a:noFill/>
          </a:ln>
        </p:spPr>
        <p:txBody>
          <a:bodyPr wrap="square">
            <a:spAutoFit/>
          </a:bodyPr>
          <a:lstStyle/>
          <a:p>
            <a:pPr algn="l"/>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ihr nun dem mit der vornehmen Kleidung besondere Aufmerksamkeit schenkt und zu ihm sagt: »Hier ist ein bequemer Platz für dich!«, während ihr zu dem Armen sagt: »Bleib du dort drüben stehen oder setz dich hier bei meinem </a:t>
            </a:r>
            <a:r>
              <a:rPr lang="de-DE" altLang="de-DE" sz="44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Fussschemel</a:t>
            </a:r>
            <a:r>
              <a:rPr lang="de-DE" altLang="de-DE" sz="44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auf den Boden!« </a:t>
            </a:r>
          </a:p>
        </p:txBody>
      </p:sp>
    </p:spTree>
    <p:extLst>
      <p:ext uri="{BB962C8B-B14F-4D97-AF65-F5344CB8AC3E}">
        <p14:creationId xmlns:p14="http://schemas.microsoft.com/office/powerpoint/2010/main" val="2872111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33593" y="3861048"/>
            <a:ext cx="4824536"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Jakobus-Brief 2,4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77671"/>
            <a:ext cx="1137726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„Messt ihr da nicht in euren eigenen Reihen mit zweierlei </a:t>
            </a:r>
            <a:r>
              <a:rPr lang="de-DE" altLang="de-DE" sz="4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Mass</a:t>
            </a: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Und macht ihr euch damit nicht zu Richtern, die sich von verwerflichen Überlegungen leiten lassen?“ </a:t>
            </a:r>
          </a:p>
        </p:txBody>
      </p:sp>
    </p:spTree>
    <p:extLst>
      <p:ext uri="{BB962C8B-B14F-4D97-AF65-F5344CB8AC3E}">
        <p14:creationId xmlns:p14="http://schemas.microsoft.com/office/powerpoint/2010/main" val="315864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00506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18,1</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348908"/>
            <a:ext cx="9649072"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„Schon nach diesen wenigen Worten fühlte sich Sauls Sohn Jonatan zu David hingezogen. Er gewann ihn</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so lieb wie sein eigenes Leben.“</a:t>
            </a:r>
          </a:p>
        </p:txBody>
      </p:sp>
    </p:spTree>
    <p:extLst>
      <p:ext uri="{BB962C8B-B14F-4D97-AF65-F5344CB8AC3E}">
        <p14:creationId xmlns:p14="http://schemas.microsoft.com/office/powerpoint/2010/main" val="44977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29819" y="321297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18,3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335360" y="332656"/>
            <a:ext cx="11377264"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Jonatan schloss einen Freundschaftsbund mit David. »Du bist mir so lieb wie mein eigenes Leben«, sagte Jonatan zu David.</a:t>
            </a:r>
          </a:p>
        </p:txBody>
      </p:sp>
    </p:spTree>
    <p:extLst>
      <p:ext uri="{BB962C8B-B14F-4D97-AF65-F5344CB8AC3E}">
        <p14:creationId xmlns:p14="http://schemas.microsoft.com/office/powerpoint/2010/main" val="348539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1703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18,4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1101722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„Er zog seinen Mantel und seine Rüstung aus und bekleidete David damit, auch sein Schwert, seinen Bogen und seinen Gürtel schenkte er ihm.“</a:t>
            </a:r>
          </a:p>
        </p:txBody>
      </p:sp>
    </p:spTree>
    <p:extLst>
      <p:ext uri="{BB962C8B-B14F-4D97-AF65-F5344CB8AC3E}">
        <p14:creationId xmlns:p14="http://schemas.microsoft.com/office/powerpoint/2010/main" val="180424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933056"/>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20,14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76495"/>
            <a:ext cx="10657184" cy="3046988"/>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ich es noch erlebe, dass du König wirst, dann denk an die Güte, die der HERR dir erwiesen hat, und schenke</a:t>
            </a:r>
            <a:b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mir das Leben.“ </a:t>
            </a:r>
          </a:p>
        </p:txBody>
      </p:sp>
    </p:spTree>
    <p:extLst>
      <p:ext uri="{BB962C8B-B14F-4D97-AF65-F5344CB8AC3E}">
        <p14:creationId xmlns:p14="http://schemas.microsoft.com/office/powerpoint/2010/main" val="362947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340855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1. Samuel 20,15</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39809" y="332656"/>
            <a:ext cx="11377264" cy="2308324"/>
          </a:xfrm>
          <a:ln w="3175">
            <a:noFill/>
          </a:ln>
        </p:spPr>
        <p:txBody>
          <a:bodyPr wrap="square">
            <a:spAutoFit/>
          </a:bodyPr>
          <a:lstStyle/>
          <a:p>
            <a:pPr algn="l"/>
            <a:r>
              <a:rPr lang="de-DE" altLang="de-DE" sz="4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„Schone auch meine Nachkommen! Entzieh ihnen nicht deine Gunst, selbst dann nicht, wenn der HERR alle deine Feinde beseitigt.“</a:t>
            </a:r>
          </a:p>
        </p:txBody>
      </p:sp>
    </p:spTree>
    <p:extLst>
      <p:ext uri="{BB962C8B-B14F-4D97-AF65-F5344CB8AC3E}">
        <p14:creationId xmlns:p14="http://schemas.microsoft.com/office/powerpoint/2010/main" val="4214692278"/>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1507</Words>
  <Application>Microsoft Office PowerPoint</Application>
  <PresentationFormat>Breitbild</PresentationFormat>
  <Paragraphs>126</Paragraphs>
  <Slides>43</Slides>
  <Notes>43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43</vt:i4>
      </vt:variant>
    </vt:vector>
  </HeadingPairs>
  <TitlesOfParts>
    <vt:vector size="47" baseType="lpstr">
      <vt:lpstr>Arial</vt:lpstr>
      <vt:lpstr>Source Sans Pro</vt:lpstr>
      <vt:lpstr>Source Sans Pro Black</vt:lpstr>
      <vt:lpstr>Designvorlage 'Berggipfel'</vt:lpstr>
      <vt:lpstr>Gott übersieht das Äussere!</vt:lpstr>
      <vt:lpstr>„Von denen, die das Ansehen hatten – was sie früher waren, daran liegt mir nichts; denn Gott achtet das Ansehen des Menschen nicht.“</vt:lpstr>
      <vt:lpstr>„Nun wird dein Königtum keinen Bestand haben, weil du dem HERRN nicht gehorcht hast. Er hat sich schon einen anderen ausgesucht, einen Mann, an dem er Gefallen hat.“</vt:lpstr>
      <vt:lpstr>„Lass dich nicht davon beeindrucken, dass er gross und stattlich ist. Er ist nicht der Erwählte. Ich urteile anders als die Menschen. Ein Mensch sieht, was in die Augen fällt; ich aber sehe ins Herz.“</vt:lpstr>
      <vt:lpstr>„Schon nach diesen wenigen Worten fühlte sich Sauls Sohn Jonatan zu David hingezogen. Er gewann ihn so lieb wie sein eigenes Leben.“</vt:lpstr>
      <vt:lpstr>Jonatan schloss einen Freundschaftsbund mit David. »Du bist mir so lieb wie mein eigenes Leben«, sagte Jonatan zu David.</vt:lpstr>
      <vt:lpstr>„Er zog seinen Mantel und seine Rüstung aus und bekleidete David damit, auch sein Schwert, seinen Bogen und seinen Gürtel schenkte er ihm.“</vt:lpstr>
      <vt:lpstr>„Wenn ich es noch erlebe, dass du König wirst, dann denk an die Güte, die der HERR dir erwiesen hat, und schenke mir das Leben.“ </vt:lpstr>
      <vt:lpstr>„Schone auch meine Nachkommen! Entzieh ihnen nicht deine Gunst, selbst dann nicht, wenn der HERR alle deine Feinde beseitigt.“</vt:lpstr>
      <vt:lpstr>„Der HERR wird deine Nachkommen zur Rechenschaft ziehen, wenn sie sich nicht an unseren Bund halten!“ </vt:lpstr>
      <vt:lpstr>„Geh in Frieden! Vergiss nicht, was wir einander vor dem HERRN geschworen haben. Der HERR wird zwischen uns beiden und zwischen unseren beiderseitigen Nachkommen für alle Zeiten Zeuge sein!“</vt:lpstr>
      <vt:lpstr>„Mein Bruder Jonatan, mein bester Freund, voll Schmerz und Trauer weine ich um dich; denn deine Freundschaft hat mir mehr bedeutet, als Frauenliebe je bedeuten kann!“</vt:lpstr>
      <vt:lpstr>Eines Tages fragte David: »Ist eigentlich von Sauls Familie noch jemand am Leben? Ich möchte dem Betreffenden eine Gunst erweisen – meinem verstorbenen Freund Jonatan zuliebe.«</vt:lpstr>
      <vt:lpstr>Nun gab es da einen Diener, der im Hausstand Sauls eine bedeutende Stellung gehabt hatte; er hiess Ziba. Sie holten ihn zu David und der König fragte ihn: »Bist du Ziba?« »Ja«, sagte er, »dein gehorsamer Diener!«</vt:lpstr>
      <vt:lpstr>Der König fragte ihn: »Ist denn von Sauls Familie noch jemand am Leben? Ich würde ihm gerne eine Gunst erweisen, so wie Gott das tut.« Ziba antwortete: »Es gibt noch einen Sohn Jonatans. Er ist an beiden Füssen gelähmt.« </vt:lpstr>
      <vt:lpstr>»Wo ist er?«, fragte der König. »In Lo–Dabar, im Haus von Machir, dem Sohn Ammiëls«, antwortete Ziba. König David schickte nach Lo–Dabar und liess ihn aus dem Haus Machirs holen. </vt:lpstr>
      <vt:lpstr>Als Mefi-Boschet, der Sohn Jonatans und Enkel Sauls, eintraf, warf er sich vor David nieder, das Gesicht zur Erde, und erwies ihm die gebührende Ehre. »Du bist also Mefi-Boschet!«, sprach David ihn an und er antwortete: »Ja, dein gehorsamer Diener!«</vt:lpstr>
      <vt:lpstr>»Hab keine Angst«, sagte David, »ich will dir eine Gunst erweisen deinem Vater Jonatan zuliebe. Ich werde dir allen Landbesitz zurückgeben, der einst deinem Grossvater Saul gehört hat. Und du darfst immer an meinem Tisch essen.« </vt:lpstr>
      <vt:lpstr>Mefi-Boschet warf sich erneut zu Boden und sagte: »Ich bin es nicht wert, dass du mir deine Gnade zuwendest. Ich bin doch nicht mehr als ein toter Hund!« Der König aber rief Ziba, den Diener Sauls, und sagte zu ihm: »Alles, was Saul und seiner Familie gehört hat, gebe ich Mefi-Boschet, dem Enkel deines Herrn. </vt:lpstr>
      <vt:lpstr> Du wirst mit deinen Söhnen und Knechten für ihn die Felder bestellen und die Ernte einbringen, damit dein Herr einen angemessenen Lebens-unterhalt hat. Mefi-Boschet selbst, der Sohn deines Herrn, wird immer an meinem Tisch essen.« Ziba hatte fünfzehn Söhne und zwanzig Knechte. </vt:lpstr>
      <vt:lpstr>Er antwortete: »Ich will alles so machen, wie mein Herr und König es befiehlt.« Mefi-Boschet wurde also an Davids Tafel versorgt wie einer der Königssöhne. Er hatte übrigens einen kleinen Sohn namens Micha. Alle Angehörigen der Familie Zibas wurden zu Dienern Mefi-Boschets. </vt:lpstr>
      <vt:lpstr>Er wohnte in Jerusalem, denn er war ständiger Gast an der Tafel des Königs. Er war an beiden Füssen gelähmt. </vt:lpstr>
      <vt:lpstr>I. Vorbildlich gelebte Treue</vt:lpstr>
      <vt:lpstr>„Als Mefi-Boschet, der Sohn Jonatans und Enkel Sauls, eintraf, warf er sich vor David nieder, das Gesicht zur Erde, und erwies ihm die gebührende Ehre.“</vt:lpstr>
      <vt:lpstr>„Hab keine Angst, ich will dir eine Gunst erweisen deinem Vater Jonatan zuliebe. Ich werde dir allen Landbesitz zurückgeben, der einst deinem Grossvater Saul gehört hat. Und du darfst immer an meinem Tisch essen.“</vt:lpstr>
      <vt:lpstr>„Das Wort des HERRN ist verlässlich; er beweist es durch seine Taten.“</vt:lpstr>
      <vt:lpstr>„Wer in den kleinsten Dingen treu ist, ist auch in den grossen treu, und wer in den kleinsten Dingen nicht treu ist, ist auch in den grossen nicht treu.“</vt:lpstr>
      <vt:lpstr>„Wenn ihr also im Umgang mit dem unrechten Mammon nicht treu seid, wer wird euch dann das wahre Gut anvertrauen?“ </vt:lpstr>
      <vt:lpstr>„Wenn du Gott etwas versprichst und erst dann überlegst, wie du es erfüllen kannst, begibst du dich in eine ausweglose Falle.“</vt:lpstr>
      <vt:lpstr>„Keine Versprechungen machen ist besser als etwas versprechen und es dann nicht halten.“</vt:lpstr>
      <vt:lpstr>„Wer mein Wort hört und glaubt dem, der mich gesandt hat, der hat das ewige Leben und kommt nicht in das Gericht, sondern er ist vom Tode zum Leben hindurchgedrungen.“ </vt:lpstr>
      <vt:lpstr>„Alle, die den Namen des Herrn anrufen, werden gerettet werden.“</vt:lpstr>
      <vt:lpstr>II. Vorbildlich gelebte Barmherzigkeit</vt:lpstr>
      <vt:lpstr>„Er war an beiden Füssen gelähmt.“</vt:lpstr>
      <vt:lpstr>„Als die Nachricht vom Tod Sauls und Jonatans aus Jesreel eingetroffen war, hatte Mefi-Botschets Amme ihn aufgenommen, um mit ihm zu fliehen. Aber in ihrer Hast liess sie ihn fallen. Seither war er gelähmt.“</vt:lpstr>
      <vt:lpstr>„Ich würde ihm gerne eine Gunst erweisen, so wie Gott das tut.“ </vt:lpstr>
      <vt:lpstr>„Was nach dem Urteil der Welt ungebildet ist, das hat Gott erwählt, um die Klugheit der Klugen zunichte zu machen, und was nach dem Urteil der Welt schwach ist, das hat Gott erwählt, um die Stärke der Starken zunichte zu machen.“ </vt:lpstr>
      <vt:lpstr>„Was in dieser Welt unbedeutend und verachtet ist und was bei den Menschen nichts gilt, das hat Gott erwählt, damit ans Licht kommt, wie nichtig das ist, was bei ihnen etwas gilt.“ </vt:lpstr>
      <vt:lpstr>Schlussgedanke</vt:lpstr>
      <vt:lpstr>„Meine Geschwister, ihr glaubt doch an Jesus Christus, unseren Herrn, dem alle Macht und Herrlichkeit gehört. Dann dürft ihr aber Rang und Ansehen eines Menschen nicht zum Kriterium dafür machen, wie ihr mit ihm umgeht!“ </vt:lpstr>
      <vt:lpstr>„Angenommen, in euren Gottesdienst kommt ein vornehm gekleideter Mann mit goldenen Ringen an den Fingern; es kommt aber auch ein Armer in zerlumpter Kleidung herein.“ </vt:lpstr>
      <vt:lpstr>Wenn ihr nun dem mit der vornehmen Kleidung besondere Aufmerksamkeit schenkt und zu ihm sagt: »Hier ist ein bequemer Platz für dich!«, während ihr zu dem Armen sagt: »Bleib du dort drüben stehen oder setz dich hier bei meinem Fussschemel auf den Boden!« </vt:lpstr>
      <vt:lpstr>„Messt ihr da nicht in euren eigenen Reihen mit zweierlei Mass? Und macht ihr euch damit nicht zu Richtern, die sich von verwerflichen Überlegungen leiten lassen?“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wird Mensch, durch eine einzigartige Zeugung</dc:title>
  <dc:creator>Jürg</dc:creator>
  <cp:lastModifiedBy>Jürg Birnstiel</cp:lastModifiedBy>
  <cp:revision>930</cp:revision>
  <dcterms:created xsi:type="dcterms:W3CDTF">2013-11-12T15:20:47Z</dcterms:created>
  <dcterms:modified xsi:type="dcterms:W3CDTF">2023-11-18T13:53:02Z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