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58" r:id="rId3"/>
    <p:sldId id="273" r:id="rId4"/>
    <p:sldId id="274" r:id="rId5"/>
    <p:sldId id="275" r:id="rId6"/>
    <p:sldId id="276" r:id="rId7"/>
    <p:sldId id="277" r:id="rId8"/>
    <p:sldId id="306" r:id="rId9"/>
    <p:sldId id="307" r:id="rId10"/>
    <p:sldId id="278" r:id="rId11"/>
    <p:sldId id="279" r:id="rId12"/>
    <p:sldId id="280" r:id="rId13"/>
    <p:sldId id="281" r:id="rId14"/>
    <p:sldId id="282" r:id="rId15"/>
    <p:sldId id="283" r:id="rId16"/>
    <p:sldId id="284" r:id="rId17"/>
    <p:sldId id="285" r:id="rId18"/>
    <p:sldId id="286" r:id="rId19"/>
    <p:sldId id="287"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2646" y="-10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9330194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or:in und Datum"/>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Autor:in und Datum</a:t>
            </a:r>
          </a:p>
        </p:txBody>
      </p:sp>
      <p:sp>
        <p:nvSpPr>
          <p:cNvPr id="12" name="Titel der Präsentation"/>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Titel der Präsentation</a:t>
            </a:r>
          </a:p>
        </p:txBody>
      </p:sp>
      <p:sp>
        <p:nvSpPr>
          <p:cNvPr id="13" name="Textebene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Präsentationsuntertitel</a:t>
            </a:r>
          </a:p>
          <a:p>
            <a:pPr lvl="1"/>
            <a:endParaRPr/>
          </a:p>
          <a:p>
            <a:pPr lvl="2"/>
            <a:endParaRPr/>
          </a:p>
          <a:p>
            <a:pPr lvl="3"/>
            <a:endParaRPr/>
          </a:p>
          <a:p>
            <a:pPr lvl="4"/>
            <a:endParaRPr/>
          </a:p>
        </p:txBody>
      </p:sp>
      <p:sp>
        <p:nvSpPr>
          <p:cNvPr id="1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ufstellung">
    <p:spTree>
      <p:nvGrpSpPr>
        <p:cNvPr id="1" name=""/>
        <p:cNvGrpSpPr/>
        <p:nvPr/>
      </p:nvGrpSpPr>
      <p:grpSpPr>
        <a:xfrm>
          <a:off x="0" y="0"/>
          <a:ext cx="0" cy="0"/>
          <a:chOff x="0" y="0"/>
          <a:chExt cx="0" cy="0"/>
        </a:xfrm>
      </p:grpSpPr>
      <p:sp>
        <p:nvSpPr>
          <p:cNvPr id="98" name="Textebene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Aufstellung</a:t>
            </a:r>
          </a:p>
          <a:p>
            <a:pPr lvl="1"/>
            <a:endParaRPr/>
          </a:p>
          <a:p>
            <a:pPr lvl="2"/>
            <a:endParaRPr/>
          </a:p>
          <a:p>
            <a:pPr lvl="3"/>
            <a:endParaRPr/>
          </a:p>
          <a:p>
            <a:pPr lvl="4"/>
            <a:endParaRPr/>
          </a:p>
        </p:txBody>
      </p:sp>
      <p:sp>
        <p:nvSpPr>
          <p:cNvPr id="9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akt (groß)">
    <p:spTree>
      <p:nvGrpSpPr>
        <p:cNvPr id="1" name=""/>
        <p:cNvGrpSpPr/>
        <p:nvPr/>
      </p:nvGrpSpPr>
      <p:grpSpPr>
        <a:xfrm>
          <a:off x="0" y="0"/>
          <a:ext cx="0" cy="0"/>
          <a:chOff x="0" y="0"/>
          <a:chExt cx="0" cy="0"/>
        </a:xfrm>
      </p:grpSpPr>
      <p:sp>
        <p:nvSpPr>
          <p:cNvPr id="106" name="Textebene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100 %</a:t>
            </a:r>
          </a:p>
          <a:p>
            <a:pPr lvl="1"/>
            <a:endParaRPr/>
          </a:p>
          <a:p>
            <a:pPr lvl="2"/>
            <a:endParaRPr/>
          </a:p>
          <a:p>
            <a:pPr lvl="3"/>
            <a:endParaRPr/>
          </a:p>
          <a:p>
            <a:pPr lvl="4"/>
            <a:endParaRPr/>
          </a:p>
        </p:txBody>
      </p:sp>
      <p:sp>
        <p:nvSpPr>
          <p:cNvPr id="107" name="Fakte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Fakten</a:t>
            </a:r>
          </a:p>
        </p:txBody>
      </p:sp>
      <p:sp>
        <p:nvSpPr>
          <p:cNvPr id="10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Zitat">
    <p:spTree>
      <p:nvGrpSpPr>
        <p:cNvPr id="1" name=""/>
        <p:cNvGrpSpPr/>
        <p:nvPr/>
      </p:nvGrpSpPr>
      <p:grpSpPr>
        <a:xfrm>
          <a:off x="0" y="0"/>
          <a:ext cx="0" cy="0"/>
          <a:chOff x="0" y="0"/>
          <a:chExt cx="0" cy="0"/>
        </a:xfrm>
      </p:grpSpPr>
      <p:sp>
        <p:nvSpPr>
          <p:cNvPr id="115" name="Quellenangabe"/>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Quellenangabe</a:t>
            </a:r>
          </a:p>
        </p:txBody>
      </p:sp>
      <p:sp>
        <p:nvSpPr>
          <p:cNvPr id="116" name="Textebene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„Bemerkenswert“</a:t>
            </a:r>
          </a:p>
          <a:p>
            <a:pPr lvl="1"/>
            <a:endParaRPr/>
          </a:p>
          <a:p>
            <a:pPr lvl="2"/>
            <a:endParaRPr/>
          </a:p>
          <a:p>
            <a:pPr lvl="3"/>
            <a:endParaRPr/>
          </a:p>
          <a:p>
            <a:pPr lvl="4"/>
            <a:endParaRPr/>
          </a:p>
        </p:txBody>
      </p:sp>
      <p:sp>
        <p:nvSpPr>
          <p:cNvPr id="11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3 Stück">
    <p:spTree>
      <p:nvGrpSpPr>
        <p:cNvPr id="1" name=""/>
        <p:cNvGrpSpPr/>
        <p:nvPr/>
      </p:nvGrpSpPr>
      <p:grpSpPr>
        <a:xfrm>
          <a:off x="0" y="0"/>
          <a:ext cx="0" cy="0"/>
          <a:chOff x="0" y="0"/>
          <a:chExt cx="0" cy="0"/>
        </a:xfrm>
      </p:grpSpPr>
      <p:sp>
        <p:nvSpPr>
          <p:cNvPr id="124" name="Foto einer modernen Gebäudefassade mit Aluminiumscheiben unter klarem, blauen Himmel aus niedrigem Blickwinkel"/>
          <p:cNvSpPr>
            <a:spLocks noGrp="1"/>
          </p:cNvSpPr>
          <p:nvPr>
            <p:ph type="pic" sz="quarter" idx="21"/>
          </p:nvPr>
        </p:nvSpPr>
        <p:spPr>
          <a:xfrm>
            <a:off x="15417800" y="1270000"/>
            <a:ext cx="8144934" cy="5410200"/>
          </a:xfrm>
          <a:prstGeom prst="rect">
            <a:avLst/>
          </a:prstGeom>
        </p:spPr>
        <p:txBody>
          <a:bodyPr lIns="91439" tIns="45719" rIns="91439" bIns="45719">
            <a:noAutofit/>
          </a:bodyPr>
          <a:lstStyle/>
          <a:p>
            <a:endParaRPr/>
          </a:p>
        </p:txBody>
      </p:sp>
      <p:sp>
        <p:nvSpPr>
          <p:cNvPr id="125" name="Modernes, verschnörkeltes Gebäude unter bewölktem Himmel aus niedrigem Blickwinkel"/>
          <p:cNvSpPr>
            <a:spLocks noGrp="1"/>
          </p:cNvSpPr>
          <p:nvPr>
            <p:ph type="pic" sz="quarter" idx="22"/>
          </p:nvPr>
        </p:nvSpPr>
        <p:spPr>
          <a:xfrm>
            <a:off x="15443200" y="7086600"/>
            <a:ext cx="8138580" cy="5422900"/>
          </a:xfrm>
          <a:prstGeom prst="rect">
            <a:avLst/>
          </a:prstGeom>
        </p:spPr>
        <p:txBody>
          <a:bodyPr lIns="91439" tIns="45719" rIns="91439" bIns="45719">
            <a:noAutofit/>
          </a:bodyPr>
          <a:lstStyle/>
          <a:p>
            <a:endParaRPr/>
          </a:p>
        </p:txBody>
      </p:sp>
      <p:sp>
        <p:nvSpPr>
          <p:cNvPr id="126" name="Innenansicht eines modernen, weißen Gebäudes mit Glasverkleidung, mit Blick nach oben zu einem hellen, teils wolkigen Himmel"/>
          <p:cNvSpPr>
            <a:spLocks noGrp="1"/>
          </p:cNvSpPr>
          <p:nvPr>
            <p:ph type="pic" idx="23"/>
          </p:nvPr>
        </p:nvSpPr>
        <p:spPr>
          <a:xfrm>
            <a:off x="-124635" y="1270000"/>
            <a:ext cx="16840169" cy="11243712"/>
          </a:xfrm>
          <a:prstGeom prst="rect">
            <a:avLst/>
          </a:prstGeom>
        </p:spPr>
        <p:txBody>
          <a:bodyPr lIns="91439" tIns="45719" rIns="91439" bIns="45719">
            <a:noAutofit/>
          </a:bodyPr>
          <a:lstStyle/>
          <a:p>
            <a:endParaRPr/>
          </a:p>
        </p:txBody>
      </p:sp>
      <p:sp>
        <p:nvSpPr>
          <p:cNvPr id="12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bg>
      <p:bgPr>
        <a:solidFill>
          <a:srgbClr val="FFFFFF"/>
        </a:solidFill>
        <a:effectLst/>
      </p:bgPr>
    </p:bg>
    <p:spTree>
      <p:nvGrpSpPr>
        <p:cNvPr id="1" name=""/>
        <p:cNvGrpSpPr/>
        <p:nvPr/>
      </p:nvGrpSpPr>
      <p:grpSpPr>
        <a:xfrm>
          <a:off x="0" y="0"/>
          <a:ext cx="0" cy="0"/>
          <a:chOff x="0" y="0"/>
          <a:chExt cx="0" cy="0"/>
        </a:xfrm>
      </p:grpSpPr>
      <p:sp>
        <p:nvSpPr>
          <p:cNvPr id="134" name="Azadi Tower in Tehran, Iran, vor einem klaren, strahlend blauen Himmel aus niedrigem Blickwinkel"/>
          <p:cNvSpPr>
            <a:spLocks noGrp="1"/>
          </p:cNvSpPr>
          <p:nvPr>
            <p:ph type="pic" idx="21"/>
          </p:nvPr>
        </p:nvSpPr>
        <p:spPr>
          <a:xfrm>
            <a:off x="0" y="-1282700"/>
            <a:ext cx="24384000" cy="16281400"/>
          </a:xfrm>
          <a:prstGeom prst="rect">
            <a:avLst/>
          </a:prstGeom>
        </p:spPr>
        <p:txBody>
          <a:bodyPr lIns="91439" tIns="45719" rIns="91439" bIns="45719">
            <a:noAutofit/>
          </a:bodyPr>
          <a:lstStyle/>
          <a:p>
            <a:endParaRPr/>
          </a:p>
        </p:txBody>
      </p:sp>
      <p:sp>
        <p:nvSpPr>
          <p:cNvPr id="135" name="Folien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4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amp; Foto">
    <p:bg>
      <p:bgPr>
        <a:solidFill>
          <a:srgbClr val="FFFFFF"/>
        </a:solidFill>
        <a:effectLst/>
      </p:bgPr>
    </p:bg>
    <p:spTree>
      <p:nvGrpSpPr>
        <p:cNvPr id="1" name=""/>
        <p:cNvGrpSpPr/>
        <p:nvPr/>
      </p:nvGrpSpPr>
      <p:grpSpPr>
        <a:xfrm>
          <a:off x="0" y="0"/>
          <a:ext cx="0" cy="0"/>
          <a:chOff x="0" y="0"/>
          <a:chExt cx="0" cy="0"/>
        </a:xfrm>
      </p:grpSpPr>
      <p:sp>
        <p:nvSpPr>
          <p:cNvPr id="21" name="Innenansicht einer Steinkonstruktion mit Blick auf Treppen und einen klaren, blauen Himmel"/>
          <p:cNvSpPr>
            <a:spLocks noGrp="1"/>
          </p:cNvSpPr>
          <p:nvPr>
            <p:ph type="pic" idx="21"/>
          </p:nvPr>
        </p:nvSpPr>
        <p:spPr>
          <a:xfrm>
            <a:off x="0" y="-1270000"/>
            <a:ext cx="24384000" cy="16272934"/>
          </a:xfrm>
          <a:prstGeom prst="rect">
            <a:avLst/>
          </a:prstGeom>
        </p:spPr>
        <p:txBody>
          <a:bodyPr lIns="91439" tIns="45719" rIns="91439" bIns="45719">
            <a:noAutofit/>
          </a:bodyPr>
          <a:lstStyle/>
          <a:p>
            <a:endParaRPr/>
          </a:p>
        </p:txBody>
      </p:sp>
      <p:sp>
        <p:nvSpPr>
          <p:cNvPr id="22" name="Titel der Präsentation"/>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Titel der Präsentation</a:t>
            </a:r>
          </a:p>
        </p:txBody>
      </p:sp>
      <p:sp>
        <p:nvSpPr>
          <p:cNvPr id="23" name="Autor:in und Datum"/>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Autor:in und Datum</a:t>
            </a:r>
          </a:p>
        </p:txBody>
      </p:sp>
      <p:sp>
        <p:nvSpPr>
          <p:cNvPr id="24" name="Textebene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Präsentationsuntertitel</a:t>
            </a:r>
          </a:p>
          <a:p>
            <a:pPr lvl="1"/>
            <a:endParaRPr/>
          </a:p>
          <a:p>
            <a:pPr lvl="2"/>
            <a:endParaRPr/>
          </a:p>
          <a:p>
            <a:pPr lvl="3"/>
            <a:endParaRPr/>
          </a:p>
          <a:p>
            <a:pPr lvl="4"/>
            <a:endParaRPr/>
          </a:p>
        </p:txBody>
      </p:sp>
      <p:sp>
        <p:nvSpPr>
          <p:cNvPr id="2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amp; Foto 2">
    <p:spTree>
      <p:nvGrpSpPr>
        <p:cNvPr id="1" name=""/>
        <p:cNvGrpSpPr/>
        <p:nvPr/>
      </p:nvGrpSpPr>
      <p:grpSpPr>
        <a:xfrm>
          <a:off x="0" y="0"/>
          <a:ext cx="0" cy="0"/>
          <a:chOff x="0" y="0"/>
          <a:chExt cx="0" cy="0"/>
        </a:xfrm>
      </p:grpSpPr>
      <p:sp>
        <p:nvSpPr>
          <p:cNvPr id="32" name="Ein modernes, weißes Gebäude mit Glasfronten vor einem wolkenlosen, blauen Himmel"/>
          <p:cNvSpPr>
            <a:spLocks noGrp="1"/>
          </p:cNvSpPr>
          <p:nvPr>
            <p:ph type="pic" idx="21"/>
          </p:nvPr>
        </p:nvSpPr>
        <p:spPr>
          <a:xfrm>
            <a:off x="9271000" y="1270000"/>
            <a:ext cx="16764000" cy="11176000"/>
          </a:xfrm>
          <a:prstGeom prst="rect">
            <a:avLst/>
          </a:prstGeom>
        </p:spPr>
        <p:txBody>
          <a:bodyPr lIns="91439" tIns="45719" rIns="91439" bIns="45719">
            <a:noAutofit/>
          </a:bodyPr>
          <a:lstStyle/>
          <a:p>
            <a:endParaRPr/>
          </a:p>
        </p:txBody>
      </p:sp>
      <p:sp>
        <p:nvSpPr>
          <p:cNvPr id="33" name="Folientitel"/>
          <p:cNvSpPr txBox="1">
            <a:spLocks noGrp="1"/>
          </p:cNvSpPr>
          <p:nvPr>
            <p:ph type="title" hasCustomPrompt="1"/>
          </p:nvPr>
        </p:nvSpPr>
        <p:spPr>
          <a:xfrm>
            <a:off x="1206500" y="1270000"/>
            <a:ext cx="9779000" cy="5882273"/>
          </a:xfrm>
          <a:prstGeom prst="rect">
            <a:avLst/>
          </a:prstGeom>
        </p:spPr>
        <p:txBody>
          <a:bodyPr anchor="b"/>
          <a:lstStyle/>
          <a:p>
            <a:r>
              <a:t>Folientitel</a:t>
            </a:r>
          </a:p>
        </p:txBody>
      </p:sp>
      <p:sp>
        <p:nvSpPr>
          <p:cNvPr id="34" name="Textebene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Folien-Untertitel</a:t>
            </a:r>
          </a:p>
          <a:p>
            <a:pPr lvl="1"/>
            <a:endParaRPr/>
          </a:p>
          <a:p>
            <a:pPr lvl="2"/>
            <a:endParaRPr/>
          </a:p>
          <a:p>
            <a:pPr lvl="3"/>
            <a:endParaRPr/>
          </a:p>
          <a:p>
            <a:pPr lvl="4"/>
            <a:endParaRPr/>
          </a:p>
        </p:txBody>
      </p:sp>
      <p:sp>
        <p:nvSpPr>
          <p:cNvPr id="35"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amp; Punkte">
    <p:spTree>
      <p:nvGrpSpPr>
        <p:cNvPr id="1" name=""/>
        <p:cNvGrpSpPr/>
        <p:nvPr/>
      </p:nvGrpSpPr>
      <p:grpSpPr>
        <a:xfrm>
          <a:off x="0" y="0"/>
          <a:ext cx="0" cy="0"/>
          <a:chOff x="0" y="0"/>
          <a:chExt cx="0" cy="0"/>
        </a:xfrm>
      </p:grpSpPr>
      <p:sp>
        <p:nvSpPr>
          <p:cNvPr id="42" name="Folientitel"/>
          <p:cNvSpPr txBox="1">
            <a:spLocks noGrp="1"/>
          </p:cNvSpPr>
          <p:nvPr>
            <p:ph type="title" hasCustomPrompt="1"/>
          </p:nvPr>
        </p:nvSpPr>
        <p:spPr>
          <a:prstGeom prst="rect">
            <a:avLst/>
          </a:prstGeom>
        </p:spPr>
        <p:txBody>
          <a:bodyPr/>
          <a:lstStyle/>
          <a:p>
            <a:r>
              <a:t>Folientitel</a:t>
            </a:r>
          </a:p>
        </p:txBody>
      </p:sp>
      <p:sp>
        <p:nvSpPr>
          <p:cNvPr id="43"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44" name="Textebene 1…"/>
          <p:cNvSpPr txBox="1">
            <a:spLocks noGrp="1"/>
          </p:cNvSpPr>
          <p:nvPr>
            <p:ph type="body" idx="1" hasCustomPrompt="1"/>
          </p:nvPr>
        </p:nvSpPr>
        <p:spPr>
          <a:prstGeom prst="rect">
            <a:avLst/>
          </a:prstGeom>
        </p:spPr>
        <p:txBody>
          <a:bodyPr/>
          <a:lstStyle/>
          <a:p>
            <a:r>
              <a:t>Text für Folienpunkt</a:t>
            </a:r>
          </a:p>
          <a:p>
            <a:pPr lvl="1"/>
            <a:endParaRPr/>
          </a:p>
          <a:p>
            <a:pPr lvl="2"/>
            <a:endParaRPr/>
          </a:p>
          <a:p>
            <a:pPr lvl="3"/>
            <a:endParaRPr/>
          </a:p>
          <a:p>
            <a:pPr lvl="4"/>
            <a:endParaRPr/>
          </a:p>
        </p:txBody>
      </p:sp>
      <p:sp>
        <p:nvSpPr>
          <p:cNvPr id="4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52" name="Textebene 1…"/>
          <p:cNvSpPr txBox="1">
            <a:spLocks noGrp="1"/>
          </p:cNvSpPr>
          <p:nvPr>
            <p:ph type="body" idx="1" hasCustomPrompt="1"/>
          </p:nvPr>
        </p:nvSpPr>
        <p:spPr>
          <a:prstGeom prst="rect">
            <a:avLst/>
          </a:prstGeom>
        </p:spPr>
        <p:txBody>
          <a:bodyPr numCol="2" spcCol="1098550"/>
          <a:lstStyle/>
          <a:p>
            <a:r>
              <a:t>Text für Folienpunkt</a:t>
            </a:r>
          </a:p>
          <a:p>
            <a:pPr lvl="1"/>
            <a:endParaRPr/>
          </a:p>
          <a:p>
            <a:pPr lvl="2"/>
            <a:endParaRPr/>
          </a:p>
          <a:p>
            <a:pPr lvl="3"/>
            <a:endParaRPr/>
          </a:p>
          <a:p>
            <a:pPr lvl="4"/>
            <a:endParaRPr/>
          </a:p>
        </p:txBody>
      </p:sp>
      <p:sp>
        <p:nvSpPr>
          <p:cNvPr id="5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Punkte &amp; Foto">
    <p:spTree>
      <p:nvGrpSpPr>
        <p:cNvPr id="1" name=""/>
        <p:cNvGrpSpPr/>
        <p:nvPr/>
      </p:nvGrpSpPr>
      <p:grpSpPr>
        <a:xfrm>
          <a:off x="0" y="0"/>
          <a:ext cx="0" cy="0"/>
          <a:chOff x="0" y="0"/>
          <a:chExt cx="0" cy="0"/>
        </a:xfrm>
      </p:grpSpPr>
      <p:sp>
        <p:nvSpPr>
          <p:cNvPr id="60" name="Folien-Untertitel"/>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61" name="Textebene 1…"/>
          <p:cNvSpPr txBox="1">
            <a:spLocks noGrp="1"/>
          </p:cNvSpPr>
          <p:nvPr>
            <p:ph type="body" sz="half" idx="1" hasCustomPrompt="1"/>
          </p:nvPr>
        </p:nvSpPr>
        <p:spPr>
          <a:xfrm>
            <a:off x="1206500" y="4248504"/>
            <a:ext cx="9779000" cy="8256630"/>
          </a:xfrm>
          <a:prstGeom prst="rect">
            <a:avLst/>
          </a:prstGeom>
        </p:spPr>
        <p:txBody>
          <a:bodyPr/>
          <a:lstStyle/>
          <a:p>
            <a:r>
              <a:t>Text für Folienpunkt</a:t>
            </a:r>
          </a:p>
          <a:p>
            <a:pPr lvl="1"/>
            <a:endParaRPr/>
          </a:p>
          <a:p>
            <a:pPr lvl="2"/>
            <a:endParaRPr/>
          </a:p>
          <a:p>
            <a:pPr lvl="3"/>
            <a:endParaRPr/>
          </a:p>
          <a:p>
            <a:pPr lvl="4"/>
            <a:endParaRPr/>
          </a:p>
        </p:txBody>
      </p:sp>
      <p:sp>
        <p:nvSpPr>
          <p:cNvPr id="62" name="Kleiner Ausschnitt einer modernen Shell-Brücke in Quingdao, Shandong, China, unter teilweise bewölktem Himmel"/>
          <p:cNvSpPr>
            <a:spLocks noGrp="1"/>
          </p:cNvSpPr>
          <p:nvPr>
            <p:ph type="pic" idx="22"/>
          </p:nvPr>
        </p:nvSpPr>
        <p:spPr>
          <a:xfrm>
            <a:off x="9271000" y="1263848"/>
            <a:ext cx="16773843" cy="11188205"/>
          </a:xfrm>
          <a:prstGeom prst="rect">
            <a:avLst/>
          </a:prstGeom>
        </p:spPr>
        <p:txBody>
          <a:bodyPr lIns="91439" tIns="45719" rIns="91439" bIns="45719">
            <a:noAutofit/>
          </a:bodyPr>
          <a:lstStyle/>
          <a:p>
            <a:endParaRPr/>
          </a:p>
        </p:txBody>
      </p:sp>
      <p:sp>
        <p:nvSpPr>
          <p:cNvPr id="63" name="Folientitel"/>
          <p:cNvSpPr txBox="1">
            <a:spLocks noGrp="1"/>
          </p:cNvSpPr>
          <p:nvPr>
            <p:ph type="title" hasCustomPrompt="1"/>
          </p:nvPr>
        </p:nvSpPr>
        <p:spPr>
          <a:xfrm>
            <a:off x="1206500" y="1079500"/>
            <a:ext cx="9779000" cy="1435100"/>
          </a:xfrm>
          <a:prstGeom prst="rect">
            <a:avLst/>
          </a:prstGeom>
        </p:spPr>
        <p:txBody>
          <a:bodyPr/>
          <a:lstStyle/>
          <a:p>
            <a:r>
              <a:t>Folientitel</a:t>
            </a:r>
          </a:p>
        </p:txBody>
      </p:sp>
      <p:sp>
        <p:nvSpPr>
          <p:cNvPr id="6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bschnitt">
    <p:spTree>
      <p:nvGrpSpPr>
        <p:cNvPr id="1" name=""/>
        <p:cNvGrpSpPr/>
        <p:nvPr/>
      </p:nvGrpSpPr>
      <p:grpSpPr>
        <a:xfrm>
          <a:off x="0" y="0"/>
          <a:ext cx="0" cy="0"/>
          <a:chOff x="0" y="0"/>
          <a:chExt cx="0" cy="0"/>
        </a:xfrm>
      </p:grpSpPr>
      <p:sp>
        <p:nvSpPr>
          <p:cNvPr id="71" name="Titel des Abschnitts"/>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Titel des Abschnitts</a:t>
            </a:r>
          </a:p>
        </p:txBody>
      </p:sp>
      <p:sp>
        <p:nvSpPr>
          <p:cNvPr id="72"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79" name="Folientitel"/>
          <p:cNvSpPr txBox="1">
            <a:spLocks noGrp="1"/>
          </p:cNvSpPr>
          <p:nvPr>
            <p:ph type="title" hasCustomPrompt="1"/>
          </p:nvPr>
        </p:nvSpPr>
        <p:spPr>
          <a:xfrm>
            <a:off x="1206500" y="1079500"/>
            <a:ext cx="21971000" cy="1434949"/>
          </a:xfrm>
          <a:prstGeom prst="rect">
            <a:avLst/>
          </a:prstGeom>
        </p:spPr>
        <p:txBody>
          <a:bodyPr/>
          <a:lstStyle/>
          <a:p>
            <a:r>
              <a:t>Folientitel</a:t>
            </a:r>
          </a:p>
        </p:txBody>
      </p:sp>
      <p:sp>
        <p:nvSpPr>
          <p:cNvPr id="80"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8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Titel"/>
          <p:cNvSpPr txBox="1">
            <a:spLocks noGrp="1"/>
          </p:cNvSpPr>
          <p:nvPr>
            <p:ph type="title" hasCustomPrompt="1"/>
          </p:nvPr>
        </p:nvSpPr>
        <p:spPr>
          <a:xfrm>
            <a:off x="1206500" y="1079500"/>
            <a:ext cx="21971000" cy="1435100"/>
          </a:xfrm>
          <a:prstGeom prst="rect">
            <a:avLst/>
          </a:prstGeom>
        </p:spPr>
        <p:txBody>
          <a:bodyPr/>
          <a:lstStyle/>
          <a:p>
            <a:r>
              <a:t>Agenda-Titel</a:t>
            </a:r>
          </a:p>
        </p:txBody>
      </p:sp>
      <p:sp>
        <p:nvSpPr>
          <p:cNvPr id="89" name="Agenda-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Agenda-Untertitel</a:t>
            </a:r>
          </a:p>
        </p:txBody>
      </p:sp>
      <p:sp>
        <p:nvSpPr>
          <p:cNvPr id="90" name="Textebene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Agendathemen</a:t>
            </a:r>
          </a:p>
          <a:p>
            <a:pPr lvl="1"/>
            <a:endParaRPr/>
          </a:p>
          <a:p>
            <a:pPr lvl="2"/>
            <a:endParaRPr/>
          </a:p>
          <a:p>
            <a:pPr lvl="3"/>
            <a:endParaRPr/>
          </a:p>
          <a:p>
            <a:pPr lvl="4"/>
            <a:endParaRPr/>
          </a:p>
        </p:txBody>
      </p:sp>
      <p:sp>
        <p:nvSpPr>
          <p:cNvPr id="9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Folientitel"/>
          <p:cNvSpPr txBox="1">
            <a:spLocks noGrp="1"/>
          </p:cNvSpPr>
          <p:nvPr>
            <p:ph type="title"/>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Folientitel</a:t>
            </a:r>
          </a:p>
        </p:txBody>
      </p:sp>
      <p:sp>
        <p:nvSpPr>
          <p:cNvPr id="3" name="Textebene 1…"/>
          <p:cNvSpPr txBox="1">
            <a:spLocks noGrp="1"/>
          </p:cNvSpPr>
          <p:nvPr>
            <p:ph type="body" idx="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Text für Folienpunkt</a:t>
            </a:r>
          </a:p>
          <a:p>
            <a:pPr lvl="1"/>
            <a:endParaRPr/>
          </a:p>
          <a:p>
            <a:pPr lvl="2"/>
            <a:endParaRPr/>
          </a:p>
          <a:p>
            <a:pPr lvl="3"/>
            <a:endParaRPr/>
          </a:p>
          <a:p>
            <a:pPr lvl="4"/>
            <a:endParaRPr/>
          </a:p>
        </p:txBody>
      </p:sp>
      <p:sp>
        <p:nvSpPr>
          <p:cNvPr id="4" name="Folien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fr. Reinhard Dannecker"/>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r>
              <a:rPr dirty="0" err="1"/>
              <a:t>Pfr</a:t>
            </a:r>
            <a:r>
              <a:rPr dirty="0"/>
              <a:t>. </a:t>
            </a:r>
            <a:r>
              <a:rPr lang="de-CH" dirty="0"/>
              <a:t>Jürg Birnstiel</a:t>
            </a:r>
            <a:endParaRPr dirty="0"/>
          </a:p>
        </p:txBody>
      </p:sp>
      <p:sp>
        <p:nvSpPr>
          <p:cNvPr id="152" name="Neid."/>
          <p:cNvSpPr txBox="1">
            <a:spLocks noGrp="1"/>
          </p:cNvSpPr>
          <p:nvPr>
            <p:ph type="ctrTitle"/>
          </p:nvPr>
        </p:nvSpPr>
        <p:spPr>
          <a:prstGeom prst="rect">
            <a:avLst/>
          </a:prstGeom>
        </p:spPr>
        <p:txBody>
          <a:bodyPr>
            <a:normAutofit/>
          </a:bodyPr>
          <a:lstStyle/>
          <a:p>
            <a:r>
              <a:rPr lang="de-CH" sz="15000" dirty="0"/>
              <a:t>Habgier</a:t>
            </a:r>
            <a:r>
              <a:rPr sz="15000" dirty="0"/>
              <a:t>.</a:t>
            </a:r>
          </a:p>
        </p:txBody>
      </p:sp>
      <p:sp>
        <p:nvSpPr>
          <p:cNvPr id="153" name="Die 7 Todsünden (Teil 2)"/>
          <p:cNvSpPr txBox="1">
            <a:spLocks noGrp="1"/>
          </p:cNvSpPr>
          <p:nvPr>
            <p:ph type="subTitle" sz="quarter" idx="1"/>
          </p:nvPr>
        </p:nvSpPr>
        <p:spPr>
          <a:xfrm>
            <a:off x="1206500" y="7838644"/>
            <a:ext cx="21971000" cy="1905001"/>
          </a:xfrm>
          <a:prstGeom prst="rect">
            <a:avLst/>
          </a:prstGeom>
        </p:spPr>
        <p:txBody>
          <a:bodyPr/>
          <a:lstStyle/>
          <a:p>
            <a:r>
              <a:rPr dirty="0"/>
              <a:t>Die 7 </a:t>
            </a:r>
            <a:r>
              <a:rPr dirty="0" err="1"/>
              <a:t>Todsünden</a:t>
            </a:r>
            <a:r>
              <a:rPr dirty="0"/>
              <a:t> (Teil </a:t>
            </a:r>
            <a:r>
              <a:rPr lang="de-CH" dirty="0"/>
              <a:t>3</a:t>
            </a:r>
            <a:r>
              <a:rPr dirty="0"/>
              <a: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„Dazu gebe ich dir, worum du nicht gebeten hast, nämlich Reichtum und Ehre, sodass deinesgleichen keiner unter den Königen</a:t>
            </a:r>
            <a:br>
              <a:rPr lang="de-DE" dirty="0"/>
            </a:br>
            <a:r>
              <a:rPr lang="de-DE" dirty="0"/>
              <a:t>ist zu deinen Zeiten.“</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1. Könige 3,13</a:t>
            </a:r>
            <a:endParaRPr dirty="0"/>
          </a:p>
        </p:txBody>
      </p:sp>
    </p:spTree>
    <p:extLst>
      <p:ext uri="{BB962C8B-B14F-4D97-AF65-F5344CB8AC3E}">
        <p14:creationId xmlns:p14="http://schemas.microsoft.com/office/powerpoint/2010/main" val="8558797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normAutofit/>
          </a:bodyPr>
          <a:lstStyle/>
          <a:p>
            <a:pPr marL="1540623" indent="-1371600" algn="l">
              <a:lnSpc>
                <a:spcPct val="90000"/>
              </a:lnSpc>
              <a:buAutoNum type="romanUcPeriod" startAt="2"/>
              <a:defRPr sz="8500" b="0" spc="-170">
                <a:latin typeface="Helvetica Neue Medium"/>
                <a:ea typeface="Helvetica Neue Medium"/>
                <a:cs typeface="Helvetica Neue Medium"/>
                <a:sym typeface="Helvetica Neue Medium"/>
              </a:defRPr>
            </a:pPr>
            <a:r>
              <a:rPr lang="de-DE" sz="9600" dirty="0"/>
              <a:t>Niemand lebt davon,</a:t>
            </a:r>
            <a:br>
              <a:rPr lang="de-DE" sz="9600" dirty="0"/>
            </a:br>
            <a:r>
              <a:rPr lang="de-DE" sz="9600" dirty="0"/>
              <a:t>dass er viele  Güter hat!</a:t>
            </a:r>
            <a:endParaRPr sz="9600" dirty="0"/>
          </a:p>
        </p:txBody>
      </p:sp>
    </p:spTree>
    <p:extLst>
      <p:ext uri="{BB962C8B-B14F-4D97-AF65-F5344CB8AC3E}">
        <p14:creationId xmlns:p14="http://schemas.microsoft.com/office/powerpoint/2010/main" val="363551044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„Meister, sag doch meinem Bruder, er soll das väterliche Erbe mit mir teilen!“</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Lukas-Evangelium 12,13</a:t>
            </a:r>
            <a:endParaRPr dirty="0"/>
          </a:p>
        </p:txBody>
      </p:sp>
    </p:spTree>
    <p:extLst>
      <p:ext uri="{BB962C8B-B14F-4D97-AF65-F5344CB8AC3E}">
        <p14:creationId xmlns:p14="http://schemas.microsoft.com/office/powerpoint/2010/main" val="426104257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„Nehmt euch in Acht!</a:t>
            </a:r>
            <a:br>
              <a:rPr lang="de-DE" dirty="0"/>
            </a:br>
            <a:r>
              <a:rPr lang="de-DE" dirty="0"/>
              <a:t>Hütet euch vor aller Habgier!“</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Lukas-Evangelium 12,15</a:t>
            </a:r>
            <a:endParaRPr dirty="0"/>
          </a:p>
        </p:txBody>
      </p:sp>
    </p:spTree>
    <p:extLst>
      <p:ext uri="{BB962C8B-B14F-4D97-AF65-F5344CB8AC3E}">
        <p14:creationId xmlns:p14="http://schemas.microsoft.com/office/powerpoint/2010/main" val="58041733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Der Mann überlegte hin und her:</a:t>
            </a:r>
            <a:br>
              <a:rPr lang="de-DE" dirty="0"/>
            </a:br>
            <a:r>
              <a:rPr lang="de-DE" dirty="0"/>
              <a:t>„Was soll ich tun? Ich </a:t>
            </a:r>
            <a:r>
              <a:rPr lang="de-DE" dirty="0" err="1"/>
              <a:t>weiss</a:t>
            </a:r>
            <a:r>
              <a:rPr lang="de-DE" dirty="0"/>
              <a:t> ja gar nicht,</a:t>
            </a:r>
            <a:br>
              <a:rPr lang="de-DE" dirty="0"/>
            </a:br>
            <a:r>
              <a:rPr lang="de-DE" dirty="0"/>
              <a:t>wohin mit meiner Ernte.“</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Lukas-Evangelium 12,17</a:t>
            </a:r>
            <a:endParaRPr dirty="0"/>
          </a:p>
        </p:txBody>
      </p:sp>
    </p:spTree>
    <p:extLst>
      <p:ext uri="{BB962C8B-B14F-4D97-AF65-F5344CB8AC3E}">
        <p14:creationId xmlns:p14="http://schemas.microsoft.com/office/powerpoint/2010/main" val="70122569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„Ich </a:t>
            </a:r>
            <a:r>
              <a:rPr lang="de-DE" dirty="0" err="1"/>
              <a:t>weiss</a:t>
            </a:r>
            <a:r>
              <a:rPr lang="de-DE" dirty="0"/>
              <a:t>, was ich mache! Ich </a:t>
            </a:r>
            <a:r>
              <a:rPr lang="de-DE" dirty="0" err="1"/>
              <a:t>reisse</a:t>
            </a:r>
            <a:r>
              <a:rPr lang="de-DE" dirty="0"/>
              <a:t> meine Scheunen ab und baue </a:t>
            </a:r>
            <a:r>
              <a:rPr lang="de-DE" dirty="0" err="1"/>
              <a:t>grössere</a:t>
            </a:r>
            <a:r>
              <a:rPr lang="de-DE" dirty="0"/>
              <a:t>. Dort kann ich mein ganzes Getreide und alle meine Vorräte unterbringen.“</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Lukas-Evangelium 12,18</a:t>
            </a:r>
            <a:endParaRPr dirty="0"/>
          </a:p>
        </p:txBody>
      </p:sp>
    </p:spTree>
    <p:extLst>
      <p:ext uri="{BB962C8B-B14F-4D97-AF65-F5344CB8AC3E}">
        <p14:creationId xmlns:p14="http://schemas.microsoft.com/office/powerpoint/2010/main" val="84587600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„Du hast es geschafft! Du hast einen </a:t>
            </a:r>
            <a:r>
              <a:rPr lang="de-DE" dirty="0" err="1"/>
              <a:t>grossen</a:t>
            </a:r>
            <a:r>
              <a:rPr lang="de-DE" dirty="0"/>
              <a:t> Vorrat, der für viele Jahre reicht. Gönne dir jetzt Ruhe, iss und trink und </a:t>
            </a:r>
            <a:r>
              <a:rPr lang="de-DE" dirty="0" err="1"/>
              <a:t>geniesse</a:t>
            </a:r>
            <a:r>
              <a:rPr lang="de-DE" dirty="0"/>
              <a:t> das Leben!“</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Lukas-Evangelium 12,19</a:t>
            </a:r>
            <a:endParaRPr dirty="0"/>
          </a:p>
        </p:txBody>
      </p:sp>
    </p:spTree>
    <p:extLst>
      <p:ext uri="{BB962C8B-B14F-4D97-AF65-F5344CB8AC3E}">
        <p14:creationId xmlns:p14="http://schemas.microsoft.com/office/powerpoint/2010/main" val="158438761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„Du törichter Mensch! Noch in dieser Nacht wird dein Leben von dir zurückgefordert werden. Wem wird dann das gehören,</a:t>
            </a:r>
            <a:br>
              <a:rPr lang="de-DE" dirty="0"/>
            </a:br>
            <a:r>
              <a:rPr lang="de-DE" dirty="0"/>
              <a:t>was du dir angehäuft hast?“</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Lukas-Evangelium 12,20</a:t>
            </a:r>
            <a:endParaRPr dirty="0"/>
          </a:p>
        </p:txBody>
      </p:sp>
    </p:spTree>
    <p:extLst>
      <p:ext uri="{BB962C8B-B14F-4D97-AF65-F5344CB8AC3E}">
        <p14:creationId xmlns:p14="http://schemas.microsoft.com/office/powerpoint/2010/main" val="325864794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normAutofit/>
          </a:bodyPr>
          <a:lstStyle/>
          <a:p>
            <a:pPr marL="638923" indent="-469900" algn="l">
              <a:lnSpc>
                <a:spcPct val="90000"/>
              </a:lnSpc>
              <a:defRPr sz="8500" b="0" spc="-170">
                <a:latin typeface="Helvetica Neue Medium"/>
                <a:ea typeface="Helvetica Neue Medium"/>
                <a:cs typeface="Helvetica Neue Medium"/>
                <a:sym typeface="Helvetica Neue Medium"/>
              </a:defRPr>
            </a:pPr>
            <a:r>
              <a:rPr lang="de-DE" sz="15000" dirty="0"/>
              <a:t>„Du hast es geschafft!“</a:t>
            </a:r>
            <a:endParaRPr sz="15000"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Lukas-Evangelium 12,19</a:t>
            </a:r>
            <a:endParaRPr dirty="0"/>
          </a:p>
        </p:txBody>
      </p:sp>
    </p:spTree>
    <p:extLst>
      <p:ext uri="{BB962C8B-B14F-4D97-AF65-F5344CB8AC3E}">
        <p14:creationId xmlns:p14="http://schemas.microsoft.com/office/powerpoint/2010/main" val="410741089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„So geht es dem, der nur auf seinen Gewinn aus ist und der nicht reich ist in Gott.“</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Lukas-Evangelium 12,21</a:t>
            </a:r>
            <a:endParaRPr dirty="0"/>
          </a:p>
        </p:txBody>
      </p:sp>
    </p:spTree>
    <p:extLst>
      <p:ext uri="{BB962C8B-B14F-4D97-AF65-F5344CB8AC3E}">
        <p14:creationId xmlns:p14="http://schemas.microsoft.com/office/powerpoint/2010/main" val="278108305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„Der Habgierige sagt dem Herrn ab</a:t>
            </a:r>
            <a:br>
              <a:rPr lang="de-DE" dirty="0"/>
            </a:br>
            <a:r>
              <a:rPr lang="de-DE" dirty="0"/>
              <a:t>und lästert ihn.“</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Psalm 10,3</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„Niemand kann zwei Herren zugleich dienen. Er wird den einen vernachlässigen und den andern bevorzugen. Er wird dem einen treu sein und den andern hintergehen. Ihr könnt nicht beiden zugleich dienen:</a:t>
            </a:r>
            <a:br>
              <a:rPr lang="de-DE" dirty="0"/>
            </a:br>
            <a:r>
              <a:rPr lang="de-DE" dirty="0"/>
              <a:t>Gott und dem Geld.“</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Matthäus-Evangelium 6,24</a:t>
            </a:r>
            <a:endParaRPr dirty="0"/>
          </a:p>
        </p:txBody>
      </p:sp>
    </p:spTree>
    <p:extLst>
      <p:ext uri="{BB962C8B-B14F-4D97-AF65-F5344CB8AC3E}">
        <p14:creationId xmlns:p14="http://schemas.microsoft.com/office/powerpoint/2010/main" val="366399986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normAutofit/>
          </a:bodyPr>
          <a:lstStyle/>
          <a:p>
            <a:pPr marL="169023" algn="l">
              <a:lnSpc>
                <a:spcPct val="90000"/>
              </a:lnSpc>
              <a:defRPr sz="8500" b="0" spc="-170">
                <a:latin typeface="Helvetica Neue Medium"/>
                <a:ea typeface="Helvetica Neue Medium"/>
                <a:cs typeface="Helvetica Neue Medium"/>
                <a:sym typeface="Helvetica Neue Medium"/>
              </a:defRPr>
            </a:pPr>
            <a:r>
              <a:rPr lang="de-DE" sz="9600" dirty="0"/>
              <a:t>III. Wichtige Hinweise von Paulus</a:t>
            </a:r>
            <a:endParaRPr sz="9600" dirty="0"/>
          </a:p>
        </p:txBody>
      </p:sp>
    </p:spTree>
    <p:extLst>
      <p:ext uri="{BB962C8B-B14F-4D97-AF65-F5344CB8AC3E}">
        <p14:creationId xmlns:p14="http://schemas.microsoft.com/office/powerpoint/2010/main" val="50032002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„Fällt euch Reichtum zu,</a:t>
            </a:r>
            <a:br>
              <a:rPr lang="de-DE" dirty="0"/>
            </a:br>
            <a:r>
              <a:rPr lang="de-DE" dirty="0"/>
              <a:t>so hängt euer Herz nicht daran“ </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Psalm 62,11</a:t>
            </a:r>
            <a:endParaRPr dirty="0"/>
          </a:p>
        </p:txBody>
      </p:sp>
    </p:spTree>
    <p:extLst>
      <p:ext uri="{BB962C8B-B14F-4D97-AF65-F5344CB8AC3E}">
        <p14:creationId xmlns:p14="http://schemas.microsoft.com/office/powerpoint/2010/main" val="181773926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„Wer darauf aus ist, reich zu werden, verfängt sich in einem Netz von Versuchungen und erliegt allen möglichen unvernünftigen und schädlichen Begierden, die dem Menschen Unheil bringen und ihn ins Verderben stürzen.“</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1. Timotheus-Brief 6,9</a:t>
            </a:r>
            <a:endParaRPr dirty="0"/>
          </a:p>
        </p:txBody>
      </p:sp>
    </p:spTree>
    <p:extLst>
      <p:ext uri="{BB962C8B-B14F-4D97-AF65-F5344CB8AC3E}">
        <p14:creationId xmlns:p14="http://schemas.microsoft.com/office/powerpoint/2010/main" val="20557935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„Die Liebe zum Geld ist eine Wurzel, aus der alles nur erdenkliche Böse hervorwächst. Schon manche sind vom Glauben abgeirrt, weil sie der Geldgier verfallen sind, und haben dadurch bitteres Leid über sich gebracht.“</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1. Timotheus-Brief 6,10</a:t>
            </a:r>
            <a:endParaRPr dirty="0"/>
          </a:p>
        </p:txBody>
      </p:sp>
    </p:spTree>
    <p:extLst>
      <p:ext uri="{BB962C8B-B14F-4D97-AF65-F5344CB8AC3E}">
        <p14:creationId xmlns:p14="http://schemas.microsoft.com/office/powerpoint/2010/main" val="9466509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„Ermahne die, die im Sinne dieser Welt reich sind, nicht überheblich zu werden. Sie sollen ihr Vertrauen nicht auf etwas so Unsicheres wie den Reichtum setzen; vielmehr sollen sie auf Gott vertrauen, der uns alles reichlich gibt, was wir zum Leben brauchen.“</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1. Timotheus-Brief 6,17</a:t>
            </a:r>
            <a:endParaRPr dirty="0"/>
          </a:p>
        </p:txBody>
      </p:sp>
    </p:spTree>
    <p:extLst>
      <p:ext uri="{BB962C8B-B14F-4D97-AF65-F5344CB8AC3E}">
        <p14:creationId xmlns:p14="http://schemas.microsoft.com/office/powerpoint/2010/main" val="379102083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„Sie sollen Gutes tun, freigebig sein und ihren Reichtum gerne mit anderen teilen.“</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1. Timotheus-Brief 6,18</a:t>
            </a:r>
            <a:endParaRPr dirty="0"/>
          </a:p>
        </p:txBody>
      </p:sp>
    </p:spTree>
    <p:extLst>
      <p:ext uri="{BB962C8B-B14F-4D97-AF65-F5344CB8AC3E}">
        <p14:creationId xmlns:p14="http://schemas.microsoft.com/office/powerpoint/2010/main" val="422885750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„Wenn sie an guten Taten reich werden, schaffen sie sich einen sicheren Grundstock für die Zukunft, damit sie das wirkliche Leben gewinnen.“</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1. Timotheus-Brief 6,18-19</a:t>
            </a:r>
            <a:endParaRPr dirty="0"/>
          </a:p>
        </p:txBody>
      </p:sp>
    </p:spTree>
    <p:extLst>
      <p:ext uri="{BB962C8B-B14F-4D97-AF65-F5344CB8AC3E}">
        <p14:creationId xmlns:p14="http://schemas.microsoft.com/office/powerpoint/2010/main" val="355225349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„Sammelt lieber Schätze bei Gott. Dort werden sie nicht von Motten und Rost zerfressen und können auch nicht von Einbrechern gestohlen werden.“ </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Matthäus-Evangelium 6,20</a:t>
            </a:r>
            <a:endParaRPr dirty="0"/>
          </a:p>
        </p:txBody>
      </p:sp>
    </p:spTree>
    <p:extLst>
      <p:ext uri="{BB962C8B-B14F-4D97-AF65-F5344CB8AC3E}">
        <p14:creationId xmlns:p14="http://schemas.microsoft.com/office/powerpoint/2010/main" val="25656043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„Wer sein Leben retten will, wird es verlieren; wer aber sein Leben um meinetwillen verliert, wird es finden.“</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Matthäus-Evangelium 16,25</a:t>
            </a:r>
            <a:endParaRPr dirty="0"/>
          </a:p>
        </p:txBody>
      </p:sp>
    </p:spTree>
    <p:extLst>
      <p:ext uri="{BB962C8B-B14F-4D97-AF65-F5344CB8AC3E}">
        <p14:creationId xmlns:p14="http://schemas.microsoft.com/office/powerpoint/2010/main" val="428515506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„Geldgier ist eine </a:t>
            </a:r>
            <a:r>
              <a:rPr lang="de-DE" dirty="0">
                <a:solidFill>
                  <a:schemeClr val="accent5">
                    <a:lumMod val="75000"/>
                  </a:schemeClr>
                </a:solidFill>
              </a:rPr>
              <a:t>Wurzel</a:t>
            </a:r>
            <a:r>
              <a:rPr lang="de-DE" dirty="0"/>
              <a:t> allen Übels; danach hat einige gelüstet und sie sind vom Glauben abgeirrt und machen sich selbst viel Schmerzen.“</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1. Timotheus-Brief 6,10</a:t>
            </a:r>
            <a:endParaRPr dirty="0"/>
          </a:p>
        </p:txBody>
      </p:sp>
    </p:spTree>
    <p:extLst>
      <p:ext uri="{BB962C8B-B14F-4D97-AF65-F5344CB8AC3E}">
        <p14:creationId xmlns:p14="http://schemas.microsoft.com/office/powerpoint/2010/main" val="289657131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2236824"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„Was nützt es einem Menschen, die ganze Welt zu gewinnen, wenn er selbst dabei unheilbar Schaden nimmt? Oder was kann ein Mensch als Gegenwert für sein Leben geben?“</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Matthäus-Evangelium 16,26</a:t>
            </a:r>
            <a:endParaRPr dirty="0"/>
          </a:p>
        </p:txBody>
      </p:sp>
    </p:spTree>
    <p:extLst>
      <p:ext uri="{BB962C8B-B14F-4D97-AF65-F5344CB8AC3E}">
        <p14:creationId xmlns:p14="http://schemas.microsoft.com/office/powerpoint/2010/main" val="226263514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„Ich versichere euch: Alle, die auf mein Wort hören und dem glauben, der mich gesandt hat, haben das ewige Leben. Sie kommen nicht mehr vor Gottes Gericht; sie haben</a:t>
            </a:r>
            <a:br>
              <a:rPr lang="de-DE" dirty="0"/>
            </a:br>
            <a:r>
              <a:rPr lang="de-DE" dirty="0"/>
              <a:t>den Tod schon hinter sich gelassen und</a:t>
            </a:r>
            <a:br>
              <a:rPr lang="de-DE" dirty="0"/>
            </a:br>
            <a:r>
              <a:rPr lang="de-DE" dirty="0"/>
              <a:t>das unvergängliche Leben erreicht.“</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Johannes-Evangelium 5,24</a:t>
            </a:r>
            <a:endParaRPr dirty="0"/>
          </a:p>
        </p:txBody>
      </p:sp>
    </p:spTree>
    <p:extLst>
      <p:ext uri="{BB962C8B-B14F-4D97-AF65-F5344CB8AC3E}">
        <p14:creationId xmlns:p14="http://schemas.microsoft.com/office/powerpoint/2010/main" val="10000145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„Wer mit dem Sohn verbunden ist, hat das Leben. Wer nicht mit ihm, dem Sohn Gottes, verbunden ist, hat das Leben nicht.“</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1. Johannes-Brief 5,12</a:t>
            </a:r>
            <a:endParaRPr dirty="0"/>
          </a:p>
        </p:txBody>
      </p:sp>
    </p:spTree>
    <p:extLst>
      <p:ext uri="{BB962C8B-B14F-4D97-AF65-F5344CB8AC3E}">
        <p14:creationId xmlns:p14="http://schemas.microsoft.com/office/powerpoint/2010/main" val="175370696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normAutofit/>
          </a:bodyPr>
          <a:lstStyle/>
          <a:p>
            <a:pPr marL="169023" algn="l">
              <a:lnSpc>
                <a:spcPct val="90000"/>
              </a:lnSpc>
              <a:defRPr sz="8500" b="0" spc="-170">
                <a:latin typeface="Helvetica Neue Medium"/>
                <a:ea typeface="Helvetica Neue Medium"/>
                <a:cs typeface="Helvetica Neue Medium"/>
                <a:sym typeface="Helvetica Neue Medium"/>
              </a:defRPr>
            </a:pPr>
            <a:r>
              <a:rPr lang="de-DE" sz="9600" dirty="0"/>
              <a:t>Schlussgedanken</a:t>
            </a:r>
            <a:endParaRPr sz="9600" dirty="0"/>
          </a:p>
        </p:txBody>
      </p:sp>
    </p:spTree>
    <p:extLst>
      <p:ext uri="{BB962C8B-B14F-4D97-AF65-F5344CB8AC3E}">
        <p14:creationId xmlns:p14="http://schemas.microsoft.com/office/powerpoint/2010/main" val="344473517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„Ein Gemeindeglied, das in ärmlichen Verhältnissen lebt, soll sich vor Augen halten, was für eine hohe Würde Gott ihm verliehen hat.“</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Jakobus-Brief 1,9</a:t>
            </a:r>
            <a:endParaRPr dirty="0"/>
          </a:p>
        </p:txBody>
      </p:sp>
    </p:spTree>
    <p:extLst>
      <p:ext uri="{BB962C8B-B14F-4D97-AF65-F5344CB8AC3E}">
        <p14:creationId xmlns:p14="http://schemas.microsoft.com/office/powerpoint/2010/main" val="77012500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„Wer reich ist, soll sich vor Augen halten, wie wenig seine hohe soziale Stellung vor Gott wert ist; denn er wird vergehen wie eine Blume auf dem Feld.“</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Jakobus-Brief 1,10</a:t>
            </a:r>
            <a:endParaRPr dirty="0"/>
          </a:p>
        </p:txBody>
      </p:sp>
    </p:spTree>
    <p:extLst>
      <p:ext uri="{BB962C8B-B14F-4D97-AF65-F5344CB8AC3E}">
        <p14:creationId xmlns:p14="http://schemas.microsoft.com/office/powerpoint/2010/main" val="87911496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„Wenn die Sonne emporsteigt und ihre Glut das Gras versengt, verwelkt die Blume, und ihre Schönheit ist dahin. Genauso wird auch der Reiche vergehen mit allem, was ihm sein Reichtum ermöglicht hat.“</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Jakobus-Brief 1,11</a:t>
            </a:r>
            <a:endParaRPr dirty="0"/>
          </a:p>
        </p:txBody>
      </p:sp>
    </p:spTree>
    <p:extLst>
      <p:ext uri="{BB962C8B-B14F-4D97-AF65-F5344CB8AC3E}">
        <p14:creationId xmlns:p14="http://schemas.microsoft.com/office/powerpoint/2010/main" val="263644945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„So tötet nun die Glieder, die auf Erden sind, die Habsucht, die Götzendienst ist.“</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Kolosser-Brief 3,5</a:t>
            </a:r>
            <a:endParaRPr dirty="0"/>
          </a:p>
        </p:txBody>
      </p:sp>
    </p:spTree>
    <p:extLst>
      <p:ext uri="{BB962C8B-B14F-4D97-AF65-F5344CB8AC3E}">
        <p14:creationId xmlns:p14="http://schemas.microsoft.com/office/powerpoint/2010/main" val="316688790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a:ln w="12700">
            <a:miter lim="400000"/>
          </a:ln>
        </p:spPr>
        <p:txBody>
          <a:bodyPr lIns="50800" tIns="50800" rIns="50800" bIns="50800" anchor="ctr">
            <a:normAutofit/>
          </a:bodyPr>
          <a:lstStyle/>
          <a:p>
            <a:pPr marL="1540623" indent="-1371600" algn="l">
              <a:lnSpc>
                <a:spcPct val="90000"/>
              </a:lnSpc>
              <a:buAutoNum type="romanUcPeriod"/>
            </a:pPr>
            <a:r>
              <a:rPr lang="de-DE" sz="9600" b="0" spc="-170" dirty="0">
                <a:latin typeface="Helvetica Neue Medium"/>
              </a:rPr>
              <a:t>Wir leben im Spannungsfeld zwischen Habsucht und </a:t>
            </a:r>
            <a:r>
              <a:rPr lang="de-DE" sz="9600" b="0" spc="-170" dirty="0" err="1">
                <a:latin typeface="Helvetica Neue Medium"/>
              </a:rPr>
              <a:t>Grosszügigkeit</a:t>
            </a:r>
            <a:endParaRPr sz="9600" b="0" spc="-170" dirty="0">
              <a:latin typeface="Helvetica Neue Medium"/>
            </a:endParaRPr>
          </a:p>
        </p:txBody>
      </p:sp>
    </p:spTree>
    <p:extLst>
      <p:ext uri="{BB962C8B-B14F-4D97-AF65-F5344CB8AC3E}">
        <p14:creationId xmlns:p14="http://schemas.microsoft.com/office/powerpoint/2010/main" val="405516889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197100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„Wer nicht arbeiten will, soll auch nicht essen.“</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2. Thessalonicher-Brief 3,10</a:t>
            </a:r>
            <a:endParaRPr dirty="0"/>
          </a:p>
        </p:txBody>
      </p:sp>
    </p:spTree>
    <p:extLst>
      <p:ext uri="{BB962C8B-B14F-4D97-AF65-F5344CB8AC3E}">
        <p14:creationId xmlns:p14="http://schemas.microsoft.com/office/powerpoint/2010/main" val="68823278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ch kenne ja eure Bereitwilligkeit, die ich auch den Mazedoniern gegenüber gelobt habe: ‚In Achaja stehen sie schon seit vorigem Jahr bereit.‘ Euer Eifer hat die meisten von ihnen angesteckt."/>
          <p:cNvSpPr txBox="1">
            <a:spLocks noGrp="1"/>
          </p:cNvSpPr>
          <p:nvPr>
            <p:ph type="body" idx="1"/>
          </p:nvPr>
        </p:nvSpPr>
        <p:spPr>
          <a:xfrm>
            <a:off x="1206500" y="1075927"/>
            <a:ext cx="20140010" cy="9696622"/>
          </a:xfrm>
          <a:prstGeom prst="rect">
            <a:avLst/>
          </a:prstGeom>
        </p:spPr>
        <p:txBody>
          <a:bodyPr anchor="ctr"/>
          <a:lstStyle/>
          <a:p>
            <a:pPr marL="638923" indent="-469900" algn="l">
              <a:lnSpc>
                <a:spcPct val="90000"/>
              </a:lnSpc>
              <a:defRPr sz="8500" b="0" spc="-170">
                <a:latin typeface="Helvetica Neue Medium"/>
                <a:ea typeface="Helvetica Neue Medium"/>
                <a:cs typeface="Helvetica Neue Medium"/>
                <a:sym typeface="Helvetica Neue Medium"/>
              </a:defRPr>
            </a:pPr>
            <a:r>
              <a:rPr lang="de-DE" dirty="0"/>
              <a:t>„Wenn sich jemand nicht um seine Angehörigen kümmert, vor allem um die, die unter einem Dach mit ihm leben, verleugnet er den Glauben und ist schlimmer als jemand, der nicht an Christus glaubt.“</a:t>
            </a:r>
            <a:endParaRPr dirty="0"/>
          </a:p>
        </p:txBody>
      </p:sp>
      <p:sp>
        <p:nvSpPr>
          <p:cNvPr id="159" name="2Korinther 9,2"/>
          <p:cNvSpPr txBox="1">
            <a:spLocks noGrp="1"/>
          </p:cNvSpPr>
          <p:nvPr>
            <p:ph type="body" idx="21"/>
          </p:nvPr>
        </p:nvSpPr>
        <p:spPr>
          <a:xfrm>
            <a:off x="1206500" y="11224279"/>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lstStyle>
          <a:p>
            <a:r>
              <a:rPr lang="de-CH" dirty="0"/>
              <a:t>1. Timotheus-Brief 5,8</a:t>
            </a:r>
            <a:endParaRPr dirty="0"/>
          </a:p>
        </p:txBody>
      </p:sp>
    </p:spTree>
    <p:extLst>
      <p:ext uri="{BB962C8B-B14F-4D97-AF65-F5344CB8AC3E}">
        <p14:creationId xmlns:p14="http://schemas.microsoft.com/office/powerpoint/2010/main" val="363192454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ClipArt enthält.&#10;&#10;Automatisch generierte Beschreibung">
            <a:extLst>
              <a:ext uri="{FF2B5EF4-FFF2-40B4-BE49-F238E27FC236}">
                <a16:creationId xmlns:a16="http://schemas.microsoft.com/office/drawing/2014/main" xmlns="" id="{2B3DE727-CB58-CE22-3905-F7D23CD32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1619250"/>
            <a:ext cx="16764000" cy="10477500"/>
          </a:xfrm>
          <a:prstGeom prst="rect">
            <a:avLst/>
          </a:prstGeom>
          <a:noFill/>
        </p:spPr>
      </p:pic>
    </p:spTree>
    <p:extLst>
      <p:ext uri="{BB962C8B-B14F-4D97-AF65-F5344CB8AC3E}">
        <p14:creationId xmlns:p14="http://schemas.microsoft.com/office/powerpoint/2010/main" val="145192878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xmlns="" id="{4FAA5378-3D6A-5494-0351-DFFAF7CE5F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00" y="1270000"/>
            <a:ext cx="11176000" cy="11176000"/>
          </a:xfrm>
          <a:prstGeom prst="rect">
            <a:avLst/>
          </a:prstGeom>
          <a:noFill/>
        </p:spPr>
      </p:pic>
    </p:spTree>
    <p:extLst>
      <p:ext uri="{BB962C8B-B14F-4D97-AF65-F5344CB8AC3E}">
        <p14:creationId xmlns:p14="http://schemas.microsoft.com/office/powerpoint/2010/main" val="393449868"/>
      </p:ext>
    </p:extLst>
  </p:cSld>
  <p:clrMapOvr>
    <a:masterClrMapping/>
  </p:clrMapOvr>
  <p:transition spd="med"/>
</p:sld>
</file>

<file path=ppt/theme/theme1.xml><?xml version="1.0" encoding="utf-8"?>
<a:theme xmlns:a="http://schemas.openxmlformats.org/drawingml/2006/main" name="33_DynamicLight">
  <a:themeElements>
    <a:clrScheme name="33_DynamicLight">
      <a:dk1>
        <a:srgbClr val="5E5E5E"/>
      </a:dk1>
      <a:lt1>
        <a:srgbClr val="005E00"/>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3_DynamicLight">
      <a:majorFont>
        <a:latin typeface="Helvetica Neue"/>
        <a:ea typeface="Helvetica Neue"/>
        <a:cs typeface="Helvetica Neue"/>
      </a:majorFont>
      <a:minorFont>
        <a:latin typeface="Helvetica Neue"/>
        <a:ea typeface="Helvetica Neue"/>
        <a:cs typeface="Helvetica Neue"/>
      </a:minorFont>
    </a:fontScheme>
    <a:fmtScheme name="33_Dynamic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3_DynamicLight">
  <a:themeElements>
    <a:clrScheme name="33_DynamicLight">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3_DynamicLight">
      <a:majorFont>
        <a:latin typeface="Helvetica Neue"/>
        <a:ea typeface="Helvetica Neue"/>
        <a:cs typeface="Helvetica Neue"/>
      </a:majorFont>
      <a:minorFont>
        <a:latin typeface="Helvetica Neue"/>
        <a:ea typeface="Helvetica Neue"/>
        <a:cs typeface="Helvetica Neue"/>
      </a:minorFont>
    </a:fontScheme>
    <a:fmtScheme name="33_Dynamic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828</Words>
  <Application>Microsoft Office PowerPoint</Application>
  <PresentationFormat>Benutzerdefiniert</PresentationFormat>
  <Paragraphs>65</Paragraphs>
  <Slides>36</Slides>
  <Notes>0</Notes>
  <HiddenSlides>0</HiddenSlides>
  <MMClips>0</MMClips>
  <ScaleCrop>false</ScaleCrop>
  <HeadingPairs>
    <vt:vector size="4" baseType="variant">
      <vt:variant>
        <vt:lpstr>Design</vt:lpstr>
      </vt:variant>
      <vt:variant>
        <vt:i4>1</vt:i4>
      </vt:variant>
      <vt:variant>
        <vt:lpstr>Folientitel</vt:lpstr>
      </vt:variant>
      <vt:variant>
        <vt:i4>36</vt:i4>
      </vt:variant>
    </vt:vector>
  </HeadingPairs>
  <TitlesOfParts>
    <vt:vector size="37" baseType="lpstr">
      <vt:lpstr>33_DynamicLight</vt:lpstr>
      <vt:lpstr>Habgier.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sieben Todsünden - Teil 3 - Habgier</dc:title>
  <dc:creator>Jürg Birnstiel</dc:creator>
  <cp:lastModifiedBy>Me</cp:lastModifiedBy>
  <cp:revision>11</cp:revision>
  <dcterms:modified xsi:type="dcterms:W3CDTF">2023-08-01T20:31:16Z</dcterms:modified>
</cp:coreProperties>
</file>