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3"/>
  </p:notesMasterIdLst>
  <p:handoutMasterIdLst>
    <p:handoutMasterId r:id="rId34"/>
  </p:handoutMasterIdLst>
  <p:sldIdLst>
    <p:sldId id="735" r:id="rId2"/>
    <p:sldId id="896" r:id="rId3"/>
    <p:sldId id="921" r:id="rId4"/>
    <p:sldId id="923" r:id="rId5"/>
    <p:sldId id="924" r:id="rId6"/>
    <p:sldId id="925" r:id="rId7"/>
    <p:sldId id="926" r:id="rId8"/>
    <p:sldId id="927" r:id="rId9"/>
    <p:sldId id="928" r:id="rId10"/>
    <p:sldId id="929" r:id="rId11"/>
    <p:sldId id="930" r:id="rId12"/>
    <p:sldId id="931" r:id="rId13"/>
    <p:sldId id="932" r:id="rId14"/>
    <p:sldId id="891" r:id="rId15"/>
    <p:sldId id="933" r:id="rId16"/>
    <p:sldId id="934" r:id="rId17"/>
    <p:sldId id="935" r:id="rId18"/>
    <p:sldId id="936" r:id="rId19"/>
    <p:sldId id="937" r:id="rId20"/>
    <p:sldId id="938" r:id="rId21"/>
    <p:sldId id="939" r:id="rId22"/>
    <p:sldId id="922" r:id="rId23"/>
    <p:sldId id="940" r:id="rId24"/>
    <p:sldId id="941" r:id="rId25"/>
    <p:sldId id="942" r:id="rId26"/>
    <p:sldId id="943" r:id="rId27"/>
    <p:sldId id="944" r:id="rId28"/>
    <p:sldId id="945" r:id="rId29"/>
    <p:sldId id="946" r:id="rId30"/>
    <p:sldId id="259" r:id="rId31"/>
    <p:sldId id="948" r:id="rId32"/>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4B6473"/>
    <a:srgbClr val="4B96AA"/>
    <a:srgbClr val="B5880B"/>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varScale="1">
        <p:scale>
          <a:sx n="120" d="100"/>
          <a:sy n="120" d="100"/>
        </p:scale>
        <p:origin x="240" y="1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75102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91344" y="260648"/>
            <a:ext cx="8880519" cy="1938992"/>
          </a:xfrm>
        </p:spPr>
        <p:txBody>
          <a:bodyPr wrap="square">
            <a:spAutoFit/>
          </a:bodyPr>
          <a:lstStyle/>
          <a:p>
            <a:pPr algn="l"/>
            <a:r>
              <a:rPr lang="de-CH" altLang="de-DE" sz="6000" dirty="0">
                <a:solidFill>
                  <a:schemeClr val="bg2">
                    <a:lumMod val="90000"/>
                    <a:lumOff val="10000"/>
                  </a:schemeClr>
                </a:solidFill>
                <a:effectLst/>
                <a:latin typeface="Univers LT Std 47 Cn Lt" pitchFamily="34" charset="0"/>
              </a:rPr>
              <a:t>Die Bedeutung der Arbeit</a:t>
            </a:r>
            <a:br>
              <a:rPr lang="de-CH" altLang="de-DE" sz="6000" dirty="0">
                <a:solidFill>
                  <a:schemeClr val="bg2">
                    <a:lumMod val="90000"/>
                    <a:lumOff val="10000"/>
                  </a:schemeClr>
                </a:solidFill>
                <a:effectLst/>
                <a:latin typeface="Univers LT Std 47 Cn Lt" pitchFamily="34" charset="0"/>
              </a:rPr>
            </a:br>
            <a:r>
              <a:rPr lang="de-CH" altLang="de-DE" sz="6000" dirty="0">
                <a:solidFill>
                  <a:schemeClr val="bg2">
                    <a:lumMod val="90000"/>
                    <a:lumOff val="10000"/>
                  </a:schemeClr>
                </a:solidFill>
                <a:effectLst/>
                <a:latin typeface="Univers LT Std 47 Cn Lt" pitchFamily="34" charset="0"/>
              </a:rPr>
              <a:t>in unserem Leben</a:t>
            </a:r>
            <a:endParaRPr lang="de-DE" altLang="de-DE" sz="6000" dirty="0">
              <a:solidFill>
                <a:schemeClr val="bg2">
                  <a:lumMod val="90000"/>
                  <a:lumOff val="10000"/>
                </a:schemeClr>
              </a:solidFill>
              <a:effectLst/>
              <a:latin typeface="Univers LT Std 47 Cn Lt" pitchFamily="34" charset="0"/>
            </a:endParaRPr>
          </a:p>
        </p:txBody>
      </p:sp>
      <p:sp>
        <p:nvSpPr>
          <p:cNvPr id="409603" name="Rectangle 3"/>
          <p:cNvSpPr>
            <a:spLocks noGrp="1" noChangeArrowheads="1"/>
          </p:cNvSpPr>
          <p:nvPr>
            <p:ph type="subTitle" idx="1"/>
          </p:nvPr>
        </p:nvSpPr>
        <p:spPr>
          <a:xfrm>
            <a:off x="223014" y="3105834"/>
            <a:ext cx="6984776" cy="646331"/>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Gedanken zum Tag der Arbeit</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6672064" y="3861048"/>
            <a:ext cx="4176464" cy="400110"/>
          </a:xfrm>
        </p:spPr>
        <p:txBody>
          <a:bodyPr wrap="square">
            <a:spAutoFit/>
          </a:bodyPr>
          <a:lstStyle/>
          <a:p>
            <a:pPr algn="r"/>
            <a:r>
              <a:rPr lang="de-CH" altLang="de-DE" sz="2000" dirty="0">
                <a:solidFill>
                  <a:schemeClr val="bg2">
                    <a:lumMod val="90000"/>
                    <a:lumOff val="10000"/>
                  </a:schemeClr>
                </a:solidFill>
                <a:effectLst/>
                <a:latin typeface="Univers LT Std 47 Cn Lt" pitchFamily="34" charset="0"/>
              </a:rPr>
              <a:t>Sprüche 6,6-8</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116632"/>
            <a:ext cx="9289032" cy="3170099"/>
          </a:xfrm>
        </p:spPr>
        <p:txBody>
          <a:bodyPr wrap="square">
            <a:spAutoFit/>
          </a:bodyPr>
          <a:lstStyle/>
          <a:p>
            <a:pPr algn="l"/>
            <a:r>
              <a:rPr lang="de-CH" altLang="de-DE" sz="4000" dirty="0">
                <a:solidFill>
                  <a:schemeClr val="bg2">
                    <a:lumMod val="90000"/>
                    <a:lumOff val="10000"/>
                  </a:schemeClr>
                </a:solidFill>
                <a:effectLst/>
                <a:latin typeface="Univers LT Std 47 Cn Lt" pitchFamily="34" charset="0"/>
              </a:rPr>
              <a:t>„Sieh dir die Ameise an, du Faulpelz! Nimm dir ein Beispiel an ihr, damit du weise wirst! Sie hat keinen Aufseher und keinen Antreiber. Und doch sorgt sie im Sommer für ihre Nahrung und sammelt zur Erntezeit ihre Vorräte.“</a:t>
            </a:r>
            <a:endParaRPr lang="de-DE" altLang="de-DE" sz="4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612125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464152" y="3789040"/>
            <a:ext cx="4176464" cy="400110"/>
          </a:xfrm>
        </p:spPr>
        <p:txBody>
          <a:bodyPr wrap="square">
            <a:spAutoFit/>
          </a:bodyPr>
          <a:lstStyle/>
          <a:p>
            <a:pPr algn="r"/>
            <a:r>
              <a:rPr lang="de-CH" altLang="de-DE" sz="2000" dirty="0">
                <a:solidFill>
                  <a:schemeClr val="bg2">
                    <a:lumMod val="90000"/>
                    <a:lumOff val="10000"/>
                  </a:schemeClr>
                </a:solidFill>
                <a:effectLst/>
                <a:latin typeface="Univers LT Std 47 Cn Lt" pitchFamily="34" charset="0"/>
              </a:rPr>
              <a:t>2. Thessalonicher-Brief 3,10</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91344" y="332656"/>
            <a:ext cx="9577064"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„Denn schon damals, als wir bei euch waren, haben wir euch den Grundsatz eingeschärft: Wenn jemand nicht arbeiten will,</a:t>
            </a:r>
            <a:br>
              <a:rPr lang="de-CH" altLang="de-DE" sz="4400" dirty="0">
                <a:solidFill>
                  <a:schemeClr val="bg2">
                    <a:lumMod val="90000"/>
                    <a:lumOff val="10000"/>
                  </a:schemeClr>
                </a:solidFill>
                <a:effectLst/>
                <a:latin typeface="Univers LT Std 47 Cn Lt" pitchFamily="34" charset="0"/>
              </a:rPr>
            </a:br>
            <a:r>
              <a:rPr lang="de-CH" altLang="de-DE" sz="4400" dirty="0">
                <a:solidFill>
                  <a:schemeClr val="bg2">
                    <a:lumMod val="90000"/>
                    <a:lumOff val="10000"/>
                  </a:schemeClr>
                </a:solidFill>
                <a:effectLst/>
                <a:latin typeface="Univers LT Std 47 Cn Lt" pitchFamily="34" charset="0"/>
              </a:rPr>
              <a:t>soll er auch nicht essen.“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922118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3868594"/>
            <a:ext cx="4176464" cy="400110"/>
          </a:xfrm>
        </p:spPr>
        <p:txBody>
          <a:bodyPr wrap="square">
            <a:spAutoFit/>
          </a:bodyPr>
          <a:lstStyle/>
          <a:p>
            <a:pPr algn="r"/>
            <a:r>
              <a:rPr lang="de-CH" altLang="de-DE" sz="2000" dirty="0">
                <a:solidFill>
                  <a:schemeClr val="bg2">
                    <a:lumMod val="90000"/>
                    <a:lumOff val="10000"/>
                  </a:schemeClr>
                </a:solidFill>
                <a:effectLst/>
                <a:latin typeface="Univers LT Std 47 Cn Lt" pitchFamily="34" charset="0"/>
              </a:rPr>
              <a:t>2. Thessalonicher-Brief 3,11</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188640"/>
            <a:ext cx="8784976"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„Jetzt müssen wir hören, dass einige von euch ein ungeordnetes Leben führen und sich herumtreiben, statt einer geregelten Arbeit nachzugehen!“ </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708067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3861048"/>
            <a:ext cx="4176464" cy="400110"/>
          </a:xfrm>
        </p:spPr>
        <p:txBody>
          <a:bodyPr wrap="square">
            <a:spAutoFit/>
          </a:bodyPr>
          <a:lstStyle/>
          <a:p>
            <a:pPr algn="r"/>
            <a:r>
              <a:rPr lang="de-CH" altLang="de-DE" sz="2000" dirty="0">
                <a:solidFill>
                  <a:schemeClr val="bg2">
                    <a:lumMod val="90000"/>
                    <a:lumOff val="10000"/>
                  </a:schemeClr>
                </a:solidFill>
                <a:effectLst/>
                <a:latin typeface="Univers LT Std 47 Cn Lt" pitchFamily="34" charset="0"/>
              </a:rPr>
              <a:t>2. Thessalonicher-Brief 3,12</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258901"/>
            <a:ext cx="9505056" cy="3170099"/>
          </a:xfrm>
        </p:spPr>
        <p:txBody>
          <a:bodyPr wrap="square">
            <a:spAutoFit/>
          </a:bodyPr>
          <a:lstStyle/>
          <a:p>
            <a:pPr algn="l"/>
            <a:r>
              <a:rPr lang="de-CH" altLang="de-DE" sz="4000" dirty="0">
                <a:solidFill>
                  <a:schemeClr val="bg2">
                    <a:lumMod val="90000"/>
                    <a:lumOff val="10000"/>
                  </a:schemeClr>
                </a:solidFill>
                <a:effectLst/>
                <a:latin typeface="Univers LT Std 47 Cn Lt" pitchFamily="34" charset="0"/>
              </a:rPr>
              <a:t>„Wir fordern alle, die sich so verhalten, im Namen des Herrn Jesus Christus mit Nachdruck auf, Ordnung in ihr Leben zu bringen, indem</a:t>
            </a:r>
            <a:br>
              <a:rPr lang="de-CH" altLang="de-DE" sz="4000" dirty="0">
                <a:solidFill>
                  <a:schemeClr val="bg2">
                    <a:lumMod val="90000"/>
                    <a:lumOff val="10000"/>
                  </a:schemeClr>
                </a:solidFill>
                <a:effectLst/>
                <a:latin typeface="Univers LT Std 47 Cn Lt" pitchFamily="34" charset="0"/>
              </a:rPr>
            </a:br>
            <a:r>
              <a:rPr lang="de-CH" altLang="de-DE" sz="4000" dirty="0">
                <a:solidFill>
                  <a:schemeClr val="bg2">
                    <a:lumMod val="90000"/>
                    <a:lumOff val="10000"/>
                  </a:schemeClr>
                </a:solidFill>
                <a:effectLst/>
                <a:latin typeface="Univers LT Std 47 Cn Lt" pitchFamily="34" charset="0"/>
              </a:rPr>
              <a:t>sie eine Arbeit annehmen und sich ihren</a:t>
            </a:r>
            <a:br>
              <a:rPr lang="de-CH" altLang="de-DE" sz="4000" dirty="0">
                <a:solidFill>
                  <a:schemeClr val="bg2">
                    <a:lumMod val="90000"/>
                    <a:lumOff val="10000"/>
                  </a:schemeClr>
                </a:solidFill>
                <a:effectLst/>
                <a:latin typeface="Univers LT Std 47 Cn Lt" pitchFamily="34" charset="0"/>
              </a:rPr>
            </a:br>
            <a:r>
              <a:rPr lang="de-CH" altLang="de-DE" sz="4000" dirty="0">
                <a:solidFill>
                  <a:schemeClr val="bg2">
                    <a:lumMod val="90000"/>
                    <a:lumOff val="10000"/>
                  </a:schemeClr>
                </a:solidFill>
                <a:effectLst/>
                <a:latin typeface="Univers LT Std 47 Cn Lt" pitchFamily="34" charset="0"/>
              </a:rPr>
              <a:t>Lebensunterhalt selbst verdienen.“</a:t>
            </a:r>
            <a:endParaRPr lang="de-DE" altLang="de-DE" sz="4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411243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79376" y="620688"/>
            <a:ext cx="8712968" cy="923330"/>
          </a:xfrm>
        </p:spPr>
        <p:txBody>
          <a:bodyPr wrap="square">
            <a:spAutoFit/>
          </a:bodyPr>
          <a:lstStyle/>
          <a:p>
            <a:pPr algn="l"/>
            <a:r>
              <a:rPr lang="de-DE" altLang="de-DE" dirty="0">
                <a:solidFill>
                  <a:schemeClr val="bg2">
                    <a:lumMod val="90000"/>
                    <a:lumOff val="10000"/>
                  </a:schemeClr>
                </a:solidFill>
                <a:effectLst/>
                <a:latin typeface="Univers LT Std 47 Cn Lt" pitchFamily="34" charset="0"/>
              </a:rPr>
              <a:t>II. </a:t>
            </a:r>
            <a:r>
              <a:rPr lang="de-CH" altLang="de-DE" dirty="0">
                <a:solidFill>
                  <a:schemeClr val="bg2">
                    <a:lumMod val="90000"/>
                    <a:lumOff val="10000"/>
                  </a:schemeClr>
                </a:solidFill>
                <a:effectLst/>
                <a:latin typeface="Univers LT Std 47 Cn Lt" pitchFamily="34" charset="0"/>
              </a:rPr>
              <a:t>Arbeit kann mich beherrschen</a:t>
            </a:r>
            <a:endParaRPr lang="de-DE" altLang="de-DE"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3008111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6960096" y="3861048"/>
            <a:ext cx="4176464" cy="400110"/>
          </a:xfrm>
        </p:spPr>
        <p:txBody>
          <a:bodyPr wrap="square">
            <a:spAutoFit/>
          </a:bodyPr>
          <a:lstStyle/>
          <a:p>
            <a:pPr algn="r"/>
            <a:r>
              <a:rPr lang="de-CH" altLang="de-DE" sz="2000" dirty="0">
                <a:solidFill>
                  <a:schemeClr val="bg2">
                    <a:lumMod val="90000"/>
                    <a:lumOff val="10000"/>
                  </a:schemeClr>
                </a:solidFill>
                <a:effectLst/>
                <a:latin typeface="Univers LT Std 47 Cn Lt" pitchFamily="34" charset="0"/>
              </a:rPr>
              <a:t>1. Mose 3,18-19</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91344" y="332656"/>
            <a:ext cx="9289032" cy="2862322"/>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„Deinetwegen ist der Acker verflucht. Mit Mühsal wirst du dich davon ernähren, dein Leben lang. Dornen und Disteln werden dort wachsen, und du wirst die Pflanzen des Feldes essen. Viel Schweiss musst du vergiessen, um dein tägliches Brot zu bekommen.“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827734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3861048"/>
            <a:ext cx="4176464" cy="707886"/>
          </a:xfrm>
        </p:spPr>
        <p:txBody>
          <a:bodyPr wrap="square">
            <a:spAutoFit/>
          </a:bodyPr>
          <a:lstStyle/>
          <a:p>
            <a:pPr algn="r"/>
            <a:r>
              <a:rPr lang="de-CH" altLang="de-DE" sz="2000" dirty="0">
                <a:solidFill>
                  <a:schemeClr val="bg2">
                    <a:lumMod val="90000"/>
                    <a:lumOff val="10000"/>
                  </a:schemeClr>
                </a:solidFill>
                <a:effectLst/>
                <a:latin typeface="Univers LT Std 47 Cn Lt" pitchFamily="34" charset="0"/>
              </a:rPr>
              <a:t>Stefanie Winter:</a:t>
            </a:r>
            <a:br>
              <a:rPr lang="de-CH" altLang="de-DE" sz="2000" dirty="0">
                <a:solidFill>
                  <a:schemeClr val="bg2">
                    <a:lumMod val="90000"/>
                    <a:lumOff val="10000"/>
                  </a:schemeClr>
                </a:solidFill>
                <a:effectLst/>
                <a:latin typeface="Univers LT Std 47 Cn Lt" pitchFamily="34" charset="0"/>
              </a:rPr>
            </a:br>
            <a:r>
              <a:rPr lang="de-CH" altLang="de-DE" sz="2000" dirty="0">
                <a:solidFill>
                  <a:schemeClr val="bg2">
                    <a:lumMod val="90000"/>
                    <a:lumOff val="10000"/>
                  </a:schemeClr>
                </a:solidFill>
                <a:effectLst/>
                <a:latin typeface="Univers LT Std 47 Cn Lt" pitchFamily="34" charset="0"/>
              </a:rPr>
              <a:t>Elite ohne Arbeit, </a:t>
            </a:r>
            <a:r>
              <a:rPr lang="de-CH" altLang="de-DE" sz="2000" dirty="0" err="1">
                <a:solidFill>
                  <a:schemeClr val="bg2">
                    <a:lumMod val="90000"/>
                    <a:lumOff val="10000"/>
                  </a:schemeClr>
                </a:solidFill>
                <a:effectLst/>
                <a:latin typeface="Univers LT Std 47 Cn Lt" pitchFamily="34" charset="0"/>
              </a:rPr>
              <a:t>Ariston</a:t>
            </a:r>
            <a:r>
              <a:rPr lang="de-CH" altLang="de-DE" sz="2000" dirty="0">
                <a:solidFill>
                  <a:schemeClr val="bg2">
                    <a:lumMod val="90000"/>
                    <a:lumOff val="10000"/>
                  </a:schemeClr>
                </a:solidFill>
                <a:effectLst/>
                <a:latin typeface="Univers LT Std 47 Cn Lt" pitchFamily="34" charset="0"/>
              </a:rPr>
              <a:t>, S. 76.</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260648"/>
            <a:ext cx="8784976" cy="2677656"/>
          </a:xfrm>
        </p:spPr>
        <p:txBody>
          <a:bodyPr wrap="square">
            <a:spAutoFit/>
          </a:bodyPr>
          <a:lstStyle/>
          <a:p>
            <a:pPr algn="l"/>
            <a:r>
              <a:rPr lang="de-CH" altLang="de-DE" sz="2800" dirty="0">
                <a:solidFill>
                  <a:schemeClr val="bg2">
                    <a:lumMod val="90000"/>
                    <a:lumOff val="10000"/>
                  </a:schemeClr>
                </a:solidFill>
                <a:effectLst/>
                <a:latin typeface="Univers LT Std 47 Cn Lt" pitchFamily="34" charset="0"/>
              </a:rPr>
              <a:t>„Arbeit ist längst nicht mehr das halbe Leben, sondern das ganze. Und ohne sie ist man nichts. Aus dieser Sinn und Identität stiftenden Funktion bekommt Arbeit Wirkungen zugewiesen, die vor nicht allzu langer Zeit noch von anderen Zusammenhängen und Beschäftigungen ausgingen: von der Familie, dem Gemeinwesen, der Religion. Oder sie wurden durch Sport und Hobby erzeugt.“ </a:t>
            </a:r>
            <a:endParaRPr lang="de-DE" altLang="de-DE" sz="28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4281667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861048"/>
            <a:ext cx="4176464" cy="400110"/>
          </a:xfrm>
        </p:spPr>
        <p:txBody>
          <a:bodyPr wrap="square">
            <a:spAutoFit/>
          </a:bodyPr>
          <a:lstStyle/>
          <a:p>
            <a:pPr algn="r"/>
            <a:r>
              <a:rPr lang="de-CH" altLang="de-DE" sz="2000" dirty="0">
                <a:solidFill>
                  <a:schemeClr val="bg2">
                    <a:lumMod val="90000"/>
                    <a:lumOff val="10000"/>
                  </a:schemeClr>
                </a:solidFill>
                <a:effectLst/>
                <a:latin typeface="Univers LT Std 47 Cn Lt" pitchFamily="34" charset="0"/>
              </a:rPr>
              <a:t>1. Timotheus-Brief 6,7</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91344" y="195495"/>
            <a:ext cx="10153128"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„Haben wir etwas mitgebracht, als wir in diese Welt kamen? Nicht das Geringste! Und wir werden auch nichts mitnehmen können,</a:t>
            </a:r>
            <a:br>
              <a:rPr lang="de-CH" altLang="de-DE" sz="4400" dirty="0">
                <a:solidFill>
                  <a:schemeClr val="bg2">
                    <a:lumMod val="90000"/>
                    <a:lumOff val="10000"/>
                  </a:schemeClr>
                </a:solidFill>
                <a:effectLst/>
                <a:latin typeface="Univers LT Std 47 Cn Lt" pitchFamily="34" charset="0"/>
              </a:rPr>
            </a:br>
            <a:r>
              <a:rPr lang="de-CH" altLang="de-DE" sz="4400" dirty="0">
                <a:solidFill>
                  <a:schemeClr val="bg2">
                    <a:lumMod val="90000"/>
                    <a:lumOff val="10000"/>
                  </a:schemeClr>
                </a:solidFill>
                <a:effectLst/>
                <a:latin typeface="Univers LT Std 47 Cn Lt" pitchFamily="34" charset="0"/>
              </a:rPr>
              <a:t>wenn wir sie wieder verlassen.“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4301764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3789040"/>
            <a:ext cx="4176464" cy="400110"/>
          </a:xfrm>
        </p:spPr>
        <p:txBody>
          <a:bodyPr wrap="square">
            <a:spAutoFit/>
          </a:bodyPr>
          <a:lstStyle/>
          <a:p>
            <a:pPr algn="r"/>
            <a:r>
              <a:rPr lang="de-CH" altLang="de-DE" sz="2000" dirty="0">
                <a:solidFill>
                  <a:schemeClr val="bg2">
                    <a:lumMod val="90000"/>
                    <a:lumOff val="10000"/>
                  </a:schemeClr>
                </a:solidFill>
                <a:effectLst/>
                <a:latin typeface="Univers LT Std 47 Cn Lt" pitchFamily="34" charset="0"/>
              </a:rPr>
              <a:t>1. Timotheus-Brief 6,8</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91344" y="404664"/>
            <a:ext cx="9505056" cy="1446550"/>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„Wenn wir also Nahrung und Kleidung haben, soll uns das genügen.“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5459918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3820978"/>
            <a:ext cx="4176464" cy="400110"/>
          </a:xfrm>
        </p:spPr>
        <p:txBody>
          <a:bodyPr wrap="square">
            <a:spAutoFit/>
          </a:bodyPr>
          <a:lstStyle/>
          <a:p>
            <a:pPr algn="r"/>
            <a:r>
              <a:rPr lang="de-CH" altLang="de-DE" sz="2000" dirty="0">
                <a:solidFill>
                  <a:schemeClr val="bg2">
                    <a:lumMod val="90000"/>
                    <a:lumOff val="10000"/>
                  </a:schemeClr>
                </a:solidFill>
                <a:effectLst/>
                <a:latin typeface="Univers LT Std 47 Cn Lt" pitchFamily="34" charset="0"/>
              </a:rPr>
              <a:t>1. Timotheus-Brief 6,9</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157215"/>
            <a:ext cx="9649072" cy="2862322"/>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„Wer jedoch darauf aus ist, reich zu werden, verfängt sich in einem Netz von Versuchungen und erliegt allen möglichen unvernünftigen und schädlichen Begierden, die dem Menschen Unheil bringen und ihn</a:t>
            </a:r>
            <a:br>
              <a:rPr lang="de-CH" altLang="de-DE" sz="3600" dirty="0">
                <a:solidFill>
                  <a:schemeClr val="bg2">
                    <a:lumMod val="90000"/>
                    <a:lumOff val="10000"/>
                  </a:schemeClr>
                </a:solidFill>
                <a:effectLst/>
                <a:latin typeface="Univers LT Std 47 Cn Lt" pitchFamily="34" charset="0"/>
              </a:rPr>
            </a:br>
            <a:r>
              <a:rPr lang="de-CH" altLang="de-DE" sz="3600" dirty="0">
                <a:solidFill>
                  <a:schemeClr val="bg2">
                    <a:lumMod val="90000"/>
                    <a:lumOff val="10000"/>
                  </a:schemeClr>
                </a:solidFill>
                <a:effectLst/>
                <a:latin typeface="Univers LT Std 47 Cn Lt" pitchFamily="34" charset="0"/>
              </a:rPr>
              <a:t>ins Verderben stürzen.“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4175064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836712"/>
            <a:ext cx="8784976" cy="923330"/>
          </a:xfrm>
        </p:spPr>
        <p:txBody>
          <a:bodyPr wrap="square">
            <a:spAutoFit/>
          </a:bodyPr>
          <a:lstStyle/>
          <a:p>
            <a:pPr algn="l"/>
            <a:r>
              <a:rPr lang="de-DE" altLang="de-DE" dirty="0">
                <a:solidFill>
                  <a:schemeClr val="bg2">
                    <a:lumMod val="90000"/>
                    <a:lumOff val="10000"/>
                  </a:schemeClr>
                </a:solidFill>
                <a:effectLst/>
                <a:latin typeface="Univers LT Std 47 Cn Lt" pitchFamily="34" charset="0"/>
              </a:rPr>
              <a:t>I. </a:t>
            </a:r>
            <a:r>
              <a:rPr lang="de-CH" altLang="de-DE" dirty="0">
                <a:solidFill>
                  <a:schemeClr val="bg2">
                    <a:lumMod val="90000"/>
                    <a:lumOff val="10000"/>
                  </a:schemeClr>
                </a:solidFill>
                <a:effectLst/>
                <a:latin typeface="Univers LT Std 47 Cn Lt" pitchFamily="34" charset="0"/>
              </a:rPr>
              <a:t>Arbeit würdigt den Menschen</a:t>
            </a:r>
            <a:endParaRPr lang="de-DE" altLang="de-DE"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3796625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464152" y="3762293"/>
            <a:ext cx="4176464" cy="400110"/>
          </a:xfrm>
        </p:spPr>
        <p:txBody>
          <a:bodyPr wrap="square">
            <a:spAutoFit/>
          </a:bodyPr>
          <a:lstStyle/>
          <a:p>
            <a:pPr algn="r"/>
            <a:r>
              <a:rPr lang="de-CH" altLang="de-DE" sz="2000" dirty="0">
                <a:solidFill>
                  <a:schemeClr val="bg2">
                    <a:lumMod val="90000"/>
                    <a:lumOff val="10000"/>
                  </a:schemeClr>
                </a:solidFill>
                <a:effectLst/>
                <a:latin typeface="Univers LT Std 47 Cn Lt" pitchFamily="34" charset="0"/>
              </a:rPr>
              <a:t>1. Timotheus-Brief 6,10</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260648"/>
            <a:ext cx="8640960" cy="2862322"/>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„Denn die Liebe zum Geld ist eine Wurzel, aus der alles nur erdenkliche Böse hervorwächst. Schon manche sind vom Glauben abgeirrt, weil sie der Geldgier verfallen sind, und haben dadurch bitteres Leid über sich gebracht.“</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9675225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3861048"/>
            <a:ext cx="4176464" cy="769441"/>
          </a:xfrm>
        </p:spPr>
        <p:txBody>
          <a:bodyPr wrap="square">
            <a:spAutoFit/>
          </a:bodyPr>
          <a:lstStyle/>
          <a:p>
            <a:pPr algn="r"/>
            <a:r>
              <a:rPr lang="de-CH" altLang="de-DE" sz="2000" dirty="0">
                <a:solidFill>
                  <a:schemeClr val="bg2">
                    <a:lumMod val="90000"/>
                    <a:lumOff val="10000"/>
                  </a:schemeClr>
                </a:solidFill>
                <a:effectLst/>
                <a:latin typeface="Univers LT Std 47 Cn Lt" pitchFamily="34" charset="0"/>
              </a:rPr>
              <a:t>Aphorismen Alexander Pope</a:t>
            </a:r>
          </a:p>
          <a:p>
            <a:pPr algn="r"/>
            <a:r>
              <a:rPr lang="de-CH" altLang="de-DE" sz="2000" dirty="0">
                <a:solidFill>
                  <a:schemeClr val="bg2">
                    <a:lumMod val="90000"/>
                    <a:lumOff val="10000"/>
                  </a:schemeClr>
                </a:solidFill>
                <a:effectLst/>
                <a:latin typeface="Univers LT Std 47 Cn Lt" pitchFamily="34" charset="0"/>
              </a:rPr>
              <a:t>* 1688 † 1744 engl. Dichter</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260648"/>
            <a:ext cx="9073008" cy="2308324"/>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„Solange wir jung sind, arbeiten wir wie die Sklaven, um uns etwas zu schaffen, wovon wir bequem leben könnten, wenn wir alt geworden sind. Und wenn wir alt sind, merken wir, dass es zu spät ist, so zu leben.“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40930837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512966"/>
            <a:ext cx="8712968" cy="923330"/>
          </a:xfrm>
        </p:spPr>
        <p:txBody>
          <a:bodyPr wrap="square">
            <a:spAutoFit/>
          </a:bodyPr>
          <a:lstStyle/>
          <a:p>
            <a:pPr algn="l"/>
            <a:r>
              <a:rPr lang="de-DE" altLang="de-DE" dirty="0">
                <a:solidFill>
                  <a:schemeClr val="bg2">
                    <a:lumMod val="90000"/>
                    <a:lumOff val="10000"/>
                  </a:schemeClr>
                </a:solidFill>
                <a:effectLst/>
                <a:latin typeface="Univers LT Std 47 Cn Lt" pitchFamily="34" charset="0"/>
              </a:rPr>
              <a:t>III. </a:t>
            </a:r>
            <a:r>
              <a:rPr lang="de-CH" altLang="de-DE" dirty="0">
                <a:solidFill>
                  <a:schemeClr val="bg2">
                    <a:lumMod val="90000"/>
                    <a:lumOff val="10000"/>
                  </a:schemeClr>
                </a:solidFill>
                <a:effectLst/>
                <a:latin typeface="Univers LT Std 47 Cn Lt" pitchFamily="34" charset="0"/>
              </a:rPr>
              <a:t>Work-Live-Balance als Christ</a:t>
            </a:r>
            <a:endParaRPr lang="de-DE" altLang="de-DE"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253254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352981"/>
            <a:ext cx="10801200" cy="523220"/>
          </a:xfrm>
        </p:spPr>
        <p:txBody>
          <a:bodyPr wrap="square">
            <a:spAutoFit/>
          </a:bodyPr>
          <a:lstStyle/>
          <a:p>
            <a:pPr algn="r"/>
            <a:r>
              <a:rPr lang="de-DE" altLang="de-DE" sz="2800" dirty="0">
                <a:solidFill>
                  <a:schemeClr val="bg2">
                    <a:lumMod val="90000"/>
                    <a:lumOff val="10000"/>
                  </a:schemeClr>
                </a:solidFill>
                <a:effectLst/>
                <a:latin typeface="Univers LT Std 47 Cn Lt" pitchFamily="34" charset="0"/>
              </a:rPr>
              <a:t>III. </a:t>
            </a:r>
            <a:r>
              <a:rPr lang="de-CH" altLang="de-DE" sz="2800" dirty="0">
                <a:solidFill>
                  <a:schemeClr val="bg2">
                    <a:lumMod val="90000"/>
                    <a:lumOff val="10000"/>
                  </a:schemeClr>
                </a:solidFill>
                <a:effectLst/>
                <a:latin typeface="Univers LT Std 47 Cn Lt" pitchFamily="34" charset="0"/>
              </a:rPr>
              <a:t>Work-Live-Balance als Christ</a:t>
            </a:r>
            <a:endParaRPr lang="de-DE" altLang="de-DE" sz="2800" dirty="0">
              <a:solidFill>
                <a:schemeClr val="bg2">
                  <a:lumMod val="90000"/>
                  <a:lumOff val="10000"/>
                </a:schemeClr>
              </a:solidFill>
              <a:effectLst/>
              <a:latin typeface="Univers LT Std 47 Cn Lt" pitchFamily="34" charset="0"/>
            </a:endParaRPr>
          </a:p>
        </p:txBody>
      </p:sp>
      <p:sp>
        <p:nvSpPr>
          <p:cNvPr id="3" name="Rectangle 2"/>
          <p:cNvSpPr txBox="1">
            <a:spLocks noChangeArrowheads="1"/>
          </p:cNvSpPr>
          <p:nvPr/>
        </p:nvSpPr>
        <p:spPr bwMode="auto">
          <a:xfrm>
            <a:off x="191344" y="2505670"/>
            <a:ext cx="7272808"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kern="0" dirty="0">
                <a:solidFill>
                  <a:schemeClr val="bg2">
                    <a:lumMod val="90000"/>
                    <a:lumOff val="10000"/>
                  </a:schemeClr>
                </a:solidFill>
                <a:effectLst/>
                <a:latin typeface="Univers LT Std 47 Cn Lt" pitchFamily="34" charset="0"/>
              </a:rPr>
              <a:t>1. Arbeit ist nicht das Leben</a:t>
            </a:r>
            <a:endParaRPr lang="de-DE" altLang="de-DE" kern="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9041787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176120" y="3789040"/>
            <a:ext cx="4176464" cy="400110"/>
          </a:xfrm>
        </p:spPr>
        <p:txBody>
          <a:bodyPr wrap="square">
            <a:spAutoFit/>
          </a:bodyPr>
          <a:lstStyle/>
          <a:p>
            <a:pPr algn="r"/>
            <a:r>
              <a:rPr lang="de-CH" altLang="de-DE" sz="2000" dirty="0">
                <a:solidFill>
                  <a:schemeClr val="bg2">
                    <a:lumMod val="90000"/>
                    <a:lumOff val="10000"/>
                  </a:schemeClr>
                </a:solidFill>
                <a:effectLst/>
                <a:latin typeface="Univers LT Std 47 Cn Lt" pitchFamily="34" charset="0"/>
              </a:rPr>
              <a:t>Jakobus-Brief 1,9</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91344" y="332656"/>
            <a:ext cx="9937104" cy="1938992"/>
          </a:xfrm>
        </p:spPr>
        <p:txBody>
          <a:bodyPr wrap="square">
            <a:spAutoFit/>
          </a:bodyPr>
          <a:lstStyle/>
          <a:p>
            <a:pPr algn="l"/>
            <a:r>
              <a:rPr lang="de-CH" altLang="de-DE" sz="4000" dirty="0">
                <a:solidFill>
                  <a:schemeClr val="bg2">
                    <a:lumMod val="90000"/>
                    <a:lumOff val="10000"/>
                  </a:schemeClr>
                </a:solidFill>
                <a:effectLst/>
                <a:latin typeface="Univers LT Std 47 Cn Lt" pitchFamily="34" charset="0"/>
              </a:rPr>
              <a:t>„Ein Gemeindeglied, das in ärmlichen Verhältnissen lebt, soll sich vor Augen halten, was für eine hohe Würde Gott ihm verliehen hat.“</a:t>
            </a:r>
            <a:endParaRPr lang="de-DE" altLang="de-DE" sz="4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7797447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3797941"/>
            <a:ext cx="4176464" cy="400110"/>
          </a:xfrm>
        </p:spPr>
        <p:txBody>
          <a:bodyPr wrap="square">
            <a:spAutoFit/>
          </a:bodyPr>
          <a:lstStyle/>
          <a:p>
            <a:pPr algn="r"/>
            <a:r>
              <a:rPr lang="de-CH" altLang="de-DE" sz="2000" dirty="0">
                <a:solidFill>
                  <a:schemeClr val="bg2">
                    <a:lumMod val="90000"/>
                    <a:lumOff val="10000"/>
                  </a:schemeClr>
                </a:solidFill>
                <a:effectLst/>
                <a:latin typeface="Univers LT Std 47 Cn Lt" pitchFamily="34" charset="0"/>
              </a:rPr>
              <a:t>Jakobus-Brief 1,10</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476672"/>
            <a:ext cx="9721080" cy="2554545"/>
          </a:xfrm>
        </p:spPr>
        <p:txBody>
          <a:bodyPr wrap="square">
            <a:spAutoFit/>
          </a:bodyPr>
          <a:lstStyle/>
          <a:p>
            <a:pPr algn="l"/>
            <a:r>
              <a:rPr lang="de-CH" altLang="de-DE" sz="4000" dirty="0">
                <a:solidFill>
                  <a:schemeClr val="bg2">
                    <a:lumMod val="90000"/>
                    <a:lumOff val="10000"/>
                  </a:schemeClr>
                </a:solidFill>
                <a:effectLst/>
                <a:latin typeface="Univers LT Std 47 Cn Lt" pitchFamily="34" charset="0"/>
              </a:rPr>
              <a:t>„Und wer reich ist, soll sich vor Augen halten, wie wenig seine hohe soziale Stellung vor Gott wert ist; denn er wird vergehen wie eine Blume auf dem Feld.“</a:t>
            </a:r>
            <a:endParaRPr lang="de-DE" altLang="de-DE" sz="4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5684446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75520" y="293167"/>
            <a:ext cx="8712968" cy="52322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r"/>
            <a:r>
              <a:rPr lang="de-DE" altLang="de-DE" sz="2800" dirty="0">
                <a:solidFill>
                  <a:schemeClr val="bg2">
                    <a:lumMod val="90000"/>
                    <a:lumOff val="10000"/>
                  </a:schemeClr>
                </a:solidFill>
                <a:effectLst/>
                <a:latin typeface="Univers LT Std 47 Cn Lt" pitchFamily="34" charset="0"/>
              </a:rPr>
              <a:t>III. </a:t>
            </a:r>
            <a:r>
              <a:rPr lang="de-CH" altLang="de-DE" sz="2800" dirty="0">
                <a:solidFill>
                  <a:schemeClr val="bg2">
                    <a:lumMod val="90000"/>
                    <a:lumOff val="10000"/>
                  </a:schemeClr>
                </a:solidFill>
                <a:effectLst/>
                <a:latin typeface="Univers LT Std 47 Cn Lt" pitchFamily="34" charset="0"/>
              </a:rPr>
              <a:t>Work-Live-Balance als Christ</a:t>
            </a:r>
            <a:endParaRPr lang="de-DE" altLang="de-DE" sz="2800" dirty="0">
              <a:solidFill>
                <a:schemeClr val="bg2">
                  <a:lumMod val="90000"/>
                  <a:lumOff val="10000"/>
                </a:schemeClr>
              </a:solidFill>
              <a:effectLst/>
              <a:latin typeface="Univers LT Std 47 Cn Lt" pitchFamily="34" charset="0"/>
            </a:endParaRPr>
          </a:p>
        </p:txBody>
      </p:sp>
      <p:sp>
        <p:nvSpPr>
          <p:cNvPr id="3" name="Rectangle 2"/>
          <p:cNvSpPr txBox="1">
            <a:spLocks noChangeArrowheads="1"/>
          </p:cNvSpPr>
          <p:nvPr/>
        </p:nvSpPr>
        <p:spPr bwMode="auto">
          <a:xfrm>
            <a:off x="191344" y="1700808"/>
            <a:ext cx="9217024"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l-GR"/>
            </a:defPPr>
            <a:lvl1pPr eaLnBrk="1" hangingPunct="1">
              <a:defRPr sz="5400" kern="0">
                <a:solidFill>
                  <a:schemeClr val="bg2">
                    <a:lumMod val="90000"/>
                    <a:lumOff val="10000"/>
                  </a:schemeClr>
                </a:solidFill>
                <a:effectLst/>
                <a:latin typeface="Univers LT Std 47 Cn Lt" pitchFamily="34"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r>
              <a:rPr lang="de-CH" altLang="de-DE" dirty="0"/>
              <a:t>2. Wir müssen nicht die Besten sein</a:t>
            </a:r>
            <a:endParaRPr lang="de-DE" altLang="de-DE" dirty="0"/>
          </a:p>
        </p:txBody>
      </p:sp>
    </p:spTree>
    <p:extLst>
      <p:ext uri="{BB962C8B-B14F-4D97-AF65-F5344CB8AC3E}">
        <p14:creationId xmlns:p14="http://schemas.microsoft.com/office/powerpoint/2010/main" val="16855804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3861048"/>
            <a:ext cx="4176464" cy="400110"/>
          </a:xfrm>
        </p:spPr>
        <p:txBody>
          <a:bodyPr wrap="square">
            <a:spAutoFit/>
          </a:bodyPr>
          <a:lstStyle/>
          <a:p>
            <a:pPr algn="r"/>
            <a:r>
              <a:rPr lang="de-CH" altLang="de-DE" sz="2000" dirty="0">
                <a:solidFill>
                  <a:schemeClr val="bg2">
                    <a:lumMod val="90000"/>
                    <a:lumOff val="10000"/>
                  </a:schemeClr>
                </a:solidFill>
                <a:effectLst/>
                <a:latin typeface="Univers LT Std 47 Cn Lt" pitchFamily="34" charset="0"/>
              </a:rPr>
              <a:t>1. Thessalonicher-Brief 4,11-12</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91344" y="188640"/>
            <a:ext cx="9649072" cy="3046988"/>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„Setzt es euch zum Ziel, ein geordnetes Leben zu führen, euch um eure eigenen Angelegenheiten zu kümmern und selbst für euren Lebensunterhalt zu sorgen. Wenn ihr das tut – und wir haben euch ja schon früher dazu aufgefordert -, werden euch die, die nicht zur Gemeinde gehören, achten, und ihr werdet</a:t>
            </a:r>
            <a:br>
              <a:rPr lang="de-CH" altLang="de-DE" sz="3200" dirty="0">
                <a:solidFill>
                  <a:schemeClr val="bg2">
                    <a:lumMod val="90000"/>
                    <a:lumOff val="10000"/>
                  </a:schemeClr>
                </a:solidFill>
                <a:effectLst/>
                <a:latin typeface="Univers LT Std 47 Cn Lt" pitchFamily="34" charset="0"/>
              </a:rPr>
            </a:br>
            <a:r>
              <a:rPr lang="de-CH" altLang="de-DE" sz="3200" dirty="0">
                <a:solidFill>
                  <a:schemeClr val="bg2">
                    <a:lumMod val="90000"/>
                    <a:lumOff val="10000"/>
                  </a:schemeClr>
                </a:solidFill>
                <a:effectLst/>
                <a:latin typeface="Univers LT Std 47 Cn Lt" pitchFamily="34" charset="0"/>
              </a:rPr>
              <a:t>niemand zur Last fallen.“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2076580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75520" y="293167"/>
            <a:ext cx="8712968" cy="52322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r"/>
            <a:r>
              <a:rPr lang="de-DE" altLang="de-DE" sz="2800" dirty="0">
                <a:solidFill>
                  <a:schemeClr val="bg2">
                    <a:lumMod val="90000"/>
                    <a:lumOff val="10000"/>
                  </a:schemeClr>
                </a:solidFill>
                <a:effectLst/>
                <a:latin typeface="Univers LT Std 47 Cn Lt" pitchFamily="34" charset="0"/>
              </a:rPr>
              <a:t>III. </a:t>
            </a:r>
            <a:r>
              <a:rPr lang="de-CH" altLang="de-DE" sz="2800" dirty="0">
                <a:solidFill>
                  <a:schemeClr val="bg2">
                    <a:lumMod val="90000"/>
                    <a:lumOff val="10000"/>
                  </a:schemeClr>
                </a:solidFill>
                <a:effectLst/>
                <a:latin typeface="Univers LT Std 47 Cn Lt" pitchFamily="34" charset="0"/>
              </a:rPr>
              <a:t>Work-Live-Balance als Christ</a:t>
            </a:r>
            <a:endParaRPr lang="de-DE" altLang="de-DE" sz="2800" dirty="0">
              <a:solidFill>
                <a:schemeClr val="bg2">
                  <a:lumMod val="90000"/>
                  <a:lumOff val="10000"/>
                </a:schemeClr>
              </a:solidFill>
              <a:effectLst/>
              <a:latin typeface="Univers LT Std 47 Cn Lt" pitchFamily="34" charset="0"/>
            </a:endParaRPr>
          </a:p>
        </p:txBody>
      </p:sp>
      <p:sp>
        <p:nvSpPr>
          <p:cNvPr id="3" name="Rectangle 2"/>
          <p:cNvSpPr txBox="1">
            <a:spLocks noChangeArrowheads="1"/>
          </p:cNvSpPr>
          <p:nvPr/>
        </p:nvSpPr>
        <p:spPr bwMode="auto">
          <a:xfrm>
            <a:off x="335360" y="2060848"/>
            <a:ext cx="820891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l-GR"/>
            </a:defPPr>
            <a:lvl1pPr eaLnBrk="1" hangingPunct="1">
              <a:defRPr sz="5400" kern="0">
                <a:solidFill>
                  <a:schemeClr val="bg2">
                    <a:lumMod val="90000"/>
                    <a:lumOff val="10000"/>
                  </a:schemeClr>
                </a:solidFill>
                <a:effectLst/>
                <a:latin typeface="Univers LT Std 47 Cn Lt" pitchFamily="34"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r>
              <a:rPr lang="de-CH" altLang="de-DE" dirty="0"/>
              <a:t>3. Das Reich Gottes hat Priorität</a:t>
            </a:r>
            <a:endParaRPr lang="de-DE" altLang="de-DE" dirty="0"/>
          </a:p>
        </p:txBody>
      </p:sp>
    </p:spTree>
    <p:extLst>
      <p:ext uri="{BB962C8B-B14F-4D97-AF65-F5344CB8AC3E}">
        <p14:creationId xmlns:p14="http://schemas.microsoft.com/office/powerpoint/2010/main" val="16441333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3789040"/>
            <a:ext cx="4176464" cy="400110"/>
          </a:xfrm>
        </p:spPr>
        <p:txBody>
          <a:bodyPr wrap="square">
            <a:spAutoFit/>
          </a:bodyPr>
          <a:lstStyle/>
          <a:p>
            <a:pPr algn="r"/>
            <a:r>
              <a:rPr lang="de-CH" altLang="de-DE" sz="2000" dirty="0">
                <a:solidFill>
                  <a:schemeClr val="bg2">
                    <a:lumMod val="90000"/>
                    <a:lumOff val="10000"/>
                  </a:schemeClr>
                </a:solidFill>
                <a:effectLst/>
                <a:latin typeface="Univers LT Std 47 Cn Lt" pitchFamily="34" charset="0"/>
              </a:rPr>
              <a:t>Matthäus-Evangelium 6,33</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8065" y="225222"/>
            <a:ext cx="10369152" cy="2123658"/>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„Es soll euch zuerst um Gottes Reich und Gottes Gerechtigkeit gehen, dann wird euch das Übrige</a:t>
            </a:r>
            <a:br>
              <a:rPr lang="de-CH" altLang="de-DE" sz="4400" dirty="0">
                <a:solidFill>
                  <a:schemeClr val="bg2">
                    <a:lumMod val="90000"/>
                    <a:lumOff val="10000"/>
                  </a:schemeClr>
                </a:solidFill>
                <a:effectLst/>
                <a:latin typeface="Univers LT Std 47 Cn Lt" pitchFamily="34" charset="0"/>
              </a:rPr>
            </a:br>
            <a:r>
              <a:rPr lang="de-CH" altLang="de-DE" sz="4400" dirty="0">
                <a:solidFill>
                  <a:schemeClr val="bg2">
                    <a:lumMod val="90000"/>
                    <a:lumOff val="10000"/>
                  </a:schemeClr>
                </a:solidFill>
                <a:effectLst/>
                <a:latin typeface="Univers LT Std 47 Cn Lt" pitchFamily="34" charset="0"/>
              </a:rPr>
              <a:t>alles dazugegeben.“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940890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4509120"/>
            <a:ext cx="4176464" cy="1015663"/>
          </a:xfrm>
        </p:spPr>
        <p:txBody>
          <a:bodyPr wrap="square">
            <a:spAutoFit/>
          </a:bodyPr>
          <a:lstStyle/>
          <a:p>
            <a:pPr algn="r"/>
            <a:r>
              <a:rPr lang="de-CH" altLang="de-DE" sz="2000" dirty="0">
                <a:solidFill>
                  <a:schemeClr val="bg2">
                    <a:lumMod val="90000"/>
                    <a:lumOff val="10000"/>
                  </a:schemeClr>
                </a:solidFill>
                <a:effectLst/>
                <a:latin typeface="Univers LT Std 47 Cn Lt" pitchFamily="34" charset="0"/>
              </a:rPr>
              <a:t>Erklärung der Menschenrechte, der  Vereinten Nationen (UN) vom</a:t>
            </a:r>
            <a:br>
              <a:rPr lang="de-CH" altLang="de-DE" sz="2000" dirty="0">
                <a:solidFill>
                  <a:schemeClr val="bg2">
                    <a:lumMod val="90000"/>
                    <a:lumOff val="10000"/>
                  </a:schemeClr>
                </a:solidFill>
                <a:effectLst/>
                <a:latin typeface="Univers LT Std 47 Cn Lt" pitchFamily="34" charset="0"/>
              </a:rPr>
            </a:br>
            <a:r>
              <a:rPr lang="de-CH" altLang="de-DE" sz="2000" dirty="0">
                <a:solidFill>
                  <a:schemeClr val="bg2">
                    <a:lumMod val="90000"/>
                    <a:lumOff val="10000"/>
                  </a:schemeClr>
                </a:solidFill>
                <a:effectLst/>
                <a:latin typeface="Univers LT Std 47 Cn Lt" pitchFamily="34" charset="0"/>
              </a:rPr>
              <a:t>10. Dezember 1948, Artikel 23, Absatz 1</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63352" y="260648"/>
            <a:ext cx="8856984"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Jeder Mensch hat das Recht auf Arbeit, auf freie Berufswahl, auf angemessene und befriedigende Arbeitsbedingungen sowie auf Schutz gegen Arbeitslosigkeit.</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764165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79376" y="548680"/>
            <a:ext cx="8568952" cy="1107996"/>
          </a:xfrm>
        </p:spPr>
        <p:txBody>
          <a:bodyPr wrap="square">
            <a:spAutoFit/>
          </a:bodyPr>
          <a:lstStyle/>
          <a:p>
            <a:pPr algn="l"/>
            <a:r>
              <a:rPr lang="de-DE" altLang="de-DE" sz="6600" dirty="0">
                <a:solidFill>
                  <a:schemeClr val="bg2">
                    <a:lumMod val="90000"/>
                    <a:lumOff val="10000"/>
                  </a:schemeClr>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3789040"/>
            <a:ext cx="4176464" cy="400110"/>
          </a:xfrm>
        </p:spPr>
        <p:txBody>
          <a:bodyPr wrap="square">
            <a:spAutoFit/>
          </a:bodyPr>
          <a:lstStyle/>
          <a:p>
            <a:pPr algn="r"/>
            <a:r>
              <a:rPr lang="de-CH" altLang="de-DE" sz="2000" dirty="0">
                <a:solidFill>
                  <a:schemeClr val="bg2">
                    <a:lumMod val="90000"/>
                    <a:lumOff val="10000"/>
                  </a:schemeClr>
                </a:solidFill>
                <a:effectLst/>
                <a:latin typeface="Univers LT Std 47 Cn Lt" pitchFamily="34" charset="0"/>
              </a:rPr>
              <a:t>Matthäus-Evangelium 6,33</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8065" y="225222"/>
            <a:ext cx="10369152" cy="2123658"/>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„Es soll euch zuerst um Gottes Reich und Gottes Gerechtigkeit gehen, dann wird euch das Übrige</a:t>
            </a:r>
            <a:br>
              <a:rPr lang="de-CH" altLang="de-DE" sz="4400" dirty="0">
                <a:solidFill>
                  <a:schemeClr val="bg2">
                    <a:lumMod val="90000"/>
                    <a:lumOff val="10000"/>
                  </a:schemeClr>
                </a:solidFill>
                <a:effectLst/>
                <a:latin typeface="Univers LT Std 47 Cn Lt" pitchFamily="34" charset="0"/>
              </a:rPr>
            </a:br>
            <a:r>
              <a:rPr lang="de-CH" altLang="de-DE" sz="4400" dirty="0">
                <a:solidFill>
                  <a:schemeClr val="bg2">
                    <a:lumMod val="90000"/>
                    <a:lumOff val="10000"/>
                  </a:schemeClr>
                </a:solidFill>
                <a:effectLst/>
                <a:latin typeface="Univers LT Std 47 Cn Lt" pitchFamily="34" charset="0"/>
              </a:rPr>
              <a:t>alles dazugegeben.“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561711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3765229"/>
            <a:ext cx="4176464" cy="769441"/>
          </a:xfrm>
        </p:spPr>
        <p:txBody>
          <a:bodyPr wrap="square">
            <a:spAutoFit/>
          </a:bodyPr>
          <a:lstStyle/>
          <a:p>
            <a:pPr algn="r"/>
            <a:r>
              <a:rPr lang="fr-FR" altLang="de-DE" sz="2000" dirty="0">
                <a:solidFill>
                  <a:schemeClr val="bg2">
                    <a:lumMod val="90000"/>
                    <a:lumOff val="10000"/>
                  </a:schemeClr>
                </a:solidFill>
                <a:effectLst/>
                <a:latin typeface="Univers LT Std 47 Cn Lt" pitchFamily="34" charset="0"/>
              </a:rPr>
              <a:t>Gaston Herzog de Lévis</a:t>
            </a:r>
          </a:p>
          <a:p>
            <a:pPr algn="r"/>
            <a:r>
              <a:rPr lang="fr-FR" altLang="de-DE" sz="2000" dirty="0">
                <a:solidFill>
                  <a:schemeClr val="bg2">
                    <a:lumMod val="90000"/>
                    <a:lumOff val="10000"/>
                  </a:schemeClr>
                </a:solidFill>
                <a:effectLst/>
                <a:latin typeface="Univers LT Std 47 Cn Lt" pitchFamily="34" charset="0"/>
              </a:rPr>
              <a:t>* 1764 † 1830 </a:t>
            </a:r>
            <a:r>
              <a:rPr lang="fr-FR" altLang="de-DE" sz="2000" dirty="0" err="1">
                <a:solidFill>
                  <a:schemeClr val="bg2">
                    <a:lumMod val="90000"/>
                    <a:lumOff val="10000"/>
                  </a:schemeClr>
                </a:solidFill>
                <a:effectLst/>
                <a:latin typeface="Univers LT Std 47 Cn Lt" pitchFamily="34" charset="0"/>
              </a:rPr>
              <a:t>Aphorismen</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63352" y="199673"/>
            <a:ext cx="9289032" cy="2123658"/>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Langeweile ist eine Krankheit.</a:t>
            </a:r>
            <a:br>
              <a:rPr lang="de-CH" altLang="de-DE" sz="4400" dirty="0">
                <a:solidFill>
                  <a:schemeClr val="bg2">
                    <a:lumMod val="90000"/>
                    <a:lumOff val="10000"/>
                  </a:schemeClr>
                </a:solidFill>
                <a:effectLst/>
                <a:latin typeface="Univers LT Std 47 Cn Lt" pitchFamily="34" charset="0"/>
              </a:rPr>
            </a:br>
            <a:r>
              <a:rPr lang="de-CH" altLang="de-DE" sz="4400" dirty="0">
                <a:solidFill>
                  <a:schemeClr val="bg2">
                    <a:lumMod val="90000"/>
                    <a:lumOff val="10000"/>
                  </a:schemeClr>
                </a:solidFill>
                <a:effectLst/>
                <a:latin typeface="Univers LT Std 47 Cn Lt" pitchFamily="34" charset="0"/>
              </a:rPr>
              <a:t>Die Arbeit ist ihr Heilmittel.</a:t>
            </a:r>
            <a:br>
              <a:rPr lang="de-CH" altLang="de-DE" sz="4400" dirty="0">
                <a:solidFill>
                  <a:schemeClr val="bg2">
                    <a:lumMod val="90000"/>
                    <a:lumOff val="10000"/>
                  </a:schemeClr>
                </a:solidFill>
                <a:effectLst/>
                <a:latin typeface="Univers LT Std 47 Cn Lt" pitchFamily="34" charset="0"/>
              </a:rPr>
            </a:br>
            <a:r>
              <a:rPr lang="de-CH" altLang="de-DE" sz="4400" dirty="0">
                <a:solidFill>
                  <a:schemeClr val="bg2">
                    <a:lumMod val="90000"/>
                    <a:lumOff val="10000"/>
                  </a:schemeClr>
                </a:solidFill>
                <a:effectLst/>
                <a:latin typeface="Univers LT Std 47 Cn Lt" pitchFamily="34" charset="0"/>
              </a:rPr>
              <a:t>Das Vergnügen ist nur ein Linderungsmittel.</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4266889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6816080" y="3789040"/>
            <a:ext cx="4176464" cy="707886"/>
          </a:xfrm>
        </p:spPr>
        <p:txBody>
          <a:bodyPr wrap="square">
            <a:spAutoFit/>
          </a:bodyPr>
          <a:lstStyle/>
          <a:p>
            <a:pPr algn="r"/>
            <a:r>
              <a:rPr lang="de-CH" altLang="de-DE" sz="2000" dirty="0">
                <a:solidFill>
                  <a:schemeClr val="bg2">
                    <a:lumMod val="90000"/>
                    <a:lumOff val="10000"/>
                  </a:schemeClr>
                </a:solidFill>
                <a:effectLst/>
                <a:latin typeface="Univers LT Std 47 Cn Lt" pitchFamily="34" charset="0"/>
              </a:rPr>
              <a:t>Martin Luther</a:t>
            </a:r>
            <a:br>
              <a:rPr lang="de-CH" altLang="de-DE" sz="2000" dirty="0">
                <a:solidFill>
                  <a:schemeClr val="bg2">
                    <a:lumMod val="90000"/>
                    <a:lumOff val="10000"/>
                  </a:schemeClr>
                </a:solidFill>
                <a:effectLst/>
                <a:latin typeface="Univers LT Std 47 Cn Lt" pitchFamily="34" charset="0"/>
              </a:rPr>
            </a:br>
            <a:r>
              <a:rPr lang="de-CH" altLang="de-DE" sz="2000" dirty="0">
                <a:solidFill>
                  <a:schemeClr val="bg2">
                    <a:lumMod val="90000"/>
                    <a:lumOff val="10000"/>
                  </a:schemeClr>
                </a:solidFill>
                <a:effectLst/>
                <a:latin typeface="Univers LT Std 47 Cn Lt" pitchFamily="34" charset="0"/>
              </a:rPr>
              <a:t>* 1483 † 1546</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63352" y="620688"/>
            <a:ext cx="8064896" cy="1569660"/>
          </a:xfrm>
        </p:spPr>
        <p:txBody>
          <a:bodyPr wrap="square">
            <a:spAutoFit/>
          </a:bodyPr>
          <a:lstStyle/>
          <a:p>
            <a:pPr algn="l"/>
            <a:r>
              <a:rPr lang="de-CH" altLang="de-DE" sz="4800" dirty="0">
                <a:solidFill>
                  <a:schemeClr val="bg2">
                    <a:lumMod val="90000"/>
                    <a:lumOff val="10000"/>
                  </a:schemeClr>
                </a:solidFill>
                <a:effectLst/>
                <a:latin typeface="Univers LT Std 47 Cn Lt" pitchFamily="34" charset="0"/>
              </a:rPr>
              <a:t>Der Mensch ist zur Arbeit geboren wie der Vogel zum Fliegen.</a:t>
            </a:r>
            <a:endParaRPr lang="de-DE" altLang="de-DE" sz="48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750999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6960096" y="3861048"/>
            <a:ext cx="4176464" cy="400110"/>
          </a:xfrm>
        </p:spPr>
        <p:txBody>
          <a:bodyPr wrap="square">
            <a:spAutoFit/>
          </a:bodyPr>
          <a:lstStyle/>
          <a:p>
            <a:pPr algn="r"/>
            <a:r>
              <a:rPr lang="de-CH" altLang="de-DE" sz="2000" dirty="0">
                <a:solidFill>
                  <a:schemeClr val="bg2">
                    <a:lumMod val="90000"/>
                    <a:lumOff val="10000"/>
                  </a:schemeClr>
                </a:solidFill>
                <a:effectLst/>
                <a:latin typeface="Univers LT Std 47 Cn Lt" pitchFamily="34" charset="0"/>
              </a:rPr>
              <a:t>1. Mose 1,28</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91344" y="258901"/>
            <a:ext cx="9505056" cy="3170099"/>
          </a:xfrm>
        </p:spPr>
        <p:txBody>
          <a:bodyPr wrap="square">
            <a:spAutoFit/>
          </a:bodyPr>
          <a:lstStyle/>
          <a:p>
            <a:pPr algn="l"/>
            <a:r>
              <a:rPr lang="de-CH" altLang="de-DE" sz="4000" dirty="0">
                <a:solidFill>
                  <a:schemeClr val="bg2">
                    <a:lumMod val="90000"/>
                    <a:lumOff val="10000"/>
                  </a:schemeClr>
                </a:solidFill>
                <a:effectLst/>
                <a:latin typeface="Univers LT Std 47 Cn Lt" pitchFamily="34" charset="0"/>
              </a:rPr>
              <a:t>„Seid fruchtbar und vermehrt euch! Füllt die ganze Erde und nehmt sie in Besitz! Ich setze euch über die Fische im Meer, die Vögel in der Luft und alle Tiere, die auf der Erde leben, und vertraue sie eurer Fürsorge an.“</a:t>
            </a:r>
            <a:endParaRPr lang="de-DE" altLang="de-DE" sz="4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689682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6888088" y="3861048"/>
            <a:ext cx="4176464" cy="400110"/>
          </a:xfrm>
        </p:spPr>
        <p:txBody>
          <a:bodyPr wrap="square">
            <a:spAutoFit/>
          </a:bodyPr>
          <a:lstStyle/>
          <a:p>
            <a:pPr algn="r"/>
            <a:r>
              <a:rPr lang="de-CH" altLang="de-DE" sz="2000" dirty="0">
                <a:solidFill>
                  <a:schemeClr val="bg2">
                    <a:lumMod val="90000"/>
                    <a:lumOff val="10000"/>
                  </a:schemeClr>
                </a:solidFill>
                <a:effectLst/>
                <a:latin typeface="Univers LT Std 47 Cn Lt" pitchFamily="34" charset="0"/>
              </a:rPr>
              <a:t>1. Mose 2,15</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91344" y="260648"/>
            <a:ext cx="9289032"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„Gott, der HERR, brachte also den Menschen in den Garten Eden. Er übertrug ihm die Aufgabe, den Garten zu pflegen und zu schützen.“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021294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3861048"/>
            <a:ext cx="4176464" cy="400110"/>
          </a:xfrm>
        </p:spPr>
        <p:txBody>
          <a:bodyPr wrap="square">
            <a:spAutoFit/>
          </a:bodyPr>
          <a:lstStyle/>
          <a:p>
            <a:pPr algn="r"/>
            <a:r>
              <a:rPr lang="de-CH" altLang="de-DE" sz="2000" dirty="0">
                <a:solidFill>
                  <a:schemeClr val="bg2">
                    <a:lumMod val="90000"/>
                    <a:lumOff val="10000"/>
                  </a:schemeClr>
                </a:solidFill>
                <a:effectLst/>
                <a:latin typeface="Univers LT Std 47 Cn Lt" pitchFamily="34" charset="0"/>
              </a:rPr>
              <a:t>Johannes-Evangelium 5,17</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63352" y="476672"/>
            <a:ext cx="8928992" cy="1446550"/>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„Mein Vater hat bis heute nie aufgehört zu wirken, und weil er wirkt, wirke auch ich.“</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785381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176120" y="3789040"/>
            <a:ext cx="4176464" cy="400110"/>
          </a:xfrm>
        </p:spPr>
        <p:txBody>
          <a:bodyPr wrap="square">
            <a:spAutoFit/>
          </a:bodyPr>
          <a:lstStyle/>
          <a:p>
            <a:pPr algn="r"/>
            <a:r>
              <a:rPr lang="de-CH" altLang="de-DE" sz="2000" dirty="0">
                <a:solidFill>
                  <a:schemeClr val="bg2">
                    <a:lumMod val="90000"/>
                    <a:lumOff val="10000"/>
                  </a:schemeClr>
                </a:solidFill>
                <a:effectLst/>
                <a:latin typeface="Univers LT Std 47 Cn Lt" pitchFamily="34" charset="0"/>
              </a:rPr>
              <a:t>Offenbarung 22,5</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91344" y="332656"/>
            <a:ext cx="7992888" cy="1446550"/>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„Zusammen mit Gott werden sie für immer und ewig regieren.“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860844344"/>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982</Words>
  <Application>Microsoft Office PowerPoint</Application>
  <PresentationFormat>Breitbild</PresentationFormat>
  <Paragraphs>91</Paragraphs>
  <Slides>31</Slides>
  <Notes>31</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31</vt:i4>
      </vt:variant>
    </vt:vector>
  </HeadingPairs>
  <TitlesOfParts>
    <vt:vector size="34" baseType="lpstr">
      <vt:lpstr>Arial</vt:lpstr>
      <vt:lpstr>Univers LT Std 47 Cn Lt</vt:lpstr>
      <vt:lpstr>Designvorlage 'Berggipfel'</vt:lpstr>
      <vt:lpstr>Die Bedeutung der Arbeit in unserem Leben</vt:lpstr>
      <vt:lpstr>I. Arbeit würdigt den Menschen</vt:lpstr>
      <vt:lpstr>Jeder Mensch hat das Recht auf Arbeit, auf freie Berufswahl, auf angemessene und befriedigende Arbeitsbedingungen sowie auf Schutz gegen Arbeitslosigkeit.</vt:lpstr>
      <vt:lpstr>Langeweile ist eine Krankheit. Die Arbeit ist ihr Heilmittel. Das Vergnügen ist nur ein Linderungsmittel.</vt:lpstr>
      <vt:lpstr>Der Mensch ist zur Arbeit geboren wie der Vogel zum Fliegen.</vt:lpstr>
      <vt:lpstr>„Seid fruchtbar und vermehrt euch! Füllt die ganze Erde und nehmt sie in Besitz! Ich setze euch über die Fische im Meer, die Vögel in der Luft und alle Tiere, die auf der Erde leben, und vertraue sie eurer Fürsorge an.“</vt:lpstr>
      <vt:lpstr>„Gott, der HERR, brachte also den Menschen in den Garten Eden. Er übertrug ihm die Aufgabe, den Garten zu pflegen und zu schützen.“</vt:lpstr>
      <vt:lpstr>„Mein Vater hat bis heute nie aufgehört zu wirken, und weil er wirkt, wirke auch ich.“</vt:lpstr>
      <vt:lpstr>„Zusammen mit Gott werden sie für immer und ewig regieren.“</vt:lpstr>
      <vt:lpstr>„Sieh dir die Ameise an, du Faulpelz! Nimm dir ein Beispiel an ihr, damit du weise wirst! Sie hat keinen Aufseher und keinen Antreiber. Und doch sorgt sie im Sommer für ihre Nahrung und sammelt zur Erntezeit ihre Vorräte.“</vt:lpstr>
      <vt:lpstr>„Denn schon damals, als wir bei euch waren, haben wir euch den Grundsatz eingeschärft: Wenn jemand nicht arbeiten will, soll er auch nicht essen.“</vt:lpstr>
      <vt:lpstr>„Jetzt müssen wir hören, dass einige von euch ein ungeordnetes Leben führen und sich herumtreiben, statt einer geregelten Arbeit nachzugehen!“ </vt:lpstr>
      <vt:lpstr>„Wir fordern alle, die sich so verhalten, im Namen des Herrn Jesus Christus mit Nachdruck auf, Ordnung in ihr Leben zu bringen, indem sie eine Arbeit annehmen und sich ihren Lebensunterhalt selbst verdienen.“</vt:lpstr>
      <vt:lpstr>II. Arbeit kann mich beherrschen</vt:lpstr>
      <vt:lpstr>„Deinetwegen ist der Acker verflucht. Mit Mühsal wirst du dich davon ernähren, dein Leben lang. Dornen und Disteln werden dort wachsen, und du wirst die Pflanzen des Feldes essen. Viel Schweiss musst du vergiessen, um dein tägliches Brot zu bekommen.“</vt:lpstr>
      <vt:lpstr>„Arbeit ist längst nicht mehr das halbe Leben, sondern das ganze. Und ohne sie ist man nichts. Aus dieser Sinn und Identität stiftenden Funktion bekommt Arbeit Wirkungen zugewiesen, die vor nicht allzu langer Zeit noch von anderen Zusammenhängen und Beschäftigungen ausgingen: von der Familie, dem Gemeinwesen, der Religion. Oder sie wurden durch Sport und Hobby erzeugt.“ </vt:lpstr>
      <vt:lpstr>„Haben wir etwas mitgebracht, als wir in diese Welt kamen? Nicht das Geringste! Und wir werden auch nichts mitnehmen können, wenn wir sie wieder verlassen.“</vt:lpstr>
      <vt:lpstr>„Wenn wir also Nahrung und Kleidung haben, soll uns das genügen.“</vt:lpstr>
      <vt:lpstr>„Wer jedoch darauf aus ist, reich zu werden, verfängt sich in einem Netz von Versuchungen und erliegt allen möglichen unvernünftigen und schädlichen Begierden, die dem Menschen Unheil bringen und ihn ins Verderben stürzen.“</vt:lpstr>
      <vt:lpstr>„Denn die Liebe zum Geld ist eine Wurzel, aus der alles nur erdenkliche Böse hervorwächst. Schon manche sind vom Glauben abgeirrt, weil sie der Geldgier verfallen sind, und haben dadurch bitteres Leid über sich gebracht.“</vt:lpstr>
      <vt:lpstr>„Solange wir jung sind, arbeiten wir wie die Sklaven, um uns etwas zu schaffen, wovon wir bequem leben könnten, wenn wir alt geworden sind. Und wenn wir alt sind, merken wir, dass es zu spät ist, so zu leben.“</vt:lpstr>
      <vt:lpstr>III. Work-Live-Balance als Christ</vt:lpstr>
      <vt:lpstr>III. Work-Live-Balance als Christ</vt:lpstr>
      <vt:lpstr>„Ein Gemeindeglied, das in ärmlichen Verhältnissen lebt, soll sich vor Augen halten, was für eine hohe Würde Gott ihm verliehen hat.“</vt:lpstr>
      <vt:lpstr>„Und wer reich ist, soll sich vor Augen halten, wie wenig seine hohe soziale Stellung vor Gott wert ist; denn er wird vergehen wie eine Blume auf dem Feld.“</vt:lpstr>
      <vt:lpstr>III. Work-Live-Balance als Christ</vt:lpstr>
      <vt:lpstr>„Setzt es euch zum Ziel, ein geordnetes Leben zu führen, euch um eure eigenen Angelegenheiten zu kümmern und selbst für euren Lebensunterhalt zu sorgen. Wenn ihr das tut – und wir haben euch ja schon früher dazu aufgefordert -, werden euch die, die nicht zur Gemeinde gehören, achten, und ihr werdet niemand zur Last fallen.“</vt:lpstr>
      <vt:lpstr>III. Work-Live-Balance als Christ</vt:lpstr>
      <vt:lpstr>„Es soll euch zuerst um Gottes Reich und Gottes Gerechtigkeit gehen, dann wird euch das Übrige alles dazugegeben.“</vt:lpstr>
      <vt:lpstr>Schlussgedanke</vt:lpstr>
      <vt:lpstr>„Es soll euch zuerst um Gottes Reich und Gottes Gerechtigkeit gehen, dann wird euch das Übrige alles dazugegeben.“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Gott wird Mensch, durch eine einzigartige Zeugung</dc:title>
  <dc:creator>Jürg</dc:creator>
  <cp:lastModifiedBy>Jürg Birnstiel</cp:lastModifiedBy>
  <cp:revision>560</cp:revision>
  <dcterms:created xsi:type="dcterms:W3CDTF">2013-11-12T15:20:47Z</dcterms:created>
  <dcterms:modified xsi:type="dcterms:W3CDTF">2022-04-19T13:10:01Z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