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735" r:id="rId2"/>
    <p:sldId id="1031" r:id="rId3"/>
    <p:sldId id="1078" r:id="rId4"/>
    <p:sldId id="1079" r:id="rId5"/>
    <p:sldId id="1080" r:id="rId6"/>
    <p:sldId id="1081" r:id="rId7"/>
    <p:sldId id="1082" r:id="rId8"/>
    <p:sldId id="1077" r:id="rId9"/>
    <p:sldId id="1083" r:id="rId10"/>
    <p:sldId id="1084" r:id="rId11"/>
    <p:sldId id="1085" r:id="rId12"/>
    <p:sldId id="1086" r:id="rId13"/>
    <p:sldId id="1087" r:id="rId14"/>
    <p:sldId id="1088" r:id="rId15"/>
    <p:sldId id="1089" r:id="rId16"/>
    <p:sldId id="1090" r:id="rId17"/>
    <p:sldId id="1091" r:id="rId18"/>
    <p:sldId id="1092" r:id="rId19"/>
    <p:sldId id="1094" r:id="rId20"/>
    <p:sldId id="1095" r:id="rId21"/>
    <p:sldId id="1096" r:id="rId22"/>
    <p:sldId id="1097" r:id="rId23"/>
    <p:sldId id="1098" r:id="rId24"/>
    <p:sldId id="1099" r:id="rId25"/>
    <p:sldId id="1100" r:id="rId26"/>
    <p:sldId id="1101" r:id="rId27"/>
    <p:sldId id="1102" r:id="rId28"/>
    <p:sldId id="1110" r:id="rId29"/>
    <p:sldId id="1103" r:id="rId30"/>
    <p:sldId id="1105" r:id="rId31"/>
    <p:sldId id="259" r:id="rId32"/>
    <p:sldId id="1106" r:id="rId33"/>
    <p:sldId id="1107" r:id="rId34"/>
    <p:sldId id="1108" r:id="rId35"/>
    <p:sldId id="1109" r:id="rId3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3952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7175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9167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53888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9438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5212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73990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4776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5423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90961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26819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3292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06763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935030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37025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37854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46524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18897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014892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7904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3866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89436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560771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83398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79159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2780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3871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58352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70538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01703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496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0" y="0"/>
            <a:ext cx="8930075" cy="2031325"/>
          </a:xfrm>
        </p:spPr>
        <p:txBody>
          <a:bodyPr wrap="square">
            <a:spAutoFit/>
          </a:bodyPr>
          <a:lstStyle/>
          <a:p>
            <a:pPr algn="l"/>
            <a:r>
              <a:rPr lang="de-CH" altLang="de-DE" sz="6600" dirty="0">
                <a:solidFill>
                  <a:schemeClr val="bg1">
                    <a:lumMod val="50000"/>
                  </a:schemeClr>
                </a:solidFill>
                <a:effectLst/>
                <a:latin typeface="Univers LT Std 47 Cn Lt" pitchFamily="34" charset="0"/>
              </a:rPr>
              <a:t>Ehemänner:</a:t>
            </a:r>
            <a:br>
              <a:rPr lang="de-CH" altLang="de-DE" sz="6600" dirty="0">
                <a:solidFill>
                  <a:schemeClr val="bg1">
                    <a:lumMod val="50000"/>
                  </a:schemeClr>
                </a:solidFill>
                <a:effectLst/>
                <a:latin typeface="Univers LT Std 47 Cn Lt" pitchFamily="34" charset="0"/>
              </a:rPr>
            </a:br>
            <a:r>
              <a:rPr lang="de-CH" altLang="de-DE" sz="6000" dirty="0">
                <a:solidFill>
                  <a:schemeClr val="bg1">
                    <a:lumMod val="50000"/>
                  </a:schemeClr>
                </a:solidFill>
                <a:effectLst/>
                <a:latin typeface="Univers LT Std 47 Cn Lt" pitchFamily="34" charset="0"/>
              </a:rPr>
              <a:t>das Mass aller Dinge ist Jesus</a:t>
            </a:r>
            <a:endParaRPr lang="de-DE" altLang="de-DE" sz="6000" dirty="0">
              <a:solidFill>
                <a:schemeClr val="bg1">
                  <a:lumMod val="5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224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Göttliche Anweisungen für gelingende </a:t>
            </a:r>
            <a:r>
              <a:rPr lang="de-CH" altLang="de-DE" sz="2800">
                <a:effectLst/>
                <a:latin typeface="Univers LT Std 47 Cn Lt" pitchFamily="34" charset="0"/>
              </a:rPr>
              <a:t>Beziehungen (3/7</a:t>
            </a:r>
            <a:r>
              <a:rPr lang="de-CH" altLang="de-DE" sz="2800" dirty="0">
                <a:effectLst/>
                <a:latin typeface="Univers LT Std 47 Cn Lt" pitchFamily="34" charset="0"/>
              </a:rPr>
              <a:t>)</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663746" y="4941168"/>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Epheser-Brief 5,25-33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2.Samuel 13,15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16632"/>
            <a:ext cx="8722320" cy="1754326"/>
          </a:xfrm>
        </p:spPr>
        <p:txBody>
          <a:bodyPr wrap="square">
            <a:spAutoFit/>
          </a:bodyPr>
          <a:lstStyle/>
          <a:p>
            <a:pPr algn="l"/>
            <a:r>
              <a:rPr lang="de-CH" altLang="de-DE" dirty="0">
                <a:solidFill>
                  <a:schemeClr val="bg1">
                    <a:lumMod val="50000"/>
                  </a:schemeClr>
                </a:solidFill>
                <a:effectLst/>
                <a:latin typeface="Univers LT Std 47 Cn Lt" pitchFamily="34" charset="0"/>
              </a:rPr>
              <a:t>„Seine Abscheu war nun grösser, als vorher seine Liebe.“</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27249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1.Mose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52052"/>
            <a:ext cx="8722320" cy="2585323"/>
          </a:xfrm>
        </p:spPr>
        <p:txBody>
          <a:bodyPr wrap="square">
            <a:spAutoFit/>
          </a:bodyPr>
          <a:lstStyle/>
          <a:p>
            <a:pPr algn="l"/>
            <a:r>
              <a:rPr lang="de-CH" altLang="de-DE" dirty="0">
                <a:solidFill>
                  <a:schemeClr val="bg1">
                    <a:lumMod val="50000"/>
                  </a:schemeClr>
                </a:solidFill>
                <a:effectLst/>
                <a:latin typeface="Univers LT Std 47 Cn Lt" pitchFamily="34" charset="0"/>
              </a:rPr>
              <a:t>„Du hast Verlangen nach deinem Mann; er aber wird über dich herrschen.“</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44229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 5,25-26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88640"/>
            <a:ext cx="8604956"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„Ihr Männer, liebt eure Frauen, wie auch Christus die Gemeinde geliebt hat und hat sich selbst für sie dahingegeben, um sie zu heiligen.“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4192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1.Timotheus-Brief 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722320" cy="1754326"/>
          </a:xfrm>
        </p:spPr>
        <p:txBody>
          <a:bodyPr wrap="square">
            <a:spAutoFit/>
          </a:bodyPr>
          <a:lstStyle/>
          <a:p>
            <a:pPr algn="l"/>
            <a:r>
              <a:rPr lang="de-CH" altLang="de-DE" dirty="0">
                <a:solidFill>
                  <a:schemeClr val="bg1">
                    <a:lumMod val="50000"/>
                  </a:schemeClr>
                </a:solidFill>
                <a:effectLst/>
                <a:latin typeface="Univers LT Std 47 Cn Lt" pitchFamily="34" charset="0"/>
              </a:rPr>
              <a:t>„Jesus Christus hat sein Leben als Lösegeld für alle gegeben.“</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747630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Kolosser-Brief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80920" cy="3416320"/>
          </a:xfrm>
        </p:spPr>
        <p:txBody>
          <a:bodyPr wrap="square">
            <a:spAutoFit/>
          </a:bodyPr>
          <a:lstStyle/>
          <a:p>
            <a:pPr algn="l"/>
            <a:r>
              <a:rPr lang="de-CH" altLang="de-DE" sz="3600" dirty="0">
                <a:solidFill>
                  <a:schemeClr val="bg1">
                    <a:lumMod val="50000"/>
                  </a:schemeClr>
                </a:solidFill>
                <a:effectLst/>
                <a:latin typeface="Univers LT Std 47 Cn Lt" pitchFamily="34" charset="0"/>
              </a:rPr>
              <a:t>„Den Schuldschein, der auf unseren Namen ausgestellt war und dessen Inhalt uns anklagte, weil wir die Forderungen des Gesetzes nicht erfüllt hatten, hat er für nicht mehr gültig erklärt. Er hat ihn ans Kreuz genagelt und damit für immer beseitigt.“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259530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„Jesus hat die Gemeinde gereinigt durch das Wasserbad im Wort, damit er für sich die Gemeinde herrlich bereite, die keinen Flecken oder Runzel oder etwas dergleichen habe, sondern die heilig und untadelig sei.“</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469913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Titus-Brief 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722320" cy="3416320"/>
          </a:xfrm>
        </p:spPr>
        <p:txBody>
          <a:bodyPr wrap="square">
            <a:spAutoFit/>
          </a:bodyPr>
          <a:lstStyle/>
          <a:p>
            <a:pPr algn="l"/>
            <a:r>
              <a:rPr lang="de-CH" altLang="de-DE" dirty="0">
                <a:solidFill>
                  <a:schemeClr val="bg1">
                    <a:lumMod val="50000"/>
                  </a:schemeClr>
                </a:solidFill>
                <a:effectLst/>
                <a:latin typeface="Univers LT Std 47 Cn Lt" pitchFamily="34" charset="0"/>
              </a:rPr>
              <a:t>„Durch das Bad der Wiedergeburt hat er den Schmutz der Sünde von uns abgewaschen und hat uns zu neuen Menschen gemacht.“</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882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„Jesus hat die Gemeinde gereinigt durch das Wasserbad im Wort, damit er für sich die Gemeinde herrlich bereite, die keinen Flecken oder Runzel oder etwas dergleichen habe, sondern die heilig und untadelig sei.“</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189468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2052"/>
            <a:ext cx="8722320" cy="2585323"/>
          </a:xfrm>
        </p:spPr>
        <p:txBody>
          <a:bodyPr wrap="square">
            <a:spAutoFit/>
          </a:bodyPr>
          <a:lstStyle/>
          <a:p>
            <a:pPr algn="l"/>
            <a:r>
              <a:rPr lang="de-CH" altLang="de-DE" dirty="0">
                <a:solidFill>
                  <a:schemeClr val="bg1">
                    <a:lumMod val="50000"/>
                  </a:schemeClr>
                </a:solidFill>
                <a:effectLst/>
                <a:latin typeface="Univers LT Std 47 Cn Lt" pitchFamily="34" charset="0"/>
              </a:rPr>
              <a:t>„So (wie Jesus) sollen auch die Männer ihre Frauen lieben wie ihren eigenen Leib.“</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315547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40324"/>
            <a:ext cx="8496944" cy="1107996"/>
          </a:xfrm>
        </p:spPr>
        <p:txBody>
          <a:bodyPr wrap="square">
            <a:spAutoFit/>
          </a:bodyPr>
          <a:lstStyle/>
          <a:p>
            <a:pPr algn="l"/>
            <a:r>
              <a:rPr lang="de-DE" altLang="de-DE" sz="6600" dirty="0">
                <a:solidFill>
                  <a:schemeClr val="bg1">
                    <a:lumMod val="50000"/>
                  </a:schemeClr>
                </a:solidFill>
                <a:effectLst/>
                <a:latin typeface="Univers LT Std 47 Cn Lt" pitchFamily="34" charset="0"/>
              </a:rPr>
              <a:t>II. </a:t>
            </a:r>
            <a:r>
              <a:rPr lang="de-CH" altLang="de-DE" sz="6600" dirty="0">
                <a:solidFill>
                  <a:schemeClr val="bg1">
                    <a:lumMod val="50000"/>
                  </a:schemeClr>
                </a:solidFill>
                <a:effectLst/>
                <a:latin typeface="Univers LT Std 47 Cn Lt" pitchFamily="34" charset="0"/>
              </a:rPr>
              <a:t>Radikale Hingabe</a:t>
            </a:r>
            <a:endParaRPr lang="de-DE" altLang="de-DE" sz="6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719665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5,25-26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26484"/>
            <a:ext cx="8938344"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Ihr Männer, liebt eure Frauen, wie auch Christus die Gemeinde geliebt hat und hat sich selbst für sie dahingegeben, um sie zu heiligen.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84688"/>
            <a:ext cx="8722320" cy="3416320"/>
          </a:xfrm>
        </p:spPr>
        <p:txBody>
          <a:bodyPr wrap="square">
            <a:spAutoFit/>
          </a:bodyPr>
          <a:lstStyle/>
          <a:p>
            <a:pPr algn="l"/>
            <a:r>
              <a:rPr lang="de-CH" altLang="de-DE" dirty="0">
                <a:solidFill>
                  <a:schemeClr val="bg1">
                    <a:lumMod val="50000"/>
                  </a:schemeClr>
                </a:solidFill>
                <a:effectLst/>
                <a:latin typeface="Univers LT Std 47 Cn Lt" pitchFamily="34" charset="0"/>
              </a:rPr>
              <a:t>„So sollen auch die Männer ihre Frauen lieben wie ihren eigenen Leib. Wer seine Frau liebt, der liebt sich selbst.“</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023080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5,29-30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794328"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„Denn niemand hat je sein eigenes Fleisch gehasst; sondern er nährt und pflegt es wie auch Christus die Gemeinde.</a:t>
            </a:r>
            <a:br>
              <a:rPr lang="de-CH" altLang="de-DE" sz="4400" dirty="0">
                <a:solidFill>
                  <a:schemeClr val="bg1">
                    <a:lumMod val="50000"/>
                  </a:schemeClr>
                </a:solidFill>
                <a:effectLst/>
                <a:latin typeface="Univers LT Std 47 Cn Lt" pitchFamily="34" charset="0"/>
              </a:rPr>
            </a:br>
            <a:r>
              <a:rPr lang="de-CH" altLang="de-DE" sz="4400" dirty="0">
                <a:solidFill>
                  <a:schemeClr val="bg1">
                    <a:lumMod val="50000"/>
                  </a:schemeClr>
                </a:solidFill>
                <a:effectLst/>
                <a:latin typeface="Univers LT Std 47 Cn Lt" pitchFamily="34" charset="0"/>
              </a:rPr>
              <a:t>Denn wir sind Glieder seines Leibes.“</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69410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506296"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„Darum wird ein Mann Vater und Mutter verlassen und an seiner Frau hängen, und die zwei werden ein Fleisch sein.“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154802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82367"/>
            <a:ext cx="8506296" cy="2554545"/>
          </a:xfrm>
        </p:spPr>
        <p:txBody>
          <a:bodyPr wrap="square">
            <a:spAutoFit/>
          </a:bodyPr>
          <a:lstStyle/>
          <a:p>
            <a:pPr algn="l"/>
            <a:r>
              <a:rPr lang="de-CH" altLang="de-DE" sz="8000" dirty="0">
                <a:solidFill>
                  <a:schemeClr val="bg1">
                    <a:lumMod val="50000"/>
                  </a:schemeClr>
                </a:solidFill>
                <a:effectLst/>
                <a:latin typeface="Univers LT Std 47 Cn Lt" pitchFamily="34" charset="0"/>
              </a:rPr>
              <a:t>„Die zwei werden</a:t>
            </a:r>
            <a:br>
              <a:rPr lang="de-CH" altLang="de-DE" sz="8000" dirty="0">
                <a:solidFill>
                  <a:schemeClr val="bg1">
                    <a:lumMod val="50000"/>
                  </a:schemeClr>
                </a:solidFill>
                <a:effectLst/>
                <a:latin typeface="Univers LT Std 47 Cn Lt" pitchFamily="34" charset="0"/>
              </a:rPr>
            </a:br>
            <a:r>
              <a:rPr lang="de-CH" altLang="de-DE" sz="8000" dirty="0">
                <a:solidFill>
                  <a:schemeClr val="bg1">
                    <a:lumMod val="50000"/>
                  </a:schemeClr>
                </a:solidFill>
                <a:effectLst/>
                <a:latin typeface="Univers LT Std 47 Cn Lt" pitchFamily="34" charset="0"/>
              </a:rPr>
              <a:t>ein Fleisch sein.“</a:t>
            </a:r>
            <a:endParaRPr lang="de-DE" altLang="de-DE" sz="8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827438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5,29-30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„Denn niemand hat je sein eigenes Fleisch gehasst; sondern er nährt und pflegt es wie auch Christus die Gemeinde.“</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767772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86490"/>
            <a:ext cx="8856984" cy="1015663"/>
          </a:xfrm>
        </p:spPr>
        <p:txBody>
          <a:bodyPr wrap="square">
            <a:spAutoFit/>
          </a:bodyPr>
          <a:lstStyle/>
          <a:p>
            <a:pPr algn="l"/>
            <a:r>
              <a:rPr lang="de-DE" altLang="de-DE" sz="6000" dirty="0">
                <a:solidFill>
                  <a:schemeClr val="bg1">
                    <a:lumMod val="50000"/>
                  </a:schemeClr>
                </a:solidFill>
                <a:effectLst/>
                <a:latin typeface="Univers LT Std 47 Cn Lt" pitchFamily="34" charset="0"/>
              </a:rPr>
              <a:t>III. </a:t>
            </a:r>
            <a:r>
              <a:rPr lang="de-CH" altLang="de-DE" sz="6000" dirty="0">
                <a:solidFill>
                  <a:schemeClr val="bg1">
                    <a:lumMod val="50000"/>
                  </a:schemeClr>
                </a:solidFill>
                <a:effectLst/>
                <a:latin typeface="Univers LT Std 47 Cn Lt" pitchFamily="34" charset="0"/>
              </a:rPr>
              <a:t>Faszinierendes Geheimnis</a:t>
            </a:r>
            <a:endParaRPr lang="de-DE" altLang="de-DE" sz="6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270196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1.Mose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44624"/>
            <a:ext cx="8856984"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„Darum wird ein Mann seinen Vater und seine Mutter verlassen und seiner Frau anhangen, und sie werden sein ein Fleisch.“</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455869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44624"/>
            <a:ext cx="7952208" cy="2585323"/>
          </a:xfrm>
        </p:spPr>
        <p:txBody>
          <a:bodyPr wrap="square">
            <a:spAutoFit/>
          </a:bodyPr>
          <a:lstStyle/>
          <a:p>
            <a:pPr algn="l"/>
            <a:r>
              <a:rPr lang="de-CH" altLang="de-DE" dirty="0">
                <a:solidFill>
                  <a:schemeClr val="bg1">
                    <a:lumMod val="50000"/>
                  </a:schemeClr>
                </a:solidFill>
                <a:effectLst/>
                <a:latin typeface="Univers LT Std 47 Cn Lt" pitchFamily="34" charset="0"/>
              </a:rPr>
              <a:t>„Dies Geheimnis ist gross; ich deute es aber auf Christus und die Gemeinde.“</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513631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1.Thessalonicher-Brief 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136904"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„Danach werden wir – die Gläubigen, die zu diesem Zeitpunkt noch am Leben sind – mit ihnen zusammen in den Wolken emporgehoben, dem Herrn entgegen, und dann werden wir alle für immer bei ihm sein.“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210339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Philipper-Brief 3,13-14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„Ich lasse alles hinter mir und sehe nur noch, was vor mir liegt. Ich halte geradewegs auf das Ziel zu, um den Siegespreis zu gewinnen. Dieser Preis ist das ewige Leben, zu dem Gott mich durch Jesus Christus berufen hat.“ </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542036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938344"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Er hat sie gereinigt durch das Wasserbad im Wort, damit er für sich die Gemeinde herrlich bereite, die keinen Flecken oder Runzel oder etwas dergleichen habe, sondern die heilig und untadelig sei.</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906399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Offenbarung 19,7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44624"/>
            <a:ext cx="8604956"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„Lasst uns jubeln vor Freude und ihm die Ehre geben, denn jetzt wird die Hochzeit des Lammes gefeiert! Seine Braut hat sich für das Fest bereitgemacht.“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5192447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bg1">
                    <a:lumMod val="5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563888" y="5013176"/>
            <a:ext cx="4176464" cy="400110"/>
          </a:xfrm>
        </p:spPr>
        <p:txBody>
          <a:bodyPr wrap="square">
            <a:spAutoFit/>
          </a:bodyPr>
          <a:lstStyle/>
          <a:p>
            <a:pPr algn="r"/>
            <a:r>
              <a:rPr lang="de-CH" altLang="de-DE" sz="2000" dirty="0">
                <a:effectLst/>
                <a:latin typeface="Univers LT Std 47 Cn Lt" pitchFamily="34" charset="0"/>
              </a:rPr>
              <a:t>Epheser-Brief 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424936"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„Darum auch ihr: ein jeder liebe seine Frau wie sich selbst; die Frau aber fürchte den Mann.“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043847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19872" y="4987043"/>
            <a:ext cx="4176464" cy="400110"/>
          </a:xfrm>
        </p:spPr>
        <p:txBody>
          <a:bodyPr wrap="square">
            <a:spAutoFit/>
          </a:bodyPr>
          <a:lstStyle/>
          <a:p>
            <a:pPr algn="r"/>
            <a:r>
              <a:rPr lang="de-CH" altLang="de-DE" sz="2000" dirty="0">
                <a:effectLst/>
                <a:latin typeface="Univers LT Std 47 Cn Lt" pitchFamily="34" charset="0"/>
              </a:rPr>
              <a:t>Epheser-Brief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1754326"/>
          </a:xfrm>
        </p:spPr>
        <p:txBody>
          <a:bodyPr wrap="square">
            <a:spAutoFit/>
          </a:bodyPr>
          <a:lstStyle/>
          <a:p>
            <a:pPr algn="l"/>
            <a:r>
              <a:rPr lang="de-CH" altLang="de-DE" dirty="0">
                <a:solidFill>
                  <a:schemeClr val="bg1">
                    <a:lumMod val="50000"/>
                  </a:schemeClr>
                </a:solidFill>
                <a:effectLst/>
                <a:latin typeface="Univers LT Std 47 Cn Lt" pitchFamily="34" charset="0"/>
              </a:rPr>
              <a:t>„Ordnet euch einander unter</a:t>
            </a:r>
            <a:br>
              <a:rPr lang="de-CH" altLang="de-DE" dirty="0">
                <a:solidFill>
                  <a:schemeClr val="bg1">
                    <a:lumMod val="50000"/>
                  </a:schemeClr>
                </a:solidFill>
                <a:effectLst/>
                <a:latin typeface="Univers LT Std 47 Cn Lt" pitchFamily="34" charset="0"/>
              </a:rPr>
            </a:br>
            <a:r>
              <a:rPr lang="de-CH" altLang="de-DE" dirty="0">
                <a:solidFill>
                  <a:schemeClr val="bg1">
                    <a:lumMod val="50000"/>
                  </a:schemeClr>
                </a:solidFill>
                <a:effectLst/>
                <a:latin typeface="Univers LT Std 47 Cn Lt" pitchFamily="34" charset="0"/>
              </a:rPr>
              <a:t>in der Furcht Christi.“</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85270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5489937"/>
            <a:ext cx="6197364" cy="707886"/>
          </a:xfrm>
        </p:spPr>
        <p:txBody>
          <a:bodyPr wrap="square">
            <a:spAutoFit/>
          </a:bodyPr>
          <a:lstStyle/>
          <a:p>
            <a:pPr algn="r"/>
            <a:r>
              <a:rPr lang="de-CH" altLang="de-DE" sz="2000" dirty="0">
                <a:effectLst/>
                <a:latin typeface="Univers LT Std 47 Cn Lt" pitchFamily="34" charset="0"/>
              </a:rPr>
              <a:t>John M. </a:t>
            </a:r>
            <a:r>
              <a:rPr lang="de-CH" altLang="de-DE" sz="2000" dirty="0" err="1">
                <a:effectLst/>
                <a:latin typeface="Univers LT Std 47 Cn Lt" pitchFamily="34" charset="0"/>
              </a:rPr>
              <a:t>Gottman</a:t>
            </a:r>
            <a:r>
              <a:rPr lang="de-CH" altLang="de-DE" sz="2000" dirty="0">
                <a:effectLst/>
                <a:latin typeface="Univers LT Std 47 Cn Lt" pitchFamily="34" charset="0"/>
              </a:rPr>
              <a:t>: Die 7 Geheimnisse der glücklichen Ehe (Ullstein, Berlin, 2017) S.125.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0718" y="116632"/>
            <a:ext cx="8604956" cy="3108543"/>
          </a:xfrm>
        </p:spPr>
        <p:txBody>
          <a:bodyPr wrap="square">
            <a:spAutoFit/>
          </a:bodyPr>
          <a:lstStyle/>
          <a:p>
            <a:pPr algn="l"/>
            <a:r>
              <a:rPr lang="de-CH" altLang="de-DE" sz="2800" dirty="0">
                <a:solidFill>
                  <a:schemeClr val="bg1">
                    <a:lumMod val="50000"/>
                  </a:schemeClr>
                </a:solidFill>
                <a:effectLst/>
                <a:latin typeface="Univers LT Std 47 Cn Lt" pitchFamily="34" charset="0"/>
              </a:rPr>
              <a:t>„Unsere Studie kam nicht zu dem Schluss, dass Männer all ihre persönliche Macht aufgeben und ihr Leben von ihren Frauen bestimmten lassen sollten. Doch wir fanden heraus, dass die auf lange Sicht glücklichsten und stabilsten Ehen diejenigen waren, in denen der Ehemann seine Frau mit Respekt behandelte und sich nicht weigerte, seine Macht mit ihr zu teilen und sie in seine Entscheidungsfindung einzubeziehen.“</a:t>
            </a:r>
            <a:endParaRPr lang="de-DE" altLang="de-DE" sz="2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77491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2052"/>
            <a:ext cx="8424936" cy="2585323"/>
          </a:xfrm>
        </p:spPr>
        <p:txBody>
          <a:bodyPr wrap="square">
            <a:spAutoFit/>
          </a:bodyPr>
          <a:lstStyle/>
          <a:p>
            <a:pPr algn="l"/>
            <a:r>
              <a:rPr lang="de-CH" altLang="de-DE" dirty="0">
                <a:solidFill>
                  <a:schemeClr val="bg1">
                    <a:lumMod val="50000"/>
                  </a:schemeClr>
                </a:solidFill>
                <a:effectLst/>
                <a:latin typeface="Univers LT Std 47 Cn Lt" pitchFamily="34" charset="0"/>
              </a:rPr>
              <a:t>„Jeder Mann liebe seine Frau wie sich selbst; die Frau aber habe Ehrfurcht vor dem Mann.“</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41890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938344"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So sollen auch die Männer ihre Frauen lieben wie ihren eigenen Leib. Wer seine Frau liebt, der liebt sich selbst.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09026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5,29-30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722320"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Denn niemand hat je sein eigenes Fleisch gehasst; sondern er nährt und pflegt es wie auch Christus die Gemeinde. Denn wir sind Glieder seines Leibes.</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8118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5,31-32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16632"/>
            <a:ext cx="8722320"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»Darum wird ein Mann Vater und Mutter verlassen und an seiner Frau hängen, und die zwei werden ein Fleisch sein«. Dies Geheimnis ist gross; ich deute es aber auf Christus und die Gemeinde.</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449968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0160" y="206621"/>
            <a:ext cx="8722320" cy="1200329"/>
          </a:xfrm>
        </p:spPr>
        <p:txBody>
          <a:bodyPr wrap="square">
            <a:spAutoFit/>
          </a:bodyPr>
          <a:lstStyle/>
          <a:p>
            <a:pPr algn="l"/>
            <a:r>
              <a:rPr lang="de-CH" altLang="de-DE" sz="3600" dirty="0">
                <a:solidFill>
                  <a:schemeClr val="bg1">
                    <a:lumMod val="50000"/>
                  </a:schemeClr>
                </a:solidFill>
                <a:effectLst/>
                <a:latin typeface="Univers LT Std 47 Cn Lt" pitchFamily="34" charset="0"/>
              </a:rPr>
              <a:t>Darum auch ihr: ein jeder liebe seine Frau wie sich selbst; die Frau aber habe Ehrfurcht vor dem Mann.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776132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40324"/>
            <a:ext cx="8496944" cy="1107996"/>
          </a:xfrm>
        </p:spPr>
        <p:txBody>
          <a:bodyPr wrap="square">
            <a:spAutoFit/>
          </a:bodyPr>
          <a:lstStyle/>
          <a:p>
            <a:pPr algn="l"/>
            <a:r>
              <a:rPr lang="de-DE" altLang="de-DE" sz="6600" dirty="0">
                <a:solidFill>
                  <a:schemeClr val="bg1">
                    <a:lumMod val="50000"/>
                  </a:schemeClr>
                </a:solidFill>
                <a:effectLst/>
                <a:latin typeface="Univers LT Std 47 Cn Lt" pitchFamily="34" charset="0"/>
              </a:rPr>
              <a:t>I. </a:t>
            </a:r>
            <a:r>
              <a:rPr lang="de-CH" altLang="de-DE" sz="6600" dirty="0">
                <a:solidFill>
                  <a:schemeClr val="bg1">
                    <a:lumMod val="50000"/>
                  </a:schemeClr>
                </a:solidFill>
                <a:effectLst/>
                <a:latin typeface="Univers LT Std 47 Cn Lt" pitchFamily="34" charset="0"/>
              </a:rPr>
              <a:t>Aufopfernde Liebe</a:t>
            </a:r>
            <a:endParaRPr lang="de-DE" altLang="de-DE" sz="6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2.Samuel 13,1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16632"/>
            <a:ext cx="8722320" cy="1446550"/>
          </a:xfrm>
        </p:spPr>
        <p:txBody>
          <a:bodyPr wrap="square">
            <a:spAutoFit/>
          </a:bodyPr>
          <a:lstStyle/>
          <a:p>
            <a:pPr algn="l"/>
            <a:r>
              <a:rPr lang="de-CH" altLang="de-DE" sz="4400" dirty="0">
                <a:solidFill>
                  <a:schemeClr val="bg1">
                    <a:lumMod val="50000"/>
                  </a:schemeClr>
                </a:solidFill>
                <a:effectLst/>
                <a:latin typeface="Univers LT Std 47 Cn Lt" pitchFamily="34" charset="0"/>
              </a:rPr>
              <a:t>„Tamar war sehr schön, und Amnon verliebte sich in sie.“</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65507728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923</Words>
  <Application>Microsoft Office PowerPoint</Application>
  <PresentationFormat>Bildschirmpräsentation (4:3)</PresentationFormat>
  <Paragraphs>102</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Ehemänner: das Mass aller Dinge ist Jesus</vt:lpstr>
      <vt:lpstr>Ihr Männer, liebt eure Frauen, wie auch Christus die Gemeinde geliebt hat und hat sich selbst für sie dahingegeben, um sie zu heiligen.</vt:lpstr>
      <vt:lpstr>Er hat sie gereinigt durch das Wasserbad im Wort, damit er für sich die Gemeinde herrlich bereite, die keinen Flecken oder Runzel oder etwas dergleichen habe, sondern die heilig und untadelig sei.</vt:lpstr>
      <vt:lpstr>So sollen auch die Männer ihre Frauen lieben wie ihren eigenen Leib. Wer seine Frau liebt, der liebt sich selbst.</vt:lpstr>
      <vt:lpstr>Denn niemand hat je sein eigenes Fleisch gehasst; sondern er nährt und pflegt es wie auch Christus die Gemeinde. Denn wir sind Glieder seines Leibes.</vt:lpstr>
      <vt:lpstr>»Darum wird ein Mann Vater und Mutter verlassen und an seiner Frau hängen, und die zwei werden ein Fleisch sein«. Dies Geheimnis ist gross; ich deute es aber auf Christus und die Gemeinde.</vt:lpstr>
      <vt:lpstr>Darum auch ihr: ein jeder liebe seine Frau wie sich selbst; die Frau aber habe Ehrfurcht vor dem Mann.</vt:lpstr>
      <vt:lpstr>I. Aufopfernde Liebe</vt:lpstr>
      <vt:lpstr>„Tamar war sehr schön, und Amnon verliebte sich in sie.“</vt:lpstr>
      <vt:lpstr>„Seine Abscheu war nun grösser, als vorher seine Liebe.“</vt:lpstr>
      <vt:lpstr>„Du hast Verlangen nach deinem Mann; er aber wird über dich herrschen.“</vt:lpstr>
      <vt:lpstr>„Ihr Männer, liebt eure Frauen, wie auch Christus die Gemeinde geliebt hat und hat sich selbst für sie dahingegeben, um sie zu heiligen.“</vt:lpstr>
      <vt:lpstr>„Jesus Christus hat sein Leben als Lösegeld für alle gegeben.“</vt:lpstr>
      <vt:lpstr>„Den Schuldschein, der auf unseren Namen ausgestellt war und dessen Inhalt uns anklagte, weil wir die Forderungen des Gesetzes nicht erfüllt hatten, hat er für nicht mehr gültig erklärt. Er hat ihn ans Kreuz genagelt und damit für immer beseitigt.“</vt:lpstr>
      <vt:lpstr>„Jesus hat die Gemeinde gereinigt durch das Wasserbad im Wort, damit er für sich die Gemeinde herrlich bereite, die keinen Flecken oder Runzel oder etwas dergleichen habe, sondern die heilig und untadelig sei.“</vt:lpstr>
      <vt:lpstr>„Durch das Bad der Wiedergeburt hat er den Schmutz der Sünde von uns abgewaschen und hat uns zu neuen Menschen gemacht.“</vt:lpstr>
      <vt:lpstr>„Jesus hat die Gemeinde gereinigt durch das Wasserbad im Wort, damit er für sich die Gemeinde herrlich bereite, die keinen Flecken oder Runzel oder etwas dergleichen habe, sondern die heilig und untadelig sei.“</vt:lpstr>
      <vt:lpstr>„So (wie Jesus) sollen auch die Männer ihre Frauen lieben wie ihren eigenen Leib.“</vt:lpstr>
      <vt:lpstr>II. Radikale Hingabe</vt:lpstr>
      <vt:lpstr>„So sollen auch die Männer ihre Frauen lieben wie ihren eigenen Leib. Wer seine Frau liebt, der liebt sich selbst.“</vt:lpstr>
      <vt:lpstr>„Denn niemand hat je sein eigenes Fleisch gehasst; sondern er nährt und pflegt es wie auch Christus die Gemeinde. Denn wir sind Glieder seines Leibes.“</vt:lpstr>
      <vt:lpstr>„Darum wird ein Mann Vater und Mutter verlassen und an seiner Frau hängen, und die zwei werden ein Fleisch sein.“</vt:lpstr>
      <vt:lpstr>„Die zwei werden ein Fleisch sein.“</vt:lpstr>
      <vt:lpstr>„Denn niemand hat je sein eigenes Fleisch gehasst; sondern er nährt und pflegt es wie auch Christus die Gemeinde.“</vt:lpstr>
      <vt:lpstr>III. Faszinierendes Geheimnis</vt:lpstr>
      <vt:lpstr>„Darum wird ein Mann seinen Vater und seine Mutter verlassen und seiner Frau anhangen, und sie werden sein ein Fleisch.“</vt:lpstr>
      <vt:lpstr>„Dies Geheimnis ist gross; ich deute es aber auf Christus und die Gemeinde.“</vt:lpstr>
      <vt:lpstr>„Danach werden wir – die Gläubigen, die zu diesem Zeitpunkt noch am Leben sind – mit ihnen zusammen in den Wolken emporgehoben, dem Herrn entgegen, und dann werden wir alle für immer bei ihm sein.“</vt:lpstr>
      <vt:lpstr>„Ich lasse alles hinter mir und sehe nur noch, was vor mir liegt. Ich halte geradewegs auf das Ziel zu, um den Siegespreis zu gewinnen. Dieser Preis ist das ewige Leben, zu dem Gott mich durch Jesus Christus berufen hat.“ </vt:lpstr>
      <vt:lpstr>„Lasst uns jubeln vor Freude und ihm die Ehre geben, denn jetzt wird die Hochzeit des Lammes gefeiert! Seine Braut hat sich für das Fest bereitgemacht.“</vt:lpstr>
      <vt:lpstr>Schlussgedanke</vt:lpstr>
      <vt:lpstr>„Darum auch ihr: ein jeder liebe seine Frau wie sich selbst; die Frau aber fürchte den Mann.“</vt:lpstr>
      <vt:lpstr>„Ordnet euch einander unter in der Furcht Christi.“</vt:lpstr>
      <vt:lpstr>„Unsere Studie kam nicht zu dem Schluss, dass Männer all ihre persönliche Macht aufgeben und ihr Leben von ihren Frauen bestimmten lassen sollten. Doch wir fanden heraus, dass die auf lange Sicht glücklichsten und stabilsten Ehen diejenigen waren, in denen der Ehemann seine Frau mit Respekt behandelte und sich nicht weigerte, seine Macht mit ihr zu teilen und sie in seine Entscheidungsfindung einzubeziehen.“</vt:lpstr>
      <vt:lpstr>„Jeder Mann liebe seine Frau wie sich selbst; die Frau aber habe Ehrfurcht vor dem Mann.“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Göttliche Anweisungen für gelingende Beziehungen - Teil 3/7 - Ehemänner: das Mass aller Dinge ist Jesus - Folien</dc:title>
  <dc:creator>Jürg Birnstiel</dc:creator>
  <cp:lastModifiedBy>Me</cp:lastModifiedBy>
  <cp:revision>803</cp:revision>
  <dcterms:created xsi:type="dcterms:W3CDTF">2013-11-12T15:20:47Z</dcterms:created>
  <dcterms:modified xsi:type="dcterms:W3CDTF">2018-11-27T08:12:04Z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