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handoutMasterIdLst>
    <p:handoutMasterId r:id="rId38"/>
  </p:handoutMasterIdLst>
  <p:sldIdLst>
    <p:sldId id="1028" r:id="rId2"/>
    <p:sldId id="1029" r:id="rId3"/>
    <p:sldId id="1060" r:id="rId4"/>
    <p:sldId id="1030" r:id="rId5"/>
    <p:sldId id="896" r:id="rId6"/>
    <p:sldId id="1031" r:id="rId7"/>
    <p:sldId id="1032" r:id="rId8"/>
    <p:sldId id="1033" r:id="rId9"/>
    <p:sldId id="1034" r:id="rId10"/>
    <p:sldId id="1035" r:id="rId11"/>
    <p:sldId id="1036" r:id="rId12"/>
    <p:sldId id="1037" r:id="rId13"/>
    <p:sldId id="1038" r:id="rId14"/>
    <p:sldId id="1039" r:id="rId15"/>
    <p:sldId id="1040" r:id="rId16"/>
    <p:sldId id="1041" r:id="rId17"/>
    <p:sldId id="1042" r:id="rId18"/>
    <p:sldId id="962" r:id="rId19"/>
    <p:sldId id="1043" r:id="rId20"/>
    <p:sldId id="1044" r:id="rId21"/>
    <p:sldId id="1045" r:id="rId22"/>
    <p:sldId id="1046" r:id="rId23"/>
    <p:sldId id="1047" r:id="rId24"/>
    <p:sldId id="1049" r:id="rId25"/>
    <p:sldId id="990" r:id="rId26"/>
    <p:sldId id="1051" r:id="rId27"/>
    <p:sldId id="1052" r:id="rId28"/>
    <p:sldId id="1053" r:id="rId29"/>
    <p:sldId id="1054" r:id="rId30"/>
    <p:sldId id="1055" r:id="rId31"/>
    <p:sldId id="1056" r:id="rId32"/>
    <p:sldId id="1057" r:id="rId33"/>
    <p:sldId id="1058" r:id="rId34"/>
    <p:sldId id="259" r:id="rId35"/>
    <p:sldId id="1059" r:id="rId36"/>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10" d="100"/>
          <a:sy n="110" d="100"/>
        </p:scale>
        <p:origin x="-60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3675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8292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914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2752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0785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05151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72596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3683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318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039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7756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98675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8713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7664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8294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33759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55614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3347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96169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64926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67848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09263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32677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5712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8234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3391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978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9886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1505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303040"/>
            <a:ext cx="11233248"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Leben in </a:t>
            </a:r>
            <a:r>
              <a:rPr lang="de-DE" altLang="de-DE" sz="6000">
                <a:solidFill>
                  <a:schemeClr val="tx1"/>
                </a:solidFill>
                <a:effectLst/>
                <a:latin typeface="Source Sans Pro Black" panose="020B0803030403020204" pitchFamily="34" charset="0"/>
                <a:ea typeface="Source Sans Pro Black" panose="020B0803030403020204" pitchFamily="34" charset="0"/>
              </a:rPr>
              <a:t>echter und</a:t>
            </a:r>
            <a:br>
              <a:rPr lang="de-DE" altLang="de-DE" sz="6000">
                <a:solidFill>
                  <a:schemeClr val="tx1"/>
                </a:solidFill>
                <a:effectLst/>
                <a:latin typeface="Source Sans Pro Black" panose="020B0803030403020204" pitchFamily="34" charset="0"/>
                <a:ea typeface="Source Sans Pro Black" panose="020B0803030403020204" pitchFamily="34" charset="0"/>
              </a:rPr>
            </a:br>
            <a:r>
              <a:rPr lang="de-DE" altLang="de-DE" sz="6000">
                <a:solidFill>
                  <a:schemeClr val="tx1"/>
                </a:solidFill>
                <a:effectLst/>
                <a:latin typeface="Source Sans Pro Black" panose="020B0803030403020204" pitchFamily="34" charset="0"/>
                <a:ea typeface="Source Sans Pro Black" panose="020B0803030403020204" pitchFamily="34" charset="0"/>
              </a:rPr>
              <a:t>tiefer </a:t>
            </a:r>
            <a:r>
              <a:rPr lang="de-DE" altLang="de-DE" sz="6000" dirty="0">
                <a:solidFill>
                  <a:schemeClr val="tx1"/>
                </a:solidFill>
                <a:effectLst/>
                <a:latin typeface="Source Sans Pro Black" panose="020B0803030403020204" pitchFamily="34" charset="0"/>
                <a:ea typeface="Source Sans Pro Black" panose="020B0803030403020204" pitchFamily="34" charset="0"/>
              </a:rPr>
              <a:t>Gemeinschaft</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Grundlegendes zum christlichen Leben (4/6)</a:t>
            </a:r>
          </a:p>
        </p:txBody>
      </p:sp>
      <p:sp>
        <p:nvSpPr>
          <p:cNvPr id="4" name="Rectangle 3"/>
          <p:cNvSpPr txBox="1">
            <a:spLocks noChangeArrowheads="1"/>
          </p:cNvSpPr>
          <p:nvPr/>
        </p:nvSpPr>
        <p:spPr bwMode="auto">
          <a:xfrm>
            <a:off x="5070051" y="256490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260648"/>
            <a:ext cx="11809312"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„Deshalb wollen wir mit ungeteilter Hingabe und voller Vertrauen und Zuversicht vor Gott treten. Wir sind ja in unserem Innersten mit dem Blut Jesu besprengt und dadurch von unserem schuldbeladenen Gewissen befreit; wir sind – bildlich gesprochen – am ganzen Körper mit reinem Wasser gewaschen.“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10,22</a:t>
            </a:r>
          </a:p>
        </p:txBody>
      </p:sp>
    </p:spTree>
    <p:extLst>
      <p:ext uri="{BB962C8B-B14F-4D97-AF65-F5344CB8AC3E}">
        <p14:creationId xmlns:p14="http://schemas.microsoft.com/office/powerpoint/2010/main" val="151690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2308324"/>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„Jeder, der Böses tut, hasst das Licht;</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er tritt nicht ins Licht, damit sein Tun nicht aufgedeckt wird.“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5689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3,20</a:t>
            </a:r>
          </a:p>
        </p:txBody>
      </p:sp>
    </p:spTree>
    <p:extLst>
      <p:ext uri="{BB962C8B-B14F-4D97-AF65-F5344CB8AC3E}">
        <p14:creationId xmlns:p14="http://schemas.microsoft.com/office/powerpoint/2010/main" val="414762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4492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sich bei dem, was er tut, nach der Wahrheit richtet, der tritt ins Licht, und es wird offenbar, dass sein Tun in Gott gegründet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3,21</a:t>
            </a:r>
          </a:p>
        </p:txBody>
      </p:sp>
    </p:spTree>
    <p:extLst>
      <p:ext uri="{BB962C8B-B14F-4D97-AF65-F5344CB8AC3E}">
        <p14:creationId xmlns:p14="http://schemas.microsoft.com/office/powerpoint/2010/main" val="228042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36915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jemand mich liebt, wird er sich nach meinem Wort richten. Mein Vater wird ihn lieben, und wir werden zu ihm kommen und bei ihm wohnen.“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14,23</a:t>
            </a:r>
          </a:p>
        </p:txBody>
      </p:sp>
    </p:spTree>
    <p:extLst>
      <p:ext uri="{BB962C8B-B14F-4D97-AF65-F5344CB8AC3E}">
        <p14:creationId xmlns:p14="http://schemas.microsoft.com/office/powerpoint/2010/main" val="17627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017224"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„Die Frucht, die der Geist Gottes hervorbringt, besteht in Liebe, Freude, Frieden, Geduld, Freundlichkeit, Güte, Treue, Rücksichtnahme und Selbstbeherrschung.“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335699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Galater-Brief 5,22-23</a:t>
            </a:r>
          </a:p>
        </p:txBody>
      </p:sp>
    </p:spTree>
    <p:extLst>
      <p:ext uri="{BB962C8B-B14F-4D97-AF65-F5344CB8AC3E}">
        <p14:creationId xmlns:p14="http://schemas.microsoft.com/office/powerpoint/2010/main" val="327525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88640"/>
            <a:ext cx="11809312"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„Wir haben die Botschaft der Propheten, die durch und durch zuverlässig ist. Ihr tut gut daran, euch an sie zu halten, denn sie ist wie eine Lampe, die an einem dunklen Ort scheint. Haltet euch an diese Botschaft, bis der Tag anbricht und das Licht des Morgensterns</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es in euren Herzen hell werden lässt.“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Petrus-Brief 1,19</a:t>
            </a:r>
          </a:p>
        </p:txBody>
      </p:sp>
    </p:spTree>
    <p:extLst>
      <p:ext uri="{BB962C8B-B14F-4D97-AF65-F5344CB8AC3E}">
        <p14:creationId xmlns:p14="http://schemas.microsoft.com/office/powerpoint/2010/main" val="255156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449272"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„Alles, was in der Schrift steht, ist von Gottes Geist eingegeben, und dementsprechend </a:t>
            </a:r>
            <a:r>
              <a:rPr lang="de-DE" altLang="de-DE" sz="4000" dirty="0" err="1">
                <a:solidFill>
                  <a:schemeClr val="tx1"/>
                </a:solidFill>
                <a:effectLst/>
                <a:latin typeface="Source Sans Pro" panose="020B0503030403020204" pitchFamily="34" charset="0"/>
                <a:ea typeface="Source Sans Pro" panose="020B0503030403020204" pitchFamily="34" charset="0"/>
              </a:rPr>
              <a:t>gross</a:t>
            </a:r>
            <a:r>
              <a:rPr lang="de-DE" altLang="de-DE" sz="4000" dirty="0">
                <a:solidFill>
                  <a:schemeClr val="tx1"/>
                </a:solidFill>
                <a:effectLst/>
                <a:latin typeface="Source Sans Pro" panose="020B0503030403020204" pitchFamily="34" charset="0"/>
                <a:ea typeface="Source Sans Pro" panose="020B0503030403020204" pitchFamily="34" charset="0"/>
              </a:rPr>
              <a:t> ist auch der Nutzen der Schrift: Sie unterrichtet in der Wahrheit, deckt Schuld auf, bringt auf den richtigen Weg und erzieht zu einem Leben nach Gottes Willen.“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8610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Timotheus-Brief 3,16</a:t>
            </a:r>
          </a:p>
        </p:txBody>
      </p:sp>
    </p:spTree>
    <p:extLst>
      <p:ext uri="{BB962C8B-B14F-4D97-AF65-F5344CB8AC3E}">
        <p14:creationId xmlns:p14="http://schemas.microsoft.com/office/powerpoint/2010/main" val="160498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21910"/>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„So ist also der, der Gott gehört und ihm dient, mit Hilfe der Schrift allen Anforderungen gewachsen; er ist durch sie dafür ausgerüstet, alles zu tun, was gut und richtig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287645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Timotheus-Brief 3,17</a:t>
            </a:r>
          </a:p>
        </p:txBody>
      </p:sp>
    </p:spTree>
    <p:extLst>
      <p:ext uri="{BB962C8B-B14F-4D97-AF65-F5344CB8AC3E}">
        <p14:creationId xmlns:p14="http://schemas.microsoft.com/office/powerpoint/2010/main" val="227254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00811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Mit Christen vereint</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04664"/>
            <a:ext cx="10873208" cy="2123658"/>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„Wenn wir im Licht leben, so wie Gott im Licht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52788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51316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mit dem Sohn (Jesus) verbunden ist, hat das Leben. Wer nicht mit ihm, dem Sohn Gottes, verbunden ist, hat das Leben nicht.“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5,12</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404664"/>
            <a:ext cx="11809312"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„Wenn wir im Licht leben, so wie Gott im Licht ist, dann haben wir Gemeinschaft mit Gott.“</a:t>
            </a:r>
          </a:p>
        </p:txBody>
      </p:sp>
    </p:spTree>
    <p:extLst>
      <p:ext uri="{BB962C8B-B14F-4D97-AF65-F5344CB8AC3E}">
        <p14:creationId xmlns:p14="http://schemas.microsoft.com/office/powerpoint/2010/main" val="4065463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398274"/>
            <a:ext cx="11665296"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im Licht leben, so wie Gott im Licht ist, haben wir Gemeinschaft untereinander.“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20486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12867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30525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lebe in ihnen und du lebst in mir; so sollen auch sie vollkommen eins sein, damit die Welt erkennt, dass du mich gesandt hast und dass du sie, die zu mir gehören, ebenso liebst wie mich.“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19745" y="373852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17,23</a:t>
            </a:r>
          </a:p>
        </p:txBody>
      </p:sp>
    </p:spTree>
    <p:extLst>
      <p:ext uri="{BB962C8B-B14F-4D97-AF65-F5344CB8AC3E}">
        <p14:creationId xmlns:p14="http://schemas.microsoft.com/office/powerpoint/2010/main" val="236920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9577064"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„Einige haben sich angewöhnt, den Gemeindeversammlungen fernzubleiben. Das ist nicht gut; vielmehr sollt ihr einander Mut machen. Und das umso mehr, als ihr doch merken müsst, dass der Tag näher rückt, an dem der Herr kommt!“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591944"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10,25</a:t>
            </a:r>
          </a:p>
        </p:txBody>
      </p:sp>
    </p:spTree>
    <p:extLst>
      <p:ext uri="{BB962C8B-B14F-4D97-AF65-F5344CB8AC3E}">
        <p14:creationId xmlns:p14="http://schemas.microsoft.com/office/powerpoint/2010/main" val="176803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1377264"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alle seid zusammen der Leib von Christus, und als Einzelne seid ihr Teile an diesem Leib.“</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2768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12,27</a:t>
            </a:r>
          </a:p>
        </p:txBody>
      </p:sp>
    </p:spTree>
    <p:extLst>
      <p:ext uri="{BB962C8B-B14F-4D97-AF65-F5344CB8AC3E}">
        <p14:creationId xmlns:p14="http://schemas.microsoft.com/office/powerpoint/2010/main" val="3219968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650304"/>
            <a:ext cx="1044116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Durch dick und dünn!</a:t>
            </a:r>
          </a:p>
        </p:txBody>
      </p:sp>
    </p:spTree>
    <p:extLst>
      <p:ext uri="{BB962C8B-B14F-4D97-AF65-F5344CB8AC3E}">
        <p14:creationId xmlns:p14="http://schemas.microsoft.com/office/powerpoint/2010/main" val="361546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9308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„Paulus und Barnabas bestritten das und hatten eine heftige Auseinandersetzung mit ihnen.“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2459793"/>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15,2</a:t>
            </a:r>
          </a:p>
        </p:txBody>
      </p:sp>
    </p:spTree>
    <p:extLst>
      <p:ext uri="{BB962C8B-B14F-4D97-AF65-F5344CB8AC3E}">
        <p14:creationId xmlns:p14="http://schemas.microsoft.com/office/powerpoint/2010/main" val="202288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1233248"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„Es kam zu einer heftigen Auseinandersetzung, und Paulus und Barnabas trennten sich.“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276872"/>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15,39</a:t>
            </a:r>
          </a:p>
        </p:txBody>
      </p:sp>
    </p:spTree>
    <p:extLst>
      <p:ext uri="{BB962C8B-B14F-4D97-AF65-F5344CB8AC3E}">
        <p14:creationId xmlns:p14="http://schemas.microsoft.com/office/powerpoint/2010/main" val="3328801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23324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ihr wie wilde Tiere aufeinander losgeht, einander </a:t>
            </a:r>
            <a:r>
              <a:rPr lang="de-DE" altLang="de-DE" sz="4400" dirty="0" err="1">
                <a:solidFill>
                  <a:schemeClr val="tx1"/>
                </a:solidFill>
                <a:effectLst/>
                <a:latin typeface="Source Sans Pro" panose="020B0503030403020204" pitchFamily="34" charset="0"/>
                <a:ea typeface="Source Sans Pro" panose="020B0503030403020204" pitchFamily="34" charset="0"/>
              </a:rPr>
              <a:t>beisst</a:t>
            </a:r>
            <a:r>
              <a:rPr lang="de-DE" altLang="de-DE" sz="4400" dirty="0">
                <a:solidFill>
                  <a:schemeClr val="tx1"/>
                </a:solidFill>
                <a:effectLst/>
                <a:latin typeface="Source Sans Pro" panose="020B0503030403020204" pitchFamily="34" charset="0"/>
                <a:ea typeface="Source Sans Pro" panose="020B0503030403020204" pitchFamily="34" charset="0"/>
              </a:rPr>
              <a:t> und zerfleischt, dann passt nur auf! Sonst werdet ihr am Ende noch einer vom anderen aufgefressen.“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3262913"/>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Galater-Brief 5,15</a:t>
            </a:r>
          </a:p>
        </p:txBody>
      </p:sp>
    </p:spTree>
    <p:extLst>
      <p:ext uri="{BB962C8B-B14F-4D97-AF65-F5344CB8AC3E}">
        <p14:creationId xmlns:p14="http://schemas.microsoft.com/office/powerpoint/2010/main" val="3419698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„Das Blut Jesu, seines Sohnes, macht uns rein von aller Sünde.“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2636912"/>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269891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73730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sagen, dass wir Gemeinschaft mit ihm haben, und wandeln doch in der Finsternis,</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so lügen wir und tun nicht die Wahrheit.“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1,6</a:t>
            </a:r>
          </a:p>
        </p:txBody>
      </p:sp>
    </p:spTree>
    <p:extLst>
      <p:ext uri="{BB962C8B-B14F-4D97-AF65-F5344CB8AC3E}">
        <p14:creationId xmlns:p14="http://schemas.microsoft.com/office/powerpoint/2010/main" val="393428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8051" y="332656"/>
            <a:ext cx="11233248" cy="584775"/>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„Das Blut Jesu, seines Sohnes, macht uns rein von aller Sünde.“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33991" y="4149080"/>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
        <p:nvSpPr>
          <p:cNvPr id="5" name="Rectangle 2">
            <a:extLst>
              <a:ext uri="{FF2B5EF4-FFF2-40B4-BE49-F238E27FC236}">
                <a16:creationId xmlns:a16="http://schemas.microsoft.com/office/drawing/2014/main" xmlns="" id="{074DE6D0-27AF-48A0-8E04-6A95FD9155A4}"/>
              </a:ext>
            </a:extLst>
          </p:cNvPr>
          <p:cNvSpPr txBox="1">
            <a:spLocks noChangeArrowheads="1"/>
          </p:cNvSpPr>
          <p:nvPr/>
        </p:nvSpPr>
        <p:spPr bwMode="auto">
          <a:xfrm>
            <a:off x="335360" y="1196752"/>
            <a:ext cx="1072871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6000" kern="0" dirty="0">
                <a:solidFill>
                  <a:schemeClr val="tx1"/>
                </a:solidFill>
                <a:effectLst/>
                <a:latin typeface="Source Sans Pro" panose="020B0503030403020204" pitchFamily="34" charset="0"/>
                <a:ea typeface="Source Sans Pro" panose="020B0503030403020204" pitchFamily="34" charset="0"/>
              </a:rPr>
              <a:t>„Das Blut Jesu, seines Sohnes reinigt fortlaufend alle unsere Sünden.“</a:t>
            </a:r>
          </a:p>
        </p:txBody>
      </p:sp>
    </p:spTree>
    <p:extLst>
      <p:ext uri="{BB962C8B-B14F-4D97-AF65-F5344CB8AC3E}">
        <p14:creationId xmlns:p14="http://schemas.microsoft.com/office/powerpoint/2010/main" val="521408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92049"/>
            <a:ext cx="1159328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„Geschwister, wenn sich jemand zu einem Fehltritt verleiten lässt, sollt ihr, die ihr euch von Gottes Geist führen lasst, ihm voll Nachsicht wieder zurechthelfen. Dabei muss aber jeder von euch auf sich selbst achtgeben, damit er nicht auch in Versuchung gerät.“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4077072"/>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Galater-Brief 6,1</a:t>
            </a:r>
          </a:p>
        </p:txBody>
      </p:sp>
    </p:spTree>
    <p:extLst>
      <p:ext uri="{BB962C8B-B14F-4D97-AF65-F5344CB8AC3E}">
        <p14:creationId xmlns:p14="http://schemas.microsoft.com/office/powerpoint/2010/main" val="4236227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30525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„Zuletzt, liebe Geschwister, freut euch, lasst euch zurechtbringen, lasst euch mahnen, habt einerlei Sinn, haltet Frieden! So wird der Gott der Liebe und des Friedens mit euch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3402709"/>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13,11</a:t>
            </a:r>
          </a:p>
        </p:txBody>
      </p:sp>
    </p:spTree>
    <p:extLst>
      <p:ext uri="{BB962C8B-B14F-4D97-AF65-F5344CB8AC3E}">
        <p14:creationId xmlns:p14="http://schemas.microsoft.com/office/powerpoint/2010/main" val="3167930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91188"/>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„Das Blut Jesu, seines Sohnes reinigt fortlaufend alle unsere Sünden.“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2348880"/>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1375247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1017224" cy="2800767"/>
          </a:xfrm>
        </p:spPr>
        <p:txBody>
          <a:bodyPr wrap="square">
            <a:spAutoFit/>
          </a:bodyPr>
          <a:lstStyle/>
          <a:p>
            <a:pPr algn="l"/>
            <a:r>
              <a:rPr lang="de-DE" altLang="de-DE" sz="4400">
                <a:solidFill>
                  <a:schemeClr val="tx1"/>
                </a:solidFill>
                <a:effectLst/>
                <a:latin typeface="Source Sans Pro" panose="020B0503030403020204" pitchFamily="34" charset="0"/>
                <a:ea typeface="Source Sans Pro" panose="020B0503030403020204" pitchFamily="34" charset="0"/>
              </a:rPr>
              <a:t>„Wenn wir im Licht leben, so wie Gott im Licht ist, haben wir Gemeinschaft untereinander, und das Blut Jesu, seines Sohnes, reinigt fortlaufend alle unsere Sünden.“</a:t>
            </a:r>
            <a:endParaRPr lang="de-DE" altLang="de-DE" sz="4400" dirty="0">
              <a:solidFill>
                <a:schemeClr val="tx1"/>
              </a:solidFill>
              <a:effectLst/>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3198167"/>
            <a:ext cx="424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362411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66529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jedoch im Licht leben, so wie Gott im Licht ist, haben wir Gemeinschaft untereinander, und das Blut Jesu, seines Sohnes, reinigt uns von aller Sünde.“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3334921"/>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75239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692696"/>
            <a:ext cx="10225136"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Mit Gott unterwegs</a:t>
            </a:r>
          </a:p>
        </p:txBody>
      </p:sp>
    </p:spTree>
    <p:extLst>
      <p:ext uri="{BB962C8B-B14F-4D97-AF65-F5344CB8AC3E}">
        <p14:creationId xmlns:p14="http://schemas.microsoft.com/office/powerpoint/2010/main" val="337966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„Wenn wir im Licht leben,</a:t>
            </a:r>
            <a:br>
              <a:rPr lang="de-DE" altLang="de-DE" sz="6000" dirty="0">
                <a:solidFill>
                  <a:schemeClr val="tx1"/>
                </a:solidFill>
                <a:effectLst/>
                <a:latin typeface="Source Sans Pro" panose="020B0503030403020204" pitchFamily="34" charset="0"/>
                <a:ea typeface="Source Sans Pro" panose="020B0503030403020204" pitchFamily="34" charset="0"/>
              </a:rPr>
            </a:br>
            <a:r>
              <a:rPr lang="de-DE" altLang="de-DE" sz="6000" dirty="0">
                <a:solidFill>
                  <a:schemeClr val="tx1"/>
                </a:solidFill>
                <a:effectLst/>
                <a:latin typeface="Source Sans Pro" panose="020B0503030403020204" pitchFamily="34" charset="0"/>
                <a:ea typeface="Source Sans Pro" panose="020B0503030403020204" pitchFamily="34" charset="0"/>
              </a:rPr>
              <a:t>so wie Gott im Licht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288554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„Gott wohnt in einem Licht, zu dem niemand kommen kann, den kein Mensch gesehen hat noch sehen kann.“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Timotheus-Brief 6,16</a:t>
            </a:r>
          </a:p>
        </p:txBody>
      </p:sp>
    </p:spTree>
    <p:extLst>
      <p:ext uri="{BB962C8B-B14F-4D97-AF65-F5344CB8AC3E}">
        <p14:creationId xmlns:p14="http://schemas.microsoft.com/office/powerpoint/2010/main" val="261476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bin das Licht der Welt, Wer mir nachfolgt, wird nicht mehr in der Finsternis umherirren, sondern wird das Licht des Lebens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8,12</a:t>
            </a:r>
          </a:p>
        </p:txBody>
      </p:sp>
    </p:spTree>
    <p:extLst>
      <p:ext uri="{BB962C8B-B14F-4D97-AF65-F5344CB8AC3E}">
        <p14:creationId xmlns:p14="http://schemas.microsoft.com/office/powerpoint/2010/main" val="317295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593288"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„Wir haben jetzt, liebe Geschwister, einen freien und ungehinderten Zugang zu Gottes Heiligtum; Jesus hat ihn uns durch sein Blut eröffnet. Durch den Vorhang hindurch – das </a:t>
            </a:r>
            <a:r>
              <a:rPr lang="de-DE" altLang="de-DE" sz="4000" dirty="0" err="1">
                <a:solidFill>
                  <a:schemeClr val="tx1"/>
                </a:solidFill>
                <a:effectLst/>
                <a:latin typeface="Source Sans Pro" panose="020B0503030403020204" pitchFamily="34" charset="0"/>
                <a:ea typeface="Source Sans Pro" panose="020B0503030403020204" pitchFamily="34" charset="0"/>
              </a:rPr>
              <a:t>heisst</a:t>
            </a:r>
            <a:r>
              <a:rPr lang="de-DE" altLang="de-DE" sz="4000" dirty="0">
                <a:solidFill>
                  <a:schemeClr val="tx1"/>
                </a:solidFill>
                <a:effectLst/>
                <a:latin typeface="Source Sans Pro" panose="020B0503030403020204" pitchFamily="34" charset="0"/>
                <a:ea typeface="Source Sans Pro" panose="020B0503030403020204" pitchFamily="34" charset="0"/>
              </a:rPr>
              <a:t> konkret: durch das Opfer seines Leibes – hat er einen Weg gebahnt, den bis dahin noch keiner gegangen ist, einen Weg,</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der zum Leben führt.“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58984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10,19-20</a:t>
            </a:r>
          </a:p>
        </p:txBody>
      </p:sp>
    </p:spTree>
    <p:extLst>
      <p:ext uri="{BB962C8B-B14F-4D97-AF65-F5344CB8AC3E}">
        <p14:creationId xmlns:p14="http://schemas.microsoft.com/office/powerpoint/2010/main" val="502235879"/>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1053</Words>
  <Application>Microsoft Office PowerPoint</Application>
  <PresentationFormat>Benutzerdefiniert</PresentationFormat>
  <Paragraphs>102</Paragraphs>
  <Slides>35</Slides>
  <Notes>35</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Designvorlage 'Berggipfel'</vt:lpstr>
      <vt:lpstr>Leben in echter und tiefer Gemeinschaft</vt:lpstr>
      <vt:lpstr>„Wer mit dem Sohn (Jesus) verbunden ist, hat das Leben. Wer nicht mit ihm, dem Sohn Gottes, verbunden ist, hat das Leben nicht.“</vt:lpstr>
      <vt:lpstr>„Wenn wir sagen, dass wir Gemeinschaft mit ihm haben, und wandeln doch in der Finsternis, so lügen wir und tun nicht die Wahrheit.“</vt:lpstr>
      <vt:lpstr>„Wenn wir jedoch im Licht leben, so wie Gott im Licht ist, haben wir Gemeinschaft untereinander, und das Blut Jesu, seines Sohnes, reinigt uns von aller Sünde.“</vt:lpstr>
      <vt:lpstr>I. Mit Gott unterwegs</vt:lpstr>
      <vt:lpstr>„Wenn wir im Licht leben, so wie Gott im Licht ist.“</vt:lpstr>
      <vt:lpstr>„Gott wohnt in einem Licht, zu dem niemand kommen kann, den kein Mensch gesehen hat noch sehen kann.“</vt:lpstr>
      <vt:lpstr>„Ich bin das Licht der Welt, Wer mir nachfolgt, wird nicht mehr in der Finsternis umherirren, sondern wird das Licht des Lebens haben.“</vt:lpstr>
      <vt:lpstr>„Wir haben jetzt, liebe Geschwister, einen freien und ungehinderten Zugang zu Gottes Heiligtum; Jesus hat ihn uns durch sein Blut eröffnet. Durch den Vorhang hindurch – das heisst konkret: durch das Opfer seines Leibes – hat er einen Weg gebahnt, den bis dahin noch keiner gegangen ist, einen Weg, der zum Leben führt.“</vt:lpstr>
      <vt:lpstr>„Deshalb wollen wir mit ungeteilter Hingabe und voller Vertrauen und Zuversicht vor Gott treten. Wir sind ja in unserem Innersten mit dem Blut Jesu besprengt und dadurch von unserem schuldbeladenen Gewissen befreit; wir sind – bildlich gesprochen – am ganzen Körper mit reinem Wasser gewaschen.“</vt:lpstr>
      <vt:lpstr>„Jeder, der Böses tut, hasst das Licht; er tritt nicht ins Licht, damit sein Tun nicht aufgedeckt wird.“</vt:lpstr>
      <vt:lpstr>„Wer sich bei dem, was er tut, nach der Wahrheit richtet, der tritt ins Licht, und es wird offenbar, dass sein Tun in Gott gegründet ist.“</vt:lpstr>
      <vt:lpstr>„Wenn jemand mich liebt, wird er sich nach meinem Wort richten. Mein Vater wird ihn lieben, und wir werden zu ihm kommen und bei ihm wohnen.“</vt:lpstr>
      <vt:lpstr>„Die Frucht, die der Geist Gottes hervorbringt, besteht in Liebe, Freude, Frieden, Geduld, Freundlichkeit, Güte, Treue, Rücksichtnahme und Selbstbeherrschung.“</vt:lpstr>
      <vt:lpstr>„Wir haben die Botschaft der Propheten, die durch und durch zuverlässig ist. Ihr tut gut daran, euch an sie zu halten, denn sie ist wie eine Lampe, die an einem dunklen Ort scheint. Haltet euch an diese Botschaft, bis der Tag anbricht und das Licht des Morgensterns es in euren Herzen hell werden lässt.“</vt:lpstr>
      <vt:lpstr>„Alles, was in der Schrift steht, ist von Gottes Geist eingegeben, und dementsprechend gross ist auch der Nutzen der Schrift: Sie unterrichtet in der Wahrheit, deckt Schuld auf, bringt auf den richtigen Weg und erzieht zu einem Leben nach Gottes Willen.“</vt:lpstr>
      <vt:lpstr>„So ist also der, der Gott gehört und ihm dient, mit Hilfe der Schrift allen Anforderungen gewachsen; er ist durch sie dafür ausgerüstet, alles zu tun, was gut und richtig ist.“</vt:lpstr>
      <vt:lpstr>II. Mit Christen vereint</vt:lpstr>
      <vt:lpstr>„Wenn wir im Licht leben, so wie Gott im Licht ist…“</vt:lpstr>
      <vt:lpstr>„Wenn wir im Licht leben, so wie Gott im Licht ist, dann haben wir Gemeinschaft mit Gott.“</vt:lpstr>
      <vt:lpstr>„Wenn wir im Licht leben, so wie Gott im Licht ist, haben wir Gemeinschaft untereinander.“</vt:lpstr>
      <vt:lpstr>„Ich lebe in ihnen und du lebst in mir; so sollen auch sie vollkommen eins sein, damit die Welt erkennt, dass du mich gesandt hast und dass du sie, die zu mir gehören, ebenso liebst wie mich.“</vt:lpstr>
      <vt:lpstr>„Einige haben sich angewöhnt, den Gemeindeversammlungen fernzubleiben. Das ist nicht gut; vielmehr sollt ihr einander Mut machen. Und das umso mehr, als ihr doch merken müsst, dass der Tag näher rückt, an dem der Herr kommt!“</vt:lpstr>
      <vt:lpstr>„Ihr alle seid zusammen der Leib von Christus, und als Einzelne seid ihr Teile an diesem Leib.“</vt:lpstr>
      <vt:lpstr>III. Durch dick und dünn!</vt:lpstr>
      <vt:lpstr>„Paulus und Barnabas bestritten das und hatten eine heftige Auseinandersetzung mit ihnen.“</vt:lpstr>
      <vt:lpstr>„Es kam zu einer heftigen Auseinandersetzung, und Paulus und Barnabas trennten sich.“</vt:lpstr>
      <vt:lpstr>„Wenn ihr wie wilde Tiere aufeinander losgeht, einander beisst und zerfleischt, dann passt nur auf! Sonst werdet ihr am Ende noch einer vom anderen aufgefressen.“</vt:lpstr>
      <vt:lpstr>„Das Blut Jesu, seines Sohnes, macht uns rein von aller Sünde.“</vt:lpstr>
      <vt:lpstr>„Das Blut Jesu, seines Sohnes, macht uns rein von aller Sünde.“</vt:lpstr>
      <vt:lpstr>„Geschwister, wenn sich jemand zu einem Fehltritt verleiten lässt, sollt ihr, die ihr euch von Gottes Geist führen lasst, ihm voll Nachsicht wieder zurechthelfen. Dabei muss aber jeder von euch auf sich selbst achtgeben, damit er nicht auch in Versuchung gerät.“</vt:lpstr>
      <vt:lpstr>„Zuletzt, liebe Geschwister, freut euch, lasst euch zurechtbringen, lasst euch mahnen, habt einerlei Sinn, haltet Frieden! So wird der Gott der Liebe und des Friedens mit euch sein.“</vt:lpstr>
      <vt:lpstr>„Das Blut Jesu, seines Sohnes reinigt fortlaufend alle unsere Sünden.“</vt:lpstr>
      <vt:lpstr>Schlussgedanke</vt:lpstr>
      <vt:lpstr>„Wenn wir im Licht leben, so wie Gott im Licht ist, haben wir Gemeinschaft untereinander, und das Blut Jesu, seines Sohnes, reinigt fortlaufend alle unsere Sünden.“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Grundlegendes zum christlichen Leben - Teil 4/6 - Leben in echter und tiefer Gemeinschaft - Folien</dc:title>
  <dc:creator>Jürg Birnstiel</dc:creator>
  <cp:lastModifiedBy>Me</cp:lastModifiedBy>
  <cp:revision>772</cp:revision>
  <dcterms:created xsi:type="dcterms:W3CDTF">2013-11-12T15:20:47Z</dcterms:created>
  <dcterms:modified xsi:type="dcterms:W3CDTF">2022-04-14T18:39:54Z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