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2"/>
  </p:notesMasterIdLst>
  <p:handoutMasterIdLst>
    <p:handoutMasterId r:id="rId33"/>
  </p:handoutMasterIdLst>
  <p:sldIdLst>
    <p:sldId id="735" r:id="rId2"/>
    <p:sldId id="1079" r:id="rId3"/>
    <p:sldId id="1081" r:id="rId4"/>
    <p:sldId id="1080" r:id="rId5"/>
    <p:sldId id="1082" r:id="rId6"/>
    <p:sldId id="1083" r:id="rId7"/>
    <p:sldId id="1077" r:id="rId8"/>
    <p:sldId id="1084" r:id="rId9"/>
    <p:sldId id="1085" r:id="rId10"/>
    <p:sldId id="1086" r:id="rId11"/>
    <p:sldId id="1087" r:id="rId12"/>
    <p:sldId id="1088" r:id="rId13"/>
    <p:sldId id="1089" r:id="rId14"/>
    <p:sldId id="1090" r:id="rId15"/>
    <p:sldId id="1091" r:id="rId16"/>
    <p:sldId id="1092" r:id="rId17"/>
    <p:sldId id="1093" r:id="rId18"/>
    <p:sldId id="1094" r:id="rId19"/>
    <p:sldId id="1095" r:id="rId20"/>
    <p:sldId id="962" r:id="rId21"/>
    <p:sldId id="1096" r:id="rId22"/>
    <p:sldId id="1097" r:id="rId23"/>
    <p:sldId id="1098" r:id="rId24"/>
    <p:sldId id="1099" r:id="rId25"/>
    <p:sldId id="1100" r:id="rId26"/>
    <p:sldId id="1101" r:id="rId27"/>
    <p:sldId id="1102" r:id="rId28"/>
    <p:sldId id="259" r:id="rId29"/>
    <p:sldId id="1103" r:id="rId30"/>
    <p:sldId id="1104" r:id="rId31"/>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varScale="1">
        <p:scale>
          <a:sx n="158" d="100"/>
          <a:sy n="158" d="100"/>
        </p:scale>
        <p:origin x="-306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4929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16756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47907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79927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80014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78794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35073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01219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49497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45630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68596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4474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18586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43959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57294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76124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27787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23564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0216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3784900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214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737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6864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76122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412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28296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8625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260648"/>
            <a:ext cx="11665296" cy="2308324"/>
          </a:xfrm>
        </p:spPr>
        <p:txBody>
          <a:bodyPr wrap="square">
            <a:spAutoFit/>
          </a:bodyPr>
          <a:lstStyle/>
          <a:p>
            <a:pPr algn="l"/>
            <a:r>
              <a:rPr lang="de-CH" altLang="de-DE" sz="7200" dirty="0">
                <a:solidFill>
                  <a:schemeClr val="tx2">
                    <a:lumMod val="25000"/>
                  </a:schemeClr>
                </a:solidFill>
                <a:effectLst/>
                <a:latin typeface="Univers LT Std 47 Cn Lt" pitchFamily="34" charset="0"/>
              </a:rPr>
              <a:t>Der Heilige Geist</a:t>
            </a:r>
            <a:br>
              <a:rPr lang="de-CH" altLang="de-DE" sz="7200" dirty="0">
                <a:solidFill>
                  <a:schemeClr val="tx2">
                    <a:lumMod val="25000"/>
                  </a:schemeClr>
                </a:solidFill>
                <a:effectLst/>
                <a:latin typeface="Univers LT Std 47 Cn Lt" pitchFamily="34" charset="0"/>
              </a:rPr>
            </a:br>
            <a:r>
              <a:rPr lang="de-CH" altLang="de-DE" sz="7200" dirty="0">
                <a:solidFill>
                  <a:schemeClr val="tx2">
                    <a:lumMod val="25000"/>
                  </a:schemeClr>
                </a:solidFill>
                <a:effectLst/>
                <a:latin typeface="Univers LT Std 47 Cn Lt" pitchFamily="34" charset="0"/>
              </a:rPr>
              <a:t>stellt Jesus ins Zentrum</a:t>
            </a:r>
            <a:endParaRPr lang="de-DE" altLang="de-DE" sz="7200" dirty="0">
              <a:solidFill>
                <a:schemeClr val="tx2">
                  <a:lumMod val="25000"/>
                </a:schemeClr>
              </a:solidFill>
              <a:effectLst/>
              <a:latin typeface="Univers LT Std 47 Cn Lt" pitchFamily="34" charset="0"/>
            </a:endParaRPr>
          </a:p>
        </p:txBody>
      </p:sp>
      <p:sp>
        <p:nvSpPr>
          <p:cNvPr id="4" name="Rectangle 3">
            <a:extLst>
              <a:ext uri="{FF2B5EF4-FFF2-40B4-BE49-F238E27FC236}">
                <a16:creationId xmlns:a16="http://schemas.microsoft.com/office/drawing/2014/main" xmlns="" id="{211C2E29-58E4-41AF-9002-8C38C1AF365A}"/>
              </a:ext>
            </a:extLst>
          </p:cNvPr>
          <p:cNvSpPr txBox="1">
            <a:spLocks noChangeArrowheads="1"/>
          </p:cNvSpPr>
          <p:nvPr/>
        </p:nvSpPr>
        <p:spPr bwMode="auto">
          <a:xfrm>
            <a:off x="0" y="5373216"/>
            <a:ext cx="6641697"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800" kern="0" dirty="0">
                <a:solidFill>
                  <a:schemeClr val="tx2">
                    <a:lumMod val="25000"/>
                  </a:schemeClr>
                </a:solidFill>
                <a:effectLst/>
                <a:latin typeface="Univers LT Std 47 Cn Lt" pitchFamily="34" charset="0"/>
              </a:rPr>
              <a:t>Serie: </a:t>
            </a:r>
            <a:r>
              <a:rPr lang="de-CH" altLang="de-DE" sz="2800" kern="0" dirty="0">
                <a:solidFill>
                  <a:schemeClr val="tx2">
                    <a:lumMod val="25000"/>
                  </a:schemeClr>
                </a:solidFill>
                <a:effectLst/>
                <a:latin typeface="Univers LT Std 47 Cn Lt" pitchFamily="34" charset="0"/>
              </a:rPr>
              <a:t>Jesus spricht über den Heiligen Geist  (3/3)</a:t>
            </a:r>
          </a:p>
          <a:p>
            <a:pPr algn="r"/>
            <a:r>
              <a:rPr lang="de-CH" altLang="de-DE" sz="2800" kern="0">
                <a:solidFill>
                  <a:schemeClr val="tx2">
                    <a:lumMod val="25000"/>
                  </a:schemeClr>
                </a:solidFill>
                <a:effectLst/>
                <a:latin typeface="Univers LT Std 47 Cn Lt" pitchFamily="34" charset="0"/>
              </a:rPr>
              <a:t>Johannes-Evangelium 16,12-15</a:t>
            </a:r>
            <a:endParaRPr lang="de-CH" altLang="de-DE" sz="2800" kern="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16,13</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476672"/>
            <a:ext cx="12025336" cy="1446550"/>
          </a:xfrm>
        </p:spPr>
        <p:txBody>
          <a:bodyPr wrap="square">
            <a:spAutoFit/>
          </a:bodyPr>
          <a:lstStyle/>
          <a:p>
            <a:pPr algn="l"/>
            <a:r>
              <a:rPr lang="de-CH" altLang="de-DE" sz="4400" dirty="0">
                <a:solidFill>
                  <a:schemeClr val="tx2">
                    <a:lumMod val="25000"/>
                  </a:schemeClr>
                </a:solidFill>
                <a:effectLst/>
                <a:latin typeface="Univers LT Std 47 Cn Lt" pitchFamily="34" charset="0"/>
              </a:rPr>
              <a:t>„Wenn der Helfer kommt, der Geist der Wahrheit,</a:t>
            </a:r>
            <a:br>
              <a:rPr lang="de-CH" altLang="de-DE" sz="4400" dirty="0">
                <a:solidFill>
                  <a:schemeClr val="tx2">
                    <a:lumMod val="25000"/>
                  </a:schemeClr>
                </a:solidFill>
                <a:effectLst/>
                <a:latin typeface="Univers LT Std 47 Cn Lt" pitchFamily="34" charset="0"/>
              </a:rPr>
            </a:br>
            <a:r>
              <a:rPr lang="de-CH" altLang="de-DE" sz="4400" dirty="0">
                <a:solidFill>
                  <a:schemeClr val="tx2">
                    <a:lumMod val="25000"/>
                  </a:schemeClr>
                </a:solidFill>
                <a:effectLst/>
                <a:latin typeface="Univers LT Std 47 Cn Lt" pitchFamily="34" charset="0"/>
              </a:rPr>
              <a:t>wird er euch zum vollen Verständnis der Wahrheit führen.“ </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271269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16,13</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83332" y="620688"/>
            <a:ext cx="12025336" cy="769441"/>
          </a:xfrm>
        </p:spPr>
        <p:txBody>
          <a:bodyPr wrap="square">
            <a:spAutoFit/>
          </a:bodyPr>
          <a:lstStyle/>
          <a:p>
            <a:pPr algn="l"/>
            <a:r>
              <a:rPr lang="de-CH" altLang="de-DE" sz="4400" dirty="0">
                <a:solidFill>
                  <a:schemeClr val="tx2">
                    <a:lumMod val="25000"/>
                  </a:schemeClr>
                </a:solidFill>
                <a:effectLst/>
                <a:latin typeface="Univers LT Std 47 Cn Lt" pitchFamily="34" charset="0"/>
              </a:rPr>
              <a:t>„Er wird euch die zukünftigen Dinge verkünden.“ </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707989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Apostelgeschichte 2,42</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83332" y="620688"/>
            <a:ext cx="12025336" cy="769441"/>
          </a:xfrm>
        </p:spPr>
        <p:txBody>
          <a:bodyPr wrap="square">
            <a:spAutoFit/>
          </a:bodyPr>
          <a:lstStyle/>
          <a:p>
            <a:pPr algn="l"/>
            <a:r>
              <a:rPr lang="de-CH" altLang="de-DE" sz="4400" dirty="0">
                <a:solidFill>
                  <a:schemeClr val="tx2">
                    <a:lumMod val="25000"/>
                  </a:schemeClr>
                </a:solidFill>
                <a:effectLst/>
                <a:latin typeface="Univers LT Std 47 Cn Lt" pitchFamily="34" charset="0"/>
              </a:rPr>
              <a:t>„Sie blieben aber beständig in der Lehre der Apostel.“ </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806421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1. Petrus-Brief 1,12</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46117" y="116632"/>
            <a:ext cx="12025336" cy="2123658"/>
          </a:xfrm>
        </p:spPr>
        <p:txBody>
          <a:bodyPr wrap="square">
            <a:spAutoFit/>
          </a:bodyPr>
          <a:lstStyle/>
          <a:p>
            <a:pPr algn="l"/>
            <a:r>
              <a:rPr lang="de-CH" altLang="de-DE" sz="4400" dirty="0">
                <a:solidFill>
                  <a:schemeClr val="tx2">
                    <a:lumMod val="25000"/>
                  </a:schemeClr>
                </a:solidFill>
                <a:effectLst/>
                <a:latin typeface="Univers LT Std 47 Cn Lt" pitchFamily="34" charset="0"/>
              </a:rPr>
              <a:t>„Ihr habt das Evangelium gehört; es wurde euch von denen verkündet, die dafür mit dem Heiligen Geist ausgerüstet waren, den Gott vom Himmel gesandt hat.“</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140032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16,13</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46117" y="455186"/>
            <a:ext cx="12025336" cy="1446550"/>
          </a:xfrm>
        </p:spPr>
        <p:txBody>
          <a:bodyPr wrap="square">
            <a:spAutoFit/>
          </a:bodyPr>
          <a:lstStyle/>
          <a:p>
            <a:pPr algn="l"/>
            <a:r>
              <a:rPr lang="de-CH" altLang="de-DE" sz="4400" dirty="0">
                <a:solidFill>
                  <a:schemeClr val="tx2">
                    <a:lumMod val="25000"/>
                  </a:schemeClr>
                </a:solidFill>
                <a:effectLst/>
                <a:latin typeface="Univers LT Std 47 Cn Lt" pitchFamily="34" charset="0"/>
              </a:rPr>
              <a:t>„Wenn der Helfer kommt, der Geist der Wahrheit,</a:t>
            </a:r>
            <a:br>
              <a:rPr lang="de-CH" altLang="de-DE" sz="4400" dirty="0">
                <a:solidFill>
                  <a:schemeClr val="tx2">
                    <a:lumMod val="25000"/>
                  </a:schemeClr>
                </a:solidFill>
                <a:effectLst/>
                <a:latin typeface="Univers LT Std 47 Cn Lt" pitchFamily="34" charset="0"/>
              </a:rPr>
            </a:br>
            <a:r>
              <a:rPr lang="de-CH" altLang="de-DE" sz="4400" dirty="0">
                <a:solidFill>
                  <a:schemeClr val="tx2">
                    <a:lumMod val="25000"/>
                  </a:schemeClr>
                </a:solidFill>
                <a:effectLst/>
                <a:latin typeface="Univers LT Std 47 Cn Lt" pitchFamily="34" charset="0"/>
              </a:rPr>
              <a:t>wird er euch zum vollen Verständnis der Wahrheit führen.“ </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1594764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16,13</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46117" y="455186"/>
            <a:ext cx="12025336" cy="1446550"/>
          </a:xfrm>
        </p:spPr>
        <p:txBody>
          <a:bodyPr wrap="square">
            <a:spAutoFit/>
          </a:bodyPr>
          <a:lstStyle/>
          <a:p>
            <a:pPr algn="l"/>
            <a:r>
              <a:rPr lang="de-CH" altLang="de-DE" sz="4400" dirty="0">
                <a:solidFill>
                  <a:schemeClr val="tx2">
                    <a:lumMod val="25000"/>
                  </a:schemeClr>
                </a:solidFill>
                <a:effectLst/>
                <a:latin typeface="Univers LT Std 47 Cn Lt" pitchFamily="34" charset="0"/>
              </a:rPr>
              <a:t>„Denn was er sagen wird, wird er nicht aus sich selbst heraus sagen; er wird das sagen, was er hört.“</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636399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14,6</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46117" y="455186"/>
            <a:ext cx="12025336" cy="1446550"/>
          </a:xfrm>
        </p:spPr>
        <p:txBody>
          <a:bodyPr wrap="square">
            <a:spAutoFit/>
          </a:bodyPr>
          <a:lstStyle/>
          <a:p>
            <a:pPr algn="l"/>
            <a:r>
              <a:rPr lang="de-CH" altLang="de-DE" sz="4400" dirty="0">
                <a:solidFill>
                  <a:schemeClr val="tx2">
                    <a:lumMod val="25000"/>
                  </a:schemeClr>
                </a:solidFill>
                <a:effectLst/>
                <a:latin typeface="Univers LT Std 47 Cn Lt" pitchFamily="34" charset="0"/>
              </a:rPr>
              <a:t>„Ich bin der Weg und die Wahrheit und das Leben; niemand kommt zum Vater denn durch mich.“</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3081987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16,14</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46117" y="793740"/>
            <a:ext cx="12025336" cy="769441"/>
          </a:xfrm>
        </p:spPr>
        <p:txBody>
          <a:bodyPr wrap="square">
            <a:spAutoFit/>
          </a:bodyPr>
          <a:lstStyle/>
          <a:p>
            <a:pPr algn="l"/>
            <a:r>
              <a:rPr lang="de-CH" altLang="de-DE" sz="4400" dirty="0">
                <a:solidFill>
                  <a:schemeClr val="tx2">
                    <a:lumMod val="25000"/>
                  </a:schemeClr>
                </a:solidFill>
                <a:effectLst/>
                <a:latin typeface="Univers LT Std 47 Cn Lt" pitchFamily="34" charset="0"/>
              </a:rPr>
              <a:t>„Was er euch verkünden wird, empfängt er von mir.“ </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698160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Kolosser-Brief 2,3</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46117" y="455186"/>
            <a:ext cx="12025336" cy="1446550"/>
          </a:xfrm>
        </p:spPr>
        <p:txBody>
          <a:bodyPr wrap="square">
            <a:spAutoFit/>
          </a:bodyPr>
          <a:lstStyle/>
          <a:p>
            <a:pPr algn="l"/>
            <a:r>
              <a:rPr lang="de-CH" altLang="de-DE" sz="4400" dirty="0">
                <a:solidFill>
                  <a:schemeClr val="tx2">
                    <a:lumMod val="25000"/>
                  </a:schemeClr>
                </a:solidFill>
                <a:effectLst/>
                <a:latin typeface="Univers LT Std 47 Cn Lt" pitchFamily="34" charset="0"/>
              </a:rPr>
              <a:t>„In Christus sind alle Schätze der Weisheit</a:t>
            </a:r>
            <a:br>
              <a:rPr lang="de-CH" altLang="de-DE" sz="4400" dirty="0">
                <a:solidFill>
                  <a:schemeClr val="tx2">
                    <a:lumMod val="25000"/>
                  </a:schemeClr>
                </a:solidFill>
                <a:effectLst/>
                <a:latin typeface="Univers LT Std 47 Cn Lt" pitchFamily="34" charset="0"/>
              </a:rPr>
            </a:br>
            <a:r>
              <a:rPr lang="de-CH" altLang="de-DE" sz="4400" dirty="0">
                <a:solidFill>
                  <a:schemeClr val="tx2">
                    <a:lumMod val="25000"/>
                  </a:schemeClr>
                </a:solidFill>
                <a:effectLst/>
                <a:latin typeface="Univers LT Std 47 Cn Lt" pitchFamily="34" charset="0"/>
              </a:rPr>
              <a:t>und der Erkenntnis verborgen.“</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3808247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1. Johannes-Brief 2,20</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46117" y="116632"/>
            <a:ext cx="12025336" cy="2123658"/>
          </a:xfrm>
        </p:spPr>
        <p:txBody>
          <a:bodyPr wrap="square">
            <a:spAutoFit/>
          </a:bodyPr>
          <a:lstStyle/>
          <a:p>
            <a:pPr algn="l"/>
            <a:r>
              <a:rPr lang="de-CH" altLang="de-DE" sz="4400" dirty="0">
                <a:solidFill>
                  <a:schemeClr val="tx2">
                    <a:lumMod val="25000"/>
                  </a:schemeClr>
                </a:solidFill>
                <a:effectLst/>
                <a:latin typeface="Univers LT Std 47 Cn Lt" pitchFamily="34" charset="0"/>
              </a:rPr>
              <a:t>„Euch aber hat der, der heilig ist, Jesus Christus, seinen Geist gegeben, und durch diese Salbung habt ihr alle die nötige Erkenntnis.“</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601963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descr="Ein Bild, das Screenshot enthält.&#10;&#10;Automatisch generierte Beschreibung">
            <a:extLst>
              <a:ext uri="{FF2B5EF4-FFF2-40B4-BE49-F238E27FC236}">
                <a16:creationId xmlns:a16="http://schemas.microsoft.com/office/drawing/2014/main" xmlns="" id="{11EAC173-6C3A-4E8D-BB95-C12C69365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260648"/>
            <a:ext cx="6388670" cy="4896544"/>
          </a:xfrm>
          <a:prstGeom prst="rect">
            <a:avLst/>
          </a:prstGeom>
        </p:spPr>
      </p:pic>
    </p:spTree>
    <p:extLst>
      <p:ext uri="{BB962C8B-B14F-4D97-AF65-F5344CB8AC3E}">
        <p14:creationId xmlns:p14="http://schemas.microsoft.com/office/powerpoint/2010/main" val="4216469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548680"/>
            <a:ext cx="11305256" cy="923330"/>
          </a:xfrm>
        </p:spPr>
        <p:txBody>
          <a:bodyPr wrap="square">
            <a:spAutoFit/>
          </a:bodyPr>
          <a:lstStyle/>
          <a:p>
            <a:pPr algn="l"/>
            <a:r>
              <a:rPr lang="de-DE" altLang="de-DE" dirty="0">
                <a:solidFill>
                  <a:schemeClr val="tx2">
                    <a:lumMod val="25000"/>
                  </a:schemeClr>
                </a:solidFill>
                <a:effectLst/>
                <a:latin typeface="Univers LT Std 47 Cn Lt" pitchFamily="34" charset="0"/>
              </a:rPr>
              <a:t>II.</a:t>
            </a:r>
            <a:r>
              <a:rPr lang="de-CH" altLang="de-DE" dirty="0">
                <a:solidFill>
                  <a:schemeClr val="tx2">
                    <a:lumMod val="25000"/>
                  </a:schemeClr>
                </a:solidFill>
                <a:effectLst/>
                <a:latin typeface="Univers LT Std 47 Cn Lt" pitchFamily="34" charset="0"/>
              </a:rPr>
              <a:t> Er sagt und tut, was Jesus ihm sagt</a:t>
            </a:r>
            <a:endParaRPr lang="de-DE" altLang="de-DE"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6744072" y="5733256"/>
            <a:ext cx="525658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Oswald Sanders: Der Heilige Geist der Verheissung</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88640"/>
            <a:ext cx="11053228" cy="2554545"/>
          </a:xfrm>
        </p:spPr>
        <p:txBody>
          <a:bodyPr wrap="square">
            <a:spAutoFit/>
          </a:bodyPr>
          <a:lstStyle/>
          <a:p>
            <a:pPr algn="l"/>
            <a:r>
              <a:rPr lang="de-CH" altLang="de-DE" sz="3200" dirty="0">
                <a:solidFill>
                  <a:schemeClr val="tx2">
                    <a:lumMod val="25000"/>
                  </a:schemeClr>
                </a:solidFill>
                <a:effectLst/>
                <a:latin typeface="Univers LT Std 47 Cn Lt" pitchFamily="34" charset="0"/>
              </a:rPr>
              <a:t>„Der Dienst des Geistes ist </a:t>
            </a:r>
            <a:r>
              <a:rPr lang="de-CH" altLang="de-DE" sz="3200" dirty="0" err="1">
                <a:solidFill>
                  <a:schemeClr val="tx2">
                    <a:lumMod val="25000"/>
                  </a:schemeClr>
                </a:solidFill>
                <a:effectLst/>
                <a:latin typeface="Univers LT Std 47 Cn Lt" pitchFamily="34" charset="0"/>
              </a:rPr>
              <a:t>christozentrisch</a:t>
            </a:r>
            <a:r>
              <a:rPr lang="de-CH" altLang="de-DE" sz="3200" dirty="0">
                <a:solidFill>
                  <a:schemeClr val="tx2">
                    <a:lumMod val="25000"/>
                  </a:schemeClr>
                </a:solidFill>
                <a:effectLst/>
                <a:latin typeface="Univers LT Std 47 Cn Lt" pitchFamily="34" charset="0"/>
              </a:rPr>
              <a:t>. Genauso wie es die Aufgabe eines Teleskops ist, nicht sich selbst, sondern die Herrlichkeiten, die es sichtbar macht, zu enthüllen, so ist der artverwandte Dienst des Heiligen Geistes, hinter die Szenerie zurückzutreten und Christus denen zu enthüllen, die mit ihm durch den Glauben verbunden sind.“</a:t>
            </a:r>
            <a:endParaRPr lang="de-DE" altLang="de-DE" sz="32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961943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16,14</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83332" y="620688"/>
            <a:ext cx="12025336" cy="769441"/>
          </a:xfrm>
        </p:spPr>
        <p:txBody>
          <a:bodyPr wrap="square">
            <a:spAutoFit/>
          </a:bodyPr>
          <a:lstStyle/>
          <a:p>
            <a:pPr algn="l"/>
            <a:r>
              <a:rPr lang="de-CH" altLang="de-DE" sz="4400" dirty="0">
                <a:solidFill>
                  <a:schemeClr val="tx2">
                    <a:lumMod val="25000"/>
                  </a:schemeClr>
                </a:solidFill>
                <a:effectLst/>
                <a:latin typeface="Univers LT Std 47 Cn Lt" pitchFamily="34" charset="0"/>
              </a:rPr>
              <a:t>„Er wird meine Herrlichkeit offenbaren.“</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1965771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16,8</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83332" y="282134"/>
            <a:ext cx="12025336" cy="1446550"/>
          </a:xfrm>
        </p:spPr>
        <p:txBody>
          <a:bodyPr wrap="square">
            <a:spAutoFit/>
          </a:bodyPr>
          <a:lstStyle/>
          <a:p>
            <a:pPr algn="l"/>
            <a:r>
              <a:rPr lang="de-CH" altLang="de-DE" sz="4400" dirty="0">
                <a:solidFill>
                  <a:schemeClr val="tx2">
                    <a:lumMod val="25000"/>
                  </a:schemeClr>
                </a:solidFill>
                <a:effectLst/>
                <a:latin typeface="Univers LT Std 47 Cn Lt" pitchFamily="34" charset="0"/>
              </a:rPr>
              <a:t>„Er wird den Menschen die Augen öffnen für die Sünde, für die Gerechtigkeit und für das Gericht.“</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52163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Römer-Brief 8,26</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83332" y="44624"/>
            <a:ext cx="12025336" cy="4154984"/>
          </a:xfrm>
        </p:spPr>
        <p:txBody>
          <a:bodyPr wrap="square">
            <a:spAutoFit/>
          </a:bodyPr>
          <a:lstStyle/>
          <a:p>
            <a:pPr algn="l"/>
            <a:r>
              <a:rPr lang="de-CH" altLang="de-DE" sz="4400" dirty="0">
                <a:solidFill>
                  <a:schemeClr val="tx2">
                    <a:lumMod val="25000"/>
                  </a:schemeClr>
                </a:solidFill>
                <a:effectLst/>
                <a:latin typeface="Univers LT Std 47 Cn Lt" pitchFamily="34" charset="0"/>
              </a:rPr>
              <a:t>„Der Geist Gottes tritt mit Flehen und Seufzen für uns ein; er bringt das zum Ausdruck, was wir mit unseren Worten nicht sagen können. Auf diese Weise kommt er uns in unserer Schwachheit zu Hilfe, weil wir ja gar nicht wissen, wie wir beten sollen,</a:t>
            </a:r>
            <a:br>
              <a:rPr lang="de-CH" altLang="de-DE" sz="4400" dirty="0">
                <a:solidFill>
                  <a:schemeClr val="tx2">
                    <a:lumMod val="25000"/>
                  </a:schemeClr>
                </a:solidFill>
                <a:effectLst/>
                <a:latin typeface="Univers LT Std 47 Cn Lt" pitchFamily="34" charset="0"/>
              </a:rPr>
            </a:br>
            <a:r>
              <a:rPr lang="de-CH" altLang="de-DE" sz="4400" dirty="0">
                <a:solidFill>
                  <a:schemeClr val="tx2">
                    <a:lumMod val="25000"/>
                  </a:schemeClr>
                </a:solidFill>
                <a:effectLst/>
                <a:latin typeface="Univers LT Std 47 Cn Lt" pitchFamily="34" charset="0"/>
              </a:rPr>
              <a:t>um richtig zu beten.“</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554852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16,13</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83332" y="332656"/>
            <a:ext cx="12025336" cy="1446550"/>
          </a:xfrm>
        </p:spPr>
        <p:txBody>
          <a:bodyPr wrap="square">
            <a:spAutoFit/>
          </a:bodyPr>
          <a:lstStyle/>
          <a:p>
            <a:pPr algn="l"/>
            <a:r>
              <a:rPr lang="de-CH" altLang="de-DE" sz="4400" dirty="0">
                <a:solidFill>
                  <a:schemeClr val="tx2">
                    <a:lumMod val="25000"/>
                  </a:schemeClr>
                </a:solidFill>
                <a:effectLst/>
                <a:latin typeface="Univers LT Std 47 Cn Lt" pitchFamily="34" charset="0"/>
              </a:rPr>
              <a:t>„Denn was er sagen wird, wird er nicht aus sich selbst heraus sagen; er wird das sagen, was er hört.“</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1002129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16,14</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83332" y="671210"/>
            <a:ext cx="12025336" cy="769441"/>
          </a:xfrm>
        </p:spPr>
        <p:txBody>
          <a:bodyPr wrap="square">
            <a:spAutoFit/>
          </a:bodyPr>
          <a:lstStyle/>
          <a:p>
            <a:pPr algn="l"/>
            <a:r>
              <a:rPr lang="de-CH" altLang="de-DE" sz="4400" dirty="0">
                <a:solidFill>
                  <a:schemeClr val="tx2">
                    <a:lumMod val="25000"/>
                  </a:schemeClr>
                </a:solidFill>
                <a:effectLst/>
                <a:latin typeface="Univers LT Std 47 Cn Lt" pitchFamily="34" charset="0"/>
              </a:rPr>
              <a:t>„Was er euch verkünden wird, empfängt er von mir.“</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3166874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16,15</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88640"/>
            <a:ext cx="8964996" cy="2123658"/>
          </a:xfrm>
        </p:spPr>
        <p:txBody>
          <a:bodyPr wrap="square">
            <a:spAutoFit/>
          </a:bodyPr>
          <a:lstStyle/>
          <a:p>
            <a:pPr algn="l"/>
            <a:r>
              <a:rPr lang="de-CH" altLang="de-DE" sz="4400" dirty="0">
                <a:solidFill>
                  <a:schemeClr val="tx2">
                    <a:lumMod val="25000"/>
                  </a:schemeClr>
                </a:solidFill>
                <a:effectLst/>
                <a:latin typeface="Univers LT Std 47 Cn Lt" pitchFamily="34" charset="0"/>
              </a:rPr>
              <a:t>„Alles, was der Vater hat, gehört auch mir. Aus diesem Grund sage ich: Was er euch verkünden wird, empfängt er von mir.“</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053707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07368" y="332656"/>
            <a:ext cx="8136904" cy="1569660"/>
          </a:xfrm>
        </p:spPr>
        <p:txBody>
          <a:bodyPr wrap="square">
            <a:spAutoFit/>
          </a:bodyPr>
          <a:lstStyle/>
          <a:p>
            <a:pPr algn="l"/>
            <a:r>
              <a:rPr lang="de-DE" altLang="de-DE" sz="9600" dirty="0">
                <a:solidFill>
                  <a:schemeClr val="tx2">
                    <a:lumMod val="25000"/>
                  </a:schemeClr>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1. Korinther-Brief 2,14</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16632"/>
            <a:ext cx="11449272" cy="2800767"/>
          </a:xfrm>
        </p:spPr>
        <p:txBody>
          <a:bodyPr wrap="square">
            <a:spAutoFit/>
          </a:bodyPr>
          <a:lstStyle/>
          <a:p>
            <a:pPr algn="l"/>
            <a:r>
              <a:rPr lang="de-CH" altLang="de-DE" sz="4400" dirty="0">
                <a:solidFill>
                  <a:schemeClr val="tx2">
                    <a:lumMod val="25000"/>
                  </a:schemeClr>
                </a:solidFill>
                <a:effectLst/>
                <a:latin typeface="Univers LT Std 47 Cn Lt" pitchFamily="34" charset="0"/>
              </a:rPr>
              <a:t>„Ein Mensch, der Gottes Geist nicht hat, lehnt ab, was von Gottes Geist kommt; er hält es für Unsinn und ist nicht in der Lage, es zu verstehen, weil ihm ohne den Geist Gottes das nötige Urteilsvermögen fehlt.“</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82678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260648"/>
            <a:ext cx="11665296" cy="2308324"/>
          </a:xfrm>
        </p:spPr>
        <p:txBody>
          <a:bodyPr wrap="square">
            <a:spAutoFit/>
          </a:bodyPr>
          <a:lstStyle/>
          <a:p>
            <a:pPr algn="l"/>
            <a:r>
              <a:rPr lang="de-CH" altLang="de-DE" sz="7200" dirty="0">
                <a:solidFill>
                  <a:schemeClr val="tx2">
                    <a:lumMod val="25000"/>
                  </a:schemeClr>
                </a:solidFill>
                <a:effectLst/>
                <a:latin typeface="Univers LT Std 47 Cn Lt" pitchFamily="34" charset="0"/>
              </a:rPr>
              <a:t>Der Heilige Geist</a:t>
            </a:r>
            <a:br>
              <a:rPr lang="de-CH" altLang="de-DE" sz="7200" dirty="0">
                <a:solidFill>
                  <a:schemeClr val="tx2">
                    <a:lumMod val="25000"/>
                  </a:schemeClr>
                </a:solidFill>
                <a:effectLst/>
                <a:latin typeface="Univers LT Std 47 Cn Lt" pitchFamily="34" charset="0"/>
              </a:rPr>
            </a:br>
            <a:r>
              <a:rPr lang="de-CH" altLang="de-DE" sz="7200" dirty="0">
                <a:solidFill>
                  <a:schemeClr val="tx2">
                    <a:lumMod val="25000"/>
                  </a:schemeClr>
                </a:solidFill>
                <a:effectLst/>
                <a:latin typeface="Univers LT Std 47 Cn Lt" pitchFamily="34" charset="0"/>
              </a:rPr>
              <a:t>stellt Jesus ins Zentrum</a:t>
            </a:r>
            <a:endParaRPr lang="de-DE" altLang="de-DE" sz="7200" dirty="0">
              <a:solidFill>
                <a:schemeClr val="tx2">
                  <a:lumMod val="25000"/>
                </a:schemeClr>
              </a:solidFill>
              <a:effectLst/>
              <a:latin typeface="Univers LT Std 47 Cn Lt" pitchFamily="34" charset="0"/>
            </a:endParaRPr>
          </a:p>
        </p:txBody>
      </p:sp>
      <p:sp>
        <p:nvSpPr>
          <p:cNvPr id="4" name="Rectangle 3">
            <a:extLst>
              <a:ext uri="{FF2B5EF4-FFF2-40B4-BE49-F238E27FC236}">
                <a16:creationId xmlns:a16="http://schemas.microsoft.com/office/drawing/2014/main" xmlns="" id="{211C2E29-58E4-41AF-9002-8C38C1AF365A}"/>
              </a:ext>
            </a:extLst>
          </p:cNvPr>
          <p:cNvSpPr txBox="1">
            <a:spLocks noChangeArrowheads="1"/>
          </p:cNvSpPr>
          <p:nvPr/>
        </p:nvSpPr>
        <p:spPr bwMode="auto">
          <a:xfrm>
            <a:off x="0" y="5373216"/>
            <a:ext cx="6641697"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800" kern="0" dirty="0">
                <a:solidFill>
                  <a:schemeClr val="tx2">
                    <a:lumMod val="25000"/>
                  </a:schemeClr>
                </a:solidFill>
                <a:effectLst/>
                <a:latin typeface="Univers LT Std 47 Cn Lt" pitchFamily="34" charset="0"/>
              </a:rPr>
              <a:t>Serie: </a:t>
            </a:r>
            <a:r>
              <a:rPr lang="de-CH" altLang="de-DE" sz="2800" kern="0" dirty="0">
                <a:solidFill>
                  <a:schemeClr val="tx2">
                    <a:lumMod val="25000"/>
                  </a:schemeClr>
                </a:solidFill>
                <a:effectLst/>
                <a:latin typeface="Univers LT Std 47 Cn Lt" pitchFamily="34" charset="0"/>
              </a:rPr>
              <a:t>Jesus spricht über den Heiligen Geist  (3/3)</a:t>
            </a:r>
          </a:p>
          <a:p>
            <a:pPr algn="r"/>
            <a:r>
              <a:rPr lang="de-CH" altLang="de-DE" sz="2800" kern="0">
                <a:solidFill>
                  <a:schemeClr val="tx2">
                    <a:lumMod val="25000"/>
                  </a:schemeClr>
                </a:solidFill>
                <a:effectLst/>
                <a:latin typeface="Univers LT Std 47 Cn Lt" pitchFamily="34" charset="0"/>
              </a:rPr>
              <a:t>Johannes-Evangelium 16,12-15</a:t>
            </a:r>
            <a:endParaRPr lang="de-CH" altLang="de-DE" sz="2800" kern="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101689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1. Korinther-Brief 2,15</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16632"/>
            <a:ext cx="10585176" cy="2800767"/>
          </a:xfrm>
        </p:spPr>
        <p:txBody>
          <a:bodyPr wrap="square">
            <a:spAutoFit/>
          </a:bodyPr>
          <a:lstStyle/>
          <a:p>
            <a:pPr algn="l"/>
            <a:r>
              <a:rPr lang="de-CH" altLang="de-DE" sz="4400" dirty="0">
                <a:solidFill>
                  <a:schemeClr val="tx2">
                    <a:lumMod val="25000"/>
                  </a:schemeClr>
                </a:solidFill>
                <a:effectLst/>
                <a:latin typeface="Univers LT Std 47 Cn Lt" pitchFamily="34" charset="0"/>
              </a:rPr>
              <a:t>„Wer hingegen den Geist Gottes hat, ist imstande, über alle diese Dinge angemessen zu urteilen, während er selbst von niemand, der Gottes Geist nicht hat, zutreffend beurteilt werden kann.“</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978286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16,12</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91344" y="260648"/>
            <a:ext cx="11233248" cy="1446550"/>
          </a:xfrm>
        </p:spPr>
        <p:txBody>
          <a:bodyPr wrap="square">
            <a:spAutoFit/>
          </a:bodyPr>
          <a:lstStyle/>
          <a:p>
            <a:pPr algn="l"/>
            <a:r>
              <a:rPr lang="de-CH" altLang="de-DE" sz="4400" dirty="0">
                <a:solidFill>
                  <a:schemeClr val="tx2">
                    <a:lumMod val="25000"/>
                  </a:schemeClr>
                </a:solidFill>
                <a:effectLst/>
                <a:latin typeface="Univers LT Std 47 Cn Lt" pitchFamily="34" charset="0"/>
              </a:rPr>
              <a:t>„Ich hätte euch noch viel zu sagen, aber ihr wärt jetzt überfordert.“</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70740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16,13</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38112"/>
            <a:ext cx="11665296" cy="4154984"/>
          </a:xfrm>
        </p:spPr>
        <p:txBody>
          <a:bodyPr wrap="square">
            <a:spAutoFit/>
          </a:bodyPr>
          <a:lstStyle/>
          <a:p>
            <a:pPr algn="l"/>
            <a:r>
              <a:rPr lang="de-CH" altLang="de-DE" sz="4400" dirty="0">
                <a:solidFill>
                  <a:schemeClr val="tx2">
                    <a:lumMod val="25000"/>
                  </a:schemeClr>
                </a:solidFill>
                <a:effectLst/>
                <a:latin typeface="Univers LT Std 47 Cn Lt" pitchFamily="34" charset="0"/>
              </a:rPr>
              <a:t>„Doch wenn der Helfer kommt, der Geist der Wahrheit, wird er euch zum vollen Verständnis der Wahrheit führen. Denn was er sagen wird, wird er nicht aus sich selbst heraus sagen; er wird das sagen, was er hört.</a:t>
            </a:r>
            <a:br>
              <a:rPr lang="de-CH" altLang="de-DE" sz="4400" dirty="0">
                <a:solidFill>
                  <a:schemeClr val="tx2">
                    <a:lumMod val="25000"/>
                  </a:schemeClr>
                </a:solidFill>
                <a:effectLst/>
                <a:latin typeface="Univers LT Std 47 Cn Lt" pitchFamily="34" charset="0"/>
              </a:rPr>
            </a:br>
            <a:r>
              <a:rPr lang="de-CH" altLang="de-DE" sz="4400" dirty="0">
                <a:solidFill>
                  <a:schemeClr val="tx2">
                    <a:lumMod val="25000"/>
                  </a:schemeClr>
                </a:solidFill>
                <a:effectLst/>
                <a:latin typeface="Univers LT Std 47 Cn Lt" pitchFamily="34" charset="0"/>
              </a:rPr>
              <a:t>Und er wird euch die zukünftigen</a:t>
            </a:r>
            <a:br>
              <a:rPr lang="de-CH" altLang="de-DE" sz="4400" dirty="0">
                <a:solidFill>
                  <a:schemeClr val="tx2">
                    <a:lumMod val="25000"/>
                  </a:schemeClr>
                </a:solidFill>
                <a:effectLst/>
                <a:latin typeface="Univers LT Std 47 Cn Lt" pitchFamily="34" charset="0"/>
              </a:rPr>
            </a:br>
            <a:r>
              <a:rPr lang="de-CH" altLang="de-DE" sz="4400" dirty="0">
                <a:solidFill>
                  <a:schemeClr val="tx2">
                    <a:lumMod val="25000"/>
                  </a:schemeClr>
                </a:solidFill>
                <a:effectLst/>
                <a:latin typeface="Univers LT Std 47 Cn Lt" pitchFamily="34" charset="0"/>
              </a:rPr>
              <a:t>Dinge verkünden.“ </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952650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16,14-15</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16632"/>
            <a:ext cx="11665296" cy="2800767"/>
          </a:xfrm>
        </p:spPr>
        <p:txBody>
          <a:bodyPr wrap="square">
            <a:spAutoFit/>
          </a:bodyPr>
          <a:lstStyle/>
          <a:p>
            <a:pPr algn="l"/>
            <a:r>
              <a:rPr lang="de-CH" altLang="de-DE" sz="4400" dirty="0">
                <a:solidFill>
                  <a:schemeClr val="tx2">
                    <a:lumMod val="25000"/>
                  </a:schemeClr>
                </a:solidFill>
                <a:effectLst/>
                <a:latin typeface="Univers LT Std 47 Cn Lt" pitchFamily="34" charset="0"/>
              </a:rPr>
              <a:t>„Er wird meine Herrlichkeit offenbaren; denn was er euch verkünden wird, empfängt er von mir. Alles, was der Vater hat, gehört auch mir. Aus diesem Grund sage ich: Was er euch verkünden wird, empfängt er von mir.“</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460212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836712"/>
            <a:ext cx="11377264" cy="923330"/>
          </a:xfrm>
        </p:spPr>
        <p:txBody>
          <a:bodyPr wrap="square">
            <a:spAutoFit/>
          </a:bodyPr>
          <a:lstStyle/>
          <a:p>
            <a:pPr algn="l"/>
            <a:r>
              <a:rPr lang="de-DE" altLang="de-DE" dirty="0">
                <a:solidFill>
                  <a:schemeClr val="tx2">
                    <a:lumMod val="25000"/>
                  </a:schemeClr>
                </a:solidFill>
                <a:effectLst/>
                <a:latin typeface="Univers LT Std 47 Cn Lt" pitchFamily="34" charset="0"/>
              </a:rPr>
              <a:t>I. </a:t>
            </a:r>
            <a:r>
              <a:rPr lang="de-CH" altLang="de-DE" dirty="0">
                <a:solidFill>
                  <a:schemeClr val="tx2">
                    <a:lumMod val="25000"/>
                  </a:schemeClr>
                </a:solidFill>
                <a:effectLst/>
                <a:latin typeface="Univers LT Std 47 Cn Lt" pitchFamily="34" charset="0"/>
              </a:rPr>
              <a:t>Er schenkt volles Verständnis der Wahrheit</a:t>
            </a:r>
            <a:endParaRPr lang="de-DE" altLang="de-DE"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118010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16,12</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91344" y="260648"/>
            <a:ext cx="11233248" cy="1446550"/>
          </a:xfrm>
        </p:spPr>
        <p:txBody>
          <a:bodyPr wrap="square">
            <a:spAutoFit/>
          </a:bodyPr>
          <a:lstStyle/>
          <a:p>
            <a:pPr algn="l"/>
            <a:r>
              <a:rPr lang="de-CH" altLang="de-DE" sz="4400" dirty="0">
                <a:solidFill>
                  <a:schemeClr val="tx2">
                    <a:lumMod val="25000"/>
                  </a:schemeClr>
                </a:solidFill>
                <a:effectLst/>
                <a:latin typeface="Univers LT Std 47 Cn Lt" pitchFamily="34" charset="0"/>
              </a:rPr>
              <a:t>„Ich hätte euch noch viel zu sagen, aber ihr wärt jetzt überfordert.“</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2835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4509120"/>
            <a:ext cx="4176464" cy="400110"/>
          </a:xfrm>
        </p:spPr>
        <p:txBody>
          <a:bodyPr wrap="square">
            <a:spAutoFit/>
          </a:bodyPr>
          <a:lstStyle/>
          <a:p>
            <a:pPr algn="r"/>
            <a:r>
              <a:rPr lang="de-CH" altLang="de-DE" sz="2000" dirty="0">
                <a:solidFill>
                  <a:schemeClr val="tx2">
                    <a:lumMod val="25000"/>
                  </a:schemeClr>
                </a:solidFill>
                <a:effectLst/>
                <a:latin typeface="Univers LT Std 47 Cn Lt" pitchFamily="34" charset="0"/>
              </a:rPr>
              <a:t>Johannes-Evangelium 16,26</a:t>
            </a:r>
            <a:endParaRPr lang="de-DE" altLang="de-DE" sz="2000" dirty="0">
              <a:solidFill>
                <a:schemeClr val="tx2">
                  <a:lumMod val="25000"/>
                </a:schemeClr>
              </a:solidFill>
              <a:effectLst/>
              <a:latin typeface="Univers LT Std 47 Cn Lt" pitchFamily="34" charset="0"/>
            </a:endParaRPr>
          </a:p>
        </p:txBody>
      </p:sp>
      <p:sp>
        <p:nvSpPr>
          <p:cNvPr id="7" name="Rectangle 2"/>
          <p:cNvSpPr>
            <a:spLocks noGrp="1" noChangeArrowheads="1"/>
          </p:cNvSpPr>
          <p:nvPr>
            <p:ph type="ctrTitle"/>
          </p:nvPr>
        </p:nvSpPr>
        <p:spPr>
          <a:xfrm>
            <a:off x="119336" y="188640"/>
            <a:ext cx="9721080" cy="2800767"/>
          </a:xfrm>
        </p:spPr>
        <p:txBody>
          <a:bodyPr wrap="square">
            <a:spAutoFit/>
          </a:bodyPr>
          <a:lstStyle/>
          <a:p>
            <a:pPr algn="l"/>
            <a:r>
              <a:rPr lang="de-CH" altLang="de-DE" sz="4400" dirty="0">
                <a:solidFill>
                  <a:schemeClr val="tx2">
                    <a:lumMod val="25000"/>
                  </a:schemeClr>
                </a:solidFill>
                <a:effectLst/>
                <a:latin typeface="Univers LT Std 47 Cn Lt" pitchFamily="34" charset="0"/>
              </a:rPr>
              <a:t>„Der Helfer, der Heilige Geist, den der Vater in meinem Namen senden wird, wird euch alles Weitere lehren und euch an alles erinnern, was ich euch gesagt habe.“</a:t>
            </a:r>
            <a:endParaRPr lang="de-DE" altLang="de-DE" sz="4400" dirty="0">
              <a:solidFill>
                <a:schemeClr val="tx2">
                  <a:lumMod val="25000"/>
                </a:schemeClr>
              </a:solidFill>
              <a:effectLst/>
              <a:latin typeface="Univers LT Std 47 Cn Lt" pitchFamily="34" charset="0"/>
            </a:endParaRPr>
          </a:p>
        </p:txBody>
      </p:sp>
    </p:spTree>
    <p:extLst>
      <p:ext uri="{BB962C8B-B14F-4D97-AF65-F5344CB8AC3E}">
        <p14:creationId xmlns:p14="http://schemas.microsoft.com/office/powerpoint/2010/main" val="777699298"/>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754</Words>
  <Application>Microsoft Office PowerPoint</Application>
  <PresentationFormat>Benutzerdefiniert</PresentationFormat>
  <Paragraphs>87</Paragraphs>
  <Slides>30</Slides>
  <Notes>30</Notes>
  <HiddenSlides>0</HiddenSlides>
  <MMClips>0</MMClips>
  <ScaleCrop>false</ScaleCrop>
  <HeadingPairs>
    <vt:vector size="4" baseType="variant">
      <vt:variant>
        <vt:lpstr>Design</vt:lpstr>
      </vt:variant>
      <vt:variant>
        <vt:i4>1</vt:i4>
      </vt:variant>
      <vt:variant>
        <vt:lpstr>Folientitel</vt:lpstr>
      </vt:variant>
      <vt:variant>
        <vt:i4>30</vt:i4>
      </vt:variant>
    </vt:vector>
  </HeadingPairs>
  <TitlesOfParts>
    <vt:vector size="31" baseType="lpstr">
      <vt:lpstr>Designvorlage 'Berggipfel'</vt:lpstr>
      <vt:lpstr>Der Heilige Geist stellt Jesus ins Zentrum</vt:lpstr>
      <vt:lpstr>PowerPoint-Präsentation</vt:lpstr>
      <vt:lpstr>Der Heilige Geist stellt Jesus ins Zentrum</vt:lpstr>
      <vt:lpstr>„Ich hätte euch noch viel zu sagen, aber ihr wärt jetzt überfordert.“</vt:lpstr>
      <vt:lpstr>„Doch wenn der Helfer kommt, der Geist der Wahrheit, wird er euch zum vollen Verständnis der Wahrheit führen. Denn was er sagen wird, wird er nicht aus sich selbst heraus sagen; er wird das sagen, was er hört. Und er wird euch die zukünftigen Dinge verkünden.“ </vt:lpstr>
      <vt:lpstr>„Er wird meine Herrlichkeit offenbaren; denn was er euch verkünden wird, empfängt er von mir. Alles, was der Vater hat, gehört auch mir. Aus diesem Grund sage ich: Was er euch verkünden wird, empfängt er von mir.“</vt:lpstr>
      <vt:lpstr>I. Er schenkt volles Verständnis der Wahrheit</vt:lpstr>
      <vt:lpstr>„Ich hätte euch noch viel zu sagen, aber ihr wärt jetzt überfordert.“</vt:lpstr>
      <vt:lpstr>„Der Helfer, der Heilige Geist, den der Vater in meinem Namen senden wird, wird euch alles Weitere lehren und euch an alles erinnern, was ich euch gesagt habe.“</vt:lpstr>
      <vt:lpstr>„Wenn der Helfer kommt, der Geist der Wahrheit, wird er euch zum vollen Verständnis der Wahrheit führen.“ </vt:lpstr>
      <vt:lpstr>„Er wird euch die zukünftigen Dinge verkünden.“ </vt:lpstr>
      <vt:lpstr>„Sie blieben aber beständig in der Lehre der Apostel.“ </vt:lpstr>
      <vt:lpstr>„Ihr habt das Evangelium gehört; es wurde euch von denen verkündet, die dafür mit dem Heiligen Geist ausgerüstet waren, den Gott vom Himmel gesandt hat.“</vt:lpstr>
      <vt:lpstr>„Wenn der Helfer kommt, der Geist der Wahrheit, wird er euch zum vollen Verständnis der Wahrheit führen.“ </vt:lpstr>
      <vt:lpstr>„Denn was er sagen wird, wird er nicht aus sich selbst heraus sagen; er wird das sagen, was er hört.“</vt:lpstr>
      <vt:lpstr>„Ich bin der Weg und die Wahrheit und das Leben; niemand kommt zum Vater denn durch mich.“</vt:lpstr>
      <vt:lpstr>„Was er euch verkünden wird, empfängt er von mir.“ </vt:lpstr>
      <vt:lpstr>„In Christus sind alle Schätze der Weisheit und der Erkenntnis verborgen.“</vt:lpstr>
      <vt:lpstr>„Euch aber hat der, der heilig ist, Jesus Christus, seinen Geist gegeben, und durch diese Salbung habt ihr alle die nötige Erkenntnis.“</vt:lpstr>
      <vt:lpstr>II. Er sagt und tut, was Jesus ihm sagt</vt:lpstr>
      <vt:lpstr>„Der Dienst des Geistes ist christozentrisch. Genauso wie es die Aufgabe eines Teleskops ist, nicht sich selbst, sondern die Herrlichkeiten, die es sichtbar macht, zu enthüllen, so ist der artverwandte Dienst des Heiligen Geistes, hinter die Szenerie zurückzutreten und Christus denen zu enthüllen, die mit ihm durch den Glauben verbunden sind.“</vt:lpstr>
      <vt:lpstr>„Er wird meine Herrlichkeit offenbaren.“</vt:lpstr>
      <vt:lpstr>„Er wird den Menschen die Augen öffnen für die Sünde, für die Gerechtigkeit und für das Gericht.“</vt:lpstr>
      <vt:lpstr>„Der Geist Gottes tritt mit Flehen und Seufzen für uns ein; er bringt das zum Ausdruck, was wir mit unseren Worten nicht sagen können. Auf diese Weise kommt er uns in unserer Schwachheit zu Hilfe, weil wir ja gar nicht wissen, wie wir beten sollen, um richtig zu beten.“</vt:lpstr>
      <vt:lpstr>„Denn was er sagen wird, wird er nicht aus sich selbst heraus sagen; er wird das sagen, was er hört.“</vt:lpstr>
      <vt:lpstr>„Was er euch verkünden wird, empfängt er von mir.“</vt:lpstr>
      <vt:lpstr>„Alles, was der Vater hat, gehört auch mir. Aus diesem Grund sage ich: Was er euch verkünden wird, empfängt er von mir.“</vt:lpstr>
      <vt:lpstr>Schlussgedanke</vt:lpstr>
      <vt:lpstr>„Ein Mensch, der Gottes Geist nicht hat, lehnt ab, was von Gottes Geist kommt; er hält es für Unsinn und ist nicht in der Lage, es zu verstehen, weil ihm ohne den Geist Gottes das nötige Urteilsvermögen fehlt.“</vt:lpstr>
      <vt:lpstr>„Wer hingegen den Geist Gottes hat, ist imstande, über alle diese Dinge angemessen zu urteilen, während er selbst von niemand, der Gottes Geist nicht hat, zutreffend beurteilt werden kann.“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spricht über den heiligen Geist - Teil 3/3 - Der Heilige Geist stellt Jesus ins Zentrum - Folien</dc:title>
  <dc:creator>Jürg Birnstiel</dc:creator>
  <cp:lastModifiedBy>Me</cp:lastModifiedBy>
  <cp:revision>881</cp:revision>
  <dcterms:created xsi:type="dcterms:W3CDTF">2013-11-12T15:20:47Z</dcterms:created>
  <dcterms:modified xsi:type="dcterms:W3CDTF">2020-04-05T17:32:41Z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