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17" r:id="rId2"/>
  </p:sldMasterIdLst>
  <p:notesMasterIdLst>
    <p:notesMasterId r:id="rId38"/>
  </p:notesMasterIdLst>
  <p:handoutMasterIdLst>
    <p:handoutMasterId r:id="rId39"/>
  </p:handoutMasterIdLst>
  <p:sldIdLst>
    <p:sldId id="735" r:id="rId3"/>
    <p:sldId id="923" r:id="rId4"/>
    <p:sldId id="950" r:id="rId5"/>
    <p:sldId id="951" r:id="rId6"/>
    <p:sldId id="952" r:id="rId7"/>
    <p:sldId id="953" r:id="rId8"/>
    <p:sldId id="954" r:id="rId9"/>
    <p:sldId id="896" r:id="rId10"/>
    <p:sldId id="955" r:id="rId11"/>
    <p:sldId id="956" r:id="rId12"/>
    <p:sldId id="957" r:id="rId13"/>
    <p:sldId id="958" r:id="rId14"/>
    <p:sldId id="959" r:id="rId15"/>
    <p:sldId id="960" r:id="rId16"/>
    <p:sldId id="961" r:id="rId17"/>
    <p:sldId id="891" r:id="rId18"/>
    <p:sldId id="962" r:id="rId19"/>
    <p:sldId id="963" r:id="rId20"/>
    <p:sldId id="964" r:id="rId21"/>
    <p:sldId id="965" r:id="rId22"/>
    <p:sldId id="922" r:id="rId23"/>
    <p:sldId id="966" r:id="rId24"/>
    <p:sldId id="967" r:id="rId25"/>
    <p:sldId id="968" r:id="rId26"/>
    <p:sldId id="969" r:id="rId27"/>
    <p:sldId id="970" r:id="rId28"/>
    <p:sldId id="971" r:id="rId29"/>
    <p:sldId id="972" r:id="rId30"/>
    <p:sldId id="973" r:id="rId31"/>
    <p:sldId id="974" r:id="rId32"/>
    <p:sldId id="975" r:id="rId33"/>
    <p:sldId id="949" r:id="rId34"/>
    <p:sldId id="259" r:id="rId35"/>
    <p:sldId id="976" r:id="rId36"/>
    <p:sldId id="977" r:id="rId3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4B6473"/>
    <a:srgbClr val="4B96AA"/>
    <a:srgbClr val="B5880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38"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DE" alt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14D9B314-4503-43A3-86EB-5E79B05289E1}" type="slidenum">
              <a:rPr lang="de-DE" altLang="de-DE">
                <a:solidFill>
                  <a:srgbClr val="000000"/>
                </a:solidFill>
              </a:rPr>
              <a:pPr/>
              <a:t>‹Nr.›</a:t>
            </a:fld>
            <a:endParaRPr lang="de-DE" altLang="de-DE">
              <a:solidFill>
                <a:srgbClr val="000000"/>
              </a:solidFill>
            </a:endParaRPr>
          </a:p>
        </p:txBody>
      </p:sp>
    </p:spTree>
    <p:extLst>
      <p:ext uri="{BB962C8B-B14F-4D97-AF65-F5344CB8AC3E}">
        <p14:creationId xmlns:p14="http://schemas.microsoft.com/office/powerpoint/2010/main" val="298192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6000" r="-1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Klicken Sie, um das Titelformat zu bearbeiten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Klicken Sie, um die Formate des Vorlagentextes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0" hangingPunct="0"/>
            <a:endParaRPr lang="de-DE" altLang="de-DE" smtClean="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0" hangingPunct="0"/>
            <a:endParaRPr lang="de-DE" altLang="de-DE" smtClean="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0" hangingPunct="0"/>
            <a:fld id="{36015515-7AB7-4AAF-A0A6-10DD2CB42DDE}" type="slidenum">
              <a:rPr lang="de-DE" altLang="de-DE" smtClean="0">
                <a:solidFill>
                  <a:srgbClr val="000000"/>
                </a:solidFill>
                <a:latin typeface="Times New Roman" pitchFamily="18" charset="0"/>
              </a:rPr>
              <a:pPr eaLnBrk="0" hangingPunct="0"/>
              <a:t>‹Nr.›</a:t>
            </a:fld>
            <a:endParaRPr lang="de-DE" altLang="de-DE" smtClean="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18"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491880" y="260648"/>
            <a:ext cx="5487679" cy="1938992"/>
          </a:xfrm>
        </p:spPr>
        <p:txBody>
          <a:bodyPr wrap="square">
            <a:spAutoFit/>
          </a:bodyPr>
          <a:lstStyle/>
          <a:p>
            <a:pPr algn="l"/>
            <a:r>
              <a:rPr lang="de-CH" altLang="de-DE" sz="6000" dirty="0" smtClean="0">
                <a:solidFill>
                  <a:schemeClr val="tx1"/>
                </a:solidFill>
                <a:effectLst/>
                <a:latin typeface="Univers LT Std 47 Cn Lt" pitchFamily="34" charset="0"/>
              </a:rPr>
              <a:t>Das Verhältnis der Christen zum Staat</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4211960" y="3356992"/>
            <a:ext cx="4680520" cy="646331"/>
          </a:xfrm>
        </p:spPr>
        <p:txBody>
          <a:bodyPr wrap="square">
            <a:spAutoFit/>
          </a:bodyPr>
          <a:lstStyle/>
          <a:p>
            <a:pPr algn="r"/>
            <a:r>
              <a:rPr lang="de-CH" altLang="de-DE" sz="3600" dirty="0" smtClean="0">
                <a:effectLst/>
                <a:latin typeface="Univers LT Std 47 Cn Lt" pitchFamily="34" charset="0"/>
              </a:rPr>
              <a:t>Gedanken zum 1. August</a:t>
            </a:r>
            <a:endParaRPr lang="de-DE" altLang="de-DE" sz="3600" dirty="0" smtClean="0">
              <a:effectLst/>
              <a:latin typeface="Univers LT Std 47 Cn Lt" pitchFamily="34" charset="0"/>
            </a:endParaRPr>
          </a:p>
        </p:txBody>
      </p:sp>
      <p:sp>
        <p:nvSpPr>
          <p:cNvPr id="4" name="Rectangle 3"/>
          <p:cNvSpPr txBox="1">
            <a:spLocks noChangeArrowheads="1"/>
          </p:cNvSpPr>
          <p:nvPr/>
        </p:nvSpPr>
        <p:spPr bwMode="auto">
          <a:xfrm>
            <a:off x="179512" y="5445224"/>
            <a:ext cx="47525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3600" kern="0" dirty="0" smtClean="0">
                <a:effectLst/>
                <a:latin typeface="Univers LT Std 47 Cn Lt" pitchFamily="34" charset="0"/>
              </a:rPr>
              <a:t>Lukas-Evangelium 20,20-26</a:t>
            </a:r>
            <a:endParaRPr lang="de-DE" altLang="de-DE" sz="36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933056"/>
            <a:ext cx="4176464" cy="400110"/>
          </a:xfrm>
        </p:spPr>
        <p:txBody>
          <a:bodyPr wrap="square">
            <a:spAutoFit/>
          </a:bodyPr>
          <a:lstStyle/>
          <a:p>
            <a:pPr algn="r"/>
            <a:r>
              <a:rPr lang="de-CH" altLang="de-DE" sz="2000" dirty="0" smtClean="0">
                <a:effectLst/>
                <a:latin typeface="Univers LT Std 47 Cn Lt" pitchFamily="34" charset="0"/>
              </a:rPr>
              <a:t>Matthäus-Evangelium 22,16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832644"/>
            <a:ext cx="5472608" cy="1569660"/>
          </a:xfrm>
        </p:spPr>
        <p:txBody>
          <a:bodyPr wrap="square">
            <a:spAutoFit/>
          </a:bodyPr>
          <a:lstStyle/>
          <a:p>
            <a:pPr algn="l"/>
            <a:r>
              <a:rPr lang="de-CH" altLang="de-DE" sz="3200" dirty="0">
                <a:solidFill>
                  <a:schemeClr val="tx1"/>
                </a:solidFill>
                <a:effectLst/>
                <a:latin typeface="Univers LT Std 47 Cn Lt" pitchFamily="34" charset="0"/>
              </a:rPr>
              <a:t>„Sie schickten ihre Schüler in Begleitung der Anhänger des Herodes zu Jesus.“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4927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Lukas-Evangelium 20,20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116632"/>
            <a:ext cx="5328592" cy="3539430"/>
          </a:xfrm>
        </p:spPr>
        <p:txBody>
          <a:bodyPr wrap="square">
            <a:spAutoFit/>
          </a:bodyPr>
          <a:lstStyle/>
          <a:p>
            <a:pPr algn="l"/>
            <a:r>
              <a:rPr lang="de-CH" altLang="de-DE" sz="3200" dirty="0">
                <a:solidFill>
                  <a:schemeClr val="tx1"/>
                </a:solidFill>
                <a:effectLst/>
                <a:latin typeface="Univers LT Std 47 Cn Lt" pitchFamily="34" charset="0"/>
              </a:rPr>
              <a:t>„Diese (Spione) sollten sich den Anschein geben, als meinten </a:t>
            </a:r>
            <a:r>
              <a:rPr lang="de-CH" altLang="de-DE" sz="3200" dirty="0" smtClean="0">
                <a:solidFill>
                  <a:schemeClr val="tx1"/>
                </a:solidFill>
                <a:effectLst/>
                <a:latin typeface="Univers LT Std 47 Cn Lt" pitchFamily="34" charset="0"/>
              </a:rPr>
              <a:t>sie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es </a:t>
            </a:r>
            <a:r>
              <a:rPr lang="de-CH" altLang="de-DE" sz="3200" dirty="0">
                <a:solidFill>
                  <a:schemeClr val="tx1"/>
                </a:solidFill>
                <a:effectLst/>
                <a:latin typeface="Univers LT Std 47 Cn Lt" pitchFamily="34" charset="0"/>
              </a:rPr>
              <a:t>ehrlich, und sollten Jesus eine Äusserung entlocken, die es ermöglichen würde, ihn dem Gouverneur zu übergeben </a:t>
            </a:r>
            <a:r>
              <a:rPr lang="de-CH" altLang="de-DE" sz="3200" dirty="0" smtClean="0">
                <a:solidFill>
                  <a:schemeClr val="tx1"/>
                </a:solidFill>
                <a:effectLst/>
                <a:latin typeface="Univers LT Std 47 Cn Lt" pitchFamily="34" charset="0"/>
              </a:rPr>
              <a:t>und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ihn </a:t>
            </a:r>
            <a:r>
              <a:rPr lang="de-CH" altLang="de-DE" sz="3200" dirty="0">
                <a:solidFill>
                  <a:schemeClr val="tx1"/>
                </a:solidFill>
                <a:effectLst/>
                <a:latin typeface="Univers LT Std 47 Cn Lt" pitchFamily="34" charset="0"/>
              </a:rPr>
              <a:t>verurteilen zu lassen.“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41833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685074"/>
            <a:ext cx="4176464" cy="400110"/>
          </a:xfrm>
        </p:spPr>
        <p:txBody>
          <a:bodyPr wrap="square">
            <a:spAutoFit/>
          </a:bodyPr>
          <a:lstStyle/>
          <a:p>
            <a:pPr algn="r"/>
            <a:r>
              <a:rPr lang="de-CH" altLang="de-DE" sz="2000" dirty="0" smtClean="0">
                <a:effectLst/>
                <a:latin typeface="Univers LT Std 47 Cn Lt" pitchFamily="34" charset="0"/>
              </a:rPr>
              <a:t>Lukas-Evangelium 20,21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347864" y="117207"/>
            <a:ext cx="5688632" cy="4031873"/>
          </a:xfrm>
        </p:spPr>
        <p:txBody>
          <a:bodyPr wrap="square">
            <a:spAutoFit/>
          </a:bodyPr>
          <a:lstStyle/>
          <a:p>
            <a:pPr algn="l"/>
            <a:r>
              <a:rPr lang="de-CH" altLang="de-DE" sz="3200" dirty="0">
                <a:solidFill>
                  <a:schemeClr val="tx1"/>
                </a:solidFill>
                <a:effectLst/>
                <a:latin typeface="Univers LT Std 47 Cn Lt" pitchFamily="34" charset="0"/>
              </a:rPr>
              <a:t>„Meister, wir wissen, dass </a:t>
            </a:r>
            <a:r>
              <a:rPr lang="de-CH" altLang="de-DE" sz="3200" dirty="0" smtClean="0">
                <a:solidFill>
                  <a:schemeClr val="tx1"/>
                </a:solidFill>
                <a:effectLst/>
                <a:latin typeface="Univers LT Std 47 Cn Lt" pitchFamily="34" charset="0"/>
              </a:rPr>
              <a:t>das,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was </a:t>
            </a:r>
            <a:r>
              <a:rPr lang="de-CH" altLang="de-DE" sz="3200" dirty="0">
                <a:solidFill>
                  <a:schemeClr val="tx1"/>
                </a:solidFill>
                <a:effectLst/>
                <a:latin typeface="Univers LT Std 47 Cn Lt" pitchFamily="34" charset="0"/>
              </a:rPr>
              <a:t>du sagst und lehrst, richtig ist. Du lässt dich von keinem Menschen beeinflussen, wie angesehen er auch sein mag. Wenn du lehrst, wie man nach Gottes Willen leben soll, lässt du dich allein von der Wahrheit leiten.“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57189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933056"/>
            <a:ext cx="4176464" cy="400110"/>
          </a:xfrm>
        </p:spPr>
        <p:txBody>
          <a:bodyPr wrap="square">
            <a:spAutoFit/>
          </a:bodyPr>
          <a:lstStyle/>
          <a:p>
            <a:pPr algn="r"/>
            <a:r>
              <a:rPr lang="de-CH" altLang="de-DE" sz="2000" dirty="0" smtClean="0">
                <a:effectLst/>
                <a:latin typeface="Univers LT Std 47 Cn Lt" pitchFamily="34" charset="0"/>
              </a:rPr>
              <a:t>Psalm 55,22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340202"/>
            <a:ext cx="5472608" cy="2554545"/>
          </a:xfrm>
        </p:spPr>
        <p:txBody>
          <a:bodyPr wrap="square">
            <a:spAutoFit/>
          </a:bodyPr>
          <a:lstStyle/>
          <a:p>
            <a:pPr algn="l"/>
            <a:r>
              <a:rPr lang="de-CH" altLang="de-DE" sz="3200" dirty="0">
                <a:solidFill>
                  <a:schemeClr val="tx1"/>
                </a:solidFill>
                <a:effectLst/>
                <a:latin typeface="Univers LT Std 47 Cn Lt" pitchFamily="34" charset="0"/>
              </a:rPr>
              <a:t>„Süss wie Sahne sind seine Worte, aber sein Herz denkt nur an Krieg. Glatt wie Öl fliesst seine Rede, doch jedes Wort ist ein spitzer Dolch.“</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60269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933056"/>
            <a:ext cx="4176464" cy="400110"/>
          </a:xfrm>
        </p:spPr>
        <p:txBody>
          <a:bodyPr wrap="square">
            <a:spAutoFit/>
          </a:bodyPr>
          <a:lstStyle/>
          <a:p>
            <a:pPr algn="r"/>
            <a:r>
              <a:rPr lang="de-CH" altLang="de-DE" sz="2000" dirty="0" smtClean="0">
                <a:effectLst/>
                <a:latin typeface="Univers LT Std 47 Cn Lt" pitchFamily="34" charset="0"/>
              </a:rPr>
              <a:t>Jeremia 12,6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1078865"/>
            <a:ext cx="5472608" cy="1077218"/>
          </a:xfrm>
        </p:spPr>
        <p:txBody>
          <a:bodyPr wrap="square">
            <a:spAutoFit/>
          </a:bodyPr>
          <a:lstStyle/>
          <a:p>
            <a:pPr algn="l"/>
            <a:r>
              <a:rPr lang="de-CH" altLang="de-DE" sz="3200" dirty="0">
                <a:solidFill>
                  <a:schemeClr val="tx1"/>
                </a:solidFill>
                <a:effectLst/>
                <a:latin typeface="Univers LT Std 47 Cn Lt" pitchFamily="34" charset="0"/>
              </a:rPr>
              <a:t>„Sei vorsichtig, wenn sie dir freundlich kommen!“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38385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933056"/>
            <a:ext cx="4176464" cy="400110"/>
          </a:xfrm>
        </p:spPr>
        <p:txBody>
          <a:bodyPr wrap="square">
            <a:spAutoFit/>
          </a:bodyPr>
          <a:lstStyle/>
          <a:p>
            <a:pPr algn="r"/>
            <a:r>
              <a:rPr lang="de-CH" altLang="de-DE" sz="2000" dirty="0" smtClean="0">
                <a:effectLst/>
                <a:latin typeface="Univers LT Std 47 Cn Lt" pitchFamily="34" charset="0"/>
              </a:rPr>
              <a:t>Epheser-Brief 4,25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340202"/>
            <a:ext cx="5472608" cy="2554545"/>
          </a:xfrm>
        </p:spPr>
        <p:txBody>
          <a:bodyPr wrap="square">
            <a:spAutoFit/>
          </a:bodyPr>
          <a:lstStyle/>
          <a:p>
            <a:pPr algn="l"/>
            <a:r>
              <a:rPr lang="de-CH" altLang="de-DE" sz="3200" dirty="0">
                <a:solidFill>
                  <a:schemeClr val="tx1"/>
                </a:solidFill>
                <a:effectLst/>
                <a:latin typeface="Univers LT Std 47 Cn Lt" pitchFamily="34" charset="0"/>
              </a:rPr>
              <a:t>„Darum legt alle Falschheit ab und haltet euch an die Wahrheit, wenn ihr miteinander redet. Wir sind doch Glieder ein und desselben Leibes!“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03179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smtClean="0">
                <a:solidFill>
                  <a:schemeClr val="tx1"/>
                </a:solidFill>
                <a:effectLst/>
                <a:latin typeface="Univers LT Std 47 Cn Lt" pitchFamily="34" charset="0"/>
              </a:rPr>
              <a:t>Denkerisches </a:t>
            </a:r>
            <a:r>
              <a:rPr lang="de-CH" altLang="de-DE" sz="4000" dirty="0">
                <a:solidFill>
                  <a:schemeClr val="tx1"/>
                </a:solidFill>
                <a:effectLst/>
                <a:latin typeface="Univers LT Std 47 Cn Lt" pitchFamily="34" charset="0"/>
              </a:rPr>
              <a:t>Glanzstück</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Lukas-Evangelium 20,22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1101517"/>
            <a:ext cx="5328592" cy="1569660"/>
          </a:xfrm>
        </p:spPr>
        <p:txBody>
          <a:bodyPr wrap="square">
            <a:spAutoFit/>
          </a:bodyPr>
          <a:lstStyle/>
          <a:p>
            <a:pPr algn="l"/>
            <a:r>
              <a:rPr lang="de-CH" altLang="de-DE" sz="3200" dirty="0">
                <a:solidFill>
                  <a:schemeClr val="tx1"/>
                </a:solidFill>
                <a:effectLst/>
                <a:latin typeface="Univers LT Std 47 Cn Lt" pitchFamily="34" charset="0"/>
              </a:rPr>
              <a:t>„Ist es richtig, wenn wir dem Kaiser Steuern zahlen, oder nicht?“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004069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5229200"/>
            <a:ext cx="4176464" cy="400110"/>
          </a:xfrm>
        </p:spPr>
        <p:txBody>
          <a:bodyPr wrap="square">
            <a:spAutoFit/>
          </a:bodyPr>
          <a:lstStyle/>
          <a:p>
            <a:pPr algn="r"/>
            <a:r>
              <a:rPr lang="de-CH" altLang="de-DE" sz="2000" dirty="0">
                <a:effectLst/>
                <a:latin typeface="Univers LT Std 47 Cn Lt" pitchFamily="34" charset="0"/>
              </a:rPr>
              <a:t>Josephus: bell. II. 8. 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131840" y="-26809"/>
            <a:ext cx="5832648" cy="4031873"/>
          </a:xfrm>
        </p:spPr>
        <p:txBody>
          <a:bodyPr wrap="square">
            <a:spAutoFit/>
          </a:bodyPr>
          <a:lstStyle/>
          <a:p>
            <a:pPr algn="l"/>
            <a:r>
              <a:rPr lang="de-CH" altLang="de-DE" sz="3200" dirty="0">
                <a:solidFill>
                  <a:schemeClr val="tx1"/>
                </a:solidFill>
                <a:effectLst/>
                <a:latin typeface="Univers LT Std 47 Cn Lt" pitchFamily="34" charset="0"/>
              </a:rPr>
              <a:t>...ein Mann aus Galiläa mit Namen Judas verleitete die Einwohner...zum Abfall, indem er es für einen Frevel erklärte, wenn sie bei der Steuerzahlung an die Römer bleiben und nach Gott irgendwelche sterbliche Gebieter auf sich nehmen würden.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35347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Apostelgeschichte 5,37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116632"/>
            <a:ext cx="5328592" cy="3539430"/>
          </a:xfrm>
        </p:spPr>
        <p:txBody>
          <a:bodyPr wrap="square">
            <a:spAutoFit/>
          </a:bodyPr>
          <a:lstStyle/>
          <a:p>
            <a:pPr algn="l"/>
            <a:r>
              <a:rPr lang="de-CH" altLang="de-DE" sz="3200" dirty="0">
                <a:solidFill>
                  <a:schemeClr val="tx1"/>
                </a:solidFill>
                <a:effectLst/>
                <a:latin typeface="Univers LT Std 47 Cn Lt" pitchFamily="34" charset="0"/>
              </a:rPr>
              <a:t>„Danach, zur Zeit der Volkszählung, trat der Galiläer Judas auf. Er scharte eine Menge Leute um sich und zettelte einen Aufstand an. Doch auch er kam um, und alle seine Anhänger zerstreuten sich.“</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11265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437112"/>
            <a:ext cx="4176464" cy="400110"/>
          </a:xfrm>
        </p:spPr>
        <p:txBody>
          <a:bodyPr wrap="square">
            <a:spAutoFit/>
          </a:bodyPr>
          <a:lstStyle/>
          <a:p>
            <a:pPr algn="r"/>
            <a:r>
              <a:rPr lang="de-CH" altLang="de-DE" sz="2000" dirty="0" smtClean="0">
                <a:effectLst/>
                <a:latin typeface="Univers LT Std 47 Cn Lt" pitchFamily="34" charset="0"/>
              </a:rPr>
              <a:t>Lukas-Evangelium 20,20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131840" y="34746"/>
            <a:ext cx="5904656" cy="3970318"/>
          </a:xfrm>
        </p:spPr>
        <p:txBody>
          <a:bodyPr wrap="square">
            <a:spAutoFit/>
          </a:bodyPr>
          <a:lstStyle/>
          <a:p>
            <a:pPr algn="l"/>
            <a:r>
              <a:rPr lang="de-CH" altLang="de-DE" sz="2800" dirty="0">
                <a:solidFill>
                  <a:schemeClr val="tx1"/>
                </a:solidFill>
                <a:effectLst/>
                <a:latin typeface="Univers LT Std 47 Cn Lt" pitchFamily="34" charset="0"/>
              </a:rPr>
              <a:t>Da sie jedoch entschlossen waren, Jesus nicht mehr aus den Augen zu lassen, beauftragten sie einige Männer </a:t>
            </a:r>
            <a:r>
              <a:rPr lang="de-CH" altLang="de-DE" sz="2800" dirty="0" smtClean="0">
                <a:solidFill>
                  <a:schemeClr val="tx1"/>
                </a:solidFill>
                <a:effectLst/>
                <a:latin typeface="Univers LT Std 47 Cn Lt" pitchFamily="34" charset="0"/>
              </a:rPr>
              <a:t>damit,</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ihn </a:t>
            </a:r>
            <a:r>
              <a:rPr lang="de-CH" altLang="de-DE" sz="2800" dirty="0">
                <a:solidFill>
                  <a:schemeClr val="tx1"/>
                </a:solidFill>
                <a:effectLst/>
                <a:latin typeface="Univers LT Std 47 Cn Lt" pitchFamily="34" charset="0"/>
              </a:rPr>
              <a:t>zu beobachten. Diese sollten sich den Anschein geben, als meinten sie es ehrlich, und sollten ihm eine Äusserung entlocken, die es ermöglichen würde, ihn dem Gouverneur zu übergeben und ihn verurteilen zu lassen.</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9778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Lukas-Evangelium 11,10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1101517"/>
            <a:ext cx="5328592" cy="1569660"/>
          </a:xfrm>
        </p:spPr>
        <p:txBody>
          <a:bodyPr wrap="square">
            <a:spAutoFit/>
          </a:bodyPr>
          <a:lstStyle/>
          <a:p>
            <a:pPr algn="l"/>
            <a:r>
              <a:rPr lang="de-CH" altLang="de-DE" sz="3200" dirty="0">
                <a:solidFill>
                  <a:schemeClr val="tx1"/>
                </a:solidFill>
                <a:effectLst/>
                <a:latin typeface="Univers LT Std 47 Cn Lt" pitchFamily="34" charset="0"/>
              </a:rPr>
              <a:t>„Denn jeder, der bittet, empfängt, und wer sucht, findet, und wer anklopft, dem wird geöffnet.“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59829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III</a:t>
            </a:r>
            <a:r>
              <a:rPr lang="de-DE" altLang="de-DE" sz="4000" dirty="0">
                <a:solidFill>
                  <a:schemeClr val="tx1"/>
                </a:solidFill>
                <a:effectLst/>
                <a:latin typeface="Univers LT Std 47 Cn Lt" pitchFamily="34" charset="0"/>
              </a:rPr>
              <a:t>. </a:t>
            </a:r>
            <a:r>
              <a:rPr lang="de-CH" altLang="de-DE" sz="4000" dirty="0">
                <a:solidFill>
                  <a:schemeClr val="tx1"/>
                </a:solidFill>
                <a:effectLst/>
                <a:latin typeface="Univers LT Std 47 Cn Lt" pitchFamily="34" charset="0"/>
              </a:rPr>
              <a:t>Gottes Weisheit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32544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Lukas-Evangelium 20,23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1593959"/>
            <a:ext cx="5328592" cy="584775"/>
          </a:xfrm>
        </p:spPr>
        <p:txBody>
          <a:bodyPr wrap="square">
            <a:spAutoFit/>
          </a:bodyPr>
          <a:lstStyle/>
          <a:p>
            <a:pPr algn="l"/>
            <a:r>
              <a:rPr lang="de-CH" altLang="de-DE" sz="3200" dirty="0">
                <a:solidFill>
                  <a:schemeClr val="tx1"/>
                </a:solidFill>
                <a:effectLst/>
                <a:latin typeface="Univers LT Std 47 Cn Lt" pitchFamily="34" charset="0"/>
              </a:rPr>
              <a:t>„Jesus durchschaute die List.“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789544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Lukas-Evangelium 20,24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1593959"/>
            <a:ext cx="5328592" cy="584775"/>
          </a:xfrm>
        </p:spPr>
        <p:txBody>
          <a:bodyPr wrap="square">
            <a:spAutoFit/>
          </a:bodyPr>
          <a:lstStyle/>
          <a:p>
            <a:pPr algn="l"/>
            <a:r>
              <a:rPr lang="de-CH" altLang="de-DE" sz="3200" dirty="0">
                <a:solidFill>
                  <a:schemeClr val="tx1"/>
                </a:solidFill>
                <a:effectLst/>
                <a:latin typeface="Univers LT Std 47 Cn Lt" pitchFamily="34" charset="0"/>
              </a:rPr>
              <a:t>„Zeigt mir eine Silbermünze!“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35108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Lukas-Evangelium 20,24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1347738"/>
            <a:ext cx="5328592" cy="1077218"/>
          </a:xfrm>
        </p:spPr>
        <p:txBody>
          <a:bodyPr wrap="square">
            <a:spAutoFit/>
          </a:bodyPr>
          <a:lstStyle/>
          <a:p>
            <a:pPr algn="l"/>
            <a:r>
              <a:rPr lang="de-CH" altLang="de-DE" sz="3200" dirty="0">
                <a:solidFill>
                  <a:schemeClr val="tx1"/>
                </a:solidFill>
                <a:effectLst/>
                <a:latin typeface="Univers LT Std 47 Cn Lt" pitchFamily="34" charset="0"/>
              </a:rPr>
              <a:t>„Wessen Bild und Name ist hier aufgeprägt?“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387996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Lukas-Evangelium 20,24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1347738"/>
            <a:ext cx="5328592" cy="1077218"/>
          </a:xfrm>
        </p:spPr>
        <p:txBody>
          <a:bodyPr wrap="square">
            <a:spAutoFit/>
          </a:bodyPr>
          <a:lstStyle/>
          <a:p>
            <a:pPr algn="l"/>
            <a:r>
              <a:rPr lang="de-CH" altLang="de-DE" sz="3200" dirty="0">
                <a:solidFill>
                  <a:schemeClr val="tx1"/>
                </a:solidFill>
                <a:effectLst/>
                <a:latin typeface="Univers LT Std 47 Cn Lt" pitchFamily="34" charset="0"/>
              </a:rPr>
              <a:t>„Das Bild und der Name des Kaisers.“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710919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Lukas-Evangelium 20,25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1101517"/>
            <a:ext cx="5328592" cy="1569660"/>
          </a:xfrm>
        </p:spPr>
        <p:txBody>
          <a:bodyPr wrap="square">
            <a:spAutoFit/>
          </a:bodyPr>
          <a:lstStyle/>
          <a:p>
            <a:pPr algn="l"/>
            <a:r>
              <a:rPr lang="de-CH" altLang="de-DE" sz="3200" dirty="0">
                <a:solidFill>
                  <a:schemeClr val="tx1"/>
                </a:solidFill>
                <a:effectLst/>
                <a:latin typeface="Univers LT Std 47 Cn Lt" pitchFamily="34" charset="0"/>
              </a:rPr>
              <a:t>„Nun, dann gebt dem Kaiser, was dem Kaiser gehört, und gebt Gott, was Gott gehört!“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340318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Lukas-Evangelium 20,25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1347738"/>
            <a:ext cx="5328592" cy="1077218"/>
          </a:xfrm>
        </p:spPr>
        <p:txBody>
          <a:bodyPr wrap="square">
            <a:spAutoFit/>
          </a:bodyPr>
          <a:lstStyle/>
          <a:p>
            <a:pPr algn="l"/>
            <a:r>
              <a:rPr lang="de-CH" altLang="de-DE" sz="3200" dirty="0">
                <a:solidFill>
                  <a:schemeClr val="tx1"/>
                </a:solidFill>
                <a:effectLst/>
                <a:latin typeface="Univers LT Std 47 Cn Lt" pitchFamily="34" charset="0"/>
              </a:rPr>
              <a:t>„Dann gebt dem Kaiser, was dem Kaiser gehört!“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159410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Lukas-Evangelium 20,25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1593959"/>
            <a:ext cx="5328592" cy="584775"/>
          </a:xfrm>
        </p:spPr>
        <p:txBody>
          <a:bodyPr wrap="square">
            <a:spAutoFit/>
          </a:bodyPr>
          <a:lstStyle/>
          <a:p>
            <a:pPr algn="l"/>
            <a:r>
              <a:rPr lang="de-CH" altLang="de-DE" sz="3200" dirty="0">
                <a:solidFill>
                  <a:schemeClr val="tx1"/>
                </a:solidFill>
                <a:effectLst/>
                <a:latin typeface="Univers LT Std 47 Cn Lt" pitchFamily="34" charset="0"/>
              </a:rPr>
              <a:t>„Gebt Gott, was Gott gehört!“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584049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Lukas-Evangelium 20,26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116632"/>
            <a:ext cx="5328592" cy="3539430"/>
          </a:xfrm>
        </p:spPr>
        <p:txBody>
          <a:bodyPr wrap="square">
            <a:spAutoFit/>
          </a:bodyPr>
          <a:lstStyle/>
          <a:p>
            <a:pPr algn="l"/>
            <a:r>
              <a:rPr lang="de-CH" altLang="de-DE" sz="3200" dirty="0">
                <a:solidFill>
                  <a:schemeClr val="tx1"/>
                </a:solidFill>
                <a:effectLst/>
                <a:latin typeface="Univers LT Std 47 Cn Lt" pitchFamily="34" charset="0"/>
              </a:rPr>
              <a:t>„Es war ihnen also nicht gelungen, Jesus vor dem Volk zu einer verfänglichen Aussage zu verleiten. Im Gegenteil, seine Antwort hatte sie so verblüfft, dass sie nichts mehr zu sagen wussten.“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79043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437112"/>
            <a:ext cx="4176464" cy="400110"/>
          </a:xfrm>
        </p:spPr>
        <p:txBody>
          <a:bodyPr wrap="square">
            <a:spAutoFit/>
          </a:bodyPr>
          <a:lstStyle/>
          <a:p>
            <a:pPr algn="r"/>
            <a:r>
              <a:rPr lang="de-CH" altLang="de-DE" sz="2000" dirty="0" smtClean="0">
                <a:effectLst/>
                <a:latin typeface="Univers LT Std 47 Cn Lt" pitchFamily="34" charset="0"/>
              </a:rPr>
              <a:t>Lukas-Evangelium 20,21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250190"/>
            <a:ext cx="5472608" cy="3539430"/>
          </a:xfrm>
        </p:spPr>
        <p:txBody>
          <a:bodyPr wrap="square">
            <a:spAutoFit/>
          </a:bodyPr>
          <a:lstStyle/>
          <a:p>
            <a:pPr algn="l"/>
            <a:r>
              <a:rPr lang="de-CH" altLang="de-DE" sz="2800" dirty="0">
                <a:solidFill>
                  <a:schemeClr val="tx1"/>
                </a:solidFill>
                <a:effectLst/>
                <a:latin typeface="Univers LT Std 47 Cn Lt" pitchFamily="34" charset="0"/>
              </a:rPr>
              <a:t>Sie legten ihm deshalb eine Frage vor. »Meister«, sagten sie, »wir wissen, dass das, was du sagst und lehrst, richtig ist. Du lässt dich von keinem Menschen beeinflussen, wie angesehen er auch sein mag. Wenn du lehrst, wie </a:t>
            </a:r>
            <a:r>
              <a:rPr lang="de-CH" altLang="de-DE" sz="2800" dirty="0" smtClean="0">
                <a:solidFill>
                  <a:schemeClr val="tx1"/>
                </a:solidFill>
                <a:effectLst/>
                <a:latin typeface="Univers LT Std 47 Cn Lt" pitchFamily="34" charset="0"/>
              </a:rPr>
              <a:t>man</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nach </a:t>
            </a:r>
            <a:r>
              <a:rPr lang="de-CH" altLang="de-DE" sz="2800" dirty="0">
                <a:solidFill>
                  <a:schemeClr val="tx1"/>
                </a:solidFill>
                <a:effectLst/>
                <a:latin typeface="Univers LT Std 47 Cn Lt" pitchFamily="34" charset="0"/>
              </a:rPr>
              <a:t>Gottes Willen leben soll, </a:t>
            </a:r>
            <a:r>
              <a:rPr lang="de-CH" altLang="de-DE" sz="2800" dirty="0" smtClean="0">
                <a:solidFill>
                  <a:schemeClr val="tx1"/>
                </a:solidFill>
                <a:effectLst/>
                <a:latin typeface="Univers LT Std 47 Cn Lt" pitchFamily="34" charset="0"/>
              </a:rPr>
              <a:t>lässt</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du </a:t>
            </a:r>
            <a:r>
              <a:rPr lang="de-CH" altLang="de-DE" sz="2800" dirty="0">
                <a:solidFill>
                  <a:schemeClr val="tx1"/>
                </a:solidFill>
                <a:effectLst/>
                <a:latin typeface="Univers LT Std 47 Cn Lt" pitchFamily="34" charset="0"/>
              </a:rPr>
              <a:t>dich allein von der Wahrheit leiten.</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958675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Römer-Brief 13,1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362853"/>
            <a:ext cx="5328592" cy="3046988"/>
          </a:xfrm>
        </p:spPr>
        <p:txBody>
          <a:bodyPr wrap="square">
            <a:spAutoFit/>
          </a:bodyPr>
          <a:lstStyle/>
          <a:p>
            <a:pPr algn="l"/>
            <a:r>
              <a:rPr lang="de-CH" altLang="de-DE" sz="3200" dirty="0">
                <a:solidFill>
                  <a:schemeClr val="tx1"/>
                </a:solidFill>
                <a:effectLst/>
                <a:latin typeface="Univers LT Std 47 Cn Lt" pitchFamily="34" charset="0"/>
              </a:rPr>
              <a:t>„Jeder soll sich der Regierung des Staates, in dem er lebt, unterordnen. Denn alle staatliche Autorität kommt von Gott, und jede Regierung ist von Gott eingesetzt.“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654644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Römer-Brief 13,7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116632"/>
            <a:ext cx="5328592" cy="3539430"/>
          </a:xfrm>
        </p:spPr>
        <p:txBody>
          <a:bodyPr wrap="square">
            <a:spAutoFit/>
          </a:bodyPr>
          <a:lstStyle/>
          <a:p>
            <a:pPr algn="l"/>
            <a:r>
              <a:rPr lang="de-CH" altLang="de-DE" sz="3200" dirty="0">
                <a:solidFill>
                  <a:schemeClr val="tx1"/>
                </a:solidFill>
                <a:effectLst/>
                <a:latin typeface="Univers LT Std 47 Cn Lt" pitchFamily="34" charset="0"/>
              </a:rPr>
              <a:t>„Gebt jedem das, was ihr ihm schuldet: Zahlt dem, der Steuern einzieht, die Steuern, zahlt dem Zollbeamten den Zoll, erweist dem Respekt, dem Respekt zusteht, und erweist dem Ehre, dem Ehre zusteht.“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388814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1600200"/>
            <a:ext cx="9144000" cy="3048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de-CH" sz="2400" smtClean="0">
              <a:solidFill>
                <a:srgbClr val="000000"/>
              </a:solidFill>
              <a:latin typeface="Times New Roman" pitchFamily="18" charset="0"/>
            </a:endParaRPr>
          </a:p>
        </p:txBody>
      </p:sp>
      <p:sp>
        <p:nvSpPr>
          <p:cNvPr id="2051" name="Rectangle 3"/>
          <p:cNvSpPr>
            <a:spLocks noChangeArrowheads="1"/>
          </p:cNvSpPr>
          <p:nvPr/>
        </p:nvSpPr>
        <p:spPr bwMode="auto">
          <a:xfrm rot="5365332">
            <a:off x="2058194" y="2361406"/>
            <a:ext cx="5030788" cy="3048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de-CH" sz="2400" smtClean="0">
              <a:solidFill>
                <a:srgbClr val="000000"/>
              </a:solidFill>
              <a:latin typeface="Times New Roman" pitchFamily="18" charset="0"/>
            </a:endParaRPr>
          </a:p>
        </p:txBody>
      </p:sp>
      <p:sp>
        <p:nvSpPr>
          <p:cNvPr id="2052" name="WordArt 4"/>
          <p:cNvSpPr>
            <a:spLocks noChangeArrowheads="1" noChangeShapeType="1" noTextEdit="1"/>
          </p:cNvSpPr>
          <p:nvPr/>
        </p:nvSpPr>
        <p:spPr bwMode="auto">
          <a:xfrm>
            <a:off x="6096000" y="571500"/>
            <a:ext cx="1295400"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eaLnBrk="0" hangingPunct="0"/>
            <a:r>
              <a:rPr lang="de-CH" sz="3600" kern="10" smtClean="0">
                <a:ln w="9525">
                  <a:solidFill>
                    <a:srgbClr val="000000"/>
                  </a:solidFill>
                  <a:round/>
                  <a:headEnd/>
                  <a:tailEnd/>
                </a:ln>
                <a:solidFill>
                  <a:srgbClr val="A50021"/>
                </a:solidFill>
                <a:latin typeface="Arial Black"/>
              </a:rPr>
              <a:t>Ethik</a:t>
            </a:r>
          </a:p>
        </p:txBody>
      </p:sp>
      <p:sp>
        <p:nvSpPr>
          <p:cNvPr id="2053" name="WordArt 5"/>
          <p:cNvSpPr>
            <a:spLocks noChangeArrowheads="1" noChangeShapeType="1" noTextEdit="1"/>
          </p:cNvSpPr>
          <p:nvPr/>
        </p:nvSpPr>
        <p:spPr bwMode="auto">
          <a:xfrm>
            <a:off x="609600" y="571500"/>
            <a:ext cx="3190875"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eaLnBrk="0" hangingPunct="0"/>
            <a:r>
              <a:rPr lang="de-CH" sz="3600" kern="10" smtClean="0">
                <a:ln w="9525">
                  <a:solidFill>
                    <a:srgbClr val="000000"/>
                  </a:solidFill>
                  <a:round/>
                  <a:headEnd/>
                  <a:tailEnd/>
                </a:ln>
                <a:solidFill>
                  <a:srgbClr val="A50021"/>
                </a:solidFill>
                <a:latin typeface="Arial Black"/>
              </a:rPr>
              <a:t>Staatspolitik</a:t>
            </a:r>
          </a:p>
        </p:txBody>
      </p:sp>
      <p:sp>
        <p:nvSpPr>
          <p:cNvPr id="2054" name="Text Box 6"/>
          <p:cNvSpPr txBox="1">
            <a:spLocks noChangeArrowheads="1"/>
          </p:cNvSpPr>
          <p:nvPr/>
        </p:nvSpPr>
        <p:spPr bwMode="auto">
          <a:xfrm>
            <a:off x="152400" y="1981200"/>
            <a:ext cx="4191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altLang="de-DE" sz="3600" b="1" smtClean="0">
                <a:solidFill>
                  <a:srgbClr val="000066"/>
                </a:solidFill>
                <a:effectLst>
                  <a:outerShdw blurRad="38100" dist="38100" dir="2700000" algn="tl">
                    <a:srgbClr val="C0C0C0"/>
                  </a:outerShdw>
                </a:effectLst>
                <a:latin typeface="Arial Rounded MT Bold" pitchFamily="34" charset="0"/>
              </a:rPr>
              <a:t>Es gibt keine klaren biblischen Richtlinien</a:t>
            </a:r>
          </a:p>
        </p:txBody>
      </p:sp>
      <p:sp>
        <p:nvSpPr>
          <p:cNvPr id="2055" name="Text Box 7"/>
          <p:cNvSpPr txBox="1">
            <a:spLocks noChangeArrowheads="1"/>
          </p:cNvSpPr>
          <p:nvPr/>
        </p:nvSpPr>
        <p:spPr bwMode="auto">
          <a:xfrm>
            <a:off x="4724400" y="1993900"/>
            <a:ext cx="4191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altLang="de-DE" sz="3600" b="1" smtClean="0">
                <a:solidFill>
                  <a:srgbClr val="000066"/>
                </a:solidFill>
                <a:effectLst>
                  <a:outerShdw blurRad="38100" dist="38100" dir="2700000" algn="tl">
                    <a:srgbClr val="C0C0C0"/>
                  </a:outerShdw>
                </a:effectLst>
                <a:latin typeface="Arial Rounded MT Bold" pitchFamily="34" charset="0"/>
              </a:rPr>
              <a:t>Es gibt klare biblische Richtlinien</a:t>
            </a:r>
          </a:p>
        </p:txBody>
      </p:sp>
      <p:sp>
        <p:nvSpPr>
          <p:cNvPr id="2056" name="Text Box 8"/>
          <p:cNvSpPr txBox="1">
            <a:spLocks noChangeArrowheads="1"/>
          </p:cNvSpPr>
          <p:nvPr/>
        </p:nvSpPr>
        <p:spPr bwMode="auto">
          <a:xfrm>
            <a:off x="4953000" y="3733800"/>
            <a:ext cx="3886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altLang="de-DE" sz="2400" smtClean="0">
                <a:solidFill>
                  <a:srgbClr val="000000"/>
                </a:solidFill>
                <a:latin typeface="Arial Rounded MT Bold" pitchFamily="34" charset="0"/>
              </a:rPr>
              <a:t> </a:t>
            </a:r>
            <a:r>
              <a:rPr lang="de-DE" altLang="de-DE" sz="2400" smtClean="0">
                <a:solidFill>
                  <a:srgbClr val="000066"/>
                </a:solidFill>
                <a:latin typeface="Arial Rounded MT Bold" pitchFamily="34" charset="0"/>
              </a:rPr>
              <a:t>Wir müssen Lösungen finden, die für den Staat praktikabel sind.</a:t>
            </a:r>
          </a:p>
        </p:txBody>
      </p:sp>
      <p:sp>
        <p:nvSpPr>
          <p:cNvPr id="2057" name="Text Box 9"/>
          <p:cNvSpPr txBox="1">
            <a:spLocks noChangeArrowheads="1"/>
          </p:cNvSpPr>
          <p:nvPr/>
        </p:nvSpPr>
        <p:spPr bwMode="auto">
          <a:xfrm>
            <a:off x="457200" y="5410200"/>
            <a:ext cx="8382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altLang="de-DE" sz="2400" b="1" smtClean="0">
                <a:solidFill>
                  <a:srgbClr val="A50021"/>
                </a:solidFill>
                <a:effectLst>
                  <a:outerShdw blurRad="38100" dist="38100" dir="2700000" algn="tl">
                    <a:srgbClr val="C0C0C0"/>
                  </a:outerShdw>
                </a:effectLst>
                <a:latin typeface="Arial Rounded MT Bold" pitchFamily="34" charset="0"/>
              </a:rPr>
              <a:t>Wir sind keine Moralapostel, sondern wir verkündigen die erlösende Botschaft des Evangeliums!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09010"/>
            <a:ext cx="4176464" cy="400110"/>
          </a:xfrm>
        </p:spPr>
        <p:txBody>
          <a:bodyPr wrap="square">
            <a:spAutoFit/>
          </a:bodyPr>
          <a:lstStyle/>
          <a:p>
            <a:pPr algn="r"/>
            <a:r>
              <a:rPr lang="de-CH" altLang="de-DE" sz="2000" dirty="0" smtClean="0">
                <a:effectLst/>
                <a:latin typeface="Univers LT Std 47 Cn Lt" pitchFamily="34" charset="0"/>
              </a:rPr>
              <a:t>Lukas-Evangelium 23,1-2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0"/>
            <a:ext cx="5976664" cy="4031873"/>
          </a:xfrm>
        </p:spPr>
        <p:txBody>
          <a:bodyPr wrap="square">
            <a:spAutoFit/>
          </a:bodyPr>
          <a:lstStyle/>
          <a:p>
            <a:pPr algn="l"/>
            <a:r>
              <a:rPr lang="de-CH" altLang="de-DE" sz="3200" dirty="0">
                <a:solidFill>
                  <a:schemeClr val="tx1"/>
                </a:solidFill>
                <a:effectLst/>
                <a:latin typeface="Univers LT Std 47 Cn Lt" pitchFamily="34" charset="0"/>
              </a:rPr>
              <a:t>Der gesamte Hohe Rat erhob sich. Sie führten Jesus zu Pilatus und trugen diesem ihre Anklage vor. „Wir haben festgestellt“, sagten sie, „dass dieser Mann unser Volk aufwiegelt; er hält die Leute davon ab, dem Kaiser Steuern zu zahlen, und behauptet, er sei der Messias und König.“</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402010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869160"/>
            <a:ext cx="4176464" cy="400110"/>
          </a:xfrm>
        </p:spPr>
        <p:txBody>
          <a:bodyPr wrap="square">
            <a:spAutoFit/>
          </a:bodyPr>
          <a:lstStyle/>
          <a:p>
            <a:pPr algn="r"/>
            <a:r>
              <a:rPr lang="de-CH" altLang="de-DE" sz="2000" dirty="0" smtClean="0">
                <a:effectLst/>
                <a:latin typeface="Univers LT Std 47 Cn Lt" pitchFamily="34" charset="0"/>
              </a:rPr>
              <a:t>1.Timotheus-Brief 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25765" y="116632"/>
            <a:ext cx="5610731" cy="4401205"/>
          </a:xfrm>
        </p:spPr>
        <p:txBody>
          <a:bodyPr wrap="square">
            <a:spAutoFit/>
          </a:bodyPr>
          <a:lstStyle/>
          <a:p>
            <a:pPr algn="l"/>
            <a:r>
              <a:rPr lang="de-CH" altLang="de-DE" sz="2800" dirty="0">
                <a:solidFill>
                  <a:schemeClr val="tx1"/>
                </a:solidFill>
                <a:effectLst/>
                <a:latin typeface="Univers LT Std 47 Cn Lt" pitchFamily="34" charset="0"/>
              </a:rPr>
              <a:t>„Das Erste und Wichtigste, wozu ich die Gemeinde auffordere, ist das Gebet. Es ist unsere Aufgabe, mit Bitten, Flehen und Danken für alle Menschen einzutreten, insbesondere für die Regierenden und alle, die eine hohe Stellung einnehmen, damit wir ungestört und in Frieden ein Leben führen können, das Gott in jeder Hinsicht ehrt und das in allen Belangen glaubwürdig ist.“</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54860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437112"/>
            <a:ext cx="4176464" cy="400110"/>
          </a:xfrm>
        </p:spPr>
        <p:txBody>
          <a:bodyPr wrap="square">
            <a:spAutoFit/>
          </a:bodyPr>
          <a:lstStyle/>
          <a:p>
            <a:pPr algn="r"/>
            <a:r>
              <a:rPr lang="de-CH" altLang="de-DE" sz="2000" dirty="0" smtClean="0">
                <a:effectLst/>
                <a:latin typeface="Univers LT Std 47 Cn Lt" pitchFamily="34" charset="0"/>
              </a:rPr>
              <a:t>Lukas-Evangelium 20,22-23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87016"/>
            <a:ext cx="5472608" cy="2308324"/>
          </a:xfrm>
        </p:spPr>
        <p:txBody>
          <a:bodyPr wrap="square">
            <a:spAutoFit/>
          </a:bodyPr>
          <a:lstStyle/>
          <a:p>
            <a:pPr algn="l"/>
            <a:r>
              <a:rPr lang="de-CH" altLang="de-DE" sz="3600" dirty="0">
                <a:solidFill>
                  <a:schemeClr val="tx1"/>
                </a:solidFill>
                <a:effectLst/>
                <a:latin typeface="Univers LT Std 47 Cn Lt" pitchFamily="34" charset="0"/>
              </a:rPr>
              <a:t>Ist es nun richtig, wenn wir dem Kaiser Steuern zahlen, oder nicht?« Aber Jesus durchschaute die List.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88524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437112"/>
            <a:ext cx="4176464" cy="400110"/>
          </a:xfrm>
        </p:spPr>
        <p:txBody>
          <a:bodyPr wrap="square">
            <a:spAutoFit/>
          </a:bodyPr>
          <a:lstStyle/>
          <a:p>
            <a:pPr algn="r"/>
            <a:r>
              <a:rPr lang="de-CH" altLang="de-DE" sz="2000" dirty="0" smtClean="0">
                <a:effectLst/>
                <a:latin typeface="Univers LT Std 47 Cn Lt" pitchFamily="34" charset="0"/>
              </a:rPr>
              <a:t>Lukas-Evangelium 20,24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620688"/>
            <a:ext cx="5472608" cy="1815882"/>
          </a:xfrm>
        </p:spPr>
        <p:txBody>
          <a:bodyPr wrap="square">
            <a:spAutoFit/>
          </a:bodyPr>
          <a:lstStyle/>
          <a:p>
            <a:pPr algn="l"/>
            <a:r>
              <a:rPr lang="de-CH" altLang="de-DE" sz="2800" dirty="0">
                <a:solidFill>
                  <a:schemeClr val="tx1"/>
                </a:solidFill>
                <a:effectLst/>
                <a:latin typeface="Univers LT Std 47 Cn Lt" pitchFamily="34" charset="0"/>
              </a:rPr>
              <a:t>»Zeigt mir eine Silbermünze!«, sagte er zu ihnen. »Wessen Bild und Name ist hier aufgeprägt?« Sie antworteten</a:t>
            </a:r>
            <a:r>
              <a:rPr lang="de-CH" altLang="de-DE" sz="2800" dirty="0" smtClean="0">
                <a:solidFill>
                  <a:schemeClr val="tx1"/>
                </a:solidFill>
                <a:effectLst/>
                <a:latin typeface="Univers LT Std 47 Cn Lt" pitchFamily="34" charset="0"/>
              </a:rPr>
              <a:t>:</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a:t>
            </a:r>
            <a:r>
              <a:rPr lang="de-CH" altLang="de-DE" sz="2800" dirty="0">
                <a:solidFill>
                  <a:schemeClr val="tx1"/>
                </a:solidFill>
                <a:effectLst/>
                <a:latin typeface="Univers LT Std 47 Cn Lt" pitchFamily="34" charset="0"/>
              </a:rPr>
              <a:t>Das Bild und der Name des Kaisers.«</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45341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933056"/>
            <a:ext cx="4176464" cy="400110"/>
          </a:xfrm>
        </p:spPr>
        <p:txBody>
          <a:bodyPr wrap="square">
            <a:spAutoFit/>
          </a:bodyPr>
          <a:lstStyle/>
          <a:p>
            <a:pPr algn="r"/>
            <a:r>
              <a:rPr lang="de-CH" altLang="de-DE" sz="2000" dirty="0" smtClean="0">
                <a:effectLst/>
                <a:latin typeface="Univers LT Std 47 Cn Lt" pitchFamily="34" charset="0"/>
              </a:rPr>
              <a:t>Lukas-Evangelium 20,25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476672"/>
            <a:ext cx="5400600" cy="2062103"/>
          </a:xfrm>
        </p:spPr>
        <p:txBody>
          <a:bodyPr wrap="square">
            <a:spAutoFit/>
          </a:bodyPr>
          <a:lstStyle/>
          <a:p>
            <a:pPr algn="l"/>
            <a:r>
              <a:rPr lang="de-CH" altLang="de-DE" sz="3200" dirty="0">
                <a:solidFill>
                  <a:schemeClr val="tx1"/>
                </a:solidFill>
                <a:effectLst/>
                <a:latin typeface="Univers LT Std 47 Cn Lt" pitchFamily="34" charset="0"/>
              </a:rPr>
              <a:t>Da sagte Jesus zu ihnen: »Nun, dann gebt dem Kaiser, was dem Kaiser gehört, und gebt </a:t>
            </a:r>
            <a:r>
              <a:rPr lang="de-CH" altLang="de-DE" sz="3200" dirty="0" smtClean="0">
                <a:solidFill>
                  <a:schemeClr val="tx1"/>
                </a:solidFill>
                <a:effectLst/>
                <a:latin typeface="Univers LT Std 47 Cn Lt" pitchFamily="34" charset="0"/>
              </a:rPr>
              <a:t>Gott,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was </a:t>
            </a:r>
            <a:r>
              <a:rPr lang="de-CH" altLang="de-DE" sz="3200" dirty="0">
                <a:solidFill>
                  <a:schemeClr val="tx1"/>
                </a:solidFill>
                <a:effectLst/>
                <a:latin typeface="Univers LT Std 47 Cn Lt" pitchFamily="34" charset="0"/>
              </a:rPr>
              <a:t>Gott gehört!«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00058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933056"/>
            <a:ext cx="4176464" cy="400110"/>
          </a:xfrm>
        </p:spPr>
        <p:txBody>
          <a:bodyPr wrap="square">
            <a:spAutoFit/>
          </a:bodyPr>
          <a:lstStyle/>
          <a:p>
            <a:pPr algn="r"/>
            <a:r>
              <a:rPr lang="de-CH" altLang="de-DE" sz="2000" dirty="0" smtClean="0">
                <a:effectLst/>
                <a:latin typeface="Univers LT Std 47 Cn Lt" pitchFamily="34" charset="0"/>
              </a:rPr>
              <a:t>Lukas-Evangelium 20,26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93980"/>
            <a:ext cx="5472608" cy="3046988"/>
          </a:xfrm>
        </p:spPr>
        <p:txBody>
          <a:bodyPr wrap="square">
            <a:spAutoFit/>
          </a:bodyPr>
          <a:lstStyle/>
          <a:p>
            <a:pPr algn="l"/>
            <a:r>
              <a:rPr lang="de-CH" altLang="de-DE" sz="3200" dirty="0">
                <a:solidFill>
                  <a:schemeClr val="tx1"/>
                </a:solidFill>
                <a:effectLst/>
                <a:latin typeface="Univers LT Std 47 Cn Lt" pitchFamily="34" charset="0"/>
              </a:rPr>
              <a:t>Es war ihnen also nicht gelungen, Jesus vor dem Volk zu einer verfänglichen Aussage zu verleiten. Im Gegenteil, seine Antwort hatte sie so verblüfft, dass sie nichts mehr zu sagen wussten.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02229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smtClean="0">
                <a:solidFill>
                  <a:schemeClr val="tx1"/>
                </a:solidFill>
                <a:effectLst/>
                <a:latin typeface="Univers LT Std 47 Cn Lt" pitchFamily="34" charset="0"/>
              </a:rPr>
              <a:t>Heuchlerisches </a:t>
            </a:r>
            <a:r>
              <a:rPr lang="de-CH" altLang="de-DE" sz="3600" dirty="0">
                <a:solidFill>
                  <a:schemeClr val="tx1"/>
                </a:solidFill>
                <a:effectLst/>
                <a:latin typeface="Univers LT Std 47 Cn Lt" pitchFamily="34" charset="0"/>
              </a:rPr>
              <a:t>Glanzstück</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933056"/>
            <a:ext cx="4176464" cy="400110"/>
          </a:xfrm>
        </p:spPr>
        <p:txBody>
          <a:bodyPr wrap="square">
            <a:spAutoFit/>
          </a:bodyPr>
          <a:lstStyle/>
          <a:p>
            <a:pPr algn="r"/>
            <a:r>
              <a:rPr lang="de-CH" altLang="de-DE" sz="2000" dirty="0" smtClean="0">
                <a:effectLst/>
                <a:latin typeface="Univers LT Std 47 Cn Lt" pitchFamily="34" charset="0"/>
              </a:rPr>
              <a:t>Lukas-Evangelium 20,20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832644"/>
            <a:ext cx="5472608" cy="1569660"/>
          </a:xfrm>
        </p:spPr>
        <p:txBody>
          <a:bodyPr wrap="square">
            <a:spAutoFit/>
          </a:bodyPr>
          <a:lstStyle/>
          <a:p>
            <a:pPr algn="l"/>
            <a:r>
              <a:rPr lang="de-CH" altLang="de-DE" sz="3200" dirty="0">
                <a:solidFill>
                  <a:schemeClr val="tx1"/>
                </a:solidFill>
                <a:effectLst/>
                <a:latin typeface="Univers LT Std 47 Cn Lt" pitchFamily="34" charset="0"/>
              </a:rPr>
              <a:t>„Sie waren entschlossen, Jesus nicht mehr aus den Augen zu lassen.“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33197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arissa">
  <a:themeElements>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891</Words>
  <Application>Microsoft Office PowerPoint</Application>
  <PresentationFormat>Bildschirmpräsentation (4:3)</PresentationFormat>
  <Paragraphs>105</Paragraphs>
  <Slides>35</Slides>
  <Notes>34</Notes>
  <HiddenSlides>0</HiddenSlides>
  <MMClips>0</MMClips>
  <ScaleCrop>false</ScaleCrop>
  <HeadingPairs>
    <vt:vector size="4" baseType="variant">
      <vt:variant>
        <vt:lpstr>Design</vt:lpstr>
      </vt:variant>
      <vt:variant>
        <vt:i4>2</vt:i4>
      </vt:variant>
      <vt:variant>
        <vt:lpstr>Folientitel</vt:lpstr>
      </vt:variant>
      <vt:variant>
        <vt:i4>35</vt:i4>
      </vt:variant>
    </vt:vector>
  </HeadingPairs>
  <TitlesOfParts>
    <vt:vector size="37" baseType="lpstr">
      <vt:lpstr>Designvorlage 'Berggipfel'</vt:lpstr>
      <vt:lpstr>1_Larissa</vt:lpstr>
      <vt:lpstr>Das Verhältnis der Christen zum Staat</vt:lpstr>
      <vt:lpstr>Da sie jedoch entschlossen waren, Jesus nicht mehr aus den Augen zu lassen, beauftragten sie einige Männer damit, ihn zu beobachten. Diese sollten sich den Anschein geben, als meinten sie es ehrlich, und sollten ihm eine Äusserung entlocken, die es ermöglichen würde, ihn dem Gouverneur zu übergeben und ihn verurteilen zu lassen.</vt:lpstr>
      <vt:lpstr>Sie legten ihm deshalb eine Frage vor. »Meister«, sagten sie, »wir wissen, dass das, was du sagst und lehrst, richtig ist. Du lässt dich von keinem Menschen beeinflussen, wie angesehen er auch sein mag. Wenn du lehrst, wie man nach Gottes Willen leben soll, lässt du dich allein von der Wahrheit leiten.</vt:lpstr>
      <vt:lpstr>Ist es nun richtig, wenn wir dem Kaiser Steuern zahlen, oder nicht?« Aber Jesus durchschaute die List.</vt:lpstr>
      <vt:lpstr>»Zeigt mir eine Silbermünze!«, sagte er zu ihnen. »Wessen Bild und Name ist hier aufgeprägt?« Sie antworteten: »Das Bild und der Name des Kaisers.«</vt:lpstr>
      <vt:lpstr>Da sagte Jesus zu ihnen: »Nun, dann gebt dem Kaiser, was dem Kaiser gehört, und gebt Gott, was Gott gehört!«</vt:lpstr>
      <vt:lpstr>Es war ihnen also nicht gelungen, Jesus vor dem Volk zu einer verfänglichen Aussage zu verleiten. Im Gegenteil, seine Antwort hatte sie so verblüfft, dass sie nichts mehr zu sagen wussten.</vt:lpstr>
      <vt:lpstr>I. Heuchlerisches Glanzstück</vt:lpstr>
      <vt:lpstr>„Sie waren entschlossen, Jesus nicht mehr aus den Augen zu lassen.“</vt:lpstr>
      <vt:lpstr>„Sie schickten ihre Schüler in Begleitung der Anhänger des Herodes zu Jesus.“</vt:lpstr>
      <vt:lpstr>„Diese (Spione) sollten sich den Anschein geben, als meinten sie es ehrlich, und sollten Jesus eine Äusserung entlocken, die es ermöglichen würde, ihn dem Gouverneur zu übergeben und ihn verurteilen zu lassen.“</vt:lpstr>
      <vt:lpstr>„Meister, wir wissen, dass das, was du sagst und lehrst, richtig ist. Du lässt dich von keinem Menschen beeinflussen, wie angesehen er auch sein mag. Wenn du lehrst, wie man nach Gottes Willen leben soll, lässt du dich allein von der Wahrheit leiten.“</vt:lpstr>
      <vt:lpstr>„Süss wie Sahne sind seine Worte, aber sein Herz denkt nur an Krieg. Glatt wie Öl fliesst seine Rede, doch jedes Wort ist ein spitzer Dolch.“</vt:lpstr>
      <vt:lpstr>„Sei vorsichtig, wenn sie dir freundlich kommen!“</vt:lpstr>
      <vt:lpstr>„Darum legt alle Falschheit ab und haltet euch an die Wahrheit, wenn ihr miteinander redet. Wir sind doch Glieder ein und desselben Leibes!“</vt:lpstr>
      <vt:lpstr>II. Denkerisches Glanzstück</vt:lpstr>
      <vt:lpstr>„Ist es richtig, wenn wir dem Kaiser Steuern zahlen, oder nicht?“</vt:lpstr>
      <vt:lpstr>...ein Mann aus Galiläa mit Namen Judas verleitete die Einwohner...zum Abfall, indem er es für einen Frevel erklärte, wenn sie bei der Steuerzahlung an die Römer bleiben und nach Gott irgendwelche sterbliche Gebieter auf sich nehmen würden.</vt:lpstr>
      <vt:lpstr>„Danach, zur Zeit der Volkszählung, trat der Galiläer Judas auf. Er scharte eine Menge Leute um sich und zettelte einen Aufstand an. Doch auch er kam um, und alle seine Anhänger zerstreuten sich.“</vt:lpstr>
      <vt:lpstr>„Denn jeder, der bittet, empfängt, und wer sucht, findet, und wer anklopft, dem wird geöffnet.“</vt:lpstr>
      <vt:lpstr>III. Gottes Weisheit</vt:lpstr>
      <vt:lpstr>„Jesus durchschaute die List.“</vt:lpstr>
      <vt:lpstr>„Zeigt mir eine Silbermünze!“</vt:lpstr>
      <vt:lpstr>„Wessen Bild und Name ist hier aufgeprägt?“</vt:lpstr>
      <vt:lpstr>„Das Bild und der Name des Kaisers.“</vt:lpstr>
      <vt:lpstr>„Nun, dann gebt dem Kaiser, was dem Kaiser gehört, und gebt Gott, was Gott gehört!“</vt:lpstr>
      <vt:lpstr>„Dann gebt dem Kaiser, was dem Kaiser gehört!“</vt:lpstr>
      <vt:lpstr>„Gebt Gott, was Gott gehört!“</vt:lpstr>
      <vt:lpstr>„Es war ihnen also nicht gelungen, Jesus vor dem Volk zu einer verfänglichen Aussage zu verleiten. Im Gegenteil, seine Antwort hatte sie so verblüfft, dass sie nichts mehr zu sagen wussten.“</vt:lpstr>
      <vt:lpstr>„Jeder soll sich der Regierung des Staates, in dem er lebt, unterordnen. Denn alle staatliche Autorität kommt von Gott, und jede Regierung ist von Gott eingesetzt.“</vt:lpstr>
      <vt:lpstr>„Gebt jedem das, was ihr ihm schuldet: Zahlt dem, der Steuern einzieht, die Steuern, zahlt dem Zollbeamten den Zoll, erweist dem Respekt, dem Respekt zusteht, und erweist dem Ehre, dem Ehre zusteht.“</vt:lpstr>
      <vt:lpstr>PowerPoint-Präsentation</vt:lpstr>
      <vt:lpstr>Schlussgedanke</vt:lpstr>
      <vt:lpstr>Der gesamte Hohe Rat erhob sich. Sie führten Jesus zu Pilatus und trugen diesem ihre Anklage vor. „Wir haben festgestellt“, sagten sie, „dass dieser Mann unser Volk aufwiegelt; er hält die Leute davon ab, dem Kaiser Steuern zu zahlen, und behauptet, er sei der Messias und König.“</vt:lpstr>
      <vt:lpstr>„Das Erste und Wichtigste, wozu ich die Gemeinde auffordere, ist das Gebet. Es ist unsere Aufgabe, mit Bitten, Flehen und Danken für alle Menschen einzutreten, insbesondere für die Regierenden und alle, die eine hohe Stellung einnehmen, damit wir ungestört und in Frieden ein Leben führen können, das Gott in jeder Hinsicht ehrt und das in allen Belangen glaubwürdig 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Verhältnis der Christen zum Staat - Gedanken zum 1. August - Folien</dc:title>
  <dc:creator>Jürg Birnstiel</dc:creator>
  <cp:lastModifiedBy>Me</cp:lastModifiedBy>
  <cp:revision>559</cp:revision>
  <dcterms:created xsi:type="dcterms:W3CDTF">2013-11-12T15:20:47Z</dcterms:created>
  <dcterms:modified xsi:type="dcterms:W3CDTF">2016-09-16T07:57:36Z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