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644" r:id="rId3"/>
    <p:sldId id="703" r:id="rId4"/>
    <p:sldId id="645" r:id="rId5"/>
    <p:sldId id="704" r:id="rId6"/>
    <p:sldId id="705" r:id="rId7"/>
    <p:sldId id="706" r:id="rId8"/>
    <p:sldId id="430" r:id="rId9"/>
    <p:sldId id="707" r:id="rId10"/>
    <p:sldId id="708" r:id="rId11"/>
    <p:sldId id="709" r:id="rId12"/>
    <p:sldId id="716" r:id="rId13"/>
    <p:sldId id="643" r:id="rId14"/>
    <p:sldId id="693" r:id="rId15"/>
    <p:sldId id="710" r:id="rId16"/>
    <p:sldId id="711" r:id="rId17"/>
    <p:sldId id="691" r:id="rId18"/>
    <p:sldId id="712" r:id="rId19"/>
    <p:sldId id="697" r:id="rId20"/>
    <p:sldId id="713" r:id="rId21"/>
    <p:sldId id="680" r:id="rId22"/>
    <p:sldId id="714" r:id="rId23"/>
    <p:sldId id="623" r:id="rId24"/>
    <p:sldId id="263" r:id="rId25"/>
    <p:sldId id="597" r:id="rId26"/>
    <p:sldId id="715" r:id="rId27"/>
    <p:sldId id="325" r:id="rId28"/>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692CC"/>
    <a:srgbClr val="FF6702"/>
    <a:srgbClr val="FF3305"/>
    <a:srgbClr val="CF3E00"/>
    <a:srgbClr val="236F7A"/>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49" autoAdjust="0"/>
  </p:normalViewPr>
  <p:slideViewPr>
    <p:cSldViewPr>
      <p:cViewPr varScale="1">
        <p:scale>
          <a:sx n="125" d="100"/>
          <a:sy n="125" d="100"/>
        </p:scale>
        <p:origin x="-13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4AE56D52-7CF5-4B6C-B246-04B1BEC50C7E}"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AC0B7A9-80F1-4F93-BBDB-EB855458D149}" type="slidenum">
              <a:rPr lang="de-CH"/>
              <a:pPr/>
              <a:t>‹Nr.›</a:t>
            </a:fld>
            <a:endParaRPr lang="de-CH"/>
          </a:p>
        </p:txBody>
      </p:sp>
    </p:spTree>
    <p:extLst>
      <p:ext uri="{BB962C8B-B14F-4D97-AF65-F5344CB8AC3E}">
        <p14:creationId xmlns:p14="http://schemas.microsoft.com/office/powerpoint/2010/main" val="288493978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589370D-9209-4DDE-9B23-E9FDB19B23E4}" type="slidenum">
              <a:rPr lang="de-CH"/>
              <a:pPr/>
              <a:t>‹Nr.›</a:t>
            </a:fld>
            <a:endParaRPr lang="de-CH"/>
          </a:p>
        </p:txBody>
      </p:sp>
    </p:spTree>
    <p:extLst>
      <p:ext uri="{BB962C8B-B14F-4D97-AF65-F5344CB8AC3E}">
        <p14:creationId xmlns:p14="http://schemas.microsoft.com/office/powerpoint/2010/main" val="351758233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CCF12DF-3F9F-4B32-9282-F41BD8F5DD5B}" type="slidenum">
              <a:rPr lang="de-CH"/>
              <a:pPr/>
              <a:t>‹Nr.›</a:t>
            </a:fld>
            <a:endParaRPr lang="de-CH"/>
          </a:p>
        </p:txBody>
      </p:sp>
    </p:spTree>
    <p:extLst>
      <p:ext uri="{BB962C8B-B14F-4D97-AF65-F5344CB8AC3E}">
        <p14:creationId xmlns:p14="http://schemas.microsoft.com/office/powerpoint/2010/main" val="71744548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937AEBD1-FF7E-4A44-8EC8-C63089230F6C}" type="slidenum">
              <a:rPr lang="de-CH"/>
              <a:pPr/>
              <a:t>‹Nr.›</a:t>
            </a:fld>
            <a:endParaRPr lang="de-CH"/>
          </a:p>
        </p:txBody>
      </p:sp>
    </p:spTree>
    <p:extLst>
      <p:ext uri="{BB962C8B-B14F-4D97-AF65-F5344CB8AC3E}">
        <p14:creationId xmlns:p14="http://schemas.microsoft.com/office/powerpoint/2010/main" val="207633107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B2EECC24-5EB2-4FAB-918A-72BFF3A2F6E4}" type="slidenum">
              <a:rPr lang="de-CH"/>
              <a:pPr/>
              <a:t>‹Nr.›</a:t>
            </a:fld>
            <a:endParaRPr lang="de-CH"/>
          </a:p>
        </p:txBody>
      </p:sp>
    </p:spTree>
    <p:extLst>
      <p:ext uri="{BB962C8B-B14F-4D97-AF65-F5344CB8AC3E}">
        <p14:creationId xmlns:p14="http://schemas.microsoft.com/office/powerpoint/2010/main" val="287282276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F7B962C1-B21D-4295-86B4-B099CF7E72E8}" type="slidenum">
              <a:rPr lang="de-CH"/>
              <a:pPr/>
              <a:t>‹Nr.›</a:t>
            </a:fld>
            <a:endParaRPr lang="de-CH"/>
          </a:p>
        </p:txBody>
      </p:sp>
    </p:spTree>
    <p:extLst>
      <p:ext uri="{BB962C8B-B14F-4D97-AF65-F5344CB8AC3E}">
        <p14:creationId xmlns:p14="http://schemas.microsoft.com/office/powerpoint/2010/main" val="265808766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A2245D3-21EE-4905-9F49-32B5F993B607}" type="slidenum">
              <a:rPr lang="de-CH"/>
              <a:pPr/>
              <a:t>‹Nr.›</a:t>
            </a:fld>
            <a:endParaRPr lang="de-CH"/>
          </a:p>
        </p:txBody>
      </p:sp>
    </p:spTree>
    <p:extLst>
      <p:ext uri="{BB962C8B-B14F-4D97-AF65-F5344CB8AC3E}">
        <p14:creationId xmlns:p14="http://schemas.microsoft.com/office/powerpoint/2010/main" val="123479513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12CCD10A-8278-4527-ABAF-6A9C57B976CD}" type="slidenum">
              <a:rPr lang="de-CH"/>
              <a:pPr/>
              <a:t>‹Nr.›</a:t>
            </a:fld>
            <a:endParaRPr lang="de-CH"/>
          </a:p>
        </p:txBody>
      </p:sp>
    </p:spTree>
    <p:extLst>
      <p:ext uri="{BB962C8B-B14F-4D97-AF65-F5344CB8AC3E}">
        <p14:creationId xmlns:p14="http://schemas.microsoft.com/office/powerpoint/2010/main" val="328583811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BE2896E-D8C1-46E6-8AA0-4BC746F79AB8}" type="slidenum">
              <a:rPr lang="de-CH"/>
              <a:pPr/>
              <a:t>‹Nr.›</a:t>
            </a:fld>
            <a:endParaRPr lang="de-CH"/>
          </a:p>
        </p:txBody>
      </p:sp>
    </p:spTree>
    <p:extLst>
      <p:ext uri="{BB962C8B-B14F-4D97-AF65-F5344CB8AC3E}">
        <p14:creationId xmlns:p14="http://schemas.microsoft.com/office/powerpoint/2010/main" val="304834536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8233EDD6-FA42-4C7F-B6C5-1766CF50C2A8}" type="slidenum">
              <a:rPr lang="de-CH"/>
              <a:pPr/>
              <a:t>‹Nr.›</a:t>
            </a:fld>
            <a:endParaRPr lang="de-CH"/>
          </a:p>
        </p:txBody>
      </p:sp>
    </p:spTree>
    <p:extLst>
      <p:ext uri="{BB962C8B-B14F-4D97-AF65-F5344CB8AC3E}">
        <p14:creationId xmlns:p14="http://schemas.microsoft.com/office/powerpoint/2010/main" val="2892327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4FC748A-AEBB-4C13-B035-A3DFBBE6C258}"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5496" y="190498"/>
            <a:ext cx="8928992" cy="1421928"/>
          </a:xfrm>
          <a:effectLst>
            <a:outerShdw dist="35921" dir="2700000" algn="ctr" rotWithShape="0">
              <a:srgbClr val="000000"/>
            </a:outerShdw>
          </a:effectLst>
        </p:spPr>
        <p:txBody>
          <a:bodyPr wrap="square">
            <a:spAutoFit/>
          </a:bodyPr>
          <a:lstStyle/>
          <a:p>
            <a:pPr algn="l"/>
            <a:r>
              <a:rPr lang="de-CH" sz="5400" dirty="0" smtClean="0">
                <a:ln>
                  <a:solidFill>
                    <a:srgbClr val="000000"/>
                  </a:solidFill>
                </a:ln>
                <a:solidFill>
                  <a:schemeClr val="bg1"/>
                </a:solidFill>
                <a:latin typeface="Arial Rounded MT Bold" pitchFamily="34" charset="0"/>
              </a:rPr>
              <a:t>Ich begrabe</a:t>
            </a:r>
            <a:br>
              <a:rPr lang="de-CH" sz="5400" dirty="0" smtClean="0">
                <a:ln>
                  <a:solidFill>
                    <a:srgbClr val="000000"/>
                  </a:solidFill>
                </a:ln>
                <a:solidFill>
                  <a:schemeClr val="bg1"/>
                </a:solidFill>
                <a:latin typeface="Arial Rounded MT Bold" pitchFamily="34" charset="0"/>
              </a:rPr>
            </a:br>
            <a:r>
              <a:rPr lang="de-CH" sz="5400" dirty="0" smtClean="0">
                <a:ln>
                  <a:solidFill>
                    <a:srgbClr val="000000"/>
                  </a:solidFill>
                </a:ln>
                <a:solidFill>
                  <a:schemeClr val="bg1"/>
                </a:solidFill>
                <a:latin typeface="Arial Rounded MT Bold" pitchFamily="34" charset="0"/>
              </a:rPr>
              <a:t>mein Ego</a:t>
            </a:r>
            <a:endParaRPr lang="de-CH" sz="5400" dirty="0">
              <a:ln>
                <a:solidFill>
                  <a:srgbClr val="000000"/>
                </a:solidFill>
              </a:ln>
              <a:solidFill>
                <a:schemeClr val="bg1"/>
              </a:solidFill>
              <a:latin typeface="Arial Rounded MT Bold" pitchFamily="34" charset="0"/>
            </a:endParaRPr>
          </a:p>
        </p:txBody>
      </p:sp>
      <p:sp>
        <p:nvSpPr>
          <p:cNvPr id="51203" name="Rectangle 3"/>
          <p:cNvSpPr>
            <a:spLocks noGrp="1" noChangeArrowheads="1"/>
          </p:cNvSpPr>
          <p:nvPr>
            <p:ph type="subTitle" idx="1"/>
          </p:nvPr>
        </p:nvSpPr>
        <p:spPr>
          <a:xfrm>
            <a:off x="541213" y="6088301"/>
            <a:ext cx="8423275" cy="43704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r">
              <a:lnSpc>
                <a:spcPct val="80000"/>
              </a:lnSpc>
              <a:spcBef>
                <a:spcPct val="0"/>
              </a:spcBef>
            </a:pPr>
            <a:r>
              <a:rPr lang="de-CH" sz="2800" kern="1200" dirty="0">
                <a:ln>
                  <a:solidFill>
                    <a:srgbClr val="000000"/>
                  </a:solidFill>
                </a:ln>
                <a:solidFill>
                  <a:schemeClr val="bg1"/>
                </a:solidFill>
                <a:latin typeface="Arial Rounded MT Bold" pitchFamily="34" charset="0"/>
                <a:ea typeface="+mj-ea"/>
                <a:cs typeface="+mj-cs"/>
              </a:rPr>
              <a:t>Reihe: </a:t>
            </a:r>
            <a:r>
              <a:rPr lang="de-CH" sz="2800" kern="1200" dirty="0" smtClean="0">
                <a:ln>
                  <a:solidFill>
                    <a:srgbClr val="000000"/>
                  </a:solidFill>
                </a:ln>
                <a:solidFill>
                  <a:schemeClr val="bg1"/>
                </a:solidFill>
                <a:latin typeface="Arial Rounded MT Bold" pitchFamily="34" charset="0"/>
                <a:ea typeface="+mj-ea"/>
                <a:cs typeface="+mj-cs"/>
              </a:rPr>
              <a:t>So lebe ich mit Jesus (2/4)      </a:t>
            </a:r>
            <a:endParaRPr lang="de-CH" sz="2800" kern="1200" dirty="0">
              <a:ln>
                <a:solidFill>
                  <a:srgbClr val="000000"/>
                </a:solidFill>
              </a:ln>
              <a:solidFill>
                <a:schemeClr val="bg1"/>
              </a:solidFill>
              <a:latin typeface="Arial Rounded MT Bold" pitchFamily="34" charset="0"/>
              <a:ea typeface="+mj-ea"/>
              <a:cs typeface="+mj-cs"/>
            </a:endParaRPr>
          </a:p>
        </p:txBody>
      </p:sp>
      <p:sp>
        <p:nvSpPr>
          <p:cNvPr id="4" name="Rectangle 3"/>
          <p:cNvSpPr txBox="1">
            <a:spLocks noChangeArrowheads="1"/>
          </p:cNvSpPr>
          <p:nvPr/>
        </p:nvSpPr>
        <p:spPr bwMode="auto">
          <a:xfrm>
            <a:off x="451773" y="3014721"/>
            <a:ext cx="5992436" cy="4862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nSpc>
                <a:spcPct val="80000"/>
              </a:lnSpc>
              <a:defRPr sz="6000">
                <a:ln>
                  <a:solidFill>
                    <a:srgbClr val="000000"/>
                  </a:solidFill>
                </a:ln>
                <a:solidFill>
                  <a:schemeClr val="bg1"/>
                </a:solidFill>
                <a:latin typeface="Arial Rounded MT Bold" pitchFamily="34" charset="0"/>
                <a:ea typeface="+mj-ea"/>
                <a:cs typeface="+mj-cs"/>
              </a:defRPr>
            </a:lvl1pPr>
            <a:lvl2pPr>
              <a:lnSpc>
                <a:spcPct val="80000"/>
              </a:lnSpc>
              <a:defRPr sz="4000">
                <a:solidFill>
                  <a:schemeClr val="tx2"/>
                </a:solidFill>
                <a:latin typeface="Arial Black" pitchFamily="34" charset="0"/>
              </a:defRPr>
            </a:lvl2pPr>
            <a:lvl3pPr>
              <a:lnSpc>
                <a:spcPct val="80000"/>
              </a:lnSpc>
              <a:defRPr sz="4000">
                <a:solidFill>
                  <a:schemeClr val="tx2"/>
                </a:solidFill>
                <a:latin typeface="Arial Black" pitchFamily="34" charset="0"/>
              </a:defRPr>
            </a:lvl3pPr>
            <a:lvl4pPr>
              <a:lnSpc>
                <a:spcPct val="80000"/>
              </a:lnSpc>
              <a:defRPr sz="4000">
                <a:solidFill>
                  <a:schemeClr val="tx2"/>
                </a:solidFill>
                <a:latin typeface="Arial Black" pitchFamily="34" charset="0"/>
              </a:defRPr>
            </a:lvl4pPr>
            <a:lvl5pPr>
              <a:lnSpc>
                <a:spcPct val="80000"/>
              </a:lnSpc>
              <a:defRPr sz="4000">
                <a:solidFill>
                  <a:schemeClr val="tx2"/>
                </a:solidFill>
                <a:latin typeface="Arial Black" pitchFamily="34" charset="0"/>
              </a:defRPr>
            </a:lvl5pPr>
            <a:lvl6pPr marL="457200" fontAlgn="base">
              <a:lnSpc>
                <a:spcPct val="80000"/>
              </a:lnSpc>
              <a:spcBef>
                <a:spcPct val="0"/>
              </a:spcBef>
              <a:spcAft>
                <a:spcPct val="0"/>
              </a:spcAft>
              <a:defRPr sz="4000">
                <a:solidFill>
                  <a:schemeClr val="tx2"/>
                </a:solidFill>
                <a:latin typeface="Arial Black" pitchFamily="34" charset="0"/>
              </a:defRPr>
            </a:lvl6pPr>
            <a:lvl7pPr marL="914400" fontAlgn="base">
              <a:lnSpc>
                <a:spcPct val="80000"/>
              </a:lnSpc>
              <a:spcBef>
                <a:spcPct val="0"/>
              </a:spcBef>
              <a:spcAft>
                <a:spcPct val="0"/>
              </a:spcAft>
              <a:defRPr sz="4000">
                <a:solidFill>
                  <a:schemeClr val="tx2"/>
                </a:solidFill>
                <a:latin typeface="Arial Black" pitchFamily="34" charset="0"/>
              </a:defRPr>
            </a:lvl7pPr>
            <a:lvl8pPr marL="1371600" fontAlgn="base">
              <a:lnSpc>
                <a:spcPct val="80000"/>
              </a:lnSpc>
              <a:spcBef>
                <a:spcPct val="0"/>
              </a:spcBef>
              <a:spcAft>
                <a:spcPct val="0"/>
              </a:spcAft>
              <a:defRPr sz="4000">
                <a:solidFill>
                  <a:schemeClr val="tx2"/>
                </a:solidFill>
                <a:latin typeface="Arial Black" pitchFamily="34" charset="0"/>
              </a:defRPr>
            </a:lvl8pPr>
            <a:lvl9pPr marL="1828800" fontAlgn="base">
              <a:lnSpc>
                <a:spcPct val="80000"/>
              </a:lnSpc>
              <a:spcBef>
                <a:spcPct val="0"/>
              </a:spcBef>
              <a:spcAft>
                <a:spcPct val="0"/>
              </a:spcAft>
              <a:defRPr sz="4000">
                <a:solidFill>
                  <a:schemeClr val="tx2"/>
                </a:solidFill>
                <a:latin typeface="Arial Black" pitchFamily="34" charset="0"/>
              </a:defRPr>
            </a:lvl9pPr>
          </a:lstStyle>
          <a:p>
            <a:pPr algn="r"/>
            <a:r>
              <a:rPr lang="de-CH" sz="3200" dirty="0"/>
              <a:t>Kolosser-Brief </a:t>
            </a:r>
            <a:r>
              <a:rPr lang="de-CH" sz="3200" dirty="0" smtClean="0"/>
              <a:t>3,5-11      </a:t>
            </a:r>
            <a:endParaRPr lang="de-CH" sz="3200" dirty="0"/>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136905" cy="156966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„Auch ihr habt euch früher so verhalten; euer ganzes Leben wurde von diesen Dingen bestimmt.“</a:t>
            </a:r>
            <a:endParaRPr lang="de-DE" dirty="0"/>
          </a:p>
        </p:txBody>
      </p:sp>
      <p:sp>
        <p:nvSpPr>
          <p:cNvPr id="312323" name="Text Box 3"/>
          <p:cNvSpPr txBox="1">
            <a:spLocks noChangeArrowheads="1"/>
          </p:cNvSpPr>
          <p:nvPr/>
        </p:nvSpPr>
        <p:spPr bwMode="auto">
          <a:xfrm>
            <a:off x="3026270" y="3573016"/>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3,7</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72682111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280921" cy="156966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„Wegen dieser Dinge bricht Gottes Zorn über die herein, die nicht bereit sind, ihm zu gehorchen.“</a:t>
            </a:r>
            <a:endParaRPr lang="de-DE" dirty="0"/>
          </a:p>
        </p:txBody>
      </p:sp>
      <p:sp>
        <p:nvSpPr>
          <p:cNvPr id="312323" name="Text Box 3"/>
          <p:cNvSpPr txBox="1">
            <a:spLocks noChangeArrowheads="1"/>
          </p:cNvSpPr>
          <p:nvPr/>
        </p:nvSpPr>
        <p:spPr bwMode="auto">
          <a:xfrm>
            <a:off x="2987824" y="3573016"/>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3,6</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374635628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44000" r="-44000"/>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107174" y="98647"/>
            <a:ext cx="8612699" cy="19389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a:solidFill>
                    <a:srgbClr val="000000"/>
                  </a:solidFill>
                </a:ln>
                <a:solidFill>
                  <a:srgbClr val="FFFFFF"/>
                </a:solidFill>
                <a:latin typeface="Arial Rounded MT Bold" pitchFamily="34" charset="0"/>
              </a:rPr>
              <a:t>„Wer also meint, er stehe fest und sicher, der gebe Acht, dass er nicht zu Fall kommt.“</a:t>
            </a:r>
          </a:p>
        </p:txBody>
      </p:sp>
      <p:sp>
        <p:nvSpPr>
          <p:cNvPr id="319491" name="Text Box 3"/>
          <p:cNvSpPr txBox="1">
            <a:spLocks noChangeArrowheads="1"/>
          </p:cNvSpPr>
          <p:nvPr/>
        </p:nvSpPr>
        <p:spPr bwMode="auto">
          <a:xfrm>
            <a:off x="1519395" y="1916832"/>
            <a:ext cx="7200478"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1.Korinther-Brief 10,12</a:t>
            </a:r>
            <a:endParaRPr lang="de-DE" sz="1800" dirty="0">
              <a:ln>
                <a:solidFill>
                  <a:srgbClr val="000000"/>
                </a:solidFill>
              </a:ln>
              <a:solidFill>
                <a:srgbClr val="FFFFFF"/>
              </a:solidFill>
              <a:latin typeface="Arial Rounded MT Bold" pitchFamily="34" charset="0"/>
            </a:endParaRPr>
          </a:p>
        </p:txBody>
      </p:sp>
      <p:sp>
        <p:nvSpPr>
          <p:cNvPr id="319492" name="Rectangle 4"/>
          <p:cNvSpPr>
            <a:spLocks noGrp="1" noChangeArrowheads="1"/>
          </p:cNvSpPr>
          <p:nvPr>
            <p:ph type="subTitle" idx="1"/>
          </p:nvPr>
        </p:nvSpPr>
        <p:spPr>
          <a:xfrm>
            <a:off x="107174" y="6381328"/>
            <a:ext cx="3816350" cy="289073"/>
          </a:xfrm>
          <a:noFill/>
          <a:ln/>
          <a:effectLst>
            <a:outerShdw dist="35921" dir="2700000" algn="ctr" rotWithShape="0">
              <a:srgbClr val="000000"/>
            </a:outerShdw>
          </a:effectLst>
        </p:spPr>
        <p:txBody>
          <a:bodyPr/>
          <a:lstStyle/>
          <a:p>
            <a:pPr lvl="0"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78775231"/>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107174" y="98647"/>
            <a:ext cx="8065226" cy="224676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2800" dirty="0">
                <a:ln>
                  <a:solidFill>
                    <a:srgbClr val="000000"/>
                  </a:solidFill>
                </a:ln>
                <a:solidFill>
                  <a:srgbClr val="FFFFFF"/>
                </a:solidFill>
                <a:latin typeface="Arial Rounded MT Bold" pitchFamily="34" charset="0"/>
              </a:rPr>
              <a:t>„Zahlreiche Christen, die Zauberei getrieben hatten, brachten ihre Zauberbücher und verbrannten sie öffentlich. Als man den Wert der Bücher zusammenrechnete, kam man auf eine Summe von 50.000 Silberdrachmen.„</a:t>
            </a:r>
          </a:p>
        </p:txBody>
      </p:sp>
      <p:sp>
        <p:nvSpPr>
          <p:cNvPr id="319491" name="Text Box 3"/>
          <p:cNvSpPr txBox="1">
            <a:spLocks noChangeArrowheads="1"/>
          </p:cNvSpPr>
          <p:nvPr/>
        </p:nvSpPr>
        <p:spPr bwMode="auto">
          <a:xfrm>
            <a:off x="1547664" y="2564904"/>
            <a:ext cx="7200478"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Apostelgeschichte 19,19</a:t>
            </a:r>
            <a:endParaRPr lang="de-DE" sz="1800" dirty="0">
              <a:ln>
                <a:solidFill>
                  <a:srgbClr val="000000"/>
                </a:solidFill>
              </a:ln>
              <a:solidFill>
                <a:srgbClr val="FFFFFF"/>
              </a:solidFill>
              <a:latin typeface="Arial Rounded MT Bold" pitchFamily="34" charset="0"/>
            </a:endParaRPr>
          </a:p>
        </p:txBody>
      </p:sp>
      <p:sp>
        <p:nvSpPr>
          <p:cNvPr id="319492" name="Rectangle 4"/>
          <p:cNvSpPr>
            <a:spLocks noGrp="1" noChangeArrowheads="1"/>
          </p:cNvSpPr>
          <p:nvPr>
            <p:ph type="subTitle" idx="1"/>
          </p:nvPr>
        </p:nvSpPr>
        <p:spPr>
          <a:xfrm>
            <a:off x="5220072" y="6453336"/>
            <a:ext cx="3816350" cy="289073"/>
          </a:xfrm>
          <a:noFill/>
          <a:ln/>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1790554719"/>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107174" y="98647"/>
            <a:ext cx="8137234" cy="224676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2800" dirty="0">
                <a:ln>
                  <a:solidFill>
                    <a:srgbClr val="000000"/>
                  </a:solidFill>
                </a:ln>
                <a:solidFill>
                  <a:srgbClr val="FFFFFF"/>
                </a:solidFill>
                <a:latin typeface="Arial Rounded MT Bold" pitchFamily="34" charset="0"/>
              </a:rPr>
              <a:t>„Wenn ihr euer Leben von eurer eigenen Natur bestimmen lasst, müsst ihr sterben. Doch wenn ihr in der Kraft von Gottes Geist die alten Verhaltensweisen tötet, werdet ihr leben.“</a:t>
            </a:r>
          </a:p>
        </p:txBody>
      </p:sp>
      <p:sp>
        <p:nvSpPr>
          <p:cNvPr id="319491" name="Text Box 3"/>
          <p:cNvSpPr txBox="1">
            <a:spLocks noChangeArrowheads="1"/>
          </p:cNvSpPr>
          <p:nvPr/>
        </p:nvSpPr>
        <p:spPr bwMode="auto">
          <a:xfrm>
            <a:off x="1519395" y="2317828"/>
            <a:ext cx="7200478"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Römer-Brief 8,13</a:t>
            </a:r>
            <a:endParaRPr lang="de-DE" sz="1800" dirty="0">
              <a:ln>
                <a:solidFill>
                  <a:srgbClr val="000000"/>
                </a:solidFill>
              </a:ln>
              <a:solidFill>
                <a:srgbClr val="FFFFFF"/>
              </a:solidFill>
              <a:latin typeface="Arial Rounded MT Bold" pitchFamily="34" charset="0"/>
            </a:endParaRPr>
          </a:p>
        </p:txBody>
      </p:sp>
      <p:sp>
        <p:nvSpPr>
          <p:cNvPr id="319492" name="Rectangle 4"/>
          <p:cNvSpPr>
            <a:spLocks noGrp="1" noChangeArrowheads="1"/>
          </p:cNvSpPr>
          <p:nvPr>
            <p:ph type="subTitle" idx="1"/>
          </p:nvPr>
        </p:nvSpPr>
        <p:spPr>
          <a:xfrm>
            <a:off x="107174" y="6381328"/>
            <a:ext cx="3816350" cy="289073"/>
          </a:xfrm>
          <a:noFill/>
          <a:ln/>
          <a:effectLst>
            <a:outerShdw dist="35921" dir="2700000" algn="ctr" rotWithShape="0">
              <a:srgbClr val="000000"/>
            </a:outerShdw>
          </a:effectLst>
        </p:spPr>
        <p:txBody>
          <a:bodyPr/>
          <a:lstStyle/>
          <a:p>
            <a:pPr lvl="0"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3892524683"/>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280921" cy="255454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smtClean="0"/>
              <a:t>„Jetzt </a:t>
            </a:r>
            <a:r>
              <a:rPr lang="de-CH" dirty="0"/>
              <a:t>legt das alles ab, auch Zorn, Aufbrausen, Bosheit und Verleumdung; kein gemeines Wort darf über eure Lippen kommen. Belügt einander nicht mehr!“</a:t>
            </a:r>
            <a:endParaRPr lang="de-DE" dirty="0"/>
          </a:p>
        </p:txBody>
      </p:sp>
      <p:sp>
        <p:nvSpPr>
          <p:cNvPr id="312323" name="Text Box 3"/>
          <p:cNvSpPr txBox="1">
            <a:spLocks noChangeArrowheads="1"/>
          </p:cNvSpPr>
          <p:nvPr/>
        </p:nvSpPr>
        <p:spPr bwMode="auto">
          <a:xfrm>
            <a:off x="3035990" y="3501008"/>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3,8</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135365222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107174" y="98647"/>
            <a:ext cx="8641290" cy="378565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2400" dirty="0">
                <a:ln>
                  <a:solidFill>
                    <a:srgbClr val="000000"/>
                  </a:solidFill>
                </a:ln>
                <a:solidFill>
                  <a:srgbClr val="FFFFFF"/>
                </a:solidFill>
                <a:latin typeface="Arial Rounded MT Bold" pitchFamily="34" charset="0"/>
              </a:rPr>
              <a:t>„Sie versicherten aber, ihre ganze Schuld oder ihr Irrtum habe in folgendem bestanden: Gewöhnlich seien sie an einem bestimmten Tag vor Sonnenaufgang zusammengekommen und hätten Christus als ihrem Gott einen Wechselgesang gesungen. Durch einen feierlichen Eid hätten sie sich nicht etwa zu irgendeinem Verbrechen verpflichtet, sondern dazu, keinen Diebstahl, keinen Raub und keinen Ehebruch zu begehen, kein gegebenes Wort zu brechen, kein zur Verwahrung anvertrautes Gut abzuleugnen.“</a:t>
            </a:r>
          </a:p>
        </p:txBody>
      </p:sp>
      <p:sp>
        <p:nvSpPr>
          <p:cNvPr id="319491" name="Text Box 3"/>
          <p:cNvSpPr txBox="1">
            <a:spLocks noChangeArrowheads="1"/>
          </p:cNvSpPr>
          <p:nvPr/>
        </p:nvSpPr>
        <p:spPr bwMode="auto">
          <a:xfrm>
            <a:off x="1691680" y="4077072"/>
            <a:ext cx="7200478"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Bef>
                <a:spcPct val="50000"/>
              </a:spcBef>
            </a:pPr>
            <a:r>
              <a:rPr lang="de-CH" sz="1800" dirty="0" err="1" smtClean="0">
                <a:ln>
                  <a:solidFill>
                    <a:srgbClr val="000000"/>
                  </a:solidFill>
                </a:ln>
                <a:solidFill>
                  <a:srgbClr val="FFFFFF"/>
                </a:solidFill>
                <a:latin typeface="Arial Rounded MT Bold" pitchFamily="34" charset="0"/>
              </a:rPr>
              <a:t>Plinius</a:t>
            </a:r>
            <a:r>
              <a:rPr lang="de-CH" sz="1800" dirty="0" smtClean="0">
                <a:ln>
                  <a:solidFill>
                    <a:srgbClr val="000000"/>
                  </a:solidFill>
                </a:ln>
                <a:solidFill>
                  <a:srgbClr val="FFFFFF"/>
                </a:solidFill>
                <a:latin typeface="Arial Rounded MT Bold" pitchFamily="34" charset="0"/>
              </a:rPr>
              <a:t> an Kaiser Trajan in Rom</a:t>
            </a:r>
            <a:endParaRPr lang="de-DE" sz="1800" dirty="0">
              <a:ln>
                <a:solidFill>
                  <a:srgbClr val="000000"/>
                </a:solidFill>
              </a:ln>
              <a:solidFill>
                <a:srgbClr val="FFFFFF"/>
              </a:solidFill>
              <a:latin typeface="Arial Rounded MT Bold" pitchFamily="34" charset="0"/>
            </a:endParaRPr>
          </a:p>
        </p:txBody>
      </p:sp>
      <p:sp>
        <p:nvSpPr>
          <p:cNvPr id="319492" name="Rectangle 4"/>
          <p:cNvSpPr>
            <a:spLocks noGrp="1" noChangeArrowheads="1"/>
          </p:cNvSpPr>
          <p:nvPr>
            <p:ph type="subTitle" idx="1"/>
          </p:nvPr>
        </p:nvSpPr>
        <p:spPr>
          <a:xfrm>
            <a:off x="5220072" y="6453336"/>
            <a:ext cx="3816350" cy="289073"/>
          </a:xfrm>
          <a:noFill/>
          <a:ln/>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99340939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07504" y="836712"/>
            <a:ext cx="8928992" cy="1865126"/>
          </a:xfrm>
          <a:effectLst>
            <a:outerShdw dist="35921" dir="2700000" algn="ctr" rotWithShape="0">
              <a:srgbClr val="000000"/>
            </a:outerShdw>
          </a:effectLst>
        </p:spPr>
        <p:txBody>
          <a:bodyPr wrap="square">
            <a:spAutoFit/>
          </a:bodyPr>
          <a:lstStyle/>
          <a:p>
            <a:pPr marL="1117600" indent="-1117600" algn="l"/>
            <a:r>
              <a:rPr lang="de-DE" sz="4800" dirty="0" smtClean="0">
                <a:ln>
                  <a:solidFill>
                    <a:srgbClr val="000000"/>
                  </a:solidFill>
                </a:ln>
                <a:solidFill>
                  <a:schemeClr val="bg1"/>
                </a:solidFill>
                <a:latin typeface="Arial Rounded MT Bold" pitchFamily="34" charset="0"/>
              </a:rPr>
              <a:t>II.   …indem ich gute Verhaltensweisen</a:t>
            </a:r>
            <a:br>
              <a:rPr lang="de-DE" sz="4800" dirty="0" smtClean="0">
                <a:ln>
                  <a:solidFill>
                    <a:srgbClr val="000000"/>
                  </a:solidFill>
                </a:ln>
                <a:solidFill>
                  <a:schemeClr val="bg1"/>
                </a:solidFill>
                <a:latin typeface="Arial Rounded MT Bold" pitchFamily="34" charset="0"/>
              </a:rPr>
            </a:br>
            <a:r>
              <a:rPr lang="de-DE" sz="4800" dirty="0" smtClean="0">
                <a:ln>
                  <a:solidFill>
                    <a:srgbClr val="000000"/>
                  </a:solidFill>
                </a:ln>
                <a:solidFill>
                  <a:schemeClr val="bg1"/>
                </a:solidFill>
                <a:latin typeface="Arial Rounded MT Bold" pitchFamily="34" charset="0"/>
              </a:rPr>
              <a:t>einübe</a:t>
            </a:r>
            <a:endParaRPr lang="de-CH" sz="48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5220072" y="6465895"/>
            <a:ext cx="3816350" cy="361081"/>
          </a:xfrm>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
        <p:nvSpPr>
          <p:cNvPr id="4" name="Rectangle 2"/>
          <p:cNvSpPr txBox="1">
            <a:spLocks noChangeArrowheads="1"/>
          </p:cNvSpPr>
          <p:nvPr/>
        </p:nvSpPr>
        <p:spPr bwMode="auto">
          <a:xfrm>
            <a:off x="107504" y="116632"/>
            <a:ext cx="8784976" cy="33855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l"/>
            <a:r>
              <a:rPr lang="de-DE" sz="2000" dirty="0" smtClean="0">
                <a:ln>
                  <a:solidFill>
                    <a:srgbClr val="000000"/>
                  </a:solidFill>
                </a:ln>
                <a:solidFill>
                  <a:schemeClr val="bg1"/>
                </a:solidFill>
                <a:latin typeface="Arial Rounded MT Bold" pitchFamily="34" charset="0"/>
              </a:rPr>
              <a:t>Ich begrabe mein Ego…</a:t>
            </a:r>
            <a:endParaRPr lang="de-CH" sz="2000" dirty="0">
              <a:ln>
                <a:solidFill>
                  <a:srgbClr val="000000"/>
                </a:solidFill>
              </a:ln>
              <a:solidFill>
                <a:schemeClr val="bg1"/>
              </a:solidFill>
              <a:latin typeface="Arial Rounded MT Bold" pitchFamily="34" charset="0"/>
            </a:endParaRPr>
          </a:p>
        </p:txBody>
      </p:sp>
    </p:spTree>
    <p:extLst>
      <p:ext uri="{BB962C8B-B14F-4D97-AF65-F5344CB8AC3E}">
        <p14:creationId xmlns:p14="http://schemas.microsoft.com/office/powerpoint/2010/main" val="340184364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064897" cy="40318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„Ihr habt doch das alte Gewand ausgezogen – den alten Menschen mit seinen Verhaltensweisen – und habt das neue Gewand angezogen – den neuen, von Gott erschaffenen Menschen, der fortwährend erneuert wird, damit ihr Gott immer besser kennen lernt und seinem Bild ähnlich werdet.“</a:t>
            </a:r>
            <a:endParaRPr lang="de-DE" dirty="0"/>
          </a:p>
        </p:txBody>
      </p:sp>
      <p:sp>
        <p:nvSpPr>
          <p:cNvPr id="312323" name="Text Box 3"/>
          <p:cNvSpPr txBox="1">
            <a:spLocks noChangeArrowheads="1"/>
          </p:cNvSpPr>
          <p:nvPr/>
        </p:nvSpPr>
        <p:spPr bwMode="auto">
          <a:xfrm>
            <a:off x="2987824" y="4052165"/>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3,9-10</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40949814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4" y="72043"/>
            <a:ext cx="7632848"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smtClean="0">
                <a:ln w="22225">
                  <a:solidFill>
                    <a:srgbClr val="000000"/>
                  </a:solidFill>
                </a:ln>
                <a:solidFill>
                  <a:srgbClr val="FFFFFF"/>
                </a:solidFill>
                <a:latin typeface="Arial Rounded MT Bold" pitchFamily="34" charset="0"/>
              </a:rPr>
              <a:t>„Wenn </a:t>
            </a:r>
            <a:r>
              <a:rPr lang="de-CH" sz="3600" dirty="0">
                <a:ln w="22225">
                  <a:solidFill>
                    <a:srgbClr val="000000"/>
                  </a:solidFill>
                </a:ln>
                <a:solidFill>
                  <a:srgbClr val="FFFFFF"/>
                </a:solidFill>
                <a:latin typeface="Arial Rounded MT Bold" pitchFamily="34" charset="0"/>
              </a:rPr>
              <a:t>wir unsere Sünden bekennen, erweist Gott sich als treu und gerecht: Er vergibt uns unsere Sünden und reinigt uns von allem Unrecht, das wir begangen haben.“</a:t>
            </a:r>
            <a:endParaRPr lang="de-DE" sz="3600" dirty="0">
              <a:ln w="22225">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627784" y="299695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1.Johannes-Brief 1,9</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199767836"/>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4" y="8698"/>
            <a:ext cx="8928991"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„Ich habe nämlich keinen, der in allem so mit mir übereinstimmt und der sich, wenn er zu euch kommt, so aufrichtig um eure Belange kümmern wird wie Timotheus.“</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843808" y="2996952"/>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Philipper-Brief 2,20</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smtClean="0">
                <a:solidFill>
                  <a:srgbClr val="FFFFFF"/>
                </a:solidFill>
              </a:rPr>
              <a:t>So lebe ich mit Jesus</a:t>
            </a:r>
            <a:endParaRPr lang="de-CH" sz="1200" dirty="0">
              <a:solidFill>
                <a:srgbClr val="FFFFFF"/>
              </a:solidFill>
            </a:endParaRPr>
          </a:p>
        </p:txBody>
      </p:sp>
    </p:spTree>
    <p:extLst>
      <p:ext uri="{BB962C8B-B14F-4D97-AF65-F5344CB8AC3E}">
        <p14:creationId xmlns:p14="http://schemas.microsoft.com/office/powerpoint/2010/main" val="213725609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7920881" cy="206210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„Der neue, von Gott </a:t>
            </a:r>
            <a:r>
              <a:rPr lang="de-CH" dirty="0" smtClean="0"/>
              <a:t>erschaffene Mensch, wird fortwährend erneuert, </a:t>
            </a:r>
            <a:r>
              <a:rPr lang="de-CH" dirty="0"/>
              <a:t>damit ihr Gott immer besser kennen lernt und seinem Bild ähnlich werdet.“</a:t>
            </a:r>
            <a:endParaRPr lang="de-DE" dirty="0"/>
          </a:p>
        </p:txBody>
      </p:sp>
      <p:sp>
        <p:nvSpPr>
          <p:cNvPr id="312323" name="Text Box 3"/>
          <p:cNvSpPr txBox="1">
            <a:spLocks noChangeArrowheads="1"/>
          </p:cNvSpPr>
          <p:nvPr/>
        </p:nvSpPr>
        <p:spPr bwMode="auto">
          <a:xfrm>
            <a:off x="3059831" y="3573016"/>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3,10</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83966847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4" y="72043"/>
            <a:ext cx="7992888" cy="310854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2800" dirty="0">
                <a:ln>
                  <a:solidFill>
                    <a:srgbClr val="000000"/>
                  </a:solidFill>
                </a:ln>
                <a:solidFill>
                  <a:srgbClr val="FFFFFF"/>
                </a:solidFill>
                <a:latin typeface="Arial Rounded MT Bold" pitchFamily="34" charset="0"/>
              </a:rPr>
              <a:t>„Wer bisher ein Dieb gewesen ist, soll aufhören zu stehlen und soll stattdessen einer nützlichen Beschäftigung nachgehen, bei der er seinen Lebensunterhalt mit Fleiss und Anstrengung durch eigene Arbeit verdient; dann kann er sogar noch denen etwas abgeben, die in Not sind.“</a:t>
            </a:r>
            <a:endParaRPr lang="de-DE" sz="28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904925" y="3284984"/>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Epheser-Brief 4,28</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4106218449"/>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064897" cy="35394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„Was diesen neuen Menschen betrifft, spielt es keine Rolle mehr, ob jemand Grieche oder Jude ist, beschnitten oder </a:t>
            </a:r>
            <a:r>
              <a:rPr lang="de-CH" dirty="0" err="1"/>
              <a:t>unbeschnitten</a:t>
            </a:r>
            <a:r>
              <a:rPr lang="de-CH" dirty="0"/>
              <a:t>, ungebildet oder sogar unzivilisiert, Sklave oder freier Bürger. Das Einzige, was zählt, ist Christus; er ist alles in allen.“</a:t>
            </a:r>
            <a:endParaRPr lang="de-DE" dirty="0"/>
          </a:p>
        </p:txBody>
      </p:sp>
      <p:sp>
        <p:nvSpPr>
          <p:cNvPr id="312323" name="Text Box 3"/>
          <p:cNvSpPr txBox="1">
            <a:spLocks noChangeArrowheads="1"/>
          </p:cNvSpPr>
          <p:nvPr/>
        </p:nvSpPr>
        <p:spPr bwMode="auto">
          <a:xfrm>
            <a:off x="2915816" y="355792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3438009063"/>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928992"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dirty="0">
                <a:ln w="15875">
                  <a:solidFill>
                    <a:srgbClr val="000000"/>
                  </a:solidFill>
                </a:ln>
                <a:solidFill>
                  <a:srgbClr val="FFFFFF"/>
                </a:solidFill>
                <a:latin typeface="Arial Rounded MT Bold" pitchFamily="34" charset="0"/>
              </a:rPr>
              <a:t>„Das Alte ist vergangen; etwas ganz Neues hat begonnen!“</a:t>
            </a:r>
            <a:endParaRPr lang="de-DE" dirty="0">
              <a:ln w="15875">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699792" y="414908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2.Korinther-Brief 5,17</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44118" y="6381328"/>
            <a:ext cx="3816350" cy="289073"/>
          </a:xfrm>
          <a:noFill/>
          <a:ln/>
          <a:effectLst>
            <a:outerShdw dist="35921" dir="2700000" algn="ctr" rotWithShape="0">
              <a:srgbClr val="000000"/>
            </a:outerShdw>
          </a:effectLst>
        </p:spPr>
        <p:txBody>
          <a:bodyPr/>
          <a:lstStyle/>
          <a:p>
            <a:pPr algn="l">
              <a:lnSpc>
                <a:spcPct val="80000"/>
              </a:lnSpc>
            </a:pPr>
            <a:r>
              <a:rPr lang="de-CH" sz="1000" dirty="0">
                <a:solidFill>
                  <a:srgbClr val="FFFFFF"/>
                </a:solidFill>
              </a:rPr>
              <a:t>So lebe ich mit Jesus</a:t>
            </a:r>
          </a:p>
        </p:txBody>
      </p:sp>
    </p:spTree>
    <p:extLst>
      <p:ext uri="{BB962C8B-B14F-4D97-AF65-F5344CB8AC3E}">
        <p14:creationId xmlns:p14="http://schemas.microsoft.com/office/powerpoint/2010/main" val="340267136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7504" y="188640"/>
            <a:ext cx="6768752" cy="83099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1117600" indent="-1117600" algn="l"/>
            <a:r>
              <a:rPr lang="de-CH" sz="6000" dirty="0">
                <a:ln>
                  <a:solidFill>
                    <a:srgbClr val="000000"/>
                  </a:solidFill>
                </a:ln>
                <a:solidFill>
                  <a:schemeClr val="bg1"/>
                </a:solidFill>
                <a:latin typeface="Arial Rounded MT Bold" pitchFamily="34" charset="0"/>
              </a:rPr>
              <a:t>Schlussgedanke</a:t>
            </a:r>
            <a:r>
              <a:rPr lang="de-DE" sz="6000" dirty="0">
                <a:ln>
                  <a:solidFill>
                    <a:srgbClr val="000000"/>
                  </a:solidFill>
                </a:ln>
                <a:solidFill>
                  <a:schemeClr val="bg1"/>
                </a:solidFill>
                <a:latin typeface="Arial Rounded MT Bold" pitchFamily="34" charset="0"/>
              </a:rPr>
              <a:t> </a:t>
            </a:r>
            <a:endParaRPr lang="de-CH" sz="6000" dirty="0">
              <a:ln>
                <a:solidFill>
                  <a:srgbClr val="000000"/>
                </a:solidFill>
              </a:ln>
              <a:solidFill>
                <a:schemeClr val="bg1"/>
              </a:solidFill>
              <a:latin typeface="Arial Rounded MT Bold" pitchFamily="34" charset="0"/>
            </a:endParaRPr>
          </a:p>
        </p:txBody>
      </p:sp>
      <p:sp>
        <p:nvSpPr>
          <p:cNvPr id="58376" name="Rectangle 8"/>
          <p:cNvSpPr>
            <a:spLocks noGrp="1" noChangeArrowheads="1"/>
          </p:cNvSpPr>
          <p:nvPr>
            <p:ph type="subTitle" idx="1"/>
          </p:nvPr>
        </p:nvSpPr>
        <p:spPr>
          <a:xfrm>
            <a:off x="5292080" y="6537903"/>
            <a:ext cx="3816350" cy="289073"/>
          </a:xfrm>
          <a:noFill/>
          <a:ln/>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5" y="44624"/>
            <a:ext cx="9001000" cy="3046988"/>
          </a:xfrm>
          <a:prstGeom prst="rect">
            <a:avLst/>
          </a:prstGeom>
          <a:noFill/>
          <a:ln w="6350" algn="ctr">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square">
            <a:spAutoFit/>
          </a:bodyPr>
          <a:lstStyle>
            <a:defPPr>
              <a:defRPr lang="de-CH"/>
            </a:defPPr>
            <a:lvl1pPr>
              <a:spcBef>
                <a:spcPct val="50000"/>
              </a:spcBef>
              <a:defRPr sz="3200">
                <a:ln w="12700">
                  <a:solidFill>
                    <a:srgbClr val="000000"/>
                  </a:solidFill>
                </a:ln>
                <a:solidFill>
                  <a:srgbClr val="FFFFFF"/>
                </a:solidFill>
                <a:latin typeface="Arial Rounded MT Bold" pitchFamily="34" charset="0"/>
              </a:defRPr>
            </a:lvl1pPr>
          </a:lstStyle>
          <a:p>
            <a:r>
              <a:rPr lang="de-CH" dirty="0" smtClean="0"/>
              <a:t>„Geht </a:t>
            </a:r>
            <a:r>
              <a:rPr lang="de-CH" dirty="0"/>
              <a:t>von der Tatsache aus, dass ihr für die Sünde tot seid, aber in Jesus Christus für Gott lebt. Euer vergängliches Leben darf also nicht mehr von der Sünde beherrscht werden, die euch dazu bringen will, euren Begierden zu gehorchen.“</a:t>
            </a:r>
            <a:endParaRPr lang="de-DE" dirty="0"/>
          </a:p>
        </p:txBody>
      </p:sp>
      <p:sp>
        <p:nvSpPr>
          <p:cNvPr id="312323" name="Text Box 3"/>
          <p:cNvSpPr txBox="1">
            <a:spLocks noChangeArrowheads="1"/>
          </p:cNvSpPr>
          <p:nvPr/>
        </p:nvSpPr>
        <p:spPr bwMode="auto">
          <a:xfrm>
            <a:off x="2925103" y="4321755"/>
            <a:ext cx="5976937" cy="40011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Römer-Brief 6,11-12</a:t>
            </a:r>
            <a:endParaRPr lang="de-DE" sz="20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07504" y="6524303"/>
            <a:ext cx="3816350" cy="289073"/>
          </a:xfrm>
          <a:noFill/>
          <a:ln/>
          <a:effectLst>
            <a:outerShdw dist="35921" dir="2700000" algn="ctr" rotWithShape="0">
              <a:srgbClr val="000000"/>
            </a:outerShdw>
          </a:effectLst>
        </p:spPr>
        <p:txBody>
          <a:bodyPr/>
          <a:lstStyle/>
          <a:p>
            <a:pPr lvl="0"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244606056"/>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5" y="44624"/>
            <a:ext cx="8928992" cy="3539430"/>
          </a:xfrm>
          <a:prstGeom prst="rect">
            <a:avLst/>
          </a:prstGeom>
          <a:noFill/>
          <a:ln w="6350" algn="ctr">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square">
            <a:spAutoFit/>
          </a:bodyPr>
          <a:lstStyle>
            <a:defPPr>
              <a:defRPr lang="de-CH"/>
            </a:defPPr>
            <a:lvl1pPr>
              <a:spcBef>
                <a:spcPct val="50000"/>
              </a:spcBef>
              <a:defRPr sz="3200">
                <a:ln w="12700">
                  <a:solidFill>
                    <a:srgbClr val="000000"/>
                  </a:solidFill>
                </a:ln>
                <a:solidFill>
                  <a:srgbClr val="FFFFFF"/>
                </a:solidFill>
                <a:latin typeface="Arial Rounded MT Bold" pitchFamily="34" charset="0"/>
              </a:defRPr>
            </a:lvl1pPr>
          </a:lstStyle>
          <a:p>
            <a:r>
              <a:rPr lang="de-CH" sz="2800" dirty="0" smtClean="0"/>
              <a:t>«Stellt </a:t>
            </a:r>
            <a:r>
              <a:rPr lang="de-CH" sz="2800" dirty="0"/>
              <a:t>euch nicht mehr der Sünde zur Verfügung, und lasst euch in keinem Bereich eures Lebens mehr zu Werkzeugen des Unrechts machen. Denkt vielmehr daran, dass ihr ohne Christus tot wart und dass Gott euch lebendig gemacht hat, und stellt euch ihm als Werkzeuge der Gerechtigkeit zur Verfügung, ohne ihm irgendeinen Bereich eures Lebens vorzuenthalten</a:t>
            </a:r>
            <a:r>
              <a:rPr lang="de-CH" sz="2800" dirty="0" smtClean="0"/>
              <a:t>.»</a:t>
            </a:r>
            <a:endParaRPr lang="de-DE" sz="2800" dirty="0"/>
          </a:p>
        </p:txBody>
      </p:sp>
      <p:sp>
        <p:nvSpPr>
          <p:cNvPr id="312323" name="Text Box 3"/>
          <p:cNvSpPr txBox="1">
            <a:spLocks noChangeArrowheads="1"/>
          </p:cNvSpPr>
          <p:nvPr/>
        </p:nvSpPr>
        <p:spPr bwMode="auto">
          <a:xfrm>
            <a:off x="2927062" y="4437112"/>
            <a:ext cx="5976937" cy="40011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Römer-Brief 6,13</a:t>
            </a:r>
            <a:endParaRPr lang="de-DE" sz="20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107504" y="6524303"/>
            <a:ext cx="3816350" cy="289073"/>
          </a:xfrm>
          <a:noFill/>
          <a:ln/>
          <a:effectLst>
            <a:outerShdw dist="35921" dir="2700000" algn="ctr" rotWithShape="0">
              <a:srgbClr val="000000"/>
            </a:outerShdw>
          </a:effectLst>
        </p:spPr>
        <p:txBody>
          <a:bodyPr/>
          <a:lstStyle/>
          <a:p>
            <a:pPr lvl="0" algn="l">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419487335"/>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22889" name="Rectangle 9"/>
          <p:cNvSpPr>
            <a:spLocks noGrp="1" noChangeArrowheads="1"/>
          </p:cNvSpPr>
          <p:nvPr>
            <p:ph type="subTitle" idx="1"/>
          </p:nvPr>
        </p:nvSpPr>
        <p:spPr>
          <a:xfrm>
            <a:off x="179388" y="6452295"/>
            <a:ext cx="3816350" cy="289073"/>
          </a:xfrm>
          <a:noFill/>
          <a:ln/>
          <a:effectLst>
            <a:outerShdw dist="35921" dir="2700000" algn="ctr" rotWithShape="0">
              <a:srgbClr val="000000"/>
            </a:outerShdw>
          </a:effectLst>
        </p:spPr>
        <p:txBody>
          <a:bodyPr/>
          <a:lstStyle/>
          <a:p>
            <a:pPr algn="l">
              <a:lnSpc>
                <a:spcPct val="80000"/>
              </a:lnSpc>
            </a:pPr>
            <a:r>
              <a:rPr lang="de-CH" sz="1600" dirty="0">
                <a:solidFill>
                  <a:srgbClr val="FFFFFF"/>
                </a:solidFill>
              </a:rPr>
              <a:t>So lebe ich mit Jesus</a:t>
            </a: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5" y="8698"/>
            <a:ext cx="8568952"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„Den anderen geht es allen nur um sich selbst und nicht um die Sache Jesu Christi.“</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1800" y="198884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Philipper-Brief 2,21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smtClean="0">
                <a:solidFill>
                  <a:srgbClr val="FFFFFF"/>
                </a:solidFill>
              </a:rPr>
              <a:t>So lebe ich mit Jesus</a:t>
            </a:r>
            <a:endParaRPr lang="de-CH" sz="1200" dirty="0">
              <a:solidFill>
                <a:srgbClr val="FFFFFF"/>
              </a:solidFill>
            </a:endParaRPr>
          </a:p>
        </p:txBody>
      </p:sp>
    </p:spTree>
    <p:extLst>
      <p:ext uri="{BB962C8B-B14F-4D97-AF65-F5344CB8AC3E}">
        <p14:creationId xmlns:p14="http://schemas.microsoft.com/office/powerpoint/2010/main" val="131501350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784977" cy="30469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200" dirty="0">
                <a:ln w="19050">
                  <a:solidFill>
                    <a:srgbClr val="000000"/>
                  </a:solidFill>
                </a:ln>
                <a:solidFill>
                  <a:srgbClr val="FFFFFF"/>
                </a:solidFill>
                <a:latin typeface="Arial Rounded MT Bold" pitchFamily="34" charset="0"/>
              </a:rPr>
              <a:t>Tötet daher, was in den verschiedenen Bereichen eures Lebens noch zu dieser Welt gehört: sexuelle Unmoral, Schamlosigkeit, ungezügelte Leidenschaft, böses Verlangen und die Habgier (Habgier ist nichts anderes als Götzendienst).</a:t>
            </a:r>
            <a:endParaRPr lang="de-DE" sz="3200" dirty="0">
              <a:ln w="19050">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843535" y="378904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3,5</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145996640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568953" cy="40318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Wegen dieser Dinge bricht Gottes Zorn über die herein, die nicht bereit sind, ihm zu gehorchen. Auch ihr habt euch früher so verhalten; euer ganzes Leben wurde von diesen Dingen bestimmt. Doch jetzt legt das alles ab, auch Zorn, Aufbrausen, Bosheit und Verleumdung; kein gemeines Wort darf über eure Lippen kommen.</a:t>
            </a:r>
            <a:endParaRPr lang="de-DE" dirty="0"/>
          </a:p>
        </p:txBody>
      </p:sp>
      <p:sp>
        <p:nvSpPr>
          <p:cNvPr id="312323" name="Text Box 3"/>
          <p:cNvSpPr txBox="1">
            <a:spLocks noChangeArrowheads="1"/>
          </p:cNvSpPr>
          <p:nvPr/>
        </p:nvSpPr>
        <p:spPr bwMode="auto">
          <a:xfrm>
            <a:off x="2483768" y="4005064"/>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3,6-8</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41862869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712969" cy="40318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Belügt einander nicht mehr! Ihr habt doch das alte Gewand ausgezogen – den alten Menschen mit seinen Verhaltensweisen – und habt das neue Gewand angezogen – den neuen, von Gott erschaffenen Menschen, der fortwährend erneuert wird, damit ihr Gott immer besser kennen lernt und seinem Bild ähnlich werdet.</a:t>
            </a:r>
            <a:endParaRPr lang="de-DE" dirty="0"/>
          </a:p>
        </p:txBody>
      </p:sp>
      <p:sp>
        <p:nvSpPr>
          <p:cNvPr id="312323" name="Text Box 3"/>
          <p:cNvSpPr txBox="1">
            <a:spLocks noChangeArrowheads="1"/>
          </p:cNvSpPr>
          <p:nvPr/>
        </p:nvSpPr>
        <p:spPr bwMode="auto">
          <a:xfrm>
            <a:off x="2930624" y="4050363"/>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3,9-10</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364210345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8136905" cy="35394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Was diesen neuen Menschen betrifft, spielt es keine Rolle mehr, ob jemand Grieche oder Jude ist, beschnitten oder </a:t>
            </a:r>
            <a:r>
              <a:rPr lang="de-CH" dirty="0" err="1"/>
              <a:t>unbeschnitten</a:t>
            </a:r>
            <a:r>
              <a:rPr lang="de-CH" dirty="0"/>
              <a:t>, ungebildet oder sogar unzivilisiert, Sklave oder freier Bürger. Das Einzige, was zählt, ist Christus; er ist alles in allen.</a:t>
            </a:r>
            <a:endParaRPr lang="de-DE" dirty="0"/>
          </a:p>
        </p:txBody>
      </p:sp>
      <p:sp>
        <p:nvSpPr>
          <p:cNvPr id="312323" name="Text Box 3"/>
          <p:cNvSpPr txBox="1">
            <a:spLocks noChangeArrowheads="1"/>
          </p:cNvSpPr>
          <p:nvPr/>
        </p:nvSpPr>
        <p:spPr bwMode="auto">
          <a:xfrm>
            <a:off x="2915815" y="3557920"/>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3,11</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31806841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07504" y="1340768"/>
            <a:ext cx="8928992" cy="2086725"/>
          </a:xfrm>
          <a:effectLst>
            <a:outerShdw dist="35921" dir="2700000" algn="ctr" rotWithShape="0">
              <a:srgbClr val="000000"/>
            </a:outerShdw>
          </a:effectLst>
        </p:spPr>
        <p:txBody>
          <a:bodyPr wrap="square">
            <a:spAutoFit/>
          </a:bodyPr>
          <a:lstStyle/>
          <a:p>
            <a:pPr marL="1117600" indent="-1117600" algn="l"/>
            <a:r>
              <a:rPr lang="de-DE" sz="5400" dirty="0">
                <a:ln>
                  <a:solidFill>
                    <a:srgbClr val="000000"/>
                  </a:solidFill>
                </a:ln>
                <a:solidFill>
                  <a:schemeClr val="bg1"/>
                </a:solidFill>
                <a:latin typeface="Arial Rounded MT Bold" pitchFamily="34" charset="0"/>
              </a:rPr>
              <a:t>I.    </a:t>
            </a:r>
            <a:r>
              <a:rPr lang="de-DE" sz="5400" dirty="0" smtClean="0">
                <a:ln>
                  <a:solidFill>
                    <a:srgbClr val="000000"/>
                  </a:solidFill>
                </a:ln>
                <a:solidFill>
                  <a:schemeClr val="bg1"/>
                </a:solidFill>
                <a:latin typeface="Arial Rounded MT Bold" pitchFamily="34" charset="0"/>
              </a:rPr>
              <a:t>…indem ich schlechte Verhaltensweisen aufgebe</a:t>
            </a:r>
            <a:endParaRPr lang="de-CH" sz="5400"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5220072" y="6465895"/>
            <a:ext cx="3816350" cy="361081"/>
          </a:xfrm>
          <a:effectLst>
            <a:outerShdw dist="35921" dir="2700000" algn="ctr" rotWithShape="0">
              <a:srgbClr val="000000"/>
            </a:outerShdw>
          </a:effectLst>
        </p:spPr>
        <p:txBody>
          <a:bodyPr/>
          <a:lstStyle/>
          <a:p>
            <a:pPr lvl="0" algn="r">
              <a:lnSpc>
                <a:spcPct val="80000"/>
              </a:lnSpc>
            </a:pPr>
            <a:r>
              <a:rPr lang="de-CH" sz="1200" dirty="0">
                <a:solidFill>
                  <a:srgbClr val="FFFFFF"/>
                </a:solidFill>
              </a:rPr>
              <a:t>So lebe ich mit Jesus</a:t>
            </a:r>
          </a:p>
        </p:txBody>
      </p:sp>
      <p:sp>
        <p:nvSpPr>
          <p:cNvPr id="4" name="Rectangle 2"/>
          <p:cNvSpPr txBox="1">
            <a:spLocks noChangeArrowheads="1"/>
          </p:cNvSpPr>
          <p:nvPr/>
        </p:nvSpPr>
        <p:spPr bwMode="auto">
          <a:xfrm>
            <a:off x="107504" y="116632"/>
            <a:ext cx="8784976" cy="33855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a:lstStyle>
          <a:p>
            <a:pPr marL="1117600" indent="-1117600" algn="l"/>
            <a:r>
              <a:rPr lang="de-DE" sz="2000" dirty="0" smtClean="0">
                <a:ln>
                  <a:solidFill>
                    <a:srgbClr val="000000"/>
                  </a:solidFill>
                </a:ln>
                <a:solidFill>
                  <a:schemeClr val="bg1"/>
                </a:solidFill>
                <a:latin typeface="Arial Rounded MT Bold" pitchFamily="34" charset="0"/>
              </a:rPr>
              <a:t>Ich begrabe mein Ego…</a:t>
            </a:r>
            <a:endParaRPr lang="de-CH" sz="2000" dirty="0">
              <a:ln>
                <a:solidFill>
                  <a:srgbClr val="000000"/>
                </a:solidFill>
              </a:ln>
              <a:solidFill>
                <a:schemeClr val="bg1"/>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5" y="18490"/>
            <a:ext cx="7056785" cy="40318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de-CH"/>
            </a:defPPr>
            <a:lvl1pPr>
              <a:spcBef>
                <a:spcPct val="50000"/>
              </a:spcBef>
              <a:defRPr sz="3200">
                <a:ln w="19050">
                  <a:solidFill>
                    <a:srgbClr val="000000"/>
                  </a:solidFill>
                </a:ln>
                <a:solidFill>
                  <a:srgbClr val="FFFFFF"/>
                </a:solidFill>
                <a:latin typeface="Arial Rounded MT Bold" pitchFamily="34" charset="0"/>
              </a:defRPr>
            </a:lvl1pPr>
          </a:lstStyle>
          <a:p>
            <a:r>
              <a:rPr lang="de-CH" dirty="0"/>
              <a:t>«Tötet, was in den verschiedenen Bereichen eures Lebens noch zu dieser Welt gehört: sexuelle Unmoral, Schamlosigkeit, ungezügelte Leidenschaft, böses Verlangen und die Habgier (Habgier ist nichts anderes als Götzendienst).»</a:t>
            </a:r>
            <a:endParaRPr lang="de-DE" dirty="0"/>
          </a:p>
        </p:txBody>
      </p:sp>
      <p:sp>
        <p:nvSpPr>
          <p:cNvPr id="312323" name="Text Box 3"/>
          <p:cNvSpPr txBox="1">
            <a:spLocks noChangeArrowheads="1"/>
          </p:cNvSpPr>
          <p:nvPr/>
        </p:nvSpPr>
        <p:spPr bwMode="auto">
          <a:xfrm>
            <a:off x="2987824" y="3681031"/>
            <a:ext cx="5976937"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Kolosser-Brief 3,5</a:t>
            </a:r>
            <a:endParaRPr lang="de-DE" sz="1800" dirty="0">
              <a:ln>
                <a:solidFill>
                  <a:srgbClr val="000000"/>
                </a:solidFill>
              </a:ln>
              <a:solidFill>
                <a:srgbClr val="FFFFFF"/>
              </a:solidFill>
              <a:latin typeface="Arial Rounded MT Bold" pitchFamily="34" charset="0"/>
            </a:endParaRPr>
          </a:p>
        </p:txBody>
      </p:sp>
      <p:sp>
        <p:nvSpPr>
          <p:cNvPr id="312324" name="Rectangle 4"/>
          <p:cNvSpPr>
            <a:spLocks noGrp="1" noChangeArrowheads="1"/>
          </p:cNvSpPr>
          <p:nvPr>
            <p:ph type="subTitle" idx="1"/>
          </p:nvPr>
        </p:nvSpPr>
        <p:spPr>
          <a:xfrm>
            <a:off x="5220146" y="6525344"/>
            <a:ext cx="3816350" cy="289073"/>
          </a:xfrm>
          <a:noFill/>
          <a:ln/>
          <a:effectLst>
            <a:outerShdw dist="35921" dir="2700000" algn="ctr" rotWithShape="0">
              <a:srgbClr val="000000"/>
            </a:outerShdw>
          </a:effectLst>
        </p:spPr>
        <p:txBody>
          <a:bodyPr/>
          <a:lstStyle/>
          <a:p>
            <a:pPr algn="r">
              <a:lnSpc>
                <a:spcPct val="80000"/>
              </a:lnSpc>
            </a:pPr>
            <a:r>
              <a:rPr lang="de-CH" sz="1200" dirty="0">
                <a:solidFill>
                  <a:srgbClr val="FFFFFF"/>
                </a:solidFill>
              </a:rPr>
              <a:t>So lebe ich mit Jesus</a:t>
            </a:r>
          </a:p>
        </p:txBody>
      </p:sp>
    </p:spTree>
    <p:extLst>
      <p:ext uri="{BB962C8B-B14F-4D97-AF65-F5344CB8AC3E}">
        <p14:creationId xmlns:p14="http://schemas.microsoft.com/office/powerpoint/2010/main" val="249575712"/>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01072134</Template>
  <TotalTime>0</TotalTime>
  <Words>1065</Words>
  <Application>Microsoft Office PowerPoint</Application>
  <PresentationFormat>Bildschirmpräsentation (4:3)</PresentationFormat>
  <Paragraphs>78</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01072134</vt:lpstr>
      <vt:lpstr>Ich begrabe mein Ego</vt:lpstr>
      <vt:lpstr>PowerPoint-Präsentation</vt:lpstr>
      <vt:lpstr>PowerPoint-Präsentation</vt:lpstr>
      <vt:lpstr>PowerPoint-Präsentation</vt:lpstr>
      <vt:lpstr>PowerPoint-Präsentation</vt:lpstr>
      <vt:lpstr>PowerPoint-Präsentation</vt:lpstr>
      <vt:lpstr>PowerPoint-Präsentation</vt:lpstr>
      <vt:lpstr>I.    …indem ich schlechte Verhaltensweisen aufgebe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   …indem ich gute Verhaltensweisen einübe</vt:lpstr>
      <vt:lpstr>PowerPoint-Präsentation</vt:lpstr>
      <vt:lpstr>PowerPoint-Präsentation</vt:lpstr>
      <vt:lpstr>PowerPoint-Präsentation</vt:lpstr>
      <vt:lpstr>PowerPoint-Präsentation</vt:lpstr>
      <vt:lpstr>PowerPoint-Präsentation</vt:lpstr>
      <vt:lpstr>PowerPoint-Präsentation</vt:lpstr>
      <vt:lpstr>Schlussgedanke </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lebe ich mit Jesus - Teil 2/4 - Ich begrabe mein Ego - Folien</dc:title>
  <dc:creator>Jürg Birnstiel</dc:creator>
  <cp:lastModifiedBy>Me</cp:lastModifiedBy>
  <cp:revision>576</cp:revision>
  <cp:lastPrinted>1601-01-01T00:00:00Z</cp:lastPrinted>
  <dcterms:created xsi:type="dcterms:W3CDTF">2005-04-13T18:10:29Z</dcterms:created>
  <dcterms:modified xsi:type="dcterms:W3CDTF">2013-03-05T20:05:49Z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