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1"/>
  </p:notesMasterIdLst>
  <p:handoutMasterIdLst>
    <p:handoutMasterId r:id="rId22"/>
  </p:handoutMasterIdLst>
  <p:sldIdLst>
    <p:sldId id="735" r:id="rId2"/>
    <p:sldId id="1027" r:id="rId3"/>
    <p:sldId id="896" r:id="rId4"/>
    <p:sldId id="1029" r:id="rId5"/>
    <p:sldId id="1030" r:id="rId6"/>
    <p:sldId id="1051" r:id="rId7"/>
    <p:sldId id="1031" r:id="rId8"/>
    <p:sldId id="1057" r:id="rId9"/>
    <p:sldId id="962" r:id="rId10"/>
    <p:sldId id="1042" r:id="rId11"/>
    <p:sldId id="1043" r:id="rId12"/>
    <p:sldId id="1044" r:id="rId13"/>
    <p:sldId id="1045" r:id="rId14"/>
    <p:sldId id="1046" r:id="rId15"/>
    <p:sldId id="1047" r:id="rId16"/>
    <p:sldId id="1058" r:id="rId17"/>
    <p:sldId id="259" r:id="rId18"/>
    <p:sldId id="1059" r:id="rId19"/>
    <p:sldId id="1060" r:id="rId2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30" d="100"/>
          <a:sy n="130" d="100"/>
        </p:scale>
        <p:origin x="-107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13427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91543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99559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36265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133869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401800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36223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18935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80885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0431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14590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22466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54331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95262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38338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9000" r="-9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6421" y="332656"/>
            <a:ext cx="8858067" cy="830997"/>
          </a:xfrm>
        </p:spPr>
        <p:txBody>
          <a:bodyPr wrap="square">
            <a:spAutoFit/>
          </a:bodyPr>
          <a:lstStyle/>
          <a:p>
            <a:pPr algn="l"/>
            <a:r>
              <a:rPr lang="de-CH" altLang="de-DE" sz="4800" dirty="0">
                <a:solidFill>
                  <a:schemeClr val="tx1"/>
                </a:solidFill>
                <a:effectLst/>
                <a:latin typeface="Univers LT Std 47 Cn Lt" pitchFamily="34" charset="0"/>
              </a:rPr>
              <a:t>Schönheit ist vergänglich</a:t>
            </a:r>
            <a:endParaRPr lang="de-DE" altLang="de-DE" sz="48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591280" y="5517232"/>
            <a:ext cx="7345899" cy="523220"/>
          </a:xfrm>
        </p:spPr>
        <p:txBody>
          <a:bodyPr wrap="square">
            <a:spAutoFit/>
          </a:bodyPr>
          <a:lstStyle/>
          <a:p>
            <a:pPr algn="r"/>
            <a:r>
              <a:rPr lang="de-DE" altLang="de-DE" sz="2800" dirty="0">
                <a:effectLst/>
                <a:latin typeface="Univers LT Std 47 Cn Lt" pitchFamily="34" charset="0"/>
              </a:rPr>
              <a:t>Reihe: </a:t>
            </a:r>
            <a:r>
              <a:rPr lang="de-CH" altLang="de-DE" sz="2800" dirty="0">
                <a:effectLst/>
                <a:latin typeface="Univers LT Std 47 Cn Lt" pitchFamily="34" charset="0"/>
              </a:rPr>
              <a:t>Sprüche fürs Leben </a:t>
            </a:r>
            <a:r>
              <a:rPr lang="de-DE" altLang="de-DE" sz="2800" dirty="0">
                <a:effectLst/>
                <a:latin typeface="Univers LT Std 47 Cn Lt" pitchFamily="34" charset="0"/>
              </a:rPr>
              <a:t>(3/5)</a:t>
            </a:r>
          </a:p>
        </p:txBody>
      </p:sp>
      <p:sp>
        <p:nvSpPr>
          <p:cNvPr id="4" name="Rectangle 3"/>
          <p:cNvSpPr txBox="1">
            <a:spLocks noChangeArrowheads="1"/>
          </p:cNvSpPr>
          <p:nvPr/>
        </p:nvSpPr>
        <p:spPr bwMode="auto">
          <a:xfrm>
            <a:off x="1043608" y="2060848"/>
            <a:ext cx="633670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4000" kern="0" dirty="0">
                <a:effectLst/>
                <a:latin typeface="Univers LT Std 47 Cn Lt" pitchFamily="34" charset="0"/>
              </a:rPr>
              <a:t>Sprüche 31,30</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Sprüche 6,25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704856" cy="2800767"/>
          </a:xfrm>
        </p:spPr>
        <p:txBody>
          <a:bodyPr wrap="square">
            <a:spAutoFit/>
          </a:bodyPr>
          <a:lstStyle/>
          <a:p>
            <a:pPr algn="l"/>
            <a:r>
              <a:rPr lang="de-CH" altLang="de-DE" sz="4400" dirty="0">
                <a:solidFill>
                  <a:schemeClr val="tx1"/>
                </a:solidFill>
                <a:effectLst/>
                <a:latin typeface="Univers LT Std 47 Cn Lt" pitchFamily="34" charset="0"/>
              </a:rPr>
              <a:t>„Lass dich nicht von den Reizen der Frau verführen, und wenn sie dir schöne Augen macht, fall nicht darauf herein!“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7751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Sprüche 31,30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424936" cy="2123658"/>
          </a:xfrm>
        </p:spPr>
        <p:txBody>
          <a:bodyPr wrap="square">
            <a:spAutoFit/>
          </a:bodyPr>
          <a:lstStyle/>
          <a:p>
            <a:pPr algn="l"/>
            <a:r>
              <a:rPr lang="de-CH" altLang="de-DE" sz="6600" dirty="0">
                <a:solidFill>
                  <a:schemeClr val="tx1"/>
                </a:solidFill>
                <a:effectLst/>
                <a:latin typeface="Univers LT Std 47 Cn Lt" pitchFamily="34" charset="0"/>
              </a:rPr>
              <a:t>„Eine Frau, die den HERRN fürchtet, soll man loben.“</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16781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Sprüche 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676456" cy="2123658"/>
          </a:xfrm>
        </p:spPr>
        <p:txBody>
          <a:bodyPr wrap="square">
            <a:spAutoFit/>
          </a:bodyPr>
          <a:lstStyle/>
          <a:p>
            <a:pPr algn="l"/>
            <a:r>
              <a:rPr lang="de-CH" altLang="de-DE" sz="4400" dirty="0">
                <a:solidFill>
                  <a:schemeClr val="tx1"/>
                </a:solidFill>
                <a:effectLst/>
                <a:latin typeface="Univers LT Std 47 Cn Lt" pitchFamily="34" charset="0"/>
              </a:rPr>
              <a:t>„Den HERRN fürchten ist der Anfang aller Erkenntnis. Wer ihn missachtet, verachtet auch Weisheit und Lebensklugheit.“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61232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Kolosser-Brief 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267" y="116632"/>
            <a:ext cx="8676456" cy="2308324"/>
          </a:xfrm>
        </p:spPr>
        <p:txBody>
          <a:bodyPr wrap="square">
            <a:spAutoFit/>
          </a:bodyPr>
          <a:lstStyle/>
          <a:p>
            <a:pPr algn="l"/>
            <a:r>
              <a:rPr lang="de-CH" altLang="de-DE" sz="4800" dirty="0">
                <a:solidFill>
                  <a:schemeClr val="tx1"/>
                </a:solidFill>
                <a:effectLst/>
                <a:latin typeface="Univers LT Std 47 Cn Lt" pitchFamily="34" charset="0"/>
              </a:rPr>
              <a:t>“In Christus sind alle Schätze der Weisheit und der Erkenntnis verborgen.“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78086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Johannes-Evangelium 8,12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416824" cy="2800767"/>
          </a:xfrm>
        </p:spPr>
        <p:txBody>
          <a:bodyPr wrap="square">
            <a:spAutoFit/>
          </a:bodyPr>
          <a:lstStyle/>
          <a:p>
            <a:pPr algn="l"/>
            <a:r>
              <a:rPr lang="de-CH" altLang="de-DE" sz="4400" dirty="0">
                <a:solidFill>
                  <a:schemeClr val="tx1"/>
                </a:solidFill>
                <a:effectLst/>
                <a:latin typeface="Univers LT Std 47 Cn Lt" pitchFamily="34" charset="0"/>
              </a:rPr>
              <a:t>„Ich bin das Licht der Welt, Wer mir nachfolgt, wird nicht mehr in der Finsternis umherirren, sondern wird das Licht des Lebens haben.“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26868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Sprüche 31,30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001031" cy="2123658"/>
          </a:xfrm>
        </p:spPr>
        <p:txBody>
          <a:bodyPr wrap="square">
            <a:spAutoFit/>
          </a:bodyPr>
          <a:lstStyle/>
          <a:p>
            <a:pPr algn="l"/>
            <a:r>
              <a:rPr lang="de-CH" altLang="de-DE" sz="4400" dirty="0">
                <a:solidFill>
                  <a:schemeClr val="tx1"/>
                </a:solidFill>
                <a:effectLst/>
                <a:latin typeface="Univers LT Std 47 Cn Lt" pitchFamily="34" charset="0"/>
              </a:rPr>
              <a:t>„Attraktivität ist trügerisch, Schönheit ist vergänglich; eine Frau, die den HERRN fürchtet, soll man loben.“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10969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Sprüche 31,30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496944" cy="2800767"/>
          </a:xfrm>
        </p:spPr>
        <p:txBody>
          <a:bodyPr wrap="square">
            <a:spAutoFit/>
          </a:bodyPr>
          <a:lstStyle/>
          <a:p>
            <a:pPr algn="l"/>
            <a:r>
              <a:rPr lang="de-CH" altLang="de-DE" sz="4400" dirty="0">
                <a:solidFill>
                  <a:schemeClr val="tx1"/>
                </a:solidFill>
                <a:effectLst/>
                <a:latin typeface="Univers LT Std 47 Cn Lt" pitchFamily="34" charset="0"/>
              </a:rPr>
              <a:t>„Karriere und Ansehen ist trügerisch, Reichtum und Wohlstand ist vergänglich; einen Mann, der den HERRN fürchtet, soll man loben.“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29265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332656"/>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
        <p:nvSpPr>
          <p:cNvPr id="3" name="Rechteck 2">
            <a:extLst>
              <a:ext uri="{FF2B5EF4-FFF2-40B4-BE49-F238E27FC236}">
                <a16:creationId xmlns:a16="http://schemas.microsoft.com/office/drawing/2014/main" xmlns="" id="{F7BB758F-3424-4067-BC41-1616502A9984}"/>
              </a:ext>
            </a:extLst>
          </p:cNvPr>
          <p:cNvSpPr/>
          <p:nvPr/>
        </p:nvSpPr>
        <p:spPr>
          <a:xfrm>
            <a:off x="107504" y="4668526"/>
            <a:ext cx="712879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de-CH" sz="3200" dirty="0">
                <a:latin typeface="Univers LT Std 47 Cn Lt" pitchFamily="34" charset="0"/>
                <a:ea typeface="+mj-ea"/>
                <a:cs typeface="+mj-cs"/>
              </a:rPr>
              <a:t>„Attraktivität ist trügerisch, Schönheit ist vergänglich; eine Frau, die den HERRN fürchtet, soll man loben.“</a:t>
            </a:r>
          </a:p>
        </p:txBody>
      </p:sp>
      <p:sp>
        <p:nvSpPr>
          <p:cNvPr id="5" name="Rechteck 4">
            <a:extLst>
              <a:ext uri="{FF2B5EF4-FFF2-40B4-BE49-F238E27FC236}">
                <a16:creationId xmlns:a16="http://schemas.microsoft.com/office/drawing/2014/main" xmlns="" id="{2B1B3FF1-988F-4818-8D79-82FA3186D855}"/>
              </a:ext>
            </a:extLst>
          </p:cNvPr>
          <p:cNvSpPr/>
          <p:nvPr/>
        </p:nvSpPr>
        <p:spPr>
          <a:xfrm>
            <a:off x="1547664" y="5838076"/>
            <a:ext cx="712879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spcBef>
                <a:spcPct val="20000"/>
              </a:spcBef>
              <a:buClr>
                <a:schemeClr val="tx2"/>
              </a:buClr>
            </a:pPr>
            <a:r>
              <a:rPr lang="de-CH" sz="2000" dirty="0">
                <a:latin typeface="Univers LT Std 47 Cn Lt" pitchFamily="34" charset="0"/>
              </a:rPr>
              <a:t>Sprüche 31,30</a:t>
            </a:r>
          </a:p>
        </p:txBody>
      </p:sp>
    </p:spTree>
    <p:extLst>
      <p:ext uri="{BB962C8B-B14F-4D97-AF65-F5344CB8AC3E}">
        <p14:creationId xmlns:p14="http://schemas.microsoft.com/office/powerpoint/2010/main" val="599374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1.Könige 11,4-5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136904" cy="3046988"/>
          </a:xfrm>
        </p:spPr>
        <p:txBody>
          <a:bodyPr wrap="square">
            <a:spAutoFit/>
          </a:bodyPr>
          <a:lstStyle/>
          <a:p>
            <a:pPr algn="l"/>
            <a:r>
              <a:rPr lang="de-CH" altLang="de-DE" sz="3200" dirty="0">
                <a:solidFill>
                  <a:schemeClr val="tx1"/>
                </a:solidFill>
                <a:effectLst/>
                <a:latin typeface="Univers LT Std 47 Cn Lt" pitchFamily="34" charset="0"/>
              </a:rPr>
              <a:t>„Als Salomo älter wurde, brachten ihn seine Frauen dazu, andere Götter zu verehren. Er hielt nicht mehr mit ungeteiltem Herzen zum HERRN, seinem Gott, wie es sein Vater David getan hatte. Er verehrte Astarte, die Göttin der Phönizier, und </a:t>
            </a:r>
            <a:r>
              <a:rPr lang="de-CH" altLang="de-DE" sz="3200" dirty="0" err="1">
                <a:solidFill>
                  <a:schemeClr val="tx1"/>
                </a:solidFill>
                <a:effectLst/>
                <a:latin typeface="Univers LT Std 47 Cn Lt" pitchFamily="34" charset="0"/>
              </a:rPr>
              <a:t>Milkom</a:t>
            </a:r>
            <a:r>
              <a:rPr lang="de-CH" altLang="de-DE" sz="3200" dirty="0">
                <a:solidFill>
                  <a:schemeClr val="tx1"/>
                </a:solidFill>
                <a:effectLst/>
                <a:latin typeface="Univers LT Std 47 Cn Lt" pitchFamily="34" charset="0"/>
              </a:rPr>
              <a:t>,</a:t>
            </a:r>
            <a:br>
              <a:rPr lang="de-CH" altLang="de-DE" sz="3200" dirty="0">
                <a:solidFill>
                  <a:schemeClr val="tx1"/>
                </a:solidFill>
                <a:effectLst/>
                <a:latin typeface="Univers LT Std 47 Cn Lt" pitchFamily="34" charset="0"/>
              </a:rPr>
            </a:br>
            <a:r>
              <a:rPr lang="de-CH" altLang="de-DE" sz="3200" dirty="0">
                <a:solidFill>
                  <a:schemeClr val="tx1"/>
                </a:solidFill>
                <a:effectLst/>
                <a:latin typeface="Univers LT Std 47 Cn Lt" pitchFamily="34" charset="0"/>
              </a:rPr>
              <a:t>den Götzen der Ammoniter.“</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4378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a:effectLst/>
                <a:latin typeface="Univers LT Std 47 Cn Lt" pitchFamily="34" charset="0"/>
              </a:rPr>
              <a:t>1.Petrus-Brief 3,3-5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496944" cy="4031873"/>
          </a:xfrm>
        </p:spPr>
        <p:txBody>
          <a:bodyPr wrap="square">
            <a:spAutoFit/>
          </a:bodyPr>
          <a:lstStyle/>
          <a:p>
            <a:pPr algn="l"/>
            <a:r>
              <a:rPr lang="de-CH" altLang="de-DE" sz="3200" dirty="0">
                <a:solidFill>
                  <a:schemeClr val="tx1"/>
                </a:solidFill>
                <a:effectLst/>
                <a:latin typeface="Univers LT Std 47 Cn Lt" pitchFamily="34" charset="0"/>
              </a:rPr>
              <a:t>„Putzt euch nicht äusserlich heraus mit aufwendigen Frisuren, kostbarem Schmuck oder prächtigen Kleidern. Eure Schönheit soll von innen kommen! Freundlichkeit und ein ausgeglichenes Wesen sind der unvergängliche Schmuck, der in Gottes Augen Wert hat. Auf diese Weise haben sich auch früher die frommen</a:t>
            </a:r>
            <a:br>
              <a:rPr lang="de-CH" altLang="de-DE" sz="3200" dirty="0">
                <a:solidFill>
                  <a:schemeClr val="tx1"/>
                </a:solidFill>
                <a:effectLst/>
                <a:latin typeface="Univers LT Std 47 Cn Lt" pitchFamily="34" charset="0"/>
              </a:rPr>
            </a:br>
            <a:r>
              <a:rPr lang="de-CH" altLang="de-DE" sz="3200" dirty="0">
                <a:solidFill>
                  <a:schemeClr val="tx1"/>
                </a:solidFill>
                <a:effectLst/>
                <a:latin typeface="Univers LT Std 47 Cn Lt" pitchFamily="34" charset="0"/>
              </a:rPr>
              <a:t>Frauen geschmückt, die ihre Hoffnung</a:t>
            </a:r>
            <a:br>
              <a:rPr lang="de-CH" altLang="de-DE" sz="3200" dirty="0">
                <a:solidFill>
                  <a:schemeClr val="tx1"/>
                </a:solidFill>
                <a:effectLst/>
                <a:latin typeface="Univers LT Std 47 Cn Lt" pitchFamily="34" charset="0"/>
              </a:rPr>
            </a:br>
            <a:r>
              <a:rPr lang="de-CH" altLang="de-DE" sz="3200" dirty="0">
                <a:solidFill>
                  <a:schemeClr val="tx1"/>
                </a:solidFill>
                <a:effectLst/>
                <a:latin typeface="Univers LT Std 47 Cn Lt" pitchFamily="34" charset="0"/>
              </a:rPr>
              <a:t>auf Gott setzten.“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36699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Sprüche 31,30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280920" cy="2123658"/>
          </a:xfrm>
        </p:spPr>
        <p:txBody>
          <a:bodyPr wrap="square">
            <a:spAutoFit/>
          </a:bodyPr>
          <a:lstStyle/>
          <a:p>
            <a:pPr algn="l"/>
            <a:r>
              <a:rPr lang="de-CH" altLang="de-DE" sz="4400" dirty="0">
                <a:solidFill>
                  <a:schemeClr val="tx1"/>
                </a:solidFill>
                <a:effectLst/>
                <a:latin typeface="Univers LT Std 47 Cn Lt" pitchFamily="34" charset="0"/>
              </a:rPr>
              <a:t>„Attraktivität ist trügerisch, Schönheit ist vergänglich; eine Frau, die den HERRN fürchtet, soll man loben.“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39781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985664"/>
            <a:ext cx="8640960" cy="769441"/>
          </a:xfrm>
        </p:spPr>
        <p:txBody>
          <a:bodyPr wrap="square">
            <a:spAutoFit/>
          </a:bodyPr>
          <a:lstStyle/>
          <a:p>
            <a:pPr algn="l"/>
            <a:r>
              <a:rPr lang="de-DE" altLang="de-DE" sz="4400" dirty="0">
                <a:solidFill>
                  <a:schemeClr val="tx1"/>
                </a:solidFill>
                <a:effectLst/>
                <a:latin typeface="Univers LT Std 47 Cn Lt" pitchFamily="34" charset="0"/>
              </a:rPr>
              <a:t>I. Verblendung durch Schönheit</a:t>
            </a:r>
          </a:p>
        </p:txBody>
      </p:sp>
    </p:spTree>
    <p:extLst>
      <p:ext uri="{BB962C8B-B14F-4D97-AF65-F5344CB8AC3E}">
        <p14:creationId xmlns:p14="http://schemas.microsoft.com/office/powerpoint/2010/main" val="3379662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1.Mose 29,17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774" y="116632"/>
            <a:ext cx="9145016" cy="1754326"/>
          </a:xfrm>
        </p:spPr>
        <p:txBody>
          <a:bodyPr wrap="square">
            <a:spAutoFit/>
          </a:bodyPr>
          <a:lstStyle/>
          <a:p>
            <a:pPr algn="l"/>
            <a:r>
              <a:rPr lang="de-CH" altLang="de-DE" dirty="0">
                <a:solidFill>
                  <a:schemeClr val="tx1"/>
                </a:solidFill>
                <a:effectLst/>
                <a:latin typeface="Univers LT Std 47 Cn Lt" pitchFamily="34" charset="0"/>
              </a:rPr>
              <a:t>„Lea hatte glanzlose Augen, Rahel aber war ausnehmend schön.“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81184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1.Mose 29,31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280920" cy="2123658"/>
          </a:xfrm>
        </p:spPr>
        <p:txBody>
          <a:bodyPr wrap="square">
            <a:spAutoFit/>
          </a:bodyPr>
          <a:lstStyle/>
          <a:p>
            <a:pPr algn="l"/>
            <a:r>
              <a:rPr lang="de-CH" altLang="de-DE" sz="4400" dirty="0">
                <a:solidFill>
                  <a:schemeClr val="tx1"/>
                </a:solidFill>
                <a:effectLst/>
                <a:latin typeface="Univers LT Std 47 Cn Lt" pitchFamily="34" charset="0"/>
              </a:rPr>
              <a:t>„Der HERR sah, dass Jakob Lea zurücksetzte, deshalb schenkte er ihr Kinder, während Rahel kinderlos blieb.“</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73216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2.Samuel 14,25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280920" cy="3477875"/>
          </a:xfrm>
        </p:spPr>
        <p:txBody>
          <a:bodyPr wrap="square">
            <a:spAutoFit/>
          </a:bodyPr>
          <a:lstStyle/>
          <a:p>
            <a:pPr algn="l"/>
            <a:r>
              <a:rPr lang="de-CH" altLang="de-DE" sz="4400" dirty="0">
                <a:solidFill>
                  <a:schemeClr val="tx1"/>
                </a:solidFill>
                <a:effectLst/>
                <a:latin typeface="Univers LT Std 47 Cn Lt" pitchFamily="34" charset="0"/>
              </a:rPr>
              <a:t>„In ganz Israel gab es keinen Mann, der so schön war und so sehr bewundert wurde wie Absalom. Vom Scheitel bis zur Sohle war alles an ihm vollkommen.“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47074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Sprüche 31,30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27085"/>
            <a:ext cx="8064896" cy="1569660"/>
          </a:xfrm>
        </p:spPr>
        <p:txBody>
          <a:bodyPr wrap="square">
            <a:spAutoFit/>
          </a:bodyPr>
          <a:lstStyle/>
          <a:p>
            <a:pPr algn="l"/>
            <a:r>
              <a:rPr lang="de-CH" altLang="de-DE" sz="4800" dirty="0">
                <a:solidFill>
                  <a:schemeClr val="tx1"/>
                </a:solidFill>
                <a:effectLst/>
                <a:latin typeface="Univers LT Std 47 Cn Lt" pitchFamily="34" charset="0"/>
              </a:rPr>
              <a:t>„Attraktivität ist trügerisch, Schönheit ist vergänglich.“</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246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Sprüche 31,30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27085"/>
            <a:ext cx="8064896" cy="1569660"/>
          </a:xfrm>
        </p:spPr>
        <p:txBody>
          <a:bodyPr wrap="square">
            <a:spAutoFit/>
          </a:bodyPr>
          <a:lstStyle/>
          <a:p>
            <a:pPr algn="l"/>
            <a:r>
              <a:rPr lang="de-CH" altLang="de-DE" sz="4800" dirty="0">
                <a:solidFill>
                  <a:schemeClr val="tx1"/>
                </a:solidFill>
                <a:effectLst/>
                <a:latin typeface="Univers LT Std 47 Cn Lt" pitchFamily="34" charset="0"/>
              </a:rPr>
              <a:t>„Attraktivität ist trügerisch, Schönheit ist vergänglich.“</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30488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188640"/>
            <a:ext cx="7920880" cy="923330"/>
          </a:xfrm>
        </p:spPr>
        <p:txBody>
          <a:bodyPr wrap="square">
            <a:spAutoFit/>
          </a:bodyPr>
          <a:lstStyle/>
          <a:p>
            <a:pPr algn="l"/>
            <a:r>
              <a:rPr lang="de-DE" altLang="de-DE" dirty="0">
                <a:solidFill>
                  <a:schemeClr val="tx1"/>
                </a:solidFill>
                <a:effectLst/>
                <a:latin typeface="Univers LT Std 47 Cn Lt" pitchFamily="34" charset="0"/>
              </a:rPr>
              <a:t>II. Bewunderung für Weisheit</a:t>
            </a:r>
          </a:p>
        </p:txBody>
      </p:sp>
    </p:spTree>
    <p:extLst>
      <p:ext uri="{BB962C8B-B14F-4D97-AF65-F5344CB8AC3E}">
        <p14:creationId xmlns:p14="http://schemas.microsoft.com/office/powerpoint/2010/main" val="2592046269"/>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443</Words>
  <Application>Microsoft Office PowerPoint</Application>
  <PresentationFormat>Bildschirmpräsentation (4:3)</PresentationFormat>
  <Paragraphs>57</Paragraphs>
  <Slides>19</Slides>
  <Notes>19</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Designvorlage 'Berggipfel'</vt:lpstr>
      <vt:lpstr>Schönheit ist vergänglich</vt:lpstr>
      <vt:lpstr>„Attraktivität ist trügerisch, Schönheit ist vergänglich; eine Frau, die den HERRN fürchtet, soll man loben.“</vt:lpstr>
      <vt:lpstr>I. Verblendung durch Schönheit</vt:lpstr>
      <vt:lpstr>„Lea hatte glanzlose Augen, Rahel aber war ausnehmend schön.“</vt:lpstr>
      <vt:lpstr>„Der HERR sah, dass Jakob Lea zurücksetzte, deshalb schenkte er ihr Kinder, während Rahel kinderlos blieb.“</vt:lpstr>
      <vt:lpstr>„In ganz Israel gab es keinen Mann, der so schön war und so sehr bewundert wurde wie Absalom. Vom Scheitel bis zur Sohle war alles an ihm vollkommen.“</vt:lpstr>
      <vt:lpstr>„Attraktivität ist trügerisch, Schönheit ist vergänglich.“</vt:lpstr>
      <vt:lpstr>„Attraktivität ist trügerisch, Schönheit ist vergänglich.“</vt:lpstr>
      <vt:lpstr>II. Bewunderung für Weisheit</vt:lpstr>
      <vt:lpstr>„Lass dich nicht von den Reizen der Frau verführen, und wenn sie dir schöne Augen macht, fall nicht darauf herein!“</vt:lpstr>
      <vt:lpstr>„Eine Frau, die den HERRN fürchtet, soll man loben.“</vt:lpstr>
      <vt:lpstr>„Den HERRN fürchten ist der Anfang aller Erkenntnis. Wer ihn missachtet, verachtet auch Weisheit und Lebensklugheit.“</vt:lpstr>
      <vt:lpstr>“In Christus sind alle Schätze der Weisheit und der Erkenntnis verborgen.“</vt:lpstr>
      <vt:lpstr>„Ich bin das Licht der Welt, Wer mir nachfolgt, wird nicht mehr in der Finsternis umherirren, sondern wird das Licht des Lebens haben.“</vt:lpstr>
      <vt:lpstr>„Attraktivität ist trügerisch, Schönheit ist vergänglich; eine Frau, die den HERRN fürchtet, soll man loben.“</vt:lpstr>
      <vt:lpstr>„Karriere und Ansehen ist trügerisch, Reichtum und Wohlstand ist vergänglich; einen Mann, der den HERRN fürchtet, soll man loben.“</vt:lpstr>
      <vt:lpstr>Schlussgedanke</vt:lpstr>
      <vt:lpstr>„Als Salomo älter wurde, brachten ihn seine Frauen dazu, andere Götter zu verehren. Er hielt nicht mehr mit ungeteiltem Herzen zum HERRN, seinem Gott, wie es sein Vater David getan hatte. Er verehrte Astarte, die Göttin der Phönizier, und Milkom, den Götzen der Ammoniter.“</vt:lpstr>
      <vt:lpstr>„Putzt euch nicht äusserlich heraus mit aufwendigen Frisuren, kostbarem Schmuck oder prächtigen Kleidern. Eure Schönheit soll von innen kommen! Freundlichkeit und ein ausgeglichenes Wesen sind der unvergängliche Schmuck, der in Gottes Augen Wert hat. Auf diese Weise haben sich auch früher die frommen Frauen geschmückt, die ihre Hoffnung auf Gott setzten.“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Sprüche fürs Leben - Teil 3/5 - Schönheit ist vergänglich - Folien</dc:title>
  <dc:creator>Jürg Birnstiel</dc:creator>
  <cp:lastModifiedBy>Me</cp:lastModifiedBy>
  <cp:revision>751</cp:revision>
  <dcterms:created xsi:type="dcterms:W3CDTF">2013-11-12T15:20:47Z</dcterms:created>
  <dcterms:modified xsi:type="dcterms:W3CDTF">2018-01-02T21:07:12Z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