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4"/>
  </p:notesMasterIdLst>
  <p:handoutMasterIdLst>
    <p:handoutMasterId r:id="rId35"/>
  </p:handoutMasterIdLst>
  <p:sldIdLst>
    <p:sldId id="1028" r:id="rId2"/>
    <p:sldId id="1030" r:id="rId3"/>
    <p:sldId id="1029" r:id="rId4"/>
    <p:sldId id="1031" r:id="rId5"/>
    <p:sldId id="1032" r:id="rId6"/>
    <p:sldId id="1033" r:id="rId7"/>
    <p:sldId id="1034" r:id="rId8"/>
    <p:sldId id="1035" r:id="rId9"/>
    <p:sldId id="1036" r:id="rId10"/>
    <p:sldId id="896" r:id="rId11"/>
    <p:sldId id="1037" r:id="rId12"/>
    <p:sldId id="1038" r:id="rId13"/>
    <p:sldId id="1039" r:id="rId14"/>
    <p:sldId id="1040" r:id="rId15"/>
    <p:sldId id="1041" r:id="rId16"/>
    <p:sldId id="1042" r:id="rId17"/>
    <p:sldId id="1043" r:id="rId18"/>
    <p:sldId id="1044" r:id="rId19"/>
    <p:sldId id="1045" r:id="rId20"/>
    <p:sldId id="962" r:id="rId21"/>
    <p:sldId id="1046" r:id="rId22"/>
    <p:sldId id="1047" r:id="rId23"/>
    <p:sldId id="1048" r:id="rId24"/>
    <p:sldId id="1049" r:id="rId25"/>
    <p:sldId id="1050" r:id="rId26"/>
    <p:sldId id="1051" r:id="rId27"/>
    <p:sldId id="1052" r:id="rId28"/>
    <p:sldId id="259" r:id="rId29"/>
    <p:sldId id="1053" r:id="rId30"/>
    <p:sldId id="1055" r:id="rId31"/>
    <p:sldId id="1056" r:id="rId32"/>
    <p:sldId id="1057" r:id="rId33"/>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6154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0332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2618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9269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665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69473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36236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991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6330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712155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2906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40356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9133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5581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5819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472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45076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0892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5501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23106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22062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4822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7811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5800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91607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5709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4956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6951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332656"/>
            <a:ext cx="11377264"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Der Stern leuchtet uns zum Ziel!</a:t>
            </a:r>
          </a:p>
        </p:txBody>
      </p:sp>
      <p:sp>
        <p:nvSpPr>
          <p:cNvPr id="409603" name="Rectangle 3"/>
          <p:cNvSpPr>
            <a:spLocks noGrp="1" noChangeArrowheads="1"/>
          </p:cNvSpPr>
          <p:nvPr>
            <p:ph type="subTitle" idx="1"/>
          </p:nvPr>
        </p:nvSpPr>
        <p:spPr>
          <a:xfrm>
            <a:off x="4150701" y="4293096"/>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Sterne des kommenden Retters (3/3)</a:t>
            </a:r>
          </a:p>
        </p:txBody>
      </p:sp>
      <p:sp>
        <p:nvSpPr>
          <p:cNvPr id="4" name="Rectangle 3"/>
          <p:cNvSpPr txBox="1">
            <a:spLocks noChangeArrowheads="1"/>
          </p:cNvSpPr>
          <p:nvPr/>
        </p:nvSpPr>
        <p:spPr bwMode="auto">
          <a:xfrm>
            <a:off x="5393694" y="328498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Sacharja 14,8-11</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332656"/>
            <a:ext cx="11521280" cy="923330"/>
          </a:xfrm>
        </p:spPr>
        <p:txBody>
          <a:bodyPr wrap="square">
            <a:spAutoFit/>
          </a:bodyPr>
          <a:lstStyle/>
          <a:p>
            <a:pPr algn="l"/>
            <a:r>
              <a:rPr lang="de-DE" altLang="de-DE" dirty="0">
                <a:solidFill>
                  <a:schemeClr val="tx1"/>
                </a:solidFill>
                <a:effectLst/>
                <a:latin typeface="Source Sans Pro Black" panose="020B0803030403020204" pitchFamily="34" charset="0"/>
                <a:ea typeface="Source Sans Pro Black" panose="020B0803030403020204" pitchFamily="34" charset="0"/>
              </a:rPr>
              <a:t>I. Unversiegbare Quelle des Lebens!</a:t>
            </a:r>
          </a:p>
        </p:txBody>
      </p:sp>
    </p:spTree>
    <p:extLst>
      <p:ext uri="{BB962C8B-B14F-4D97-AF65-F5344CB8AC3E}">
        <p14:creationId xmlns:p14="http://schemas.microsoft.com/office/powerpoint/2010/main" val="33796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0770"/>
            <a:ext cx="7848872"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„An jenem Tag wird in Jerusalem eine Quelle mit Leben spendendem Wasser entspringen; die eine Hälfte </a:t>
            </a:r>
            <a:r>
              <a:rPr lang="de-DE" altLang="de-DE" sz="3600" dirty="0" err="1">
                <a:solidFill>
                  <a:schemeClr val="tx1"/>
                </a:solidFill>
                <a:effectLst/>
                <a:latin typeface="Source Sans Pro" panose="020B0503030403020204" pitchFamily="34" charset="0"/>
                <a:ea typeface="Source Sans Pro" panose="020B0503030403020204" pitchFamily="34" charset="0"/>
              </a:rPr>
              <a:t>fliesst</a:t>
            </a:r>
            <a:r>
              <a:rPr lang="de-DE" altLang="de-DE" sz="3600" dirty="0">
                <a:solidFill>
                  <a:schemeClr val="tx1"/>
                </a:solidFill>
                <a:effectLst/>
                <a:latin typeface="Source Sans Pro" panose="020B0503030403020204" pitchFamily="34" charset="0"/>
                <a:ea typeface="Source Sans Pro" panose="020B0503030403020204" pitchFamily="34" charset="0"/>
              </a:rPr>
              <a:t> in das Meer, das im Osten liegt, die andere in das Meer im Westen. Das Wasser wird im Winter wie im Sommer </a:t>
            </a:r>
            <a:r>
              <a:rPr lang="de-DE" altLang="de-DE" sz="3600" dirty="0" err="1">
                <a:solidFill>
                  <a:schemeClr val="tx1"/>
                </a:solidFill>
                <a:effectLst/>
                <a:latin typeface="Source Sans Pro" panose="020B0503030403020204" pitchFamily="34" charset="0"/>
                <a:ea typeface="Source Sans Pro" panose="020B0503030403020204" pitchFamily="34" charset="0"/>
              </a:rPr>
              <a:t>fliessen</a:t>
            </a:r>
            <a:r>
              <a:rPr lang="de-DE" altLang="de-DE" sz="3600" dirty="0">
                <a:solidFill>
                  <a:schemeClr val="tx1"/>
                </a:solidFill>
                <a:effectLst/>
                <a:latin typeface="Source Sans Pro" panose="020B0503030403020204" pitchFamily="34" charset="0"/>
                <a:ea typeface="Source Sans Pro" panose="020B0503030403020204" pitchFamily="34" charset="0"/>
              </a:rPr>
              <a:t> und nie versiegen.“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159896"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Sacharja 14,8</a:t>
            </a:r>
          </a:p>
        </p:txBody>
      </p:sp>
    </p:spTree>
    <p:extLst>
      <p:ext uri="{BB962C8B-B14F-4D97-AF65-F5344CB8AC3E}">
        <p14:creationId xmlns:p14="http://schemas.microsoft.com/office/powerpoint/2010/main" val="102675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6480720"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sah einen neuen Himmel und eine neue Erde; denn der erste Himmel und die erste Erde sind vergangen.“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359696" y="350100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21,1</a:t>
            </a:r>
          </a:p>
        </p:txBody>
      </p:sp>
    </p:spTree>
    <p:extLst>
      <p:ext uri="{BB962C8B-B14F-4D97-AF65-F5344CB8AC3E}">
        <p14:creationId xmlns:p14="http://schemas.microsoft.com/office/powerpoint/2010/main" val="174157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6696744"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sah die heilige Stadt, das neue Jerusalem, von Gott aus dem Himmel herabkommen, schön wie eine Braut, die sich für ihren Bräutigam geschmückt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151784"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21,2</a:t>
            </a:r>
          </a:p>
        </p:txBody>
      </p:sp>
    </p:spTree>
    <p:extLst>
      <p:ext uri="{BB962C8B-B14F-4D97-AF65-F5344CB8AC3E}">
        <p14:creationId xmlns:p14="http://schemas.microsoft.com/office/powerpoint/2010/main" val="223910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8208912"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„In Jerusalem wird eine Quelle mit Leben spendendem Wasser entspringen;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die eine Hälfte </a:t>
            </a:r>
            <a:r>
              <a:rPr lang="de-DE" altLang="de-DE" sz="3600" dirty="0" err="1">
                <a:solidFill>
                  <a:schemeClr val="tx1"/>
                </a:solidFill>
                <a:effectLst/>
                <a:latin typeface="Source Sans Pro" panose="020B0503030403020204" pitchFamily="34" charset="0"/>
                <a:ea typeface="Source Sans Pro" panose="020B0503030403020204" pitchFamily="34" charset="0"/>
              </a:rPr>
              <a:t>fliesst</a:t>
            </a:r>
            <a:r>
              <a:rPr lang="de-DE" altLang="de-DE" sz="3600" dirty="0">
                <a:solidFill>
                  <a:schemeClr val="tx1"/>
                </a:solidFill>
                <a:effectLst/>
                <a:latin typeface="Source Sans Pro" panose="020B0503030403020204" pitchFamily="34" charset="0"/>
                <a:ea typeface="Source Sans Pro" panose="020B0503030403020204" pitchFamily="34" charset="0"/>
              </a:rPr>
              <a:t> in das Meer,</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das im Osten liegt, die andere in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das Meer im Westen.“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431704"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err="1">
                <a:effectLst/>
                <a:latin typeface="Source Sans Pro" panose="020B0503030403020204" pitchFamily="34" charset="0"/>
                <a:ea typeface="Source Sans Pro" panose="020B0503030403020204" pitchFamily="34" charset="0"/>
                <a:cs typeface="+mj-cs"/>
              </a:rPr>
              <a:t>Sachaja</a:t>
            </a:r>
            <a:r>
              <a:rPr lang="de-DE" altLang="de-DE" sz="2400" dirty="0">
                <a:effectLst/>
                <a:latin typeface="Source Sans Pro" panose="020B0503030403020204" pitchFamily="34" charset="0"/>
                <a:ea typeface="Source Sans Pro" panose="020B0503030403020204" pitchFamily="34" charset="0"/>
                <a:cs typeface="+mj-cs"/>
              </a:rPr>
              <a:t> 14,8</a:t>
            </a:r>
          </a:p>
        </p:txBody>
      </p:sp>
    </p:spTree>
    <p:extLst>
      <p:ext uri="{BB962C8B-B14F-4D97-AF65-F5344CB8AC3E}">
        <p14:creationId xmlns:p14="http://schemas.microsoft.com/office/powerpoint/2010/main" val="20794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6768752"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„Das </a:t>
            </a:r>
            <a:r>
              <a:rPr lang="de-DE" altLang="de-DE" sz="4000" dirty="0">
                <a:solidFill>
                  <a:srgbClr val="FFFF00"/>
                </a:solidFill>
                <a:effectLst/>
                <a:latin typeface="Source Sans Pro" panose="020B0503030403020204" pitchFamily="34" charset="0"/>
                <a:ea typeface="Source Sans Pro" panose="020B0503030403020204" pitchFamily="34" charset="0"/>
              </a:rPr>
              <a:t>Tosen der Meere </a:t>
            </a:r>
            <a:r>
              <a:rPr lang="de-DE" altLang="de-DE" sz="4000" dirty="0">
                <a:solidFill>
                  <a:schemeClr val="tx1"/>
                </a:solidFill>
                <a:effectLst/>
                <a:latin typeface="Source Sans Pro" panose="020B0503030403020204" pitchFamily="34" charset="0"/>
                <a:ea typeface="Source Sans Pro" panose="020B0503030403020204" pitchFamily="34" charset="0"/>
              </a:rPr>
              <a:t>bringst du zur Ruhe, das Brausen ihrer Wogen genauso wie den </a:t>
            </a:r>
            <a:r>
              <a:rPr lang="de-DE" altLang="de-DE" sz="4000" dirty="0">
                <a:solidFill>
                  <a:srgbClr val="FFFF00"/>
                </a:solidFill>
                <a:effectLst/>
                <a:latin typeface="Source Sans Pro" panose="020B0503030403020204" pitchFamily="34" charset="0"/>
                <a:ea typeface="Source Sans Pro" panose="020B0503030403020204" pitchFamily="34" charset="0"/>
              </a:rPr>
              <a:t>Aufruhr der Völker</a:t>
            </a:r>
            <a:r>
              <a:rPr lang="de-DE" altLang="de-DE" sz="4000" dirty="0">
                <a:solidFill>
                  <a:schemeClr val="tx1"/>
                </a:solidFill>
                <a:effectLst/>
                <a:latin typeface="Source Sans Pro" panose="020B0503030403020204" pitchFamily="34" charset="0"/>
                <a:ea typeface="Source Sans Pro" panose="020B0503030403020204" pitchFamily="34" charset="0"/>
              </a:rPr>
              <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2855640" y="306896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Psalm 65,8</a:t>
            </a:r>
          </a:p>
        </p:txBody>
      </p:sp>
    </p:spTree>
    <p:extLst>
      <p:ext uri="{BB962C8B-B14F-4D97-AF65-F5344CB8AC3E}">
        <p14:creationId xmlns:p14="http://schemas.microsoft.com/office/powerpoint/2010/main" val="123548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632848" cy="5016758"/>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„Der Engel zeigte mir einen Strom, der wie Kristall glänzte; es war der Strom mit dem Wasser des Lebens. Er entspringt bei dem Thron Gottes und des Lammes (Jesus) und </a:t>
            </a:r>
            <a:r>
              <a:rPr lang="de-DE" altLang="de-DE" sz="3200" dirty="0" err="1">
                <a:solidFill>
                  <a:schemeClr val="tx1"/>
                </a:solidFill>
                <a:effectLst/>
                <a:latin typeface="Source Sans Pro" panose="020B0503030403020204" pitchFamily="34" charset="0"/>
                <a:ea typeface="Source Sans Pro" panose="020B0503030403020204" pitchFamily="34" charset="0"/>
              </a:rPr>
              <a:t>fliesst</a:t>
            </a:r>
            <a:r>
              <a:rPr lang="de-DE" altLang="de-DE" sz="3200" dirty="0">
                <a:solidFill>
                  <a:schemeClr val="tx1"/>
                </a:solidFill>
                <a:effectLst/>
                <a:latin typeface="Source Sans Pro" panose="020B0503030403020204" pitchFamily="34" charset="0"/>
                <a:ea typeface="Source Sans Pro" panose="020B0503030403020204" pitchFamily="34" charset="0"/>
              </a:rPr>
              <a:t> die breite </a:t>
            </a:r>
            <a:r>
              <a:rPr lang="de-DE" altLang="de-DE" sz="3200" dirty="0" err="1">
                <a:solidFill>
                  <a:schemeClr val="tx1"/>
                </a:solidFill>
                <a:effectLst/>
                <a:latin typeface="Source Sans Pro" panose="020B0503030403020204" pitchFamily="34" charset="0"/>
                <a:ea typeface="Source Sans Pro" panose="020B0503030403020204" pitchFamily="34" charset="0"/>
              </a:rPr>
              <a:t>Strasse</a:t>
            </a:r>
            <a:r>
              <a:rPr lang="de-DE" altLang="de-DE" sz="3200" dirty="0">
                <a:solidFill>
                  <a:schemeClr val="tx1"/>
                </a:solidFill>
                <a:effectLst/>
                <a:latin typeface="Source Sans Pro" panose="020B0503030403020204" pitchFamily="34" charset="0"/>
                <a:ea typeface="Source Sans Pro" panose="020B0503030403020204" pitchFamily="34" charset="0"/>
              </a:rPr>
              <a:t> entlang, die mitten durch die Stadt führt. An beiden Ufern des Stroms wächst der Baum des Lebens. Zwölfmal im Jahr trägt er Früchte, sodass er jeden Monat abgeerntet werden kann, und seine Blätter bringen den Völkern Heilung.“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023992" y="55172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22,1-2</a:t>
            </a:r>
          </a:p>
        </p:txBody>
      </p:sp>
    </p:spTree>
    <p:extLst>
      <p:ext uri="{BB962C8B-B14F-4D97-AF65-F5344CB8AC3E}">
        <p14:creationId xmlns:p14="http://schemas.microsoft.com/office/powerpoint/2010/main" val="381185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6624736"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„Dann wird der HERR über alle Völker der Erde König sein.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Er allein wird Gott sein an jenem Tag, zu ihm allein werden die Völker beten.“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503712" y="357301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err="1">
                <a:effectLst/>
                <a:latin typeface="Source Sans Pro" panose="020B0503030403020204" pitchFamily="34" charset="0"/>
                <a:ea typeface="Source Sans Pro" panose="020B0503030403020204" pitchFamily="34" charset="0"/>
                <a:cs typeface="+mj-cs"/>
              </a:rPr>
              <a:t>Sachaja</a:t>
            </a:r>
            <a:r>
              <a:rPr lang="de-DE" altLang="de-DE" sz="2400" dirty="0">
                <a:effectLst/>
                <a:latin typeface="Source Sans Pro" panose="020B0503030403020204" pitchFamily="34" charset="0"/>
                <a:ea typeface="Source Sans Pro" panose="020B0503030403020204" pitchFamily="34" charset="0"/>
                <a:cs typeface="+mj-cs"/>
              </a:rPr>
              <a:t> 14,9</a:t>
            </a:r>
          </a:p>
        </p:txBody>
      </p:sp>
    </p:spTree>
    <p:extLst>
      <p:ext uri="{BB962C8B-B14F-4D97-AF65-F5344CB8AC3E}">
        <p14:creationId xmlns:p14="http://schemas.microsoft.com/office/powerpoint/2010/main" val="250542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128792"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jemand an mich glaubt, werden aus seinem Inneren,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wie es in der Schrift </a:t>
            </a:r>
            <a:r>
              <a:rPr lang="de-DE" altLang="de-DE" sz="4000" dirty="0" err="1">
                <a:solidFill>
                  <a:schemeClr val="tx1"/>
                </a:solidFill>
                <a:effectLst/>
                <a:latin typeface="Source Sans Pro" panose="020B0503030403020204" pitchFamily="34" charset="0"/>
                <a:ea typeface="Source Sans Pro" panose="020B0503030403020204" pitchFamily="34" charset="0"/>
              </a:rPr>
              <a:t>heisst</a:t>
            </a:r>
            <a:r>
              <a:rPr lang="de-DE" altLang="de-DE" sz="4000" dirty="0">
                <a:solidFill>
                  <a:schemeClr val="tx1"/>
                </a:solidFill>
                <a:effectLst/>
                <a:latin typeface="Source Sans Pro" panose="020B0503030403020204" pitchFamily="34" charset="0"/>
                <a:ea typeface="Source Sans Pro" panose="020B0503030403020204" pitchFamily="34" charset="0"/>
              </a:rPr>
              <a:t>, Ströme von lebendigem</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Wasser </a:t>
            </a:r>
            <a:r>
              <a:rPr lang="de-DE" altLang="de-DE" sz="4000" dirty="0" err="1">
                <a:solidFill>
                  <a:schemeClr val="tx1"/>
                </a:solidFill>
                <a:effectLst/>
                <a:latin typeface="Source Sans Pro" panose="020B0503030403020204" pitchFamily="34" charset="0"/>
                <a:ea typeface="Source Sans Pro" panose="020B0503030403020204" pitchFamily="34" charset="0"/>
              </a:rPr>
              <a:t>fliessen</a:t>
            </a:r>
            <a:r>
              <a:rPr lang="de-DE" altLang="de-DE" sz="4000" dirty="0">
                <a:solidFill>
                  <a:schemeClr val="tx1"/>
                </a:solidFill>
                <a:effectLst/>
                <a:latin typeface="Source Sans Pro" panose="020B0503030403020204" pitchFamily="34" charset="0"/>
                <a:ea typeface="Source Sans Pro" panose="020B0503030403020204" pitchFamily="34" charset="0"/>
              </a:rPr>
              <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367808" y="39330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7,38</a:t>
            </a:r>
          </a:p>
        </p:txBody>
      </p:sp>
    </p:spTree>
    <p:extLst>
      <p:ext uri="{BB962C8B-B14F-4D97-AF65-F5344CB8AC3E}">
        <p14:creationId xmlns:p14="http://schemas.microsoft.com/office/powerpoint/2010/main" val="366363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50770"/>
            <a:ext cx="7200800"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„Jesus sagte das im Hinblick auf den Heiligen Geist, den die empfangen sollten, die an Jesus glaubten.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Der Geist war zu jenem Zeitpunkt noch nicht gekommen, weil Jesus noch nicht in seiner Herrlichkeit offenbart worden war.“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03912" y="472514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7,39</a:t>
            </a:r>
          </a:p>
        </p:txBody>
      </p:sp>
    </p:spTree>
    <p:extLst>
      <p:ext uri="{BB962C8B-B14F-4D97-AF65-F5344CB8AC3E}">
        <p14:creationId xmlns:p14="http://schemas.microsoft.com/office/powerpoint/2010/main" val="21854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95800" y="6021288"/>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Sterne des kommenden Retters (3/3)</a:t>
            </a:r>
          </a:p>
        </p:txBody>
      </p:sp>
      <p:pic>
        <p:nvPicPr>
          <p:cNvPr id="5" name="Grafik 4">
            <a:extLst>
              <a:ext uri="{FF2B5EF4-FFF2-40B4-BE49-F238E27FC236}">
                <a16:creationId xmlns:a16="http://schemas.microsoft.com/office/drawing/2014/main" xmlns="" id="{D22AE3AA-C010-44C4-9579-B325ABA68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48"/>
            <a:ext cx="4980865" cy="6858000"/>
          </a:xfrm>
          <a:prstGeom prst="rect">
            <a:avLst/>
          </a:prstGeom>
        </p:spPr>
      </p:pic>
    </p:spTree>
    <p:extLst>
      <p:ext uri="{BB962C8B-B14F-4D97-AF65-F5344CB8AC3E}">
        <p14:creationId xmlns:p14="http://schemas.microsoft.com/office/powerpoint/2010/main" val="200652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260648"/>
            <a:ext cx="11305256" cy="923330"/>
          </a:xfrm>
        </p:spPr>
        <p:txBody>
          <a:bodyPr wrap="square">
            <a:spAutoFit/>
          </a:bodyPr>
          <a:lstStyle/>
          <a:p>
            <a:pPr algn="l"/>
            <a:r>
              <a:rPr lang="de-DE" altLang="de-DE" dirty="0">
                <a:solidFill>
                  <a:schemeClr val="tx1"/>
                </a:solidFill>
                <a:effectLst/>
                <a:latin typeface="Source Sans Pro Black" panose="020B0803030403020204" pitchFamily="34" charset="0"/>
                <a:ea typeface="Source Sans Pro Black" panose="020B0803030403020204" pitchFamily="34" charset="0"/>
              </a:rPr>
              <a:t>II. Echter Frieden ohne Ende!</a:t>
            </a:r>
          </a:p>
        </p:txBody>
      </p:sp>
    </p:spTree>
    <p:extLst>
      <p:ext uri="{BB962C8B-B14F-4D97-AF65-F5344CB8AC3E}">
        <p14:creationId xmlns:p14="http://schemas.microsoft.com/office/powerpoint/2010/main" val="259204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6984776"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„Das ganze Land von Geba bis </a:t>
            </a:r>
            <a:r>
              <a:rPr lang="de-DE" altLang="de-DE" sz="4000" dirty="0" err="1">
                <a:solidFill>
                  <a:schemeClr val="tx1"/>
                </a:solidFill>
                <a:effectLst/>
                <a:latin typeface="Source Sans Pro" panose="020B0503030403020204" pitchFamily="34" charset="0"/>
                <a:ea typeface="Source Sans Pro" panose="020B0503030403020204" pitchFamily="34" charset="0"/>
              </a:rPr>
              <a:t>Rimmon</a:t>
            </a:r>
            <a:r>
              <a:rPr lang="de-DE" altLang="de-DE" sz="4000" dirty="0">
                <a:solidFill>
                  <a:schemeClr val="tx1"/>
                </a:solidFill>
                <a:effectLst/>
                <a:latin typeface="Source Sans Pro" panose="020B0503030403020204" pitchFamily="34" charset="0"/>
                <a:ea typeface="Source Sans Pro" panose="020B0503030403020204" pitchFamily="34" charset="0"/>
              </a:rPr>
              <a:t> südlich von Jerusalem verwandelt sich in eine Ebene, Jerusalem selbst aber bleibt erhöht und überragt das übrige Land.“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583832"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err="1">
                <a:effectLst/>
                <a:latin typeface="Source Sans Pro" panose="020B0503030403020204" pitchFamily="34" charset="0"/>
                <a:ea typeface="Source Sans Pro" panose="020B0503030403020204" pitchFamily="34" charset="0"/>
                <a:cs typeface="+mj-cs"/>
              </a:rPr>
              <a:t>Sachaja</a:t>
            </a:r>
            <a:r>
              <a:rPr lang="de-DE" altLang="de-DE" sz="2400" dirty="0">
                <a:effectLst/>
                <a:latin typeface="Source Sans Pro" panose="020B0503030403020204" pitchFamily="34" charset="0"/>
                <a:ea typeface="Source Sans Pro" panose="020B0503030403020204" pitchFamily="34" charset="0"/>
                <a:cs typeface="+mj-cs"/>
              </a:rPr>
              <a:t> 14,10</a:t>
            </a:r>
          </a:p>
        </p:txBody>
      </p:sp>
    </p:spTree>
    <p:extLst>
      <p:ext uri="{BB962C8B-B14F-4D97-AF65-F5344CB8AC3E}">
        <p14:creationId xmlns:p14="http://schemas.microsoft.com/office/powerpoint/2010/main" val="294848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560840"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„Die Völker werden in dem Licht leben, das von der Stadt ausgeht, und von überall auf der Erde werden die Könige kommen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und ihren Reichtum</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in die Stadt bringen.“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439816"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21,24</a:t>
            </a:r>
          </a:p>
        </p:txBody>
      </p:sp>
    </p:spTree>
    <p:extLst>
      <p:ext uri="{BB962C8B-B14F-4D97-AF65-F5344CB8AC3E}">
        <p14:creationId xmlns:p14="http://schemas.microsoft.com/office/powerpoint/2010/main" val="185802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6696744"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„Die zwölf Stadttore Jerusalems bestanden aus zwölf Perlen; jedes Tor war aus einer einzigen Perle geformt. Und die breite </a:t>
            </a:r>
            <a:r>
              <a:rPr lang="de-DE" altLang="de-DE" sz="3600" dirty="0" err="1">
                <a:solidFill>
                  <a:schemeClr val="tx1"/>
                </a:solidFill>
                <a:effectLst/>
                <a:latin typeface="Source Sans Pro" panose="020B0503030403020204" pitchFamily="34" charset="0"/>
                <a:ea typeface="Source Sans Pro" panose="020B0503030403020204" pitchFamily="34" charset="0"/>
              </a:rPr>
              <a:t>Strasse</a:t>
            </a:r>
            <a:r>
              <a:rPr lang="de-DE" altLang="de-DE" sz="3600" dirty="0">
                <a:solidFill>
                  <a:schemeClr val="tx1"/>
                </a:solidFill>
                <a:effectLst/>
                <a:latin typeface="Source Sans Pro" panose="020B0503030403020204" pitchFamily="34" charset="0"/>
                <a:ea typeface="Source Sans Pro" panose="020B0503030403020204" pitchFamily="34" charset="0"/>
              </a:rPr>
              <a:t>, die mitten durch die Stadt führte, war aus reinem Gold und durchscheinend wie Kristall.“</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943872" y="44371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21,21</a:t>
            </a:r>
          </a:p>
        </p:txBody>
      </p:sp>
    </p:spTree>
    <p:extLst>
      <p:ext uri="{BB962C8B-B14F-4D97-AF65-F5344CB8AC3E}">
        <p14:creationId xmlns:p14="http://schemas.microsoft.com/office/powerpoint/2010/main" val="83773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7128792"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„Er wird alle ihre Tränen abwischen. Es wird keinen Tod mehr geben, kein Leid und keine Schmerzen,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und es werden keine Angstschreie mehr zu hören sein. Denn was früher war, ist vergangen.“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583832" y="400506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21,4</a:t>
            </a:r>
          </a:p>
        </p:txBody>
      </p:sp>
    </p:spTree>
    <p:extLst>
      <p:ext uri="{BB962C8B-B14F-4D97-AF65-F5344CB8AC3E}">
        <p14:creationId xmlns:p14="http://schemas.microsoft.com/office/powerpoint/2010/main" val="333022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5976664"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„Ihre Bewohner werden in Sicherheit leben und keine Vernichtung wird sie mehr bedrohen.“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2855640" y="296100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err="1">
                <a:effectLst/>
                <a:latin typeface="Source Sans Pro" panose="020B0503030403020204" pitchFamily="34" charset="0"/>
                <a:ea typeface="Source Sans Pro" panose="020B0503030403020204" pitchFamily="34" charset="0"/>
                <a:cs typeface="+mj-cs"/>
              </a:rPr>
              <a:t>Sachaja</a:t>
            </a:r>
            <a:r>
              <a:rPr lang="de-DE" altLang="de-DE" sz="2400" dirty="0">
                <a:effectLst/>
                <a:latin typeface="Source Sans Pro" panose="020B0503030403020204" pitchFamily="34" charset="0"/>
                <a:ea typeface="Source Sans Pro" panose="020B0503030403020204" pitchFamily="34" charset="0"/>
                <a:cs typeface="+mj-cs"/>
              </a:rPr>
              <a:t> 14,11</a:t>
            </a:r>
          </a:p>
        </p:txBody>
      </p:sp>
    </p:spTree>
    <p:extLst>
      <p:ext uri="{BB962C8B-B14F-4D97-AF65-F5344CB8AC3E}">
        <p14:creationId xmlns:p14="http://schemas.microsoft.com/office/powerpoint/2010/main" val="421116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7128792"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„Seht, die Wohnung Gottes ist jetzt bei den Menschen! Gott wird in ihrer Mitte wohnen; sie werden sein Volk sein – ein Volk aus vielen Völkern, und er selbst, ihr Gott, wird immer bei ihnen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755740" y="400506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21,3</a:t>
            </a:r>
          </a:p>
        </p:txBody>
      </p:sp>
    </p:spTree>
    <p:extLst>
      <p:ext uri="{BB962C8B-B14F-4D97-AF65-F5344CB8AC3E}">
        <p14:creationId xmlns:p14="http://schemas.microsoft.com/office/powerpoint/2010/main" val="145185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923330"/>
          </a:xfrm>
        </p:spPr>
        <p:txBody>
          <a:bodyPr wrap="square">
            <a:spAutoFit/>
          </a:bodyPr>
          <a:lstStyle/>
          <a:p>
            <a:pPr algn="l"/>
            <a:r>
              <a:rPr lang="fi-FI" altLang="de-DE" dirty="0">
                <a:solidFill>
                  <a:schemeClr val="tx1"/>
                </a:solidFill>
                <a:effectLst/>
                <a:latin typeface="Source Sans Pro" panose="020B0503030403020204" pitchFamily="34" charset="0"/>
                <a:ea typeface="Source Sans Pro" panose="020B0503030403020204" pitchFamily="34" charset="0"/>
              </a:rPr>
              <a:t>„Amen. Ja, komm, Herr Jesus!“</a:t>
            </a:r>
            <a:endParaRPr lang="de-DE" altLang="de-DE" dirty="0">
              <a:solidFill>
                <a:schemeClr val="tx1"/>
              </a:solidFill>
              <a:effectLst/>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2927648" y="22768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22,20</a:t>
            </a:r>
          </a:p>
        </p:txBody>
      </p:sp>
    </p:spTree>
    <p:extLst>
      <p:ext uri="{BB962C8B-B14F-4D97-AF65-F5344CB8AC3E}">
        <p14:creationId xmlns:p14="http://schemas.microsoft.com/office/powerpoint/2010/main" val="376784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1196752"/>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6840760"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„Er wird </a:t>
            </a:r>
            <a:r>
              <a:rPr lang="de-DE" altLang="de-DE" sz="3600" dirty="0" err="1">
                <a:solidFill>
                  <a:schemeClr val="tx1"/>
                </a:solidFill>
                <a:effectLst/>
                <a:latin typeface="Source Sans Pro" panose="020B0503030403020204" pitchFamily="34" charset="0"/>
                <a:ea typeface="Source Sans Pro" panose="020B0503030403020204" pitchFamily="34" charset="0"/>
              </a:rPr>
              <a:t>gross</a:t>
            </a:r>
            <a:r>
              <a:rPr lang="de-DE" altLang="de-DE" sz="3600" dirty="0">
                <a:solidFill>
                  <a:schemeClr val="tx1"/>
                </a:solidFill>
                <a:effectLst/>
                <a:latin typeface="Source Sans Pro" panose="020B0503030403020204" pitchFamily="34" charset="0"/>
                <a:ea typeface="Source Sans Pro" panose="020B0503030403020204" pitchFamily="34" charset="0"/>
              </a:rPr>
              <a:t> sein und wird ›Sohn des Höchsten‹ genannt werden. Gott, der Herr, wird ihm den Thron seines Stammvaters David geben.“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719736" y="314096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1,32</a:t>
            </a:r>
          </a:p>
        </p:txBody>
      </p:sp>
    </p:spTree>
    <p:extLst>
      <p:ext uri="{BB962C8B-B14F-4D97-AF65-F5344CB8AC3E}">
        <p14:creationId xmlns:p14="http://schemas.microsoft.com/office/powerpoint/2010/main" val="154521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27349" y="168316"/>
            <a:ext cx="7560840" cy="4524315"/>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„Er (Jesus), der Gott in allem gleich war und auf einer Stufe mit ihm stand, nutzte seine Macht nicht zu seinem eigenen Vorteil aus. Im Gegenteil: Er verzichtete auf alle seine Vorrechte und stellte sich auf dieselbe Stufe wie ein Diener. Er wurde einer von uns – ein Mensch wie andere Menschen.“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75920" y="501317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Philipper-Brief 2,6-7</a:t>
            </a:r>
          </a:p>
        </p:txBody>
      </p:sp>
    </p:spTree>
    <p:extLst>
      <p:ext uri="{BB962C8B-B14F-4D97-AF65-F5344CB8AC3E}">
        <p14:creationId xmlns:p14="http://schemas.microsoft.com/office/powerpoint/2010/main" val="144447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46316"/>
            <a:ext cx="8208912"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„Ich bin das Licht der Welt, wer mir nachfolgt, wird nicht mehr in der Finsternis umherirren, sondern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wird das Licht des Lebens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282319" y="314096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8,12</a:t>
            </a:r>
          </a:p>
        </p:txBody>
      </p:sp>
    </p:spTree>
    <p:extLst>
      <p:ext uri="{BB962C8B-B14F-4D97-AF65-F5344CB8AC3E}">
        <p14:creationId xmlns:p14="http://schemas.microsoft.com/office/powerpoint/2010/main" val="51361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409888"/>
            <a:ext cx="8928992"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„Aber dann erschien die Freundlichkeit und Menschenliebe Gottes,</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unseres Retters.“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503712"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Titus-Brief 3,4</a:t>
            </a:r>
          </a:p>
        </p:txBody>
      </p:sp>
    </p:spTree>
    <p:extLst>
      <p:ext uri="{BB962C8B-B14F-4D97-AF65-F5344CB8AC3E}">
        <p14:creationId xmlns:p14="http://schemas.microsoft.com/office/powerpoint/2010/main" val="255395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7344816" cy="4524315"/>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„Wir selbst hatten keine guten Taten vorzuweisen, mit denen wir vor Gott hätten bestehen können. Nein, aus reinem Erbarmen hat er uns gerettet durch das Bad der Taufe – das Bad,</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in dem wir zu einem neuen Leben geboren wurden, erneuert durch</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den Heiligen Geist.“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799856" y="471295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Titus-Brief 3,5</a:t>
            </a:r>
          </a:p>
        </p:txBody>
      </p:sp>
    </p:spTree>
    <p:extLst>
      <p:ext uri="{BB962C8B-B14F-4D97-AF65-F5344CB8AC3E}">
        <p14:creationId xmlns:p14="http://schemas.microsoft.com/office/powerpoint/2010/main" val="122126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7128792"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ich einen Platz für euch vorbereitet habe, werde ich wieder kommen und euch zu mir holen, damit auch ihr dort seid, wo ich bin.“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75920"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14,3</a:t>
            </a:r>
          </a:p>
        </p:txBody>
      </p:sp>
    </p:spTree>
    <p:extLst>
      <p:ext uri="{BB962C8B-B14F-4D97-AF65-F5344CB8AC3E}">
        <p14:creationId xmlns:p14="http://schemas.microsoft.com/office/powerpoint/2010/main" val="15804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54211" y="260648"/>
            <a:ext cx="7560840" cy="4524315"/>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„An jenem Tag wird der HERR sich auf den </a:t>
            </a:r>
            <a:r>
              <a:rPr lang="de-DE" altLang="de-DE" sz="3600">
                <a:solidFill>
                  <a:schemeClr val="tx1"/>
                </a:solidFill>
                <a:effectLst/>
                <a:latin typeface="Source Sans Pro" panose="020B0503030403020204" pitchFamily="34" charset="0"/>
                <a:ea typeface="Source Sans Pro" panose="020B0503030403020204" pitchFamily="34" charset="0"/>
              </a:rPr>
              <a:t>Ölberg stellen, </a:t>
            </a:r>
            <a:r>
              <a:rPr lang="de-DE" altLang="de-DE" sz="3600" dirty="0">
                <a:solidFill>
                  <a:schemeClr val="tx1"/>
                </a:solidFill>
                <a:effectLst/>
                <a:latin typeface="Source Sans Pro" panose="020B0503030403020204" pitchFamily="34" charset="0"/>
                <a:ea typeface="Source Sans Pro" panose="020B0503030403020204" pitchFamily="34" charset="0"/>
              </a:rPr>
              <a:t>der östlich von Jerusalem liegt, und der Berg wird sich von Osten nach Westen in zwei Teile spalten. Die eine Hälfte weicht nach Norden aus, die andere nach Süden, sodass ein breites Tal entsteht.“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15880" y="501317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Sacharja 14,4</a:t>
            </a:r>
          </a:p>
        </p:txBody>
      </p:sp>
    </p:spTree>
    <p:extLst>
      <p:ext uri="{BB962C8B-B14F-4D97-AF65-F5344CB8AC3E}">
        <p14:creationId xmlns:p14="http://schemas.microsoft.com/office/powerpoint/2010/main" val="23613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848872"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An jenem Tag wird in Jerusalem eine Quelle mit Leben spendendem Wasser entspringen; die eine Hälfte </a:t>
            </a:r>
            <a:r>
              <a:rPr lang="de-DE" altLang="de-DE" sz="3600" dirty="0" err="1">
                <a:solidFill>
                  <a:schemeClr val="tx1"/>
                </a:solidFill>
                <a:effectLst/>
                <a:latin typeface="Source Sans Pro" panose="020B0503030403020204" pitchFamily="34" charset="0"/>
                <a:ea typeface="Source Sans Pro" panose="020B0503030403020204" pitchFamily="34" charset="0"/>
              </a:rPr>
              <a:t>fliesst</a:t>
            </a:r>
            <a:r>
              <a:rPr lang="de-DE" altLang="de-DE" sz="3600" dirty="0">
                <a:solidFill>
                  <a:schemeClr val="tx1"/>
                </a:solidFill>
                <a:effectLst/>
                <a:latin typeface="Source Sans Pro" panose="020B0503030403020204" pitchFamily="34" charset="0"/>
                <a:ea typeface="Source Sans Pro" panose="020B0503030403020204" pitchFamily="34" charset="0"/>
              </a:rPr>
              <a:t> in das Meer, das im Osten liegt, die andere in das Meer im Westen. Das Wasser wird im Winter wie im Sommer </a:t>
            </a:r>
            <a:r>
              <a:rPr lang="de-DE" altLang="de-DE" sz="3600" dirty="0" err="1">
                <a:solidFill>
                  <a:schemeClr val="tx1"/>
                </a:solidFill>
                <a:effectLst/>
                <a:latin typeface="Source Sans Pro" panose="020B0503030403020204" pitchFamily="34" charset="0"/>
                <a:ea typeface="Source Sans Pro" panose="020B0503030403020204" pitchFamily="34" charset="0"/>
              </a:rPr>
              <a:t>fliessen</a:t>
            </a:r>
            <a:r>
              <a:rPr lang="de-DE" altLang="de-DE" sz="3600" dirty="0">
                <a:solidFill>
                  <a:schemeClr val="tx1"/>
                </a:solidFill>
                <a:effectLst/>
                <a:latin typeface="Source Sans Pro" panose="020B0503030403020204" pitchFamily="34" charset="0"/>
                <a:ea typeface="Source Sans Pro" panose="020B0503030403020204" pitchFamily="34" charset="0"/>
              </a:rPr>
              <a:t> und nie versiegen.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87888" y="44371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Sacharja 14,8</a:t>
            </a:r>
          </a:p>
        </p:txBody>
      </p:sp>
    </p:spTree>
    <p:extLst>
      <p:ext uri="{BB962C8B-B14F-4D97-AF65-F5344CB8AC3E}">
        <p14:creationId xmlns:p14="http://schemas.microsoft.com/office/powerpoint/2010/main" val="168602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73951"/>
            <a:ext cx="6624736"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Dann wird der HERR über alle Völker der Erde König sein.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Er allein wird Gott sein an jenem Tag, zu ihm allein werden die Völker beten.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529622" y="378904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Sacharja 14,9</a:t>
            </a:r>
          </a:p>
        </p:txBody>
      </p:sp>
    </p:spTree>
    <p:extLst>
      <p:ext uri="{BB962C8B-B14F-4D97-AF65-F5344CB8AC3E}">
        <p14:creationId xmlns:p14="http://schemas.microsoft.com/office/powerpoint/2010/main" val="116790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58438"/>
            <a:ext cx="7848872" cy="4524315"/>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Das ganze Land von Geba bis </a:t>
            </a:r>
            <a:r>
              <a:rPr lang="de-DE" altLang="de-DE" sz="3600" dirty="0" err="1">
                <a:solidFill>
                  <a:schemeClr val="tx1"/>
                </a:solidFill>
                <a:effectLst/>
                <a:latin typeface="Source Sans Pro" panose="020B0503030403020204" pitchFamily="34" charset="0"/>
                <a:ea typeface="Source Sans Pro" panose="020B0503030403020204" pitchFamily="34" charset="0"/>
              </a:rPr>
              <a:t>Rimmon</a:t>
            </a:r>
            <a:r>
              <a:rPr lang="de-DE" altLang="de-DE" sz="3600" dirty="0">
                <a:solidFill>
                  <a:schemeClr val="tx1"/>
                </a:solidFill>
                <a:effectLst/>
                <a:latin typeface="Source Sans Pro" panose="020B0503030403020204" pitchFamily="34" charset="0"/>
                <a:ea typeface="Source Sans Pro" panose="020B0503030403020204" pitchFamily="34" charset="0"/>
              </a:rPr>
              <a:t> südlich von Jerusalem verwandelt sich in eine Ebene, Jerusalem selbst aber bleibt erhöht und überragt das übrige Land. Die Stadt erstreckt sich dann vom </a:t>
            </a:r>
            <a:r>
              <a:rPr lang="de-DE" altLang="de-DE" sz="3600" dirty="0" err="1">
                <a:solidFill>
                  <a:schemeClr val="tx1"/>
                </a:solidFill>
                <a:effectLst/>
                <a:latin typeface="Source Sans Pro" panose="020B0503030403020204" pitchFamily="34" charset="0"/>
                <a:ea typeface="Source Sans Pro" panose="020B0503030403020204" pitchFamily="34" charset="0"/>
              </a:rPr>
              <a:t>Benjamintor</a:t>
            </a:r>
            <a:r>
              <a:rPr lang="de-DE" altLang="de-DE" sz="3600" dirty="0">
                <a:solidFill>
                  <a:schemeClr val="tx1"/>
                </a:solidFill>
                <a:effectLst/>
                <a:latin typeface="Source Sans Pro" panose="020B0503030403020204" pitchFamily="34" charset="0"/>
                <a:ea typeface="Source Sans Pro" panose="020B0503030403020204" pitchFamily="34" charset="0"/>
              </a:rPr>
              <a:t> über das zugemauerte Tor bis zum </a:t>
            </a:r>
            <a:r>
              <a:rPr lang="de-DE" altLang="de-DE" sz="3600" dirty="0" err="1">
                <a:solidFill>
                  <a:schemeClr val="tx1"/>
                </a:solidFill>
                <a:effectLst/>
                <a:latin typeface="Source Sans Pro" panose="020B0503030403020204" pitchFamily="34" charset="0"/>
                <a:ea typeface="Source Sans Pro" panose="020B0503030403020204" pitchFamily="34" charset="0"/>
              </a:rPr>
              <a:t>Ecktor</a:t>
            </a:r>
            <a:r>
              <a:rPr lang="de-DE" altLang="de-DE" sz="3600" dirty="0">
                <a:solidFill>
                  <a:schemeClr val="tx1"/>
                </a:solidFill>
                <a:effectLst/>
                <a:latin typeface="Source Sans Pro" panose="020B0503030403020204" pitchFamily="34" charset="0"/>
                <a:ea typeface="Source Sans Pro" panose="020B0503030403020204" pitchFamily="34" charset="0"/>
              </a:rPr>
              <a:t> und vom Turm </a:t>
            </a:r>
            <a:r>
              <a:rPr lang="de-DE" altLang="de-DE" sz="3600" dirty="0" err="1">
                <a:solidFill>
                  <a:schemeClr val="tx1"/>
                </a:solidFill>
                <a:effectLst/>
                <a:latin typeface="Source Sans Pro" panose="020B0503030403020204" pitchFamily="34" charset="0"/>
                <a:ea typeface="Source Sans Pro" panose="020B0503030403020204" pitchFamily="34" charset="0"/>
              </a:rPr>
              <a:t>Hananel</a:t>
            </a:r>
            <a:r>
              <a:rPr lang="de-DE" altLang="de-DE" sz="3600" dirty="0">
                <a:solidFill>
                  <a:schemeClr val="tx1"/>
                </a:solidFill>
                <a:effectLst/>
                <a:latin typeface="Source Sans Pro" panose="020B0503030403020204" pitchFamily="34" charset="0"/>
                <a:ea typeface="Source Sans Pro" panose="020B0503030403020204" pitchFamily="34" charset="0"/>
              </a:rPr>
              <a:t> bis zu den königlichen Weinkeltern.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159896" y="494116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Sacharja 14,10</a:t>
            </a:r>
          </a:p>
        </p:txBody>
      </p:sp>
    </p:spTree>
    <p:extLst>
      <p:ext uri="{BB962C8B-B14F-4D97-AF65-F5344CB8AC3E}">
        <p14:creationId xmlns:p14="http://schemas.microsoft.com/office/powerpoint/2010/main" val="189082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404664"/>
            <a:ext cx="7920880"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Ihre Bewohner werden in Sicherheit leben und keine Vernichtung wird sie mehr bedrohen.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503712"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Sacharja 14,11</a:t>
            </a:r>
          </a:p>
        </p:txBody>
      </p:sp>
    </p:spTree>
    <p:extLst>
      <p:ext uri="{BB962C8B-B14F-4D97-AF65-F5344CB8AC3E}">
        <p14:creationId xmlns:p14="http://schemas.microsoft.com/office/powerpoint/2010/main" val="2412245982"/>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938</Words>
  <Application>Microsoft Office PowerPoint</Application>
  <PresentationFormat>Benutzerdefiniert</PresentationFormat>
  <Paragraphs>93</Paragraphs>
  <Slides>32</Slides>
  <Notes>32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Designvorlage 'Berggipfel'</vt:lpstr>
      <vt:lpstr>Der Stern leuchtet uns zum Ziel!</vt:lpstr>
      <vt:lpstr>PowerPoint-Präsentation</vt:lpstr>
      <vt:lpstr>„Er (Jesus), der Gott in allem gleich war und auf einer Stufe mit ihm stand, nutzte seine Macht nicht zu seinem eigenen Vorteil aus. Im Gegenteil: Er verzichtete auf alle seine Vorrechte und stellte sich auf dieselbe Stufe wie ein Diener. Er wurde einer von uns – ein Mensch wie andere Menschen.“</vt:lpstr>
      <vt:lpstr>„Wenn ich einen Platz für euch vorbereitet habe, werde ich wieder kommen und euch zu mir holen, damit auch ihr dort seid, wo ich bin.“</vt:lpstr>
      <vt:lpstr>„An jenem Tag wird der HERR sich auf den Ölberg stellen, der östlich von Jerusalem liegt, und der Berg wird sich von Osten nach Westen in zwei Teile spalten. Die eine Hälfte weicht nach Norden aus, die andere nach Süden, sodass ein breites Tal entsteht.“</vt:lpstr>
      <vt:lpstr>An jenem Tag wird in Jerusalem eine Quelle mit Leben spendendem Wasser entspringen; die eine Hälfte fliesst in das Meer, das im Osten liegt, die andere in das Meer im Westen. Das Wasser wird im Winter wie im Sommer fliessen und nie versiegen.</vt:lpstr>
      <vt:lpstr>Dann wird der HERR über alle Völker der Erde König sein. Er allein wird Gott sein an jenem Tag, zu ihm allein werden die Völker beten.</vt:lpstr>
      <vt:lpstr>Das ganze Land von Geba bis Rimmon südlich von Jerusalem verwandelt sich in eine Ebene, Jerusalem selbst aber bleibt erhöht und überragt das übrige Land. Die Stadt erstreckt sich dann vom Benjamintor über das zugemauerte Tor bis zum Ecktor und vom Turm Hananel bis zu den königlichen Weinkeltern.</vt:lpstr>
      <vt:lpstr>Ihre Bewohner werden in Sicherheit leben und keine Vernichtung wird sie mehr bedrohen.</vt:lpstr>
      <vt:lpstr>I. Unversiegbare Quelle des Lebens!</vt:lpstr>
      <vt:lpstr>„An jenem Tag wird in Jerusalem eine Quelle mit Leben spendendem Wasser entspringen; die eine Hälfte fliesst in das Meer, das im Osten liegt, die andere in das Meer im Westen. Das Wasser wird im Winter wie im Sommer fliessen und nie versiegen.“</vt:lpstr>
      <vt:lpstr>„Ich sah einen neuen Himmel und eine neue Erde; denn der erste Himmel und die erste Erde sind vergangen.“</vt:lpstr>
      <vt:lpstr>„Ich sah die heilige Stadt, das neue Jerusalem, von Gott aus dem Himmel herabkommen, schön wie eine Braut, die sich für ihren Bräutigam geschmückt hat.“</vt:lpstr>
      <vt:lpstr>„In Jerusalem wird eine Quelle mit Leben spendendem Wasser entspringen; die eine Hälfte fliesst in das Meer, das im Osten liegt, die andere in das Meer im Westen.“</vt:lpstr>
      <vt:lpstr>„Das Tosen der Meere bringst du zur Ruhe, das Brausen ihrer Wogen genauso wie den Aufruhr der Völker.“</vt:lpstr>
      <vt:lpstr>„Der Engel zeigte mir einen Strom, der wie Kristall glänzte; es war der Strom mit dem Wasser des Lebens. Er entspringt bei dem Thron Gottes und des Lammes (Jesus) und fliesst die breite Strasse entlang, die mitten durch die Stadt führt. An beiden Ufern des Stroms wächst der Baum des Lebens. Zwölfmal im Jahr trägt er Früchte, sodass er jeden Monat abgeerntet werden kann, und seine Blätter bringen den Völkern Heilung.“</vt:lpstr>
      <vt:lpstr>„Dann wird der HERR über alle Völker der Erde König sein. Er allein wird Gott sein an jenem Tag, zu ihm allein werden die Völker beten.“</vt:lpstr>
      <vt:lpstr>„Wenn jemand an mich glaubt, werden aus seinem Inneren, wie es in der Schrift heisst, Ströme von lebendigem Wasser fliessen.“</vt:lpstr>
      <vt:lpstr>„Jesus sagte das im Hinblick auf den Heiligen Geist, den die empfangen sollten, die an Jesus glaubten. Der Geist war zu jenem Zeitpunkt noch nicht gekommen, weil Jesus noch nicht in seiner Herrlichkeit offenbart worden war.“</vt:lpstr>
      <vt:lpstr>II. Echter Frieden ohne Ende!</vt:lpstr>
      <vt:lpstr>„Das ganze Land von Geba bis Rimmon südlich von Jerusalem verwandelt sich in eine Ebene, Jerusalem selbst aber bleibt erhöht und überragt das übrige Land.“</vt:lpstr>
      <vt:lpstr>„Die Völker werden in dem Licht leben, das von der Stadt ausgeht, und von überall auf der Erde werden die Könige kommen und ihren Reichtum in die Stadt bringen.“</vt:lpstr>
      <vt:lpstr>„Die zwölf Stadttore Jerusalems bestanden aus zwölf Perlen; jedes Tor war aus einer einzigen Perle geformt. Und die breite Strasse, die mitten durch die Stadt führte, war aus reinem Gold und durchscheinend wie Kristall.“</vt:lpstr>
      <vt:lpstr>„Er wird alle ihre Tränen abwischen. Es wird keinen Tod mehr geben, kein Leid und keine Schmerzen, und es werden keine Angstschreie mehr zu hören sein. Denn was früher war, ist vergangen.“</vt:lpstr>
      <vt:lpstr>„Ihre Bewohner werden in Sicherheit leben und keine Vernichtung wird sie mehr bedrohen.“</vt:lpstr>
      <vt:lpstr>„Seht, die Wohnung Gottes ist jetzt bei den Menschen! Gott wird in ihrer Mitte wohnen; sie werden sein Volk sein – ein Volk aus vielen Völkern, und er selbst, ihr Gott, wird immer bei ihnen sein.“</vt:lpstr>
      <vt:lpstr>„Amen. Ja, komm, Herr Jesus!“</vt:lpstr>
      <vt:lpstr>Schlussgedanke</vt:lpstr>
      <vt:lpstr>„Er wird gross sein und wird ›Sohn des Höchsten‹ genannt werden. Gott, der Herr, wird ihm den Thron seines Stammvaters David geben.“</vt:lpstr>
      <vt:lpstr>„Ich bin das Licht der Welt, wer mir nachfolgt, wird nicht mehr in der Finsternis umherirren, sondern wird das Licht des Lebens haben.“</vt:lpstr>
      <vt:lpstr>„Aber dann erschien die Freundlichkeit und Menschenliebe Gottes, unseres Retters.“</vt:lpstr>
      <vt:lpstr>„Wir selbst hatten keine guten Taten vorzuweisen, mit denen wir vor Gott hätten bestehen können. Nein, aus reinem Erbarmen hat er uns gerettet durch das Bad der Taufe – das Bad, in dem wir zu einem neuen Leben geboren wurden, erneuert durch den Heiligen Geist.“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Sterne des kommenden Retters - Teil 3/3 - Der Stern leuchtet uns zum Ziel! - Folien</dc:title>
  <dc:creator>Jürg Birnstiel</dc:creator>
  <cp:lastModifiedBy>Me</cp:lastModifiedBy>
  <cp:revision>783</cp:revision>
  <dcterms:created xsi:type="dcterms:W3CDTF">2013-11-12T15:20:47Z</dcterms:created>
  <dcterms:modified xsi:type="dcterms:W3CDTF">2021-12-27T20:43:45Z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