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0"/>
  </p:notesMasterIdLst>
  <p:handoutMasterIdLst>
    <p:handoutMasterId r:id="rId31"/>
  </p:handoutMasterIdLst>
  <p:sldIdLst>
    <p:sldId id="735" r:id="rId2"/>
    <p:sldId id="1058" r:id="rId3"/>
    <p:sldId id="1060" r:id="rId4"/>
    <p:sldId id="1061" r:id="rId5"/>
    <p:sldId id="896" r:id="rId6"/>
    <p:sldId id="1059" r:id="rId7"/>
    <p:sldId id="1062" r:id="rId8"/>
    <p:sldId id="1063" r:id="rId9"/>
    <p:sldId id="1064" r:id="rId10"/>
    <p:sldId id="1065" r:id="rId11"/>
    <p:sldId id="1066" r:id="rId12"/>
    <p:sldId id="1067" r:id="rId13"/>
    <p:sldId id="1068" r:id="rId14"/>
    <p:sldId id="1069" r:id="rId15"/>
    <p:sldId id="1070" r:id="rId16"/>
    <p:sldId id="962" r:id="rId17"/>
    <p:sldId id="1071" r:id="rId18"/>
    <p:sldId id="1072" r:id="rId19"/>
    <p:sldId id="1073" r:id="rId20"/>
    <p:sldId id="1074" r:id="rId21"/>
    <p:sldId id="1075" r:id="rId22"/>
    <p:sldId id="1076" r:id="rId23"/>
    <p:sldId id="1077" r:id="rId24"/>
    <p:sldId id="1078" r:id="rId25"/>
    <p:sldId id="1079" r:id="rId26"/>
    <p:sldId id="1080" r:id="rId27"/>
    <p:sldId id="259" r:id="rId28"/>
    <p:sldId id="1081" r:id="rId29"/>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30" d="100"/>
          <a:sy n="130" d="100"/>
        </p:scale>
        <p:origin x="-107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650859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396210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117681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807447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66512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723677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841751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52714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53908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433349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558738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344206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653250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906582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023989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546821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546387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05186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5785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49326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23036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68554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52101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47086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6421" y="82367"/>
            <a:ext cx="8858067" cy="2554545"/>
          </a:xfrm>
        </p:spPr>
        <p:txBody>
          <a:bodyPr wrap="square">
            <a:spAutoFit/>
          </a:bodyPr>
          <a:lstStyle/>
          <a:p>
            <a:pPr algn="l"/>
            <a:r>
              <a:rPr lang="de-CH" altLang="de-DE" sz="8000" dirty="0">
                <a:solidFill>
                  <a:schemeClr val="tx1"/>
                </a:solidFill>
                <a:effectLst/>
                <a:latin typeface="Univers LT Std 47 Cn Lt" pitchFamily="34" charset="0"/>
              </a:rPr>
              <a:t>Jesus verzichtet auf sein Recht</a:t>
            </a:r>
            <a:endParaRPr lang="de-DE" altLang="de-DE" sz="80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467544" y="5733256"/>
            <a:ext cx="8426019" cy="523220"/>
          </a:xfrm>
        </p:spPr>
        <p:txBody>
          <a:bodyPr wrap="square">
            <a:spAutoFit/>
          </a:bodyPr>
          <a:lstStyle/>
          <a:p>
            <a:pPr algn="r"/>
            <a:r>
              <a:rPr lang="de-DE" altLang="de-DE" sz="2800" dirty="0">
                <a:effectLst/>
                <a:latin typeface="Univers LT Std 47 Cn Lt" pitchFamily="34" charset="0"/>
              </a:rPr>
              <a:t>Serie: </a:t>
            </a:r>
            <a:r>
              <a:rPr lang="de-CH" altLang="de-DE" sz="2800" dirty="0">
                <a:effectLst/>
                <a:latin typeface="Univers LT Std 47 Cn Lt" pitchFamily="34" charset="0"/>
              </a:rPr>
              <a:t>Überraschende Reaktionen von Jesus (4/4)</a:t>
            </a:r>
            <a:endParaRPr lang="de-DE" altLang="de-DE" sz="2800" dirty="0">
              <a:effectLst/>
              <a:latin typeface="Univers LT Std 47 Cn Lt" pitchFamily="34" charset="0"/>
            </a:endParaRPr>
          </a:p>
        </p:txBody>
      </p:sp>
      <p:sp>
        <p:nvSpPr>
          <p:cNvPr id="4" name="Rectangle 3"/>
          <p:cNvSpPr txBox="1">
            <a:spLocks noChangeArrowheads="1"/>
          </p:cNvSpPr>
          <p:nvPr/>
        </p:nvSpPr>
        <p:spPr bwMode="auto">
          <a:xfrm>
            <a:off x="3808846" y="3371220"/>
            <a:ext cx="50847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a:effectLst/>
                <a:latin typeface="Univers LT Std 47 Cn Lt" pitchFamily="34" charset="0"/>
              </a:rPr>
              <a:t>Matthäus-Evangelium 17,24-27</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67944" y="3933056"/>
            <a:ext cx="4176464" cy="400110"/>
          </a:xfrm>
        </p:spPr>
        <p:txBody>
          <a:bodyPr wrap="square">
            <a:spAutoFit/>
          </a:bodyPr>
          <a:lstStyle/>
          <a:p>
            <a:pPr algn="r"/>
            <a:r>
              <a:rPr lang="de-CH" altLang="de-DE" sz="2000" dirty="0">
                <a:effectLst/>
                <a:latin typeface="Univers LT Std 47 Cn Lt" pitchFamily="34" charset="0"/>
              </a:rPr>
              <a:t>Matthäus-Evangelium 17,25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496944" cy="2554545"/>
          </a:xfrm>
        </p:spPr>
        <p:txBody>
          <a:bodyPr wrap="square">
            <a:spAutoFit/>
          </a:bodyPr>
          <a:lstStyle/>
          <a:p>
            <a:pPr algn="l"/>
            <a:r>
              <a:rPr lang="de-CH" altLang="de-DE" sz="4000" dirty="0">
                <a:solidFill>
                  <a:schemeClr val="tx1"/>
                </a:solidFill>
                <a:effectLst/>
                <a:latin typeface="Univers LT Std 47 Cn Lt" pitchFamily="34" charset="0"/>
              </a:rPr>
              <a:t>„Was meinst du, Simon, von wem erheben die Könige dieser Erde Zölle und Steuer?</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Von ihren eigenen Söhnen oder von den anderen Leuten?“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15941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67944" y="3933056"/>
            <a:ext cx="4176464" cy="400110"/>
          </a:xfrm>
        </p:spPr>
        <p:txBody>
          <a:bodyPr wrap="square">
            <a:spAutoFit/>
          </a:bodyPr>
          <a:lstStyle/>
          <a:p>
            <a:pPr algn="r"/>
            <a:r>
              <a:rPr lang="de-CH" altLang="de-DE" sz="2000" dirty="0">
                <a:effectLst/>
                <a:latin typeface="Univers LT Std 47 Cn Lt" pitchFamily="34" charset="0"/>
              </a:rPr>
              <a:t>Matthäus-Evangelium 17,26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604138"/>
            <a:ext cx="8496944" cy="923330"/>
          </a:xfrm>
        </p:spPr>
        <p:txBody>
          <a:bodyPr wrap="square">
            <a:spAutoFit/>
          </a:bodyPr>
          <a:lstStyle/>
          <a:p>
            <a:pPr algn="l"/>
            <a:r>
              <a:rPr lang="de-CH" altLang="de-DE" dirty="0">
                <a:solidFill>
                  <a:schemeClr val="tx1"/>
                </a:solidFill>
                <a:effectLst/>
                <a:latin typeface="Univers LT Std 47 Cn Lt" pitchFamily="34" charset="0"/>
              </a:rPr>
              <a:t>„Von den anderen Leuten.“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684823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67944" y="3933056"/>
            <a:ext cx="4176464" cy="400110"/>
          </a:xfrm>
        </p:spPr>
        <p:txBody>
          <a:bodyPr wrap="square">
            <a:spAutoFit/>
          </a:bodyPr>
          <a:lstStyle/>
          <a:p>
            <a:pPr algn="r"/>
            <a:r>
              <a:rPr lang="de-CH" altLang="de-DE" sz="2000" dirty="0">
                <a:effectLst/>
                <a:latin typeface="Univers LT Std 47 Cn Lt" pitchFamily="34" charset="0"/>
              </a:rPr>
              <a:t>Matthäus-Evangelium 17,26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496944" cy="1754326"/>
          </a:xfrm>
        </p:spPr>
        <p:txBody>
          <a:bodyPr wrap="square">
            <a:spAutoFit/>
          </a:bodyPr>
          <a:lstStyle/>
          <a:p>
            <a:pPr algn="l"/>
            <a:r>
              <a:rPr lang="de-CH" altLang="de-DE" dirty="0">
                <a:solidFill>
                  <a:schemeClr val="tx1"/>
                </a:solidFill>
                <a:effectLst/>
                <a:latin typeface="Univers LT Std 47 Cn Lt" pitchFamily="34" charset="0"/>
              </a:rPr>
              <a:t>„Also sind die Söhne von Zöllen und Steuer befreit.“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09665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67944" y="3933056"/>
            <a:ext cx="4176464" cy="400110"/>
          </a:xfrm>
        </p:spPr>
        <p:txBody>
          <a:bodyPr wrap="square">
            <a:spAutoFit/>
          </a:bodyPr>
          <a:lstStyle/>
          <a:p>
            <a:pPr algn="r"/>
            <a:r>
              <a:rPr lang="de-CH" altLang="de-DE" sz="2000" dirty="0">
                <a:effectLst/>
                <a:latin typeface="Univers LT Std 47 Cn Lt" pitchFamily="34" charset="0"/>
              </a:rPr>
              <a:t>Lukas-Evangelium 2,49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496944" cy="1754326"/>
          </a:xfrm>
        </p:spPr>
        <p:txBody>
          <a:bodyPr wrap="square">
            <a:spAutoFit/>
          </a:bodyPr>
          <a:lstStyle/>
          <a:p>
            <a:pPr algn="l"/>
            <a:r>
              <a:rPr lang="de-CH" altLang="de-DE" dirty="0">
                <a:solidFill>
                  <a:schemeClr val="tx1"/>
                </a:solidFill>
                <a:effectLst/>
                <a:latin typeface="Univers LT Std 47 Cn Lt" pitchFamily="34" charset="0"/>
              </a:rPr>
              <a:t>„Wusstet ihr nicht, dass ich im Haus meines Vaters sein muss?“</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69475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67944" y="3933056"/>
            <a:ext cx="4176464" cy="400110"/>
          </a:xfrm>
        </p:spPr>
        <p:txBody>
          <a:bodyPr wrap="square">
            <a:spAutoFit/>
          </a:bodyPr>
          <a:lstStyle/>
          <a:p>
            <a:pPr algn="r"/>
            <a:r>
              <a:rPr lang="de-CH" altLang="de-DE" sz="2000" dirty="0">
                <a:effectLst/>
                <a:latin typeface="Univers LT Std 47 Cn Lt" pitchFamily="34" charset="0"/>
              </a:rPr>
              <a:t>Matthäus-Evangelium 16,16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496944" cy="1754326"/>
          </a:xfrm>
        </p:spPr>
        <p:txBody>
          <a:bodyPr wrap="square">
            <a:spAutoFit/>
          </a:bodyPr>
          <a:lstStyle/>
          <a:p>
            <a:pPr algn="l"/>
            <a:r>
              <a:rPr lang="de-CH" altLang="de-DE" dirty="0">
                <a:solidFill>
                  <a:schemeClr val="tx1"/>
                </a:solidFill>
                <a:effectLst/>
                <a:latin typeface="Univers LT Std 47 Cn Lt" pitchFamily="34" charset="0"/>
              </a:rPr>
              <a:t>„Du bist der Messias, der Sohn des lebendigen Gottes!“</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80341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491880" y="4005064"/>
            <a:ext cx="4176464" cy="400110"/>
          </a:xfrm>
        </p:spPr>
        <p:txBody>
          <a:bodyPr wrap="square">
            <a:spAutoFit/>
          </a:bodyPr>
          <a:lstStyle/>
          <a:p>
            <a:pPr algn="r"/>
            <a:r>
              <a:rPr lang="de-CH" altLang="de-DE" sz="2000" dirty="0">
                <a:effectLst/>
                <a:latin typeface="Univers LT Std 47 Cn Lt" pitchFamily="34" charset="0"/>
              </a:rPr>
              <a:t>1.Johannes-Brief 4,4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640960" cy="2554545"/>
          </a:xfrm>
        </p:spPr>
        <p:txBody>
          <a:bodyPr wrap="square">
            <a:spAutoFit/>
          </a:bodyPr>
          <a:lstStyle/>
          <a:p>
            <a:pPr algn="l"/>
            <a:r>
              <a:rPr lang="de-CH" altLang="de-DE" sz="4000" dirty="0">
                <a:solidFill>
                  <a:schemeClr val="tx1"/>
                </a:solidFill>
                <a:effectLst/>
                <a:latin typeface="Univers LT Std 47 Cn Lt" pitchFamily="34" charset="0"/>
              </a:rPr>
              <a:t>„Ihr, meine Kinder, stammt von Gott und habt die falschen Propheten besiegt. Er, der in euch wirkt, ist mächtiger als der,</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der diese Welt regiert.“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8779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332656"/>
            <a:ext cx="8496944" cy="923330"/>
          </a:xfrm>
        </p:spPr>
        <p:txBody>
          <a:bodyPr wrap="square">
            <a:spAutoFit/>
          </a:bodyPr>
          <a:lstStyle/>
          <a:p>
            <a:pPr algn="l"/>
            <a:r>
              <a:rPr lang="de-DE" altLang="de-DE" dirty="0">
                <a:solidFill>
                  <a:schemeClr val="tx1"/>
                </a:solidFill>
                <a:effectLst/>
                <a:latin typeface="Univers LT Std 47 Cn Lt" pitchFamily="34" charset="0"/>
              </a:rPr>
              <a:t>II. </a:t>
            </a:r>
            <a:r>
              <a:rPr lang="de-CH" altLang="de-DE" dirty="0">
                <a:solidFill>
                  <a:schemeClr val="tx1"/>
                </a:solidFill>
                <a:effectLst/>
                <a:latin typeface="Univers LT Std 47 Cn Lt" pitchFamily="34" charset="0"/>
              </a:rPr>
              <a:t>Keine Hindernisse aufbauen!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139952" y="3933056"/>
            <a:ext cx="4176464" cy="400110"/>
          </a:xfrm>
        </p:spPr>
        <p:txBody>
          <a:bodyPr wrap="square">
            <a:spAutoFit/>
          </a:bodyPr>
          <a:lstStyle/>
          <a:p>
            <a:pPr algn="r"/>
            <a:r>
              <a:rPr lang="de-CH" altLang="de-DE" sz="2000" dirty="0">
                <a:effectLst/>
                <a:latin typeface="Univers LT Std 47 Cn Lt" pitchFamily="34" charset="0"/>
              </a:rPr>
              <a:t>Matthäus-Evangelium 17,27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7704856" cy="2554545"/>
          </a:xfrm>
        </p:spPr>
        <p:txBody>
          <a:bodyPr wrap="square">
            <a:spAutoFit/>
          </a:bodyPr>
          <a:lstStyle/>
          <a:p>
            <a:pPr algn="l"/>
            <a:r>
              <a:rPr lang="de-CH" altLang="de-DE" sz="4000" dirty="0">
                <a:solidFill>
                  <a:schemeClr val="tx1"/>
                </a:solidFill>
                <a:effectLst/>
                <a:latin typeface="Univers LT Std 47 Cn Lt" pitchFamily="34" charset="0"/>
              </a:rPr>
              <a:t>„Geh an den See und wirf die Angel aus. Nimm den ersten Fisch, den du fängst, und öffne ihm das Maul. Du wirst darin ein </a:t>
            </a:r>
            <a:r>
              <a:rPr lang="de-CH" altLang="de-DE" sz="4000" dirty="0" err="1">
                <a:solidFill>
                  <a:schemeClr val="tx1"/>
                </a:solidFill>
                <a:effectLst/>
                <a:latin typeface="Univers LT Std 47 Cn Lt" pitchFamily="34" charset="0"/>
              </a:rPr>
              <a:t>Vierdrachmenstück</a:t>
            </a:r>
            <a:r>
              <a:rPr lang="de-CH" altLang="de-DE" sz="4000" dirty="0">
                <a:solidFill>
                  <a:schemeClr val="tx1"/>
                </a:solidFill>
                <a:effectLst/>
                <a:latin typeface="Univers LT Std 47 Cn Lt" pitchFamily="34" charset="0"/>
              </a:rPr>
              <a:t> finden.“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28447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139952" y="3933056"/>
            <a:ext cx="4176464" cy="400110"/>
          </a:xfrm>
        </p:spPr>
        <p:txBody>
          <a:bodyPr wrap="square">
            <a:spAutoFit/>
          </a:bodyPr>
          <a:lstStyle/>
          <a:p>
            <a:pPr algn="r"/>
            <a:r>
              <a:rPr lang="de-CH" altLang="de-DE" sz="2000" dirty="0">
                <a:effectLst/>
                <a:latin typeface="Univers LT Std 47 Cn Lt" pitchFamily="34" charset="0"/>
              </a:rPr>
              <a:t>Matthäus-Evangelium 17,27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704856" cy="1938992"/>
          </a:xfrm>
        </p:spPr>
        <p:txBody>
          <a:bodyPr wrap="square">
            <a:spAutoFit/>
          </a:bodyPr>
          <a:lstStyle/>
          <a:p>
            <a:pPr algn="l"/>
            <a:r>
              <a:rPr lang="de-CH" altLang="de-DE" sz="6000" dirty="0">
                <a:solidFill>
                  <a:schemeClr val="tx1"/>
                </a:solidFill>
                <a:effectLst/>
                <a:latin typeface="Univers LT Std 47 Cn Lt" pitchFamily="34" charset="0"/>
              </a:rPr>
              <a:t>„Damit wir ihnen aber keinen Anstoss geben.“</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60985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139952" y="3933056"/>
            <a:ext cx="4176464" cy="400110"/>
          </a:xfrm>
        </p:spPr>
        <p:txBody>
          <a:bodyPr wrap="square">
            <a:spAutoFit/>
          </a:bodyPr>
          <a:lstStyle/>
          <a:p>
            <a:pPr algn="r"/>
            <a:r>
              <a:rPr lang="de-CH" altLang="de-DE" sz="2000" dirty="0">
                <a:effectLst/>
                <a:latin typeface="Univers LT Std 47 Cn Lt" pitchFamily="34" charset="0"/>
              </a:rPr>
              <a:t>Matthäus-Evangelium 15,12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352400"/>
            <a:ext cx="7704856" cy="1938992"/>
          </a:xfrm>
        </p:spPr>
        <p:txBody>
          <a:bodyPr wrap="square">
            <a:spAutoFit/>
          </a:bodyPr>
          <a:lstStyle/>
          <a:p>
            <a:pPr algn="l"/>
            <a:r>
              <a:rPr lang="de-CH" altLang="de-DE" sz="4000" dirty="0">
                <a:solidFill>
                  <a:schemeClr val="tx1"/>
                </a:solidFill>
                <a:effectLst/>
                <a:latin typeface="Univers LT Std 47 Cn Lt" pitchFamily="34" charset="0"/>
              </a:rPr>
              <a:t>„Weisst du, dass die Pharisäer an diesem Wort Anstoss genommen haben?“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64812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67944" y="3933056"/>
            <a:ext cx="4176464" cy="400110"/>
          </a:xfrm>
        </p:spPr>
        <p:txBody>
          <a:bodyPr wrap="square">
            <a:spAutoFit/>
          </a:bodyPr>
          <a:lstStyle/>
          <a:p>
            <a:pPr algn="r"/>
            <a:r>
              <a:rPr lang="de-CH" altLang="de-DE" sz="2000" dirty="0">
                <a:effectLst/>
                <a:latin typeface="Univers LT Std 47 Cn Lt" pitchFamily="34" charset="0"/>
              </a:rPr>
              <a:t>Matthäus-Evangelium 17,24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496944" cy="2308324"/>
          </a:xfrm>
        </p:spPr>
        <p:txBody>
          <a:bodyPr wrap="square">
            <a:spAutoFit/>
          </a:bodyPr>
          <a:lstStyle/>
          <a:p>
            <a:pPr algn="l"/>
            <a:r>
              <a:rPr lang="de-CH" altLang="de-DE" sz="3600" dirty="0">
                <a:solidFill>
                  <a:schemeClr val="tx1"/>
                </a:solidFill>
                <a:effectLst/>
                <a:latin typeface="Univers LT Std 47 Cn Lt" pitchFamily="34" charset="0"/>
              </a:rPr>
              <a:t>Als Jesus und seine Jünger nach Kapernaum kamen, traten die Männer, die die Tempelsteuer einzogen, an Petrus heran und fragten: »Zahlt euer Meister eigentlich keine Tempelsteuer?«</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5079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131840" y="3933056"/>
            <a:ext cx="4176464" cy="400110"/>
          </a:xfrm>
        </p:spPr>
        <p:txBody>
          <a:bodyPr wrap="square">
            <a:spAutoFit/>
          </a:bodyPr>
          <a:lstStyle/>
          <a:p>
            <a:pPr algn="r"/>
            <a:r>
              <a:rPr lang="de-CH" altLang="de-DE" sz="2000" dirty="0">
                <a:effectLst/>
                <a:latin typeface="Univers LT Std 47 Cn Lt" pitchFamily="34" charset="0"/>
              </a:rPr>
              <a:t>Römer-Brief 9,33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8784976" cy="2308324"/>
          </a:xfrm>
        </p:spPr>
        <p:txBody>
          <a:bodyPr wrap="square">
            <a:spAutoFit/>
          </a:bodyPr>
          <a:lstStyle/>
          <a:p>
            <a:pPr algn="l"/>
            <a:r>
              <a:rPr lang="de-CH" altLang="de-DE" sz="3600" dirty="0">
                <a:solidFill>
                  <a:schemeClr val="tx1"/>
                </a:solidFill>
                <a:effectLst/>
                <a:latin typeface="Univers LT Std 47 Cn Lt" pitchFamily="34" charset="0"/>
              </a:rPr>
              <a:t>„An dem Grundstein (Jesus), den ich in Zion lege, wird man sich stossen; er ist ein Fels, an dem man zu Fall kommen wird. Aber wer ihm vertraut, wird vor dem Verderben bewahrt werden.“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74414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131840" y="3933056"/>
            <a:ext cx="4176464" cy="400110"/>
          </a:xfrm>
        </p:spPr>
        <p:txBody>
          <a:bodyPr wrap="square">
            <a:spAutoFit/>
          </a:bodyPr>
          <a:lstStyle/>
          <a:p>
            <a:pPr algn="r"/>
            <a:r>
              <a:rPr lang="de-CH" altLang="de-DE" sz="2000" dirty="0">
                <a:effectLst/>
                <a:latin typeface="Univers LT Std 47 Cn Lt" pitchFamily="34" charset="0"/>
              </a:rPr>
              <a:t>Römer-Brief 12,18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8784976" cy="2308324"/>
          </a:xfrm>
        </p:spPr>
        <p:txBody>
          <a:bodyPr wrap="square">
            <a:spAutoFit/>
          </a:bodyPr>
          <a:lstStyle/>
          <a:p>
            <a:pPr algn="l"/>
            <a:r>
              <a:rPr lang="de-CH" altLang="de-DE" sz="4800" dirty="0">
                <a:solidFill>
                  <a:schemeClr val="tx1"/>
                </a:solidFill>
                <a:effectLst/>
                <a:latin typeface="Univers LT Std 47 Cn Lt" pitchFamily="34" charset="0"/>
              </a:rPr>
              <a:t>„Wenn es möglich ist und soweit es an euch liegt, lebt mit allen Menschen in Frieden.“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42297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211960" y="3933056"/>
            <a:ext cx="4176464" cy="400110"/>
          </a:xfrm>
        </p:spPr>
        <p:txBody>
          <a:bodyPr wrap="square">
            <a:spAutoFit/>
          </a:bodyPr>
          <a:lstStyle/>
          <a:p>
            <a:pPr algn="r"/>
            <a:r>
              <a:rPr lang="de-CH" altLang="de-DE" sz="2000" dirty="0">
                <a:effectLst/>
                <a:latin typeface="Univers LT Std 47 Cn Lt" pitchFamily="34" charset="0"/>
              </a:rPr>
              <a:t>Johannes-Evangelium 15,18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8784976" cy="2308324"/>
          </a:xfrm>
        </p:spPr>
        <p:txBody>
          <a:bodyPr wrap="square">
            <a:spAutoFit/>
          </a:bodyPr>
          <a:lstStyle/>
          <a:p>
            <a:pPr algn="l"/>
            <a:r>
              <a:rPr lang="de-CH" altLang="de-DE" sz="4800" dirty="0">
                <a:solidFill>
                  <a:schemeClr val="tx1"/>
                </a:solidFill>
                <a:effectLst/>
                <a:latin typeface="Univers LT Std 47 Cn Lt" pitchFamily="34" charset="0"/>
              </a:rPr>
              <a:t>„Wenn die Welt euch hasst, dann denkt daran, dass sie mich schon</a:t>
            </a:r>
            <a:br>
              <a:rPr lang="de-CH" altLang="de-DE" sz="4800" dirty="0">
                <a:solidFill>
                  <a:schemeClr val="tx1"/>
                </a:solidFill>
                <a:effectLst/>
                <a:latin typeface="Univers LT Std 47 Cn Lt" pitchFamily="34" charset="0"/>
              </a:rPr>
            </a:br>
            <a:r>
              <a:rPr lang="de-CH" altLang="de-DE" sz="4800" dirty="0">
                <a:solidFill>
                  <a:schemeClr val="tx1"/>
                </a:solidFill>
                <a:effectLst/>
                <a:latin typeface="Univers LT Std 47 Cn Lt" pitchFamily="34" charset="0"/>
              </a:rPr>
              <a:t>vor euch gehasst hat.“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653358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635896" y="3933056"/>
            <a:ext cx="4176464" cy="400110"/>
          </a:xfrm>
        </p:spPr>
        <p:txBody>
          <a:bodyPr wrap="square">
            <a:spAutoFit/>
          </a:bodyPr>
          <a:lstStyle/>
          <a:p>
            <a:pPr algn="r"/>
            <a:r>
              <a:rPr lang="de-CH" altLang="de-DE" sz="2000" dirty="0">
                <a:effectLst/>
                <a:latin typeface="Univers LT Std 47 Cn Lt" pitchFamily="34" charset="0"/>
              </a:rPr>
              <a:t>1.Korinther-Brief 9,20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784976" cy="2677656"/>
          </a:xfrm>
        </p:spPr>
        <p:txBody>
          <a:bodyPr wrap="square">
            <a:spAutoFit/>
          </a:bodyPr>
          <a:lstStyle/>
          <a:p>
            <a:pPr algn="l"/>
            <a:r>
              <a:rPr lang="de-CH" altLang="de-DE" sz="2800" dirty="0">
                <a:solidFill>
                  <a:schemeClr val="tx1"/>
                </a:solidFill>
                <a:effectLst/>
                <a:latin typeface="Univers LT Std 47 Cn Lt" pitchFamily="34" charset="0"/>
              </a:rPr>
              <a:t>„Wenn ich mit Juden zu tun habe, verhalte ich mich wie ein Jude, um die Juden zu gewinnen. Wenn ich mit denen zu tun habe, die dem Gesetz des Mose unterstehen, verhalte ich mich so, als wäre ich ebenfalls dem Gesetz des Mose unterstellt (obwohl das nicht mehr der Fall ist); denn ich möchte auch diese Menschen gewinnen.“</a:t>
            </a:r>
            <a:endParaRPr lang="de-DE" altLang="de-DE" sz="2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120701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635896" y="3933056"/>
            <a:ext cx="4176464" cy="400110"/>
          </a:xfrm>
        </p:spPr>
        <p:txBody>
          <a:bodyPr wrap="square">
            <a:spAutoFit/>
          </a:bodyPr>
          <a:lstStyle/>
          <a:p>
            <a:pPr algn="r"/>
            <a:r>
              <a:rPr lang="de-CH" altLang="de-DE" sz="2000" dirty="0">
                <a:effectLst/>
                <a:latin typeface="Univers LT Std 47 Cn Lt" pitchFamily="34" charset="0"/>
              </a:rPr>
              <a:t>1.Korinther-Brief 9,22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856984" cy="2246769"/>
          </a:xfrm>
        </p:spPr>
        <p:txBody>
          <a:bodyPr wrap="square">
            <a:spAutoFit/>
          </a:bodyPr>
          <a:lstStyle/>
          <a:p>
            <a:pPr algn="l"/>
            <a:r>
              <a:rPr lang="de-CH" altLang="de-DE" sz="2800" dirty="0">
                <a:solidFill>
                  <a:schemeClr val="tx1"/>
                </a:solidFill>
                <a:effectLst/>
                <a:latin typeface="Univers LT Std 47 Cn Lt" pitchFamily="34" charset="0"/>
              </a:rPr>
              <a:t>„Wenn ich mit Menschen zu tun habe, deren Gewissen empfindlich ist, verzichte ich auf meine Freiheit, weil ich auch diese Menschen gewinnen möchte. In jedem Fall nehme ich jede nur erdenkliche Rücksicht auf die, mit denen ich es gerade zu tun habe, um jedes Mal wenigsten einige zu retten.“</a:t>
            </a:r>
            <a:endParaRPr lang="de-DE" altLang="de-DE" sz="2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221502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635896" y="3933056"/>
            <a:ext cx="4176464" cy="400110"/>
          </a:xfrm>
        </p:spPr>
        <p:txBody>
          <a:bodyPr wrap="square">
            <a:spAutoFit/>
          </a:bodyPr>
          <a:lstStyle/>
          <a:p>
            <a:pPr algn="r"/>
            <a:r>
              <a:rPr lang="de-CH" altLang="de-DE" sz="2000" dirty="0">
                <a:effectLst/>
                <a:latin typeface="Univers LT Std 47 Cn Lt" pitchFamily="34" charset="0"/>
              </a:rPr>
              <a:t>1.Korinther-Brief 9,23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70521"/>
            <a:ext cx="8856984" cy="1938992"/>
          </a:xfrm>
        </p:spPr>
        <p:txBody>
          <a:bodyPr wrap="square">
            <a:spAutoFit/>
          </a:bodyPr>
          <a:lstStyle/>
          <a:p>
            <a:pPr algn="l"/>
            <a:r>
              <a:rPr lang="de-CH" altLang="de-DE" sz="4000" dirty="0">
                <a:solidFill>
                  <a:schemeClr val="tx1"/>
                </a:solidFill>
                <a:effectLst/>
                <a:latin typeface="Univers LT Std 47 Cn Lt" pitchFamily="34" charset="0"/>
              </a:rPr>
              <a:t>„Das alles tue ich wegen des Evangeliums; denn ich möchte an dem Segen teilhaben,</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den diese Botschaft bringt.“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363282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211960" y="3933056"/>
            <a:ext cx="4176464" cy="400110"/>
          </a:xfrm>
        </p:spPr>
        <p:txBody>
          <a:bodyPr wrap="square">
            <a:spAutoFit/>
          </a:bodyPr>
          <a:lstStyle/>
          <a:p>
            <a:pPr algn="r"/>
            <a:r>
              <a:rPr lang="de-CH" altLang="de-DE" sz="2000" dirty="0">
                <a:effectLst/>
                <a:latin typeface="Univers LT Std 47 Cn Lt" pitchFamily="34" charset="0"/>
              </a:rPr>
              <a:t>Matthäus-Evangelium 17,27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08966"/>
            <a:ext cx="8424936" cy="2062103"/>
          </a:xfrm>
        </p:spPr>
        <p:txBody>
          <a:bodyPr wrap="square">
            <a:spAutoFit/>
          </a:bodyPr>
          <a:lstStyle/>
          <a:p>
            <a:pPr algn="l"/>
            <a:r>
              <a:rPr lang="de-CH" altLang="de-DE" sz="3200" dirty="0">
                <a:solidFill>
                  <a:schemeClr val="tx1"/>
                </a:solidFill>
                <a:effectLst/>
                <a:latin typeface="Univers LT Std 47 Cn Lt" pitchFamily="34" charset="0"/>
              </a:rPr>
              <a:t>„Nimm den ersten Fisch, den du fängst, und öffne ihm das Maul. Du wirst darin ein </a:t>
            </a:r>
            <a:r>
              <a:rPr lang="de-CH" altLang="de-DE" sz="3200" dirty="0" err="1">
                <a:solidFill>
                  <a:schemeClr val="tx1"/>
                </a:solidFill>
                <a:effectLst/>
                <a:latin typeface="Univers LT Std 47 Cn Lt" pitchFamily="34" charset="0"/>
              </a:rPr>
              <a:t>Vierdrachmenstück</a:t>
            </a:r>
            <a:r>
              <a:rPr lang="de-CH" altLang="de-DE" sz="3200" dirty="0">
                <a:solidFill>
                  <a:schemeClr val="tx1"/>
                </a:solidFill>
                <a:effectLst/>
                <a:latin typeface="Univers LT Std 47 Cn Lt" pitchFamily="34" charset="0"/>
              </a:rPr>
              <a:t> finden. Nimm es und bezahle damit die Tempelsteuer für mich und für dich!“</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24468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16632"/>
            <a:ext cx="5760640" cy="1107996"/>
          </a:xfrm>
        </p:spPr>
        <p:txBody>
          <a:bodyPr wrap="square">
            <a:spAutoFit/>
          </a:bodyPr>
          <a:lstStyle/>
          <a:p>
            <a:pPr algn="l"/>
            <a:r>
              <a:rPr lang="de-DE" altLang="de-DE" sz="6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635896" y="3933056"/>
            <a:ext cx="4176464" cy="400110"/>
          </a:xfrm>
        </p:spPr>
        <p:txBody>
          <a:bodyPr wrap="square">
            <a:spAutoFit/>
          </a:bodyPr>
          <a:lstStyle/>
          <a:p>
            <a:pPr algn="r"/>
            <a:r>
              <a:rPr lang="de-CH" altLang="de-DE" sz="2000" dirty="0">
                <a:effectLst/>
                <a:latin typeface="Univers LT Std 47 Cn Lt" pitchFamily="34" charset="0"/>
              </a:rPr>
              <a:t>1.Korinther-Brief 9,22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29173"/>
            <a:ext cx="8856984" cy="2554545"/>
          </a:xfrm>
        </p:spPr>
        <p:txBody>
          <a:bodyPr wrap="square">
            <a:spAutoFit/>
          </a:bodyPr>
          <a:lstStyle/>
          <a:p>
            <a:pPr algn="l"/>
            <a:r>
              <a:rPr lang="de-CH" altLang="de-DE" sz="4000" dirty="0">
                <a:solidFill>
                  <a:schemeClr val="tx1"/>
                </a:solidFill>
                <a:effectLst/>
                <a:latin typeface="Univers LT Std 47 Cn Lt" pitchFamily="34" charset="0"/>
              </a:rPr>
              <a:t>„In jedem Fall nehme ich jede nur erdenkliche Rücksicht auf die, mit denen ich es gerade zu tun habe, um jedes Mal wenigsten einige zu retten.“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02915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67944" y="3861048"/>
            <a:ext cx="4176464" cy="400110"/>
          </a:xfrm>
        </p:spPr>
        <p:txBody>
          <a:bodyPr wrap="square">
            <a:spAutoFit/>
          </a:bodyPr>
          <a:lstStyle/>
          <a:p>
            <a:pPr algn="r"/>
            <a:r>
              <a:rPr lang="de-CH" altLang="de-DE" sz="2000" dirty="0">
                <a:effectLst/>
                <a:latin typeface="Univers LT Std 47 Cn Lt" pitchFamily="34" charset="0"/>
              </a:rPr>
              <a:t>Matthäus-Evangelium 17,25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640960" cy="2554545"/>
          </a:xfrm>
        </p:spPr>
        <p:txBody>
          <a:bodyPr wrap="square">
            <a:spAutoFit/>
          </a:bodyPr>
          <a:lstStyle/>
          <a:p>
            <a:pPr algn="l"/>
            <a:r>
              <a:rPr lang="de-CH" altLang="de-DE" sz="3200" dirty="0">
                <a:solidFill>
                  <a:schemeClr val="tx1"/>
                </a:solidFill>
                <a:effectLst/>
                <a:latin typeface="Univers LT Std 47 Cn Lt" pitchFamily="34" charset="0"/>
              </a:rPr>
              <a:t>»Doch!«, erwiderte Petrus. Als er dann ins Haus kam, fragte ihn Jesus, noch ehe er etwas von dem Vorfall erzählen konnte: »Was meinst du, Simon, von wem erheben die Könige dieser Erde Zölle und </a:t>
            </a:r>
            <a:r>
              <a:rPr lang="de-CH" altLang="de-DE" sz="3200" dirty="0" err="1">
                <a:solidFill>
                  <a:schemeClr val="tx1"/>
                </a:solidFill>
                <a:effectLst/>
                <a:latin typeface="Univers LT Std 47 Cn Lt" pitchFamily="34" charset="0"/>
              </a:rPr>
              <a:t>Steuern?Von</a:t>
            </a:r>
            <a:r>
              <a:rPr lang="de-CH" altLang="de-DE" sz="3200" dirty="0">
                <a:solidFill>
                  <a:schemeClr val="tx1"/>
                </a:solidFill>
                <a:effectLst/>
                <a:latin typeface="Univers LT Std 47 Cn Lt" pitchFamily="34" charset="0"/>
              </a:rPr>
              <a:t> ihren eigenen Söhnen oder von den anderen Leuten?«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09919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426397" y="3933056"/>
            <a:ext cx="4176464" cy="400110"/>
          </a:xfrm>
        </p:spPr>
        <p:txBody>
          <a:bodyPr wrap="square">
            <a:spAutoFit/>
          </a:bodyPr>
          <a:lstStyle/>
          <a:p>
            <a:pPr algn="r"/>
            <a:r>
              <a:rPr lang="de-CH" altLang="de-DE" sz="2000" dirty="0">
                <a:effectLst/>
                <a:latin typeface="Univers LT Std 47 Cn Lt" pitchFamily="34" charset="0"/>
              </a:rPr>
              <a:t>Matthäus-Evangelium 17,26-27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640960" cy="2677656"/>
          </a:xfrm>
        </p:spPr>
        <p:txBody>
          <a:bodyPr wrap="square">
            <a:spAutoFit/>
          </a:bodyPr>
          <a:lstStyle/>
          <a:p>
            <a:pPr algn="l"/>
            <a:r>
              <a:rPr lang="de-CH" altLang="de-DE" sz="2800" dirty="0">
                <a:solidFill>
                  <a:schemeClr val="tx1"/>
                </a:solidFill>
                <a:effectLst/>
                <a:latin typeface="Univers LT Std 47 Cn Lt" pitchFamily="34" charset="0"/>
              </a:rPr>
              <a:t>»Von den anderen Leuten«, erwiderte Petrus. Da sagte Jesus zu ihm: »Also sind die Söhne davon befreit. Damit wir ihnen aber keinen Anstoss geben, geh an den See und wirf die Angel aus. Nimm den ersten Fisch, den du fängst, und öffne ihm das Maul. Du wirst darin ein </a:t>
            </a:r>
            <a:r>
              <a:rPr lang="de-CH" altLang="de-DE" sz="2800" dirty="0" err="1">
                <a:solidFill>
                  <a:schemeClr val="tx1"/>
                </a:solidFill>
                <a:effectLst/>
                <a:latin typeface="Univers LT Std 47 Cn Lt" pitchFamily="34" charset="0"/>
              </a:rPr>
              <a:t>Vierdrachmenstück</a:t>
            </a:r>
            <a:r>
              <a:rPr lang="de-CH" altLang="de-DE" sz="2800" dirty="0">
                <a:solidFill>
                  <a:schemeClr val="tx1"/>
                </a:solidFill>
                <a:effectLst/>
                <a:latin typeface="Univers LT Std 47 Cn Lt" pitchFamily="34" charset="0"/>
              </a:rPr>
              <a:t> finden. Nimm es und bezahle damit die Tempelsteuer für mich und für dich!«</a:t>
            </a:r>
            <a:endParaRPr lang="de-DE" altLang="de-DE" sz="2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11597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260648"/>
            <a:ext cx="8640960" cy="1015663"/>
          </a:xfrm>
        </p:spPr>
        <p:txBody>
          <a:bodyPr wrap="square">
            <a:spAutoFit/>
          </a:bodyPr>
          <a:lstStyle/>
          <a:p>
            <a:pPr algn="l"/>
            <a:r>
              <a:rPr lang="de-DE" altLang="de-DE" sz="6000" dirty="0">
                <a:solidFill>
                  <a:schemeClr val="tx1"/>
                </a:solidFill>
                <a:effectLst/>
                <a:latin typeface="Univers LT Std 47 Cn Lt" pitchFamily="34" charset="0"/>
              </a:rPr>
              <a:t>I. </a:t>
            </a:r>
            <a:r>
              <a:rPr lang="de-CH" altLang="de-DE" sz="6000" dirty="0">
                <a:solidFill>
                  <a:schemeClr val="tx1"/>
                </a:solidFill>
                <a:effectLst/>
                <a:latin typeface="Univers LT Std 47 Cn Lt" pitchFamily="34" charset="0"/>
              </a:rPr>
              <a:t>Er hätte es wissen müssen</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pic>
        <p:nvPicPr>
          <p:cNvPr id="8" name="Grafik 7" descr="Ein Bild, das Text, Karte enthält.&#10;&#10;Mit sehr hoher Zuverlässigkeit generierte Beschreibung">
            <a:extLst>
              <a:ext uri="{FF2B5EF4-FFF2-40B4-BE49-F238E27FC236}">
                <a16:creationId xmlns:a16="http://schemas.microsoft.com/office/drawing/2014/main" xmlns="" id="{261B6463-131A-41A9-AA38-71CD564C60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5816" y="224644"/>
            <a:ext cx="6015841" cy="6408712"/>
          </a:xfrm>
          <a:prstGeom prst="rect">
            <a:avLst/>
          </a:prstGeom>
        </p:spPr>
      </p:pic>
      <p:sp>
        <p:nvSpPr>
          <p:cNvPr id="9" name="Pfeil: nach unten 8">
            <a:extLst>
              <a:ext uri="{FF2B5EF4-FFF2-40B4-BE49-F238E27FC236}">
                <a16:creationId xmlns:a16="http://schemas.microsoft.com/office/drawing/2014/main" xmlns="" id="{1F1F1CAB-47FA-4475-9257-397C154314D6}"/>
              </a:ext>
            </a:extLst>
          </p:cNvPr>
          <p:cNvSpPr/>
          <p:nvPr/>
        </p:nvSpPr>
        <p:spPr>
          <a:xfrm rot="953005">
            <a:off x="6659660" y="412555"/>
            <a:ext cx="744609" cy="1152128"/>
          </a:xfrm>
          <a:prstGeom prst="downArrow">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3940159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059832" y="4005064"/>
            <a:ext cx="4176464" cy="400110"/>
          </a:xfrm>
        </p:spPr>
        <p:txBody>
          <a:bodyPr wrap="square">
            <a:spAutoFit/>
          </a:bodyPr>
          <a:lstStyle/>
          <a:p>
            <a:pPr algn="r"/>
            <a:r>
              <a:rPr lang="de-CH" altLang="de-DE" sz="2000" dirty="0">
                <a:effectLst/>
                <a:latin typeface="Univers LT Std 47 Cn Lt" pitchFamily="34" charset="0"/>
              </a:rPr>
              <a:t>Nehemia 10,34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640960" cy="2677656"/>
          </a:xfrm>
        </p:spPr>
        <p:txBody>
          <a:bodyPr wrap="square">
            <a:spAutoFit/>
          </a:bodyPr>
          <a:lstStyle/>
          <a:p>
            <a:pPr algn="l"/>
            <a:r>
              <a:rPr lang="de-CH" altLang="de-DE" sz="2800" dirty="0">
                <a:solidFill>
                  <a:schemeClr val="tx1"/>
                </a:solidFill>
                <a:effectLst/>
                <a:latin typeface="Univers LT Std 47 Cn Lt" pitchFamily="34" charset="0"/>
              </a:rPr>
              <a:t>„Man braucht die Tempelsteuer für die geweihten Brote, die regelmässigen täglichen Speise- und Brandopfer, für die Opfer am Sabbat, am </a:t>
            </a:r>
            <a:r>
              <a:rPr lang="de-CH" altLang="de-DE" sz="2800" dirty="0" err="1">
                <a:solidFill>
                  <a:schemeClr val="tx1"/>
                </a:solidFill>
                <a:effectLst/>
                <a:latin typeface="Univers LT Std 47 Cn Lt" pitchFamily="34" charset="0"/>
              </a:rPr>
              <a:t>Neumondstag</a:t>
            </a:r>
            <a:r>
              <a:rPr lang="de-CH" altLang="de-DE" sz="2800" dirty="0">
                <a:solidFill>
                  <a:schemeClr val="tx1"/>
                </a:solidFill>
                <a:effectLst/>
                <a:latin typeface="Univers LT Std 47 Cn Lt" pitchFamily="34" charset="0"/>
              </a:rPr>
              <a:t> und an den anderen Festtagen,</a:t>
            </a:r>
            <a:br>
              <a:rPr lang="de-CH" altLang="de-DE" sz="2800" dirty="0">
                <a:solidFill>
                  <a:schemeClr val="tx1"/>
                </a:solidFill>
                <a:effectLst/>
                <a:latin typeface="Univers LT Std 47 Cn Lt" pitchFamily="34" charset="0"/>
              </a:rPr>
            </a:br>
            <a:r>
              <a:rPr lang="de-CH" altLang="de-DE" sz="2800" dirty="0">
                <a:solidFill>
                  <a:schemeClr val="tx1"/>
                </a:solidFill>
                <a:effectLst/>
                <a:latin typeface="Univers LT Std 47 Cn Lt" pitchFamily="34" charset="0"/>
              </a:rPr>
              <a:t>für die geweihten Gaben und für die Opfer, die die Schuld</a:t>
            </a:r>
            <a:br>
              <a:rPr lang="de-CH" altLang="de-DE" sz="2800" dirty="0">
                <a:solidFill>
                  <a:schemeClr val="tx1"/>
                </a:solidFill>
                <a:effectLst/>
                <a:latin typeface="Univers LT Std 47 Cn Lt" pitchFamily="34" charset="0"/>
              </a:rPr>
            </a:br>
            <a:r>
              <a:rPr lang="de-CH" altLang="de-DE" sz="2800" dirty="0">
                <a:solidFill>
                  <a:schemeClr val="tx1"/>
                </a:solidFill>
                <a:effectLst/>
                <a:latin typeface="Univers LT Std 47 Cn Lt" pitchFamily="34" charset="0"/>
              </a:rPr>
              <a:t>Israels wegnehmen sollen, und für alle Dienste am Tempel unseres Gottes.“</a:t>
            </a:r>
            <a:endParaRPr lang="de-DE" altLang="de-DE" sz="2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16553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67944" y="3933056"/>
            <a:ext cx="4176464" cy="400110"/>
          </a:xfrm>
        </p:spPr>
        <p:txBody>
          <a:bodyPr wrap="square">
            <a:spAutoFit/>
          </a:bodyPr>
          <a:lstStyle/>
          <a:p>
            <a:pPr algn="r"/>
            <a:r>
              <a:rPr lang="de-CH" altLang="de-DE" sz="2000" dirty="0">
                <a:effectLst/>
                <a:latin typeface="Univers LT Std 47 Cn Lt" pitchFamily="34" charset="0"/>
              </a:rPr>
              <a:t>Matthäus-Evangelium 17,24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496944" cy="1754326"/>
          </a:xfrm>
        </p:spPr>
        <p:txBody>
          <a:bodyPr wrap="square">
            <a:spAutoFit/>
          </a:bodyPr>
          <a:lstStyle/>
          <a:p>
            <a:pPr algn="l"/>
            <a:r>
              <a:rPr lang="de-CH" altLang="de-DE" dirty="0">
                <a:solidFill>
                  <a:schemeClr val="tx1"/>
                </a:solidFill>
                <a:effectLst/>
                <a:latin typeface="Univers LT Std 47 Cn Lt" pitchFamily="34" charset="0"/>
              </a:rPr>
              <a:t>„Zahlt euer Meister eigentlich keine Tempelsteuer?“</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71700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67944" y="3933056"/>
            <a:ext cx="4176464" cy="400110"/>
          </a:xfrm>
        </p:spPr>
        <p:txBody>
          <a:bodyPr wrap="square">
            <a:spAutoFit/>
          </a:bodyPr>
          <a:lstStyle/>
          <a:p>
            <a:pPr algn="r"/>
            <a:r>
              <a:rPr lang="de-CH" altLang="de-DE" sz="2000" dirty="0">
                <a:effectLst/>
                <a:latin typeface="Univers LT Std 47 Cn Lt" pitchFamily="34" charset="0"/>
              </a:rPr>
              <a:t>Matthäus-Evangelium 17,25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80973"/>
            <a:ext cx="8496944" cy="1569660"/>
          </a:xfrm>
        </p:spPr>
        <p:txBody>
          <a:bodyPr wrap="square">
            <a:spAutoFit/>
          </a:bodyPr>
          <a:lstStyle/>
          <a:p>
            <a:pPr algn="l"/>
            <a:r>
              <a:rPr lang="de-CH" altLang="de-DE" sz="9600" dirty="0">
                <a:solidFill>
                  <a:schemeClr val="tx1"/>
                </a:solidFill>
                <a:effectLst/>
                <a:latin typeface="Univers LT Std 47 Cn Lt" pitchFamily="34" charset="0"/>
              </a:rPr>
              <a:t>„Doch!“</a:t>
            </a:r>
            <a:endParaRPr lang="de-DE" altLang="de-DE" sz="9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49519653"/>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737</Words>
  <Application>Microsoft Office PowerPoint</Application>
  <PresentationFormat>Bildschirmpräsentation (4:3)</PresentationFormat>
  <Paragraphs>80</Paragraphs>
  <Slides>28</Slides>
  <Notes>28</Notes>
  <HiddenSlides>0</HiddenSlides>
  <MMClips>0</MMClips>
  <ScaleCrop>false</ScaleCrop>
  <HeadingPairs>
    <vt:vector size="4" baseType="variant">
      <vt:variant>
        <vt:lpstr>Design</vt:lpstr>
      </vt:variant>
      <vt:variant>
        <vt:i4>1</vt:i4>
      </vt:variant>
      <vt:variant>
        <vt:lpstr>Folientitel</vt:lpstr>
      </vt:variant>
      <vt:variant>
        <vt:i4>28</vt:i4>
      </vt:variant>
    </vt:vector>
  </HeadingPairs>
  <TitlesOfParts>
    <vt:vector size="29" baseType="lpstr">
      <vt:lpstr>Designvorlage 'Berggipfel'</vt:lpstr>
      <vt:lpstr>Jesus verzichtet auf sein Recht</vt:lpstr>
      <vt:lpstr>Als Jesus und seine Jünger nach Kapernaum kamen, traten die Männer, die die Tempelsteuer einzogen, an Petrus heran und fragten: »Zahlt euer Meister eigentlich keine Tempelsteuer?«</vt:lpstr>
      <vt:lpstr>»Doch!«, erwiderte Petrus. Als er dann ins Haus kam, fragte ihn Jesus, noch ehe er etwas von dem Vorfall erzählen konnte: »Was meinst du, Simon, von wem erheben die Könige dieser Erde Zölle und Steuern?Von ihren eigenen Söhnen oder von den anderen Leuten?«</vt:lpstr>
      <vt:lpstr>»Von den anderen Leuten«, erwiderte Petrus. Da sagte Jesus zu ihm: »Also sind die Söhne davon befreit. Damit wir ihnen aber keinen Anstoss geben, geh an den See und wirf die Angel aus. Nimm den ersten Fisch, den du fängst, und öffne ihm das Maul. Du wirst darin ein Vierdrachmenstück finden. Nimm es und bezahle damit die Tempelsteuer für mich und für dich!«</vt:lpstr>
      <vt:lpstr>I. Er hätte es wissen müssen</vt:lpstr>
      <vt:lpstr>PowerPoint-Präsentation</vt:lpstr>
      <vt:lpstr>„Man braucht die Tempelsteuer für die geweihten Brote, die regelmässigen täglichen Speise- und Brandopfer, für die Opfer am Sabbat, am Neumondstag und an den anderen Festtagen, für die geweihten Gaben und für die Opfer, die die Schuld Israels wegnehmen sollen, und für alle Dienste am Tempel unseres Gottes.“</vt:lpstr>
      <vt:lpstr>„Zahlt euer Meister eigentlich keine Tempelsteuer?“</vt:lpstr>
      <vt:lpstr>„Doch!“</vt:lpstr>
      <vt:lpstr>„Was meinst du, Simon, von wem erheben die Könige dieser Erde Zölle und Steuer? Von ihren eigenen Söhnen oder von den anderen Leuten?“</vt:lpstr>
      <vt:lpstr>„Von den anderen Leuten.“</vt:lpstr>
      <vt:lpstr>„Also sind die Söhne von Zöllen und Steuer befreit.“</vt:lpstr>
      <vt:lpstr>„Wusstet ihr nicht, dass ich im Haus meines Vaters sein muss?“</vt:lpstr>
      <vt:lpstr>„Du bist der Messias, der Sohn des lebendigen Gottes!“</vt:lpstr>
      <vt:lpstr>„Ihr, meine Kinder, stammt von Gott und habt die falschen Propheten besiegt. Er, der in euch wirkt, ist mächtiger als der, der diese Welt regiert.“</vt:lpstr>
      <vt:lpstr>II. Keine Hindernisse aufbauen!</vt:lpstr>
      <vt:lpstr>„Geh an den See und wirf die Angel aus. Nimm den ersten Fisch, den du fängst, und öffne ihm das Maul. Du wirst darin ein Vierdrachmenstück finden.“</vt:lpstr>
      <vt:lpstr>„Damit wir ihnen aber keinen Anstoss geben.“</vt:lpstr>
      <vt:lpstr>„Weisst du, dass die Pharisäer an diesem Wort Anstoss genommen haben?“</vt:lpstr>
      <vt:lpstr>„An dem Grundstein (Jesus), den ich in Zion lege, wird man sich stossen; er ist ein Fels, an dem man zu Fall kommen wird. Aber wer ihm vertraut, wird vor dem Verderben bewahrt werden.“</vt:lpstr>
      <vt:lpstr>„Wenn es möglich ist und soweit es an euch liegt, lebt mit allen Menschen in Frieden.“</vt:lpstr>
      <vt:lpstr>„Wenn die Welt euch hasst, dann denkt daran, dass sie mich schon vor euch gehasst hat.“</vt:lpstr>
      <vt:lpstr>„Wenn ich mit Juden zu tun habe, verhalte ich mich wie ein Jude, um die Juden zu gewinnen. Wenn ich mit denen zu tun habe, die dem Gesetz des Mose unterstehen, verhalte ich mich so, als wäre ich ebenfalls dem Gesetz des Mose unterstellt (obwohl das nicht mehr der Fall ist); denn ich möchte auch diese Menschen gewinnen.“</vt:lpstr>
      <vt:lpstr>„Wenn ich mit Menschen zu tun habe, deren Gewissen empfindlich ist, verzichte ich auf meine Freiheit, weil ich auch diese Menschen gewinnen möchte. In jedem Fall nehme ich jede nur erdenkliche Rücksicht auf die, mit denen ich es gerade zu tun habe, um jedes Mal wenigsten einige zu retten.“</vt:lpstr>
      <vt:lpstr>„Das alles tue ich wegen des Evangeliums; denn ich möchte an dem Segen teilhaben, den diese Botschaft bringt.“</vt:lpstr>
      <vt:lpstr>„Nimm den ersten Fisch, den du fängst, und öffne ihm das Maul. Du wirst darin ein Vierdrachmenstück finden. Nimm es und bezahle damit die Tempelsteuer für mich und für dich!“</vt:lpstr>
      <vt:lpstr>Schlussgedanke</vt:lpstr>
      <vt:lpstr>„In jedem Fall nehme ich jede nur erdenkliche Rücksicht auf die, mit denen ich es gerade zu tun habe, um jedes Mal wenigsten einige zu retten.“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Überraschende Reaktionen von Jesus - Teil 4/4 - Jesus verzichtet auf sein Recht</dc:title>
  <dc:creator>Jürg Birnstiel</dc:creator>
  <cp:lastModifiedBy>Me</cp:lastModifiedBy>
  <cp:revision>803</cp:revision>
  <dcterms:created xsi:type="dcterms:W3CDTF">2013-11-12T15:20:47Z</dcterms:created>
  <dcterms:modified xsi:type="dcterms:W3CDTF">2018-09-17T14:47:58Z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