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3"/>
  </p:notesMasterIdLst>
  <p:sldIdLst>
    <p:sldId id="256" r:id="rId3"/>
    <p:sldId id="864" r:id="rId4"/>
    <p:sldId id="942" r:id="rId5"/>
    <p:sldId id="961" r:id="rId6"/>
    <p:sldId id="430" r:id="rId7"/>
    <p:sldId id="804" r:id="rId8"/>
    <p:sldId id="944" r:id="rId9"/>
    <p:sldId id="962" r:id="rId10"/>
    <p:sldId id="979" r:id="rId11"/>
    <p:sldId id="978" r:id="rId12"/>
    <p:sldId id="963" r:id="rId13"/>
    <p:sldId id="918" r:id="rId14"/>
    <p:sldId id="964" r:id="rId15"/>
    <p:sldId id="965" r:id="rId16"/>
    <p:sldId id="966" r:id="rId17"/>
    <p:sldId id="933" r:id="rId18"/>
    <p:sldId id="967" r:id="rId19"/>
    <p:sldId id="968" r:id="rId20"/>
    <p:sldId id="969" r:id="rId21"/>
    <p:sldId id="970" r:id="rId22"/>
    <p:sldId id="971" r:id="rId23"/>
    <p:sldId id="972" r:id="rId24"/>
    <p:sldId id="973" r:id="rId25"/>
    <p:sldId id="974" r:id="rId26"/>
    <p:sldId id="975" r:id="rId27"/>
    <p:sldId id="263" r:id="rId28"/>
    <p:sldId id="976" r:id="rId29"/>
    <p:sldId id="958" r:id="rId30"/>
    <p:sldId id="977" r:id="rId31"/>
    <p:sldId id="325" r:id="rId32"/>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0" d="100"/>
          <a:sy n="130" d="100"/>
        </p:scale>
        <p:origin x="-13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27630493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42844" y="383425"/>
            <a:ext cx="8643998" cy="1569660"/>
          </a:xfrm>
          <a:noFill/>
        </p:spPr>
        <p:txBody>
          <a:bodyPr wrap="square" anchor="t">
            <a:spAutoFit/>
          </a:bodyPr>
          <a:lstStyle/>
          <a:p>
            <a:pPr algn="l"/>
            <a:r>
              <a:rPr lang="de-CH" sz="6000" dirty="0" smtClean="0">
                <a:ln>
                  <a:solidFill>
                    <a:schemeClr val="accent3">
                      <a:lumMod val="10000"/>
                    </a:schemeClr>
                  </a:solidFill>
                </a:ln>
                <a:solidFill>
                  <a:schemeClr val="bg1"/>
                </a:solidFill>
              </a:rPr>
              <a:t>Wie lebe ich mit meiner Schuld?</a:t>
            </a:r>
            <a:endParaRPr lang="de-CH" sz="6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142876" y="4500570"/>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Versöhnung mit</a:t>
            </a:r>
            <a:br>
              <a:rPr lang="de-CH" sz="2800" dirty="0" smtClean="0">
                <a:ln>
                  <a:solidFill>
                    <a:schemeClr val="accent3">
                      <a:lumMod val="10000"/>
                    </a:schemeClr>
                  </a:solidFill>
                </a:ln>
              </a:rPr>
            </a:br>
            <a:r>
              <a:rPr lang="de-CH" sz="2800" dirty="0" smtClean="0">
                <a:ln>
                  <a:solidFill>
                    <a:schemeClr val="accent3">
                      <a:lumMod val="10000"/>
                    </a:schemeClr>
                  </a:solidFill>
                </a:ln>
              </a:rPr>
              <a:t>meiner Vergangenheit                                     (Teil 2/4)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5000" r="-2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500095" y="644894"/>
            <a:ext cx="3929029" cy="156966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marL="742950" indent="-742950" algn="l">
              <a:lnSpc>
                <a:spcPct val="100000"/>
              </a:lnSpc>
              <a:spcBef>
                <a:spcPct val="50000"/>
              </a:spcBef>
            </a:pPr>
            <a:r>
              <a:rPr lang="de-CH" sz="9600" kern="1200" dirty="0" smtClean="0">
                <a:ln>
                  <a:solidFill>
                    <a:srgbClr val="000000"/>
                  </a:solidFill>
                </a:ln>
                <a:ea typeface="+mn-ea"/>
                <a:cs typeface="+mn-cs"/>
              </a:rPr>
              <a:t>Gott</a:t>
            </a:r>
            <a:endParaRPr lang="de-CH" sz="9600" kern="1200" dirty="0" smtClean="0">
              <a:ln>
                <a:solidFill>
                  <a:srgbClr val="000000"/>
                </a:solidFill>
              </a:ln>
              <a:solidFill>
                <a:srgbClr val="FF0000"/>
              </a:solidFill>
              <a:ea typeface="+mn-ea"/>
              <a:cs typeface="+mn-cs"/>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
        <p:nvSpPr>
          <p:cNvPr id="6" name="Rectangle 2"/>
          <p:cNvSpPr txBox="1">
            <a:spLocks noChangeArrowheads="1"/>
          </p:cNvSpPr>
          <p:nvPr/>
        </p:nvSpPr>
        <p:spPr bwMode="auto">
          <a:xfrm>
            <a:off x="2714612" y="4071942"/>
            <a:ext cx="6000731" cy="156966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marL="742950" marR="0" lvl="0" indent="-742950" defTabSz="914400" rtl="0" eaLnBrk="1" fontAlgn="base" latinLnBrk="0" hangingPunct="1">
              <a:lnSpc>
                <a:spcPct val="100000"/>
              </a:lnSpc>
              <a:spcBef>
                <a:spcPct val="50000"/>
              </a:spcBef>
              <a:spcAft>
                <a:spcPct val="0"/>
              </a:spcAft>
              <a:buClrTx/>
              <a:buSzTx/>
              <a:tabLst/>
              <a:defRPr/>
            </a:pPr>
            <a:r>
              <a:rPr kumimoji="0" lang="de-CH" sz="9600" b="0" i="0" u="none" strike="noStrike" kern="1200" cap="none" spc="0" normalizeH="0" baseline="0" noProof="0" dirty="0" smtClean="0">
                <a:ln>
                  <a:solidFill>
                    <a:srgbClr val="000000"/>
                  </a:solidFill>
                </a:ln>
                <a:solidFill>
                  <a:srgbClr val="FFFFFF"/>
                </a:solidFill>
                <a:effectLst/>
                <a:uLnTx/>
                <a:uFillTx/>
                <a:latin typeface="+mj-lt"/>
                <a:ea typeface="+mn-ea"/>
                <a:cs typeface="+mn-cs"/>
              </a:rPr>
              <a:t>Mensch</a:t>
            </a:r>
            <a:endParaRPr kumimoji="0" lang="de-CH" sz="9600" b="0" i="0" u="none" strike="noStrike" kern="1200" cap="none" spc="0" normalizeH="0" baseline="0" noProof="0" dirty="0" smtClean="0">
              <a:ln>
                <a:solidFill>
                  <a:srgbClr val="000000"/>
                </a:solidFill>
              </a:ln>
              <a:solidFill>
                <a:srgbClr val="FF0000"/>
              </a:solidFill>
              <a:effectLst/>
              <a:uLnTx/>
              <a:uFillTx/>
              <a:latin typeface="+mj-lt"/>
              <a:ea typeface="+mn-ea"/>
              <a:cs typeface="+mn-cs"/>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50825" y="112713"/>
            <a:ext cx="7678761" cy="286232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„Nicht nur an Menschen bin ich schuldig geworden, gegen dich selbst habe ich gesündigt; ich habe getan, was du verabscheust.“</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428860" y="2467269"/>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Psalm 51,6</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978729"/>
          </a:xfrm>
          <a:noFill/>
          <a:ln/>
        </p:spPr>
        <p:txBody>
          <a:bodyPr anchor="t">
            <a:spAutoFit/>
          </a:bodyPr>
          <a:lstStyle/>
          <a:p>
            <a:pPr marL="1117600" indent="-1117600" algn="l"/>
            <a:r>
              <a:rPr lang="de-DE" sz="7200" dirty="0">
                <a:ln>
                  <a:solidFill>
                    <a:schemeClr val="accent3">
                      <a:lumMod val="10000"/>
                    </a:schemeClr>
                  </a:solidFill>
                </a:ln>
                <a:solidFill>
                  <a:schemeClr val="bg1"/>
                </a:solidFill>
              </a:rPr>
              <a:t>II.  </a:t>
            </a:r>
            <a:r>
              <a:rPr lang="de-DE" sz="7200" dirty="0" smtClean="0">
                <a:ln>
                  <a:solidFill>
                    <a:schemeClr val="accent3">
                      <a:lumMod val="10000"/>
                    </a:schemeClr>
                  </a:solidFill>
                </a:ln>
                <a:solidFill>
                  <a:schemeClr val="bg1"/>
                </a:solidFill>
              </a:rPr>
              <a:t>  Bekennen</a:t>
            </a:r>
            <a:endParaRPr lang="de-CH" sz="72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5000" b="-25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6" y="71414"/>
            <a:ext cx="8501122" cy="286232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„Wenn wir unsere Sünden bekennen, erweist Gott sich als treu und gerecht: Er vergibt uns unsere Sünden und reinigt uns von allem Unrecht, das wir begangen haben.“</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357422" y="3214686"/>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1.Johannes-Brief 1,9</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6" y="61248"/>
            <a:ext cx="8750331" cy="193899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4000" dirty="0" smtClean="0">
                <a:ln>
                  <a:solidFill>
                    <a:srgbClr val="000000"/>
                  </a:solidFill>
                </a:ln>
                <a:solidFill>
                  <a:srgbClr val="FFFFFF"/>
                </a:solidFill>
                <a:latin typeface="+mj-lt"/>
              </a:rPr>
              <a:t>„Vergibt er uns unsere Sünden und reinigt uns von allem Unrecht, das wir begangen haben.“</a:t>
            </a:r>
            <a:endParaRPr lang="de-CH" sz="40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357422" y="2110079"/>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1.Johannes-Brief 1,9</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68" y="31600"/>
            <a:ext cx="8858250" cy="1754326"/>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Freuen dürfen sich alle, denen der Herr die Schuld nicht anrechnet und deren Gewissen nicht mehr belastet ist! </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428860" y="1857364"/>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Psalm 32,2</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978729"/>
          </a:xfrm>
          <a:noFill/>
          <a:ln/>
        </p:spPr>
        <p:txBody>
          <a:bodyPr anchor="t">
            <a:spAutoFit/>
          </a:bodyPr>
          <a:lstStyle/>
          <a:p>
            <a:pPr marL="1117600" indent="-1117600" algn="l"/>
            <a:r>
              <a:rPr lang="de-DE" sz="7200" dirty="0" smtClean="0">
                <a:ln>
                  <a:solidFill>
                    <a:schemeClr val="accent3">
                      <a:lumMod val="10000"/>
                    </a:schemeClr>
                  </a:solidFill>
                </a:ln>
                <a:solidFill>
                  <a:schemeClr val="bg1"/>
                </a:solidFill>
              </a:rPr>
              <a:t>III.   Annehmen</a:t>
            </a:r>
            <a:endParaRPr lang="de-CH" sz="72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978729"/>
          </a:xfrm>
          <a:noFill/>
          <a:ln/>
        </p:spPr>
        <p:txBody>
          <a:bodyPr anchor="t">
            <a:spAutoFit/>
          </a:bodyPr>
          <a:lstStyle/>
          <a:p>
            <a:pPr marL="1117600" indent="-1117600" algn="l"/>
            <a:r>
              <a:rPr lang="de-DE" sz="7200" dirty="0" smtClean="0">
                <a:ln>
                  <a:solidFill>
                    <a:schemeClr val="accent3">
                      <a:lumMod val="10000"/>
                    </a:schemeClr>
                  </a:solidFill>
                </a:ln>
                <a:solidFill>
                  <a:schemeClr val="bg1"/>
                </a:solidFill>
              </a:rPr>
              <a:t>III.   Annehmen</a:t>
            </a:r>
            <a:endParaRPr lang="de-CH" sz="72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
        <p:nvSpPr>
          <p:cNvPr id="5" name="Rectangle 5"/>
          <p:cNvSpPr txBox="1">
            <a:spLocks noChangeArrowheads="1"/>
          </p:cNvSpPr>
          <p:nvPr/>
        </p:nvSpPr>
        <p:spPr bwMode="auto">
          <a:xfrm>
            <a:off x="360393" y="1428736"/>
            <a:ext cx="8640763" cy="486287"/>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p>
            <a:pPr marL="1117600" marR="0" lvl="0" indent="-1117600" algn="l" defTabSz="914400" rtl="0" eaLnBrk="1" fontAlgn="base" latinLnBrk="0" hangingPunct="1">
              <a:lnSpc>
                <a:spcPct val="80000"/>
              </a:lnSpc>
              <a:spcBef>
                <a:spcPct val="0"/>
              </a:spcBef>
              <a:spcAft>
                <a:spcPct val="0"/>
              </a:spcAft>
              <a:buClrTx/>
              <a:buSzTx/>
              <a:buFontTx/>
              <a:buNone/>
              <a:tabLst/>
              <a:defRPr/>
            </a:pPr>
            <a:r>
              <a:rPr kumimoji="0" lang="de-DE" sz="3200" b="0" i="0" u="none" strike="noStrike" kern="0" cap="none" spc="0" normalizeH="0" baseline="0" noProof="0" dirty="0" smtClean="0">
                <a:ln>
                  <a:solidFill>
                    <a:schemeClr val="accent3">
                      <a:lumMod val="10000"/>
                    </a:schemeClr>
                  </a:solidFill>
                </a:ln>
                <a:solidFill>
                  <a:schemeClr val="bg1"/>
                </a:solidFill>
                <a:effectLst/>
                <a:uLnTx/>
                <a:uFillTx/>
                <a:latin typeface="+mj-lt"/>
                <a:ea typeface="+mj-ea"/>
                <a:cs typeface="+mj-cs"/>
              </a:rPr>
              <a:t>1. </a:t>
            </a:r>
            <a:r>
              <a:rPr kumimoji="0" lang="de-DE" sz="3200" b="0" i="0" u="none" strike="noStrike" kern="0" cap="none" spc="0" normalizeH="0" baseline="0" noProof="0" dirty="0" err="1" smtClean="0">
                <a:ln>
                  <a:solidFill>
                    <a:schemeClr val="accent3">
                      <a:lumMod val="10000"/>
                    </a:schemeClr>
                  </a:solidFill>
                </a:ln>
                <a:solidFill>
                  <a:schemeClr val="bg1"/>
                </a:solidFill>
                <a:effectLst/>
                <a:uLnTx/>
                <a:uFillTx/>
                <a:latin typeface="+mj-lt"/>
                <a:ea typeface="+mj-ea"/>
                <a:cs typeface="+mj-cs"/>
              </a:rPr>
              <a:t>Gutmachung</a:t>
            </a:r>
            <a:endParaRPr kumimoji="0" lang="de-CH" sz="3200" b="0" i="0" u="none" strike="noStrike" kern="0" cap="none" spc="0" normalizeH="0" baseline="0" noProof="0" dirty="0">
              <a:ln>
                <a:solidFill>
                  <a:schemeClr val="accent3">
                    <a:lumMod val="10000"/>
                  </a:schemeClr>
                </a:solidFill>
              </a:ln>
              <a:solidFill>
                <a:schemeClr val="bg1"/>
              </a:solidFill>
              <a:effectLst/>
              <a:uLnTx/>
              <a:uFillTx/>
              <a:latin typeface="+mj-lt"/>
              <a:ea typeface="+mj-ea"/>
              <a:cs typeface="+mj-cs"/>
            </a:endParaRP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714613" y="357166"/>
            <a:ext cx="5715040" cy="1754326"/>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„Bringt Frucht, die zeigt, dass es euch mit der Umkehr ernst ist.“</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4643438" y="2285992"/>
            <a:ext cx="3908408" cy="369332"/>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1800" dirty="0" smtClean="0">
                <a:ln>
                  <a:solidFill>
                    <a:srgbClr val="000000"/>
                  </a:solidFill>
                </a:ln>
                <a:solidFill>
                  <a:srgbClr val="FFFFFF"/>
                </a:solidFill>
                <a:latin typeface="Arial Rounded MT Bold" pitchFamily="34" charset="0"/>
              </a:rPr>
              <a:t>Matthäus-Evangelium 3,8</a:t>
            </a:r>
            <a:endParaRPr lang="de-CH" sz="1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978729"/>
          </a:xfrm>
          <a:noFill/>
          <a:ln/>
        </p:spPr>
        <p:txBody>
          <a:bodyPr anchor="t">
            <a:spAutoFit/>
          </a:bodyPr>
          <a:lstStyle/>
          <a:p>
            <a:pPr marL="1117600" indent="-1117600" algn="l"/>
            <a:r>
              <a:rPr lang="de-DE" sz="7200" dirty="0" smtClean="0">
                <a:ln>
                  <a:solidFill>
                    <a:schemeClr val="accent3">
                      <a:lumMod val="10000"/>
                    </a:schemeClr>
                  </a:solidFill>
                </a:ln>
                <a:solidFill>
                  <a:schemeClr val="bg1"/>
                </a:solidFill>
              </a:rPr>
              <a:t>III.   Annehmen</a:t>
            </a:r>
            <a:endParaRPr lang="de-CH" sz="72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
        <p:nvSpPr>
          <p:cNvPr id="5" name="Rectangle 5"/>
          <p:cNvSpPr txBox="1">
            <a:spLocks noChangeArrowheads="1"/>
          </p:cNvSpPr>
          <p:nvPr/>
        </p:nvSpPr>
        <p:spPr bwMode="auto">
          <a:xfrm>
            <a:off x="360393" y="1428736"/>
            <a:ext cx="8640763" cy="486287"/>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p>
            <a:pPr marL="1117600" marR="0" lvl="0" indent="-1117600" algn="l" defTabSz="914400" rtl="0" eaLnBrk="1" fontAlgn="base" latinLnBrk="0" hangingPunct="1">
              <a:lnSpc>
                <a:spcPct val="80000"/>
              </a:lnSpc>
              <a:spcBef>
                <a:spcPct val="0"/>
              </a:spcBef>
              <a:spcAft>
                <a:spcPct val="0"/>
              </a:spcAft>
              <a:buClrTx/>
              <a:buSzTx/>
              <a:buFontTx/>
              <a:buNone/>
              <a:tabLst/>
              <a:defRPr/>
            </a:pPr>
            <a:r>
              <a:rPr kumimoji="0" lang="de-DE" sz="3200" b="0" i="0" u="none" strike="noStrike" kern="0" cap="none" spc="0" normalizeH="0" baseline="0" noProof="0" dirty="0" smtClean="0">
                <a:ln>
                  <a:solidFill>
                    <a:schemeClr val="accent3">
                      <a:lumMod val="10000"/>
                    </a:schemeClr>
                  </a:solidFill>
                </a:ln>
                <a:solidFill>
                  <a:schemeClr val="bg1"/>
                </a:solidFill>
                <a:effectLst/>
                <a:uLnTx/>
                <a:uFillTx/>
                <a:latin typeface="+mj-lt"/>
                <a:ea typeface="+mj-ea"/>
                <a:cs typeface="+mj-cs"/>
              </a:rPr>
              <a:t>2. Dankbarkeit</a:t>
            </a:r>
            <a:endParaRPr kumimoji="0" lang="de-CH" sz="3200" b="0" i="0" u="none" strike="noStrike" kern="0" cap="none" spc="0" normalizeH="0" baseline="0" noProof="0" dirty="0">
              <a:ln>
                <a:solidFill>
                  <a:schemeClr val="accent3">
                    <a:lumMod val="10000"/>
                  </a:schemeClr>
                </a:solidFill>
              </a:ln>
              <a:solidFill>
                <a:schemeClr val="bg1"/>
              </a:solidFill>
              <a:effectLst/>
              <a:uLnTx/>
              <a:uFillTx/>
              <a:latin typeface="+mj-lt"/>
              <a:ea typeface="+mj-ea"/>
              <a:cs typeface="+mj-cs"/>
            </a:endParaRP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0" y="0"/>
            <a:ext cx="8786813" cy="236988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„Wenn jemand zu Christus gehört, ist er eine neue Schöpfung. Das Alte ist vergangen; etwas ganz Neues hat begonnen!“</a:t>
            </a:r>
            <a:endParaRPr lang="de-CH" sz="3600" kern="1200" dirty="0">
              <a:ln>
                <a:solidFill>
                  <a:srgbClr val="000000"/>
                </a:solidFill>
              </a:ln>
              <a:ea typeface="+mn-ea"/>
              <a:cs typeface="+mn-cs"/>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
        <p:nvSpPr>
          <p:cNvPr id="5" name="Rectangle 3"/>
          <p:cNvSpPr>
            <a:spLocks noChangeArrowheads="1"/>
          </p:cNvSpPr>
          <p:nvPr/>
        </p:nvSpPr>
        <p:spPr bwMode="auto">
          <a:xfrm>
            <a:off x="4429124" y="3000372"/>
            <a:ext cx="4511675"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3200" dirty="0" smtClean="0">
                <a:ln>
                  <a:solidFill>
                    <a:srgbClr val="000000"/>
                  </a:solidFill>
                </a:ln>
                <a:solidFill>
                  <a:srgbClr val="FFFFFF"/>
                </a:solidFill>
                <a:latin typeface="Arial Rounded MT Bold" pitchFamily="34" charset="0"/>
              </a:rPr>
              <a:t>2.Korinther-Brief 5,17</a:t>
            </a:r>
            <a:endParaRPr lang="de-CH" sz="3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32" y="-24"/>
            <a:ext cx="4714908" cy="286232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„Denn ich werde ihnen alles Unrecht vergeben und werde nie mehr an ihre Sünden denken.“</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449542" y="3500438"/>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8,12</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569099"/>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3000" r="-23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643173" y="112713"/>
            <a:ext cx="6465901" cy="397031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„Durch Jesus, der sein Blut für uns vergossen hat, sind wir erlöst; durch ihn sind uns unsere Verfehlungen vergeben. Daran wird sichtbar, wie gross Gottes Gnade ist.“</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357422" y="4286256"/>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Epheser-Brief 1,7</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3428991" y="112713"/>
            <a:ext cx="5680083" cy="397031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0000"/>
                </a:solidFill>
                <a:latin typeface="+mj-lt"/>
              </a:rPr>
              <a:t>„Eure Verbrechen sind rot wie Blut, und doch könnten sie weiss werden wie Schnee. Sie sind rot wie Purpur, und doch könnten sie weiss werden wie reine Wolle.</a:t>
            </a:r>
            <a:endParaRPr lang="de-CH" sz="3600" dirty="0">
              <a:ln>
                <a:solidFill>
                  <a:srgbClr val="000000"/>
                </a:solidFill>
              </a:ln>
              <a:solidFill>
                <a:srgbClr val="FF0000"/>
              </a:solidFill>
              <a:latin typeface="+mj-lt"/>
            </a:endParaRPr>
          </a:p>
        </p:txBody>
      </p:sp>
      <p:sp>
        <p:nvSpPr>
          <p:cNvPr id="676867" name="Rectangle 3"/>
          <p:cNvSpPr>
            <a:spLocks noChangeArrowheads="1"/>
          </p:cNvSpPr>
          <p:nvPr/>
        </p:nvSpPr>
        <p:spPr bwMode="auto">
          <a:xfrm>
            <a:off x="2500298" y="4286256"/>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Jesaja 1,18</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
        <p:nvSpPr>
          <p:cNvPr id="6" name="Rectangle 3"/>
          <p:cNvSpPr>
            <a:spLocks noChangeArrowheads="1"/>
          </p:cNvSpPr>
          <p:nvPr/>
        </p:nvSpPr>
        <p:spPr bwMode="auto">
          <a:xfrm>
            <a:off x="2500298" y="6500834"/>
            <a:ext cx="6337300" cy="246221"/>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1000" dirty="0" err="1" smtClean="0">
                <a:ln>
                  <a:solidFill>
                    <a:srgbClr val="000000"/>
                  </a:solidFill>
                </a:ln>
                <a:solidFill>
                  <a:srgbClr val="FFFFFF"/>
                </a:solidFill>
                <a:latin typeface="Arial Rounded MT Bold" pitchFamily="34" charset="0"/>
              </a:rPr>
              <a:t>Pixelio.de</a:t>
            </a:r>
            <a:endParaRPr lang="de-CH" sz="10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978729"/>
          </a:xfrm>
          <a:noFill/>
          <a:ln/>
        </p:spPr>
        <p:txBody>
          <a:bodyPr anchor="t">
            <a:spAutoFit/>
          </a:bodyPr>
          <a:lstStyle/>
          <a:p>
            <a:pPr marL="1117600" indent="-1117600" algn="l"/>
            <a:r>
              <a:rPr lang="de-DE" sz="7200" dirty="0" smtClean="0">
                <a:ln>
                  <a:solidFill>
                    <a:schemeClr val="accent3">
                      <a:lumMod val="10000"/>
                    </a:schemeClr>
                  </a:solidFill>
                </a:ln>
                <a:solidFill>
                  <a:schemeClr val="bg1"/>
                </a:solidFill>
              </a:rPr>
              <a:t>IV.   Wachsen</a:t>
            </a:r>
            <a:endParaRPr lang="de-CH" sz="72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6" y="112713"/>
            <a:ext cx="8858250" cy="1754326"/>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„Ich verurteile dich auch nicht; du darfst gehen. Sündige von jetzt an nicht mehr!“ </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357422" y="2252955"/>
            <a:ext cx="6337300"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8,11</a:t>
            </a:r>
            <a:endParaRPr lang="de-CH" sz="20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7" y="71414"/>
            <a:ext cx="8501121" cy="353943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200" dirty="0" smtClean="0">
                <a:ln>
                  <a:solidFill>
                    <a:srgbClr val="000000"/>
                  </a:solidFill>
                </a:ln>
                <a:solidFill>
                  <a:srgbClr val="FFFFFF"/>
                </a:solidFill>
                <a:latin typeface="+mj-lt"/>
              </a:rPr>
              <a:t>„Geschwister, wenn sich jemand zu einem Fehltritt verleiten lässt, sollt ihr, die ihr euch von Gottes Geist führen lasst, ihm voll Nachsicht wieder zurechthelfen. Dabei muss aber jeder von euch auf sich selbst achtgeben, damit er nicht auch in Versuchung gerät.“ </a:t>
            </a:r>
            <a:endParaRPr lang="de-CH" sz="32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1949476" y="3702610"/>
            <a:ext cx="6337300"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1800" dirty="0" err="1" smtClean="0">
                <a:ln>
                  <a:solidFill>
                    <a:srgbClr val="000000"/>
                  </a:solidFill>
                </a:ln>
                <a:solidFill>
                  <a:srgbClr val="FFFFFF"/>
                </a:solidFill>
                <a:latin typeface="Arial Rounded MT Bold" pitchFamily="34" charset="0"/>
              </a:rPr>
              <a:t>Galater-Brief</a:t>
            </a:r>
            <a:r>
              <a:rPr lang="de-CH" sz="1800" dirty="0" smtClean="0">
                <a:ln>
                  <a:solidFill>
                    <a:srgbClr val="000000"/>
                  </a:solidFill>
                </a:ln>
                <a:solidFill>
                  <a:srgbClr val="FFFFFF"/>
                </a:solidFill>
                <a:latin typeface="Arial Rounded MT Bold" pitchFamily="34" charset="0"/>
              </a:rPr>
              <a:t> 6,1</a:t>
            </a:r>
            <a:endParaRPr lang="de-CH" sz="1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7000" b="-27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142844" y="71414"/>
            <a:ext cx="8001056" cy="304698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200" dirty="0" smtClean="0">
                <a:ln>
                  <a:solidFill>
                    <a:srgbClr val="000000"/>
                  </a:solidFill>
                </a:ln>
                <a:solidFill>
                  <a:srgbClr val="FFFFFF"/>
                </a:solidFill>
                <a:latin typeface="+mj-lt"/>
              </a:rPr>
              <a:t>„Meine lieben Kinder, ich schreibe euch diese Dinge, damit ihr nicht sündigt. Und wenn jemand doch eine Sünde begeht, haben wir einen Anwalt, der beim Vater für uns eintritt: Jesus Christus, den Gerechten.“</a:t>
            </a:r>
            <a:endParaRPr lang="de-CH" sz="32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643174" y="2928934"/>
            <a:ext cx="6337300"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1800" dirty="0" smtClean="0">
                <a:ln>
                  <a:solidFill>
                    <a:srgbClr val="000000"/>
                  </a:solidFill>
                </a:ln>
                <a:solidFill>
                  <a:srgbClr val="FFFFFF"/>
                </a:solidFill>
                <a:latin typeface="Arial Rounded MT Bold" pitchFamily="34" charset="0"/>
              </a:rPr>
              <a:t>1.Johannes-Brief 2,1</a:t>
            </a:r>
            <a:endParaRPr lang="de-CH" sz="1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42844" y="142852"/>
            <a:ext cx="5786478" cy="120032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„Jeder, der sündigt, ist ein Sklave der Sünde.“</a:t>
            </a:r>
          </a:p>
        </p:txBody>
      </p:sp>
      <p:sp>
        <p:nvSpPr>
          <p:cNvPr id="744451" name="Rectangle 3"/>
          <p:cNvSpPr>
            <a:spLocks noChangeArrowheads="1"/>
          </p:cNvSpPr>
          <p:nvPr/>
        </p:nvSpPr>
        <p:spPr bwMode="auto">
          <a:xfrm>
            <a:off x="4429124" y="4572008"/>
            <a:ext cx="4511675"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8,34</a:t>
            </a:r>
            <a:endParaRPr lang="de-CH" sz="20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1406" y="103038"/>
            <a:ext cx="5786445"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„Nur wenn der Sohn euch frei macht, seid ihr wirklich frei.“ </a:t>
            </a:r>
          </a:p>
        </p:txBody>
      </p:sp>
      <p:sp>
        <p:nvSpPr>
          <p:cNvPr id="744451" name="Rectangle 3"/>
          <p:cNvSpPr>
            <a:spLocks noChangeArrowheads="1"/>
          </p:cNvSpPr>
          <p:nvPr/>
        </p:nvSpPr>
        <p:spPr bwMode="auto">
          <a:xfrm>
            <a:off x="4500562" y="4714884"/>
            <a:ext cx="4511675"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8,36</a:t>
            </a:r>
            <a:endParaRPr lang="de-CH" sz="20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14343" y="319611"/>
            <a:ext cx="8786813"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marL="742950" indent="-742950" algn="l">
              <a:lnSpc>
                <a:spcPct val="100000"/>
              </a:lnSpc>
              <a:spcBef>
                <a:spcPct val="50000"/>
              </a:spcBef>
            </a:pPr>
            <a:r>
              <a:rPr lang="de-CH" sz="4000" kern="1200" dirty="0" smtClean="0">
                <a:ln>
                  <a:solidFill>
                    <a:srgbClr val="000000"/>
                  </a:solidFill>
                </a:ln>
                <a:ea typeface="+mn-ea"/>
                <a:cs typeface="+mn-cs"/>
              </a:rPr>
              <a:t>1.  Schaden, den mir jemand zugefügt hat </a:t>
            </a:r>
            <a:r>
              <a:rPr lang="de-CH" sz="4000" kern="1200" dirty="0" smtClean="0">
                <a:ln>
                  <a:solidFill>
                    <a:srgbClr val="000000"/>
                  </a:solidFill>
                </a:ln>
                <a:solidFill>
                  <a:srgbClr val="FF0000"/>
                </a:solidFill>
                <a:ea typeface="+mn-ea"/>
                <a:cs typeface="+mn-cs"/>
              </a:rPr>
              <a:t>(Opfer)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Vertrauensvoll und mutig dem Ziel entgegen</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14343" y="319611"/>
            <a:ext cx="8786813"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marL="742950" indent="-742950" algn="l">
              <a:lnSpc>
                <a:spcPct val="100000"/>
              </a:lnSpc>
              <a:spcBef>
                <a:spcPct val="50000"/>
              </a:spcBef>
            </a:pPr>
            <a:r>
              <a:rPr lang="de-CH" sz="4000" kern="1200" dirty="0" smtClean="0">
                <a:ln>
                  <a:solidFill>
                    <a:srgbClr val="000000"/>
                  </a:solidFill>
                </a:ln>
                <a:ea typeface="+mn-ea"/>
                <a:cs typeface="+mn-cs"/>
              </a:rPr>
              <a:t>1.  Schaden, den mir jemand zugefügt hat </a:t>
            </a:r>
            <a:r>
              <a:rPr lang="de-CH" sz="4000" kern="1200" dirty="0" smtClean="0">
                <a:ln>
                  <a:solidFill>
                    <a:srgbClr val="000000"/>
                  </a:solidFill>
                </a:ln>
                <a:solidFill>
                  <a:srgbClr val="FF0000"/>
                </a:solidFill>
                <a:ea typeface="+mn-ea"/>
                <a:cs typeface="+mn-cs"/>
              </a:rPr>
              <a:t>(Opfer)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
        <p:nvSpPr>
          <p:cNvPr id="6" name="Rectangle 2"/>
          <p:cNvSpPr txBox="1">
            <a:spLocks noChangeArrowheads="1"/>
          </p:cNvSpPr>
          <p:nvPr/>
        </p:nvSpPr>
        <p:spPr bwMode="auto">
          <a:xfrm>
            <a:off x="214343" y="2500306"/>
            <a:ext cx="8786813" cy="1323439"/>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marL="742950" marR="0" lvl="0" indent="-742950" algn="l" defTabSz="914400" rtl="0" eaLnBrk="1" fontAlgn="base" latinLnBrk="0" hangingPunct="1">
              <a:lnSpc>
                <a:spcPct val="100000"/>
              </a:lnSpc>
              <a:spcBef>
                <a:spcPct val="50000"/>
              </a:spcBef>
              <a:spcAft>
                <a:spcPct val="0"/>
              </a:spcAft>
              <a:buClrTx/>
              <a:buSzTx/>
              <a:tabLst/>
              <a:defRPr/>
            </a:pPr>
            <a:r>
              <a:rPr kumimoji="0" lang="de-CH" sz="4000" b="0" i="0" u="none" strike="noStrike" kern="1200" cap="none" spc="0" normalizeH="0" baseline="0" noProof="0" dirty="0" smtClean="0">
                <a:ln>
                  <a:solidFill>
                    <a:srgbClr val="000000"/>
                  </a:solidFill>
                </a:ln>
                <a:solidFill>
                  <a:srgbClr val="FFFFFF"/>
                </a:solidFill>
                <a:effectLst/>
                <a:uLnTx/>
                <a:uFillTx/>
                <a:latin typeface="+mj-lt"/>
                <a:ea typeface="+mn-ea"/>
                <a:cs typeface="+mn-cs"/>
              </a:rPr>
              <a:t>2.  Schaden, den ich jemandem zugefügt habe </a:t>
            </a:r>
            <a:r>
              <a:rPr kumimoji="0" lang="de-CH" sz="4000" b="0" i="0" u="none" strike="noStrike" kern="1200" cap="none" spc="0" normalizeH="0" baseline="0" noProof="0" dirty="0" smtClean="0">
                <a:ln>
                  <a:solidFill>
                    <a:srgbClr val="000000"/>
                  </a:solidFill>
                </a:ln>
                <a:solidFill>
                  <a:srgbClr val="FF0000"/>
                </a:solidFill>
                <a:effectLst/>
                <a:uLnTx/>
                <a:uFillTx/>
                <a:latin typeface="+mj-lt"/>
                <a:ea typeface="+mn-ea"/>
                <a:cs typeface="+mn-cs"/>
              </a:rPr>
              <a:t>(Täter)</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3850" y="188913"/>
            <a:ext cx="8424863" cy="978729"/>
          </a:xfrm>
          <a:noFill/>
        </p:spPr>
        <p:txBody>
          <a:bodyPr anchor="t">
            <a:spAutoFit/>
          </a:bodyPr>
          <a:lstStyle/>
          <a:p>
            <a:pPr marL="1117600" indent="-1117600" algn="l">
              <a:buFontTx/>
              <a:buAutoNum type="romanUcPeriod"/>
            </a:pPr>
            <a:r>
              <a:rPr lang="de-DE" sz="7200" dirty="0" smtClean="0">
                <a:ln>
                  <a:solidFill>
                    <a:schemeClr val="accent3">
                      <a:lumMod val="10000"/>
                    </a:schemeClr>
                  </a:solidFill>
                </a:ln>
                <a:solidFill>
                  <a:schemeClr val="bg1"/>
                </a:solidFill>
              </a:rPr>
              <a:t>Erkennen</a:t>
            </a:r>
            <a:endParaRPr lang="de-CH" sz="72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Versöhnung mit meiner Vergangenheit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8000" r="-28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6" y="49106"/>
            <a:ext cx="8715436" cy="2308324"/>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„Herr, erst wollte ich meine Schuld verschweigen; doch davon wurde ich so krank, dass ich von früh bis spät nur stöhnen konnte.“</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571736" y="2500306"/>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Psalm 32,3</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8000" r="-8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68" y="-24"/>
            <a:ext cx="8858250" cy="4524315"/>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200" dirty="0" smtClean="0">
                <a:ln>
                  <a:solidFill>
                    <a:srgbClr val="000000"/>
                  </a:solidFill>
                </a:ln>
                <a:solidFill>
                  <a:srgbClr val="FFFFFF"/>
                </a:solidFill>
                <a:latin typeface="+mj-lt"/>
              </a:rPr>
              <a:t>„Ich fürchte, dass mein Gott mich – was meine Beziehung zu euch betrifft – bei meinem Kommen ein weiteres Mal demütigt und dass ich beschämt und traurig sein werde, weil so viele bis heute nicht mit ihren alten Sünden gebrochen und sich nicht von ihrer schamlosen, unmoralischen und ausschweifenden Lebensführung abgekehrt haben.“</a:t>
            </a:r>
            <a:endParaRPr lang="de-CH" sz="32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500298" y="4429132"/>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2.Korinther-Brief 12,21</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1000" r="-21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71406" y="84118"/>
            <a:ext cx="8858250" cy="341632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Da </a:t>
            </a:r>
            <a:r>
              <a:rPr lang="de-CH" sz="3600" dirty="0" err="1" smtClean="0">
                <a:ln>
                  <a:solidFill>
                    <a:srgbClr val="000000"/>
                  </a:solidFill>
                </a:ln>
                <a:solidFill>
                  <a:srgbClr val="FFFFFF"/>
                </a:solidFill>
                <a:latin typeface="+mj-lt"/>
              </a:rPr>
              <a:t>schrien</a:t>
            </a:r>
            <a:r>
              <a:rPr lang="de-CH" sz="3600" dirty="0" smtClean="0">
                <a:ln>
                  <a:solidFill>
                    <a:srgbClr val="000000"/>
                  </a:solidFill>
                </a:ln>
                <a:solidFill>
                  <a:srgbClr val="FFFFFF"/>
                </a:solidFill>
                <a:latin typeface="+mj-lt"/>
              </a:rPr>
              <a:t> die Leute von Israel zum Herrn um Hilfe. »Wir haben uns gegen dich vergangen«, sagten sie. »Es war nicht recht, dass wir dir, unserem Gott, den Rücken gekehrt und die </a:t>
            </a:r>
            <a:r>
              <a:rPr lang="de-CH" sz="3600" dirty="0" err="1" smtClean="0">
                <a:ln>
                  <a:solidFill>
                    <a:srgbClr val="000000"/>
                  </a:solidFill>
                </a:ln>
                <a:solidFill>
                  <a:srgbClr val="FFFFFF"/>
                </a:solidFill>
                <a:latin typeface="+mj-lt"/>
              </a:rPr>
              <a:t>Baale</a:t>
            </a:r>
            <a:r>
              <a:rPr lang="de-CH" sz="3600" dirty="0" smtClean="0">
                <a:ln>
                  <a:solidFill>
                    <a:srgbClr val="000000"/>
                  </a:solidFill>
                </a:ln>
                <a:solidFill>
                  <a:srgbClr val="FFFFFF"/>
                </a:solidFill>
                <a:latin typeface="+mj-lt"/>
              </a:rPr>
              <a:t> verehrt haben.«</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357422" y="3357562"/>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Richter 10,10</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5000" b="-25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143108" y="84118"/>
            <a:ext cx="6858048" cy="206210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200" dirty="0" smtClean="0">
                <a:ln>
                  <a:solidFill>
                    <a:schemeClr val="bg1"/>
                  </a:solidFill>
                </a:ln>
                <a:solidFill>
                  <a:schemeClr val="accent2">
                    <a:lumMod val="50000"/>
                  </a:schemeClr>
                </a:solidFill>
                <a:latin typeface="+mj-lt"/>
              </a:rPr>
              <a:t>„Und nach all dem ist </a:t>
            </a:r>
            <a:r>
              <a:rPr lang="de-CH" sz="3200" dirty="0" err="1" smtClean="0">
                <a:ln>
                  <a:solidFill>
                    <a:schemeClr val="bg1"/>
                  </a:solidFill>
                </a:ln>
                <a:solidFill>
                  <a:schemeClr val="accent2">
                    <a:lumMod val="50000"/>
                  </a:schemeClr>
                </a:solidFill>
                <a:latin typeface="+mj-lt"/>
              </a:rPr>
              <a:t>Juda</a:t>
            </a:r>
            <a:r>
              <a:rPr lang="de-CH" sz="3200" dirty="0" smtClean="0">
                <a:ln>
                  <a:solidFill>
                    <a:schemeClr val="bg1"/>
                  </a:solidFill>
                </a:ln>
                <a:solidFill>
                  <a:schemeClr val="accent2">
                    <a:lumMod val="50000"/>
                  </a:schemeClr>
                </a:solidFill>
                <a:latin typeface="+mj-lt"/>
              </a:rPr>
              <a:t>, nicht wieder zu mir zurückgekehrt – mit dem Herzen nicht, nur mit leeren Worten.“</a:t>
            </a:r>
            <a:endParaRPr lang="de-CH" sz="3200" dirty="0">
              <a:ln>
                <a:solidFill>
                  <a:schemeClr val="bg1"/>
                </a:solidFill>
              </a:ln>
              <a:solidFill>
                <a:schemeClr val="accent2">
                  <a:lumMod val="50000"/>
                </a:schemeClr>
              </a:solidFill>
              <a:latin typeface="+mj-lt"/>
            </a:endParaRPr>
          </a:p>
        </p:txBody>
      </p:sp>
      <p:sp>
        <p:nvSpPr>
          <p:cNvPr id="676867" name="Rectangle 3"/>
          <p:cNvSpPr>
            <a:spLocks noChangeArrowheads="1"/>
          </p:cNvSpPr>
          <p:nvPr/>
        </p:nvSpPr>
        <p:spPr bwMode="auto">
          <a:xfrm>
            <a:off x="1071538" y="4857760"/>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Jeremia 3,10</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6426223"/>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731</Words>
  <Application>Microsoft Office PowerPoint</Application>
  <PresentationFormat>Bildschirmpräsentation (4:3)</PresentationFormat>
  <Paragraphs>82</Paragraphs>
  <Slides>30</Slides>
  <Notes>0</Notes>
  <HiddenSlides>0</HiddenSlides>
  <MMClips>0</MMClips>
  <ScaleCrop>false</ScaleCrop>
  <HeadingPairs>
    <vt:vector size="4" baseType="variant">
      <vt:variant>
        <vt:lpstr>Design</vt:lpstr>
      </vt:variant>
      <vt:variant>
        <vt:i4>2</vt:i4>
      </vt:variant>
      <vt:variant>
        <vt:lpstr>Folientitel</vt:lpstr>
      </vt:variant>
      <vt:variant>
        <vt:i4>30</vt:i4>
      </vt:variant>
    </vt:vector>
  </HeadingPairs>
  <TitlesOfParts>
    <vt:vector size="32" baseType="lpstr">
      <vt:lpstr>01072134</vt:lpstr>
      <vt:lpstr>1_01072134</vt:lpstr>
      <vt:lpstr>Wie lebe ich mit meiner Schuld?</vt:lpstr>
      <vt:lpstr>„Wenn jemand zu Christus gehört, ist er eine neue Schöpfung. Das Alte ist vergangen; etwas ganz Neues hat begonnen!“</vt:lpstr>
      <vt:lpstr>1.  Schaden, den mir jemand zugefügt hat (Opfer)</vt:lpstr>
      <vt:lpstr>1.  Schaden, den mir jemand zugefügt hat (Opfer)</vt:lpstr>
      <vt:lpstr>Erkennen</vt:lpstr>
      <vt:lpstr>PowerPoint-Präsentation</vt:lpstr>
      <vt:lpstr>PowerPoint-Präsentation</vt:lpstr>
      <vt:lpstr>PowerPoint-Präsentation</vt:lpstr>
      <vt:lpstr>PowerPoint-Präsentation</vt:lpstr>
      <vt:lpstr>Gott</vt:lpstr>
      <vt:lpstr>PowerPoint-Präsentation</vt:lpstr>
      <vt:lpstr>II.    Bekennen</vt:lpstr>
      <vt:lpstr>PowerPoint-Präsentation</vt:lpstr>
      <vt:lpstr>PowerPoint-Präsentation</vt:lpstr>
      <vt:lpstr>PowerPoint-Präsentation</vt:lpstr>
      <vt:lpstr>III.   Annehmen</vt:lpstr>
      <vt:lpstr>III.   Annehmen</vt:lpstr>
      <vt:lpstr>PowerPoint-Präsentation</vt:lpstr>
      <vt:lpstr>III.   Annehmen</vt:lpstr>
      <vt:lpstr>PowerPoint-Präsentation</vt:lpstr>
      <vt:lpstr>PowerPoint-Präsentation</vt:lpstr>
      <vt:lpstr>PowerPoint-Präsentation</vt:lpstr>
      <vt:lpstr>IV.   Wachsen</vt:lpstr>
      <vt:lpstr>PowerPoint-Präsentation</vt:lpstr>
      <vt:lpstr>PowerPoint-Präsentation</vt:lpstr>
      <vt:lpstr>Schlussgedanke </vt:lpstr>
      <vt:lpstr>PowerPoint-Präsentation</vt:lpstr>
      <vt:lpstr>„Jeder, der sündigt, ist ein Sklave der Sünde.“</vt:lpstr>
      <vt:lpstr>„Nur wenn der Sohn euch frei macht, seid ihr wirklich frei.“ </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Versöhnung mit meiner Vergangenheit - Teil 2/4 - Wie leben ich mit meiner Schuld? - Folien</dc:title>
  <dc:creator>Jürg Birnstiel</dc:creator>
  <cp:lastModifiedBy>Name</cp:lastModifiedBy>
  <cp:revision>886</cp:revision>
  <cp:lastPrinted>1601-01-01T00:00:00Z</cp:lastPrinted>
  <dcterms:created xsi:type="dcterms:W3CDTF">2005-04-13T18:10:29Z</dcterms:created>
  <dcterms:modified xsi:type="dcterms:W3CDTF">2010-07-17T18:56:31Z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