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18"/>
  </p:notesMasterIdLst>
  <p:handoutMasterIdLst>
    <p:handoutMasterId r:id="rId19"/>
  </p:handoutMasterIdLst>
  <p:sldIdLst>
    <p:sldId id="1028" r:id="rId2"/>
    <p:sldId id="896" r:id="rId3"/>
    <p:sldId id="1029" r:id="rId4"/>
    <p:sldId id="1065" r:id="rId5"/>
    <p:sldId id="1066" r:id="rId6"/>
    <p:sldId id="962" r:id="rId7"/>
    <p:sldId id="1067" r:id="rId8"/>
    <p:sldId id="1068" r:id="rId9"/>
    <p:sldId id="1069" r:id="rId10"/>
    <p:sldId id="1070" r:id="rId11"/>
    <p:sldId id="1071" r:id="rId12"/>
    <p:sldId id="1072" r:id="rId13"/>
    <p:sldId id="1073" r:id="rId14"/>
    <p:sldId id="259" r:id="rId15"/>
    <p:sldId id="1064" r:id="rId16"/>
    <p:sldId id="1074" r:id="rId17"/>
  </p:sldIdLst>
  <p:sldSz cx="12192000" cy="6858000"/>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FFFF00"/>
    <a:srgbClr val="4B6473"/>
    <a:srgbClr val="4B96AA"/>
    <a:srgbClr val="B5880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varScale="1">
        <p:scale>
          <a:sx n="158" d="100"/>
          <a:sy n="158" d="100"/>
        </p:scale>
        <p:origin x="-3066" y="-84"/>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08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Click to edit Master text styles</a:t>
            </a:r>
          </a:p>
          <a:p>
            <a:pPr lvl="1"/>
            <a:r>
              <a:rPr lang="de-DE" altLang="de-DE"/>
              <a:t>Second level</a:t>
            </a:r>
          </a:p>
          <a:p>
            <a:pPr lvl="2"/>
            <a:r>
              <a:rPr lang="de-DE" altLang="de-DE"/>
              <a:t>Third level</a:t>
            </a:r>
          </a:p>
          <a:p>
            <a:pPr lvl="3"/>
            <a:r>
              <a:rPr lang="de-DE" altLang="de-DE"/>
              <a:t>Fourth level</a:t>
            </a:r>
          </a:p>
          <a:p>
            <a:pPr lvl="4"/>
            <a:r>
              <a:rPr lang="de-DE" altLang="de-DE"/>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dirty="0"/>
          </a:p>
        </p:txBody>
      </p:sp>
    </p:spTree>
    <p:extLst>
      <p:ext uri="{BB962C8B-B14F-4D97-AF65-F5344CB8AC3E}">
        <p14:creationId xmlns:p14="http://schemas.microsoft.com/office/powerpoint/2010/main" val="11645771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56902935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968188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60990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06803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379066885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4145427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61428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32266916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537078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242184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18327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xfrm>
            <a:off x="381000" y="685800"/>
            <a:ext cx="6096000" cy="3429000"/>
          </a:xfrm>
          <a:ln/>
        </p:spPr>
      </p:sp>
      <p:sp>
        <p:nvSpPr>
          <p:cNvPr id="412675" name="Rectangle 3"/>
          <p:cNvSpPr>
            <a:spLocks noGrp="1" noChangeArrowheads="1"/>
          </p:cNvSpPr>
          <p:nvPr>
            <p:ph type="body" idx="1"/>
          </p:nvPr>
        </p:nvSpPr>
        <p:spPr/>
        <p:txBody>
          <a:bodyPr/>
          <a:lstStyle/>
          <a:p>
            <a:endParaRPr lang="de-DE" altLang="de-DE"/>
          </a:p>
        </p:txBody>
      </p:sp>
    </p:spTree>
    <p:extLst>
      <p:ext uri="{BB962C8B-B14F-4D97-AF65-F5344CB8AC3E}">
        <p14:creationId xmlns:p14="http://schemas.microsoft.com/office/powerpoint/2010/main" val="12252288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8467" y="20638"/>
            <a:ext cx="12192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8322733" y="626903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2117" y="6034088"/>
            <a:ext cx="10460568"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836085" y="6021388"/>
            <a:ext cx="7579783"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609600" y="1447801"/>
            <a:ext cx="10972800" cy="1736725"/>
          </a:xfrm>
        </p:spPr>
        <p:txBody>
          <a:bodyPr/>
          <a:lstStyle>
            <a:lvl1pPr>
              <a:defRPr sz="5400"/>
            </a:lvl1pPr>
          </a:lstStyle>
          <a:p>
            <a:pPr lvl="0"/>
            <a:r>
              <a:rPr lang="de-DE" altLang="de-DE" noProof="0"/>
              <a:t>Titelmasterformat durch Klicken bearbeiten</a:t>
            </a:r>
          </a:p>
        </p:txBody>
      </p:sp>
      <p:sp>
        <p:nvSpPr>
          <p:cNvPr id="388120" name="Rectangle 24"/>
          <p:cNvSpPr>
            <a:spLocks noGrp="1" noChangeArrowheads="1"/>
          </p:cNvSpPr>
          <p:nvPr>
            <p:ph type="subTitle" sz="quarter" idx="1"/>
          </p:nvPr>
        </p:nvSpPr>
        <p:spPr>
          <a:xfrm>
            <a:off x="1828800" y="3429000"/>
            <a:ext cx="85344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28600"/>
            <a:ext cx="2743200" cy="5867400"/>
          </a:xfrm>
        </p:spPr>
        <p:txBody>
          <a:bodyPr vert="eaVert"/>
          <a:lstStyle/>
          <a:p>
            <a:r>
              <a:rPr lang="de-DE"/>
              <a:t>Titelmasterformat durch Klicken bearbeiten</a:t>
            </a:r>
            <a:endParaRPr lang="de-CH"/>
          </a:p>
        </p:txBody>
      </p:sp>
      <p:sp>
        <p:nvSpPr>
          <p:cNvPr id="3" name="Vertikaler Textplatzhalter 2"/>
          <p:cNvSpPr>
            <a:spLocks noGrp="1"/>
          </p:cNvSpPr>
          <p:nvPr>
            <p:ph type="body" orient="vert" idx="1"/>
          </p:nvPr>
        </p:nvSpPr>
        <p:spPr>
          <a:xfrm>
            <a:off x="609600" y="228600"/>
            <a:ext cx="8026400" cy="58674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endParaRPr lang="de-CH"/>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Inhaltsplatzhalter 2"/>
          <p:cNvSpPr>
            <a:spLocks noGrp="1"/>
          </p:cNvSpPr>
          <p:nvPr>
            <p:ph sz="half" idx="1"/>
          </p:nvPr>
        </p:nvSpPr>
        <p:spPr>
          <a:xfrm>
            <a:off x="609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p:cNvSpPr>
            <a:spLocks noGrp="1"/>
          </p:cNvSpPr>
          <p:nvPr>
            <p:ph sz="half" idx="2"/>
          </p:nvPr>
        </p:nvSpPr>
        <p:spPr>
          <a:xfrm>
            <a:off x="6197600" y="1600200"/>
            <a:ext cx="5384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endParaRPr lang="de-CH"/>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endParaRPr lang="de-CH"/>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endParaRPr lang="de-CH"/>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de-CH"/>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12192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8331200" y="6262688"/>
            <a:ext cx="38608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104648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836085" y="6021388"/>
            <a:ext cx="7579783"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609600" y="228600"/>
            <a:ext cx="109728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a:t>Titelmasterformat durch Klicken bearbeiten</a:t>
            </a:r>
          </a:p>
        </p:txBody>
      </p:sp>
      <p:sp>
        <p:nvSpPr>
          <p:cNvPr id="387096" name="Rectangle 24"/>
          <p:cNvSpPr>
            <a:spLocks noGrp="1" noChangeArrowheads="1"/>
          </p:cNvSpPr>
          <p:nvPr>
            <p:ph type="body" idx="1"/>
          </p:nvPr>
        </p:nvSpPr>
        <p:spPr bwMode="auto">
          <a:xfrm>
            <a:off x="609600" y="1600200"/>
            <a:ext cx="109728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a:t>Textmasterformate durch Klicken bearbeiten</a:t>
            </a:r>
          </a:p>
          <a:p>
            <a:pPr lvl="1"/>
            <a:r>
              <a:rPr lang="de-DE" altLang="de-DE"/>
              <a:t>Zweite Ebene</a:t>
            </a:r>
          </a:p>
          <a:p>
            <a:pPr lvl="2"/>
            <a:r>
              <a:rPr lang="de-DE" altLang="de-DE"/>
              <a:t>Dritte Ebene</a:t>
            </a:r>
          </a:p>
          <a:p>
            <a:pPr lvl="3"/>
            <a:r>
              <a:rPr lang="de-DE" altLang="de-DE"/>
              <a:t>Vierte Ebene</a:t>
            </a:r>
          </a:p>
          <a:p>
            <a:pPr lvl="4"/>
            <a:r>
              <a:rPr lang="de-DE" altLang="de-DE"/>
              <a:t>Fünfte Ebene</a:t>
            </a:r>
          </a:p>
        </p:txBody>
      </p:sp>
      <p:sp>
        <p:nvSpPr>
          <p:cNvPr id="387097" name="Rectangle 25"/>
          <p:cNvSpPr>
            <a:spLocks noGrp="1" noChangeArrowheads="1"/>
          </p:cNvSpPr>
          <p:nvPr>
            <p:ph type="dt" sz="half" idx="2"/>
          </p:nvPr>
        </p:nvSpPr>
        <p:spPr bwMode="auto">
          <a:xfrm>
            <a:off x="609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8737600" y="6248400"/>
            <a:ext cx="2844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91344" y="794320"/>
            <a:ext cx="11161240" cy="1015663"/>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Wie wertvoll bin ich eigentlich?</a:t>
            </a:r>
          </a:p>
        </p:txBody>
      </p:sp>
      <p:sp>
        <p:nvSpPr>
          <p:cNvPr id="4" name="Rectangle 3"/>
          <p:cNvSpPr txBox="1">
            <a:spLocks noChangeArrowheads="1"/>
          </p:cNvSpPr>
          <p:nvPr/>
        </p:nvSpPr>
        <p:spPr bwMode="auto">
          <a:xfrm>
            <a:off x="5006893" y="5048018"/>
            <a:ext cx="6336704"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3600" dirty="0">
                <a:effectLst/>
                <a:latin typeface="Source Sans Pro" panose="020B0503030403020204" pitchFamily="34" charset="0"/>
                <a:ea typeface="Source Sans Pro" panose="020B0503030403020204" pitchFamily="34" charset="0"/>
                <a:cs typeface="+mj-cs"/>
              </a:rPr>
              <a:t>Gedanken zum Schulstart</a:t>
            </a:r>
          </a:p>
        </p:txBody>
      </p:sp>
    </p:spTree>
    <p:extLst>
      <p:ext uri="{BB962C8B-B14F-4D97-AF65-F5344CB8AC3E}">
        <p14:creationId xmlns:p14="http://schemas.microsoft.com/office/powerpoint/2010/main" val="34185947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548680"/>
            <a:ext cx="11665296" cy="1323439"/>
          </a:xfrm>
        </p:spPr>
        <p:txBody>
          <a:bodyPr wrap="square">
            <a:spAutoFit/>
          </a:bodyPr>
          <a:lstStyle/>
          <a:p>
            <a:pPr algn="l"/>
            <a:r>
              <a:rPr lang="de-DE" altLang="de-DE" sz="8000" dirty="0">
                <a:solidFill>
                  <a:schemeClr val="tx1"/>
                </a:solidFill>
                <a:effectLst/>
                <a:latin typeface="Source Sans Pro" panose="020B0503030403020204" pitchFamily="34" charset="0"/>
                <a:ea typeface="Source Sans Pro" panose="020B0503030403020204" pitchFamily="34" charset="0"/>
              </a:rPr>
              <a:t>„Ihr seid teuer erkauft!“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536160" y="242088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Korinther-Brief 6,20</a:t>
            </a:r>
          </a:p>
        </p:txBody>
      </p:sp>
    </p:spTree>
    <p:extLst>
      <p:ext uri="{BB962C8B-B14F-4D97-AF65-F5344CB8AC3E}">
        <p14:creationId xmlns:p14="http://schemas.microsoft.com/office/powerpoint/2010/main" val="506350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1737304"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„Gott hat nicht einmal seinen eigenen Sohn verschont, sondern hat ihn für uns alle hergegeben. Wird uns dann zusammen mit seinem Sohn nicht auch alles andere geschenkt werden?“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392144" y="3198167"/>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Römer-Brief 8,32</a:t>
            </a:r>
          </a:p>
        </p:txBody>
      </p:sp>
    </p:spTree>
    <p:extLst>
      <p:ext uri="{BB962C8B-B14F-4D97-AF65-F5344CB8AC3E}">
        <p14:creationId xmlns:p14="http://schemas.microsoft.com/office/powerpoint/2010/main" val="35242208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366245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208949" y="260648"/>
            <a:ext cx="11774102" cy="255454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„Gott hat nicht einmal seinen eigenen Sohn verschont, sondern hat ihn für uns alle hergegeben. Wird uns dann zusammen mit seinem Sohn nicht auch alles andere geschenkt werden?“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680176" y="306896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Johannes-Evangelium 3,16</a:t>
            </a:r>
          </a:p>
        </p:txBody>
      </p:sp>
    </p:spTree>
    <p:extLst>
      <p:ext uri="{BB962C8B-B14F-4D97-AF65-F5344CB8AC3E}">
        <p14:creationId xmlns:p14="http://schemas.microsoft.com/office/powerpoint/2010/main" val="16959561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479376" y="682824"/>
            <a:ext cx="8640960" cy="1323439"/>
          </a:xfrm>
        </p:spPr>
        <p:txBody>
          <a:bodyPr wrap="square">
            <a:spAutoFit/>
          </a:bodyPr>
          <a:lstStyle/>
          <a:p>
            <a:pPr algn="l"/>
            <a:r>
              <a:rPr lang="de-DE" altLang="de-DE" sz="8000" dirty="0">
                <a:solidFill>
                  <a:schemeClr val="tx1"/>
                </a:solidFill>
                <a:effectLst/>
                <a:latin typeface="Source Sans Pro Black" panose="020B0803030403020204" pitchFamily="34" charset="0"/>
                <a:ea typeface="Source Sans Pro Black" panose="020B0803030403020204" pitchFamily="34" charset="0"/>
              </a:rPr>
              <a:t>Schlussgedanke</a:t>
            </a:r>
          </a:p>
        </p:txBody>
      </p:sp>
    </p:spTree>
    <p:extLst>
      <p:ext uri="{BB962C8B-B14F-4D97-AF65-F5344CB8AC3E}">
        <p14:creationId xmlns:p14="http://schemas.microsoft.com/office/powerpoint/2010/main" val="599374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127085"/>
            <a:ext cx="11377264" cy="3170099"/>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«Seht doch, wie </a:t>
            </a:r>
            <a:r>
              <a:rPr lang="de-DE" altLang="de-DE" sz="4000" dirty="0" err="1">
                <a:solidFill>
                  <a:schemeClr val="tx1"/>
                </a:solidFill>
                <a:effectLst/>
                <a:latin typeface="Source Sans Pro" panose="020B0503030403020204" pitchFamily="34" charset="0"/>
                <a:ea typeface="Source Sans Pro" panose="020B0503030403020204" pitchFamily="34" charset="0"/>
              </a:rPr>
              <a:t>gross</a:t>
            </a:r>
            <a:r>
              <a:rPr lang="de-DE" altLang="de-DE" sz="4000" dirty="0">
                <a:solidFill>
                  <a:schemeClr val="tx1"/>
                </a:solidFill>
                <a:effectLst/>
                <a:latin typeface="Source Sans Pro" panose="020B0503030403020204" pitchFamily="34" charset="0"/>
                <a:ea typeface="Source Sans Pro" panose="020B0503030403020204" pitchFamily="34" charset="0"/>
              </a:rPr>
              <a:t> die Liebe ist, die uns der Vater erwiesen hat: Kinder Gottes dürfen wir uns nennen, und wir sind es tatsächlich! Doch davon </a:t>
            </a:r>
            <a:r>
              <a:rPr lang="de-DE" altLang="de-DE" sz="4000" dirty="0" err="1">
                <a:solidFill>
                  <a:schemeClr val="tx1"/>
                </a:solidFill>
                <a:effectLst/>
                <a:latin typeface="Source Sans Pro" panose="020B0503030403020204" pitchFamily="34" charset="0"/>
                <a:ea typeface="Source Sans Pro" panose="020B0503030403020204" pitchFamily="34" charset="0"/>
              </a:rPr>
              <a:t>weiss</a:t>
            </a:r>
            <a:r>
              <a:rPr lang="de-DE" altLang="de-DE" sz="4000" dirty="0">
                <a:solidFill>
                  <a:schemeClr val="tx1"/>
                </a:solidFill>
                <a:effectLst/>
                <a:latin typeface="Source Sans Pro" panose="020B0503030403020204" pitchFamily="34" charset="0"/>
                <a:ea typeface="Source Sans Pro" panose="020B0503030403020204" pitchFamily="34" charset="0"/>
              </a:rPr>
              <a:t> die Welt nichts; sie kennt uns nicht, weil sie ihn nicht erkannt hat.»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320136" y="342900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Johannes-Brief 3,1</a:t>
            </a:r>
          </a:p>
        </p:txBody>
      </p:sp>
    </p:spTree>
    <p:extLst>
      <p:ext uri="{BB962C8B-B14F-4D97-AF65-F5344CB8AC3E}">
        <p14:creationId xmlns:p14="http://schemas.microsoft.com/office/powerpoint/2010/main" val="1386613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26800" y="188640"/>
            <a:ext cx="11377264" cy="4401205"/>
          </a:xfr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«Ja, liebe Freunde, wir sind Gottes Kinder, wir sind es hier und heute. Und das ist erst der Anfang! Was darin alles eingeschlossen ist, ist uns vorläufig noch nicht enthüllt. Doch eines wissen wir: Wenn Jesus in seiner Herrlichkeit erscheint, werden wir ihm gleich sein; denn dann werden wir ihn so sehen,</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wie er wirklich ist.»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591016" y="4584197"/>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Johannes-Brief 3,2</a:t>
            </a:r>
          </a:p>
        </p:txBody>
      </p:sp>
    </p:spTree>
    <p:extLst>
      <p:ext uri="{BB962C8B-B14F-4D97-AF65-F5344CB8AC3E}">
        <p14:creationId xmlns:p14="http://schemas.microsoft.com/office/powerpoint/2010/main" val="41930794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332656"/>
            <a:ext cx="11161240" cy="1938992"/>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I. Das Privileg und</a:t>
            </a:r>
            <a:br>
              <a:rPr lang="de-DE" altLang="de-DE" sz="6000" dirty="0">
                <a:solidFill>
                  <a:schemeClr val="tx1"/>
                </a:solidFill>
                <a:effectLst/>
                <a:latin typeface="Source Sans Pro Black" panose="020B0803030403020204" pitchFamily="34" charset="0"/>
                <a:ea typeface="Source Sans Pro Black" panose="020B0803030403020204" pitchFamily="34" charset="0"/>
              </a:rPr>
            </a:br>
            <a:r>
              <a:rPr lang="de-DE" altLang="de-DE" sz="6000" dirty="0">
                <a:solidFill>
                  <a:schemeClr val="tx1"/>
                </a:solidFill>
                <a:effectLst/>
                <a:latin typeface="Source Sans Pro Black" panose="020B0803030403020204" pitchFamily="34" charset="0"/>
                <a:ea typeface="Source Sans Pro Black" panose="020B0803030403020204" pitchFamily="34" charset="0"/>
              </a:rPr>
              <a:t>    die Gefahr von Bildung</a:t>
            </a:r>
          </a:p>
        </p:txBody>
      </p:sp>
    </p:spTree>
    <p:extLst>
      <p:ext uri="{BB962C8B-B14F-4D97-AF65-F5344CB8AC3E}">
        <p14:creationId xmlns:p14="http://schemas.microsoft.com/office/powerpoint/2010/main" val="33796625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188640"/>
            <a:ext cx="10153128" cy="3785652"/>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„Wenn der Empfang des Erbes davon abhinge, dass wir das Gesetz befolgen: Dann würden wir es nicht mehr aufgrund von Gottes Zusage erhalten. Das Erbe jedoch, das Gott Abraham in Aussicht stellte, ist ein Geschenk, das sich auf seine Zusage gründet.“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680176" y="429309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Galater-Brief 3,18</a:t>
            </a:r>
          </a:p>
        </p:txBody>
      </p:sp>
    </p:spTree>
    <p:extLst>
      <p:ext uri="{BB962C8B-B14F-4D97-AF65-F5344CB8AC3E}">
        <p14:creationId xmlns:p14="http://schemas.microsoft.com/office/powerpoint/2010/main" val="4111307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8749766" cy="2800767"/>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„Dass sie für gerecht erklärt werden, beruht auf seiner Gnade. Es ist sein freies Geschenk aufgrund der Erlösung durch Jesus Christus.“</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6384032" y="3501008"/>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Römer-Brief 3,24</a:t>
            </a:r>
          </a:p>
        </p:txBody>
      </p:sp>
    </p:spTree>
    <p:extLst>
      <p:ext uri="{BB962C8B-B14F-4D97-AF65-F5344CB8AC3E}">
        <p14:creationId xmlns:p14="http://schemas.microsoft.com/office/powerpoint/2010/main" val="30676604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188640"/>
            <a:ext cx="9901894" cy="4401205"/>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„Seht euch doch einmal in euren eigenen Reihen um, Geschwister: Was für Leute hat Gott sich ausgesucht, als er euch berief?</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Es sind nicht viele Kluge und Gebildete darunter, wenn man nach menschlichen </a:t>
            </a:r>
            <a:r>
              <a:rPr lang="de-DE" altLang="de-DE" sz="4000" dirty="0" err="1">
                <a:solidFill>
                  <a:schemeClr val="tx1"/>
                </a:solidFill>
                <a:effectLst/>
                <a:latin typeface="Source Sans Pro" panose="020B0503030403020204" pitchFamily="34" charset="0"/>
                <a:ea typeface="Source Sans Pro" panose="020B0503030403020204" pitchFamily="34" charset="0"/>
              </a:rPr>
              <a:t>Massstäben</a:t>
            </a:r>
            <a:r>
              <a:rPr lang="de-DE" altLang="de-DE" sz="4000" dirty="0">
                <a:solidFill>
                  <a:schemeClr val="tx1"/>
                </a:solidFill>
                <a:effectLst/>
                <a:latin typeface="Source Sans Pro" panose="020B0503030403020204" pitchFamily="34" charset="0"/>
                <a:ea typeface="Source Sans Pro" panose="020B0503030403020204" pitchFamily="34" charset="0"/>
              </a:rPr>
              <a:t> urteilt, nicht viele Mächtige,</a:t>
            </a:r>
            <a:br>
              <a:rPr lang="de-DE" altLang="de-DE" sz="4000" dirty="0">
                <a:solidFill>
                  <a:schemeClr val="tx1"/>
                </a:solidFill>
                <a:effectLst/>
                <a:latin typeface="Source Sans Pro" panose="020B0503030403020204" pitchFamily="34" charset="0"/>
                <a:ea typeface="Source Sans Pro" panose="020B0503030403020204" pitchFamily="34" charset="0"/>
              </a:rPr>
            </a:br>
            <a:r>
              <a:rPr lang="de-DE" altLang="de-DE" sz="4000" dirty="0">
                <a:solidFill>
                  <a:schemeClr val="tx1"/>
                </a:solidFill>
                <a:effectLst/>
                <a:latin typeface="Source Sans Pro" panose="020B0503030403020204" pitchFamily="34" charset="0"/>
                <a:ea typeface="Source Sans Pro" panose="020B0503030403020204" pitchFamily="34" charset="0"/>
              </a:rPr>
              <a:t>nicht viele von vornehmer Herkunft.“</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176120" y="4869160"/>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1. Korinther-Brief 1,26</a:t>
            </a:r>
          </a:p>
        </p:txBody>
      </p:sp>
    </p:spTree>
    <p:extLst>
      <p:ext uri="{BB962C8B-B14F-4D97-AF65-F5344CB8AC3E}">
        <p14:creationId xmlns:p14="http://schemas.microsoft.com/office/powerpoint/2010/main" val="34906386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35360" y="303040"/>
            <a:ext cx="11089232" cy="1938992"/>
          </a:xfrm>
        </p:spPr>
        <p:txBody>
          <a:bodyPr wrap="square">
            <a:spAutoFit/>
          </a:bodyPr>
          <a:lstStyle/>
          <a:p>
            <a:pPr algn="l"/>
            <a:r>
              <a:rPr lang="de-DE" altLang="de-DE" sz="6000" dirty="0">
                <a:solidFill>
                  <a:schemeClr val="tx1"/>
                </a:solidFill>
                <a:effectLst/>
                <a:latin typeface="Source Sans Pro Black" panose="020B0803030403020204" pitchFamily="34" charset="0"/>
                <a:ea typeface="Source Sans Pro Black" panose="020B0803030403020204" pitchFamily="34" charset="0"/>
              </a:rPr>
              <a:t>II. Unsere Kinder</a:t>
            </a:r>
            <a:br>
              <a:rPr lang="de-DE" altLang="de-DE" sz="6000" dirty="0">
                <a:solidFill>
                  <a:schemeClr val="tx1"/>
                </a:solidFill>
                <a:effectLst/>
                <a:latin typeface="Source Sans Pro Black" panose="020B0803030403020204" pitchFamily="34" charset="0"/>
                <a:ea typeface="Source Sans Pro Black" panose="020B0803030403020204" pitchFamily="34" charset="0"/>
              </a:rPr>
            </a:br>
            <a:r>
              <a:rPr lang="de-DE" altLang="de-DE" sz="6000" dirty="0">
                <a:solidFill>
                  <a:schemeClr val="tx1"/>
                </a:solidFill>
                <a:effectLst/>
                <a:latin typeface="Source Sans Pro Black" panose="020B0803030403020204" pitchFamily="34" charset="0"/>
                <a:ea typeface="Source Sans Pro Black" panose="020B0803030403020204" pitchFamily="34" charset="0"/>
              </a:rPr>
              <a:t>      sollen ewig leben!</a:t>
            </a:r>
          </a:p>
        </p:txBody>
      </p:sp>
    </p:spTree>
    <p:extLst>
      <p:ext uri="{BB962C8B-B14F-4D97-AF65-F5344CB8AC3E}">
        <p14:creationId xmlns:p14="http://schemas.microsoft.com/office/powerpoint/2010/main" val="25920462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19336" y="188640"/>
            <a:ext cx="10621974" cy="3785652"/>
          </a:xfrm>
        </p:spPr>
        <p:txBody>
          <a:bodyPr wrap="square">
            <a:spAutoFit/>
          </a:bodyPr>
          <a:lstStyle/>
          <a:p>
            <a:pPr algn="l"/>
            <a:r>
              <a:rPr lang="de-DE" altLang="de-DE" sz="4000" dirty="0">
                <a:solidFill>
                  <a:schemeClr val="tx1"/>
                </a:solidFill>
                <a:effectLst/>
                <a:latin typeface="Source Sans Pro" panose="020B0503030403020204" pitchFamily="34" charset="0"/>
                <a:ea typeface="Source Sans Pro" panose="020B0503030403020204" pitchFamily="34" charset="0"/>
              </a:rPr>
              <a:t>„Voller Dankbarkeit erinnere ich mich an deinen Glauben, der so völlig frei ist von jeder Heuchelei. Es ist derselbe Glaube, der bereits deine </a:t>
            </a:r>
            <a:r>
              <a:rPr lang="de-DE" altLang="de-DE" sz="4000" dirty="0" err="1">
                <a:solidFill>
                  <a:schemeClr val="tx1"/>
                </a:solidFill>
                <a:effectLst/>
                <a:latin typeface="Source Sans Pro" panose="020B0503030403020204" pitchFamily="34" charset="0"/>
                <a:ea typeface="Source Sans Pro" panose="020B0503030403020204" pitchFamily="34" charset="0"/>
              </a:rPr>
              <a:t>Grossmutter</a:t>
            </a:r>
            <a:r>
              <a:rPr lang="de-DE" altLang="de-DE" sz="4000" dirty="0">
                <a:solidFill>
                  <a:schemeClr val="tx1"/>
                </a:solidFill>
                <a:effectLst/>
                <a:latin typeface="Source Sans Pro" panose="020B0503030403020204" pitchFamily="34" charset="0"/>
                <a:ea typeface="Source Sans Pro" panose="020B0503030403020204" pitchFamily="34" charset="0"/>
              </a:rPr>
              <a:t> Lois und deine Mutter </a:t>
            </a:r>
            <a:r>
              <a:rPr lang="de-DE" altLang="de-DE" sz="4000" dirty="0" err="1">
                <a:solidFill>
                  <a:schemeClr val="tx1"/>
                </a:solidFill>
                <a:effectLst/>
                <a:latin typeface="Source Sans Pro" panose="020B0503030403020204" pitchFamily="34" charset="0"/>
                <a:ea typeface="Source Sans Pro" panose="020B0503030403020204" pitchFamily="34" charset="0"/>
              </a:rPr>
              <a:t>Eunike</a:t>
            </a:r>
            <a:r>
              <a:rPr lang="de-DE" altLang="de-DE" sz="4000" dirty="0">
                <a:solidFill>
                  <a:schemeClr val="tx1"/>
                </a:solidFill>
                <a:effectLst/>
                <a:latin typeface="Source Sans Pro" panose="020B0503030403020204" pitchFamily="34" charset="0"/>
                <a:ea typeface="Source Sans Pro" panose="020B0503030403020204" pitchFamily="34" charset="0"/>
              </a:rPr>
              <a:t> erfüllte; und auch in dir – davon bin ich überzeugt – ist dieser Glaube lebendig.“</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608168" y="4293096"/>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2. Timotheus-Brief 1,5</a:t>
            </a:r>
          </a:p>
        </p:txBody>
      </p:sp>
    </p:spTree>
    <p:extLst>
      <p:ext uri="{BB962C8B-B14F-4D97-AF65-F5344CB8AC3E}">
        <p14:creationId xmlns:p14="http://schemas.microsoft.com/office/powerpoint/2010/main" val="40690717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25915" y="384339"/>
            <a:ext cx="11665296" cy="1754326"/>
          </a:xfrm>
        </p:spPr>
        <p:txBody>
          <a:bodyPr wrap="square">
            <a:spAutoFit/>
          </a:bodyPr>
          <a:lstStyle/>
          <a:p>
            <a:pPr algn="l"/>
            <a:r>
              <a:rPr lang="de-DE" altLang="de-DE" dirty="0">
                <a:solidFill>
                  <a:schemeClr val="tx1"/>
                </a:solidFill>
                <a:effectLst/>
                <a:latin typeface="Source Sans Pro" panose="020B0503030403020204" pitchFamily="34" charset="0"/>
                <a:ea typeface="Source Sans Pro" panose="020B0503030403020204" pitchFamily="34" charset="0"/>
              </a:rPr>
              <a:t>„Was können sie Weises lehren,</a:t>
            </a:r>
            <a:br>
              <a:rPr lang="de-DE" altLang="de-DE" dirty="0">
                <a:solidFill>
                  <a:schemeClr val="tx1"/>
                </a:solidFill>
                <a:effectLst/>
                <a:latin typeface="Source Sans Pro" panose="020B0503030403020204" pitchFamily="34" charset="0"/>
                <a:ea typeface="Source Sans Pro" panose="020B0503030403020204" pitchFamily="34" charset="0"/>
              </a:rPr>
            </a:br>
            <a:r>
              <a:rPr lang="de-DE" altLang="de-DE" dirty="0">
                <a:solidFill>
                  <a:schemeClr val="tx1"/>
                </a:solidFill>
                <a:effectLst/>
                <a:latin typeface="Source Sans Pro" panose="020B0503030403020204" pitchFamily="34" charset="0"/>
                <a:ea typeface="Source Sans Pro" panose="020B0503030403020204" pitchFamily="34" charset="0"/>
              </a:rPr>
              <a:t>wenn sie des HERRN Wort verwerfen?“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752184" y="2564904"/>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Jeremia 8,9</a:t>
            </a:r>
          </a:p>
        </p:txBody>
      </p:sp>
    </p:spTree>
    <p:extLst>
      <p:ext uri="{BB962C8B-B14F-4D97-AF65-F5344CB8AC3E}">
        <p14:creationId xmlns:p14="http://schemas.microsoft.com/office/powerpoint/2010/main" val="9421311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191344" y="260648"/>
            <a:ext cx="11161240" cy="2800767"/>
          </a:xfrm>
        </p:spPr>
        <p:txBody>
          <a:bodyPr wrap="square">
            <a:spAutoFit/>
          </a:bodyPr>
          <a:lstStyle/>
          <a:p>
            <a:pPr algn="l"/>
            <a:r>
              <a:rPr lang="de-DE" altLang="de-DE" sz="4400" dirty="0">
                <a:solidFill>
                  <a:schemeClr val="tx1"/>
                </a:solidFill>
                <a:effectLst/>
                <a:latin typeface="Source Sans Pro" panose="020B0503030403020204" pitchFamily="34" charset="0"/>
                <a:ea typeface="Source Sans Pro" panose="020B0503030403020204" pitchFamily="34" charset="0"/>
              </a:rPr>
              <a:t>„Was nützt es einem Menschen, die ganze Welt zu gewinnen, wenn er selbst dabei unheilbar Schaden nimmt? Oder was kann ein Mensch als Gegenwert für sein Leben geben?“</a:t>
            </a:r>
          </a:p>
        </p:txBody>
      </p:sp>
      <p:sp>
        <p:nvSpPr>
          <p:cNvPr id="4" name="Rectangle 3">
            <a:extLst>
              <a:ext uri="{FF2B5EF4-FFF2-40B4-BE49-F238E27FC236}">
                <a16:creationId xmlns:a16="http://schemas.microsoft.com/office/drawing/2014/main" xmlns="" id="{E70E3E0A-2302-4435-91B2-3A561C727EA9}"/>
              </a:ext>
            </a:extLst>
          </p:cNvPr>
          <p:cNvSpPr txBox="1">
            <a:spLocks noChangeArrowheads="1"/>
          </p:cNvSpPr>
          <p:nvPr/>
        </p:nvSpPr>
        <p:spPr bwMode="auto">
          <a:xfrm>
            <a:off x="7680176" y="3565753"/>
            <a:ext cx="3888432"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dirty="0">
                <a:effectLst/>
                <a:latin typeface="Source Sans Pro" panose="020B0503030403020204" pitchFamily="34" charset="0"/>
                <a:ea typeface="Source Sans Pro" panose="020B0503030403020204" pitchFamily="34" charset="0"/>
                <a:cs typeface="+mj-cs"/>
              </a:rPr>
              <a:t>Matthäus-Evangelium 16,26</a:t>
            </a:r>
          </a:p>
        </p:txBody>
      </p:sp>
    </p:spTree>
    <p:extLst>
      <p:ext uri="{BB962C8B-B14F-4D97-AF65-F5344CB8AC3E}">
        <p14:creationId xmlns:p14="http://schemas.microsoft.com/office/powerpoint/2010/main" val="2458391308"/>
      </p:ext>
    </p:extLst>
  </p:cSld>
  <p:clrMapOvr>
    <a:masterClrMapping/>
  </p:clrMapOvr>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440</Words>
  <Application>Microsoft Office PowerPoint</Application>
  <PresentationFormat>Benutzerdefiniert</PresentationFormat>
  <Paragraphs>43</Paragraphs>
  <Slides>16</Slides>
  <Notes>16</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Designvorlage 'Berggipfel'</vt:lpstr>
      <vt:lpstr>Wie wertvoll bin ich eigentlich?</vt:lpstr>
      <vt:lpstr>I. Das Privileg und     die Gefahr von Bildung</vt:lpstr>
      <vt:lpstr>„Wenn der Empfang des Erbes davon abhinge, dass wir das Gesetz befolgen: Dann würden wir es nicht mehr aufgrund von Gottes Zusage erhalten. Das Erbe jedoch, das Gott Abraham in Aussicht stellte, ist ein Geschenk, das sich auf seine Zusage gründet.“</vt:lpstr>
      <vt:lpstr>„Dass sie für gerecht erklärt werden, beruht auf seiner Gnade. Es ist sein freies Geschenk aufgrund der Erlösung durch Jesus Christus.“</vt:lpstr>
      <vt:lpstr>„Seht euch doch einmal in euren eigenen Reihen um, Geschwister: Was für Leute hat Gott sich ausgesucht, als er euch berief? Es sind nicht viele Kluge und Gebildete darunter, wenn man nach menschlichen Massstäben urteilt, nicht viele Mächtige, nicht viele von vornehmer Herkunft.“</vt:lpstr>
      <vt:lpstr>II. Unsere Kinder       sollen ewig leben!</vt:lpstr>
      <vt:lpstr>„Voller Dankbarkeit erinnere ich mich an deinen Glauben, der so völlig frei ist von jeder Heuchelei. Es ist derselbe Glaube, der bereits deine Grossmutter Lois und deine Mutter Eunike erfüllte; und auch in dir – davon bin ich überzeugt – ist dieser Glaube lebendig.“</vt:lpstr>
      <vt:lpstr>„Was können sie Weises lehren, wenn sie des HERRN Wort verwerfen?“</vt:lpstr>
      <vt:lpstr>„Was nützt es einem Menschen, die ganze Welt zu gewinnen, wenn er selbst dabei unheilbar Schaden nimmt? Oder was kann ein Mensch als Gegenwert für sein Leben geben?“</vt:lpstr>
      <vt:lpstr>„Ihr seid teuer erkauft!“</vt:lpstr>
      <vt:lpstr>„Gott hat nicht einmal seinen eigenen Sohn verschont, sondern hat ihn für uns alle hergegeben. Wird uns dann zusammen mit seinem Sohn nicht auch alles andere geschenkt werden?“</vt:lpstr>
      <vt:lpstr>PowerPoint-Präsentation</vt:lpstr>
      <vt:lpstr>„Gott hat nicht einmal seinen eigenen Sohn verschont, sondern hat ihn für uns alle hergegeben. Wird uns dann zusammen mit seinem Sohn nicht auch alles andere geschenkt werden?“</vt:lpstr>
      <vt:lpstr>Schlussgedanke</vt:lpstr>
      <vt:lpstr>«Seht doch, wie gross die Liebe ist, die uns der Vater erwiesen hat: Kinder Gottes dürfen wir uns nennen, und wir sind es tatsächlich! Doch davon weiss die Welt nichts; sie kennt uns nicht, weil sie ihn nicht erkannt hat.»</vt:lpstr>
      <vt:lpstr>«Ja, liebe Freunde, wir sind Gottes Kinder, wir sind es hier und heute. Und das ist erst der Anfang! Was darin alles eingeschlossen ist, ist uns vorläufig noch nicht enthüllt. Doch eines wissen wir: Wenn Jesus in seiner Herrlichkeit erscheint, werden wir ihm gleich sein; denn dann werden wir ihn so sehen, wie er wirklich ist.»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Wie wertvoll bin ich eigentlich? - Folien</dc:title>
  <dc:creator>Jürg Birnstiel</dc:creator>
  <cp:lastModifiedBy>Me</cp:lastModifiedBy>
  <cp:revision>770</cp:revision>
  <dcterms:created xsi:type="dcterms:W3CDTF">2013-11-12T15:20:47Z</dcterms:created>
  <dcterms:modified xsi:type="dcterms:W3CDTF">2021-12-27T17:07:28Z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