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8" r:id="rId1"/>
  </p:sldMasterIdLst>
  <p:notesMasterIdLst>
    <p:notesMasterId r:id="rId117"/>
  </p:notesMasterIdLst>
  <p:sldIdLst>
    <p:sldId id="323" r:id="rId2"/>
    <p:sldId id="452" r:id="rId3"/>
    <p:sldId id="485" r:id="rId4"/>
    <p:sldId id="389" r:id="rId5"/>
    <p:sldId id="497" r:id="rId6"/>
    <p:sldId id="480" r:id="rId7"/>
    <p:sldId id="481" r:id="rId8"/>
    <p:sldId id="482" r:id="rId9"/>
    <p:sldId id="491" r:id="rId10"/>
    <p:sldId id="483" r:id="rId11"/>
    <p:sldId id="484" r:id="rId12"/>
    <p:sldId id="475" r:id="rId13"/>
    <p:sldId id="476" r:id="rId14"/>
    <p:sldId id="477" r:id="rId15"/>
    <p:sldId id="325" r:id="rId16"/>
    <p:sldId id="338" r:id="rId17"/>
    <p:sldId id="331" r:id="rId18"/>
    <p:sldId id="335" r:id="rId19"/>
    <p:sldId id="339" r:id="rId20"/>
    <p:sldId id="336" r:id="rId21"/>
    <p:sldId id="337" r:id="rId22"/>
    <p:sldId id="332" r:id="rId23"/>
    <p:sldId id="327" r:id="rId24"/>
    <p:sldId id="328" r:id="rId25"/>
    <p:sldId id="329" r:id="rId26"/>
    <p:sldId id="342" r:id="rId27"/>
    <p:sldId id="413" r:id="rId28"/>
    <p:sldId id="424" r:id="rId29"/>
    <p:sldId id="486" r:id="rId30"/>
    <p:sldId id="425" r:id="rId31"/>
    <p:sldId id="341" r:id="rId32"/>
    <p:sldId id="344" r:id="rId33"/>
    <p:sldId id="416" r:id="rId34"/>
    <p:sldId id="417" r:id="rId35"/>
    <p:sldId id="418" r:id="rId36"/>
    <p:sldId id="419" r:id="rId37"/>
    <p:sldId id="422" r:id="rId38"/>
    <p:sldId id="420" r:id="rId39"/>
    <p:sldId id="346" r:id="rId40"/>
    <p:sldId id="414" r:id="rId41"/>
    <p:sldId id="421" r:id="rId42"/>
    <p:sldId id="423" r:id="rId43"/>
    <p:sldId id="355" r:id="rId44"/>
    <p:sldId id="349" r:id="rId45"/>
    <p:sldId id="373" r:id="rId46"/>
    <p:sldId id="356" r:id="rId47"/>
    <p:sldId id="371" r:id="rId48"/>
    <p:sldId id="357" r:id="rId49"/>
    <p:sldId id="358" r:id="rId50"/>
    <p:sldId id="368" r:id="rId51"/>
    <p:sldId id="369" r:id="rId52"/>
    <p:sldId id="370" r:id="rId53"/>
    <p:sldId id="372" r:id="rId54"/>
    <p:sldId id="426" r:id="rId55"/>
    <p:sldId id="360" r:id="rId56"/>
    <p:sldId id="361" r:id="rId57"/>
    <p:sldId id="362" r:id="rId58"/>
    <p:sldId id="374" r:id="rId59"/>
    <p:sldId id="380" r:id="rId60"/>
    <p:sldId id="381" r:id="rId61"/>
    <p:sldId id="382" r:id="rId62"/>
    <p:sldId id="383" r:id="rId63"/>
    <p:sldId id="415" r:id="rId64"/>
    <p:sldId id="304" r:id="rId65"/>
    <p:sldId id="387" r:id="rId66"/>
    <p:sldId id="403" r:id="rId67"/>
    <p:sldId id="479" r:id="rId68"/>
    <p:sldId id="404" r:id="rId69"/>
    <p:sldId id="492" r:id="rId70"/>
    <p:sldId id="405" r:id="rId71"/>
    <p:sldId id="487" r:id="rId72"/>
    <p:sldId id="408" r:id="rId73"/>
    <p:sldId id="429" r:id="rId74"/>
    <p:sldId id="409" r:id="rId75"/>
    <p:sldId id="410" r:id="rId76"/>
    <p:sldId id="406" r:id="rId77"/>
    <p:sldId id="412" r:id="rId78"/>
    <p:sldId id="411" r:id="rId79"/>
    <p:sldId id="432" r:id="rId80"/>
    <p:sldId id="433" r:id="rId81"/>
    <p:sldId id="478" r:id="rId82"/>
    <p:sldId id="434" r:id="rId83"/>
    <p:sldId id="435" r:id="rId84"/>
    <p:sldId id="436" r:id="rId85"/>
    <p:sldId id="437" r:id="rId86"/>
    <p:sldId id="438" r:id="rId87"/>
    <p:sldId id="443" r:id="rId88"/>
    <p:sldId id="490" r:id="rId89"/>
    <p:sldId id="447" r:id="rId90"/>
    <p:sldId id="448" r:id="rId91"/>
    <p:sldId id="449" r:id="rId92"/>
    <p:sldId id="450" r:id="rId93"/>
    <p:sldId id="451" r:id="rId94"/>
    <p:sldId id="462" r:id="rId95"/>
    <p:sldId id="463" r:id="rId96"/>
    <p:sldId id="453" r:id="rId97"/>
    <p:sldId id="469" r:id="rId98"/>
    <p:sldId id="461" r:id="rId99"/>
    <p:sldId id="464" r:id="rId100"/>
    <p:sldId id="470" r:id="rId101"/>
    <p:sldId id="460" r:id="rId102"/>
    <p:sldId id="472" r:id="rId103"/>
    <p:sldId id="457" r:id="rId104"/>
    <p:sldId id="473" r:id="rId105"/>
    <p:sldId id="493" r:id="rId106"/>
    <p:sldId id="488" r:id="rId107"/>
    <p:sldId id="474" r:id="rId108"/>
    <p:sldId id="489" r:id="rId109"/>
    <p:sldId id="500" r:id="rId110"/>
    <p:sldId id="501" r:id="rId111"/>
    <p:sldId id="498" r:id="rId112"/>
    <p:sldId id="502" r:id="rId113"/>
    <p:sldId id="494" r:id="rId114"/>
    <p:sldId id="495" r:id="rId115"/>
    <p:sldId id="496" r:id="rId1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9423" autoAdjust="0"/>
  </p:normalViewPr>
  <p:slideViewPr>
    <p:cSldViewPr>
      <p:cViewPr varScale="1">
        <p:scale>
          <a:sx n="104" d="100"/>
          <a:sy n="104" d="100"/>
        </p:scale>
        <p:origin x="-18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5512E-B367-4696-9A78-5641B227E2B2}" type="datetimeFigureOut">
              <a:rPr lang="de-DE" smtClean="0"/>
              <a:pPr/>
              <a:t>09.12.2015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B2265-6362-4AE1-A34D-B381204A1103}" type="slidenum">
              <a:rPr lang="de-DE" smtClean="0"/>
              <a:pPr/>
              <a:t>‹Nr.›</a:t>
            </a:fld>
            <a:endParaRPr lang="de-DE"/>
          </a:p>
        </p:txBody>
      </p:sp>
    </p:spTree>
    <p:extLst>
      <p:ext uri="{BB962C8B-B14F-4D97-AF65-F5344CB8AC3E}">
        <p14:creationId xmlns:p14="http://schemas.microsoft.com/office/powerpoint/2010/main" val="273868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63335-4AEE-4B8A-A8C0-20074DF0E30A}" type="slidenum">
              <a:rPr lang="fr-FR" smtClean="0">
                <a:latin typeface="Arial" pitchFamily="34" charset="0"/>
                <a:cs typeface="Arial" pitchFamily="34" charset="0"/>
              </a:rPr>
              <a:pPr/>
              <a:t>1</a:t>
            </a:fld>
            <a:endParaRPr lang="fr-FR"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Jerusalem im Jahr 445 v. Chr. </a:t>
            </a:r>
            <a:r>
              <a:rPr lang="de-CH" sz="1200" kern="1200" dirty="0" err="1" smtClean="0">
                <a:solidFill>
                  <a:schemeClr val="tx1"/>
                </a:solidFill>
                <a:latin typeface="+mn-lt"/>
                <a:ea typeface="+mn-ea"/>
                <a:cs typeface="+mn-cs"/>
              </a:rPr>
              <a:t>Nehemia</a:t>
            </a:r>
            <a:r>
              <a:rPr lang="de-CH" sz="1200" kern="1200" dirty="0" smtClean="0">
                <a:solidFill>
                  <a:schemeClr val="tx1"/>
                </a:solidFill>
                <a:latin typeface="+mn-lt"/>
                <a:ea typeface="+mn-ea"/>
                <a:cs typeface="+mn-cs"/>
              </a:rPr>
              <a:t> ermutigte das Volk, die Stadt Gottes wieder aufzubauen. Die Bibel beschreibt dieses Werk in höchst erstaunlich detaillierter Weise (</a:t>
            </a:r>
            <a:r>
              <a:rPr lang="de-CH" sz="1200" kern="1200" dirty="0" err="1" smtClean="0">
                <a:solidFill>
                  <a:schemeClr val="tx1"/>
                </a:solidFill>
                <a:latin typeface="+mn-lt"/>
                <a:ea typeface="+mn-ea"/>
                <a:cs typeface="+mn-cs"/>
              </a:rPr>
              <a:t>Neh</a:t>
            </a:r>
            <a:r>
              <a:rPr lang="de-CH" sz="1200" kern="1200" dirty="0" smtClean="0">
                <a:solidFill>
                  <a:schemeClr val="tx1"/>
                </a:solidFill>
                <a:latin typeface="+mn-lt"/>
                <a:ea typeface="+mn-ea"/>
                <a:cs typeface="+mn-cs"/>
              </a:rPr>
              <a:t> 3). Wir rekonstruieren Jerusalem anhand von Luftbildern und Nahaufnahmen auf der Basis der archäologischen Forschung seit dem 19. Jh. bis in die jüngste Vergangenheit. Dadurch wird entsprechend dem neusten Forschungsstand ganz genau klar werden, wo z.B. das </a:t>
            </a:r>
            <a:r>
              <a:rPr lang="de-CH" sz="1200" kern="1200" dirty="0" err="1" smtClean="0">
                <a:solidFill>
                  <a:schemeClr val="tx1"/>
                </a:solidFill>
                <a:latin typeface="+mn-lt"/>
                <a:ea typeface="+mn-ea"/>
                <a:cs typeface="+mn-cs"/>
              </a:rPr>
              <a:t>Schaftor</a:t>
            </a:r>
            <a:r>
              <a:rPr lang="de-CH" sz="1200" kern="1200" dirty="0" smtClean="0">
                <a:solidFill>
                  <a:schemeClr val="tx1"/>
                </a:solidFill>
                <a:latin typeface="+mn-lt"/>
                <a:ea typeface="+mn-ea"/>
                <a:cs typeface="+mn-cs"/>
              </a:rPr>
              <a:t> stand, oder die Türme </a:t>
            </a:r>
            <a:r>
              <a:rPr lang="de-CH" sz="1200" kern="1200" dirty="0" err="1" smtClean="0">
                <a:solidFill>
                  <a:schemeClr val="tx1"/>
                </a:solidFill>
                <a:latin typeface="+mn-lt"/>
                <a:ea typeface="+mn-ea"/>
                <a:cs typeface="+mn-cs"/>
              </a:rPr>
              <a:t>Hananeel</a:t>
            </a:r>
            <a:r>
              <a:rPr lang="de-CH" sz="1200" kern="1200" dirty="0" smtClean="0">
                <a:solidFill>
                  <a:schemeClr val="tx1"/>
                </a:solidFill>
                <a:latin typeface="+mn-lt"/>
                <a:ea typeface="+mn-ea"/>
                <a:cs typeface="+mn-cs"/>
              </a:rPr>
              <a:t> und </a:t>
            </a:r>
            <a:r>
              <a:rPr lang="de-CH" sz="1200" kern="1200" dirty="0" err="1" smtClean="0">
                <a:solidFill>
                  <a:schemeClr val="tx1"/>
                </a:solidFill>
                <a:latin typeface="+mn-lt"/>
                <a:ea typeface="+mn-ea"/>
                <a:cs typeface="+mn-cs"/>
              </a:rPr>
              <a:t>Meah</a:t>
            </a:r>
            <a:r>
              <a:rPr lang="de-CH" sz="1200" kern="1200" dirty="0" smtClean="0">
                <a:solidFill>
                  <a:schemeClr val="tx1"/>
                </a:solidFill>
                <a:latin typeface="+mn-lt"/>
                <a:ea typeface="+mn-ea"/>
                <a:cs typeface="+mn-cs"/>
              </a:rPr>
              <a:t>, der Eckturm, das Obergemach der Ecke sowie das </a:t>
            </a:r>
            <a:r>
              <a:rPr lang="de-CH" sz="1200" kern="1200" dirty="0" err="1" smtClean="0">
                <a:solidFill>
                  <a:schemeClr val="tx1"/>
                </a:solidFill>
                <a:latin typeface="+mn-lt"/>
                <a:ea typeface="+mn-ea"/>
                <a:cs typeface="+mn-cs"/>
              </a:rPr>
              <a:t>Fischtor</a:t>
            </a:r>
            <a:r>
              <a:rPr lang="de-CH" sz="1200" kern="1200" dirty="0" smtClean="0">
                <a:solidFill>
                  <a:schemeClr val="tx1"/>
                </a:solidFill>
                <a:latin typeface="+mn-lt"/>
                <a:ea typeface="+mn-ea"/>
                <a:cs typeface="+mn-cs"/>
              </a:rPr>
              <a:t> und das </a:t>
            </a:r>
            <a:r>
              <a:rPr lang="de-CH" sz="1200" kern="1200" dirty="0" err="1" smtClean="0">
                <a:solidFill>
                  <a:schemeClr val="tx1"/>
                </a:solidFill>
                <a:latin typeface="+mn-lt"/>
                <a:ea typeface="+mn-ea"/>
                <a:cs typeface="+mn-cs"/>
              </a:rPr>
              <a:t>Quelltor</a:t>
            </a:r>
            <a:r>
              <a:rPr lang="de-CH" sz="1200" kern="1200" dirty="0" smtClean="0">
                <a:solidFill>
                  <a:schemeClr val="tx1"/>
                </a:solidFill>
                <a:latin typeface="+mn-lt"/>
                <a:ea typeface="+mn-ea"/>
                <a:cs typeface="+mn-cs"/>
              </a:rPr>
              <a:t>, der Garten des Königs etc. </a:t>
            </a:r>
            <a:endParaRPr lang="de-DE" sz="1200" kern="1200" dirty="0" smtClean="0">
              <a:solidFill>
                <a:schemeClr val="tx1"/>
              </a:solidFill>
              <a:latin typeface="+mn-lt"/>
              <a:ea typeface="+mn-ea"/>
              <a:cs typeface="+mn-cs"/>
            </a:endParaRPr>
          </a:p>
          <a:p>
            <a:pPr eaLnBrk="1" hangingPunct="1"/>
            <a:endParaRPr lang="de-DE"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41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43</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44</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50</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58</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59</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60</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61</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62</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63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63335-4AEE-4B8A-A8C0-20074DF0E30A}" type="slidenum">
              <a:rPr lang="fr-FR" smtClean="0">
                <a:latin typeface="Arial" pitchFamily="34" charset="0"/>
                <a:cs typeface="Arial" pitchFamily="34" charset="0"/>
              </a:rPr>
              <a:pPr/>
              <a:t>13</a:t>
            </a:fld>
            <a:endParaRPr lang="fr-FR"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63335-4AEE-4B8A-A8C0-20074DF0E30A}" type="slidenum">
              <a:rPr lang="fr-FR" smtClean="0">
                <a:latin typeface="Arial" pitchFamily="34" charset="0"/>
                <a:cs typeface="Arial" pitchFamily="34" charset="0"/>
              </a:rPr>
              <a:pPr/>
              <a:t>95</a:t>
            </a:fld>
            <a:endParaRPr lang="fr-FR"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dirty="0"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ln/>
        </p:spPr>
      </p:sp>
      <p:sp>
        <p:nvSpPr>
          <p:cNvPr id="97283" name="Notizenplatzhalter 2"/>
          <p:cNvSpPr>
            <a:spLocks noGrp="1"/>
          </p:cNvSpPr>
          <p:nvPr>
            <p:ph type="body" idx="1"/>
          </p:nvPr>
        </p:nvSpPr>
        <p:spPr>
          <a:noFill/>
          <a:ln/>
        </p:spPr>
        <p:txBody>
          <a:bodyPr/>
          <a:lstStyle/>
          <a:p>
            <a:r>
              <a:rPr lang="de-DE" smtClean="0"/>
              <a:t>Eilat Mazar: Discovering the Salomonic Wall in Jerusalem. Jerusalem 2011, S. 109.</a:t>
            </a:r>
          </a:p>
        </p:txBody>
      </p:sp>
      <p:sp>
        <p:nvSpPr>
          <p:cNvPr id="97284" name="Foliennummernplatzhalter 3"/>
          <p:cNvSpPr>
            <a:spLocks noGrp="1"/>
          </p:cNvSpPr>
          <p:nvPr>
            <p:ph type="sldNum" sz="quarter" idx="5"/>
          </p:nvPr>
        </p:nvSpPr>
        <p:spPr>
          <a:noFill/>
        </p:spPr>
        <p:txBody>
          <a:bodyPr/>
          <a:lstStyle/>
          <a:p>
            <a:fld id="{CA0A81EB-4F3D-4130-A1A4-4FAF4F42AD61}" type="slidenum">
              <a:rPr lang="de-DE" smtClean="0"/>
              <a:pPr/>
              <a:t>98</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63335-4AEE-4B8A-A8C0-20074DF0E30A}" type="slidenum">
              <a:rPr lang="fr-FR" smtClean="0">
                <a:latin typeface="Arial" pitchFamily="34" charset="0"/>
                <a:cs typeface="Arial" pitchFamily="34" charset="0"/>
              </a:rPr>
              <a:pPr/>
              <a:t>14</a:t>
            </a:fld>
            <a:endParaRPr lang="fr-FR"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21</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25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32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38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39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40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743200" y="3657600"/>
            <a:ext cx="6248400" cy="1143000"/>
          </a:xfrm>
        </p:spPr>
        <p:txBody>
          <a:bodyPr/>
          <a:lstStyle>
            <a:lvl1pPr algn="l">
              <a:defRPr sz="4000"/>
            </a:lvl1pPr>
          </a:lstStyle>
          <a:p>
            <a:r>
              <a:rPr lang="de-DE" smtClean="0"/>
              <a:t>Titelmasterformat durch Klicken bearbeiten</a:t>
            </a:r>
            <a:endParaRPr lang="en-US"/>
          </a:p>
        </p:txBody>
      </p:sp>
      <p:sp>
        <p:nvSpPr>
          <p:cNvPr id="49155" name="Rectangle 3"/>
          <p:cNvSpPr>
            <a:spLocks noGrp="1" noChangeArrowheads="1"/>
          </p:cNvSpPr>
          <p:nvPr>
            <p:ph type="subTitle" idx="1"/>
          </p:nvPr>
        </p:nvSpPr>
        <p:spPr>
          <a:xfrm>
            <a:off x="2743200" y="4648200"/>
            <a:ext cx="6248400" cy="762000"/>
          </a:xfrm>
        </p:spPr>
        <p:txBody>
          <a:bodyPr/>
          <a:lstStyle>
            <a:lvl1pPr marL="0" indent="0">
              <a:buFont typeface="Wingdings" pitchFamily="2" charset="2"/>
              <a:buNone/>
              <a:defRPr sz="2800">
                <a:solidFill>
                  <a:srgbClr val="B2B2B2"/>
                </a:solidFill>
              </a:defRPr>
            </a:lvl1pPr>
          </a:lstStyle>
          <a:p>
            <a:r>
              <a:rPr lang="de-DE" smtClean="0"/>
              <a:t>Formatvorlage des Untertitelmasters durch Klicken bearbeiten</a:t>
            </a:r>
            <a:endParaRPr lang="en-US"/>
          </a:p>
        </p:txBody>
      </p:sp>
      <p:sp>
        <p:nvSpPr>
          <p:cNvPr id="49156" name="Rectangle 4"/>
          <p:cNvSpPr>
            <a:spLocks noGrp="1" noChangeArrowheads="1"/>
          </p:cNvSpPr>
          <p:nvPr>
            <p:ph type="dt" sz="quarter" idx="2"/>
          </p:nvPr>
        </p:nvSpPr>
        <p:spPr/>
        <p:txBody>
          <a:bodyPr/>
          <a:lstStyle>
            <a:lvl1pPr>
              <a:defRPr/>
            </a:lvl1pPr>
          </a:lstStyle>
          <a:p>
            <a:fld id="{A416D113-E2CB-46FC-B816-3F91C17DA430}" type="datetimeFigureOut">
              <a:rPr lang="de-DE" smtClean="0"/>
              <a:pPr/>
              <a:t>09.12.2015</a:t>
            </a:fld>
            <a:endParaRPr lang="de-DE"/>
          </a:p>
        </p:txBody>
      </p:sp>
      <p:sp>
        <p:nvSpPr>
          <p:cNvPr id="49157" name="Rectangle 5"/>
          <p:cNvSpPr>
            <a:spLocks noGrp="1" noChangeArrowheads="1"/>
          </p:cNvSpPr>
          <p:nvPr>
            <p:ph type="ftr" sz="quarter" idx="3"/>
          </p:nvPr>
        </p:nvSpPr>
        <p:spPr/>
        <p:txBody>
          <a:bodyPr/>
          <a:lstStyle>
            <a:lvl1pPr>
              <a:defRPr/>
            </a:lvl1pPr>
          </a:lstStyle>
          <a:p>
            <a:endParaRPr lang="de-DE"/>
          </a:p>
        </p:txBody>
      </p:sp>
      <p:sp>
        <p:nvSpPr>
          <p:cNvPr id="49158" name="Rectangle 6"/>
          <p:cNvSpPr>
            <a:spLocks noGrp="1" noChangeArrowheads="1"/>
          </p:cNvSpPr>
          <p:nvPr>
            <p:ph type="sldNum" sz="quarter" idx="4"/>
          </p:nvPr>
        </p:nvSpPr>
        <p:spPr/>
        <p:txBody>
          <a:bodyPr/>
          <a:lstStyle>
            <a:lvl1pPr>
              <a:defRPr/>
            </a:lvl1pPr>
          </a:lstStyle>
          <a:p>
            <a:fld id="{4B28DB39-7760-40C5-AD76-7E1DA2F648A3}"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28600"/>
            <a:ext cx="1809750" cy="6324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52600" y="228600"/>
            <a:ext cx="5276850" cy="6324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99D4E20E-E328-4004-82F0-5C7E7BCFE36D}" type="slidenum">
              <a:rPr lang="de-CH"/>
              <a:pPr>
                <a:defRPr/>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55775" y="1447800"/>
            <a:ext cx="35417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49888" y="1447800"/>
            <a:ext cx="35417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A416D113-E2CB-46FC-B816-3F91C17DA430}" type="datetimeFigureOut">
              <a:rPr lang="de-DE" smtClean="0"/>
              <a:pPr/>
              <a:t>09.12.2015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alpha val="41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28600"/>
            <a:ext cx="7239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1755775" y="1447800"/>
            <a:ext cx="7235825"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416D113-E2CB-46FC-B816-3F91C17DA430}" type="datetimeFigureOut">
              <a:rPr lang="de-DE" smtClean="0"/>
              <a:pPr/>
              <a:t>09.12.2015</a:t>
            </a:fld>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28DB39-7760-40C5-AD76-7E1DA2F648A3}" type="slidenum">
              <a:rPr lang="de-DE" smtClean="0"/>
              <a:pPr/>
              <a:t>‹Nr.›</a:t>
            </a:fld>
            <a:endParaRPr lang="de-DE"/>
          </a:p>
        </p:txBody>
      </p:sp>
    </p:spTree>
  </p:cSld>
  <p:clrMap bg1="dk2" tx1="lt1" bg2="dk1" tx2="lt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Lst>
  <p:timing>
    <p:tnLst>
      <p:par>
        <p:cTn id="1" dur="indefinite" restart="never" nodeType="tmRoot"/>
      </p:par>
    </p:tnLst>
  </p:timing>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oger\Desktop\Israel 2013\IMG_0766.JPG"/>
          <p:cNvPicPr>
            <a:picLocks noChangeAspect="1" noChangeArrowheads="1"/>
          </p:cNvPicPr>
          <p:nvPr/>
        </p:nvPicPr>
        <p:blipFill>
          <a:blip r:embed="rId3" cstate="print"/>
          <a:srcRect/>
          <a:stretch>
            <a:fillRect/>
          </a:stretch>
        </p:blipFill>
        <p:spPr bwMode="auto">
          <a:xfrm>
            <a:off x="-468560" y="-164"/>
            <a:ext cx="10287248" cy="6858164"/>
          </a:xfrm>
          <a:prstGeom prst="rect">
            <a:avLst/>
          </a:prstGeom>
          <a:noFill/>
          <a:ln w="9525">
            <a:noFill/>
            <a:miter lim="800000"/>
            <a:headEnd/>
            <a:tailEnd/>
          </a:ln>
        </p:spPr>
      </p:pic>
      <p:sp>
        <p:nvSpPr>
          <p:cNvPr id="40964" name="Textfeld 3"/>
          <p:cNvSpPr txBox="1">
            <a:spLocks noChangeArrowheads="1"/>
          </p:cNvSpPr>
          <p:nvPr/>
        </p:nvSpPr>
        <p:spPr bwMode="auto">
          <a:xfrm>
            <a:off x="971550" y="5300663"/>
            <a:ext cx="381000" cy="277812"/>
          </a:xfrm>
          <a:prstGeom prst="rect">
            <a:avLst/>
          </a:prstGeom>
          <a:noFill/>
          <a:ln w="9525">
            <a:noFill/>
            <a:miter lim="800000"/>
            <a:headEnd/>
            <a:tailEnd/>
          </a:ln>
        </p:spPr>
        <p:txBody>
          <a:bodyPr wrap="none">
            <a:spAutoFit/>
          </a:bodyPr>
          <a:lstStyle/>
          <a:p>
            <a:r>
              <a:rPr lang="de-DE" sz="1200" dirty="0"/>
              <a:t>RL</a:t>
            </a:r>
          </a:p>
        </p:txBody>
      </p:sp>
      <p:sp>
        <p:nvSpPr>
          <p:cNvPr id="6" name="Rechteck 5"/>
          <p:cNvSpPr/>
          <p:nvPr/>
        </p:nvSpPr>
        <p:spPr>
          <a:xfrm>
            <a:off x="1691680" y="0"/>
            <a:ext cx="7848872"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Jerusalems Wiederaufbau unter </a:t>
            </a:r>
            <a:r>
              <a:rPr lang="de-DE" sz="4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Nehemia</a:t>
            </a:r>
            <a:endParaRPr lang="de-DE"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feld 4"/>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
        <p:nvSpPr>
          <p:cNvPr id="7" name="Textfeld 6"/>
          <p:cNvSpPr txBox="1"/>
          <p:nvPr/>
        </p:nvSpPr>
        <p:spPr>
          <a:xfrm>
            <a:off x="7236296" y="2636912"/>
            <a:ext cx="1670970" cy="646331"/>
          </a:xfrm>
          <a:prstGeom prst="rect">
            <a:avLst/>
          </a:prstGeom>
          <a:noFill/>
        </p:spPr>
        <p:txBody>
          <a:bodyPr wrap="none" rtlCol="0">
            <a:spAutoFit/>
          </a:bodyPr>
          <a:lstStyle/>
          <a:p>
            <a:r>
              <a:rPr lang="de-DE" b="1" dirty="0" smtClean="0">
                <a:effectLst>
                  <a:outerShdw blurRad="38100" dist="38100" dir="2700000" algn="tl">
                    <a:srgbClr val="000000">
                      <a:alpha val="43137"/>
                    </a:srgbClr>
                  </a:outerShdw>
                </a:effectLst>
              </a:rPr>
              <a:t>Roger Liebi</a:t>
            </a:r>
          </a:p>
          <a:p>
            <a:pPr algn="r"/>
            <a:r>
              <a:rPr lang="de-DE" b="1" dirty="0" smtClean="0">
                <a:effectLst>
                  <a:outerShdw blurRad="38100" dist="38100" dir="2700000" algn="tl">
                    <a:srgbClr val="000000">
                      <a:alpha val="43137"/>
                    </a:srgbClr>
                  </a:outerShdw>
                </a:effectLst>
              </a:rPr>
              <a:t>2014</a:t>
            </a:r>
            <a:endParaRPr lang="de-DE"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thumb/4/4c/Israel-2013%282%29-Aerial-Jerusalem-Temple_Mount-Temple_Mount_%28south_exposure%29.jpg/640px-Israel-2013%282%29-Aerial-Jerusalem-Temple_Mount-Temple_Mount_%28south_exposure%29.jpg"/>
          <p:cNvPicPr>
            <a:picLocks noChangeAspect="1" noChangeArrowheads="1"/>
          </p:cNvPicPr>
          <p:nvPr/>
        </p:nvPicPr>
        <p:blipFill>
          <a:blip r:embed="rId2" cstate="print"/>
          <a:srcRect/>
          <a:stretch>
            <a:fillRect/>
          </a:stretch>
        </p:blipFill>
        <p:spPr bwMode="auto">
          <a:xfrm>
            <a:off x="0" y="53345"/>
            <a:ext cx="9144000" cy="6861731"/>
          </a:xfrm>
          <a:prstGeom prst="rect">
            <a:avLst/>
          </a:prstGeom>
          <a:noFill/>
        </p:spPr>
      </p:pic>
      <p:sp>
        <p:nvSpPr>
          <p:cNvPr id="5" name="Textfeld 4"/>
          <p:cNvSpPr txBox="1"/>
          <p:nvPr/>
        </p:nvSpPr>
        <p:spPr>
          <a:xfrm>
            <a:off x="6516216" y="2852936"/>
            <a:ext cx="1342483" cy="523220"/>
          </a:xfrm>
          <a:prstGeom prst="rect">
            <a:avLst/>
          </a:prstGeom>
          <a:noFill/>
        </p:spPr>
        <p:txBody>
          <a:bodyPr wrap="none" rtlCol="0">
            <a:spAutoFit/>
          </a:bodyPr>
          <a:lstStyle/>
          <a:p>
            <a:r>
              <a:rPr lang="de-DE" sz="1400" dirty="0" smtClean="0"/>
              <a:t>Godot13 CC-</a:t>
            </a:r>
          </a:p>
          <a:p>
            <a:r>
              <a:rPr lang="de-DE" sz="1400" dirty="0" smtClean="0"/>
              <a:t>BY-SA 3.0</a:t>
            </a:r>
            <a:endParaRPr lang="de-DE" sz="1400" dirty="0"/>
          </a:p>
        </p:txBody>
      </p:sp>
      <p:sp>
        <p:nvSpPr>
          <p:cNvPr id="4" name="Textfeld 3"/>
          <p:cNvSpPr txBox="1"/>
          <p:nvPr/>
        </p:nvSpPr>
        <p:spPr>
          <a:xfrm>
            <a:off x="3923928" y="6021288"/>
            <a:ext cx="341760" cy="369332"/>
          </a:xfrm>
          <a:prstGeom prst="rect">
            <a:avLst/>
          </a:prstGeom>
          <a:noFill/>
        </p:spPr>
        <p:txBody>
          <a:bodyPr wrap="none" rtlCol="0">
            <a:spAutoFit/>
          </a:bodyPr>
          <a:lstStyle/>
          <a:p>
            <a:r>
              <a:rPr lang="de-DE" dirty="0" smtClean="0"/>
              <a:t>S</a:t>
            </a:r>
            <a:endParaRPr lang="de-DE" dirty="0"/>
          </a:p>
        </p:txBody>
      </p:sp>
      <p:sp>
        <p:nvSpPr>
          <p:cNvPr id="7" name="Textfeld 6"/>
          <p:cNvSpPr txBox="1"/>
          <p:nvPr/>
        </p:nvSpPr>
        <p:spPr>
          <a:xfrm>
            <a:off x="4860032" y="1772816"/>
            <a:ext cx="357790" cy="369332"/>
          </a:xfrm>
          <a:prstGeom prst="rect">
            <a:avLst/>
          </a:prstGeom>
          <a:noFill/>
        </p:spPr>
        <p:txBody>
          <a:bodyPr wrap="none" rtlCol="0">
            <a:spAutoFit/>
          </a:bodyPr>
          <a:lstStyle/>
          <a:p>
            <a:r>
              <a:rPr lang="de-DE" dirty="0" smtClean="0"/>
              <a:t>N</a:t>
            </a:r>
            <a:endParaRPr lang="de-DE" dirty="0"/>
          </a:p>
        </p:txBody>
      </p:sp>
      <p:sp>
        <p:nvSpPr>
          <p:cNvPr id="8" name="Textfeld 7"/>
          <p:cNvSpPr txBox="1"/>
          <p:nvPr/>
        </p:nvSpPr>
        <p:spPr>
          <a:xfrm>
            <a:off x="8172400" y="2780928"/>
            <a:ext cx="365806" cy="369332"/>
          </a:xfrm>
          <a:prstGeom prst="rect">
            <a:avLst/>
          </a:prstGeom>
          <a:noFill/>
        </p:spPr>
        <p:txBody>
          <a:bodyPr wrap="none" rtlCol="0">
            <a:spAutoFit/>
          </a:bodyPr>
          <a:lstStyle/>
          <a:p>
            <a:r>
              <a:rPr lang="de-DE" dirty="0" smtClean="0"/>
              <a:t>O</a:t>
            </a:r>
            <a:endParaRPr lang="de-DE" dirty="0"/>
          </a:p>
        </p:txBody>
      </p:sp>
      <p:sp>
        <p:nvSpPr>
          <p:cNvPr id="9" name="Textfeld 8"/>
          <p:cNvSpPr txBox="1"/>
          <p:nvPr/>
        </p:nvSpPr>
        <p:spPr>
          <a:xfrm>
            <a:off x="539552" y="2996952"/>
            <a:ext cx="412292" cy="369332"/>
          </a:xfrm>
          <a:prstGeom prst="rect">
            <a:avLst/>
          </a:prstGeom>
          <a:noFill/>
        </p:spPr>
        <p:txBody>
          <a:bodyPr wrap="none" rtlCol="0">
            <a:spAutoFit/>
          </a:bodyPr>
          <a:lstStyle/>
          <a:p>
            <a:r>
              <a:rPr lang="de-DE" dirty="0" smtClean="0"/>
              <a:t>W</a:t>
            </a:r>
            <a:endParaRPr lang="de-DE"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Neuer Ordner (2)\IsraelReise_0575.jpg"/>
          <p:cNvPicPr>
            <a:picLocks noChangeAspect="1" noChangeArrowheads="1"/>
          </p:cNvPicPr>
          <p:nvPr/>
        </p:nvPicPr>
        <p:blipFill>
          <a:blip r:embed="rId2" cstate="print"/>
          <a:srcRect/>
          <a:stretch>
            <a:fillRect/>
          </a:stretch>
        </p:blipFill>
        <p:spPr bwMode="auto">
          <a:xfrm>
            <a:off x="0" y="-1"/>
            <a:ext cx="9144000" cy="6094633"/>
          </a:xfrm>
          <a:prstGeom prst="rect">
            <a:avLst/>
          </a:prstGeom>
          <a:noFill/>
          <a:ln w="9525">
            <a:noFill/>
            <a:miter lim="800000"/>
            <a:headEnd/>
            <a:tailEnd/>
          </a:ln>
        </p:spPr>
      </p:pic>
      <p:sp>
        <p:nvSpPr>
          <p:cNvPr id="7" name="Textfeld 6"/>
          <p:cNvSpPr txBox="1"/>
          <p:nvPr/>
        </p:nvSpPr>
        <p:spPr>
          <a:xfrm>
            <a:off x="3779912" y="1412776"/>
            <a:ext cx="857927" cy="369332"/>
          </a:xfrm>
          <a:prstGeom prst="rect">
            <a:avLst/>
          </a:prstGeom>
          <a:noFill/>
        </p:spPr>
        <p:txBody>
          <a:bodyPr wrap="none" rtlCol="0">
            <a:spAutoFit/>
          </a:bodyPr>
          <a:lstStyle/>
          <a:p>
            <a:r>
              <a:rPr lang="de-DE" dirty="0" err="1" smtClean="0"/>
              <a:t>Ophel</a:t>
            </a:r>
            <a:endParaRPr lang="de-DE" dirty="0"/>
          </a:p>
        </p:txBody>
      </p:sp>
      <p:sp>
        <p:nvSpPr>
          <p:cNvPr id="8" name="Line 8"/>
          <p:cNvSpPr>
            <a:spLocks noChangeShapeType="1"/>
          </p:cNvSpPr>
          <p:nvPr/>
        </p:nvSpPr>
        <p:spPr bwMode="auto">
          <a:xfrm>
            <a:off x="4211960" y="1844824"/>
            <a:ext cx="1080120" cy="1152128"/>
          </a:xfrm>
          <a:prstGeom prst="line">
            <a:avLst/>
          </a:prstGeom>
          <a:noFill/>
          <a:ln w="57150">
            <a:solidFill>
              <a:srgbClr val="FF3300"/>
            </a:solidFill>
            <a:round/>
            <a:headEnd/>
            <a:tailEnd type="triangle" w="med" len="med"/>
          </a:ln>
        </p:spPr>
        <p:txBody>
          <a:bodyPr wrap="none" anchor="ctr"/>
          <a:lstStyle/>
          <a:p>
            <a:endParaRPr lang="de-DE"/>
          </a:p>
        </p:txBody>
      </p:sp>
      <p:sp>
        <p:nvSpPr>
          <p:cNvPr id="9" name="Textfeld 8"/>
          <p:cNvSpPr txBox="1"/>
          <p:nvPr/>
        </p:nvSpPr>
        <p:spPr>
          <a:xfrm>
            <a:off x="395536" y="1556792"/>
            <a:ext cx="2895344" cy="369332"/>
          </a:xfrm>
          <a:prstGeom prst="rect">
            <a:avLst/>
          </a:prstGeom>
          <a:noFill/>
        </p:spPr>
        <p:txBody>
          <a:bodyPr wrap="none" rtlCol="0">
            <a:spAutoFit/>
          </a:bodyPr>
          <a:lstStyle/>
          <a:p>
            <a:r>
              <a:rPr lang="de-DE" dirty="0" err="1" smtClean="0"/>
              <a:t>Millo</a:t>
            </a:r>
            <a:r>
              <a:rPr lang="de-DE" dirty="0" smtClean="0"/>
              <a:t> / Haus des Königs</a:t>
            </a:r>
            <a:endParaRPr lang="de-DE" dirty="0"/>
          </a:p>
        </p:txBody>
      </p:sp>
      <p:sp>
        <p:nvSpPr>
          <p:cNvPr id="10" name="Line 8"/>
          <p:cNvSpPr>
            <a:spLocks noChangeShapeType="1"/>
          </p:cNvSpPr>
          <p:nvPr/>
        </p:nvSpPr>
        <p:spPr bwMode="auto">
          <a:xfrm>
            <a:off x="2267744" y="1916832"/>
            <a:ext cx="648072" cy="1296144"/>
          </a:xfrm>
          <a:prstGeom prst="line">
            <a:avLst/>
          </a:prstGeom>
          <a:noFill/>
          <a:ln w="57150">
            <a:solidFill>
              <a:srgbClr val="FF3300"/>
            </a:solidFill>
            <a:round/>
            <a:headEnd/>
            <a:tailEnd type="triangle" w="med" len="med"/>
          </a:ln>
        </p:spPr>
        <p:txBody>
          <a:bodyPr wrap="none" anchor="ctr"/>
          <a:lstStyle/>
          <a:p>
            <a:endParaRPr lang="de-DE"/>
          </a:p>
        </p:txBody>
      </p:sp>
      <p:sp>
        <p:nvSpPr>
          <p:cNvPr id="11" name="Line 4"/>
          <p:cNvSpPr>
            <a:spLocks noChangeShapeType="1"/>
          </p:cNvSpPr>
          <p:nvPr/>
        </p:nvSpPr>
        <p:spPr bwMode="auto">
          <a:xfrm flipV="1">
            <a:off x="0" y="3284984"/>
            <a:ext cx="2987824" cy="43204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2987824" y="3284984"/>
            <a:ext cx="2088232" cy="0"/>
          </a:xfrm>
          <a:prstGeom prst="line">
            <a:avLst/>
          </a:prstGeom>
          <a:noFill/>
          <a:ln w="38100">
            <a:solidFill>
              <a:srgbClr val="FF6600"/>
            </a:solidFill>
            <a:prstDash val="sysDot"/>
            <a:round/>
            <a:headEnd/>
            <a:tailEnd/>
          </a:ln>
        </p:spPr>
        <p:txBody>
          <a:bodyPr/>
          <a:lstStyle/>
          <a:p>
            <a:endParaRPr lang="de-DE"/>
          </a:p>
        </p:txBody>
      </p:sp>
      <p:sp>
        <p:nvSpPr>
          <p:cNvPr id="14" name="Rechteck 13"/>
          <p:cNvSpPr/>
          <p:nvPr/>
        </p:nvSpPr>
        <p:spPr bwMode="auto">
          <a:xfrm>
            <a:off x="5076056" y="3068960"/>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3,27: </a:t>
            </a:r>
            <a:r>
              <a:rPr lang="de-DE" sz="2400" dirty="0" smtClean="0">
                <a:solidFill>
                  <a:srgbClr val="66FF33"/>
                </a:solidFill>
              </a:rPr>
              <a:t>[BG15] </a:t>
            </a:r>
            <a:r>
              <a:rPr lang="de-DE" sz="2400" dirty="0" smtClean="0">
                <a:solidFill>
                  <a:srgbClr val="FFFF00"/>
                </a:solidFill>
              </a:rPr>
              <a:t>Nächst ihm besserten die </a:t>
            </a:r>
            <a:r>
              <a:rPr lang="de-DE" sz="2400" dirty="0" err="1" smtClean="0">
                <a:solidFill>
                  <a:srgbClr val="FFFF00"/>
                </a:solidFill>
              </a:rPr>
              <a:t>Tekoiter</a:t>
            </a:r>
            <a:r>
              <a:rPr lang="de-DE" sz="2400" dirty="0" smtClean="0">
                <a:solidFill>
                  <a:srgbClr val="FFFF00"/>
                </a:solidFill>
              </a:rPr>
              <a:t> eine andere Strecke aus, dem </a:t>
            </a:r>
            <a:r>
              <a:rPr lang="de-DE" sz="2400" dirty="0" smtClean="0">
                <a:solidFill>
                  <a:srgbClr val="00B0F0"/>
                </a:solidFill>
              </a:rPr>
              <a:t>großen vorspringenden Turm </a:t>
            </a:r>
            <a:r>
              <a:rPr lang="de-DE" sz="2400" dirty="0" smtClean="0">
                <a:solidFill>
                  <a:srgbClr val="FFFF00"/>
                </a:solidFill>
              </a:rPr>
              <a:t>gegenüber und bis zur </a:t>
            </a:r>
            <a:r>
              <a:rPr lang="de-DE" sz="2400" dirty="0" smtClean="0">
                <a:solidFill>
                  <a:srgbClr val="00B0F0"/>
                </a:solidFill>
              </a:rPr>
              <a:t>Mauer des </a:t>
            </a:r>
            <a:r>
              <a:rPr lang="de-DE" sz="2400" dirty="0" err="1" smtClean="0">
                <a:solidFill>
                  <a:srgbClr val="00B0F0"/>
                </a:solidFill>
              </a:rPr>
              <a:t>Ophel</a:t>
            </a:r>
            <a:r>
              <a:rPr lang="de-DE" sz="2400" dirty="0" smtClean="0">
                <a:solidFill>
                  <a:srgbClr val="FFFF00"/>
                </a:solidFill>
              </a:rPr>
              <a:t>. </a:t>
            </a:r>
          </a:p>
          <a:p>
            <a:pPr>
              <a:buNone/>
            </a:pPr>
            <a:r>
              <a:rPr lang="de-DE" sz="2100" dirty="0" smtClean="0">
                <a:solidFill>
                  <a:srgbClr val="FFFF00"/>
                </a:solidFill>
              </a:rPr>
              <a:t>	</a:t>
            </a:r>
            <a:r>
              <a:rPr lang="de-DE" sz="2100" dirty="0" smtClean="0"/>
              <a:t>Vgl. 3,5</a:t>
            </a:r>
            <a:endParaRPr lang="de-DE" sz="2100" dirty="0"/>
          </a:p>
        </p:txBody>
      </p:sp>
      <p:sp>
        <p:nvSpPr>
          <p:cNvPr id="16" name="Rechteck 15"/>
          <p:cNvSpPr/>
          <p:nvPr/>
        </p:nvSpPr>
        <p:spPr bwMode="auto">
          <a:xfrm>
            <a:off x="5220072" y="3068960"/>
            <a:ext cx="72008"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7" name="Line 4"/>
          <p:cNvSpPr>
            <a:spLocks noChangeShapeType="1"/>
          </p:cNvSpPr>
          <p:nvPr/>
        </p:nvSpPr>
        <p:spPr bwMode="auto">
          <a:xfrm flipH="1" flipV="1">
            <a:off x="5292080" y="3284984"/>
            <a:ext cx="576064" cy="72008"/>
          </a:xfrm>
          <a:prstGeom prst="line">
            <a:avLst/>
          </a:prstGeom>
          <a:noFill/>
          <a:ln w="38100">
            <a:solidFill>
              <a:srgbClr val="FF6600"/>
            </a:solidFill>
            <a:prstDash val="sysDot"/>
            <a:round/>
            <a:headEnd/>
            <a:tailEnd/>
          </a:ln>
        </p:spPr>
        <p:txBody>
          <a:bodyPr/>
          <a:lstStyle/>
          <a:p>
            <a:endParaRPr lang="de-DE"/>
          </a:p>
        </p:txBody>
      </p:sp>
      <p:sp>
        <p:nvSpPr>
          <p:cNvPr id="18" name="Textfeld 17"/>
          <p:cNvSpPr txBox="1"/>
          <p:nvPr/>
        </p:nvSpPr>
        <p:spPr>
          <a:xfrm>
            <a:off x="8532440" y="4725144"/>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51205" name="Picture 2" descr="C:\Users\Roger\Desktop\Israel 2013\IMG_0729.JPG"/>
          <p:cNvPicPr>
            <a:picLocks noChangeAspect="1" noChangeArrowheads="1"/>
          </p:cNvPicPr>
          <p:nvPr/>
        </p:nvPicPr>
        <p:blipFill>
          <a:blip r:embed="rId2" cstate="print"/>
          <a:srcRect/>
          <a:stretch>
            <a:fillRect/>
          </a:stretch>
        </p:blipFill>
        <p:spPr bwMode="auto">
          <a:xfrm>
            <a:off x="-828675" y="0"/>
            <a:ext cx="10287000" cy="6858000"/>
          </a:xfrm>
          <a:prstGeom prst="rect">
            <a:avLst/>
          </a:prstGeom>
          <a:noFill/>
          <a:ln w="9525">
            <a:noFill/>
            <a:miter lim="800000"/>
            <a:headEnd/>
            <a:tailEnd/>
          </a:ln>
        </p:spPr>
      </p:pic>
      <p:sp>
        <p:nvSpPr>
          <p:cNvPr id="6" name="Textfeld 5"/>
          <p:cNvSpPr txBox="1"/>
          <p:nvPr/>
        </p:nvSpPr>
        <p:spPr>
          <a:xfrm>
            <a:off x="8388424" y="6165304"/>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Neuer Ordner (2)\IsraelReise_0575.jpg"/>
          <p:cNvPicPr>
            <a:picLocks noChangeAspect="1" noChangeArrowheads="1"/>
          </p:cNvPicPr>
          <p:nvPr/>
        </p:nvPicPr>
        <p:blipFill>
          <a:blip r:embed="rId2" cstate="print"/>
          <a:srcRect/>
          <a:stretch>
            <a:fillRect/>
          </a:stretch>
        </p:blipFill>
        <p:spPr bwMode="auto">
          <a:xfrm>
            <a:off x="0" y="-1"/>
            <a:ext cx="9144000" cy="6094633"/>
          </a:xfrm>
          <a:prstGeom prst="rect">
            <a:avLst/>
          </a:prstGeom>
          <a:noFill/>
          <a:ln w="9525">
            <a:noFill/>
            <a:miter lim="800000"/>
            <a:headEnd/>
            <a:tailEnd/>
          </a:ln>
        </p:spPr>
      </p:pic>
      <p:sp>
        <p:nvSpPr>
          <p:cNvPr id="7" name="Textfeld 6"/>
          <p:cNvSpPr txBox="1"/>
          <p:nvPr/>
        </p:nvSpPr>
        <p:spPr>
          <a:xfrm>
            <a:off x="3779912" y="1412776"/>
            <a:ext cx="857927" cy="369332"/>
          </a:xfrm>
          <a:prstGeom prst="rect">
            <a:avLst/>
          </a:prstGeom>
          <a:noFill/>
        </p:spPr>
        <p:txBody>
          <a:bodyPr wrap="none" rtlCol="0">
            <a:spAutoFit/>
          </a:bodyPr>
          <a:lstStyle/>
          <a:p>
            <a:r>
              <a:rPr lang="de-DE" dirty="0" err="1" smtClean="0"/>
              <a:t>Ophel</a:t>
            </a:r>
            <a:endParaRPr lang="de-DE" dirty="0"/>
          </a:p>
        </p:txBody>
      </p:sp>
      <p:sp>
        <p:nvSpPr>
          <p:cNvPr id="8" name="Line 8"/>
          <p:cNvSpPr>
            <a:spLocks noChangeShapeType="1"/>
          </p:cNvSpPr>
          <p:nvPr/>
        </p:nvSpPr>
        <p:spPr bwMode="auto">
          <a:xfrm>
            <a:off x="4211960" y="1844824"/>
            <a:ext cx="1080120" cy="1152128"/>
          </a:xfrm>
          <a:prstGeom prst="line">
            <a:avLst/>
          </a:prstGeom>
          <a:noFill/>
          <a:ln w="57150">
            <a:solidFill>
              <a:srgbClr val="FF3300"/>
            </a:solidFill>
            <a:round/>
            <a:headEnd/>
            <a:tailEnd type="triangle" w="med" len="med"/>
          </a:ln>
        </p:spPr>
        <p:txBody>
          <a:bodyPr wrap="none" anchor="ctr"/>
          <a:lstStyle/>
          <a:p>
            <a:endParaRPr lang="de-DE"/>
          </a:p>
        </p:txBody>
      </p:sp>
      <p:sp>
        <p:nvSpPr>
          <p:cNvPr id="9" name="Textfeld 8"/>
          <p:cNvSpPr txBox="1"/>
          <p:nvPr/>
        </p:nvSpPr>
        <p:spPr>
          <a:xfrm>
            <a:off x="395536" y="1556792"/>
            <a:ext cx="2775119" cy="369332"/>
          </a:xfrm>
          <a:prstGeom prst="rect">
            <a:avLst/>
          </a:prstGeom>
          <a:noFill/>
        </p:spPr>
        <p:txBody>
          <a:bodyPr wrap="none" rtlCol="0">
            <a:spAutoFit/>
          </a:bodyPr>
          <a:lstStyle/>
          <a:p>
            <a:r>
              <a:rPr lang="de-DE" dirty="0" err="1" smtClean="0"/>
              <a:t>Millo</a:t>
            </a:r>
            <a:r>
              <a:rPr lang="de-DE" dirty="0" smtClean="0"/>
              <a:t> / Haus de Königs</a:t>
            </a:r>
            <a:endParaRPr lang="de-DE" dirty="0"/>
          </a:p>
        </p:txBody>
      </p:sp>
      <p:sp>
        <p:nvSpPr>
          <p:cNvPr id="10" name="Line 8"/>
          <p:cNvSpPr>
            <a:spLocks noChangeShapeType="1"/>
          </p:cNvSpPr>
          <p:nvPr/>
        </p:nvSpPr>
        <p:spPr bwMode="auto">
          <a:xfrm>
            <a:off x="2267744" y="1916832"/>
            <a:ext cx="648072" cy="1296144"/>
          </a:xfrm>
          <a:prstGeom prst="line">
            <a:avLst/>
          </a:prstGeom>
          <a:noFill/>
          <a:ln w="57150">
            <a:solidFill>
              <a:srgbClr val="FF3300"/>
            </a:solidFill>
            <a:round/>
            <a:headEnd/>
            <a:tailEnd type="triangle" w="med" len="med"/>
          </a:ln>
        </p:spPr>
        <p:txBody>
          <a:bodyPr wrap="none" anchor="ctr"/>
          <a:lstStyle/>
          <a:p>
            <a:endParaRPr lang="de-DE"/>
          </a:p>
        </p:txBody>
      </p:sp>
      <p:sp>
        <p:nvSpPr>
          <p:cNvPr id="11" name="Line 4"/>
          <p:cNvSpPr>
            <a:spLocks noChangeShapeType="1"/>
          </p:cNvSpPr>
          <p:nvPr/>
        </p:nvSpPr>
        <p:spPr bwMode="auto">
          <a:xfrm flipV="1">
            <a:off x="0" y="3284984"/>
            <a:ext cx="2987824" cy="43204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2987824" y="3284984"/>
            <a:ext cx="2088232" cy="0"/>
          </a:xfrm>
          <a:prstGeom prst="line">
            <a:avLst/>
          </a:prstGeom>
          <a:noFill/>
          <a:ln w="38100">
            <a:solidFill>
              <a:srgbClr val="FF6600"/>
            </a:solidFill>
            <a:prstDash val="sysDot"/>
            <a:round/>
            <a:headEnd/>
            <a:tailEnd/>
          </a:ln>
        </p:spPr>
        <p:txBody>
          <a:bodyPr/>
          <a:lstStyle/>
          <a:p>
            <a:endParaRPr lang="de-DE"/>
          </a:p>
        </p:txBody>
      </p:sp>
      <p:sp>
        <p:nvSpPr>
          <p:cNvPr id="14" name="Rechteck 13"/>
          <p:cNvSpPr/>
          <p:nvPr/>
        </p:nvSpPr>
        <p:spPr bwMode="auto">
          <a:xfrm>
            <a:off x="5076056" y="3068960"/>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Rechteck 15"/>
          <p:cNvSpPr/>
          <p:nvPr/>
        </p:nvSpPr>
        <p:spPr bwMode="auto">
          <a:xfrm>
            <a:off x="5220072" y="3068960"/>
            <a:ext cx="72008"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7" name="Line 4"/>
          <p:cNvSpPr>
            <a:spLocks noChangeShapeType="1"/>
          </p:cNvSpPr>
          <p:nvPr/>
        </p:nvSpPr>
        <p:spPr bwMode="auto">
          <a:xfrm flipH="1" flipV="1">
            <a:off x="5292080" y="3284984"/>
            <a:ext cx="576064" cy="72008"/>
          </a:xfrm>
          <a:prstGeom prst="line">
            <a:avLst/>
          </a:prstGeom>
          <a:noFill/>
          <a:ln w="38100">
            <a:solidFill>
              <a:srgbClr val="FF6600"/>
            </a:solidFill>
            <a:prstDash val="sysDot"/>
            <a:round/>
            <a:headEnd/>
            <a:tailEnd/>
          </a:ln>
        </p:spPr>
        <p:txBody>
          <a:bodyPr/>
          <a:lstStyle/>
          <a:p>
            <a:endParaRPr lang="de-DE"/>
          </a:p>
        </p:txBody>
      </p:sp>
      <p:sp>
        <p:nvSpPr>
          <p:cNvPr id="20" name="Rechteck 19"/>
          <p:cNvSpPr/>
          <p:nvPr/>
        </p:nvSpPr>
        <p:spPr bwMode="auto">
          <a:xfrm>
            <a:off x="5796136"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1" name="Line 4"/>
          <p:cNvSpPr>
            <a:spLocks noChangeShapeType="1"/>
          </p:cNvSpPr>
          <p:nvPr/>
        </p:nvSpPr>
        <p:spPr bwMode="auto">
          <a:xfrm flipV="1">
            <a:off x="6012160" y="3356992"/>
            <a:ext cx="3131840" cy="72008"/>
          </a:xfrm>
          <a:prstGeom prst="line">
            <a:avLst/>
          </a:prstGeom>
          <a:noFill/>
          <a:ln w="38100">
            <a:solidFill>
              <a:srgbClr val="FF6600"/>
            </a:solidFill>
            <a:prstDash val="sysDot"/>
            <a:round/>
            <a:headEnd/>
            <a:tailEnd/>
          </a:ln>
        </p:spPr>
        <p:txBody>
          <a:bodyPr/>
          <a:lstStyle/>
          <a:p>
            <a:endParaRPr lang="de-DE" dirty="0"/>
          </a:p>
        </p:txBody>
      </p:sp>
      <p:sp>
        <p:nvSpPr>
          <p:cNvPr id="22" name="Textfeld 21"/>
          <p:cNvSpPr txBox="1"/>
          <p:nvPr/>
        </p:nvSpPr>
        <p:spPr>
          <a:xfrm>
            <a:off x="6084168" y="3429000"/>
            <a:ext cx="332142" cy="369332"/>
          </a:xfrm>
          <a:prstGeom prst="rect">
            <a:avLst/>
          </a:prstGeom>
          <a:noFill/>
        </p:spPr>
        <p:txBody>
          <a:bodyPr wrap="none" rtlCol="0">
            <a:spAutoFit/>
          </a:bodyPr>
          <a:lstStyle/>
          <a:p>
            <a:r>
              <a:rPr lang="de-DE" dirty="0" smtClean="0"/>
              <a:t>1</a:t>
            </a:r>
            <a:endParaRPr lang="de-DE" dirty="0"/>
          </a:p>
        </p:txBody>
      </p:sp>
      <p:sp>
        <p:nvSpPr>
          <p:cNvPr id="19"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3,29:</a:t>
            </a:r>
            <a:r>
              <a:rPr lang="de-DE" sz="2400" dirty="0" smtClean="0"/>
              <a:t> </a:t>
            </a:r>
            <a:r>
              <a:rPr lang="de-DE" sz="2400" dirty="0" smtClean="0">
                <a:solidFill>
                  <a:srgbClr val="C00000"/>
                </a:solidFill>
              </a:rPr>
              <a:t>[BG2] </a:t>
            </a:r>
            <a:r>
              <a:rPr lang="de-DE" sz="2400" dirty="0" smtClean="0">
                <a:solidFill>
                  <a:srgbClr val="FFFF00"/>
                </a:solidFill>
              </a:rPr>
              <a:t>Nächst ihnen besserte aus Zadok, der Sohn </a:t>
            </a:r>
            <a:r>
              <a:rPr lang="de-DE" sz="2400" dirty="0" err="1" smtClean="0">
                <a:solidFill>
                  <a:srgbClr val="FFFF00"/>
                </a:solidFill>
              </a:rPr>
              <a:t>Immers</a:t>
            </a:r>
            <a:r>
              <a:rPr lang="de-DE" sz="2400" dirty="0" smtClean="0">
                <a:solidFill>
                  <a:srgbClr val="FFFF00"/>
                </a:solidFill>
              </a:rPr>
              <a:t>, </a:t>
            </a:r>
            <a:r>
              <a:rPr lang="de-DE" sz="2400" dirty="0" smtClean="0">
                <a:solidFill>
                  <a:srgbClr val="7030A0"/>
                </a:solidFill>
              </a:rPr>
              <a:t>seinem Haus gegenüber</a:t>
            </a:r>
            <a:r>
              <a:rPr lang="de-DE" sz="2400" dirty="0" smtClean="0">
                <a:solidFill>
                  <a:srgbClr val="FFFF00"/>
                </a:solidFill>
              </a:rPr>
              <a:t>. </a:t>
            </a:r>
            <a:r>
              <a:rPr lang="de-DE" sz="2400" dirty="0" smtClean="0">
                <a:solidFill>
                  <a:srgbClr val="C00000"/>
                </a:solidFill>
              </a:rPr>
              <a:t>[BG3] </a:t>
            </a:r>
            <a:r>
              <a:rPr lang="de-DE" sz="2400" dirty="0" smtClean="0">
                <a:solidFill>
                  <a:srgbClr val="FFFF00"/>
                </a:solidFill>
              </a:rPr>
              <a:t>Und nächst ihm besserte aus </a:t>
            </a:r>
            <a:r>
              <a:rPr lang="de-DE" sz="2400" dirty="0" err="1" smtClean="0">
                <a:solidFill>
                  <a:srgbClr val="FFFF00"/>
                </a:solidFill>
              </a:rPr>
              <a:t>Schemaja</a:t>
            </a:r>
            <a:r>
              <a:rPr lang="de-DE" sz="2400" dirty="0" smtClean="0">
                <a:solidFill>
                  <a:srgbClr val="FFFF00"/>
                </a:solidFill>
              </a:rPr>
              <a:t>, der Sohn </a:t>
            </a:r>
            <a:r>
              <a:rPr lang="de-DE" sz="2400" dirty="0" err="1" smtClean="0">
                <a:solidFill>
                  <a:srgbClr val="FFFF00"/>
                </a:solidFill>
              </a:rPr>
              <a:t>Schekanjas</a:t>
            </a:r>
            <a:r>
              <a:rPr lang="de-DE" sz="2400" dirty="0" smtClean="0">
                <a:solidFill>
                  <a:srgbClr val="FFFF00"/>
                </a:solidFill>
              </a:rPr>
              <a:t>, der Hüter des </a:t>
            </a:r>
            <a:r>
              <a:rPr lang="de-DE" sz="2400" dirty="0" err="1" smtClean="0">
                <a:solidFill>
                  <a:srgbClr val="00B0F0"/>
                </a:solidFill>
              </a:rPr>
              <a:t>Osttores</a:t>
            </a:r>
            <a:r>
              <a:rPr lang="de-DE" sz="2400" dirty="0" smtClean="0">
                <a:solidFill>
                  <a:srgbClr val="FFFF00"/>
                </a:solidFill>
              </a:rPr>
              <a:t>. </a:t>
            </a:r>
          </a:p>
          <a:p>
            <a:endParaRPr lang="de-DE" sz="2100" dirty="0">
              <a:solidFill>
                <a:srgbClr val="FFFF00"/>
              </a:solidFill>
            </a:endParaRPr>
          </a:p>
        </p:txBody>
      </p:sp>
      <p:sp>
        <p:nvSpPr>
          <p:cNvPr id="23" name="Textfeld 22"/>
          <p:cNvSpPr txBox="1"/>
          <p:nvPr/>
        </p:nvSpPr>
        <p:spPr>
          <a:xfrm>
            <a:off x="6948264" y="3356992"/>
            <a:ext cx="332142" cy="369332"/>
          </a:xfrm>
          <a:prstGeom prst="rect">
            <a:avLst/>
          </a:prstGeom>
          <a:noFill/>
        </p:spPr>
        <p:txBody>
          <a:bodyPr wrap="none" rtlCol="0">
            <a:spAutoFit/>
          </a:bodyPr>
          <a:lstStyle/>
          <a:p>
            <a:r>
              <a:rPr lang="de-DE" dirty="0" smtClean="0"/>
              <a:t>2</a:t>
            </a:r>
            <a:endParaRPr lang="de-DE" dirty="0"/>
          </a:p>
        </p:txBody>
      </p:sp>
      <p:sp>
        <p:nvSpPr>
          <p:cNvPr id="24" name="Textfeld 23"/>
          <p:cNvSpPr txBox="1"/>
          <p:nvPr/>
        </p:nvSpPr>
        <p:spPr>
          <a:xfrm>
            <a:off x="7956376" y="3284984"/>
            <a:ext cx="332142" cy="369332"/>
          </a:xfrm>
          <a:prstGeom prst="rect">
            <a:avLst/>
          </a:prstGeom>
          <a:noFill/>
        </p:spPr>
        <p:txBody>
          <a:bodyPr wrap="none" rtlCol="0">
            <a:spAutoFit/>
          </a:bodyPr>
          <a:lstStyle/>
          <a:p>
            <a:r>
              <a:rPr lang="de-DE" dirty="0" smtClean="0"/>
              <a:t>3</a:t>
            </a:r>
            <a:endParaRPr lang="de-DE"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5" name="Textfeld 4"/>
          <p:cNvSpPr txBox="1"/>
          <p:nvPr/>
        </p:nvSpPr>
        <p:spPr>
          <a:xfrm>
            <a:off x="5724128" y="6237312"/>
            <a:ext cx="476412" cy="369332"/>
          </a:xfrm>
          <a:prstGeom prst="rect">
            <a:avLst/>
          </a:prstGeom>
          <a:noFill/>
        </p:spPr>
        <p:txBody>
          <a:bodyPr wrap="none" rtlCol="0">
            <a:spAutoFit/>
          </a:bodyPr>
          <a:lstStyle/>
          <a:p>
            <a:r>
              <a:rPr lang="de-DE" dirty="0" smtClean="0"/>
              <a:t>FB</a:t>
            </a:r>
            <a:endParaRPr lang="de-DE" dirty="0"/>
          </a:p>
        </p:txBody>
      </p:sp>
      <p:sp>
        <p:nvSpPr>
          <p:cNvPr id="4" name="Inhaltsplatzhalter 2"/>
          <p:cNvSpPr>
            <a:spLocks noGrp="1"/>
          </p:cNvSpPr>
          <p:nvPr>
            <p:ph idx="1"/>
          </p:nvPr>
        </p:nvSpPr>
        <p:spPr>
          <a:xfrm>
            <a:off x="0" y="4725144"/>
            <a:ext cx="9144000" cy="2132856"/>
          </a:xfrm>
          <a:solidFill>
            <a:schemeClr val="accent2">
              <a:lumMod val="60000"/>
              <a:lumOff val="40000"/>
            </a:schemeClr>
          </a:solidFill>
        </p:spPr>
        <p:txBody>
          <a:bodyPr/>
          <a:lstStyle/>
          <a:p>
            <a:r>
              <a:rPr lang="de-DE" sz="2100" dirty="0" err="1" smtClean="0"/>
              <a:t>Neh</a:t>
            </a:r>
            <a:r>
              <a:rPr lang="de-DE" sz="2100" dirty="0" smtClean="0"/>
              <a:t> 3,30:</a:t>
            </a:r>
            <a:r>
              <a:rPr lang="de-DE" sz="2400" dirty="0" smtClean="0"/>
              <a:t> </a:t>
            </a:r>
            <a:r>
              <a:rPr lang="de-DE" sz="2400" dirty="0" smtClean="0">
                <a:solidFill>
                  <a:srgbClr val="C00000"/>
                </a:solidFill>
              </a:rPr>
              <a:t>[BG4] </a:t>
            </a:r>
            <a:r>
              <a:rPr lang="de-DE" sz="2400" dirty="0" smtClean="0">
                <a:solidFill>
                  <a:srgbClr val="FFFF00"/>
                </a:solidFill>
              </a:rPr>
              <a:t>Nächst ihm besserten </a:t>
            </a:r>
            <a:r>
              <a:rPr lang="de-DE" sz="2400" dirty="0" err="1" smtClean="0">
                <a:solidFill>
                  <a:srgbClr val="FFFF00"/>
                </a:solidFill>
              </a:rPr>
              <a:t>Hananja</a:t>
            </a:r>
            <a:r>
              <a:rPr lang="de-DE" sz="2400" dirty="0" smtClean="0">
                <a:solidFill>
                  <a:srgbClr val="FFFF00"/>
                </a:solidFill>
              </a:rPr>
              <a:t>, der Sohn </a:t>
            </a:r>
            <a:r>
              <a:rPr lang="de-DE" sz="2400" dirty="0" err="1" smtClean="0">
                <a:solidFill>
                  <a:srgbClr val="FFFF00"/>
                </a:solidFill>
              </a:rPr>
              <a:t>Schelemjas</a:t>
            </a:r>
            <a:r>
              <a:rPr lang="de-DE" sz="2400" dirty="0" smtClean="0">
                <a:solidFill>
                  <a:srgbClr val="FFFF00"/>
                </a:solidFill>
              </a:rPr>
              <a:t>, und </a:t>
            </a:r>
            <a:r>
              <a:rPr lang="de-DE" sz="2400" dirty="0" err="1" smtClean="0">
                <a:solidFill>
                  <a:srgbClr val="FFFF00"/>
                </a:solidFill>
              </a:rPr>
              <a:t>Hanun</a:t>
            </a:r>
            <a:r>
              <a:rPr lang="de-DE" sz="2400" dirty="0" smtClean="0">
                <a:solidFill>
                  <a:srgbClr val="FFFF00"/>
                </a:solidFill>
              </a:rPr>
              <a:t>, der sechste Sohn </a:t>
            </a:r>
            <a:r>
              <a:rPr lang="de-DE" sz="2400" dirty="0" err="1" smtClean="0">
                <a:solidFill>
                  <a:srgbClr val="FFFF00"/>
                </a:solidFill>
              </a:rPr>
              <a:t>Zalaphs</a:t>
            </a:r>
            <a:r>
              <a:rPr lang="de-DE" sz="2400" dirty="0" smtClean="0">
                <a:solidFill>
                  <a:srgbClr val="FFFF00"/>
                </a:solidFill>
              </a:rPr>
              <a:t>, eine andere Strecke aus. </a:t>
            </a:r>
            <a:r>
              <a:rPr lang="de-DE" sz="2400" dirty="0" smtClean="0">
                <a:solidFill>
                  <a:srgbClr val="C00000"/>
                </a:solidFill>
              </a:rPr>
              <a:t>[BG5] </a:t>
            </a:r>
            <a:r>
              <a:rPr lang="de-DE" sz="2400" dirty="0" smtClean="0">
                <a:solidFill>
                  <a:srgbClr val="FFFF00"/>
                </a:solidFill>
              </a:rPr>
              <a:t>Nächst ihm besserte aus </a:t>
            </a:r>
            <a:r>
              <a:rPr lang="de-DE" sz="2400" dirty="0" err="1" smtClean="0">
                <a:solidFill>
                  <a:srgbClr val="FFFF00"/>
                </a:solidFill>
              </a:rPr>
              <a:t>Meschullam</a:t>
            </a:r>
            <a:r>
              <a:rPr lang="de-DE" sz="2400" dirty="0" smtClean="0">
                <a:solidFill>
                  <a:srgbClr val="FFFF00"/>
                </a:solidFill>
              </a:rPr>
              <a:t>, der Sohn </a:t>
            </a:r>
            <a:r>
              <a:rPr lang="de-DE" sz="2400" dirty="0" err="1" smtClean="0">
                <a:solidFill>
                  <a:srgbClr val="FFFF00"/>
                </a:solidFill>
              </a:rPr>
              <a:t>Berekjas</a:t>
            </a:r>
            <a:r>
              <a:rPr lang="de-DE" sz="2400" dirty="0" smtClean="0">
                <a:solidFill>
                  <a:srgbClr val="FFFF00"/>
                </a:solidFill>
              </a:rPr>
              <a:t>, </a:t>
            </a:r>
            <a:r>
              <a:rPr lang="de-DE" sz="2400" dirty="0" smtClean="0">
                <a:solidFill>
                  <a:srgbClr val="7030A0"/>
                </a:solidFill>
              </a:rPr>
              <a:t>seiner Zelle gegenüber</a:t>
            </a:r>
            <a:r>
              <a:rPr lang="de-DE" sz="2400" dirty="0" smtClean="0">
                <a:solidFill>
                  <a:srgbClr val="FFFF00"/>
                </a:solidFill>
              </a:rPr>
              <a:t>. </a:t>
            </a:r>
          </a:p>
          <a:p>
            <a:endParaRPr lang="de-DE" sz="2100" dirty="0">
              <a:solidFill>
                <a:srgbClr val="FFFF00"/>
              </a:solidFill>
            </a:endParaRPr>
          </a:p>
        </p:txBody>
      </p:sp>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6876256"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755576" y="3429000"/>
            <a:ext cx="332142" cy="369332"/>
          </a:xfrm>
          <a:prstGeom prst="rect">
            <a:avLst/>
          </a:prstGeom>
          <a:noFill/>
        </p:spPr>
        <p:txBody>
          <a:bodyPr wrap="none" rtlCol="0">
            <a:spAutoFit/>
          </a:bodyPr>
          <a:lstStyle/>
          <a:p>
            <a:r>
              <a:rPr lang="de-DE" dirty="0" smtClean="0"/>
              <a:t>2</a:t>
            </a:r>
            <a:endParaRPr lang="de-DE" dirty="0"/>
          </a:p>
        </p:txBody>
      </p:sp>
      <p:sp>
        <p:nvSpPr>
          <p:cNvPr id="16" name="Textfeld 15"/>
          <p:cNvSpPr txBox="1"/>
          <p:nvPr/>
        </p:nvSpPr>
        <p:spPr>
          <a:xfrm>
            <a:off x="1547664" y="3501008"/>
            <a:ext cx="332142" cy="369332"/>
          </a:xfrm>
          <a:prstGeom prst="rect">
            <a:avLst/>
          </a:prstGeom>
          <a:noFill/>
        </p:spPr>
        <p:txBody>
          <a:bodyPr wrap="none" rtlCol="0">
            <a:spAutoFit/>
          </a:bodyPr>
          <a:lstStyle/>
          <a:p>
            <a:r>
              <a:rPr lang="de-DE" dirty="0" smtClean="0"/>
              <a:t>3</a:t>
            </a:r>
            <a:endParaRPr lang="de-DE" dirty="0"/>
          </a:p>
        </p:txBody>
      </p:sp>
      <p:sp>
        <p:nvSpPr>
          <p:cNvPr id="18" name="Textfeld 17"/>
          <p:cNvSpPr txBox="1"/>
          <p:nvPr/>
        </p:nvSpPr>
        <p:spPr>
          <a:xfrm>
            <a:off x="2483768" y="3573016"/>
            <a:ext cx="332142" cy="369332"/>
          </a:xfrm>
          <a:prstGeom prst="rect">
            <a:avLst/>
          </a:prstGeom>
          <a:noFill/>
        </p:spPr>
        <p:txBody>
          <a:bodyPr wrap="none" rtlCol="0">
            <a:spAutoFit/>
          </a:bodyPr>
          <a:lstStyle/>
          <a:p>
            <a:r>
              <a:rPr lang="de-DE" dirty="0" smtClean="0"/>
              <a:t>4</a:t>
            </a:r>
            <a:endParaRPr lang="de-DE" dirty="0"/>
          </a:p>
        </p:txBody>
      </p:sp>
      <p:sp>
        <p:nvSpPr>
          <p:cNvPr id="20" name="Textfeld 19"/>
          <p:cNvSpPr txBox="1"/>
          <p:nvPr/>
        </p:nvSpPr>
        <p:spPr>
          <a:xfrm>
            <a:off x="3491880" y="3573016"/>
            <a:ext cx="332142" cy="369332"/>
          </a:xfrm>
          <a:prstGeom prst="rect">
            <a:avLst/>
          </a:prstGeom>
          <a:noFill/>
        </p:spPr>
        <p:txBody>
          <a:bodyPr wrap="none" rtlCol="0">
            <a:spAutoFit/>
          </a:bodyPr>
          <a:lstStyle/>
          <a:p>
            <a:r>
              <a:rPr lang="de-DE" dirty="0" smtClean="0"/>
              <a:t>5</a:t>
            </a:r>
            <a:endParaRPr lang="de-DE"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5" name="Textfeld 4"/>
          <p:cNvSpPr txBox="1"/>
          <p:nvPr/>
        </p:nvSpPr>
        <p:spPr>
          <a:xfrm>
            <a:off x="5724128" y="6237312"/>
            <a:ext cx="476412" cy="369332"/>
          </a:xfrm>
          <a:prstGeom prst="rect">
            <a:avLst/>
          </a:prstGeom>
          <a:noFill/>
        </p:spPr>
        <p:txBody>
          <a:bodyPr wrap="none" rtlCol="0">
            <a:spAutoFit/>
          </a:bodyPr>
          <a:lstStyle/>
          <a:p>
            <a:r>
              <a:rPr lang="de-DE" dirty="0" smtClean="0"/>
              <a:t>FB</a:t>
            </a:r>
            <a:endParaRPr lang="de-DE" dirty="0"/>
          </a:p>
        </p:txBody>
      </p:sp>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7240209"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9"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3,31:</a:t>
            </a:r>
            <a:r>
              <a:rPr lang="de-DE" sz="2400" dirty="0" smtClean="0"/>
              <a:t> </a:t>
            </a:r>
            <a:r>
              <a:rPr lang="de-DE" sz="2400" dirty="0" smtClean="0">
                <a:solidFill>
                  <a:srgbClr val="C00000"/>
                </a:solidFill>
              </a:rPr>
              <a:t>[BG6] </a:t>
            </a:r>
            <a:r>
              <a:rPr lang="de-DE" sz="2400" dirty="0" smtClean="0">
                <a:solidFill>
                  <a:srgbClr val="FFFF00"/>
                </a:solidFill>
              </a:rPr>
              <a:t>Nächst ihm besserte aus </a:t>
            </a:r>
            <a:r>
              <a:rPr lang="de-DE" sz="2400" dirty="0" err="1" smtClean="0">
                <a:solidFill>
                  <a:srgbClr val="FFFF00"/>
                </a:solidFill>
              </a:rPr>
              <a:t>Malkija</a:t>
            </a:r>
            <a:r>
              <a:rPr lang="de-DE" sz="2400" dirty="0" smtClean="0">
                <a:solidFill>
                  <a:srgbClr val="FFFF00"/>
                </a:solidFill>
              </a:rPr>
              <a:t>, von den </a:t>
            </a:r>
            <a:r>
              <a:rPr lang="de-DE" sz="2400" dirty="0" smtClean="0">
                <a:solidFill>
                  <a:srgbClr val="7030A0"/>
                </a:solidFill>
              </a:rPr>
              <a:t>Goldschmieden</a:t>
            </a:r>
            <a:r>
              <a:rPr lang="de-DE" sz="2400" dirty="0" smtClean="0">
                <a:solidFill>
                  <a:srgbClr val="FFFF00"/>
                </a:solidFill>
              </a:rPr>
              <a:t>, bis an das Haus der </a:t>
            </a:r>
            <a:r>
              <a:rPr lang="de-DE" sz="2400" dirty="0" err="1" smtClean="0">
                <a:solidFill>
                  <a:srgbClr val="FFFF00"/>
                </a:solidFill>
              </a:rPr>
              <a:t>Nethinim</a:t>
            </a:r>
            <a:r>
              <a:rPr lang="de-DE" sz="2400" dirty="0" smtClean="0">
                <a:solidFill>
                  <a:srgbClr val="FFFF00"/>
                </a:solidFill>
              </a:rPr>
              <a:t> und der Krämer, dem</a:t>
            </a:r>
            <a:r>
              <a:rPr lang="de-DE" sz="2400" dirty="0" smtClean="0">
                <a:solidFill>
                  <a:srgbClr val="00B0F0"/>
                </a:solidFill>
              </a:rPr>
              <a:t> Tor </a:t>
            </a:r>
            <a:r>
              <a:rPr lang="de-DE" sz="2400" dirty="0" err="1" smtClean="0">
                <a:solidFill>
                  <a:srgbClr val="00B0F0"/>
                </a:solidFill>
              </a:rPr>
              <a:t>Miphkad</a:t>
            </a:r>
            <a:r>
              <a:rPr lang="de-DE" sz="2400" dirty="0" smtClean="0">
                <a:solidFill>
                  <a:srgbClr val="00B0F0"/>
                </a:solidFill>
              </a:rPr>
              <a:t> </a:t>
            </a:r>
            <a:r>
              <a:rPr lang="de-DE" sz="2400" dirty="0" smtClean="0">
                <a:solidFill>
                  <a:srgbClr val="FFFF00"/>
                </a:solidFill>
              </a:rPr>
              <a:t>gegenüber und bis an das </a:t>
            </a:r>
            <a:r>
              <a:rPr lang="de-DE" sz="2400" dirty="0" smtClean="0">
                <a:solidFill>
                  <a:srgbClr val="00B0F0"/>
                </a:solidFill>
              </a:rPr>
              <a:t>Obergemach der Ecke</a:t>
            </a:r>
            <a:r>
              <a:rPr lang="de-DE" sz="2400" dirty="0" smtClean="0">
                <a:solidFill>
                  <a:srgbClr val="FFFF00"/>
                </a:solidFill>
              </a:rPr>
              <a:t>. </a:t>
            </a:r>
          </a:p>
          <a:p>
            <a:endParaRPr lang="de-DE" sz="2400" dirty="0" smtClean="0">
              <a:solidFill>
                <a:srgbClr val="FFFF00"/>
              </a:solidFill>
            </a:endParaRPr>
          </a:p>
          <a:p>
            <a:endParaRPr lang="de-DE" sz="2100" dirty="0">
              <a:solidFill>
                <a:srgbClr val="FFFF00"/>
              </a:solidFill>
            </a:endParaRPr>
          </a:p>
        </p:txBody>
      </p:sp>
      <p:sp>
        <p:nvSpPr>
          <p:cNvPr id="20" name="Textfeld 19"/>
          <p:cNvSpPr txBox="1"/>
          <p:nvPr/>
        </p:nvSpPr>
        <p:spPr>
          <a:xfrm>
            <a:off x="4932040" y="3573016"/>
            <a:ext cx="332142" cy="369332"/>
          </a:xfrm>
          <a:prstGeom prst="rect">
            <a:avLst/>
          </a:prstGeom>
          <a:noFill/>
        </p:spPr>
        <p:txBody>
          <a:bodyPr wrap="none" rtlCol="0">
            <a:spAutoFit/>
          </a:bodyPr>
          <a:lstStyle/>
          <a:p>
            <a:r>
              <a:rPr lang="de-DE" dirty="0" smtClean="0"/>
              <a:t>6</a:t>
            </a:r>
            <a:endParaRPr lang="de-DE" dirty="0"/>
          </a:p>
        </p:txBody>
      </p:sp>
      <p:sp>
        <p:nvSpPr>
          <p:cNvPr id="21" name="Rechteck 20"/>
          <p:cNvSpPr/>
          <p:nvPr/>
        </p:nvSpPr>
        <p:spPr bwMode="auto">
          <a:xfrm>
            <a:off x="5292080" y="2996952"/>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Textfeld 21"/>
          <p:cNvSpPr txBox="1"/>
          <p:nvPr/>
        </p:nvSpPr>
        <p:spPr>
          <a:xfrm>
            <a:off x="755576" y="3429000"/>
            <a:ext cx="332142" cy="369332"/>
          </a:xfrm>
          <a:prstGeom prst="rect">
            <a:avLst/>
          </a:prstGeom>
          <a:noFill/>
        </p:spPr>
        <p:txBody>
          <a:bodyPr wrap="none" rtlCol="0">
            <a:spAutoFit/>
          </a:bodyPr>
          <a:lstStyle/>
          <a:p>
            <a:r>
              <a:rPr lang="de-DE" dirty="0" smtClean="0"/>
              <a:t>2</a:t>
            </a:r>
            <a:endParaRPr lang="de-DE" dirty="0"/>
          </a:p>
        </p:txBody>
      </p:sp>
      <p:sp>
        <p:nvSpPr>
          <p:cNvPr id="23" name="Textfeld 22"/>
          <p:cNvSpPr txBox="1"/>
          <p:nvPr/>
        </p:nvSpPr>
        <p:spPr>
          <a:xfrm>
            <a:off x="1547664" y="3501008"/>
            <a:ext cx="332142" cy="369332"/>
          </a:xfrm>
          <a:prstGeom prst="rect">
            <a:avLst/>
          </a:prstGeom>
          <a:noFill/>
        </p:spPr>
        <p:txBody>
          <a:bodyPr wrap="none" rtlCol="0">
            <a:spAutoFit/>
          </a:bodyPr>
          <a:lstStyle/>
          <a:p>
            <a:r>
              <a:rPr lang="de-DE" dirty="0" smtClean="0"/>
              <a:t>3</a:t>
            </a:r>
            <a:endParaRPr lang="de-DE" dirty="0"/>
          </a:p>
        </p:txBody>
      </p:sp>
      <p:sp>
        <p:nvSpPr>
          <p:cNvPr id="24" name="Textfeld 23"/>
          <p:cNvSpPr txBox="1"/>
          <p:nvPr/>
        </p:nvSpPr>
        <p:spPr>
          <a:xfrm>
            <a:off x="2483768" y="3573016"/>
            <a:ext cx="332142" cy="369332"/>
          </a:xfrm>
          <a:prstGeom prst="rect">
            <a:avLst/>
          </a:prstGeom>
          <a:noFill/>
        </p:spPr>
        <p:txBody>
          <a:bodyPr wrap="none" rtlCol="0">
            <a:spAutoFit/>
          </a:bodyPr>
          <a:lstStyle/>
          <a:p>
            <a:r>
              <a:rPr lang="de-DE" dirty="0" smtClean="0"/>
              <a:t>4</a:t>
            </a:r>
            <a:endParaRPr lang="de-DE" dirty="0"/>
          </a:p>
        </p:txBody>
      </p:sp>
      <p:sp>
        <p:nvSpPr>
          <p:cNvPr id="25" name="Textfeld 24"/>
          <p:cNvSpPr txBox="1"/>
          <p:nvPr/>
        </p:nvSpPr>
        <p:spPr>
          <a:xfrm>
            <a:off x="3491880" y="3573016"/>
            <a:ext cx="332142" cy="369332"/>
          </a:xfrm>
          <a:prstGeom prst="rect">
            <a:avLst/>
          </a:prstGeom>
          <a:noFill/>
        </p:spPr>
        <p:txBody>
          <a:bodyPr wrap="none" rtlCol="0">
            <a:spAutoFit/>
          </a:bodyPr>
          <a:lstStyle/>
          <a:p>
            <a:r>
              <a:rPr lang="de-DE" dirty="0" smtClean="0"/>
              <a:t>5</a:t>
            </a:r>
            <a:endParaRPr lang="de-DE"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Roger\Desktop\DCIM\100CANON\IMG_1437.JPG"/>
          <p:cNvPicPr>
            <a:picLocks noChangeAspect="1" noChangeArrowheads="1"/>
          </p:cNvPicPr>
          <p:nvPr/>
        </p:nvPicPr>
        <p:blipFill>
          <a:blip r:embed="rId2" cstate="print"/>
          <a:srcRect/>
          <a:stretch>
            <a:fillRect/>
          </a:stretch>
        </p:blipFill>
        <p:spPr bwMode="auto">
          <a:xfrm>
            <a:off x="-324544" y="0"/>
            <a:ext cx="10287000" cy="6858000"/>
          </a:xfrm>
          <a:prstGeom prst="rect">
            <a:avLst/>
          </a:prstGeom>
          <a:noFill/>
        </p:spPr>
      </p:pic>
      <p:sp>
        <p:nvSpPr>
          <p:cNvPr id="6" name="Textfeld 5"/>
          <p:cNvSpPr txBox="1"/>
          <p:nvPr/>
        </p:nvSpPr>
        <p:spPr>
          <a:xfrm>
            <a:off x="8388424" y="6165304"/>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Grp="1" noChangeAspect="1" noChangeArrowheads="1"/>
          </p:cNvPicPr>
          <p:nvPr>
            <p:ph idx="1"/>
          </p:nvPr>
        </p:nvPicPr>
        <p:blipFill>
          <a:blip r:embed="rId2" cstate="print"/>
          <a:srcRect/>
          <a:stretch>
            <a:fillRect/>
          </a:stretch>
        </p:blipFill>
        <p:spPr>
          <a:xfrm>
            <a:off x="-1" y="0"/>
            <a:ext cx="9105923" cy="5013176"/>
          </a:xfrm>
        </p:spPr>
      </p:pic>
      <p:sp>
        <p:nvSpPr>
          <p:cNvPr id="61444" name="Text Box 4"/>
          <p:cNvSpPr txBox="1">
            <a:spLocks noChangeArrowheads="1"/>
          </p:cNvSpPr>
          <p:nvPr/>
        </p:nvSpPr>
        <p:spPr bwMode="auto">
          <a:xfrm>
            <a:off x="0" y="465313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6" name="Textfeld 5"/>
          <p:cNvSpPr txBox="1"/>
          <p:nvPr/>
        </p:nvSpPr>
        <p:spPr>
          <a:xfrm>
            <a:off x="755576" y="5373216"/>
            <a:ext cx="8105104" cy="923330"/>
          </a:xfrm>
          <a:prstGeom prst="rect">
            <a:avLst/>
          </a:prstGeom>
          <a:noFill/>
        </p:spPr>
        <p:txBody>
          <a:bodyPr wrap="none" rtlCol="0">
            <a:spAutoFit/>
          </a:bodyPr>
          <a:lstStyle/>
          <a:p>
            <a:r>
              <a:rPr lang="de-DE" dirty="0" smtClean="0"/>
              <a:t>Der </a:t>
            </a:r>
            <a:r>
              <a:rPr lang="de-DE" dirty="0" err="1" smtClean="0"/>
              <a:t>Sündebock</a:t>
            </a:r>
            <a:r>
              <a:rPr lang="de-DE" dirty="0" smtClean="0"/>
              <a:t> (3Mo 16) wurde am Jom Kippur durch das </a:t>
            </a:r>
            <a:r>
              <a:rPr lang="de-DE" dirty="0" err="1" smtClean="0"/>
              <a:t>Osttor</a:t>
            </a:r>
            <a:r>
              <a:rPr lang="de-DE" dirty="0" smtClean="0"/>
              <a:t> </a:t>
            </a:r>
          </a:p>
          <a:p>
            <a:r>
              <a:rPr lang="de-DE" dirty="0" smtClean="0"/>
              <a:t>und durch das Tor </a:t>
            </a:r>
            <a:r>
              <a:rPr lang="de-DE" dirty="0" err="1" smtClean="0"/>
              <a:t>Miphkad</a:t>
            </a:r>
            <a:r>
              <a:rPr lang="de-DE" dirty="0" smtClean="0"/>
              <a:t> (= Tor der Vergeltung) durchs </a:t>
            </a:r>
            <a:r>
              <a:rPr lang="de-DE" dirty="0" err="1" smtClean="0"/>
              <a:t>Kidrontal</a:t>
            </a:r>
            <a:r>
              <a:rPr lang="de-DE" dirty="0" smtClean="0"/>
              <a:t> </a:t>
            </a:r>
          </a:p>
          <a:p>
            <a:r>
              <a:rPr lang="de-DE" dirty="0" smtClean="0"/>
              <a:t>zum Ölberg geführt. Dasselbe gilt für die rote junge Kuh (4Mo 19).</a:t>
            </a:r>
            <a:endParaRPr lang="de-DE"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6516216"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827584" y="3429000"/>
            <a:ext cx="332142" cy="369332"/>
          </a:xfrm>
          <a:prstGeom prst="rect">
            <a:avLst/>
          </a:prstGeom>
          <a:noFill/>
        </p:spPr>
        <p:txBody>
          <a:bodyPr wrap="none" rtlCol="0">
            <a:spAutoFit/>
          </a:bodyPr>
          <a:lstStyle/>
          <a:p>
            <a:r>
              <a:rPr lang="de-DE" dirty="0" smtClean="0"/>
              <a:t>2</a:t>
            </a:r>
            <a:endParaRPr lang="de-DE" dirty="0"/>
          </a:p>
        </p:txBody>
      </p:sp>
      <p:sp>
        <p:nvSpPr>
          <p:cNvPr id="16" name="Textfeld 15"/>
          <p:cNvSpPr txBox="1"/>
          <p:nvPr/>
        </p:nvSpPr>
        <p:spPr>
          <a:xfrm>
            <a:off x="2267744" y="3501008"/>
            <a:ext cx="332142" cy="369332"/>
          </a:xfrm>
          <a:prstGeom prst="rect">
            <a:avLst/>
          </a:prstGeom>
          <a:noFill/>
        </p:spPr>
        <p:txBody>
          <a:bodyPr wrap="none" rtlCol="0">
            <a:spAutoFit/>
          </a:bodyPr>
          <a:lstStyle/>
          <a:p>
            <a:r>
              <a:rPr lang="de-DE" dirty="0" smtClean="0"/>
              <a:t>3</a:t>
            </a:r>
            <a:endParaRPr lang="de-DE" dirty="0"/>
          </a:p>
        </p:txBody>
      </p:sp>
      <p:sp>
        <p:nvSpPr>
          <p:cNvPr id="17" name="Textfeld 16"/>
          <p:cNvSpPr txBox="1"/>
          <p:nvPr/>
        </p:nvSpPr>
        <p:spPr>
          <a:xfrm>
            <a:off x="3419872" y="3573016"/>
            <a:ext cx="332142" cy="369332"/>
          </a:xfrm>
          <a:prstGeom prst="rect">
            <a:avLst/>
          </a:prstGeom>
          <a:noFill/>
        </p:spPr>
        <p:txBody>
          <a:bodyPr wrap="none" rtlCol="0">
            <a:spAutoFit/>
          </a:bodyPr>
          <a:lstStyle/>
          <a:p>
            <a:r>
              <a:rPr lang="de-DE" dirty="0" smtClean="0"/>
              <a:t>4</a:t>
            </a:r>
            <a:endParaRPr lang="de-DE" dirty="0"/>
          </a:p>
        </p:txBody>
      </p:sp>
      <p:sp>
        <p:nvSpPr>
          <p:cNvPr id="20" name="Textfeld 19"/>
          <p:cNvSpPr txBox="1"/>
          <p:nvPr/>
        </p:nvSpPr>
        <p:spPr>
          <a:xfrm>
            <a:off x="5076056" y="3573016"/>
            <a:ext cx="332142" cy="369332"/>
          </a:xfrm>
          <a:prstGeom prst="rect">
            <a:avLst/>
          </a:prstGeom>
          <a:noFill/>
        </p:spPr>
        <p:txBody>
          <a:bodyPr wrap="none" rtlCol="0">
            <a:spAutoFit/>
          </a:bodyPr>
          <a:lstStyle/>
          <a:p>
            <a:r>
              <a:rPr lang="de-DE" dirty="0" smtClean="0"/>
              <a:t>6</a:t>
            </a:r>
            <a:endParaRPr lang="de-DE" dirty="0"/>
          </a:p>
        </p:txBody>
      </p:sp>
      <p:sp>
        <p:nvSpPr>
          <p:cNvPr id="21"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3,32:</a:t>
            </a:r>
            <a:r>
              <a:rPr lang="de-DE" sz="2400" dirty="0" smtClean="0"/>
              <a:t> </a:t>
            </a:r>
            <a:r>
              <a:rPr lang="de-DE" sz="2400" dirty="0" smtClean="0">
                <a:solidFill>
                  <a:srgbClr val="C00000"/>
                </a:solidFill>
              </a:rPr>
              <a:t>[BG7] </a:t>
            </a:r>
            <a:r>
              <a:rPr lang="de-DE" sz="2400" dirty="0" smtClean="0">
                <a:solidFill>
                  <a:srgbClr val="FFFF00"/>
                </a:solidFill>
              </a:rPr>
              <a:t>Und zwischen dem </a:t>
            </a:r>
            <a:r>
              <a:rPr lang="de-DE" sz="2400" dirty="0" smtClean="0">
                <a:solidFill>
                  <a:srgbClr val="00B0F0"/>
                </a:solidFill>
              </a:rPr>
              <a:t>Obergemach der Ecke </a:t>
            </a:r>
            <a:r>
              <a:rPr lang="de-DE" sz="2400" dirty="0" smtClean="0">
                <a:solidFill>
                  <a:srgbClr val="FFFF00"/>
                </a:solidFill>
              </a:rPr>
              <a:t>und dem </a:t>
            </a:r>
            <a:r>
              <a:rPr lang="de-DE" sz="2400" dirty="0" err="1" smtClean="0">
                <a:solidFill>
                  <a:srgbClr val="00B0F0"/>
                </a:solidFill>
              </a:rPr>
              <a:t>Schaftor</a:t>
            </a:r>
            <a:r>
              <a:rPr lang="de-DE" sz="2400" dirty="0" smtClean="0">
                <a:solidFill>
                  <a:srgbClr val="FFFF00"/>
                </a:solidFill>
              </a:rPr>
              <a:t> besserten die </a:t>
            </a:r>
            <a:r>
              <a:rPr lang="de-DE" sz="2400" dirty="0" smtClean="0">
                <a:solidFill>
                  <a:srgbClr val="7030A0"/>
                </a:solidFill>
              </a:rPr>
              <a:t>Goldschmiede</a:t>
            </a:r>
            <a:r>
              <a:rPr lang="de-DE" sz="2400" dirty="0" smtClean="0">
                <a:solidFill>
                  <a:srgbClr val="FFFF00"/>
                </a:solidFill>
              </a:rPr>
              <a:t> und die </a:t>
            </a:r>
            <a:r>
              <a:rPr lang="de-DE" sz="2400" dirty="0" smtClean="0">
                <a:solidFill>
                  <a:srgbClr val="7030A0"/>
                </a:solidFill>
              </a:rPr>
              <a:t>Krämer</a:t>
            </a:r>
            <a:r>
              <a:rPr lang="de-DE" sz="2400" dirty="0" smtClean="0">
                <a:solidFill>
                  <a:srgbClr val="FFFF00"/>
                </a:solidFill>
              </a:rPr>
              <a:t> aus. </a:t>
            </a:r>
          </a:p>
          <a:p>
            <a:endParaRPr lang="de-DE" sz="2100" dirty="0">
              <a:solidFill>
                <a:srgbClr val="FFFF00"/>
              </a:solidFill>
            </a:endParaRPr>
          </a:p>
        </p:txBody>
      </p:sp>
      <p:sp>
        <p:nvSpPr>
          <p:cNvPr id="22" name="Line 4"/>
          <p:cNvSpPr>
            <a:spLocks noChangeShapeType="1"/>
          </p:cNvSpPr>
          <p:nvPr/>
        </p:nvSpPr>
        <p:spPr bwMode="auto">
          <a:xfrm flipV="1">
            <a:off x="5364088" y="1412776"/>
            <a:ext cx="648072" cy="1800200"/>
          </a:xfrm>
          <a:prstGeom prst="line">
            <a:avLst/>
          </a:prstGeom>
          <a:noFill/>
          <a:ln w="38100">
            <a:solidFill>
              <a:srgbClr val="FF6600"/>
            </a:solidFill>
            <a:prstDash val="sysDot"/>
            <a:round/>
            <a:headEnd/>
            <a:tailEnd/>
          </a:ln>
        </p:spPr>
        <p:txBody>
          <a:bodyPr/>
          <a:lstStyle/>
          <a:p>
            <a:endParaRPr lang="de-DE"/>
          </a:p>
        </p:txBody>
      </p:sp>
      <p:sp>
        <p:nvSpPr>
          <p:cNvPr id="23" name="Rechteck 22"/>
          <p:cNvSpPr/>
          <p:nvPr/>
        </p:nvSpPr>
        <p:spPr bwMode="auto">
          <a:xfrm>
            <a:off x="5292080" y="2996952"/>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4" name="Rechteck 23"/>
          <p:cNvSpPr/>
          <p:nvPr/>
        </p:nvSpPr>
        <p:spPr bwMode="auto">
          <a:xfrm>
            <a:off x="5868144" y="14847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5" name="Textfeld 24"/>
          <p:cNvSpPr txBox="1"/>
          <p:nvPr/>
        </p:nvSpPr>
        <p:spPr>
          <a:xfrm>
            <a:off x="5652120" y="2348880"/>
            <a:ext cx="332142" cy="369332"/>
          </a:xfrm>
          <a:prstGeom prst="rect">
            <a:avLst/>
          </a:prstGeom>
          <a:noFill/>
        </p:spPr>
        <p:txBody>
          <a:bodyPr wrap="none" rtlCol="0">
            <a:spAutoFit/>
          </a:bodyPr>
          <a:lstStyle/>
          <a:p>
            <a:r>
              <a:rPr lang="de-DE" dirty="0" smtClean="0"/>
              <a:t>7</a:t>
            </a:r>
            <a:endParaRPr lang="de-DE"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6444208"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827584" y="3429000"/>
            <a:ext cx="332142" cy="369332"/>
          </a:xfrm>
          <a:prstGeom prst="rect">
            <a:avLst/>
          </a:prstGeom>
          <a:noFill/>
        </p:spPr>
        <p:txBody>
          <a:bodyPr wrap="none" rtlCol="0">
            <a:spAutoFit/>
          </a:bodyPr>
          <a:lstStyle/>
          <a:p>
            <a:r>
              <a:rPr lang="de-DE" dirty="0" smtClean="0"/>
              <a:t>2</a:t>
            </a:r>
            <a:endParaRPr lang="de-DE" dirty="0"/>
          </a:p>
        </p:txBody>
      </p:sp>
      <p:sp>
        <p:nvSpPr>
          <p:cNvPr id="16" name="Textfeld 15"/>
          <p:cNvSpPr txBox="1"/>
          <p:nvPr/>
        </p:nvSpPr>
        <p:spPr>
          <a:xfrm>
            <a:off x="2267744" y="3501008"/>
            <a:ext cx="332142" cy="369332"/>
          </a:xfrm>
          <a:prstGeom prst="rect">
            <a:avLst/>
          </a:prstGeom>
          <a:noFill/>
        </p:spPr>
        <p:txBody>
          <a:bodyPr wrap="none" rtlCol="0">
            <a:spAutoFit/>
          </a:bodyPr>
          <a:lstStyle/>
          <a:p>
            <a:r>
              <a:rPr lang="de-DE" dirty="0" smtClean="0"/>
              <a:t>3</a:t>
            </a:r>
            <a:endParaRPr lang="de-DE" dirty="0"/>
          </a:p>
        </p:txBody>
      </p:sp>
      <p:sp>
        <p:nvSpPr>
          <p:cNvPr id="17" name="Textfeld 16"/>
          <p:cNvSpPr txBox="1"/>
          <p:nvPr/>
        </p:nvSpPr>
        <p:spPr>
          <a:xfrm>
            <a:off x="3419872" y="3573016"/>
            <a:ext cx="332142" cy="369332"/>
          </a:xfrm>
          <a:prstGeom prst="rect">
            <a:avLst/>
          </a:prstGeom>
          <a:noFill/>
        </p:spPr>
        <p:txBody>
          <a:bodyPr wrap="none" rtlCol="0">
            <a:spAutoFit/>
          </a:bodyPr>
          <a:lstStyle/>
          <a:p>
            <a:r>
              <a:rPr lang="de-DE" dirty="0" smtClean="0"/>
              <a:t>4</a:t>
            </a:r>
            <a:endParaRPr lang="de-DE" dirty="0"/>
          </a:p>
        </p:txBody>
      </p:sp>
      <p:sp>
        <p:nvSpPr>
          <p:cNvPr id="20" name="Textfeld 19"/>
          <p:cNvSpPr txBox="1"/>
          <p:nvPr/>
        </p:nvSpPr>
        <p:spPr>
          <a:xfrm>
            <a:off x="5076056" y="3573016"/>
            <a:ext cx="332142" cy="369332"/>
          </a:xfrm>
          <a:prstGeom prst="rect">
            <a:avLst/>
          </a:prstGeom>
          <a:noFill/>
        </p:spPr>
        <p:txBody>
          <a:bodyPr wrap="none" rtlCol="0">
            <a:spAutoFit/>
          </a:bodyPr>
          <a:lstStyle/>
          <a:p>
            <a:r>
              <a:rPr lang="de-DE" dirty="0" smtClean="0"/>
              <a:t>6</a:t>
            </a:r>
            <a:endParaRPr lang="de-DE" dirty="0"/>
          </a:p>
        </p:txBody>
      </p:sp>
      <p:sp>
        <p:nvSpPr>
          <p:cNvPr id="21"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3,32: </a:t>
            </a:r>
            <a:r>
              <a:rPr lang="de-DE" sz="2400" dirty="0" smtClean="0">
                <a:solidFill>
                  <a:srgbClr val="FFFF00"/>
                </a:solidFill>
              </a:rPr>
              <a:t>und an dem </a:t>
            </a:r>
            <a:r>
              <a:rPr lang="de-DE" sz="2400" dirty="0" smtClean="0">
                <a:solidFill>
                  <a:srgbClr val="00B0F0"/>
                </a:solidFill>
              </a:rPr>
              <a:t>Tor Ephraim</a:t>
            </a:r>
            <a:r>
              <a:rPr lang="de-DE" sz="2400" dirty="0" smtClean="0">
                <a:solidFill>
                  <a:srgbClr val="FFFF00"/>
                </a:solidFill>
              </a:rPr>
              <a:t> und dem </a:t>
            </a:r>
            <a:r>
              <a:rPr lang="de-DE" sz="2400" dirty="0" smtClean="0">
                <a:solidFill>
                  <a:srgbClr val="00B0F0"/>
                </a:solidFill>
              </a:rPr>
              <a:t>Tor der alten Mauer</a:t>
            </a:r>
            <a:r>
              <a:rPr lang="de-DE" sz="2400" dirty="0" smtClean="0">
                <a:solidFill>
                  <a:srgbClr val="FFFF00"/>
                </a:solidFill>
              </a:rPr>
              <a:t> und dem </a:t>
            </a:r>
            <a:r>
              <a:rPr lang="de-DE" sz="2400" dirty="0" err="1" smtClean="0">
                <a:solidFill>
                  <a:srgbClr val="00B0F0"/>
                </a:solidFill>
              </a:rPr>
              <a:t>Fischtor</a:t>
            </a:r>
            <a:r>
              <a:rPr lang="de-DE" sz="2400" dirty="0" smtClean="0">
                <a:solidFill>
                  <a:srgbClr val="FFFF00"/>
                </a:solidFill>
              </a:rPr>
              <a:t> und dem </a:t>
            </a:r>
            <a:r>
              <a:rPr lang="de-DE" sz="2400" dirty="0" smtClean="0">
                <a:solidFill>
                  <a:srgbClr val="00B0F0"/>
                </a:solidFill>
              </a:rPr>
              <a:t>Turm </a:t>
            </a:r>
            <a:r>
              <a:rPr lang="de-DE" sz="2400" dirty="0" err="1" smtClean="0">
                <a:solidFill>
                  <a:srgbClr val="00B0F0"/>
                </a:solidFill>
              </a:rPr>
              <a:t>Hananeel</a:t>
            </a:r>
            <a:r>
              <a:rPr lang="de-DE" sz="2400" dirty="0" smtClean="0">
                <a:solidFill>
                  <a:srgbClr val="00B0F0"/>
                </a:solidFill>
              </a:rPr>
              <a:t> </a:t>
            </a:r>
            <a:r>
              <a:rPr lang="de-DE" sz="2400" dirty="0" smtClean="0">
                <a:solidFill>
                  <a:srgbClr val="FFFF00"/>
                </a:solidFill>
              </a:rPr>
              <a:t>und dem </a:t>
            </a:r>
            <a:r>
              <a:rPr lang="de-DE" sz="2400" dirty="0" smtClean="0">
                <a:solidFill>
                  <a:srgbClr val="00B0F0"/>
                </a:solidFill>
              </a:rPr>
              <a:t>Turm </a:t>
            </a:r>
            <a:r>
              <a:rPr lang="de-DE" sz="2400" dirty="0" err="1" smtClean="0">
                <a:solidFill>
                  <a:srgbClr val="00B0F0"/>
                </a:solidFill>
              </a:rPr>
              <a:t>Mea</a:t>
            </a:r>
            <a:r>
              <a:rPr lang="de-DE" sz="2400" dirty="0" smtClean="0">
                <a:solidFill>
                  <a:srgbClr val="00B0F0"/>
                </a:solidFill>
              </a:rPr>
              <a:t> </a:t>
            </a:r>
            <a:r>
              <a:rPr lang="de-DE" sz="2400" dirty="0" smtClean="0">
                <a:solidFill>
                  <a:srgbClr val="FFFF00"/>
                </a:solidFill>
              </a:rPr>
              <a:t>vorüber und bis an das </a:t>
            </a:r>
            <a:r>
              <a:rPr lang="de-DE" sz="2400" dirty="0" err="1" smtClean="0">
                <a:solidFill>
                  <a:srgbClr val="00B0F0"/>
                </a:solidFill>
              </a:rPr>
              <a:t>Schaftor</a:t>
            </a:r>
            <a:r>
              <a:rPr lang="de-DE" sz="2400" dirty="0" smtClean="0">
                <a:solidFill>
                  <a:srgbClr val="FFFF00"/>
                </a:solidFill>
              </a:rPr>
              <a:t>; und sie blieben beim </a:t>
            </a:r>
            <a:r>
              <a:rPr lang="de-DE" sz="2400" dirty="0" smtClean="0">
                <a:solidFill>
                  <a:srgbClr val="00B0F0"/>
                </a:solidFill>
              </a:rPr>
              <a:t>Gefängnistor</a:t>
            </a:r>
            <a:r>
              <a:rPr lang="de-DE" sz="2400" dirty="0" smtClean="0">
                <a:solidFill>
                  <a:srgbClr val="FFFF00"/>
                </a:solidFill>
              </a:rPr>
              <a:t> stehen. </a:t>
            </a:r>
            <a:endParaRPr lang="de-DE" sz="2100" dirty="0">
              <a:solidFill>
                <a:srgbClr val="FFFF00"/>
              </a:solidFill>
            </a:endParaRPr>
          </a:p>
        </p:txBody>
      </p:sp>
      <p:sp>
        <p:nvSpPr>
          <p:cNvPr id="22" name="Line 4"/>
          <p:cNvSpPr>
            <a:spLocks noChangeShapeType="1"/>
          </p:cNvSpPr>
          <p:nvPr/>
        </p:nvSpPr>
        <p:spPr bwMode="auto">
          <a:xfrm flipV="1">
            <a:off x="5364088" y="1412776"/>
            <a:ext cx="648072" cy="1800200"/>
          </a:xfrm>
          <a:prstGeom prst="line">
            <a:avLst/>
          </a:prstGeom>
          <a:noFill/>
          <a:ln w="38100">
            <a:solidFill>
              <a:srgbClr val="FF6600"/>
            </a:solidFill>
            <a:prstDash val="sysDot"/>
            <a:round/>
            <a:headEnd/>
            <a:tailEnd/>
          </a:ln>
        </p:spPr>
        <p:txBody>
          <a:bodyPr/>
          <a:lstStyle/>
          <a:p>
            <a:endParaRPr lang="de-DE"/>
          </a:p>
        </p:txBody>
      </p:sp>
      <p:sp>
        <p:nvSpPr>
          <p:cNvPr id="23" name="Rechteck 22"/>
          <p:cNvSpPr/>
          <p:nvPr/>
        </p:nvSpPr>
        <p:spPr bwMode="auto">
          <a:xfrm>
            <a:off x="5292080" y="2996952"/>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4" name="Rechteck 23"/>
          <p:cNvSpPr/>
          <p:nvPr/>
        </p:nvSpPr>
        <p:spPr bwMode="auto">
          <a:xfrm>
            <a:off x="5868144" y="14847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5" name="Textfeld 24"/>
          <p:cNvSpPr txBox="1"/>
          <p:nvPr/>
        </p:nvSpPr>
        <p:spPr>
          <a:xfrm>
            <a:off x="5652120" y="2348880"/>
            <a:ext cx="332142" cy="369332"/>
          </a:xfrm>
          <a:prstGeom prst="rect">
            <a:avLst/>
          </a:prstGeom>
          <a:noFill/>
        </p:spPr>
        <p:txBody>
          <a:bodyPr wrap="none" rtlCol="0">
            <a:spAutoFit/>
          </a:bodyPr>
          <a:lstStyle/>
          <a:p>
            <a:r>
              <a:rPr lang="de-DE" dirty="0" smtClean="0"/>
              <a:t>7</a:t>
            </a:r>
            <a:endParaRPr lang="de-DE" dirty="0"/>
          </a:p>
        </p:txBody>
      </p:sp>
      <p:sp>
        <p:nvSpPr>
          <p:cNvPr id="19" name="Rechteck 18"/>
          <p:cNvSpPr/>
          <p:nvPr/>
        </p:nvSpPr>
        <p:spPr bwMode="auto">
          <a:xfrm>
            <a:off x="5724128" y="1844824"/>
            <a:ext cx="288032" cy="432048"/>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6" name="Textfeld 25"/>
          <p:cNvSpPr txBox="1"/>
          <p:nvPr/>
        </p:nvSpPr>
        <p:spPr>
          <a:xfrm>
            <a:off x="6084168" y="1916832"/>
            <a:ext cx="1670650" cy="369332"/>
          </a:xfrm>
          <a:prstGeom prst="rect">
            <a:avLst/>
          </a:prstGeom>
          <a:noFill/>
        </p:spPr>
        <p:txBody>
          <a:bodyPr wrap="none" rtlCol="0">
            <a:spAutoFit/>
          </a:bodyPr>
          <a:lstStyle/>
          <a:p>
            <a:r>
              <a:rPr lang="de-DE" dirty="0" smtClean="0"/>
              <a:t>Gefängnistor</a:t>
            </a:r>
            <a:endParaRPr lang="de-DE" dirty="0"/>
          </a:p>
        </p:txBody>
      </p:sp>
      <p:sp>
        <p:nvSpPr>
          <p:cNvPr id="27" name="Line 4"/>
          <p:cNvSpPr>
            <a:spLocks noChangeShapeType="1"/>
          </p:cNvSpPr>
          <p:nvPr/>
        </p:nvSpPr>
        <p:spPr bwMode="auto">
          <a:xfrm flipH="1" flipV="1">
            <a:off x="5508104" y="1052736"/>
            <a:ext cx="576064" cy="432048"/>
          </a:xfrm>
          <a:prstGeom prst="line">
            <a:avLst/>
          </a:prstGeom>
          <a:noFill/>
          <a:ln w="38100">
            <a:solidFill>
              <a:srgbClr val="FF6600"/>
            </a:solidFill>
            <a:prstDash val="sysDot"/>
            <a:round/>
            <a:headEnd/>
            <a:tailEnd/>
          </a:ln>
        </p:spPr>
        <p:txBody>
          <a:bodyPr/>
          <a:lstStyle/>
          <a:p>
            <a:endParaRPr lang="de-DE"/>
          </a:p>
        </p:txBody>
      </p:sp>
      <p:sp>
        <p:nvSpPr>
          <p:cNvPr id="28" name="Rechteck 27"/>
          <p:cNvSpPr/>
          <p:nvPr/>
        </p:nvSpPr>
        <p:spPr bwMode="auto">
          <a:xfrm>
            <a:off x="5364088" y="836712"/>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0" name="Line 4"/>
          <p:cNvSpPr>
            <a:spLocks noChangeShapeType="1"/>
          </p:cNvSpPr>
          <p:nvPr/>
        </p:nvSpPr>
        <p:spPr bwMode="auto">
          <a:xfrm flipH="1">
            <a:off x="4211960" y="908720"/>
            <a:ext cx="1080120" cy="0"/>
          </a:xfrm>
          <a:prstGeom prst="line">
            <a:avLst/>
          </a:prstGeom>
          <a:noFill/>
          <a:ln w="38100">
            <a:solidFill>
              <a:srgbClr val="FF6600"/>
            </a:solidFill>
            <a:prstDash val="sysDot"/>
            <a:round/>
            <a:headEnd/>
            <a:tailEnd/>
          </a:ln>
        </p:spPr>
        <p:txBody>
          <a:bodyPr/>
          <a:lstStyle/>
          <a:p>
            <a:endParaRPr lang="de-DE"/>
          </a:p>
        </p:txBody>
      </p:sp>
      <p:sp>
        <p:nvSpPr>
          <p:cNvPr id="31" name="Rechteck 30"/>
          <p:cNvSpPr/>
          <p:nvPr/>
        </p:nvSpPr>
        <p:spPr bwMode="auto">
          <a:xfrm>
            <a:off x="4067944" y="7647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2" name="Textfeld 31"/>
          <p:cNvSpPr txBox="1"/>
          <p:nvPr/>
        </p:nvSpPr>
        <p:spPr>
          <a:xfrm>
            <a:off x="1547664" y="1052736"/>
            <a:ext cx="1577676" cy="369332"/>
          </a:xfrm>
          <a:prstGeom prst="rect">
            <a:avLst/>
          </a:prstGeom>
          <a:noFill/>
        </p:spPr>
        <p:txBody>
          <a:bodyPr wrap="none" rtlCol="0">
            <a:spAutoFit/>
          </a:bodyPr>
          <a:lstStyle/>
          <a:p>
            <a:r>
              <a:rPr lang="de-DE" dirty="0" smtClean="0"/>
              <a:t>Tor Ephraim</a:t>
            </a:r>
            <a:endParaRPr lang="de-DE" dirty="0"/>
          </a:p>
        </p:txBody>
      </p:sp>
      <p:sp>
        <p:nvSpPr>
          <p:cNvPr id="33" name="Rechteck 32"/>
          <p:cNvSpPr/>
          <p:nvPr/>
        </p:nvSpPr>
        <p:spPr bwMode="auto">
          <a:xfrm>
            <a:off x="2699792" y="7647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4" name="Line 4"/>
          <p:cNvSpPr>
            <a:spLocks noChangeShapeType="1"/>
          </p:cNvSpPr>
          <p:nvPr/>
        </p:nvSpPr>
        <p:spPr bwMode="auto">
          <a:xfrm flipH="1">
            <a:off x="2771800" y="908720"/>
            <a:ext cx="1296144" cy="0"/>
          </a:xfrm>
          <a:prstGeom prst="line">
            <a:avLst/>
          </a:prstGeom>
          <a:noFill/>
          <a:ln w="38100">
            <a:solidFill>
              <a:srgbClr val="FF6600"/>
            </a:solidFill>
            <a:prstDash val="sysDot"/>
            <a:round/>
            <a:headEnd/>
            <a:tailEnd/>
          </a:ln>
        </p:spPr>
        <p:txBody>
          <a:bodyPr/>
          <a:lstStyle/>
          <a:p>
            <a:endParaRPr lang="de-DE"/>
          </a:p>
        </p:txBody>
      </p:sp>
      <p:sp>
        <p:nvSpPr>
          <p:cNvPr id="35" name="Textfeld 34"/>
          <p:cNvSpPr txBox="1"/>
          <p:nvPr/>
        </p:nvSpPr>
        <p:spPr>
          <a:xfrm>
            <a:off x="2915816" y="260648"/>
            <a:ext cx="2455352" cy="369332"/>
          </a:xfrm>
          <a:prstGeom prst="rect">
            <a:avLst/>
          </a:prstGeom>
          <a:noFill/>
        </p:spPr>
        <p:txBody>
          <a:bodyPr wrap="none" rtlCol="0">
            <a:spAutoFit/>
          </a:bodyPr>
          <a:lstStyle/>
          <a:p>
            <a:r>
              <a:rPr lang="de-DE" dirty="0" smtClean="0"/>
              <a:t>Tor der alten Mauer</a:t>
            </a:r>
            <a:endParaRPr lang="de-DE" dirty="0"/>
          </a:p>
        </p:txBody>
      </p:sp>
      <p:sp>
        <p:nvSpPr>
          <p:cNvPr id="36" name="Textfeld 35"/>
          <p:cNvSpPr txBox="1"/>
          <p:nvPr/>
        </p:nvSpPr>
        <p:spPr>
          <a:xfrm>
            <a:off x="5508104" y="620688"/>
            <a:ext cx="1096775" cy="369332"/>
          </a:xfrm>
          <a:prstGeom prst="rect">
            <a:avLst/>
          </a:prstGeom>
          <a:noFill/>
        </p:spPr>
        <p:txBody>
          <a:bodyPr wrap="none" rtlCol="0">
            <a:spAutoFit/>
          </a:bodyPr>
          <a:lstStyle/>
          <a:p>
            <a:r>
              <a:rPr lang="de-DE" dirty="0" err="1" smtClean="0"/>
              <a:t>Fischtor</a:t>
            </a:r>
            <a:endParaRPr lang="de-DE" dirty="0"/>
          </a:p>
        </p:txBody>
      </p:sp>
      <p:sp>
        <p:nvSpPr>
          <p:cNvPr id="37" name="Textfeld 36"/>
          <p:cNvSpPr txBox="1"/>
          <p:nvPr/>
        </p:nvSpPr>
        <p:spPr>
          <a:xfrm>
            <a:off x="6084168" y="1340768"/>
            <a:ext cx="1156086" cy="369332"/>
          </a:xfrm>
          <a:prstGeom prst="rect">
            <a:avLst/>
          </a:prstGeom>
          <a:noFill/>
        </p:spPr>
        <p:txBody>
          <a:bodyPr wrap="none" rtlCol="0">
            <a:spAutoFit/>
          </a:bodyPr>
          <a:lstStyle/>
          <a:p>
            <a:r>
              <a:rPr lang="de-DE" dirty="0" err="1" smtClean="0"/>
              <a:t>Schaftor</a:t>
            </a:r>
            <a:endParaRPr lang="de-DE" dirty="0"/>
          </a:p>
        </p:txBody>
      </p:sp>
      <p:sp>
        <p:nvSpPr>
          <p:cNvPr id="38" name="Textfeld 37"/>
          <p:cNvSpPr txBox="1"/>
          <p:nvPr/>
        </p:nvSpPr>
        <p:spPr>
          <a:xfrm>
            <a:off x="7164288" y="2276872"/>
            <a:ext cx="1689822" cy="369332"/>
          </a:xfrm>
          <a:prstGeom prst="rect">
            <a:avLst/>
          </a:prstGeom>
          <a:solidFill>
            <a:srgbClr val="C00000"/>
          </a:solidFill>
        </p:spPr>
        <p:txBody>
          <a:bodyPr wrap="none" rtlCol="0">
            <a:spAutoFit/>
          </a:bodyPr>
          <a:lstStyle/>
          <a:p>
            <a:r>
              <a:rPr lang="de-DE" dirty="0" smtClean="0"/>
              <a:t>Warren 1866</a:t>
            </a:r>
            <a:endParaRPr lang="de-DE" dirty="0"/>
          </a:p>
        </p:txBody>
      </p:sp>
      <p:sp>
        <p:nvSpPr>
          <p:cNvPr id="39" name="Kreuz 38"/>
          <p:cNvSpPr/>
          <p:nvPr/>
        </p:nvSpPr>
        <p:spPr bwMode="auto">
          <a:xfrm>
            <a:off x="5940152" y="2060848"/>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644008" y="2420888"/>
            <a:ext cx="360040" cy="864096"/>
          </a:xfrm>
          <a:prstGeom prst="line">
            <a:avLst/>
          </a:prstGeom>
          <a:noFill/>
          <a:ln w="38100">
            <a:solidFill>
              <a:srgbClr val="FF0000"/>
            </a:solidFill>
            <a:prstDash val="sysDot"/>
            <a:round/>
            <a:headEnd/>
            <a:tailEnd/>
          </a:ln>
        </p:spPr>
        <p:txBody>
          <a:bodyPr/>
          <a:lstStyle/>
          <a:p>
            <a:endParaRPr lang="de-DE"/>
          </a:p>
        </p:txBody>
      </p:sp>
      <p:sp>
        <p:nvSpPr>
          <p:cNvPr id="20" name="Textfeld 19"/>
          <p:cNvSpPr txBox="1"/>
          <p:nvPr/>
        </p:nvSpPr>
        <p:spPr>
          <a:xfrm>
            <a:off x="8316416" y="3573016"/>
            <a:ext cx="360040" cy="646331"/>
          </a:xfrm>
          <a:prstGeom prst="rect">
            <a:avLst/>
          </a:prstGeom>
          <a:noFill/>
        </p:spPr>
        <p:txBody>
          <a:bodyPr wrap="square" rtlCol="0">
            <a:spAutoFit/>
          </a:bodyPr>
          <a:lstStyle/>
          <a:p>
            <a:r>
              <a:rPr lang="de-DE" dirty="0" smtClean="0">
                <a:solidFill>
                  <a:schemeClr val="bg2"/>
                </a:solidFill>
              </a:rPr>
              <a:t>43</a:t>
            </a:r>
            <a:endParaRPr lang="de-DE" dirty="0">
              <a:solidFill>
                <a:schemeClr val="bg2"/>
              </a:solidFill>
            </a:endParaRPr>
          </a:p>
        </p:txBody>
      </p:sp>
      <p:sp>
        <p:nvSpPr>
          <p:cNvPr id="23" name="Textfeld 22"/>
          <p:cNvSpPr txBox="1"/>
          <p:nvPr/>
        </p:nvSpPr>
        <p:spPr>
          <a:xfrm>
            <a:off x="7740352" y="6021288"/>
            <a:ext cx="409086" cy="307777"/>
          </a:xfrm>
          <a:prstGeom prst="rect">
            <a:avLst/>
          </a:prstGeom>
          <a:noFill/>
        </p:spPr>
        <p:txBody>
          <a:bodyPr wrap="none" rtlCol="0">
            <a:spAutoFit/>
          </a:bodyPr>
          <a:lstStyle/>
          <a:p>
            <a:r>
              <a:rPr lang="de-DE" sz="1400" dirty="0" smtClean="0"/>
              <a:t>RL</a:t>
            </a:r>
            <a:endParaRPr lang="de-DE" sz="1400" dirty="0"/>
          </a:p>
        </p:txBody>
      </p:sp>
      <p:sp>
        <p:nvSpPr>
          <p:cNvPr id="24" name="Textfeld 23"/>
          <p:cNvSpPr txBox="1"/>
          <p:nvPr/>
        </p:nvSpPr>
        <p:spPr>
          <a:xfrm>
            <a:off x="539552" y="4653136"/>
            <a:ext cx="3499676" cy="646331"/>
          </a:xfrm>
          <a:prstGeom prst="rect">
            <a:avLst/>
          </a:prstGeom>
          <a:solidFill>
            <a:srgbClr val="92D050"/>
          </a:solidFill>
        </p:spPr>
        <p:txBody>
          <a:bodyPr wrap="none" rtlCol="0">
            <a:spAutoFit/>
          </a:bodyPr>
          <a:lstStyle/>
          <a:p>
            <a:r>
              <a:rPr lang="de-DE" dirty="0" smtClean="0"/>
              <a:t>Der 1. Chor in Südrichtung:</a:t>
            </a:r>
          </a:p>
          <a:p>
            <a:r>
              <a:rPr lang="de-DE" dirty="0" err="1" smtClean="0"/>
              <a:t>Neh</a:t>
            </a:r>
            <a:r>
              <a:rPr lang="de-DE" dirty="0" smtClean="0"/>
              <a:t> 12,31-37.40</a:t>
            </a:r>
            <a:endParaRPr lang="de-DE" dirty="0"/>
          </a:p>
        </p:txBody>
      </p:sp>
      <p:sp>
        <p:nvSpPr>
          <p:cNvPr id="21" name="Rechteck 20"/>
          <p:cNvSpPr/>
          <p:nvPr/>
        </p:nvSpPr>
        <p:spPr bwMode="auto">
          <a:xfrm>
            <a:off x="4572000" y="22048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Rechteck 21"/>
          <p:cNvSpPr/>
          <p:nvPr/>
        </p:nvSpPr>
        <p:spPr bwMode="auto">
          <a:xfrm>
            <a:off x="3203848" y="1844824"/>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5" name="Line 8"/>
          <p:cNvSpPr>
            <a:spLocks noChangeShapeType="1"/>
          </p:cNvSpPr>
          <p:nvPr/>
        </p:nvSpPr>
        <p:spPr bwMode="auto">
          <a:xfrm>
            <a:off x="3131840" y="2636912"/>
            <a:ext cx="1296144" cy="1512168"/>
          </a:xfrm>
          <a:prstGeom prst="line">
            <a:avLst/>
          </a:prstGeom>
          <a:noFill/>
          <a:ln w="57150">
            <a:solidFill>
              <a:srgbClr val="FF3300"/>
            </a:solidFill>
            <a:round/>
            <a:headEnd/>
            <a:tailEnd type="triangle" w="med" len="med"/>
          </a:ln>
        </p:spPr>
        <p:txBody>
          <a:bodyPr wrap="none" anchor="ctr"/>
          <a:lstStyle/>
          <a:p>
            <a:endParaRPr lang="de-DE"/>
          </a:p>
        </p:txBody>
      </p:sp>
      <p:sp>
        <p:nvSpPr>
          <p:cNvPr id="26" name="Line 8"/>
          <p:cNvSpPr>
            <a:spLocks noChangeShapeType="1"/>
          </p:cNvSpPr>
          <p:nvPr/>
        </p:nvSpPr>
        <p:spPr bwMode="auto">
          <a:xfrm flipH="1" flipV="1">
            <a:off x="5220072" y="2348880"/>
            <a:ext cx="144016" cy="1728192"/>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660232" y="5733256"/>
            <a:ext cx="2245295" cy="307777"/>
          </a:xfrm>
          <a:prstGeom prst="rect">
            <a:avLst/>
          </a:prstGeom>
          <a:noFill/>
        </p:spPr>
        <p:txBody>
          <a:bodyPr wrap="none" rtlCol="0">
            <a:spAutoFit/>
          </a:bodyPr>
          <a:lstStyle/>
          <a:p>
            <a:r>
              <a:rPr lang="de-DE" sz="1400" dirty="0" smtClean="0"/>
              <a:t>Godot13 CC-BY-SA 3.0</a:t>
            </a:r>
            <a:endParaRPr lang="de-DE" sz="1400" dirty="0"/>
          </a:p>
        </p:txBody>
      </p:sp>
      <p:pic>
        <p:nvPicPr>
          <p:cNvPr id="57346" name="Picture 2" descr="http://upload.wikimedia.org/wikipedia/commons/thumb/9/91/Temple_Mount_%28Aerial_view%2C_2007%29_07.jpg/800px-Temple_Mount_%28Aerial_view%2C_2007%29_07.jpg"/>
          <p:cNvPicPr>
            <a:picLocks noChangeAspect="1" noChangeArrowheads="1"/>
          </p:cNvPicPr>
          <p:nvPr/>
        </p:nvPicPr>
        <p:blipFill>
          <a:blip r:embed="rId2" cstate="print"/>
          <a:srcRect/>
          <a:stretch>
            <a:fillRect/>
          </a:stretch>
        </p:blipFill>
        <p:spPr bwMode="auto">
          <a:xfrm>
            <a:off x="-1" y="0"/>
            <a:ext cx="9121577" cy="5661248"/>
          </a:xfrm>
          <a:prstGeom prst="rect">
            <a:avLst/>
          </a:prstGeom>
          <a:noFill/>
        </p:spPr>
      </p:pic>
      <p:sp>
        <p:nvSpPr>
          <p:cNvPr id="4" name="Textfeld 3"/>
          <p:cNvSpPr txBox="1"/>
          <p:nvPr/>
        </p:nvSpPr>
        <p:spPr>
          <a:xfrm>
            <a:off x="3995936" y="5157192"/>
            <a:ext cx="365806" cy="369332"/>
          </a:xfrm>
          <a:prstGeom prst="rect">
            <a:avLst/>
          </a:prstGeom>
          <a:noFill/>
        </p:spPr>
        <p:txBody>
          <a:bodyPr wrap="none" rtlCol="0">
            <a:spAutoFit/>
          </a:bodyPr>
          <a:lstStyle/>
          <a:p>
            <a:r>
              <a:rPr lang="de-DE" dirty="0" smtClean="0"/>
              <a:t>O</a:t>
            </a:r>
            <a:endParaRPr lang="de-DE" dirty="0"/>
          </a:p>
        </p:txBody>
      </p:sp>
      <p:sp>
        <p:nvSpPr>
          <p:cNvPr id="6" name="Textfeld 5"/>
          <p:cNvSpPr txBox="1"/>
          <p:nvPr/>
        </p:nvSpPr>
        <p:spPr>
          <a:xfrm>
            <a:off x="6876256" y="3068960"/>
            <a:ext cx="357790" cy="369332"/>
          </a:xfrm>
          <a:prstGeom prst="rect">
            <a:avLst/>
          </a:prstGeom>
          <a:noFill/>
        </p:spPr>
        <p:txBody>
          <a:bodyPr wrap="none" rtlCol="0">
            <a:spAutoFit/>
          </a:bodyPr>
          <a:lstStyle/>
          <a:p>
            <a:r>
              <a:rPr lang="de-DE" dirty="0" smtClean="0"/>
              <a:t>N</a:t>
            </a:r>
            <a:endParaRPr lang="de-DE" dirty="0"/>
          </a:p>
        </p:txBody>
      </p:sp>
      <p:sp>
        <p:nvSpPr>
          <p:cNvPr id="7" name="Textfeld 6"/>
          <p:cNvSpPr txBox="1"/>
          <p:nvPr/>
        </p:nvSpPr>
        <p:spPr>
          <a:xfrm>
            <a:off x="4355976" y="1556792"/>
            <a:ext cx="412292" cy="369332"/>
          </a:xfrm>
          <a:prstGeom prst="rect">
            <a:avLst/>
          </a:prstGeom>
          <a:noFill/>
        </p:spPr>
        <p:txBody>
          <a:bodyPr wrap="none" rtlCol="0">
            <a:spAutoFit/>
          </a:bodyPr>
          <a:lstStyle/>
          <a:p>
            <a:r>
              <a:rPr lang="de-DE" dirty="0" smtClean="0"/>
              <a:t>W</a:t>
            </a:r>
            <a:endParaRPr lang="de-DE" dirty="0"/>
          </a:p>
        </p:txBody>
      </p:sp>
      <p:sp>
        <p:nvSpPr>
          <p:cNvPr id="8" name="Textfeld 7"/>
          <p:cNvSpPr txBox="1"/>
          <p:nvPr/>
        </p:nvSpPr>
        <p:spPr>
          <a:xfrm>
            <a:off x="0" y="2996952"/>
            <a:ext cx="341760" cy="369332"/>
          </a:xfrm>
          <a:prstGeom prst="rect">
            <a:avLst/>
          </a:prstGeom>
          <a:noFill/>
        </p:spPr>
        <p:txBody>
          <a:bodyPr wrap="none" rtlCol="0">
            <a:spAutoFit/>
          </a:bodyPr>
          <a:lstStyle/>
          <a:p>
            <a:r>
              <a:rPr lang="de-DE" dirty="0" smtClean="0"/>
              <a:t>S</a:t>
            </a:r>
            <a:endParaRPr lang="de-DE"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6444208"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827584" y="3429000"/>
            <a:ext cx="332142" cy="369332"/>
          </a:xfrm>
          <a:prstGeom prst="rect">
            <a:avLst/>
          </a:prstGeom>
          <a:noFill/>
        </p:spPr>
        <p:txBody>
          <a:bodyPr wrap="none" rtlCol="0">
            <a:spAutoFit/>
          </a:bodyPr>
          <a:lstStyle/>
          <a:p>
            <a:r>
              <a:rPr lang="de-DE" dirty="0" smtClean="0"/>
              <a:t>2</a:t>
            </a:r>
            <a:endParaRPr lang="de-DE" dirty="0"/>
          </a:p>
        </p:txBody>
      </p:sp>
      <p:sp>
        <p:nvSpPr>
          <p:cNvPr id="16" name="Textfeld 15"/>
          <p:cNvSpPr txBox="1"/>
          <p:nvPr/>
        </p:nvSpPr>
        <p:spPr>
          <a:xfrm>
            <a:off x="2267744" y="3501008"/>
            <a:ext cx="332142" cy="369332"/>
          </a:xfrm>
          <a:prstGeom prst="rect">
            <a:avLst/>
          </a:prstGeom>
          <a:noFill/>
        </p:spPr>
        <p:txBody>
          <a:bodyPr wrap="none" rtlCol="0">
            <a:spAutoFit/>
          </a:bodyPr>
          <a:lstStyle/>
          <a:p>
            <a:r>
              <a:rPr lang="de-DE" dirty="0" smtClean="0"/>
              <a:t>3</a:t>
            </a:r>
            <a:endParaRPr lang="de-DE" dirty="0"/>
          </a:p>
        </p:txBody>
      </p:sp>
      <p:sp>
        <p:nvSpPr>
          <p:cNvPr id="17" name="Textfeld 16"/>
          <p:cNvSpPr txBox="1"/>
          <p:nvPr/>
        </p:nvSpPr>
        <p:spPr>
          <a:xfrm>
            <a:off x="3419872" y="3573016"/>
            <a:ext cx="332142" cy="369332"/>
          </a:xfrm>
          <a:prstGeom prst="rect">
            <a:avLst/>
          </a:prstGeom>
          <a:noFill/>
        </p:spPr>
        <p:txBody>
          <a:bodyPr wrap="none" rtlCol="0">
            <a:spAutoFit/>
          </a:bodyPr>
          <a:lstStyle/>
          <a:p>
            <a:r>
              <a:rPr lang="de-DE" dirty="0" smtClean="0"/>
              <a:t>4</a:t>
            </a:r>
            <a:endParaRPr lang="de-DE" dirty="0"/>
          </a:p>
        </p:txBody>
      </p:sp>
      <p:sp>
        <p:nvSpPr>
          <p:cNvPr id="20" name="Textfeld 19"/>
          <p:cNvSpPr txBox="1"/>
          <p:nvPr/>
        </p:nvSpPr>
        <p:spPr>
          <a:xfrm>
            <a:off x="5076056" y="3573016"/>
            <a:ext cx="332142" cy="369332"/>
          </a:xfrm>
          <a:prstGeom prst="rect">
            <a:avLst/>
          </a:prstGeom>
          <a:noFill/>
        </p:spPr>
        <p:txBody>
          <a:bodyPr wrap="none" rtlCol="0">
            <a:spAutoFit/>
          </a:bodyPr>
          <a:lstStyle/>
          <a:p>
            <a:r>
              <a:rPr lang="de-DE" dirty="0" smtClean="0"/>
              <a:t>6</a:t>
            </a:r>
            <a:endParaRPr lang="de-DE" dirty="0"/>
          </a:p>
        </p:txBody>
      </p:sp>
      <p:sp>
        <p:nvSpPr>
          <p:cNvPr id="21" name="Inhaltsplatzhalter 2"/>
          <p:cNvSpPr>
            <a:spLocks noGrp="1"/>
          </p:cNvSpPr>
          <p:nvPr>
            <p:ph idx="1"/>
          </p:nvPr>
        </p:nvSpPr>
        <p:spPr>
          <a:xfrm>
            <a:off x="0" y="5157192"/>
            <a:ext cx="9144000" cy="1700808"/>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12,38-40: </a:t>
            </a:r>
            <a:r>
              <a:rPr lang="de-DE" sz="2100" dirty="0" err="1" smtClean="0"/>
              <a:t>Nehemias</a:t>
            </a:r>
            <a:r>
              <a:rPr lang="de-DE" sz="2100" dirty="0" smtClean="0"/>
              <a:t> </a:t>
            </a:r>
            <a:r>
              <a:rPr lang="de-DE" sz="2100" dirty="0" err="1" smtClean="0"/>
              <a:t>Dankchor</a:t>
            </a:r>
            <a:r>
              <a:rPr lang="de-DE" sz="2100" dirty="0" smtClean="0"/>
              <a:t> II in Nordrichtung</a:t>
            </a:r>
            <a:endParaRPr lang="de-DE" sz="2100" dirty="0">
              <a:solidFill>
                <a:srgbClr val="FFFF00"/>
              </a:solidFill>
            </a:endParaRPr>
          </a:p>
        </p:txBody>
      </p:sp>
      <p:sp>
        <p:nvSpPr>
          <p:cNvPr id="22" name="Line 4"/>
          <p:cNvSpPr>
            <a:spLocks noChangeShapeType="1"/>
          </p:cNvSpPr>
          <p:nvPr/>
        </p:nvSpPr>
        <p:spPr bwMode="auto">
          <a:xfrm flipV="1">
            <a:off x="5364088" y="1412776"/>
            <a:ext cx="648072" cy="1800200"/>
          </a:xfrm>
          <a:prstGeom prst="line">
            <a:avLst/>
          </a:prstGeom>
          <a:noFill/>
          <a:ln w="38100">
            <a:solidFill>
              <a:srgbClr val="FF6600"/>
            </a:solidFill>
            <a:prstDash val="sysDot"/>
            <a:round/>
            <a:headEnd/>
            <a:tailEnd/>
          </a:ln>
        </p:spPr>
        <p:txBody>
          <a:bodyPr/>
          <a:lstStyle/>
          <a:p>
            <a:endParaRPr lang="de-DE"/>
          </a:p>
        </p:txBody>
      </p:sp>
      <p:sp>
        <p:nvSpPr>
          <p:cNvPr id="23" name="Rechteck 22"/>
          <p:cNvSpPr/>
          <p:nvPr/>
        </p:nvSpPr>
        <p:spPr bwMode="auto">
          <a:xfrm>
            <a:off x="5292080" y="2996952"/>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4" name="Rechteck 23"/>
          <p:cNvSpPr/>
          <p:nvPr/>
        </p:nvSpPr>
        <p:spPr bwMode="auto">
          <a:xfrm>
            <a:off x="5868144" y="14847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5" name="Textfeld 24"/>
          <p:cNvSpPr txBox="1"/>
          <p:nvPr/>
        </p:nvSpPr>
        <p:spPr>
          <a:xfrm>
            <a:off x="5652120" y="2348880"/>
            <a:ext cx="332142" cy="369332"/>
          </a:xfrm>
          <a:prstGeom prst="rect">
            <a:avLst/>
          </a:prstGeom>
          <a:noFill/>
        </p:spPr>
        <p:txBody>
          <a:bodyPr wrap="none" rtlCol="0">
            <a:spAutoFit/>
          </a:bodyPr>
          <a:lstStyle/>
          <a:p>
            <a:r>
              <a:rPr lang="de-DE" dirty="0" smtClean="0"/>
              <a:t>7</a:t>
            </a:r>
            <a:endParaRPr lang="de-DE" dirty="0"/>
          </a:p>
        </p:txBody>
      </p:sp>
      <p:sp>
        <p:nvSpPr>
          <p:cNvPr id="19" name="Rechteck 18"/>
          <p:cNvSpPr/>
          <p:nvPr/>
        </p:nvSpPr>
        <p:spPr bwMode="auto">
          <a:xfrm>
            <a:off x="5724128" y="1844824"/>
            <a:ext cx="288032" cy="432048"/>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6" name="Textfeld 25"/>
          <p:cNvSpPr txBox="1"/>
          <p:nvPr/>
        </p:nvSpPr>
        <p:spPr>
          <a:xfrm>
            <a:off x="6084168" y="1916832"/>
            <a:ext cx="1670650" cy="369332"/>
          </a:xfrm>
          <a:prstGeom prst="rect">
            <a:avLst/>
          </a:prstGeom>
          <a:noFill/>
        </p:spPr>
        <p:txBody>
          <a:bodyPr wrap="none" rtlCol="0">
            <a:spAutoFit/>
          </a:bodyPr>
          <a:lstStyle/>
          <a:p>
            <a:r>
              <a:rPr lang="de-DE" dirty="0" smtClean="0"/>
              <a:t>Gefängnistor</a:t>
            </a:r>
            <a:endParaRPr lang="de-DE" dirty="0"/>
          </a:p>
        </p:txBody>
      </p:sp>
      <p:sp>
        <p:nvSpPr>
          <p:cNvPr id="27" name="Line 4"/>
          <p:cNvSpPr>
            <a:spLocks noChangeShapeType="1"/>
          </p:cNvSpPr>
          <p:nvPr/>
        </p:nvSpPr>
        <p:spPr bwMode="auto">
          <a:xfrm flipH="1" flipV="1">
            <a:off x="5508104" y="1052736"/>
            <a:ext cx="576064" cy="432048"/>
          </a:xfrm>
          <a:prstGeom prst="line">
            <a:avLst/>
          </a:prstGeom>
          <a:noFill/>
          <a:ln w="38100">
            <a:solidFill>
              <a:srgbClr val="FF6600"/>
            </a:solidFill>
            <a:prstDash val="sysDot"/>
            <a:round/>
            <a:headEnd/>
            <a:tailEnd/>
          </a:ln>
        </p:spPr>
        <p:txBody>
          <a:bodyPr/>
          <a:lstStyle/>
          <a:p>
            <a:endParaRPr lang="de-DE"/>
          </a:p>
        </p:txBody>
      </p:sp>
      <p:sp>
        <p:nvSpPr>
          <p:cNvPr id="28" name="Rechteck 27"/>
          <p:cNvSpPr/>
          <p:nvPr/>
        </p:nvSpPr>
        <p:spPr bwMode="auto">
          <a:xfrm>
            <a:off x="5364088" y="836712"/>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0" name="Line 4"/>
          <p:cNvSpPr>
            <a:spLocks noChangeShapeType="1"/>
          </p:cNvSpPr>
          <p:nvPr/>
        </p:nvSpPr>
        <p:spPr bwMode="auto">
          <a:xfrm flipH="1">
            <a:off x="4211960" y="908720"/>
            <a:ext cx="1080120" cy="0"/>
          </a:xfrm>
          <a:prstGeom prst="line">
            <a:avLst/>
          </a:prstGeom>
          <a:noFill/>
          <a:ln w="38100">
            <a:solidFill>
              <a:srgbClr val="FF6600"/>
            </a:solidFill>
            <a:prstDash val="sysDot"/>
            <a:round/>
            <a:headEnd/>
            <a:tailEnd/>
          </a:ln>
        </p:spPr>
        <p:txBody>
          <a:bodyPr/>
          <a:lstStyle/>
          <a:p>
            <a:endParaRPr lang="de-DE"/>
          </a:p>
        </p:txBody>
      </p:sp>
      <p:sp>
        <p:nvSpPr>
          <p:cNvPr id="31" name="Rechteck 30"/>
          <p:cNvSpPr/>
          <p:nvPr/>
        </p:nvSpPr>
        <p:spPr bwMode="auto">
          <a:xfrm>
            <a:off x="4067944" y="7647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2" name="Textfeld 31"/>
          <p:cNvSpPr txBox="1"/>
          <p:nvPr/>
        </p:nvSpPr>
        <p:spPr>
          <a:xfrm>
            <a:off x="2051720" y="260648"/>
            <a:ext cx="1577676" cy="369332"/>
          </a:xfrm>
          <a:prstGeom prst="rect">
            <a:avLst/>
          </a:prstGeom>
          <a:noFill/>
        </p:spPr>
        <p:txBody>
          <a:bodyPr wrap="none" rtlCol="0">
            <a:spAutoFit/>
          </a:bodyPr>
          <a:lstStyle/>
          <a:p>
            <a:r>
              <a:rPr lang="de-DE" dirty="0" smtClean="0"/>
              <a:t>Tor Ephraim</a:t>
            </a:r>
            <a:endParaRPr lang="de-DE" dirty="0"/>
          </a:p>
        </p:txBody>
      </p:sp>
      <p:sp>
        <p:nvSpPr>
          <p:cNvPr id="33" name="Rechteck 32"/>
          <p:cNvSpPr/>
          <p:nvPr/>
        </p:nvSpPr>
        <p:spPr bwMode="auto">
          <a:xfrm>
            <a:off x="2699792" y="7647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4" name="Line 4"/>
          <p:cNvSpPr>
            <a:spLocks noChangeShapeType="1"/>
          </p:cNvSpPr>
          <p:nvPr/>
        </p:nvSpPr>
        <p:spPr bwMode="auto">
          <a:xfrm flipH="1">
            <a:off x="2915816" y="908720"/>
            <a:ext cx="1152128" cy="0"/>
          </a:xfrm>
          <a:prstGeom prst="line">
            <a:avLst/>
          </a:prstGeom>
          <a:noFill/>
          <a:ln w="38100">
            <a:solidFill>
              <a:srgbClr val="FF6600"/>
            </a:solidFill>
            <a:prstDash val="sysDot"/>
            <a:round/>
            <a:headEnd/>
            <a:tailEnd/>
          </a:ln>
        </p:spPr>
        <p:txBody>
          <a:bodyPr/>
          <a:lstStyle/>
          <a:p>
            <a:endParaRPr lang="de-DE"/>
          </a:p>
        </p:txBody>
      </p:sp>
      <p:sp>
        <p:nvSpPr>
          <p:cNvPr id="35" name="Textfeld 34"/>
          <p:cNvSpPr txBox="1"/>
          <p:nvPr/>
        </p:nvSpPr>
        <p:spPr>
          <a:xfrm>
            <a:off x="2915816" y="980728"/>
            <a:ext cx="2455352" cy="369332"/>
          </a:xfrm>
          <a:prstGeom prst="rect">
            <a:avLst/>
          </a:prstGeom>
          <a:noFill/>
        </p:spPr>
        <p:txBody>
          <a:bodyPr wrap="none" rtlCol="0">
            <a:spAutoFit/>
          </a:bodyPr>
          <a:lstStyle/>
          <a:p>
            <a:r>
              <a:rPr lang="de-DE" dirty="0" smtClean="0"/>
              <a:t>Tor der alten Mauer</a:t>
            </a:r>
            <a:endParaRPr lang="de-DE" dirty="0"/>
          </a:p>
        </p:txBody>
      </p:sp>
      <p:sp>
        <p:nvSpPr>
          <p:cNvPr id="36" name="Textfeld 35"/>
          <p:cNvSpPr txBox="1"/>
          <p:nvPr/>
        </p:nvSpPr>
        <p:spPr>
          <a:xfrm>
            <a:off x="5508104" y="620688"/>
            <a:ext cx="1096775" cy="369332"/>
          </a:xfrm>
          <a:prstGeom prst="rect">
            <a:avLst/>
          </a:prstGeom>
          <a:noFill/>
        </p:spPr>
        <p:txBody>
          <a:bodyPr wrap="none" rtlCol="0">
            <a:spAutoFit/>
          </a:bodyPr>
          <a:lstStyle/>
          <a:p>
            <a:r>
              <a:rPr lang="de-DE" dirty="0" err="1" smtClean="0"/>
              <a:t>Fischtor</a:t>
            </a:r>
            <a:endParaRPr lang="de-DE" dirty="0"/>
          </a:p>
        </p:txBody>
      </p:sp>
      <p:sp>
        <p:nvSpPr>
          <p:cNvPr id="37" name="Textfeld 36"/>
          <p:cNvSpPr txBox="1"/>
          <p:nvPr/>
        </p:nvSpPr>
        <p:spPr>
          <a:xfrm>
            <a:off x="6084168" y="1340768"/>
            <a:ext cx="1156086" cy="369332"/>
          </a:xfrm>
          <a:prstGeom prst="rect">
            <a:avLst/>
          </a:prstGeom>
          <a:noFill/>
        </p:spPr>
        <p:txBody>
          <a:bodyPr wrap="none" rtlCol="0">
            <a:spAutoFit/>
          </a:bodyPr>
          <a:lstStyle/>
          <a:p>
            <a:r>
              <a:rPr lang="de-DE" dirty="0" err="1" smtClean="0"/>
              <a:t>Schaftor</a:t>
            </a:r>
            <a:endParaRPr lang="de-DE" dirty="0"/>
          </a:p>
        </p:txBody>
      </p:sp>
      <p:sp>
        <p:nvSpPr>
          <p:cNvPr id="38" name="Textfeld 37"/>
          <p:cNvSpPr txBox="1"/>
          <p:nvPr/>
        </p:nvSpPr>
        <p:spPr>
          <a:xfrm>
            <a:off x="7164288" y="2276872"/>
            <a:ext cx="1689822" cy="369332"/>
          </a:xfrm>
          <a:prstGeom prst="rect">
            <a:avLst/>
          </a:prstGeom>
          <a:solidFill>
            <a:srgbClr val="C00000"/>
          </a:solidFill>
        </p:spPr>
        <p:txBody>
          <a:bodyPr wrap="none" rtlCol="0">
            <a:spAutoFit/>
          </a:bodyPr>
          <a:lstStyle/>
          <a:p>
            <a:r>
              <a:rPr lang="de-DE" dirty="0" smtClean="0"/>
              <a:t>Warren 1866</a:t>
            </a:r>
            <a:endParaRPr lang="de-DE" dirty="0"/>
          </a:p>
        </p:txBody>
      </p:sp>
      <p:sp>
        <p:nvSpPr>
          <p:cNvPr id="39" name="Kreuz 38"/>
          <p:cNvSpPr/>
          <p:nvPr/>
        </p:nvSpPr>
        <p:spPr bwMode="auto">
          <a:xfrm>
            <a:off x="5940152" y="2060848"/>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40" name="Rechteck 39"/>
          <p:cNvSpPr/>
          <p:nvPr/>
        </p:nvSpPr>
        <p:spPr bwMode="auto">
          <a:xfrm>
            <a:off x="1043608" y="692696"/>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41" name="Line 4"/>
          <p:cNvSpPr>
            <a:spLocks noChangeShapeType="1"/>
          </p:cNvSpPr>
          <p:nvPr/>
        </p:nvSpPr>
        <p:spPr bwMode="auto">
          <a:xfrm flipH="1">
            <a:off x="1403648" y="980728"/>
            <a:ext cx="1296144" cy="0"/>
          </a:xfrm>
          <a:prstGeom prst="line">
            <a:avLst/>
          </a:prstGeom>
          <a:noFill/>
          <a:ln w="38100">
            <a:solidFill>
              <a:srgbClr val="FF6600"/>
            </a:solidFill>
            <a:prstDash val="sysDot"/>
            <a:round/>
            <a:headEnd/>
            <a:tailEnd/>
          </a:ln>
        </p:spPr>
        <p:txBody>
          <a:bodyPr/>
          <a:lstStyle/>
          <a:p>
            <a:endParaRPr lang="de-DE"/>
          </a:p>
        </p:txBody>
      </p:sp>
      <p:cxnSp>
        <p:nvCxnSpPr>
          <p:cNvPr id="42" name="Gerade Verbindung 41"/>
          <p:cNvCxnSpPr/>
          <p:nvPr/>
        </p:nvCxnSpPr>
        <p:spPr bwMode="auto">
          <a:xfrm flipH="1">
            <a:off x="4211960" y="0"/>
            <a:ext cx="72008" cy="72008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46" name="Textfeld 45"/>
          <p:cNvSpPr txBox="1"/>
          <p:nvPr/>
        </p:nvSpPr>
        <p:spPr>
          <a:xfrm>
            <a:off x="395536" y="404664"/>
            <a:ext cx="1290738" cy="369332"/>
          </a:xfrm>
          <a:prstGeom prst="rect">
            <a:avLst/>
          </a:prstGeom>
          <a:noFill/>
        </p:spPr>
        <p:txBody>
          <a:bodyPr wrap="none" rtlCol="0">
            <a:spAutoFit/>
          </a:bodyPr>
          <a:lstStyle/>
          <a:p>
            <a:r>
              <a:rPr lang="de-DE" dirty="0" err="1" smtClean="0"/>
              <a:t>Ofenturm</a:t>
            </a:r>
            <a:endParaRPr lang="de-DE" dirty="0"/>
          </a:p>
        </p:txBody>
      </p:sp>
      <p:sp>
        <p:nvSpPr>
          <p:cNvPr id="47" name="Line 4"/>
          <p:cNvSpPr>
            <a:spLocks noChangeShapeType="1"/>
          </p:cNvSpPr>
          <p:nvPr/>
        </p:nvSpPr>
        <p:spPr bwMode="auto">
          <a:xfrm flipH="1">
            <a:off x="0" y="1124744"/>
            <a:ext cx="971600" cy="72008"/>
          </a:xfrm>
          <a:prstGeom prst="line">
            <a:avLst/>
          </a:prstGeom>
          <a:noFill/>
          <a:ln w="38100">
            <a:solidFill>
              <a:srgbClr val="FF6600"/>
            </a:solidFill>
            <a:prstDash val="sysDot"/>
            <a:round/>
            <a:headEnd/>
            <a:tailEnd/>
          </a:ln>
        </p:spPr>
        <p:txBody>
          <a:bodyPr/>
          <a:lstStyle/>
          <a:p>
            <a:endParaRPr lang="de-DE"/>
          </a:p>
        </p:txBody>
      </p:sp>
      <p:sp>
        <p:nvSpPr>
          <p:cNvPr id="43" name="Line 8"/>
          <p:cNvSpPr>
            <a:spLocks noChangeShapeType="1"/>
          </p:cNvSpPr>
          <p:nvPr/>
        </p:nvSpPr>
        <p:spPr bwMode="auto">
          <a:xfrm>
            <a:off x="0" y="188640"/>
            <a:ext cx="2016224" cy="0"/>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
        <p:nvSpPr>
          <p:cNvPr id="20" name="Textfeld 19"/>
          <p:cNvSpPr txBox="1"/>
          <p:nvPr/>
        </p:nvSpPr>
        <p:spPr>
          <a:xfrm>
            <a:off x="8316416" y="3573016"/>
            <a:ext cx="360040" cy="646331"/>
          </a:xfrm>
          <a:prstGeom prst="rect">
            <a:avLst/>
          </a:prstGeom>
          <a:noFill/>
        </p:spPr>
        <p:txBody>
          <a:bodyPr wrap="square" rtlCol="0">
            <a:spAutoFit/>
          </a:bodyPr>
          <a:lstStyle/>
          <a:p>
            <a:r>
              <a:rPr lang="de-DE" dirty="0" smtClean="0">
                <a:solidFill>
                  <a:schemeClr val="bg2"/>
                </a:solidFill>
              </a:rPr>
              <a:t>43</a:t>
            </a:r>
            <a:endParaRPr lang="de-DE" dirty="0">
              <a:solidFill>
                <a:schemeClr val="bg2"/>
              </a:solidFill>
            </a:endParaRPr>
          </a:p>
        </p:txBody>
      </p:sp>
      <p:sp>
        <p:nvSpPr>
          <p:cNvPr id="23" name="Textfeld 22"/>
          <p:cNvSpPr txBox="1"/>
          <p:nvPr/>
        </p:nvSpPr>
        <p:spPr>
          <a:xfrm>
            <a:off x="7740352" y="6021288"/>
            <a:ext cx="409086" cy="307777"/>
          </a:xfrm>
          <a:prstGeom prst="rect">
            <a:avLst/>
          </a:prstGeom>
          <a:noFill/>
        </p:spPr>
        <p:txBody>
          <a:bodyPr wrap="none" rtlCol="0">
            <a:spAutoFit/>
          </a:bodyPr>
          <a:lstStyle/>
          <a:p>
            <a:r>
              <a:rPr lang="de-DE" sz="1400" dirty="0" smtClean="0"/>
              <a:t>RL</a:t>
            </a:r>
            <a:endParaRPr lang="de-DE" sz="1400" dirty="0"/>
          </a:p>
        </p:txBody>
      </p:sp>
      <p:sp>
        <p:nvSpPr>
          <p:cNvPr id="24" name="Textfeld 23"/>
          <p:cNvSpPr txBox="1"/>
          <p:nvPr/>
        </p:nvSpPr>
        <p:spPr>
          <a:xfrm>
            <a:off x="539552" y="4653136"/>
            <a:ext cx="3332964" cy="646331"/>
          </a:xfrm>
          <a:prstGeom prst="rect">
            <a:avLst/>
          </a:prstGeom>
          <a:solidFill>
            <a:srgbClr val="92D050"/>
          </a:solidFill>
        </p:spPr>
        <p:txBody>
          <a:bodyPr wrap="none" rtlCol="0">
            <a:spAutoFit/>
          </a:bodyPr>
          <a:lstStyle/>
          <a:p>
            <a:r>
              <a:rPr lang="de-DE" dirty="0" err="1" smtClean="0"/>
              <a:t>Nehemias</a:t>
            </a:r>
            <a:r>
              <a:rPr lang="de-DE" dirty="0" smtClean="0"/>
              <a:t> Erkundigungsritt</a:t>
            </a:r>
          </a:p>
          <a:p>
            <a:r>
              <a:rPr lang="de-DE" dirty="0" err="1" smtClean="0"/>
              <a:t>Neh</a:t>
            </a:r>
            <a:r>
              <a:rPr lang="de-DE" dirty="0" smtClean="0"/>
              <a:t> 2,14-15</a:t>
            </a:r>
            <a:endParaRPr lang="de-DE" dirty="0"/>
          </a:p>
        </p:txBody>
      </p:sp>
      <p:sp>
        <p:nvSpPr>
          <p:cNvPr id="25" name="Line 8"/>
          <p:cNvSpPr>
            <a:spLocks noChangeShapeType="1"/>
          </p:cNvSpPr>
          <p:nvPr/>
        </p:nvSpPr>
        <p:spPr bwMode="auto">
          <a:xfrm>
            <a:off x="3275856" y="2708920"/>
            <a:ext cx="1368152" cy="1584176"/>
          </a:xfrm>
          <a:prstGeom prst="line">
            <a:avLst/>
          </a:prstGeom>
          <a:noFill/>
          <a:ln w="57150">
            <a:solidFill>
              <a:srgbClr val="FF3300"/>
            </a:solidFill>
            <a:round/>
            <a:headEnd/>
            <a:tailEnd type="triangle" w="med" len="med"/>
          </a:ln>
        </p:spPr>
        <p:txBody>
          <a:bodyPr wrap="none" anchor="ctr"/>
          <a:lstStyle/>
          <a:p>
            <a:endParaRPr lang="de-DE"/>
          </a:p>
        </p:txBody>
      </p:sp>
      <p:sp>
        <p:nvSpPr>
          <p:cNvPr id="26" name="Line 8"/>
          <p:cNvSpPr>
            <a:spLocks noChangeShapeType="1"/>
          </p:cNvSpPr>
          <p:nvPr/>
        </p:nvSpPr>
        <p:spPr bwMode="auto">
          <a:xfrm flipH="1" flipV="1">
            <a:off x="5292080" y="3356992"/>
            <a:ext cx="216024" cy="864096"/>
          </a:xfrm>
          <a:prstGeom prst="line">
            <a:avLst/>
          </a:prstGeom>
          <a:noFill/>
          <a:ln w="57150">
            <a:solidFill>
              <a:srgbClr val="FF3300"/>
            </a:solidFill>
            <a:round/>
            <a:headEnd/>
            <a:tailEnd type="triangle" w="med" len="med"/>
          </a:ln>
        </p:spPr>
        <p:txBody>
          <a:bodyPr wrap="none" anchor="ctr"/>
          <a:lstStyle/>
          <a:p>
            <a:endParaRPr lang="de-DE"/>
          </a:p>
        </p:txBody>
      </p:sp>
      <p:sp>
        <p:nvSpPr>
          <p:cNvPr id="27" name="Line 8"/>
          <p:cNvSpPr>
            <a:spLocks noChangeShapeType="1"/>
          </p:cNvSpPr>
          <p:nvPr/>
        </p:nvSpPr>
        <p:spPr bwMode="auto">
          <a:xfrm>
            <a:off x="5436096" y="3429000"/>
            <a:ext cx="288032" cy="792088"/>
          </a:xfrm>
          <a:prstGeom prst="line">
            <a:avLst/>
          </a:prstGeom>
          <a:noFill/>
          <a:ln w="57150">
            <a:solidFill>
              <a:srgbClr val="FF3300"/>
            </a:solidFill>
            <a:round/>
            <a:headEnd/>
            <a:tailEnd type="triangle" w="med" len="med"/>
          </a:ln>
        </p:spPr>
        <p:txBody>
          <a:bodyPr wrap="none" anchor="ctr"/>
          <a:lstStyle/>
          <a:p>
            <a:endParaRPr lang="de-DE"/>
          </a:p>
        </p:txBody>
      </p:sp>
      <p:sp>
        <p:nvSpPr>
          <p:cNvPr id="28" name="Line 8"/>
          <p:cNvSpPr>
            <a:spLocks noChangeShapeType="1"/>
          </p:cNvSpPr>
          <p:nvPr/>
        </p:nvSpPr>
        <p:spPr bwMode="auto">
          <a:xfrm flipH="1" flipV="1">
            <a:off x="4139952" y="4293096"/>
            <a:ext cx="1152128" cy="288032"/>
          </a:xfrm>
          <a:prstGeom prst="line">
            <a:avLst/>
          </a:prstGeom>
          <a:noFill/>
          <a:ln w="57150">
            <a:solidFill>
              <a:srgbClr val="FF3300"/>
            </a:solidFill>
            <a:round/>
            <a:headEnd/>
            <a:tailEnd type="triangle" w="med" len="med"/>
          </a:ln>
        </p:spPr>
        <p:txBody>
          <a:bodyPr wrap="none" anchor="ctr"/>
          <a:lstStyle/>
          <a:p>
            <a:endParaRPr lang="de-DE"/>
          </a:p>
        </p:txBody>
      </p:sp>
      <p:sp>
        <p:nvSpPr>
          <p:cNvPr id="29" name="Line 8"/>
          <p:cNvSpPr>
            <a:spLocks noChangeShapeType="1"/>
          </p:cNvSpPr>
          <p:nvPr/>
        </p:nvSpPr>
        <p:spPr bwMode="auto">
          <a:xfrm flipH="1" flipV="1">
            <a:off x="3275856" y="3212976"/>
            <a:ext cx="648072" cy="792088"/>
          </a:xfrm>
          <a:prstGeom prst="line">
            <a:avLst/>
          </a:prstGeom>
          <a:noFill/>
          <a:ln w="57150">
            <a:solidFill>
              <a:srgbClr val="FF3300"/>
            </a:solidFill>
            <a:round/>
            <a:headEnd/>
            <a:tailEnd type="triangle" w="med" len="med"/>
          </a:ln>
        </p:spPr>
        <p:txBody>
          <a:bodyPr wrap="none" anchor="ctr"/>
          <a:lstStyle/>
          <a:p>
            <a:endParaRPr lang="de-DE"/>
          </a:p>
        </p:txBody>
      </p:sp>
      <p:sp>
        <p:nvSpPr>
          <p:cNvPr id="30" name="Line 8"/>
          <p:cNvSpPr>
            <a:spLocks noChangeShapeType="1"/>
          </p:cNvSpPr>
          <p:nvPr/>
        </p:nvSpPr>
        <p:spPr bwMode="auto">
          <a:xfrm>
            <a:off x="4788024" y="4149080"/>
            <a:ext cx="504056" cy="72008"/>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8600"/>
            <a:ext cx="8991600" cy="838200"/>
          </a:xfrm>
        </p:spPr>
        <p:txBody>
          <a:bodyPr/>
          <a:lstStyle/>
          <a:p>
            <a:r>
              <a:rPr lang="de-DE" dirty="0" smtClean="0"/>
              <a:t>Literatur</a:t>
            </a:r>
            <a:endParaRPr lang="de-DE" dirty="0"/>
          </a:p>
        </p:txBody>
      </p:sp>
      <p:sp>
        <p:nvSpPr>
          <p:cNvPr id="3" name="Inhaltsplatzhalter 2"/>
          <p:cNvSpPr>
            <a:spLocks noGrp="1"/>
          </p:cNvSpPr>
          <p:nvPr>
            <p:ph idx="1"/>
          </p:nvPr>
        </p:nvSpPr>
        <p:spPr>
          <a:xfrm>
            <a:off x="251521" y="1447800"/>
            <a:ext cx="8740080" cy="5105400"/>
          </a:xfrm>
        </p:spPr>
        <p:txBody>
          <a:bodyPr/>
          <a:lstStyle/>
          <a:p>
            <a:r>
              <a:rPr lang="de-DE" sz="2400" dirty="0" err="1" smtClean="0"/>
              <a:t>Leen</a:t>
            </a:r>
            <a:r>
              <a:rPr lang="de-DE" sz="2400" dirty="0" smtClean="0"/>
              <a:t> &amp; Kathleen </a:t>
            </a:r>
            <a:r>
              <a:rPr lang="de-DE" sz="2400" dirty="0" err="1" smtClean="0"/>
              <a:t>Ritmeyer</a:t>
            </a:r>
            <a:r>
              <a:rPr lang="de-DE" sz="2400" dirty="0" smtClean="0"/>
              <a:t>: Jerusalem in </a:t>
            </a:r>
            <a:r>
              <a:rPr lang="de-DE" sz="2400" dirty="0" err="1" smtClean="0"/>
              <a:t>the</a:t>
            </a:r>
            <a:r>
              <a:rPr lang="de-DE" sz="2400" dirty="0" smtClean="0"/>
              <a:t> Time </a:t>
            </a:r>
            <a:r>
              <a:rPr lang="de-DE" sz="2400" dirty="0" err="1" smtClean="0"/>
              <a:t>of</a:t>
            </a:r>
            <a:r>
              <a:rPr lang="de-DE" sz="2400" dirty="0" smtClean="0"/>
              <a:t> Nehemiah, Jerusalem 2005.</a:t>
            </a:r>
          </a:p>
          <a:p>
            <a:r>
              <a:rPr lang="de-DE" sz="2400" dirty="0" err="1" smtClean="0"/>
              <a:t>Leen</a:t>
            </a:r>
            <a:r>
              <a:rPr lang="de-DE" sz="2400" dirty="0" smtClean="0"/>
              <a:t> </a:t>
            </a:r>
            <a:r>
              <a:rPr lang="de-DE" sz="2400" dirty="0" err="1" smtClean="0"/>
              <a:t>Ritmeyer</a:t>
            </a:r>
            <a:r>
              <a:rPr lang="de-DE" sz="2400" dirty="0" smtClean="0"/>
              <a:t>: The Temple </a:t>
            </a:r>
            <a:r>
              <a:rPr lang="de-DE" sz="2400" dirty="0" err="1" smtClean="0"/>
              <a:t>and</a:t>
            </a:r>
            <a:r>
              <a:rPr lang="de-DE" sz="2400" dirty="0" smtClean="0"/>
              <a:t> </a:t>
            </a:r>
            <a:r>
              <a:rPr lang="de-DE" sz="2400" dirty="0" err="1" smtClean="0"/>
              <a:t>the</a:t>
            </a:r>
            <a:r>
              <a:rPr lang="de-DE" sz="2400" dirty="0" smtClean="0"/>
              <a:t> Rock, </a:t>
            </a:r>
            <a:r>
              <a:rPr lang="de-DE" sz="2400" dirty="0" err="1" smtClean="0"/>
              <a:t>Harrogate</a:t>
            </a:r>
            <a:r>
              <a:rPr lang="de-DE" sz="2400" dirty="0" smtClean="0"/>
              <a:t>  1996.</a:t>
            </a:r>
          </a:p>
          <a:p>
            <a:r>
              <a:rPr lang="de-DE" sz="2400" dirty="0" smtClean="0"/>
              <a:t>Eilat </a:t>
            </a:r>
            <a:r>
              <a:rPr lang="de-DE" sz="2400" dirty="0" err="1" smtClean="0"/>
              <a:t>Mazar</a:t>
            </a:r>
            <a:r>
              <a:rPr lang="de-DE" sz="2400" dirty="0" smtClean="0"/>
              <a:t>: </a:t>
            </a:r>
            <a:r>
              <a:rPr lang="de-DE" sz="2400" dirty="0" err="1" smtClean="0"/>
              <a:t>Discovering</a:t>
            </a:r>
            <a:r>
              <a:rPr lang="de-DE" sz="2400" dirty="0" smtClean="0"/>
              <a:t> </a:t>
            </a:r>
            <a:r>
              <a:rPr lang="de-DE" sz="2400" dirty="0" err="1" smtClean="0"/>
              <a:t>the</a:t>
            </a:r>
            <a:r>
              <a:rPr lang="de-DE" sz="2400" dirty="0" smtClean="0"/>
              <a:t> </a:t>
            </a:r>
            <a:r>
              <a:rPr lang="de-DE" sz="2400" dirty="0" err="1" smtClean="0"/>
              <a:t>Salomonic</a:t>
            </a:r>
            <a:r>
              <a:rPr lang="de-DE" sz="2400" dirty="0" smtClean="0"/>
              <a:t> Wall in Jerusalem, A </a:t>
            </a:r>
            <a:r>
              <a:rPr lang="de-DE" sz="2400" dirty="0" err="1" smtClean="0"/>
              <a:t>Remarkable</a:t>
            </a:r>
            <a:r>
              <a:rPr lang="de-DE" sz="2400" dirty="0" smtClean="0"/>
              <a:t> </a:t>
            </a:r>
            <a:r>
              <a:rPr lang="de-DE" sz="2400" dirty="0" err="1" smtClean="0"/>
              <a:t>Archaeological</a:t>
            </a:r>
            <a:r>
              <a:rPr lang="de-DE" sz="2400" dirty="0" smtClean="0"/>
              <a:t> </a:t>
            </a:r>
            <a:r>
              <a:rPr lang="de-DE" sz="2400" dirty="0" err="1" smtClean="0"/>
              <a:t>Adventure</a:t>
            </a:r>
            <a:r>
              <a:rPr lang="de-DE" sz="2400" dirty="0" smtClean="0"/>
              <a:t>, Jerusalem 2011.</a:t>
            </a:r>
          </a:p>
          <a:p>
            <a:r>
              <a:rPr lang="de-DE" sz="2400" dirty="0" smtClean="0"/>
              <a:t>Ahron Horowitz: City </a:t>
            </a:r>
            <a:r>
              <a:rPr lang="de-DE" sz="2400" dirty="0" err="1" smtClean="0"/>
              <a:t>of</a:t>
            </a:r>
            <a:r>
              <a:rPr lang="de-DE" sz="2400" dirty="0" smtClean="0"/>
              <a:t> David, The Story </a:t>
            </a:r>
            <a:r>
              <a:rPr lang="de-DE" sz="2400" dirty="0" err="1" smtClean="0"/>
              <a:t>of</a:t>
            </a:r>
            <a:r>
              <a:rPr lang="de-DE" sz="2400" dirty="0" smtClean="0"/>
              <a:t> </a:t>
            </a:r>
            <a:r>
              <a:rPr lang="de-DE" sz="2400" dirty="0" err="1" smtClean="0"/>
              <a:t>Ancient</a:t>
            </a:r>
            <a:r>
              <a:rPr lang="de-DE" sz="2400" dirty="0" smtClean="0"/>
              <a:t> Jerusalem, Jerusalem 2009.</a:t>
            </a:r>
          </a:p>
          <a:p>
            <a:endParaRPr lang="de-DE" sz="2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214438" y="1989138"/>
            <a:ext cx="7723187" cy="4525962"/>
          </a:xfrm>
        </p:spPr>
        <p:txBody>
          <a:bodyPr/>
          <a:lstStyle/>
          <a:p>
            <a:pPr>
              <a:defRPr/>
            </a:pPr>
            <a:r>
              <a:rPr lang="de-CH" sz="2400" dirty="0">
                <a:solidFill>
                  <a:srgbClr val="99FF33"/>
                </a:solidFill>
                <a:effectLst>
                  <a:outerShdw blurRad="38100" dist="38100" dir="2700000" algn="tl">
                    <a:srgbClr val="000000">
                      <a:alpha val="43137"/>
                    </a:srgbClr>
                  </a:outerShdw>
                </a:effectLst>
                <a:latin typeface="Arial" pitchFamily="34" charset="0"/>
              </a:rPr>
              <a:t>GNU = GNU 1.2 </a:t>
            </a:r>
            <a:r>
              <a:rPr lang="de-CH" sz="2400" dirty="0" err="1">
                <a:solidFill>
                  <a:srgbClr val="99FF33"/>
                </a:solidFill>
                <a:effectLst>
                  <a:outerShdw blurRad="38100" dist="38100" dir="2700000" algn="tl">
                    <a:srgbClr val="000000">
                      <a:alpha val="43137"/>
                    </a:srgbClr>
                  </a:outerShdw>
                </a:effectLst>
                <a:latin typeface="Arial" pitchFamily="34" charset="0"/>
              </a:rPr>
              <a:t>or</a:t>
            </a:r>
            <a:r>
              <a:rPr lang="de-CH" sz="2400" dirty="0">
                <a:solidFill>
                  <a:srgbClr val="99FF33"/>
                </a:solidFill>
                <a:effectLst>
                  <a:outerShdw blurRad="38100" dist="38100" dir="2700000" algn="tl">
                    <a:srgbClr val="000000">
                      <a:alpha val="43137"/>
                    </a:srgbClr>
                  </a:outerShdw>
                </a:effectLst>
                <a:latin typeface="Arial" pitchFamily="34" charset="0"/>
              </a:rPr>
              <a:t> </a:t>
            </a:r>
            <a:r>
              <a:rPr lang="de-CH" sz="2400" dirty="0" err="1">
                <a:solidFill>
                  <a:srgbClr val="99FF33"/>
                </a:solidFill>
                <a:effectLst>
                  <a:outerShdw blurRad="38100" dist="38100" dir="2700000" algn="tl">
                    <a:srgbClr val="000000">
                      <a:alpha val="43137"/>
                    </a:srgbClr>
                  </a:outerShdw>
                </a:effectLst>
                <a:latin typeface="Arial" pitchFamily="34" charset="0"/>
              </a:rPr>
              <a:t>later</a:t>
            </a:r>
            <a:r>
              <a:rPr lang="de-DE" sz="2400" dirty="0">
                <a:solidFill>
                  <a:srgbClr val="99FF33"/>
                </a:solidFill>
                <a:effectLst>
                  <a:outerShdw blurRad="38100" dist="38100" dir="2700000" algn="tl">
                    <a:srgbClr val="000000">
                      <a:alpha val="43137"/>
                    </a:srgbClr>
                  </a:outerShdw>
                </a:effectLst>
                <a:latin typeface="Arial" pitchFamily="34" charset="0"/>
              </a:rPr>
              <a:t> </a:t>
            </a:r>
          </a:p>
          <a:p>
            <a:pPr>
              <a:defRPr/>
            </a:pPr>
            <a:endParaRPr lang="de-DE" sz="2400" dirty="0">
              <a:solidFill>
                <a:srgbClr val="99FF33"/>
              </a:solidFill>
              <a:effectLst>
                <a:outerShdw blurRad="38100" dist="38100" dir="2700000" algn="tl">
                  <a:srgbClr val="000000">
                    <a:alpha val="43137"/>
                  </a:srgbClr>
                </a:outerShdw>
              </a:effectLst>
              <a:latin typeface="Arial" pitchFamily="34" charset="0"/>
            </a:endParaRPr>
          </a:p>
          <a:p>
            <a:pPr>
              <a:defRPr/>
            </a:pPr>
            <a:r>
              <a:rPr lang="de-DE" sz="2400" dirty="0">
                <a:solidFill>
                  <a:srgbClr val="FFFFFF"/>
                </a:solidFill>
                <a:effectLst>
                  <a:outerShdw blurRad="38100" dist="38100" dir="2700000" algn="tl">
                    <a:srgbClr val="000000">
                      <a:alpha val="43137"/>
                    </a:srgbClr>
                  </a:outerShdw>
                </a:effectLst>
                <a:latin typeface="Arial" pitchFamily="34" charset="0"/>
              </a:rPr>
              <a:t>Genaue Information zur Lizenz GNU FDL:</a:t>
            </a:r>
          </a:p>
          <a:p>
            <a:pPr>
              <a:defRPr/>
            </a:pPr>
            <a:r>
              <a:rPr lang="de-DE" sz="2400" dirty="0">
                <a:solidFill>
                  <a:schemeClr val="bg1"/>
                </a:solidFill>
                <a:effectLst>
                  <a:outerShdw blurRad="38100" dist="38100" dir="2700000" algn="tl">
                    <a:srgbClr val="000000">
                      <a:alpha val="43137"/>
                    </a:srgbClr>
                  </a:outerShdw>
                </a:effectLst>
                <a:latin typeface="Arial" pitchFamily="34" charset="0"/>
                <a:hlinkClick r:id="rId2"/>
              </a:rPr>
              <a:t>http://en.wikipedia.org/wiki/Wikipedia:Text </a:t>
            </a:r>
            <a:r>
              <a:rPr lang="de-DE" sz="2400" dirty="0" err="1">
                <a:solidFill>
                  <a:schemeClr val="bg1"/>
                </a:solidFill>
                <a:effectLst>
                  <a:outerShdw blurRad="38100" dist="38100" dir="2700000" algn="tl">
                    <a:srgbClr val="000000">
                      <a:alpha val="43137"/>
                    </a:srgbClr>
                  </a:outerShdw>
                </a:effectLst>
                <a:latin typeface="Arial" pitchFamily="34" charset="0"/>
                <a:hlinkClick r:id="rId2"/>
              </a:rPr>
              <a:t>of_the_GNU_Free_Documentation_License</a:t>
            </a:r>
            <a:endParaRPr lang="de-DE" sz="2400" dirty="0">
              <a:solidFill>
                <a:schemeClr val="bg1"/>
              </a:solidFill>
              <a:effectLst>
                <a:outerShdw blurRad="38100" dist="38100" dir="2700000" algn="tl">
                  <a:srgbClr val="000000">
                    <a:alpha val="43137"/>
                  </a:srgbClr>
                </a:outerShdw>
              </a:effectLst>
              <a:latin typeface="Arial" pitchFamily="34" charset="0"/>
            </a:endParaRPr>
          </a:p>
        </p:txBody>
      </p:sp>
      <p:sp>
        <p:nvSpPr>
          <p:cNvPr id="164867" name="Text Box 3"/>
          <p:cNvSpPr txBox="1">
            <a:spLocks noChangeArrowheads="1"/>
          </p:cNvSpPr>
          <p:nvPr/>
        </p:nvSpPr>
        <p:spPr bwMode="auto">
          <a:xfrm>
            <a:off x="1095375" y="268288"/>
            <a:ext cx="7410450" cy="823912"/>
          </a:xfrm>
          <a:prstGeom prst="rect">
            <a:avLst/>
          </a:prstGeom>
          <a:noFill/>
          <a:ln w="9525" algn="ctr">
            <a:noFill/>
            <a:miter lim="800000"/>
            <a:headEnd/>
            <a:tailEnd/>
          </a:ln>
          <a:effectLst/>
        </p:spPr>
        <p:txBody>
          <a:bodyPr wrap="none">
            <a:spAutoFit/>
          </a:bodyPr>
          <a:lstStyle/>
          <a:p>
            <a:pPr eaLnBrk="0" hangingPunct="0">
              <a:defRPr/>
            </a:pPr>
            <a:r>
              <a:rPr lang="de-CH" sz="4800" b="1" dirty="0">
                <a:solidFill>
                  <a:srgbClr val="FFFF00"/>
                </a:solidFill>
                <a:effectLst>
                  <a:outerShdw blurRad="38100" dist="38100" dir="2700000" algn="tl">
                    <a:srgbClr val="000000">
                      <a:alpha val="43137"/>
                    </a:srgbClr>
                  </a:outerShdw>
                </a:effectLst>
                <a:latin typeface="Arial" pitchFamily="34" charset="0"/>
              </a:rPr>
              <a:t>Quellen und Bildlizenzen</a:t>
            </a:r>
            <a:endParaRPr lang="de-DE" sz="4800" b="1" dirty="0">
              <a:solidFill>
                <a:srgbClr val="FFFF00"/>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539750" y="2332038"/>
            <a:ext cx="7858125" cy="4525962"/>
          </a:xfrm>
        </p:spPr>
        <p:txBody>
          <a:bodyPr/>
          <a:lstStyle/>
          <a:p>
            <a:pP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251520" y="1700808"/>
            <a:ext cx="8374063" cy="4895850"/>
          </a:xfrm>
        </p:spPr>
        <p:txBody>
          <a:bodyPr/>
          <a:lstStyle/>
          <a:p>
            <a:pPr algn="l">
              <a:defRPr/>
            </a:pPr>
            <a:r>
              <a:rPr lang="de-CH" sz="2400" dirty="0">
                <a:solidFill>
                  <a:srgbClr val="FFFFFF"/>
                </a:solidFill>
                <a:latin typeface="Arial" pitchFamily="34" charset="0"/>
              </a:rPr>
              <a:t>FB = Freies Bild (</a:t>
            </a:r>
            <a:r>
              <a:rPr lang="de-CH" sz="2400" dirty="0" err="1">
                <a:solidFill>
                  <a:srgbClr val="FFFFFF"/>
                </a:solidFill>
                <a:latin typeface="Arial" pitchFamily="34" charset="0"/>
              </a:rPr>
              <a:t>public</a:t>
            </a:r>
            <a:r>
              <a:rPr lang="de-CH" sz="2400" dirty="0">
                <a:solidFill>
                  <a:srgbClr val="FFFFFF"/>
                </a:solidFill>
                <a:latin typeface="Arial" pitchFamily="34" charset="0"/>
              </a:rPr>
              <a:t> </a:t>
            </a:r>
            <a:r>
              <a:rPr lang="de-CH" sz="2400" dirty="0" err="1">
                <a:solidFill>
                  <a:srgbClr val="FFFFFF"/>
                </a:solidFill>
                <a:latin typeface="Arial" pitchFamily="34" charset="0"/>
              </a:rPr>
              <a:t>domain</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US = Freies Bild der USA (</a:t>
            </a:r>
            <a:r>
              <a:rPr lang="de-CH" sz="2400" dirty="0" err="1" smtClean="0">
                <a:solidFill>
                  <a:srgbClr val="FFFFFF"/>
                </a:solidFill>
                <a:latin typeface="Arial" pitchFamily="34" charset="0"/>
              </a:rPr>
              <a:t>public</a:t>
            </a:r>
            <a:r>
              <a:rPr lang="de-CH" sz="2400" dirty="0" smtClean="0">
                <a:solidFill>
                  <a:srgbClr val="FFFFFF"/>
                </a:solidFill>
                <a:latin typeface="Arial" pitchFamily="34" charset="0"/>
              </a:rPr>
              <a:t> </a:t>
            </a:r>
            <a:r>
              <a:rPr lang="de-CH" sz="2400" dirty="0" err="1" smtClean="0">
                <a:solidFill>
                  <a:srgbClr val="FFFFFF"/>
                </a:solidFill>
                <a:latin typeface="Arial" pitchFamily="34" charset="0"/>
              </a:rPr>
              <a:t>domain</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Matthias Hempel, Bild8ungs- und Kulturzentrum DE-Reichenbach</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ASEBA, CH-</a:t>
            </a:r>
            <a:r>
              <a:rPr lang="de-CH" sz="2400" dirty="0" err="1" smtClean="0">
                <a:solidFill>
                  <a:srgbClr val="FFFFFF"/>
                </a:solidFill>
                <a:latin typeface="Arial" pitchFamily="34" charset="0"/>
              </a:rPr>
              <a:t>Bollodingen</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RL = Roger </a:t>
            </a:r>
            <a:r>
              <a:rPr lang="de-CH" sz="2400" dirty="0" smtClean="0">
                <a:solidFill>
                  <a:srgbClr val="FFFFFF"/>
                </a:solidFill>
                <a:latin typeface="Arial" pitchFamily="34" charset="0"/>
              </a:rPr>
              <a:t>Liebi</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Bilder ohne Nachweis = Bilder von Roger Liebi</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Bibelzitate: </a:t>
            </a:r>
            <a:br>
              <a:rPr lang="de-CH" sz="2400" dirty="0">
                <a:solidFill>
                  <a:srgbClr val="FFFFFF"/>
                </a:solidFill>
                <a:latin typeface="Arial" pitchFamily="34" charset="0"/>
              </a:rPr>
            </a:br>
            <a:r>
              <a:rPr lang="de-CH" sz="2400" dirty="0">
                <a:solidFill>
                  <a:srgbClr val="FFFFFF"/>
                </a:solidFill>
                <a:latin typeface="Arial" pitchFamily="34" charset="0"/>
              </a:rPr>
              <a:t>Elberfelder 1905 (leicht überarbeitet von RL</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endParaRPr lang="de-DE" sz="2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8600"/>
            <a:ext cx="8991600" cy="838200"/>
          </a:xfrm>
        </p:spPr>
        <p:txBody>
          <a:bodyPr/>
          <a:lstStyle/>
          <a:p>
            <a:r>
              <a:rPr lang="de-DE" dirty="0" smtClean="0">
                <a:solidFill>
                  <a:srgbClr val="66FF33"/>
                </a:solidFill>
              </a:rPr>
              <a:t>Chronologie</a:t>
            </a:r>
            <a:endParaRPr lang="de-DE" dirty="0">
              <a:solidFill>
                <a:srgbClr val="66FF33"/>
              </a:solidFill>
            </a:endParaRPr>
          </a:p>
        </p:txBody>
      </p:sp>
      <p:sp>
        <p:nvSpPr>
          <p:cNvPr id="3" name="Inhaltsplatzhalter 2"/>
          <p:cNvSpPr>
            <a:spLocks noGrp="1"/>
          </p:cNvSpPr>
          <p:nvPr>
            <p:ph idx="1"/>
          </p:nvPr>
        </p:nvSpPr>
        <p:spPr>
          <a:xfrm>
            <a:off x="323529" y="1447800"/>
            <a:ext cx="8668072" cy="5105400"/>
          </a:xfrm>
        </p:spPr>
        <p:txBody>
          <a:bodyPr/>
          <a:lstStyle/>
          <a:p>
            <a:r>
              <a:rPr lang="de-DE" sz="2400" dirty="0" smtClean="0"/>
              <a:t>586: Zerstörung Jerusalems (2Chr 36)</a:t>
            </a:r>
          </a:p>
          <a:p>
            <a:r>
              <a:rPr lang="de-DE" sz="2400" dirty="0" smtClean="0"/>
              <a:t>539: </a:t>
            </a:r>
            <a:r>
              <a:rPr lang="de-DE" sz="2400" dirty="0" err="1" smtClean="0"/>
              <a:t>Kores</a:t>
            </a:r>
            <a:r>
              <a:rPr lang="de-DE" sz="2400" dirty="0" smtClean="0"/>
              <a:t>´ Erlass zur Rückkehr (Esra 1)</a:t>
            </a:r>
          </a:p>
          <a:p>
            <a:r>
              <a:rPr lang="de-DE" sz="2400" dirty="0" smtClean="0"/>
              <a:t>538: Bau des Altars (Esra 3,3)</a:t>
            </a:r>
          </a:p>
          <a:p>
            <a:pPr lvl="0"/>
            <a:r>
              <a:rPr lang="de-DE" sz="2400" dirty="0" smtClean="0"/>
              <a:t>537: Grundlegung des Tempelhauses (Esra 3,8.10)</a:t>
            </a:r>
          </a:p>
          <a:p>
            <a:pPr lvl="0"/>
            <a:r>
              <a:rPr lang="de-DE" sz="2400" dirty="0" smtClean="0"/>
              <a:t>522 Baustopp (Esra 4,23-24) </a:t>
            </a:r>
          </a:p>
          <a:p>
            <a:pPr lvl="0"/>
            <a:r>
              <a:rPr lang="de-DE" sz="2400" dirty="0" smtClean="0"/>
              <a:t>520 </a:t>
            </a:r>
            <a:r>
              <a:rPr lang="de-DE" sz="2400" dirty="0" err="1" smtClean="0"/>
              <a:t>Haggai</a:t>
            </a:r>
            <a:r>
              <a:rPr lang="de-DE" sz="2400" dirty="0" smtClean="0"/>
              <a:t> und </a:t>
            </a:r>
            <a:r>
              <a:rPr lang="de-DE" sz="2400" dirty="0" err="1" smtClean="0"/>
              <a:t>Sacharja</a:t>
            </a:r>
            <a:r>
              <a:rPr lang="de-DE" sz="2400" dirty="0" smtClean="0"/>
              <a:t> weissagen (Esra 5,1ff), Edikt des Darius </a:t>
            </a:r>
            <a:r>
              <a:rPr lang="de-DE" sz="2400" dirty="0" err="1" smtClean="0"/>
              <a:t>Hystaspis</a:t>
            </a:r>
            <a:r>
              <a:rPr lang="de-DE" sz="2400" dirty="0" smtClean="0"/>
              <a:t> I. (Esra 6,1ff.), </a:t>
            </a:r>
          </a:p>
          <a:p>
            <a:pPr lvl="0"/>
            <a:r>
              <a:rPr lang="de-DE" sz="2400" dirty="0" smtClean="0"/>
              <a:t>516 Tempel vollendet (Esra 6,14-15)</a:t>
            </a:r>
          </a:p>
          <a:p>
            <a:pPr lvl="0"/>
            <a:r>
              <a:rPr lang="de-DE" sz="2400" dirty="0" smtClean="0"/>
              <a:t>457 Rückkehr des Priesters Esra, Belehrung über das Gesetz, Reformen (Esra 7ff)</a:t>
            </a:r>
          </a:p>
          <a:p>
            <a:pPr lvl="0"/>
            <a:r>
              <a:rPr lang="de-DE" sz="2400" dirty="0" smtClean="0"/>
              <a:t>445 Rückkehr </a:t>
            </a:r>
            <a:r>
              <a:rPr lang="de-DE" sz="2400" dirty="0" err="1" smtClean="0"/>
              <a:t>Nehemias</a:t>
            </a:r>
            <a:r>
              <a:rPr lang="de-DE" sz="2400" dirty="0" smtClean="0"/>
              <a:t>, Bau der Stadtmauern von Jerusalem (</a:t>
            </a:r>
            <a:r>
              <a:rPr lang="de-DE" sz="2400" dirty="0" err="1" smtClean="0"/>
              <a:t>Neh</a:t>
            </a:r>
            <a:r>
              <a:rPr lang="de-DE" sz="2400" dirty="0" smtClean="0"/>
              <a:t> 2ff.)</a:t>
            </a:r>
          </a:p>
          <a:p>
            <a:endParaRPr lang="de-DE"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oger\Desktop\Israel 2013\IMG_0766.JPG"/>
          <p:cNvPicPr>
            <a:picLocks noChangeAspect="1" noChangeArrowheads="1"/>
          </p:cNvPicPr>
          <p:nvPr/>
        </p:nvPicPr>
        <p:blipFill>
          <a:blip r:embed="rId3" cstate="print"/>
          <a:srcRect/>
          <a:stretch>
            <a:fillRect/>
          </a:stretch>
        </p:blipFill>
        <p:spPr bwMode="auto">
          <a:xfrm>
            <a:off x="-468560" y="-164"/>
            <a:ext cx="10287248" cy="6858164"/>
          </a:xfrm>
          <a:prstGeom prst="rect">
            <a:avLst/>
          </a:prstGeom>
          <a:noFill/>
          <a:ln w="9525">
            <a:noFill/>
            <a:miter lim="800000"/>
            <a:headEnd/>
            <a:tailEnd/>
          </a:ln>
        </p:spPr>
      </p:pic>
      <p:sp>
        <p:nvSpPr>
          <p:cNvPr id="40964" name="Textfeld 3"/>
          <p:cNvSpPr txBox="1">
            <a:spLocks noChangeArrowheads="1"/>
          </p:cNvSpPr>
          <p:nvPr/>
        </p:nvSpPr>
        <p:spPr bwMode="auto">
          <a:xfrm>
            <a:off x="971550" y="5300663"/>
            <a:ext cx="381000" cy="277812"/>
          </a:xfrm>
          <a:prstGeom prst="rect">
            <a:avLst/>
          </a:prstGeom>
          <a:noFill/>
          <a:ln w="9525">
            <a:noFill/>
            <a:miter lim="800000"/>
            <a:headEnd/>
            <a:tailEnd/>
          </a:ln>
        </p:spPr>
        <p:txBody>
          <a:bodyPr wrap="none">
            <a:spAutoFit/>
          </a:bodyPr>
          <a:lstStyle/>
          <a:p>
            <a:r>
              <a:rPr lang="de-DE" sz="1200" dirty="0"/>
              <a:t>RL</a:t>
            </a:r>
          </a:p>
        </p:txBody>
      </p:sp>
      <p:sp>
        <p:nvSpPr>
          <p:cNvPr id="7" name="Inhaltsplatzhalter 2"/>
          <p:cNvSpPr>
            <a:spLocks noGrp="1"/>
          </p:cNvSpPr>
          <p:nvPr>
            <p:ph idx="1"/>
          </p:nvPr>
        </p:nvSpPr>
        <p:spPr>
          <a:xfrm>
            <a:off x="3131840" y="0"/>
            <a:ext cx="6012160" cy="2204864"/>
          </a:xfrm>
          <a:solidFill>
            <a:schemeClr val="accent2">
              <a:lumMod val="60000"/>
              <a:lumOff val="40000"/>
            </a:schemeClr>
          </a:solidFill>
        </p:spPr>
        <p:txBody>
          <a:bodyPr/>
          <a:lstStyle/>
          <a:p>
            <a:r>
              <a:rPr lang="de-DE" sz="2100" dirty="0" err="1" smtClean="0"/>
              <a:t>Neh</a:t>
            </a:r>
            <a:r>
              <a:rPr lang="de-DE" sz="2100" dirty="0" smtClean="0"/>
              <a:t> 2,17: </a:t>
            </a:r>
            <a:r>
              <a:rPr lang="de-DE" sz="2100" dirty="0" smtClean="0">
                <a:solidFill>
                  <a:srgbClr val="FFFF00"/>
                </a:solidFill>
              </a:rPr>
              <a:t>Ihr seht das Unglück, in welchem wir sind, </a:t>
            </a:r>
            <a:r>
              <a:rPr lang="de-DE" sz="2100" dirty="0" err="1" smtClean="0">
                <a:solidFill>
                  <a:srgbClr val="FFFF00"/>
                </a:solidFill>
              </a:rPr>
              <a:t>daß</a:t>
            </a:r>
            <a:r>
              <a:rPr lang="de-DE" sz="2100" dirty="0" smtClean="0">
                <a:solidFill>
                  <a:srgbClr val="FFFF00"/>
                </a:solidFill>
              </a:rPr>
              <a:t> Jerusalem wüst liegt und seine Tore mit Feuer verbrannt sind. </a:t>
            </a:r>
            <a:r>
              <a:rPr lang="de-DE" sz="2100" dirty="0" smtClean="0">
                <a:solidFill>
                  <a:srgbClr val="7030A0"/>
                </a:solidFill>
              </a:rPr>
              <a:t>Kommt und </a:t>
            </a:r>
            <a:r>
              <a:rPr lang="de-DE" sz="2100" dirty="0" err="1" smtClean="0">
                <a:solidFill>
                  <a:srgbClr val="7030A0"/>
                </a:solidFill>
              </a:rPr>
              <a:t>laßt</a:t>
            </a:r>
            <a:r>
              <a:rPr lang="de-DE" sz="2100" dirty="0" smtClean="0">
                <a:solidFill>
                  <a:srgbClr val="7030A0"/>
                </a:solidFill>
              </a:rPr>
              <a:t> uns die Mauer Jerusalems wieder aufbauen</a:t>
            </a:r>
            <a:r>
              <a:rPr lang="de-DE" sz="2100" dirty="0" smtClean="0">
                <a:solidFill>
                  <a:srgbClr val="FFFF00"/>
                </a:solidFill>
              </a:rPr>
              <a:t>, </a:t>
            </a:r>
            <a:r>
              <a:rPr lang="de-DE" sz="2100" dirty="0" err="1" smtClean="0">
                <a:solidFill>
                  <a:srgbClr val="FFFF00"/>
                </a:solidFill>
              </a:rPr>
              <a:t>daß</a:t>
            </a:r>
            <a:r>
              <a:rPr lang="de-DE" sz="2100" dirty="0" smtClean="0">
                <a:solidFill>
                  <a:srgbClr val="FFFF00"/>
                </a:solidFill>
              </a:rPr>
              <a:t> wir nicht länger zum Hohn seien! </a:t>
            </a:r>
          </a:p>
          <a:p>
            <a:endParaRPr lang="de-DE" sz="2100" dirty="0">
              <a:solidFill>
                <a:srgbClr val="FFFF00"/>
              </a:solidFill>
            </a:endParaRPr>
          </a:p>
        </p:txBody>
      </p:sp>
      <p:sp>
        <p:nvSpPr>
          <p:cNvPr id="5" name="Textfeld 4"/>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oger\Desktop\Israel 2013\IMG_0766.JPG"/>
          <p:cNvPicPr>
            <a:picLocks noChangeAspect="1" noChangeArrowheads="1"/>
          </p:cNvPicPr>
          <p:nvPr/>
        </p:nvPicPr>
        <p:blipFill>
          <a:blip r:embed="rId3" cstate="print"/>
          <a:srcRect/>
          <a:stretch>
            <a:fillRect/>
          </a:stretch>
        </p:blipFill>
        <p:spPr bwMode="auto">
          <a:xfrm>
            <a:off x="-468560" y="-164"/>
            <a:ext cx="10287248" cy="6858164"/>
          </a:xfrm>
          <a:prstGeom prst="rect">
            <a:avLst/>
          </a:prstGeom>
          <a:noFill/>
          <a:ln w="9525">
            <a:noFill/>
            <a:miter lim="800000"/>
            <a:headEnd/>
            <a:tailEnd/>
          </a:ln>
        </p:spPr>
      </p:pic>
      <p:sp>
        <p:nvSpPr>
          <p:cNvPr id="40964" name="Textfeld 3"/>
          <p:cNvSpPr txBox="1">
            <a:spLocks noChangeArrowheads="1"/>
          </p:cNvSpPr>
          <p:nvPr/>
        </p:nvSpPr>
        <p:spPr bwMode="auto">
          <a:xfrm>
            <a:off x="971550" y="5300663"/>
            <a:ext cx="381000" cy="277812"/>
          </a:xfrm>
          <a:prstGeom prst="rect">
            <a:avLst/>
          </a:prstGeom>
          <a:noFill/>
          <a:ln w="9525">
            <a:noFill/>
            <a:miter lim="800000"/>
            <a:headEnd/>
            <a:tailEnd/>
          </a:ln>
        </p:spPr>
        <p:txBody>
          <a:bodyPr wrap="none">
            <a:spAutoFit/>
          </a:bodyPr>
          <a:lstStyle/>
          <a:p>
            <a:r>
              <a:rPr lang="de-DE" sz="1200" dirty="0"/>
              <a:t>RL</a:t>
            </a:r>
          </a:p>
        </p:txBody>
      </p:sp>
      <p:sp>
        <p:nvSpPr>
          <p:cNvPr id="7" name="Inhaltsplatzhalter 2"/>
          <p:cNvSpPr>
            <a:spLocks noGrp="1"/>
          </p:cNvSpPr>
          <p:nvPr>
            <p:ph idx="1"/>
          </p:nvPr>
        </p:nvSpPr>
        <p:spPr>
          <a:xfrm>
            <a:off x="3347864" y="0"/>
            <a:ext cx="6336704" cy="2132856"/>
          </a:xfrm>
          <a:solidFill>
            <a:schemeClr val="accent2">
              <a:lumMod val="60000"/>
              <a:lumOff val="40000"/>
            </a:schemeClr>
          </a:solidFill>
        </p:spPr>
        <p:txBody>
          <a:bodyPr/>
          <a:lstStyle/>
          <a:p>
            <a:r>
              <a:rPr lang="de-DE" sz="2400" dirty="0" smtClean="0"/>
              <a:t>Mauer der Absonderung:</a:t>
            </a:r>
          </a:p>
          <a:p>
            <a:pPr lvl="1"/>
            <a:r>
              <a:rPr lang="de-DE" sz="2000" dirty="0" smtClean="0"/>
              <a:t>2Tim 2,20-22 (Irrlehre)</a:t>
            </a:r>
          </a:p>
          <a:p>
            <a:pPr lvl="1"/>
            <a:r>
              <a:rPr lang="de-DE" sz="2000" dirty="0" smtClean="0"/>
              <a:t>2Kor 6.14-7,1 (Ungläubige)</a:t>
            </a:r>
          </a:p>
          <a:p>
            <a:pPr lvl="1"/>
            <a:r>
              <a:rPr lang="de-DE" sz="2000" dirty="0" smtClean="0"/>
              <a:t>Heb 13,13-15 (falsches System)</a:t>
            </a:r>
          </a:p>
          <a:p>
            <a:pPr lvl="1"/>
            <a:r>
              <a:rPr lang="de-DE" sz="2000" dirty="0" smtClean="0"/>
              <a:t>Röm12,2 (Zeitgeist)</a:t>
            </a:r>
            <a:endParaRPr lang="de-DE" sz="2000" dirty="0"/>
          </a:p>
        </p:txBody>
      </p:sp>
      <p:sp>
        <p:nvSpPr>
          <p:cNvPr id="5" name="Textfeld 4"/>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7" name="Rectangle 2"/>
          <p:cNvSpPr>
            <a:spLocks noGrp="1" noChangeArrowheads="1"/>
          </p:cNvSpPr>
          <p:nvPr>
            <p:ph type="title"/>
          </p:nvPr>
        </p:nvSpPr>
        <p:spPr>
          <a:xfrm>
            <a:off x="0" y="3356992"/>
            <a:ext cx="10188624" cy="1143000"/>
          </a:xfrm>
        </p:spPr>
        <p:txBody>
          <a:bodyPr>
            <a:noAutofit/>
          </a:bodyPr>
          <a:lstStyle/>
          <a:p>
            <a:pPr eaLnBrk="1" hangingPunct="1">
              <a:defRPr/>
            </a:pPr>
            <a:r>
              <a:rPr lang="en-US" sz="4000" dirty="0" err="1" smtClean="0">
                <a:solidFill>
                  <a:srgbClr val="66FF33"/>
                </a:solidFill>
              </a:rPr>
              <a:t>Der</a:t>
            </a:r>
            <a:r>
              <a:rPr lang="en-US" sz="4000" dirty="0" smtClean="0">
                <a:solidFill>
                  <a:srgbClr val="66FF33"/>
                </a:solidFill>
              </a:rPr>
              <a:t> </a:t>
            </a:r>
            <a:r>
              <a:rPr lang="en-US" sz="4000" dirty="0" err="1" smtClean="0">
                <a:solidFill>
                  <a:srgbClr val="66FF33"/>
                </a:solidFill>
              </a:rPr>
              <a:t>Tempelplatz</a:t>
            </a:r>
            <a:r>
              <a:rPr lang="en-US" sz="4000" dirty="0" smtClean="0">
                <a:solidFill>
                  <a:srgbClr val="66FF33"/>
                </a:solidFill>
              </a:rPr>
              <a:t> </a:t>
            </a:r>
            <a:r>
              <a:rPr lang="en-US" sz="4000" dirty="0" err="1" smtClean="0">
                <a:solidFill>
                  <a:srgbClr val="66FF33"/>
                </a:solidFill>
              </a:rPr>
              <a:t>heute</a:t>
            </a:r>
            <a:endParaRPr lang="en-US" sz="4000" dirty="0" smtClean="0">
              <a:solidFill>
                <a:srgbClr val="66FF33"/>
              </a:solidFill>
            </a:endParaRPr>
          </a:p>
        </p:txBody>
      </p:sp>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8" name="Line 9"/>
          <p:cNvSpPr>
            <a:spLocks noChangeShapeType="1"/>
          </p:cNvSpPr>
          <p:nvPr/>
        </p:nvSpPr>
        <p:spPr bwMode="auto">
          <a:xfrm flipH="1">
            <a:off x="6300190" y="260648"/>
            <a:ext cx="1080121" cy="576064"/>
          </a:xfrm>
          <a:prstGeom prst="line">
            <a:avLst/>
          </a:prstGeom>
          <a:noFill/>
          <a:ln w="57150">
            <a:solidFill>
              <a:srgbClr val="FF3300"/>
            </a:solidFill>
            <a:round/>
            <a:headEnd/>
            <a:tailEnd type="triangle" w="med" len="med"/>
          </a:ln>
        </p:spPr>
        <p:txBody>
          <a:bodyPr wrap="none" anchor="ctr"/>
          <a:lstStyle/>
          <a:p>
            <a:endParaRPr lang="de-DE"/>
          </a:p>
        </p:txBody>
      </p:sp>
      <p:sp>
        <p:nvSpPr>
          <p:cNvPr id="6" name="Text Box 9"/>
          <p:cNvSpPr txBox="1">
            <a:spLocks noChangeArrowheads="1"/>
          </p:cNvSpPr>
          <p:nvPr/>
        </p:nvSpPr>
        <p:spPr bwMode="auto">
          <a:xfrm>
            <a:off x="6444208" y="620688"/>
            <a:ext cx="2357437" cy="646331"/>
          </a:xfrm>
          <a:prstGeom prst="rect">
            <a:avLst/>
          </a:prstGeom>
          <a:noFill/>
          <a:ln w="9525">
            <a:noFill/>
            <a:miter lim="800000"/>
            <a:headEnd/>
            <a:tailEnd/>
          </a:ln>
        </p:spPr>
        <p:txBody>
          <a:bodyPr>
            <a:spAutoFit/>
          </a:bodyPr>
          <a:lstStyle/>
          <a:p>
            <a:r>
              <a:rPr lang="de-DE" dirty="0" smtClean="0"/>
              <a:t>Die Schlüssel-</a:t>
            </a:r>
            <a:r>
              <a:rPr lang="de-DE" dirty="0" err="1" smtClean="0"/>
              <a:t>treppe</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838200"/>
          </a:xfrm>
        </p:spPr>
        <p:txBody>
          <a:bodyPr/>
          <a:lstStyle/>
          <a:p>
            <a:pPr eaLnBrk="1" hangingPunct="1">
              <a:defRPr/>
            </a:pPr>
            <a:r>
              <a:rPr lang="en-US" dirty="0" smtClean="0">
                <a:solidFill>
                  <a:srgbClr val="66FF33"/>
                </a:solidFill>
              </a:rPr>
              <a:t>Die </a:t>
            </a:r>
            <a:r>
              <a:rPr lang="en-US" dirty="0" err="1" smtClean="0">
                <a:solidFill>
                  <a:srgbClr val="66FF33"/>
                </a:solidFill>
              </a:rPr>
              <a:t>Schlüsseltreppe</a:t>
            </a:r>
            <a:endParaRPr lang="en-US" dirty="0" smtClean="0">
              <a:solidFill>
                <a:srgbClr val="66FF33"/>
              </a:solidFill>
            </a:endParaRPr>
          </a:p>
        </p:txBody>
      </p:sp>
      <p:pic>
        <p:nvPicPr>
          <p:cNvPr id="22531" name="Picture 3"/>
          <p:cNvPicPr>
            <a:picLocks noGrp="1" noChangeAspect="1" noChangeArrowheads="1"/>
          </p:cNvPicPr>
          <p:nvPr>
            <p:ph idx="1"/>
          </p:nvPr>
        </p:nvPicPr>
        <p:blipFill>
          <a:blip r:embed="rId2" cstate="print">
            <a:duotone>
              <a:prstClr val="black"/>
              <a:schemeClr val="tx2">
                <a:tint val="45000"/>
                <a:satMod val="400000"/>
              </a:schemeClr>
            </a:duotone>
          </a:blip>
          <a:stretch>
            <a:fillRect/>
          </a:stretch>
        </p:blipFill>
        <p:spPr>
          <a:xfrm>
            <a:off x="611560" y="1099922"/>
            <a:ext cx="8064896" cy="5394974"/>
          </a:xfrm>
        </p:spPr>
      </p:pic>
      <p:sp>
        <p:nvSpPr>
          <p:cNvPr id="22532" name="Text Box 4"/>
          <p:cNvSpPr txBox="1">
            <a:spLocks noChangeArrowheads="1"/>
          </p:cNvSpPr>
          <p:nvPr/>
        </p:nvSpPr>
        <p:spPr bwMode="auto">
          <a:xfrm>
            <a:off x="1259632" y="5805264"/>
            <a:ext cx="6448881" cy="369332"/>
          </a:xfrm>
          <a:prstGeom prst="rect">
            <a:avLst/>
          </a:prstGeom>
          <a:noFill/>
          <a:ln w="9525">
            <a:noFill/>
            <a:miter lim="800000"/>
            <a:headEnd/>
            <a:tailEnd/>
          </a:ln>
        </p:spPr>
        <p:txBody>
          <a:bodyPr wrap="none">
            <a:spAutoFit/>
          </a:bodyPr>
          <a:lstStyle/>
          <a:p>
            <a:r>
              <a:rPr lang="en-US" dirty="0"/>
              <a:t>Die </a:t>
            </a:r>
            <a:r>
              <a:rPr lang="en-US" dirty="0" err="1"/>
              <a:t>Stufen</a:t>
            </a:r>
            <a:r>
              <a:rPr lang="en-US" dirty="0"/>
              <a:t> </a:t>
            </a:r>
            <a:r>
              <a:rPr lang="en-US" dirty="0" err="1" smtClean="0"/>
              <a:t>bei</a:t>
            </a:r>
            <a:r>
              <a:rPr lang="en-US" dirty="0" smtClean="0"/>
              <a:t> </a:t>
            </a:r>
            <a:r>
              <a:rPr lang="en-US" dirty="0" err="1" smtClean="0"/>
              <a:t>der</a:t>
            </a:r>
            <a:r>
              <a:rPr lang="en-US" dirty="0" smtClean="0"/>
              <a:t> </a:t>
            </a:r>
            <a:r>
              <a:rPr lang="en-US" dirty="0" err="1" smtClean="0"/>
              <a:t>Nordost-Ecke</a:t>
            </a:r>
            <a:r>
              <a:rPr lang="en-US" dirty="0" smtClean="0"/>
              <a:t> </a:t>
            </a:r>
            <a:r>
              <a:rPr lang="en-US" dirty="0" err="1"/>
              <a:t>der</a:t>
            </a:r>
            <a:r>
              <a:rPr lang="en-US" dirty="0"/>
              <a:t> Muslim-</a:t>
            </a:r>
            <a:r>
              <a:rPr lang="en-US" dirty="0" err="1"/>
              <a:t>Plattform</a:t>
            </a:r>
            <a:endParaRPr lang="en-US" dirty="0"/>
          </a:p>
        </p:txBody>
      </p:sp>
      <p:sp>
        <p:nvSpPr>
          <p:cNvPr id="5" name="Textfeld 4"/>
          <p:cNvSpPr txBox="1"/>
          <p:nvPr/>
        </p:nvSpPr>
        <p:spPr>
          <a:xfrm>
            <a:off x="8172400"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0" y="228600"/>
            <a:ext cx="9144000" cy="838200"/>
          </a:xfrm>
        </p:spPr>
        <p:txBody>
          <a:bodyPr/>
          <a:lstStyle/>
          <a:p>
            <a:pPr eaLnBrk="1" hangingPunct="1">
              <a:defRPr/>
            </a:pPr>
            <a:r>
              <a:rPr lang="en-US" dirty="0" smtClean="0">
                <a:solidFill>
                  <a:srgbClr val="66FF33"/>
                </a:solidFill>
              </a:rPr>
              <a:t>Die </a:t>
            </a:r>
            <a:r>
              <a:rPr lang="en-US" dirty="0" err="1" smtClean="0">
                <a:solidFill>
                  <a:srgbClr val="66FF33"/>
                </a:solidFill>
              </a:rPr>
              <a:t>Schlüsseltreppe</a:t>
            </a:r>
            <a:endParaRPr lang="de-DE" dirty="0" smtClean="0">
              <a:solidFill>
                <a:srgbClr val="66FF33"/>
              </a:solidFill>
            </a:endParaRPr>
          </a:p>
        </p:txBody>
      </p:sp>
      <p:pic>
        <p:nvPicPr>
          <p:cNvPr id="23555" name="Picture 3"/>
          <p:cNvPicPr>
            <a:picLocks noGrp="1" noChangeAspect="1" noChangeArrowheads="1"/>
          </p:cNvPicPr>
          <p:nvPr>
            <p:ph idx="1"/>
          </p:nvPr>
        </p:nvPicPr>
        <p:blipFill>
          <a:blip r:embed="rId2" cstate="print"/>
          <a:stretch>
            <a:fillRect/>
          </a:stretch>
        </p:blipFill>
        <p:spPr>
          <a:xfrm>
            <a:off x="539552" y="1268760"/>
            <a:ext cx="7992888" cy="5346805"/>
          </a:xfrm>
        </p:spPr>
      </p:pic>
      <p:sp>
        <p:nvSpPr>
          <p:cNvPr id="4" name="Line 9"/>
          <p:cNvSpPr>
            <a:spLocks noChangeShapeType="1"/>
          </p:cNvSpPr>
          <p:nvPr/>
        </p:nvSpPr>
        <p:spPr bwMode="auto">
          <a:xfrm flipH="1">
            <a:off x="2195736" y="5157192"/>
            <a:ext cx="1080121" cy="576064"/>
          </a:xfrm>
          <a:prstGeom prst="line">
            <a:avLst/>
          </a:prstGeom>
          <a:noFill/>
          <a:ln w="57150">
            <a:solidFill>
              <a:srgbClr val="FF3300"/>
            </a:solidFill>
            <a:round/>
            <a:headEnd/>
            <a:tailEnd type="triangle" w="med" len="med"/>
          </a:ln>
        </p:spPr>
        <p:txBody>
          <a:bodyPr wrap="none" anchor="ctr"/>
          <a:lstStyle/>
          <a:p>
            <a:endParaRPr lang="de-DE"/>
          </a:p>
        </p:txBody>
      </p:sp>
      <p:sp>
        <p:nvSpPr>
          <p:cNvPr id="5" name="Textfeld 4"/>
          <p:cNvSpPr txBox="1"/>
          <p:nvPr/>
        </p:nvSpPr>
        <p:spPr>
          <a:xfrm>
            <a:off x="7596336" y="5085184"/>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228600"/>
            <a:ext cx="9144000" cy="838200"/>
          </a:xfrm>
        </p:spPr>
        <p:txBody>
          <a:bodyPr>
            <a:normAutofit/>
          </a:bodyPr>
          <a:lstStyle/>
          <a:p>
            <a:pPr eaLnBrk="1" hangingPunct="1">
              <a:defRPr/>
            </a:pPr>
            <a:r>
              <a:rPr lang="en-US" sz="4000" dirty="0" err="1" smtClean="0">
                <a:solidFill>
                  <a:srgbClr val="66FF33"/>
                </a:solidFill>
              </a:rPr>
              <a:t>Bausteine</a:t>
            </a:r>
            <a:r>
              <a:rPr lang="en-US" sz="4000" dirty="0" smtClean="0">
                <a:solidFill>
                  <a:srgbClr val="66FF33"/>
                </a:solidFill>
              </a:rPr>
              <a:t> von </a:t>
            </a:r>
            <a:r>
              <a:rPr lang="en-US" sz="4000" dirty="0" err="1" smtClean="0">
                <a:solidFill>
                  <a:srgbClr val="66FF33"/>
                </a:solidFill>
              </a:rPr>
              <a:t>Nehemia</a:t>
            </a:r>
            <a:endParaRPr lang="en-US" sz="4000" dirty="0" smtClean="0">
              <a:solidFill>
                <a:srgbClr val="66FF33"/>
              </a:solidFill>
            </a:endParaRPr>
          </a:p>
        </p:txBody>
      </p:sp>
      <p:pic>
        <p:nvPicPr>
          <p:cNvPr id="25603" name="Picture 3"/>
          <p:cNvPicPr>
            <a:picLocks noGrp="1" noChangeAspect="1" noChangeArrowheads="1"/>
          </p:cNvPicPr>
          <p:nvPr>
            <p:ph idx="1"/>
          </p:nvPr>
        </p:nvPicPr>
        <p:blipFill>
          <a:blip r:embed="rId2" cstate="print"/>
          <a:stretch>
            <a:fillRect/>
          </a:stretch>
        </p:blipFill>
        <p:spPr>
          <a:xfrm>
            <a:off x="611560" y="1268760"/>
            <a:ext cx="7992888" cy="5346805"/>
          </a:xfrm>
        </p:spPr>
      </p:pic>
      <p:sp>
        <p:nvSpPr>
          <p:cNvPr id="5" name="Line 9"/>
          <p:cNvSpPr>
            <a:spLocks noChangeShapeType="1"/>
          </p:cNvSpPr>
          <p:nvPr/>
        </p:nvSpPr>
        <p:spPr bwMode="auto">
          <a:xfrm flipH="1">
            <a:off x="4139952" y="3429000"/>
            <a:ext cx="1080121" cy="576064"/>
          </a:xfrm>
          <a:prstGeom prst="line">
            <a:avLst/>
          </a:prstGeom>
          <a:noFill/>
          <a:ln w="57150">
            <a:solidFill>
              <a:srgbClr val="FF3300"/>
            </a:solidFill>
            <a:round/>
            <a:headEnd/>
            <a:tailEnd type="triangle" w="med" len="med"/>
          </a:ln>
        </p:spPr>
        <p:txBody>
          <a:bodyPr wrap="none" anchor="ctr"/>
          <a:lstStyle/>
          <a:p>
            <a:endParaRPr lang="de-DE"/>
          </a:p>
        </p:txBody>
      </p:sp>
      <p:sp>
        <p:nvSpPr>
          <p:cNvPr id="6" name="Textfeld 5"/>
          <p:cNvSpPr txBox="1"/>
          <p:nvPr/>
        </p:nvSpPr>
        <p:spPr>
          <a:xfrm>
            <a:off x="7884368" y="566124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28600"/>
            <a:ext cx="9144000" cy="838200"/>
          </a:xfrm>
        </p:spPr>
        <p:txBody>
          <a:bodyPr>
            <a:normAutofit/>
          </a:bodyPr>
          <a:lstStyle/>
          <a:p>
            <a:pPr eaLnBrk="1" hangingPunct="1">
              <a:defRPr/>
            </a:pPr>
            <a:r>
              <a:rPr lang="de-DE" dirty="0" smtClean="0">
                <a:solidFill>
                  <a:srgbClr val="66FF33"/>
                </a:solidFill>
              </a:rPr>
              <a:t>Steine aus der islamischen Zeit</a:t>
            </a:r>
          </a:p>
        </p:txBody>
      </p:sp>
      <p:pic>
        <p:nvPicPr>
          <p:cNvPr id="29699" name="Picture 3"/>
          <p:cNvPicPr>
            <a:picLocks noGrp="1" noChangeAspect="1" noChangeArrowheads="1"/>
          </p:cNvPicPr>
          <p:nvPr>
            <p:ph idx="1"/>
          </p:nvPr>
        </p:nvPicPr>
        <p:blipFill>
          <a:blip r:embed="rId2" cstate="print"/>
          <a:stretch>
            <a:fillRect/>
          </a:stretch>
        </p:blipFill>
        <p:spPr>
          <a:xfrm>
            <a:off x="611560" y="1340768"/>
            <a:ext cx="7920880" cy="5298635"/>
          </a:xfrm>
        </p:spPr>
      </p:pic>
      <p:sp>
        <p:nvSpPr>
          <p:cNvPr id="4" name="Textfeld 3"/>
          <p:cNvSpPr txBox="1"/>
          <p:nvPr/>
        </p:nvSpPr>
        <p:spPr>
          <a:xfrm>
            <a:off x="7884368" y="587727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Neuer Ordner (2)\IsraelReise_0575.jpg"/>
          <p:cNvPicPr>
            <a:picLocks noChangeAspect="1" noChangeArrowheads="1"/>
          </p:cNvPicPr>
          <p:nvPr/>
        </p:nvPicPr>
        <p:blipFill>
          <a:blip r:embed="rId2" cstate="print"/>
          <a:srcRect/>
          <a:stretch>
            <a:fillRect/>
          </a:stretch>
        </p:blipFill>
        <p:spPr bwMode="auto">
          <a:xfrm>
            <a:off x="-1466850" y="-214313"/>
            <a:ext cx="10610850" cy="7072313"/>
          </a:xfrm>
          <a:prstGeom prst="rect">
            <a:avLst/>
          </a:prstGeom>
          <a:noFill/>
          <a:ln w="9525">
            <a:noFill/>
            <a:miter lim="800000"/>
            <a:headEnd/>
            <a:tailEnd/>
          </a:ln>
        </p:spPr>
      </p:pic>
      <p:sp>
        <p:nvSpPr>
          <p:cNvPr id="113666" name="Rectangle 2"/>
          <p:cNvSpPr>
            <a:spLocks noGrp="1" noChangeArrowheads="1"/>
          </p:cNvSpPr>
          <p:nvPr>
            <p:ph type="title"/>
          </p:nvPr>
        </p:nvSpPr>
        <p:spPr>
          <a:xfrm>
            <a:off x="-1225847" y="548680"/>
            <a:ext cx="10369847" cy="908720"/>
          </a:xfrm>
        </p:spPr>
        <p:txBody>
          <a:bodyPr/>
          <a:lstStyle/>
          <a:p>
            <a:pPr eaLnBrk="1" hangingPunct="1">
              <a:defRPr/>
            </a:pPr>
            <a:r>
              <a:rPr lang="de-CH" dirty="0" smtClean="0">
                <a:solidFill>
                  <a:srgbClr val="00FF00"/>
                </a:solidFill>
              </a:rPr>
              <a:t>Orientierung in </a:t>
            </a:r>
            <a:br>
              <a:rPr lang="de-CH" dirty="0" smtClean="0">
                <a:solidFill>
                  <a:srgbClr val="00FF00"/>
                </a:solidFill>
              </a:rPr>
            </a:br>
            <a:r>
              <a:rPr lang="de-CH" dirty="0" smtClean="0">
                <a:solidFill>
                  <a:srgbClr val="00FF00"/>
                </a:solidFill>
              </a:rPr>
              <a:t>Jerusalem heute</a:t>
            </a:r>
            <a:endParaRPr lang="de-DE" dirty="0" smtClean="0">
              <a:solidFill>
                <a:srgbClr val="00FF00"/>
              </a:solidFill>
            </a:endParaRPr>
          </a:p>
        </p:txBody>
      </p:sp>
      <p:sp>
        <p:nvSpPr>
          <p:cNvPr id="4100"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p:spPr>
        <p:txBody>
          <a:bodyPr wrap="none" anchor="ctr"/>
          <a:lstStyle/>
          <a:p>
            <a:endParaRPr lang="de-DE"/>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102" name="Line 8"/>
          <p:cNvSpPr>
            <a:spLocks noChangeShapeType="1"/>
          </p:cNvSpPr>
          <p:nvPr/>
        </p:nvSpPr>
        <p:spPr bwMode="auto">
          <a:xfrm>
            <a:off x="5292080" y="2132856"/>
            <a:ext cx="1008112" cy="648072"/>
          </a:xfrm>
          <a:prstGeom prst="line">
            <a:avLst/>
          </a:prstGeom>
          <a:noFill/>
          <a:ln w="57150">
            <a:solidFill>
              <a:srgbClr val="FF3300"/>
            </a:solidFill>
            <a:round/>
            <a:headEnd/>
            <a:tailEnd type="triangle" w="med" len="med"/>
          </a:ln>
        </p:spPr>
        <p:txBody>
          <a:bodyPr wrap="none" anchor="ctr"/>
          <a:lstStyle/>
          <a:p>
            <a:endParaRPr lang="de-DE"/>
          </a:p>
        </p:txBody>
      </p:sp>
      <p:sp>
        <p:nvSpPr>
          <p:cNvPr id="3079" name="Text Box 9"/>
          <p:cNvSpPr txBox="1">
            <a:spLocks noChangeArrowheads="1"/>
          </p:cNvSpPr>
          <p:nvPr/>
        </p:nvSpPr>
        <p:spPr bwMode="auto">
          <a:xfrm>
            <a:off x="4283968" y="1484784"/>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4104"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p:spPr>
        <p:txBody>
          <a:bodyPr wrap="none" anchor="ctr"/>
          <a:lstStyle/>
          <a:p>
            <a:endParaRPr lang="de-DE"/>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106" name="Text Box 15"/>
          <p:cNvSpPr txBox="1">
            <a:spLocks noChangeArrowheads="1"/>
          </p:cNvSpPr>
          <p:nvPr/>
        </p:nvSpPr>
        <p:spPr bwMode="auto">
          <a:xfrm>
            <a:off x="-1332656" y="3645024"/>
            <a:ext cx="311150" cy="366712"/>
          </a:xfrm>
          <a:prstGeom prst="rect">
            <a:avLst/>
          </a:prstGeom>
          <a:noFill/>
          <a:ln w="9525">
            <a:noFill/>
            <a:miter lim="800000"/>
            <a:headEnd/>
            <a:tailEnd/>
          </a:ln>
        </p:spPr>
        <p:txBody>
          <a:bodyPr wrap="none">
            <a:spAutoFit/>
          </a:bodyPr>
          <a:lstStyle/>
          <a:p>
            <a:r>
              <a:rPr lang="de-CH" dirty="0">
                <a:solidFill>
                  <a:srgbClr val="00FF00"/>
                </a:solidFill>
              </a:rPr>
              <a:t>S</a:t>
            </a:r>
            <a:endParaRPr lang="de-DE" dirty="0">
              <a:solidFill>
                <a:srgbClr val="00FF00"/>
              </a:solidFill>
            </a:endParaRPr>
          </a:p>
        </p:txBody>
      </p:sp>
      <p:sp>
        <p:nvSpPr>
          <p:cNvPr id="4107" name="Text Box 16"/>
          <p:cNvSpPr txBox="1">
            <a:spLocks noChangeArrowheads="1"/>
          </p:cNvSpPr>
          <p:nvPr/>
        </p:nvSpPr>
        <p:spPr bwMode="auto">
          <a:xfrm>
            <a:off x="8807450" y="2564904"/>
            <a:ext cx="336550" cy="366712"/>
          </a:xfrm>
          <a:prstGeom prst="rect">
            <a:avLst/>
          </a:prstGeom>
          <a:noFill/>
          <a:ln w="9525">
            <a:noFill/>
            <a:miter lim="800000"/>
            <a:headEnd/>
            <a:tailEnd/>
          </a:ln>
        </p:spPr>
        <p:txBody>
          <a:bodyPr wrap="none">
            <a:spAutoFit/>
          </a:bodyPr>
          <a:lstStyle/>
          <a:p>
            <a:r>
              <a:rPr lang="de-CH" dirty="0">
                <a:solidFill>
                  <a:srgbClr val="00FF00"/>
                </a:solidFill>
              </a:rPr>
              <a:t>N</a:t>
            </a:r>
            <a:endParaRPr lang="de-DE" dirty="0">
              <a:solidFill>
                <a:srgbClr val="00FF00"/>
              </a:solidFill>
            </a:endParaRPr>
          </a:p>
        </p:txBody>
      </p:sp>
      <p:sp>
        <p:nvSpPr>
          <p:cNvPr id="12" name="Textfeld 11"/>
          <p:cNvSpPr txBox="1"/>
          <p:nvPr/>
        </p:nvSpPr>
        <p:spPr>
          <a:xfrm>
            <a:off x="428625" y="5929313"/>
            <a:ext cx="862013"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14" name="Line 4"/>
          <p:cNvSpPr>
            <a:spLocks noChangeShapeType="1"/>
          </p:cNvSpPr>
          <p:nvPr/>
        </p:nvSpPr>
        <p:spPr bwMode="auto">
          <a:xfrm flipV="1">
            <a:off x="-1404664" y="3068960"/>
            <a:ext cx="6840760" cy="1080120"/>
          </a:xfrm>
          <a:prstGeom prst="line">
            <a:avLst/>
          </a:prstGeom>
          <a:noFill/>
          <a:ln w="38100">
            <a:solidFill>
              <a:srgbClr val="FFFF00"/>
            </a:solidFill>
            <a:prstDash val="sysDot"/>
            <a:round/>
            <a:headEnd/>
            <a:tailEnd/>
          </a:ln>
        </p:spPr>
        <p:txBody>
          <a:bodyPr/>
          <a:lstStyle/>
          <a:p>
            <a:endParaRPr lang="de-DE"/>
          </a:p>
        </p:txBody>
      </p:sp>
      <p:sp>
        <p:nvSpPr>
          <p:cNvPr id="15" name="Line 4"/>
          <p:cNvSpPr>
            <a:spLocks noChangeShapeType="1"/>
          </p:cNvSpPr>
          <p:nvPr/>
        </p:nvSpPr>
        <p:spPr bwMode="auto">
          <a:xfrm flipH="1">
            <a:off x="5364087" y="2996952"/>
            <a:ext cx="3779912" cy="72008"/>
          </a:xfrm>
          <a:prstGeom prst="line">
            <a:avLst/>
          </a:prstGeom>
          <a:noFill/>
          <a:ln w="38100">
            <a:solidFill>
              <a:srgbClr val="FFFF00"/>
            </a:solidFill>
            <a:prstDash val="sysDot"/>
            <a:round/>
            <a:headEnd/>
            <a:tailEnd/>
          </a:ln>
        </p:spPr>
        <p:txBody>
          <a:bodyPr/>
          <a:lstStyle/>
          <a:p>
            <a:endParaRPr lang="de-DE"/>
          </a:p>
        </p:txBody>
      </p:sp>
      <p:sp>
        <p:nvSpPr>
          <p:cNvPr id="16" name="Text Box 9"/>
          <p:cNvSpPr txBox="1">
            <a:spLocks noChangeArrowheads="1"/>
          </p:cNvSpPr>
          <p:nvPr/>
        </p:nvSpPr>
        <p:spPr bwMode="auto">
          <a:xfrm>
            <a:off x="2771800" y="1700808"/>
            <a:ext cx="2357437" cy="369332"/>
          </a:xfrm>
          <a:prstGeom prst="rect">
            <a:avLst/>
          </a:prstGeom>
          <a:noFill/>
          <a:ln w="9525">
            <a:noFill/>
            <a:miter lim="800000"/>
            <a:headEnd/>
            <a:tailEnd/>
          </a:ln>
        </p:spPr>
        <p:txBody>
          <a:bodyPr>
            <a:spAutoFit/>
          </a:bodyPr>
          <a:lstStyle/>
          <a:p>
            <a:pPr>
              <a:defRPr/>
            </a:pPr>
            <a:r>
              <a:rPr lang="de-DE" dirty="0" err="1" smtClean="0">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8" name="Line 8"/>
          <p:cNvSpPr>
            <a:spLocks noChangeShapeType="1"/>
          </p:cNvSpPr>
          <p:nvPr/>
        </p:nvSpPr>
        <p:spPr bwMode="auto">
          <a:xfrm>
            <a:off x="3491880" y="2060848"/>
            <a:ext cx="1296144" cy="1368152"/>
          </a:xfrm>
          <a:prstGeom prst="line">
            <a:avLst/>
          </a:prstGeom>
          <a:noFill/>
          <a:ln w="57150">
            <a:solidFill>
              <a:srgbClr val="FF3300"/>
            </a:solidFill>
            <a:round/>
            <a:headEnd/>
            <a:tailEnd type="triangle" w="med" len="med"/>
          </a:ln>
        </p:spPr>
        <p:txBody>
          <a:bodyPr wrap="none" anchor="ctr"/>
          <a:lstStyle/>
          <a:p>
            <a:endParaRPr lang="de-DE"/>
          </a:p>
        </p:txBody>
      </p:sp>
      <p:sp>
        <p:nvSpPr>
          <p:cNvPr id="19" name="Text Box 7"/>
          <p:cNvSpPr txBox="1">
            <a:spLocks noChangeArrowheads="1"/>
          </p:cNvSpPr>
          <p:nvPr/>
        </p:nvSpPr>
        <p:spPr bwMode="auto">
          <a:xfrm rot="21077549">
            <a:off x="-2202" y="3534980"/>
            <a:ext cx="5233356" cy="369332"/>
          </a:xfrm>
          <a:prstGeom prst="rect">
            <a:avLst/>
          </a:prstGeom>
          <a:noFill/>
          <a:ln w="9525">
            <a:noFill/>
            <a:miter lim="800000"/>
            <a:headEnd/>
            <a:tailEnd/>
          </a:ln>
        </p:spPr>
        <p:txBody>
          <a:bodyPr wrap="none">
            <a:spAutoFit/>
          </a:bodyPr>
          <a:lstStyle/>
          <a:p>
            <a:pPr>
              <a:defRPr/>
            </a:pPr>
            <a:r>
              <a:rPr lang="de-DE" dirty="0" smtClean="0">
                <a:effectLst>
                  <a:outerShdw blurRad="38100" dist="38100" dir="2700000" algn="tl">
                    <a:srgbClr val="000000">
                      <a:alpha val="43137"/>
                    </a:srgbClr>
                  </a:outerShdw>
                </a:effectLst>
                <a:cs typeface="Arial" charset="0"/>
              </a:rPr>
              <a:t>Südabhang des Tempelberges Zion / </a:t>
            </a:r>
            <a:r>
              <a:rPr lang="de-DE" dirty="0" err="1" smtClean="0">
                <a:effectLst>
                  <a:outerShdw blurRad="38100" dist="38100" dir="2700000" algn="tl">
                    <a:srgbClr val="000000">
                      <a:alpha val="43137"/>
                    </a:srgbClr>
                  </a:outerShdw>
                </a:effectLst>
                <a:cs typeface="Arial" charset="0"/>
              </a:rPr>
              <a:t>Morija</a:t>
            </a:r>
            <a:endParaRPr lang="de-DE" dirty="0">
              <a:effectLst>
                <a:outerShdw blurRad="38100" dist="38100" dir="2700000" algn="tl">
                  <a:srgbClr val="000000">
                    <a:alpha val="43137"/>
                  </a:srgbClr>
                </a:outerShdw>
              </a:effectLst>
              <a:cs typeface="Arial" charset="0"/>
            </a:endParaRPr>
          </a:p>
        </p:txBody>
      </p:sp>
      <p:sp>
        <p:nvSpPr>
          <p:cNvPr id="20" name="Text Box 7"/>
          <p:cNvSpPr txBox="1">
            <a:spLocks noChangeArrowheads="1"/>
          </p:cNvSpPr>
          <p:nvPr/>
        </p:nvSpPr>
        <p:spPr bwMode="auto">
          <a:xfrm>
            <a:off x="-1368425" y="1268760"/>
            <a:ext cx="1370888" cy="369332"/>
          </a:xfrm>
          <a:prstGeom prst="rect">
            <a:avLst/>
          </a:prstGeom>
          <a:noFill/>
          <a:ln w="9525">
            <a:noFill/>
            <a:miter lim="800000"/>
            <a:headEnd/>
            <a:tailEnd/>
          </a:ln>
        </p:spPr>
        <p:txBody>
          <a:bodyPr wrap="none">
            <a:spAutoFit/>
          </a:bodyPr>
          <a:lstStyle/>
          <a:p>
            <a:pPr>
              <a:defRPr/>
            </a:pPr>
            <a:r>
              <a:rPr lang="de-DE" dirty="0" err="1" smtClean="0">
                <a:effectLst>
                  <a:outerShdw blurRad="38100" dist="38100" dir="2700000" algn="tl">
                    <a:srgbClr val="000000">
                      <a:alpha val="43137"/>
                    </a:srgbClr>
                  </a:outerShdw>
                </a:effectLst>
                <a:cs typeface="Arial" charset="0"/>
              </a:rPr>
              <a:t>Hinnomtal</a:t>
            </a:r>
            <a:endParaRPr lang="de-DE" dirty="0">
              <a:effectLst>
                <a:outerShdw blurRad="38100" dist="38100" dir="2700000" algn="tl">
                  <a:srgbClr val="000000">
                    <a:alpha val="43137"/>
                  </a:srgbClr>
                </a:outerShdw>
              </a:effectLst>
              <a:cs typeface="Arial" charset="0"/>
            </a:endParaRPr>
          </a:p>
        </p:txBody>
      </p:sp>
      <p:sp>
        <p:nvSpPr>
          <p:cNvPr id="21" name="Line 6"/>
          <p:cNvSpPr>
            <a:spLocks noChangeShapeType="1"/>
          </p:cNvSpPr>
          <p:nvPr/>
        </p:nvSpPr>
        <p:spPr bwMode="auto">
          <a:xfrm>
            <a:off x="-684584" y="1628800"/>
            <a:ext cx="71437" cy="1357313"/>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dirty="0" err="1" smtClean="0">
                <a:solidFill>
                  <a:srgbClr val="66FF33"/>
                </a:solidFill>
              </a:rPr>
              <a:t>Persische</a:t>
            </a:r>
            <a:r>
              <a:rPr lang="en-US" dirty="0" smtClean="0">
                <a:solidFill>
                  <a:srgbClr val="66FF33"/>
                </a:solidFill>
              </a:rPr>
              <a:t> </a:t>
            </a:r>
            <a:r>
              <a:rPr lang="en-US" dirty="0" err="1" smtClean="0">
                <a:solidFill>
                  <a:srgbClr val="66FF33"/>
                </a:solidFill>
              </a:rPr>
              <a:t>Bausteine</a:t>
            </a:r>
            <a:endParaRPr lang="en-US" dirty="0" smtClean="0">
              <a:solidFill>
                <a:srgbClr val="66FF33"/>
              </a:solidFill>
            </a:endParaRPr>
          </a:p>
        </p:txBody>
      </p:sp>
      <p:pic>
        <p:nvPicPr>
          <p:cNvPr id="27651" name="Picture 3"/>
          <p:cNvPicPr>
            <a:picLocks noGrp="1" noChangeAspect="1" noChangeArrowheads="1"/>
          </p:cNvPicPr>
          <p:nvPr>
            <p:ph sz="half" idx="1"/>
          </p:nvPr>
        </p:nvPicPr>
        <p:blipFill>
          <a:blip r:embed="rId2" cstate="print"/>
          <a:stretch>
            <a:fillRect/>
          </a:stretch>
        </p:blipFill>
        <p:spPr>
          <a:xfrm>
            <a:off x="683568" y="1268760"/>
            <a:ext cx="3600400" cy="5369140"/>
          </a:xfrm>
        </p:spPr>
      </p:pic>
      <p:sp>
        <p:nvSpPr>
          <p:cNvPr id="163844" name="Rectangle 4"/>
          <p:cNvSpPr>
            <a:spLocks noGrp="1" noChangeArrowheads="1"/>
          </p:cNvSpPr>
          <p:nvPr>
            <p:ph sz="half" idx="2"/>
          </p:nvPr>
        </p:nvSpPr>
        <p:spPr>
          <a:xfrm>
            <a:off x="4788024" y="1268760"/>
            <a:ext cx="3960440" cy="5105400"/>
          </a:xfrm>
        </p:spPr>
        <p:txBody>
          <a:bodyPr/>
          <a:lstStyle/>
          <a:p>
            <a:pPr eaLnBrk="1" hangingPunct="1">
              <a:defRPr/>
            </a:pPr>
            <a:r>
              <a:rPr lang="de-DE" dirty="0" smtClean="0"/>
              <a:t>Entlang der Ost-mauer, nahe vom Goldenen Tor</a:t>
            </a:r>
          </a:p>
        </p:txBody>
      </p:sp>
      <p:sp>
        <p:nvSpPr>
          <p:cNvPr id="5" name="Textfeld 4"/>
          <p:cNvSpPr txBox="1"/>
          <p:nvPr/>
        </p:nvSpPr>
        <p:spPr>
          <a:xfrm>
            <a:off x="3491880"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228600"/>
            <a:ext cx="8991600" cy="838200"/>
          </a:xfrm>
        </p:spPr>
        <p:txBody>
          <a:bodyPr/>
          <a:lstStyle/>
          <a:p>
            <a:pPr eaLnBrk="1" hangingPunct="1">
              <a:defRPr/>
            </a:pPr>
            <a:r>
              <a:rPr lang="de-DE" dirty="0" smtClean="0">
                <a:solidFill>
                  <a:srgbClr val="66FF33"/>
                </a:solidFill>
              </a:rPr>
              <a:t>Persischer Baustein</a:t>
            </a:r>
          </a:p>
        </p:txBody>
      </p:sp>
      <p:pic>
        <p:nvPicPr>
          <p:cNvPr id="28675" name="Picture 3" descr="BILD7_bearb"/>
          <p:cNvPicPr>
            <a:picLocks noGrp="1" noChangeAspect="1" noChangeArrowheads="1"/>
          </p:cNvPicPr>
          <p:nvPr>
            <p:ph idx="1"/>
          </p:nvPr>
        </p:nvPicPr>
        <p:blipFill>
          <a:blip r:embed="rId3" cstate="print"/>
          <a:stretch>
            <a:fillRect/>
          </a:stretch>
        </p:blipFill>
        <p:spPr>
          <a:xfrm>
            <a:off x="1403648" y="1412776"/>
            <a:ext cx="6605328" cy="4392488"/>
          </a:xfrm>
          <a:noFill/>
        </p:spPr>
      </p:pic>
      <p:sp>
        <p:nvSpPr>
          <p:cNvPr id="4" name="Text Box 9"/>
          <p:cNvSpPr txBox="1">
            <a:spLocks noChangeArrowheads="1"/>
          </p:cNvSpPr>
          <p:nvPr/>
        </p:nvSpPr>
        <p:spPr bwMode="auto">
          <a:xfrm>
            <a:off x="1403648" y="5877272"/>
            <a:ext cx="2357437" cy="646331"/>
          </a:xfrm>
          <a:prstGeom prst="rect">
            <a:avLst/>
          </a:prstGeom>
          <a:noFill/>
          <a:ln w="9525">
            <a:noFill/>
            <a:miter lim="800000"/>
            <a:headEnd/>
            <a:tailEnd/>
          </a:ln>
        </p:spPr>
        <p:txBody>
          <a:bodyPr>
            <a:spAutoFit/>
          </a:bodyPr>
          <a:lstStyle/>
          <a:p>
            <a:r>
              <a:rPr lang="de-DE" dirty="0" smtClean="0"/>
              <a:t>1 = Spiegel</a:t>
            </a:r>
          </a:p>
          <a:p>
            <a:r>
              <a:rPr lang="de-DE" dirty="0" smtClean="0"/>
              <a:t>2 = Randschlag</a:t>
            </a:r>
            <a:endParaRPr lang="de-DE" dirty="0"/>
          </a:p>
        </p:txBody>
      </p:sp>
      <p:sp>
        <p:nvSpPr>
          <p:cNvPr id="5" name="Textfeld 4"/>
          <p:cNvSpPr txBox="1"/>
          <p:nvPr/>
        </p:nvSpPr>
        <p:spPr>
          <a:xfrm>
            <a:off x="7452320" y="515719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228600"/>
            <a:ext cx="9144000" cy="838200"/>
          </a:xfrm>
        </p:spPr>
        <p:txBody>
          <a:bodyPr/>
          <a:lstStyle/>
          <a:p>
            <a:pPr eaLnBrk="1" hangingPunct="1">
              <a:defRPr/>
            </a:pPr>
            <a:r>
              <a:rPr lang="en-US" dirty="0" smtClean="0">
                <a:solidFill>
                  <a:srgbClr val="66FF33"/>
                </a:solidFill>
              </a:rPr>
              <a:t>Die </a:t>
            </a:r>
            <a:r>
              <a:rPr lang="en-US" dirty="0" err="1" smtClean="0">
                <a:solidFill>
                  <a:srgbClr val="66FF33"/>
                </a:solidFill>
              </a:rPr>
              <a:t>Schlüsseltreppe</a:t>
            </a:r>
            <a:endParaRPr lang="de-DE" dirty="0" smtClean="0">
              <a:solidFill>
                <a:srgbClr val="66FF33"/>
              </a:solidFill>
            </a:endParaRPr>
          </a:p>
        </p:txBody>
      </p:sp>
      <p:pic>
        <p:nvPicPr>
          <p:cNvPr id="24579" name="Picture 3"/>
          <p:cNvPicPr>
            <a:picLocks noGrp="1" noChangeAspect="1" noChangeArrowheads="1"/>
          </p:cNvPicPr>
          <p:nvPr>
            <p:ph idx="1"/>
          </p:nvPr>
        </p:nvPicPr>
        <p:blipFill>
          <a:blip r:embed="rId2" cstate="print"/>
          <a:stretch>
            <a:fillRect/>
          </a:stretch>
        </p:blipFill>
        <p:spPr>
          <a:xfrm>
            <a:off x="827584" y="1340768"/>
            <a:ext cx="7776864" cy="5202297"/>
          </a:xfrm>
        </p:spPr>
      </p:pic>
      <p:sp>
        <p:nvSpPr>
          <p:cNvPr id="24580" name="Line 4"/>
          <p:cNvSpPr>
            <a:spLocks noChangeShapeType="1"/>
          </p:cNvSpPr>
          <p:nvPr/>
        </p:nvSpPr>
        <p:spPr bwMode="auto">
          <a:xfrm flipV="1">
            <a:off x="2771800" y="3501008"/>
            <a:ext cx="2304256" cy="2952304"/>
          </a:xfrm>
          <a:prstGeom prst="line">
            <a:avLst/>
          </a:prstGeom>
          <a:noFill/>
          <a:ln w="38100">
            <a:solidFill>
              <a:srgbClr val="FF6600"/>
            </a:solidFill>
            <a:prstDash val="sysDot"/>
            <a:round/>
            <a:headEnd/>
            <a:tailEnd/>
          </a:ln>
        </p:spPr>
        <p:txBody>
          <a:bodyPr/>
          <a:lstStyle/>
          <a:p>
            <a:endParaRPr lang="de-DE"/>
          </a:p>
        </p:txBody>
      </p:sp>
      <p:sp>
        <p:nvSpPr>
          <p:cNvPr id="5" name="Textfeld 4"/>
          <p:cNvSpPr txBox="1"/>
          <p:nvPr/>
        </p:nvSpPr>
        <p:spPr>
          <a:xfrm>
            <a:off x="7596336" y="522920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Rectangle 2"/>
          <p:cNvSpPr>
            <a:spLocks noGrp="1" noChangeArrowheads="1"/>
          </p:cNvSpPr>
          <p:nvPr>
            <p:ph type="title"/>
          </p:nvPr>
        </p:nvSpPr>
        <p:spPr>
          <a:xfrm>
            <a:off x="0" y="3356992"/>
            <a:ext cx="10188624" cy="1143000"/>
          </a:xfrm>
        </p:spPr>
        <p:txBody>
          <a:bodyPr>
            <a:noAutofit/>
          </a:bodyPr>
          <a:lstStyle/>
          <a:p>
            <a:pPr eaLnBrk="1" hangingPunct="1">
              <a:defRPr/>
            </a:pPr>
            <a:r>
              <a:rPr lang="en-US" sz="4000" dirty="0" smtClean="0"/>
              <a:t>Das </a:t>
            </a:r>
            <a:r>
              <a:rPr lang="en-US" sz="4000" dirty="0" err="1" smtClean="0"/>
              <a:t>heilige</a:t>
            </a:r>
            <a:r>
              <a:rPr lang="en-US" sz="4000" dirty="0" smtClean="0"/>
              <a:t> 500-Ellenquadrat</a:t>
            </a:r>
            <a:endParaRPr lang="en-US" sz="4000" dirty="0" smtClean="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3"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843808" y="908720"/>
            <a:ext cx="3384377" cy="14401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771800" y="908720"/>
            <a:ext cx="3456385" cy="144016"/>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2267745" y="980728"/>
            <a:ext cx="504056" cy="1872208"/>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771800" y="908720"/>
            <a:ext cx="3456385" cy="144016"/>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2267745" y="980728"/>
            <a:ext cx="504056" cy="1872208"/>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4572000" y="1052736"/>
            <a:ext cx="288032" cy="288032"/>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Grafik 8" descr="6b"/>
          <p:cNvPicPr>
            <a:picLocks noGrp="1" noChangeAspect="1"/>
          </p:cNvPicPr>
          <p:nvPr isPhoto="1"/>
        </p:nvPicPr>
        <p:blipFill>
          <a:blip r:embed="rId2" cstate="print"/>
          <a:srcRect/>
          <a:stretch>
            <a:fillRect/>
          </a:stretch>
        </p:blipFill>
        <p:spPr bwMode="auto">
          <a:xfrm>
            <a:off x="-37158" y="1772816"/>
            <a:ext cx="9319744" cy="3096343"/>
          </a:xfrm>
          <a:prstGeom prst="rect">
            <a:avLst/>
          </a:prstGeom>
          <a:noFill/>
          <a:ln w="9525">
            <a:noFill/>
            <a:miter lim="800000"/>
            <a:headEnd/>
            <a:tailEnd/>
          </a:ln>
        </p:spPr>
      </p:pic>
      <p:sp>
        <p:nvSpPr>
          <p:cNvPr id="415746" name="Rectangle 2"/>
          <p:cNvSpPr>
            <a:spLocks noGrp="1" noChangeArrowheads="1"/>
          </p:cNvSpPr>
          <p:nvPr>
            <p:ph type="title"/>
          </p:nvPr>
        </p:nvSpPr>
        <p:spPr>
          <a:xfrm>
            <a:off x="0" y="228600"/>
            <a:ext cx="9144000" cy="838200"/>
          </a:xfrm>
        </p:spPr>
        <p:txBody>
          <a:bodyPr/>
          <a:lstStyle/>
          <a:p>
            <a:pPr eaLnBrk="1" hangingPunct="1">
              <a:defRPr/>
            </a:pPr>
            <a:r>
              <a:rPr lang="de-CH" dirty="0" smtClean="0">
                <a:solidFill>
                  <a:srgbClr val="66FF33"/>
                </a:solidFill>
              </a:rPr>
              <a:t>Das heilige 500-Ellen-Quadrat</a:t>
            </a:r>
            <a:endParaRPr lang="de-DE" dirty="0" smtClean="0">
              <a:solidFill>
                <a:srgbClr val="66FF33"/>
              </a:solidFill>
            </a:endParaRPr>
          </a:p>
        </p:txBody>
      </p:sp>
      <p:sp>
        <p:nvSpPr>
          <p:cNvPr id="55302" name="Line 8"/>
          <p:cNvSpPr>
            <a:spLocks noChangeShapeType="1"/>
          </p:cNvSpPr>
          <p:nvPr/>
        </p:nvSpPr>
        <p:spPr bwMode="auto">
          <a:xfrm>
            <a:off x="1907704" y="1556792"/>
            <a:ext cx="504056" cy="1296144"/>
          </a:xfrm>
          <a:prstGeom prst="line">
            <a:avLst/>
          </a:prstGeom>
          <a:noFill/>
          <a:ln w="57150">
            <a:solidFill>
              <a:srgbClr val="FF3300"/>
            </a:solidFill>
            <a:round/>
            <a:headEnd/>
            <a:tailEnd type="triangle" w="med" len="med"/>
          </a:ln>
        </p:spPr>
        <p:txBody>
          <a:bodyPr/>
          <a:lstStyle/>
          <a:p>
            <a:endParaRPr lang="de-DE"/>
          </a:p>
        </p:txBody>
      </p:sp>
      <p:sp>
        <p:nvSpPr>
          <p:cNvPr id="9" name="Line 8"/>
          <p:cNvSpPr>
            <a:spLocks noChangeShapeType="1"/>
          </p:cNvSpPr>
          <p:nvPr/>
        </p:nvSpPr>
        <p:spPr bwMode="auto">
          <a:xfrm flipV="1">
            <a:off x="3203848" y="3645024"/>
            <a:ext cx="504056" cy="1584176"/>
          </a:xfrm>
          <a:prstGeom prst="line">
            <a:avLst/>
          </a:prstGeom>
          <a:noFill/>
          <a:ln w="57150">
            <a:solidFill>
              <a:srgbClr val="FF3300"/>
            </a:solidFill>
            <a:round/>
            <a:headEnd/>
            <a:tailEnd type="triangle" w="med" len="med"/>
          </a:ln>
        </p:spPr>
        <p:txBody>
          <a:bodyPr/>
          <a:lstStyle/>
          <a:p>
            <a:endParaRPr lang="de-DE"/>
          </a:p>
        </p:txBody>
      </p:sp>
      <p:sp>
        <p:nvSpPr>
          <p:cNvPr id="10" name="Line 8"/>
          <p:cNvSpPr>
            <a:spLocks noChangeShapeType="1"/>
          </p:cNvSpPr>
          <p:nvPr/>
        </p:nvSpPr>
        <p:spPr bwMode="auto">
          <a:xfrm>
            <a:off x="3059832" y="1124744"/>
            <a:ext cx="504056" cy="1296144"/>
          </a:xfrm>
          <a:prstGeom prst="line">
            <a:avLst/>
          </a:prstGeom>
          <a:noFill/>
          <a:ln w="57150">
            <a:solidFill>
              <a:srgbClr val="FF3300"/>
            </a:solidFill>
            <a:round/>
            <a:headEnd/>
            <a:tailEnd type="triangle" w="med" len="med"/>
          </a:ln>
        </p:spPr>
        <p:txBody>
          <a:bodyPr/>
          <a:lstStyle/>
          <a:p>
            <a:endParaRPr lang="de-DE"/>
          </a:p>
        </p:txBody>
      </p:sp>
      <p:sp>
        <p:nvSpPr>
          <p:cNvPr id="11" name="Line 8"/>
          <p:cNvSpPr>
            <a:spLocks noChangeShapeType="1"/>
          </p:cNvSpPr>
          <p:nvPr/>
        </p:nvSpPr>
        <p:spPr bwMode="auto">
          <a:xfrm flipH="1">
            <a:off x="5940152" y="1628800"/>
            <a:ext cx="360040" cy="1440160"/>
          </a:xfrm>
          <a:prstGeom prst="line">
            <a:avLst/>
          </a:prstGeom>
          <a:noFill/>
          <a:ln w="57150">
            <a:solidFill>
              <a:srgbClr val="FF3300"/>
            </a:solidFill>
            <a:round/>
            <a:headEnd/>
            <a:tailEnd type="triangle" w="med" len="med"/>
          </a:ln>
        </p:spPr>
        <p:txBody>
          <a:bodyPr/>
          <a:lstStyle/>
          <a:p>
            <a:endParaRPr lang="de-DE"/>
          </a:p>
        </p:txBody>
      </p:sp>
      <p:sp>
        <p:nvSpPr>
          <p:cNvPr id="8" name="Textfeld 7"/>
          <p:cNvSpPr txBox="1"/>
          <p:nvPr/>
        </p:nvSpPr>
        <p:spPr>
          <a:xfrm>
            <a:off x="6732240" y="4869160"/>
            <a:ext cx="1481496" cy="276999"/>
          </a:xfrm>
          <a:prstGeom prst="rect">
            <a:avLst/>
          </a:prstGeom>
          <a:noFill/>
        </p:spPr>
        <p:txBody>
          <a:bodyPr wrap="none" rtlCol="0">
            <a:spAutoFit/>
          </a:bodyPr>
          <a:lstStyle/>
          <a:p>
            <a:r>
              <a:rPr lang="de-DE" sz="1200" dirty="0" smtClean="0"/>
              <a:t>Matthias Hempel</a:t>
            </a:r>
            <a:endParaRPr lang="de-DE" sz="1200" dirty="0"/>
          </a:p>
        </p:txBody>
      </p:sp>
      <p:sp>
        <p:nvSpPr>
          <p:cNvPr id="13" name="Textfeld 12"/>
          <p:cNvSpPr txBox="1"/>
          <p:nvPr/>
        </p:nvSpPr>
        <p:spPr>
          <a:xfrm>
            <a:off x="827584" y="5517232"/>
            <a:ext cx="5454827" cy="369332"/>
          </a:xfrm>
          <a:prstGeom prst="rect">
            <a:avLst/>
          </a:prstGeom>
          <a:noFill/>
        </p:spPr>
        <p:txBody>
          <a:bodyPr wrap="none" rtlCol="0">
            <a:spAutoFit/>
          </a:bodyPr>
          <a:lstStyle/>
          <a:p>
            <a:r>
              <a:rPr lang="de-DE" dirty="0" smtClean="0"/>
              <a:t>Der erweiterte Zweite Tempel nach 19 v. Chr.</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ile:Jerusalem temple3.jpg"/>
          <p:cNvPicPr>
            <a:picLocks noChangeAspect="1" noChangeArrowheads="1"/>
          </p:cNvPicPr>
          <p:nvPr/>
        </p:nvPicPr>
        <p:blipFill>
          <a:blip r:embed="rId2" cstate="print"/>
          <a:srcRect/>
          <a:stretch>
            <a:fillRect/>
          </a:stretch>
        </p:blipFill>
        <p:spPr bwMode="auto">
          <a:xfrm>
            <a:off x="-684213" y="0"/>
            <a:ext cx="11037888" cy="6858000"/>
          </a:xfrm>
          <a:prstGeom prst="rect">
            <a:avLst/>
          </a:prstGeom>
          <a:noFill/>
          <a:ln w="9525">
            <a:noFill/>
            <a:miter lim="800000"/>
            <a:headEnd/>
            <a:tailEnd/>
          </a:ln>
        </p:spPr>
      </p:pic>
      <p:sp>
        <p:nvSpPr>
          <p:cNvPr id="5" name="Textfeld 4"/>
          <p:cNvSpPr txBox="1"/>
          <p:nvPr/>
        </p:nvSpPr>
        <p:spPr>
          <a:xfrm>
            <a:off x="7524328" y="6165304"/>
            <a:ext cx="476412" cy="369332"/>
          </a:xfrm>
          <a:prstGeom prst="rect">
            <a:avLst/>
          </a:prstGeom>
          <a:noFill/>
        </p:spPr>
        <p:txBody>
          <a:bodyPr wrap="none" rtlCol="0">
            <a:spAutoFit/>
          </a:bodyPr>
          <a:lstStyle/>
          <a:p>
            <a:r>
              <a:rPr lang="de-DE" dirty="0" smtClean="0"/>
              <a:t>FB</a:t>
            </a:r>
            <a:endParaRPr lang="de-DE" dirty="0"/>
          </a:p>
        </p:txBody>
      </p:sp>
      <p:sp>
        <p:nvSpPr>
          <p:cNvPr id="6" name="Textfeld 5"/>
          <p:cNvSpPr txBox="1"/>
          <p:nvPr/>
        </p:nvSpPr>
        <p:spPr>
          <a:xfrm>
            <a:off x="0" y="1484784"/>
            <a:ext cx="2456057" cy="923330"/>
          </a:xfrm>
          <a:prstGeom prst="rect">
            <a:avLst/>
          </a:prstGeom>
          <a:noFill/>
        </p:spPr>
        <p:txBody>
          <a:bodyPr wrap="none" rtlCol="0">
            <a:spAutoFit/>
          </a:bodyPr>
          <a:lstStyle/>
          <a:p>
            <a:r>
              <a:rPr lang="de-DE" dirty="0" smtClean="0"/>
              <a:t>Der Salomo-Tempel</a:t>
            </a:r>
          </a:p>
          <a:p>
            <a:r>
              <a:rPr lang="de-DE" dirty="0" smtClean="0"/>
              <a:t>auf dem 500-Ellen-</a:t>
            </a:r>
          </a:p>
          <a:p>
            <a:r>
              <a:rPr lang="de-DE" dirty="0" smtClean="0"/>
              <a:t>Quadrat</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Neuer Ordner (2)\IsraelReise_0575.jpg"/>
          <p:cNvPicPr>
            <a:picLocks noChangeAspect="1" noChangeArrowheads="1"/>
          </p:cNvPicPr>
          <p:nvPr/>
        </p:nvPicPr>
        <p:blipFill>
          <a:blip r:embed="rId2" cstate="print"/>
          <a:srcRect/>
          <a:stretch>
            <a:fillRect/>
          </a:stretch>
        </p:blipFill>
        <p:spPr bwMode="auto">
          <a:xfrm>
            <a:off x="-1466850" y="-214313"/>
            <a:ext cx="10610850" cy="7072313"/>
          </a:xfrm>
          <a:prstGeom prst="rect">
            <a:avLst/>
          </a:prstGeom>
          <a:noFill/>
          <a:ln w="9525">
            <a:noFill/>
            <a:miter lim="800000"/>
            <a:headEnd/>
            <a:tailEnd/>
          </a:ln>
        </p:spPr>
      </p:pic>
      <p:sp>
        <p:nvSpPr>
          <p:cNvPr id="113666" name="Rectangle 2"/>
          <p:cNvSpPr>
            <a:spLocks noGrp="1" noChangeArrowheads="1"/>
          </p:cNvSpPr>
          <p:nvPr>
            <p:ph type="title"/>
          </p:nvPr>
        </p:nvSpPr>
        <p:spPr>
          <a:xfrm>
            <a:off x="-1225847" y="548680"/>
            <a:ext cx="10369847" cy="908720"/>
          </a:xfrm>
        </p:spPr>
        <p:txBody>
          <a:bodyPr/>
          <a:lstStyle/>
          <a:p>
            <a:pPr eaLnBrk="1" hangingPunct="1">
              <a:defRPr/>
            </a:pPr>
            <a:r>
              <a:rPr lang="de-CH" dirty="0" smtClean="0">
                <a:solidFill>
                  <a:srgbClr val="00FF00"/>
                </a:solidFill>
              </a:rPr>
              <a:t>Orientierung in </a:t>
            </a:r>
            <a:br>
              <a:rPr lang="de-CH" dirty="0" smtClean="0">
                <a:solidFill>
                  <a:srgbClr val="00FF00"/>
                </a:solidFill>
              </a:rPr>
            </a:br>
            <a:r>
              <a:rPr lang="de-CH" dirty="0" smtClean="0">
                <a:solidFill>
                  <a:srgbClr val="00FF00"/>
                </a:solidFill>
              </a:rPr>
              <a:t>Jerusalem heute</a:t>
            </a:r>
            <a:endParaRPr lang="de-DE" dirty="0" smtClean="0">
              <a:solidFill>
                <a:srgbClr val="00FF00"/>
              </a:solidFill>
            </a:endParaRPr>
          </a:p>
        </p:txBody>
      </p:sp>
      <p:sp>
        <p:nvSpPr>
          <p:cNvPr id="4100"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p:spPr>
        <p:txBody>
          <a:bodyPr wrap="none" anchor="ctr"/>
          <a:lstStyle/>
          <a:p>
            <a:endParaRPr lang="de-DE"/>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102" name="Line 8"/>
          <p:cNvSpPr>
            <a:spLocks noChangeShapeType="1"/>
          </p:cNvSpPr>
          <p:nvPr/>
        </p:nvSpPr>
        <p:spPr bwMode="auto">
          <a:xfrm>
            <a:off x="5292080" y="2132856"/>
            <a:ext cx="1008112" cy="648072"/>
          </a:xfrm>
          <a:prstGeom prst="line">
            <a:avLst/>
          </a:prstGeom>
          <a:noFill/>
          <a:ln w="57150">
            <a:solidFill>
              <a:srgbClr val="FF3300"/>
            </a:solidFill>
            <a:round/>
            <a:headEnd/>
            <a:tailEnd type="triangle" w="med" len="med"/>
          </a:ln>
        </p:spPr>
        <p:txBody>
          <a:bodyPr wrap="none" anchor="ctr"/>
          <a:lstStyle/>
          <a:p>
            <a:endParaRPr lang="de-DE"/>
          </a:p>
        </p:txBody>
      </p:sp>
      <p:sp>
        <p:nvSpPr>
          <p:cNvPr id="3079" name="Text Box 9"/>
          <p:cNvSpPr txBox="1">
            <a:spLocks noChangeArrowheads="1"/>
          </p:cNvSpPr>
          <p:nvPr/>
        </p:nvSpPr>
        <p:spPr bwMode="auto">
          <a:xfrm>
            <a:off x="4283968" y="1484784"/>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4104"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p:spPr>
        <p:txBody>
          <a:bodyPr wrap="none" anchor="ctr"/>
          <a:lstStyle/>
          <a:p>
            <a:endParaRPr lang="de-DE"/>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106" name="Text Box 15"/>
          <p:cNvSpPr txBox="1">
            <a:spLocks noChangeArrowheads="1"/>
          </p:cNvSpPr>
          <p:nvPr/>
        </p:nvSpPr>
        <p:spPr bwMode="auto">
          <a:xfrm>
            <a:off x="-1332656" y="3645024"/>
            <a:ext cx="311150" cy="366712"/>
          </a:xfrm>
          <a:prstGeom prst="rect">
            <a:avLst/>
          </a:prstGeom>
          <a:noFill/>
          <a:ln w="9525">
            <a:noFill/>
            <a:miter lim="800000"/>
            <a:headEnd/>
            <a:tailEnd/>
          </a:ln>
        </p:spPr>
        <p:txBody>
          <a:bodyPr wrap="none">
            <a:spAutoFit/>
          </a:bodyPr>
          <a:lstStyle/>
          <a:p>
            <a:r>
              <a:rPr lang="de-CH" dirty="0">
                <a:solidFill>
                  <a:srgbClr val="00FF00"/>
                </a:solidFill>
              </a:rPr>
              <a:t>S</a:t>
            </a:r>
            <a:endParaRPr lang="de-DE" dirty="0">
              <a:solidFill>
                <a:srgbClr val="00FF00"/>
              </a:solidFill>
            </a:endParaRPr>
          </a:p>
        </p:txBody>
      </p:sp>
      <p:sp>
        <p:nvSpPr>
          <p:cNvPr id="4107" name="Text Box 16"/>
          <p:cNvSpPr txBox="1">
            <a:spLocks noChangeArrowheads="1"/>
          </p:cNvSpPr>
          <p:nvPr/>
        </p:nvSpPr>
        <p:spPr bwMode="auto">
          <a:xfrm>
            <a:off x="8807450" y="2564904"/>
            <a:ext cx="336550" cy="366712"/>
          </a:xfrm>
          <a:prstGeom prst="rect">
            <a:avLst/>
          </a:prstGeom>
          <a:noFill/>
          <a:ln w="9525">
            <a:noFill/>
            <a:miter lim="800000"/>
            <a:headEnd/>
            <a:tailEnd/>
          </a:ln>
        </p:spPr>
        <p:txBody>
          <a:bodyPr wrap="none">
            <a:spAutoFit/>
          </a:bodyPr>
          <a:lstStyle/>
          <a:p>
            <a:r>
              <a:rPr lang="de-CH" dirty="0">
                <a:solidFill>
                  <a:srgbClr val="00FF00"/>
                </a:solidFill>
              </a:rPr>
              <a:t>N</a:t>
            </a:r>
            <a:endParaRPr lang="de-DE" dirty="0">
              <a:solidFill>
                <a:srgbClr val="00FF00"/>
              </a:solidFill>
            </a:endParaRPr>
          </a:p>
        </p:txBody>
      </p:sp>
      <p:sp>
        <p:nvSpPr>
          <p:cNvPr id="12" name="Textfeld 11"/>
          <p:cNvSpPr txBox="1"/>
          <p:nvPr/>
        </p:nvSpPr>
        <p:spPr>
          <a:xfrm>
            <a:off x="428625" y="5929313"/>
            <a:ext cx="862013"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14" name="Line 4"/>
          <p:cNvSpPr>
            <a:spLocks noChangeShapeType="1"/>
          </p:cNvSpPr>
          <p:nvPr/>
        </p:nvSpPr>
        <p:spPr bwMode="auto">
          <a:xfrm flipV="1">
            <a:off x="-1404664" y="3068960"/>
            <a:ext cx="6840760" cy="1080120"/>
          </a:xfrm>
          <a:prstGeom prst="line">
            <a:avLst/>
          </a:prstGeom>
          <a:noFill/>
          <a:ln w="38100">
            <a:solidFill>
              <a:srgbClr val="FFFF00"/>
            </a:solidFill>
            <a:prstDash val="sysDot"/>
            <a:round/>
            <a:headEnd/>
            <a:tailEnd/>
          </a:ln>
        </p:spPr>
        <p:txBody>
          <a:bodyPr/>
          <a:lstStyle/>
          <a:p>
            <a:endParaRPr lang="de-DE"/>
          </a:p>
        </p:txBody>
      </p:sp>
      <p:sp>
        <p:nvSpPr>
          <p:cNvPr id="15" name="Line 4"/>
          <p:cNvSpPr>
            <a:spLocks noChangeShapeType="1"/>
          </p:cNvSpPr>
          <p:nvPr/>
        </p:nvSpPr>
        <p:spPr bwMode="auto">
          <a:xfrm flipH="1">
            <a:off x="5364087" y="2996952"/>
            <a:ext cx="3779912" cy="72008"/>
          </a:xfrm>
          <a:prstGeom prst="line">
            <a:avLst/>
          </a:prstGeom>
          <a:noFill/>
          <a:ln w="38100">
            <a:solidFill>
              <a:srgbClr val="FFFF00"/>
            </a:solidFill>
            <a:prstDash val="sysDot"/>
            <a:round/>
            <a:headEnd/>
            <a:tailEnd/>
          </a:ln>
        </p:spPr>
        <p:txBody>
          <a:bodyPr/>
          <a:lstStyle/>
          <a:p>
            <a:endParaRPr lang="de-DE"/>
          </a:p>
        </p:txBody>
      </p:sp>
      <p:sp>
        <p:nvSpPr>
          <p:cNvPr id="16" name="Text Box 9"/>
          <p:cNvSpPr txBox="1">
            <a:spLocks noChangeArrowheads="1"/>
          </p:cNvSpPr>
          <p:nvPr/>
        </p:nvSpPr>
        <p:spPr bwMode="auto">
          <a:xfrm>
            <a:off x="2771800" y="1700808"/>
            <a:ext cx="2357437" cy="369332"/>
          </a:xfrm>
          <a:prstGeom prst="rect">
            <a:avLst/>
          </a:prstGeom>
          <a:noFill/>
          <a:ln w="9525">
            <a:noFill/>
            <a:miter lim="800000"/>
            <a:headEnd/>
            <a:tailEnd/>
          </a:ln>
        </p:spPr>
        <p:txBody>
          <a:bodyPr>
            <a:spAutoFit/>
          </a:bodyPr>
          <a:lstStyle/>
          <a:p>
            <a:pPr>
              <a:defRPr/>
            </a:pPr>
            <a:r>
              <a:rPr lang="de-DE" dirty="0" err="1" smtClean="0">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8" name="Line 8"/>
          <p:cNvSpPr>
            <a:spLocks noChangeShapeType="1"/>
          </p:cNvSpPr>
          <p:nvPr/>
        </p:nvSpPr>
        <p:spPr bwMode="auto">
          <a:xfrm>
            <a:off x="3491880" y="2060848"/>
            <a:ext cx="1296144" cy="1368152"/>
          </a:xfrm>
          <a:prstGeom prst="line">
            <a:avLst/>
          </a:prstGeom>
          <a:noFill/>
          <a:ln w="57150">
            <a:solidFill>
              <a:srgbClr val="FF3300"/>
            </a:solidFill>
            <a:round/>
            <a:headEnd/>
            <a:tailEnd type="triangle" w="med" len="med"/>
          </a:ln>
        </p:spPr>
        <p:txBody>
          <a:bodyPr wrap="none" anchor="ctr"/>
          <a:lstStyle/>
          <a:p>
            <a:endParaRPr lang="de-DE"/>
          </a:p>
        </p:txBody>
      </p:sp>
      <p:sp>
        <p:nvSpPr>
          <p:cNvPr id="19" name="Text Box 7"/>
          <p:cNvSpPr txBox="1">
            <a:spLocks noChangeArrowheads="1"/>
          </p:cNvSpPr>
          <p:nvPr/>
        </p:nvSpPr>
        <p:spPr bwMode="auto">
          <a:xfrm rot="21077549">
            <a:off x="-2203" y="3534980"/>
            <a:ext cx="5233356" cy="369332"/>
          </a:xfrm>
          <a:prstGeom prst="rect">
            <a:avLst/>
          </a:prstGeom>
          <a:noFill/>
          <a:ln w="9525">
            <a:noFill/>
            <a:miter lim="800000"/>
            <a:headEnd/>
            <a:tailEnd/>
          </a:ln>
        </p:spPr>
        <p:txBody>
          <a:bodyPr wrap="none">
            <a:spAutoFit/>
          </a:bodyPr>
          <a:lstStyle/>
          <a:p>
            <a:pPr>
              <a:defRPr/>
            </a:pPr>
            <a:r>
              <a:rPr lang="de-DE" dirty="0" smtClean="0">
                <a:effectLst>
                  <a:outerShdw blurRad="38100" dist="38100" dir="2700000" algn="tl">
                    <a:srgbClr val="000000">
                      <a:alpha val="43137"/>
                    </a:srgbClr>
                  </a:outerShdw>
                </a:effectLst>
                <a:cs typeface="Arial" charset="0"/>
              </a:rPr>
              <a:t>Südabhang des Tempelberges Zion / </a:t>
            </a:r>
            <a:r>
              <a:rPr lang="de-DE" dirty="0" err="1" smtClean="0">
                <a:effectLst>
                  <a:outerShdw blurRad="38100" dist="38100" dir="2700000" algn="tl">
                    <a:srgbClr val="000000">
                      <a:alpha val="43137"/>
                    </a:srgbClr>
                  </a:outerShdw>
                </a:effectLst>
                <a:cs typeface="Arial" charset="0"/>
              </a:rPr>
              <a:t>Morija</a:t>
            </a:r>
            <a:endParaRPr lang="de-DE" dirty="0">
              <a:effectLst>
                <a:outerShdw blurRad="38100" dist="38100" dir="2700000" algn="tl">
                  <a:srgbClr val="000000">
                    <a:alpha val="43137"/>
                  </a:srgbClr>
                </a:outerShdw>
              </a:effectLst>
              <a:cs typeface="Arial" charset="0"/>
            </a:endParaRPr>
          </a:p>
        </p:txBody>
      </p:sp>
      <p:sp>
        <p:nvSpPr>
          <p:cNvPr id="20" name="Text Box 7"/>
          <p:cNvSpPr txBox="1">
            <a:spLocks noChangeArrowheads="1"/>
          </p:cNvSpPr>
          <p:nvPr/>
        </p:nvSpPr>
        <p:spPr bwMode="auto">
          <a:xfrm>
            <a:off x="-1368425" y="1268760"/>
            <a:ext cx="1370888" cy="369332"/>
          </a:xfrm>
          <a:prstGeom prst="rect">
            <a:avLst/>
          </a:prstGeom>
          <a:noFill/>
          <a:ln w="9525">
            <a:noFill/>
            <a:miter lim="800000"/>
            <a:headEnd/>
            <a:tailEnd/>
          </a:ln>
        </p:spPr>
        <p:txBody>
          <a:bodyPr wrap="none">
            <a:spAutoFit/>
          </a:bodyPr>
          <a:lstStyle/>
          <a:p>
            <a:pPr>
              <a:defRPr/>
            </a:pPr>
            <a:r>
              <a:rPr lang="de-DE" dirty="0" err="1" smtClean="0">
                <a:effectLst>
                  <a:outerShdw blurRad="38100" dist="38100" dir="2700000" algn="tl">
                    <a:srgbClr val="000000">
                      <a:alpha val="43137"/>
                    </a:srgbClr>
                  </a:outerShdw>
                </a:effectLst>
                <a:cs typeface="Arial" charset="0"/>
              </a:rPr>
              <a:t>Hinnomtal</a:t>
            </a:r>
            <a:endParaRPr lang="de-DE" dirty="0">
              <a:effectLst>
                <a:outerShdw blurRad="38100" dist="38100" dir="2700000" algn="tl">
                  <a:srgbClr val="000000">
                    <a:alpha val="43137"/>
                  </a:srgbClr>
                </a:outerShdw>
              </a:effectLst>
              <a:cs typeface="Arial" charset="0"/>
            </a:endParaRPr>
          </a:p>
        </p:txBody>
      </p:sp>
      <p:sp>
        <p:nvSpPr>
          <p:cNvPr id="21" name="Line 6"/>
          <p:cNvSpPr>
            <a:spLocks noChangeShapeType="1"/>
          </p:cNvSpPr>
          <p:nvPr/>
        </p:nvSpPr>
        <p:spPr bwMode="auto">
          <a:xfrm>
            <a:off x="-684584" y="1628800"/>
            <a:ext cx="71437" cy="1357313"/>
          </a:xfrm>
          <a:prstGeom prst="line">
            <a:avLst/>
          </a:prstGeom>
          <a:noFill/>
          <a:ln w="57150">
            <a:solidFill>
              <a:srgbClr val="FF3300"/>
            </a:solidFill>
            <a:round/>
            <a:headEnd/>
            <a:tailEnd type="triangle" w="med" len="med"/>
          </a:ln>
        </p:spPr>
        <p:txBody>
          <a:bodyPr wrap="none" anchor="ctr"/>
          <a:lstStyle/>
          <a:p>
            <a:endParaRPr lang="de-DE"/>
          </a:p>
        </p:txBody>
      </p:sp>
      <p:sp>
        <p:nvSpPr>
          <p:cNvPr id="22" name="Inhaltsplatzhalter 2"/>
          <p:cNvSpPr>
            <a:spLocks noGrp="1"/>
          </p:cNvSpPr>
          <p:nvPr>
            <p:ph idx="1"/>
          </p:nvPr>
        </p:nvSpPr>
        <p:spPr>
          <a:xfrm>
            <a:off x="3419872" y="4725144"/>
            <a:ext cx="5724128" cy="2132856"/>
          </a:xfrm>
          <a:solidFill>
            <a:schemeClr val="accent2">
              <a:lumMod val="60000"/>
              <a:lumOff val="40000"/>
            </a:schemeClr>
          </a:solidFill>
        </p:spPr>
        <p:txBody>
          <a:bodyPr/>
          <a:lstStyle/>
          <a:p>
            <a:r>
              <a:rPr lang="de-DE" sz="2200" dirty="0" smtClean="0"/>
              <a:t>Ps 48,2: </a:t>
            </a:r>
            <a:r>
              <a:rPr lang="de-DE" sz="2400" dirty="0" smtClean="0">
                <a:solidFill>
                  <a:srgbClr val="FFFF00"/>
                </a:solidFill>
              </a:rPr>
              <a:t>Schön ragt empor, </a:t>
            </a:r>
          </a:p>
          <a:p>
            <a:pPr>
              <a:buNone/>
            </a:pPr>
            <a:r>
              <a:rPr lang="de-DE" sz="2400" dirty="0" smtClean="0">
                <a:solidFill>
                  <a:srgbClr val="FFFF00"/>
                </a:solidFill>
              </a:rPr>
              <a:t>	eine Freude der ganzen Erde, </a:t>
            </a:r>
          </a:p>
          <a:p>
            <a:pPr>
              <a:buNone/>
            </a:pPr>
            <a:r>
              <a:rPr lang="de-DE" sz="2400" dirty="0" smtClean="0">
                <a:solidFill>
                  <a:srgbClr val="FFFF00"/>
                </a:solidFill>
              </a:rPr>
              <a:t>	der Berg Zion, an der Nordseite, </a:t>
            </a:r>
          </a:p>
          <a:p>
            <a:pPr>
              <a:buNone/>
            </a:pPr>
            <a:r>
              <a:rPr lang="de-DE" sz="2400" dirty="0" smtClean="0">
                <a:solidFill>
                  <a:srgbClr val="FFFF00"/>
                </a:solidFill>
              </a:rPr>
              <a:t>	die Stadt des großen Königs. </a:t>
            </a:r>
          </a:p>
          <a:p>
            <a:endParaRPr lang="de-DE" sz="21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771800" y="908720"/>
            <a:ext cx="3456385" cy="144016"/>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2267745" y="980728"/>
            <a:ext cx="504056" cy="1872208"/>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4572000" y="1052736"/>
            <a:ext cx="288032" cy="288032"/>
          </a:xfrm>
          <a:prstGeom prst="rect">
            <a:avLst/>
          </a:prstGeom>
          <a:solidFill>
            <a:srgbClr val="FFFF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771800" y="908720"/>
            <a:ext cx="3456385" cy="144016"/>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2267744" y="1052736"/>
            <a:ext cx="504057" cy="1800200"/>
          </a:xfrm>
          <a:prstGeom prst="line">
            <a:avLst/>
          </a:prstGeom>
          <a:noFill/>
          <a:ln w="38100">
            <a:solidFill>
              <a:srgbClr val="FF0000"/>
            </a:solidFill>
            <a:prstDash val="sysDot"/>
            <a:round/>
            <a:headEnd/>
            <a:tailEnd/>
          </a:ln>
        </p:spPr>
        <p:txBody>
          <a:bodyPr/>
          <a:lstStyle/>
          <a:p>
            <a:endParaRPr lang="de-DE"/>
          </a:p>
        </p:txBody>
      </p:sp>
      <p:sp>
        <p:nvSpPr>
          <p:cNvPr id="11" name="Inhaltsplatzhalter 2"/>
          <p:cNvSpPr txBox="1">
            <a:spLocks/>
          </p:cNvSpPr>
          <p:nvPr/>
        </p:nvSpPr>
        <p:spPr bwMode="auto">
          <a:xfrm>
            <a:off x="979984" y="3645024"/>
            <a:ext cx="8164016" cy="3212976"/>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lvl="0" indent="-342900" fontAlgn="base">
              <a:spcBef>
                <a:spcPct val="20000"/>
              </a:spcBef>
              <a:spcAft>
                <a:spcPct val="0"/>
              </a:spcAft>
              <a:buClr>
                <a:schemeClr val="accent2"/>
              </a:buClr>
              <a:buSzPct val="75000"/>
              <a:buFont typeface="Wingdings" pitchFamily="2" charset="2"/>
              <a:buChar char="n"/>
              <a:defRPr/>
            </a:pPr>
            <a:r>
              <a:rPr kumimoji="1" lang="de-DE" sz="24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Neh</a:t>
            </a:r>
            <a:r>
              <a:rPr kumimoji="1" lang="de-DE"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2,8: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und einen Brief an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Asaph</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den Hüter des königlichen Forstes,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daß</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er mir Holz gebe, um die Tore </a:t>
            </a:r>
            <a:r>
              <a:rPr kumimoji="1" lang="de-DE" sz="2400" b="0" i="0" u="none" strike="noStrike" kern="0" cap="none" spc="0" normalizeH="0" baseline="0" noProof="0" dirty="0" smtClean="0">
                <a:ln>
                  <a:noFill/>
                </a:ln>
                <a:solidFill>
                  <a:schemeClr val="bg2"/>
                </a:solidFill>
                <a:effectLst>
                  <a:outerShdw blurRad="38100" dist="38100" dir="2700000" algn="tl">
                    <a:srgbClr val="000000"/>
                  </a:outerShdw>
                </a:effectLst>
                <a:uLnTx/>
                <a:uFillTx/>
                <a:latin typeface="+mn-lt"/>
                <a:ea typeface="+mn-ea"/>
                <a:cs typeface="+mn-cs"/>
              </a:rPr>
              <a:t>[1]</a:t>
            </a:r>
            <a:r>
              <a:rPr kumimoji="1" lang="de-DE" sz="2400" b="0" i="0" u="none" strike="noStrike" kern="0" cap="none" spc="0" normalizeH="0" noProof="0" dirty="0" smtClean="0">
                <a:ln>
                  <a:noFill/>
                </a:ln>
                <a:solidFill>
                  <a:srgbClr val="FFFF00"/>
                </a:solidFill>
                <a:effectLst>
                  <a:outerShdw blurRad="38100" dist="38100" dir="2700000" algn="tl">
                    <a:srgbClr val="000000"/>
                  </a:outerShdw>
                </a:effectLst>
                <a:uLnTx/>
                <a:uFillTx/>
                <a:latin typeface="+mn-lt"/>
                <a:ea typeface="+mn-ea"/>
                <a:cs typeface="+mn-cs"/>
              </a:rPr>
              <a:t> </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der Burg </a:t>
            </a:r>
            <a:r>
              <a:rPr kumimoji="1" lang="de-DE" sz="2400" kern="0" dirty="0" smtClean="0">
                <a:solidFill>
                  <a:srgbClr val="00B0F0"/>
                </a:solidFill>
                <a:effectLst>
                  <a:outerShdw blurRad="38100" dist="38100" dir="2700000" algn="tl">
                    <a:srgbClr val="000000"/>
                  </a:outerShdw>
                </a:effectLst>
              </a:rPr>
              <a:t>[= </a:t>
            </a:r>
            <a:r>
              <a:rPr kumimoji="1" lang="de-DE" sz="2400" kern="0" dirty="0" err="1" smtClean="0">
                <a:solidFill>
                  <a:srgbClr val="00B0F0"/>
                </a:solidFill>
                <a:effectLst>
                  <a:outerShdw blurRad="38100" dist="38100" dir="2700000" algn="tl">
                    <a:srgbClr val="000000"/>
                  </a:outerShdw>
                </a:effectLst>
              </a:rPr>
              <a:t>birah</a:t>
            </a:r>
            <a:r>
              <a:rPr kumimoji="1" lang="de-DE" sz="2400" kern="0" dirty="0" smtClean="0">
                <a:solidFill>
                  <a:srgbClr val="00B0F0"/>
                </a:solidFill>
                <a:effectLst>
                  <a:outerShdw blurRad="38100" dist="38100" dir="2700000" algn="tl">
                    <a:srgbClr val="000000"/>
                  </a:outerShdw>
                </a:effectLst>
              </a:rPr>
              <a:t>]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zu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bälken</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welche zum [Tempel-]Haus gehört, und für </a:t>
            </a:r>
            <a:r>
              <a:rPr kumimoji="1" lang="de-DE" sz="2400" kern="0" dirty="0" smtClean="0">
                <a:solidFill>
                  <a:schemeClr val="bg2"/>
                </a:solidFill>
                <a:effectLst>
                  <a:outerShdw blurRad="38100" dist="38100" dir="2700000" algn="tl">
                    <a:srgbClr val="000000"/>
                  </a:outerShdw>
                </a:effectLst>
              </a:rPr>
              <a:t>[2] </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die Mauer der Stadt</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und für </a:t>
            </a:r>
            <a:r>
              <a:rPr kumimoji="1" lang="de-DE" sz="2400" kern="0" dirty="0" smtClean="0">
                <a:solidFill>
                  <a:schemeClr val="bg2"/>
                </a:solidFill>
                <a:effectLst>
                  <a:outerShdw blurRad="38100" dist="38100" dir="2700000" algn="tl">
                    <a:srgbClr val="000000"/>
                  </a:outerShdw>
                </a:effectLst>
              </a:rPr>
              <a:t>[3] </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das Haus</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in welches ich ziehen werde.</a:t>
            </a:r>
          </a:p>
        </p:txBody>
      </p:sp>
      <p:sp>
        <p:nvSpPr>
          <p:cNvPr id="10" name="Rechteck 9"/>
          <p:cNvSpPr/>
          <p:nvPr/>
        </p:nvSpPr>
        <p:spPr bwMode="auto">
          <a:xfrm>
            <a:off x="4572000" y="1052736"/>
            <a:ext cx="288032" cy="288032"/>
          </a:xfrm>
          <a:prstGeom prst="rect">
            <a:avLst/>
          </a:prstGeom>
          <a:solidFill>
            <a:srgbClr val="FFFF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V="1">
            <a:off x="0" y="3284984"/>
            <a:ext cx="6228184" cy="216024"/>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V="1">
            <a:off x="6228183" y="3140968"/>
            <a:ext cx="216025" cy="144016"/>
          </a:xfrm>
          <a:prstGeom prst="line">
            <a:avLst/>
          </a:prstGeom>
          <a:noFill/>
          <a:ln w="38100">
            <a:solidFill>
              <a:srgbClr val="FF0000"/>
            </a:solidFill>
            <a:prstDash val="sysDot"/>
            <a:round/>
            <a:headEnd/>
            <a:tailEnd/>
          </a:ln>
        </p:spPr>
        <p:txBody>
          <a:bodyPr/>
          <a:lstStyle/>
          <a:p>
            <a:endParaRPr lang="de-DE"/>
          </a:p>
        </p:txBody>
      </p:sp>
      <p:sp>
        <p:nvSpPr>
          <p:cNvPr id="14" name="Line 4"/>
          <p:cNvSpPr>
            <a:spLocks noChangeShapeType="1"/>
          </p:cNvSpPr>
          <p:nvPr/>
        </p:nvSpPr>
        <p:spPr bwMode="auto">
          <a:xfrm flipV="1">
            <a:off x="6372201" y="2852936"/>
            <a:ext cx="72008" cy="288032"/>
          </a:xfrm>
          <a:prstGeom prst="line">
            <a:avLst/>
          </a:prstGeom>
          <a:noFill/>
          <a:ln w="38100">
            <a:solidFill>
              <a:srgbClr val="FF0000"/>
            </a:solidFill>
            <a:prstDash val="sysDot"/>
            <a:round/>
            <a:headEnd/>
            <a:tailEnd/>
          </a:ln>
        </p:spPr>
        <p:txBody>
          <a:bodyPr/>
          <a:lstStyle/>
          <a:p>
            <a:endParaRPr lang="de-DE"/>
          </a:p>
        </p:txBody>
      </p:sp>
      <p:sp>
        <p:nvSpPr>
          <p:cNvPr id="15" name="Line 4"/>
          <p:cNvSpPr>
            <a:spLocks noChangeShapeType="1"/>
          </p:cNvSpPr>
          <p:nvPr/>
        </p:nvSpPr>
        <p:spPr bwMode="auto">
          <a:xfrm flipH="1" flipV="1">
            <a:off x="5796137" y="548680"/>
            <a:ext cx="432048" cy="360040"/>
          </a:xfrm>
          <a:prstGeom prst="line">
            <a:avLst/>
          </a:prstGeom>
          <a:noFill/>
          <a:ln w="38100">
            <a:solidFill>
              <a:srgbClr val="FF0000"/>
            </a:solidFill>
            <a:prstDash val="sysDot"/>
            <a:round/>
            <a:headEnd/>
            <a:tailEnd/>
          </a:ln>
        </p:spPr>
        <p:txBody>
          <a:bodyPr/>
          <a:lstStyle/>
          <a:p>
            <a:endParaRPr lang="de-DE"/>
          </a:p>
        </p:txBody>
      </p:sp>
      <p:sp>
        <p:nvSpPr>
          <p:cNvPr id="16" name="Line 4"/>
          <p:cNvSpPr>
            <a:spLocks noChangeShapeType="1"/>
          </p:cNvSpPr>
          <p:nvPr/>
        </p:nvSpPr>
        <p:spPr bwMode="auto">
          <a:xfrm flipV="1">
            <a:off x="2771801" y="548680"/>
            <a:ext cx="3024336" cy="216024"/>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1115616" y="764704"/>
            <a:ext cx="1656184" cy="576064"/>
          </a:xfrm>
          <a:prstGeom prst="line">
            <a:avLst/>
          </a:prstGeom>
          <a:noFill/>
          <a:ln w="38100">
            <a:solidFill>
              <a:srgbClr val="FF0000"/>
            </a:solidFill>
            <a:prstDash val="sysDot"/>
            <a:round/>
            <a:headEnd/>
            <a:tailEnd/>
          </a:ln>
        </p:spPr>
        <p:txBody>
          <a:bodyPr/>
          <a:lstStyle/>
          <a:p>
            <a:endParaRPr lang="de-DE"/>
          </a:p>
        </p:txBody>
      </p:sp>
      <p:sp>
        <p:nvSpPr>
          <p:cNvPr id="18" name="Line 4"/>
          <p:cNvSpPr>
            <a:spLocks noChangeShapeType="1"/>
          </p:cNvSpPr>
          <p:nvPr/>
        </p:nvSpPr>
        <p:spPr bwMode="auto">
          <a:xfrm flipV="1">
            <a:off x="0" y="1340768"/>
            <a:ext cx="1115617" cy="14401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3,1:</a:t>
            </a:r>
            <a:r>
              <a:rPr lang="de-DE" sz="2400" dirty="0" smtClean="0">
                <a:solidFill>
                  <a:srgbClr val="FFFF00"/>
                </a:solidFill>
              </a:rPr>
              <a:t>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a:t>
            </a:r>
            <a:r>
              <a:rPr lang="de-DE" sz="2400" dirty="0" smtClean="0">
                <a:solidFill>
                  <a:srgbClr val="FFFF00"/>
                </a:solidFill>
              </a:rPr>
              <a:t>Hohe-</a:t>
            </a:r>
            <a:r>
              <a:rPr lang="de-DE" sz="2400" dirty="0" err="1" smtClean="0">
                <a:solidFill>
                  <a:srgbClr val="FFFF00"/>
                </a:solidFill>
              </a:rPr>
              <a:t>priester</a:t>
            </a:r>
            <a:r>
              <a:rPr lang="de-DE" sz="2400" dirty="0">
                <a:solidFill>
                  <a:srgbClr val="FFFF00"/>
                </a:solidFill>
              </a:rPr>
              <a:t>, und seine Brüder, die Priester, machten sich auf und bauten das </a:t>
            </a:r>
            <a:r>
              <a:rPr lang="de-DE" sz="2400" dirty="0" err="1">
                <a:solidFill>
                  <a:srgbClr val="00B0F0"/>
                </a:solidFill>
              </a:rPr>
              <a:t>Schaftor</a:t>
            </a:r>
            <a:r>
              <a:rPr lang="de-DE" sz="2400" dirty="0">
                <a:solidFill>
                  <a:srgbClr val="FFFF00"/>
                </a:solidFill>
              </a:rPr>
              <a:t>; sie </a:t>
            </a:r>
            <a:r>
              <a:rPr lang="de-DE" sz="2400" dirty="0">
                <a:solidFill>
                  <a:srgbClr val="7030A0"/>
                </a:solidFill>
              </a:rPr>
              <a:t>heiligten es</a:t>
            </a:r>
            <a:r>
              <a:rPr lang="de-DE" sz="2400" dirty="0">
                <a:solidFill>
                  <a:srgbClr val="FFFF00"/>
                </a:solidFill>
              </a:rPr>
              <a:t> und setzten seine Flügel ein. Und sie heiligten es bis an den Turm </a:t>
            </a:r>
            <a:r>
              <a:rPr lang="de-DE" sz="2400" dirty="0" err="1">
                <a:solidFill>
                  <a:srgbClr val="FFFF00"/>
                </a:solidFill>
              </a:rPr>
              <a:t>Mea</a:t>
            </a:r>
            <a:r>
              <a:rPr lang="de-DE" sz="2400" dirty="0">
                <a:solidFill>
                  <a:srgbClr val="FFFF00"/>
                </a:solidFill>
              </a:rPr>
              <a:t>, bis an den Turm </a:t>
            </a:r>
            <a:r>
              <a:rPr lang="de-DE" sz="2400" dirty="0" err="1">
                <a:solidFill>
                  <a:srgbClr val="FFFF00"/>
                </a:solidFill>
              </a:rPr>
              <a:t>Hananel</a:t>
            </a:r>
            <a:r>
              <a:rPr lang="de-DE" sz="2400" dirty="0">
                <a:solidFill>
                  <a:srgbClr val="FFFF00"/>
                </a:solidFill>
              </a:rPr>
              <a:t>.</a:t>
            </a: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51521" y="4005064"/>
            <a:ext cx="3744416" cy="432048"/>
          </a:xfrm>
          <a:prstGeom prst="line">
            <a:avLst/>
          </a:prstGeom>
          <a:noFill/>
          <a:ln w="38100">
            <a:solidFill>
              <a:srgbClr val="FF0000"/>
            </a:solidFill>
            <a:prstDash val="sysDot"/>
            <a:round/>
            <a:headEnd/>
            <a:tailEnd/>
          </a:ln>
        </p:spPr>
        <p:txBody>
          <a:bodyPr/>
          <a:lstStyle/>
          <a:p>
            <a:endParaRPr lang="de-DE"/>
          </a:p>
        </p:txBody>
      </p:sp>
      <p:sp>
        <p:nvSpPr>
          <p:cNvPr id="7" name="Textfeld 6"/>
          <p:cNvSpPr txBox="1"/>
          <p:nvPr/>
        </p:nvSpPr>
        <p:spPr>
          <a:xfrm>
            <a:off x="2843808" y="5373216"/>
            <a:ext cx="1034257" cy="369332"/>
          </a:xfrm>
          <a:prstGeom prst="rect">
            <a:avLst/>
          </a:prstGeom>
          <a:noFill/>
        </p:spPr>
        <p:txBody>
          <a:bodyPr wrap="none" rtlCol="0">
            <a:spAutoFit/>
          </a:bodyPr>
          <a:lstStyle/>
          <a:p>
            <a:r>
              <a:rPr lang="de-DE" dirty="0" err="1" smtClean="0"/>
              <a:t>Joh</a:t>
            </a:r>
            <a:r>
              <a:rPr lang="de-DE" dirty="0" smtClean="0"/>
              <a:t> 5,2</a:t>
            </a:r>
            <a:endParaRPr lang="de-DE" dirty="0"/>
          </a:p>
        </p:txBody>
      </p:sp>
      <p:sp>
        <p:nvSpPr>
          <p:cNvPr id="8" name="Textfeld 7"/>
          <p:cNvSpPr txBox="1"/>
          <p:nvPr/>
        </p:nvSpPr>
        <p:spPr>
          <a:xfrm>
            <a:off x="5292080" y="5157192"/>
            <a:ext cx="3575851" cy="1200329"/>
          </a:xfrm>
          <a:prstGeom prst="rect">
            <a:avLst/>
          </a:prstGeom>
          <a:noFill/>
        </p:spPr>
        <p:txBody>
          <a:bodyPr wrap="none" rtlCol="0">
            <a:spAutoFit/>
          </a:bodyPr>
          <a:lstStyle/>
          <a:p>
            <a:r>
              <a:rPr lang="de-DE" dirty="0" smtClean="0"/>
              <a:t>Durch das </a:t>
            </a:r>
            <a:r>
              <a:rPr lang="de-DE" dirty="0" err="1" smtClean="0"/>
              <a:t>Schaftor</a:t>
            </a:r>
            <a:r>
              <a:rPr lang="de-DE" dirty="0" smtClean="0"/>
              <a:t> wurden </a:t>
            </a:r>
          </a:p>
          <a:p>
            <a:r>
              <a:rPr lang="de-DE" dirty="0" smtClean="0"/>
              <a:t>die Opfertiere in den Tempel </a:t>
            </a:r>
          </a:p>
          <a:p>
            <a:r>
              <a:rPr lang="de-DE" dirty="0" smtClean="0"/>
              <a:t>gebracht.</a:t>
            </a:r>
          </a:p>
          <a:p>
            <a:r>
              <a:rPr lang="de-DE" dirty="0" smtClean="0"/>
              <a:t>Vgl. </a:t>
            </a:r>
            <a:r>
              <a:rPr lang="de-DE" dirty="0" err="1" smtClean="0"/>
              <a:t>Joh</a:t>
            </a:r>
            <a:r>
              <a:rPr lang="de-DE" dirty="0" smtClean="0"/>
              <a:t> 10,7.9</a:t>
            </a:r>
            <a:endParaRPr lang="de-DE" dirty="0"/>
          </a:p>
        </p:txBody>
      </p:sp>
      <p:sp>
        <p:nvSpPr>
          <p:cNvPr id="9" name="Textfeld 8"/>
          <p:cNvSpPr txBox="1"/>
          <p:nvPr/>
        </p:nvSpPr>
        <p:spPr>
          <a:xfrm>
            <a:off x="4283968"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Roger\Eigene Bilder\PictureProject\0010\DSCN3976.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
        <p:nvSpPr>
          <p:cNvPr id="3" name="Textfeld 2"/>
          <p:cNvSpPr txBox="1"/>
          <p:nvPr/>
        </p:nvSpPr>
        <p:spPr>
          <a:xfrm>
            <a:off x="251520" y="836712"/>
            <a:ext cx="1673856" cy="646331"/>
          </a:xfrm>
          <a:prstGeom prst="rect">
            <a:avLst/>
          </a:prstGeom>
          <a:noFill/>
        </p:spPr>
        <p:txBody>
          <a:bodyPr wrap="none" rtlCol="0">
            <a:spAutoFit/>
          </a:bodyPr>
          <a:lstStyle/>
          <a:p>
            <a:r>
              <a:rPr lang="de-DE" dirty="0" smtClean="0"/>
              <a:t>Das </a:t>
            </a:r>
            <a:r>
              <a:rPr lang="de-DE" dirty="0" err="1" smtClean="0"/>
              <a:t>Schaftor</a:t>
            </a:r>
            <a:endParaRPr lang="de-DE" dirty="0" smtClean="0"/>
          </a:p>
          <a:p>
            <a:r>
              <a:rPr lang="de-DE" dirty="0" smtClean="0"/>
              <a:t>(</a:t>
            </a:r>
            <a:r>
              <a:rPr lang="de-DE" dirty="0" err="1" smtClean="0"/>
              <a:t>Neh</a:t>
            </a:r>
            <a:r>
              <a:rPr lang="de-DE" dirty="0" smtClean="0"/>
              <a:t> 3,1)</a:t>
            </a: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Roger\Eigene Bilder\PictureProject\0010\DSCN3968.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
        <p:nvSpPr>
          <p:cNvPr id="3" name="Line 4"/>
          <p:cNvSpPr>
            <a:spLocks noChangeShapeType="1"/>
          </p:cNvSpPr>
          <p:nvPr/>
        </p:nvSpPr>
        <p:spPr bwMode="auto">
          <a:xfrm flipV="1">
            <a:off x="2339752" y="3573016"/>
            <a:ext cx="1080120" cy="792088"/>
          </a:xfrm>
          <a:prstGeom prst="line">
            <a:avLst/>
          </a:prstGeom>
          <a:noFill/>
          <a:ln w="38100">
            <a:solidFill>
              <a:srgbClr val="00B0F0"/>
            </a:solidFill>
            <a:prstDash val="sysDot"/>
            <a:round/>
            <a:headEnd/>
            <a:tailEnd/>
          </a:ln>
        </p:spPr>
        <p:txBody>
          <a:bodyPr/>
          <a:lstStyle/>
          <a:p>
            <a:endParaRPr lang="de-DE"/>
          </a:p>
        </p:txBody>
      </p:sp>
      <p:sp>
        <p:nvSpPr>
          <p:cNvPr id="4" name="Line 4"/>
          <p:cNvSpPr>
            <a:spLocks noChangeShapeType="1"/>
          </p:cNvSpPr>
          <p:nvPr/>
        </p:nvSpPr>
        <p:spPr bwMode="auto">
          <a:xfrm flipV="1">
            <a:off x="4932040" y="3645024"/>
            <a:ext cx="72008" cy="1008112"/>
          </a:xfrm>
          <a:prstGeom prst="line">
            <a:avLst/>
          </a:prstGeom>
          <a:noFill/>
          <a:ln w="38100">
            <a:solidFill>
              <a:srgbClr val="00B0F0"/>
            </a:solidFill>
            <a:prstDash val="sysDot"/>
            <a:round/>
            <a:headEnd/>
            <a:tailEnd/>
          </a:ln>
        </p:spPr>
        <p:txBody>
          <a:bodyPr/>
          <a:lstStyle/>
          <a:p>
            <a:endParaRPr lang="de-DE"/>
          </a:p>
        </p:txBody>
      </p:sp>
      <p:sp>
        <p:nvSpPr>
          <p:cNvPr id="5" name="Textfeld 4"/>
          <p:cNvSpPr txBox="1"/>
          <p:nvPr/>
        </p:nvSpPr>
        <p:spPr>
          <a:xfrm>
            <a:off x="2555776" y="4509120"/>
            <a:ext cx="2193229" cy="1200329"/>
          </a:xfrm>
          <a:prstGeom prst="rect">
            <a:avLst/>
          </a:prstGeom>
          <a:noFill/>
        </p:spPr>
        <p:txBody>
          <a:bodyPr wrap="none" rtlCol="0">
            <a:spAutoFit/>
          </a:bodyPr>
          <a:lstStyle/>
          <a:p>
            <a:r>
              <a:rPr lang="de-DE" dirty="0" smtClean="0"/>
              <a:t>Der unterirdische</a:t>
            </a:r>
          </a:p>
          <a:p>
            <a:r>
              <a:rPr lang="de-DE" dirty="0" smtClean="0"/>
              <a:t>Gang des</a:t>
            </a:r>
          </a:p>
          <a:p>
            <a:r>
              <a:rPr lang="de-DE" dirty="0" err="1" smtClean="0"/>
              <a:t>Schaftores</a:t>
            </a:r>
            <a:endParaRPr lang="de-DE" dirty="0" smtClean="0"/>
          </a:p>
          <a:p>
            <a:endParaRPr lang="de-DE" dirty="0"/>
          </a:p>
        </p:txBody>
      </p:sp>
      <p:sp>
        <p:nvSpPr>
          <p:cNvPr id="6" name="Textfeld 5"/>
          <p:cNvSpPr txBox="1"/>
          <p:nvPr/>
        </p:nvSpPr>
        <p:spPr>
          <a:xfrm>
            <a:off x="3131840" y="6021288"/>
            <a:ext cx="1689822" cy="369332"/>
          </a:xfrm>
          <a:prstGeom prst="rect">
            <a:avLst/>
          </a:prstGeom>
          <a:solidFill>
            <a:srgbClr val="C00000"/>
          </a:solidFill>
        </p:spPr>
        <p:txBody>
          <a:bodyPr wrap="none" rtlCol="0">
            <a:spAutoFit/>
          </a:bodyPr>
          <a:lstStyle/>
          <a:p>
            <a:r>
              <a:rPr lang="de-DE" dirty="0" smtClean="0"/>
              <a:t>Warren 1866</a:t>
            </a:r>
            <a:endParaRPr lang="de-DE" dirty="0"/>
          </a:p>
        </p:txBody>
      </p:sp>
      <p:sp>
        <p:nvSpPr>
          <p:cNvPr id="7" name="Textfeld 6"/>
          <p:cNvSpPr txBox="1"/>
          <p:nvPr/>
        </p:nvSpPr>
        <p:spPr>
          <a:xfrm>
            <a:off x="6588224"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Roger\Eigene Bilder\PictureProject\0010\DSCN396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Line 4"/>
          <p:cNvSpPr>
            <a:spLocks noChangeShapeType="1"/>
          </p:cNvSpPr>
          <p:nvPr/>
        </p:nvSpPr>
        <p:spPr bwMode="auto">
          <a:xfrm flipV="1">
            <a:off x="2411760" y="4437112"/>
            <a:ext cx="2592288" cy="504056"/>
          </a:xfrm>
          <a:prstGeom prst="line">
            <a:avLst/>
          </a:prstGeom>
          <a:noFill/>
          <a:ln w="38100">
            <a:solidFill>
              <a:srgbClr val="00B0F0"/>
            </a:solidFill>
            <a:prstDash val="sysDot"/>
            <a:round/>
            <a:headEnd/>
            <a:tailEnd/>
          </a:ln>
        </p:spPr>
        <p:txBody>
          <a:bodyPr/>
          <a:lstStyle/>
          <a:p>
            <a:endParaRPr lang="de-DE"/>
          </a:p>
        </p:txBody>
      </p:sp>
      <p:sp>
        <p:nvSpPr>
          <p:cNvPr id="4" name="Line 4"/>
          <p:cNvSpPr>
            <a:spLocks noChangeShapeType="1"/>
          </p:cNvSpPr>
          <p:nvPr/>
        </p:nvSpPr>
        <p:spPr bwMode="auto">
          <a:xfrm flipV="1">
            <a:off x="4572000" y="4581128"/>
            <a:ext cx="2520280" cy="792088"/>
          </a:xfrm>
          <a:prstGeom prst="line">
            <a:avLst/>
          </a:prstGeom>
          <a:noFill/>
          <a:ln w="38100">
            <a:solidFill>
              <a:srgbClr val="00B0F0"/>
            </a:solidFill>
            <a:prstDash val="sysDot"/>
            <a:round/>
            <a:headEnd/>
            <a:tailEnd/>
          </a:ln>
        </p:spPr>
        <p:txBody>
          <a:bodyPr/>
          <a:lstStyle/>
          <a:p>
            <a:endParaRPr lang="de-DE"/>
          </a:p>
        </p:txBody>
      </p:sp>
      <p:sp>
        <p:nvSpPr>
          <p:cNvPr id="5" name="Textfeld 4"/>
          <p:cNvSpPr txBox="1"/>
          <p:nvPr/>
        </p:nvSpPr>
        <p:spPr>
          <a:xfrm>
            <a:off x="8460432" y="623731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Roger\Eigene Bilder\PictureProject\0010\DSCN396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8532440" y="623731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Grafik 5" descr="6e"/>
          <p:cNvPicPr>
            <a:picLocks noGrp="1" noChangeAspect="1"/>
          </p:cNvPicPr>
          <p:nvPr isPhoto="1"/>
        </p:nvPicPr>
        <p:blipFill>
          <a:blip r:embed="rId2" cstate="print"/>
          <a:srcRect/>
          <a:stretch>
            <a:fillRect/>
          </a:stretch>
        </p:blipFill>
        <p:spPr bwMode="auto">
          <a:xfrm>
            <a:off x="-900608" y="0"/>
            <a:ext cx="10288701" cy="6858000"/>
          </a:xfrm>
          <a:prstGeom prst="rect">
            <a:avLst/>
          </a:prstGeom>
          <a:noFill/>
          <a:ln w="9525">
            <a:noFill/>
            <a:miter lim="800000"/>
            <a:headEnd/>
            <a:tailEnd/>
          </a:ln>
        </p:spPr>
      </p:pic>
      <p:sp>
        <p:nvSpPr>
          <p:cNvPr id="7" name="Line 4"/>
          <p:cNvSpPr>
            <a:spLocks noChangeShapeType="1"/>
          </p:cNvSpPr>
          <p:nvPr/>
        </p:nvSpPr>
        <p:spPr bwMode="auto">
          <a:xfrm flipH="1">
            <a:off x="6516216" y="3645024"/>
            <a:ext cx="936104" cy="2376264"/>
          </a:xfrm>
          <a:prstGeom prst="line">
            <a:avLst/>
          </a:prstGeom>
          <a:noFill/>
          <a:ln w="38100">
            <a:solidFill>
              <a:srgbClr val="FF0000"/>
            </a:solidFill>
            <a:prstDash val="sysDot"/>
            <a:round/>
            <a:headEnd/>
            <a:tailEnd/>
          </a:ln>
        </p:spPr>
        <p:txBody>
          <a:bodyPr/>
          <a:lstStyle/>
          <a:p>
            <a:endParaRPr lang="de-DE"/>
          </a:p>
        </p:txBody>
      </p:sp>
      <p:sp>
        <p:nvSpPr>
          <p:cNvPr id="4" name="Textfeld 3"/>
          <p:cNvSpPr txBox="1"/>
          <p:nvPr/>
        </p:nvSpPr>
        <p:spPr>
          <a:xfrm>
            <a:off x="7662504" y="6309320"/>
            <a:ext cx="1481496" cy="276999"/>
          </a:xfrm>
          <a:prstGeom prst="rect">
            <a:avLst/>
          </a:prstGeom>
          <a:noFill/>
        </p:spPr>
        <p:txBody>
          <a:bodyPr wrap="none" rtlCol="0">
            <a:spAutoFit/>
          </a:bodyPr>
          <a:lstStyle/>
          <a:p>
            <a:r>
              <a:rPr lang="de-DE" sz="1200" dirty="0" smtClean="0"/>
              <a:t>Matthias Hempel</a:t>
            </a:r>
            <a:endParaRPr lang="de-DE"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3,1:</a:t>
            </a:r>
            <a:r>
              <a:rPr lang="de-DE" sz="2400" dirty="0" smtClean="0">
                <a:solidFill>
                  <a:srgbClr val="FFFF00"/>
                </a:solidFill>
              </a:rPr>
              <a:t>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Hohepriester, und seine Brüder, die Priester, machten sich auf und bauten das</a:t>
            </a:r>
            <a:r>
              <a:rPr lang="de-DE" sz="2400" dirty="0">
                <a:solidFill>
                  <a:srgbClr val="00B0F0"/>
                </a:solidFill>
              </a:rPr>
              <a:t> </a:t>
            </a:r>
            <a:r>
              <a:rPr lang="de-DE" sz="2400" dirty="0" err="1">
                <a:solidFill>
                  <a:srgbClr val="00B0F0"/>
                </a:solidFill>
              </a:rPr>
              <a:t>Schaftor</a:t>
            </a:r>
            <a:r>
              <a:rPr lang="de-DE" sz="2400" dirty="0">
                <a:solidFill>
                  <a:srgbClr val="FFFF00"/>
                </a:solidFill>
              </a:rPr>
              <a:t>; sie heiligten es und setzten seine Flügel ein. Und sie heiligten es bis an den Turm </a:t>
            </a:r>
            <a:r>
              <a:rPr lang="de-DE" sz="2400" dirty="0" err="1">
                <a:solidFill>
                  <a:srgbClr val="FFFF00"/>
                </a:solidFill>
              </a:rPr>
              <a:t>Mea</a:t>
            </a:r>
            <a:r>
              <a:rPr lang="de-DE" sz="2400" dirty="0">
                <a:solidFill>
                  <a:srgbClr val="FFFF00"/>
                </a:solidFill>
              </a:rPr>
              <a:t>, bis an den Turm </a:t>
            </a:r>
            <a:r>
              <a:rPr lang="de-DE" sz="2400" dirty="0" err="1">
                <a:solidFill>
                  <a:srgbClr val="FFFF00"/>
                </a:solidFill>
              </a:rPr>
              <a:t>Hananel</a:t>
            </a:r>
            <a:r>
              <a:rPr lang="de-DE" sz="2400" dirty="0">
                <a:solidFill>
                  <a:srgbClr val="FFFF00"/>
                </a:solidFill>
              </a:rPr>
              <a:t>.</a:t>
            </a: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51521" y="4005064"/>
            <a:ext cx="3744416" cy="432048"/>
          </a:xfrm>
          <a:prstGeom prst="line">
            <a:avLst/>
          </a:prstGeom>
          <a:noFill/>
          <a:ln w="38100">
            <a:solidFill>
              <a:srgbClr val="FF0000"/>
            </a:solidFill>
            <a:prstDash val="sysDot"/>
            <a:round/>
            <a:headEnd/>
            <a:tailEnd/>
          </a:ln>
        </p:spPr>
        <p:txBody>
          <a:bodyPr/>
          <a:lstStyle/>
          <a:p>
            <a:endParaRPr lang="de-DE"/>
          </a:p>
        </p:txBody>
      </p:sp>
      <p:sp>
        <p:nvSpPr>
          <p:cNvPr id="7" name="Textfeld 6"/>
          <p:cNvSpPr txBox="1"/>
          <p:nvPr/>
        </p:nvSpPr>
        <p:spPr>
          <a:xfrm>
            <a:off x="2843808" y="5373216"/>
            <a:ext cx="1034257" cy="369332"/>
          </a:xfrm>
          <a:prstGeom prst="rect">
            <a:avLst/>
          </a:prstGeom>
          <a:noFill/>
        </p:spPr>
        <p:txBody>
          <a:bodyPr wrap="none" rtlCol="0">
            <a:spAutoFit/>
          </a:bodyPr>
          <a:lstStyle/>
          <a:p>
            <a:r>
              <a:rPr lang="de-DE" dirty="0" err="1" smtClean="0"/>
              <a:t>Joh</a:t>
            </a:r>
            <a:r>
              <a:rPr lang="de-DE" dirty="0" smtClean="0"/>
              <a:t> 5,2</a:t>
            </a:r>
            <a:endParaRPr lang="de-DE" dirty="0"/>
          </a:p>
        </p:txBody>
      </p:sp>
      <p:sp>
        <p:nvSpPr>
          <p:cNvPr id="8" name="Textfeld 7"/>
          <p:cNvSpPr txBox="1"/>
          <p:nvPr/>
        </p:nvSpPr>
        <p:spPr>
          <a:xfrm>
            <a:off x="4427984" y="594928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3,1: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Hohepriester, und seine Brüder, die Priester, machten sich auf und bauten das </a:t>
            </a:r>
            <a:r>
              <a:rPr lang="de-DE" sz="2400" dirty="0" err="1">
                <a:solidFill>
                  <a:srgbClr val="00B0F0"/>
                </a:solidFill>
              </a:rPr>
              <a:t>Schaftor</a:t>
            </a:r>
            <a:r>
              <a:rPr lang="de-DE" sz="2400" dirty="0">
                <a:solidFill>
                  <a:srgbClr val="FFFF00"/>
                </a:solidFill>
              </a:rPr>
              <a:t>; sie heiligten es und setzten seine Flügel ein. Und sie heiligten es bis an den</a:t>
            </a:r>
            <a:r>
              <a:rPr lang="de-DE" sz="2400" dirty="0">
                <a:solidFill>
                  <a:srgbClr val="00B0F0"/>
                </a:solidFill>
              </a:rPr>
              <a:t> Turm </a:t>
            </a:r>
            <a:r>
              <a:rPr lang="de-DE" sz="2400" dirty="0" err="1" smtClean="0">
                <a:solidFill>
                  <a:srgbClr val="00B0F0"/>
                </a:solidFill>
              </a:rPr>
              <a:t>Mea</a:t>
            </a:r>
            <a:r>
              <a:rPr lang="de-DE" sz="2400" dirty="0" smtClean="0">
                <a:solidFill>
                  <a:srgbClr val="00B0F0"/>
                </a:solidFill>
              </a:rPr>
              <a:t> [= 100]</a:t>
            </a:r>
            <a:r>
              <a:rPr lang="de-DE" sz="2400" dirty="0" smtClean="0">
                <a:solidFill>
                  <a:srgbClr val="FFFF00"/>
                </a:solidFill>
              </a:rPr>
              <a:t>, </a:t>
            </a:r>
            <a:r>
              <a:rPr lang="de-DE" sz="2400" dirty="0">
                <a:solidFill>
                  <a:srgbClr val="FFFF00"/>
                </a:solidFill>
              </a:rPr>
              <a:t>bis an den Turm </a:t>
            </a:r>
            <a:r>
              <a:rPr lang="de-DE" sz="2400" dirty="0" err="1" smtClean="0">
                <a:solidFill>
                  <a:srgbClr val="FFFF00"/>
                </a:solidFill>
              </a:rPr>
              <a:t>Hananeel</a:t>
            </a:r>
            <a:r>
              <a:rPr lang="de-DE" sz="2400" dirty="0">
                <a:solidFill>
                  <a:srgbClr val="FFFF00"/>
                </a:solidFill>
              </a:rPr>
              <a:t>.</a:t>
            </a: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7" name="Rechteck 6"/>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cstate="print"/>
          <a:srcRect/>
          <a:stretch>
            <a:fillRect/>
          </a:stretch>
        </p:blipFill>
        <p:spPr bwMode="auto">
          <a:xfrm>
            <a:off x="2786063" y="1714500"/>
            <a:ext cx="3176587" cy="4429125"/>
          </a:xfrm>
          <a:prstGeom prst="rect">
            <a:avLst/>
          </a:prstGeom>
          <a:ln>
            <a:noFill/>
          </a:ln>
          <a:effectLst>
            <a:outerShdw blurRad="292100" dist="139700" dir="2700000" algn="tl" rotWithShape="0">
              <a:srgbClr val="333333">
                <a:alpha val="65000"/>
              </a:srgbClr>
            </a:outerShdw>
          </a:effectLst>
        </p:spPr>
      </p:pic>
      <p:sp>
        <p:nvSpPr>
          <p:cNvPr id="113666" name="Rectangle 2"/>
          <p:cNvSpPr>
            <a:spLocks noGrp="1" noChangeArrowheads="1"/>
          </p:cNvSpPr>
          <p:nvPr>
            <p:ph type="title"/>
          </p:nvPr>
        </p:nvSpPr>
        <p:spPr>
          <a:xfrm>
            <a:off x="0" y="0"/>
            <a:ext cx="9144000" cy="1484784"/>
          </a:xfrm>
        </p:spPr>
        <p:txBody>
          <a:bodyPr/>
          <a:lstStyle/>
          <a:p>
            <a:pPr eaLnBrk="1" hangingPunct="1">
              <a:defRPr/>
            </a:pPr>
            <a:r>
              <a:rPr lang="de-DE" dirty="0" smtClean="0">
                <a:solidFill>
                  <a:srgbClr val="00FF00"/>
                </a:solidFill>
              </a:rPr>
              <a:t>Jerusalems Stadtentwicklung im AT</a:t>
            </a:r>
          </a:p>
        </p:txBody>
      </p:sp>
      <p:sp>
        <p:nvSpPr>
          <p:cNvPr id="5124"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p:spPr>
        <p:txBody>
          <a:bodyPr wrap="none" anchor="ctr"/>
          <a:lstStyle/>
          <a:p>
            <a:endParaRPr lang="de-DE"/>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5126"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p:spPr>
        <p:txBody>
          <a:bodyPr wrap="none" anchor="ctr"/>
          <a:lstStyle/>
          <a:p>
            <a:endParaRPr lang="de-DE"/>
          </a:p>
        </p:txBody>
      </p:sp>
      <p:sp>
        <p:nvSpPr>
          <p:cNvPr id="5127" name="Text Box 9"/>
          <p:cNvSpPr txBox="1">
            <a:spLocks noChangeArrowheads="1"/>
          </p:cNvSpPr>
          <p:nvPr/>
        </p:nvSpPr>
        <p:spPr bwMode="auto">
          <a:xfrm>
            <a:off x="214313" y="1785938"/>
            <a:ext cx="2357437" cy="646112"/>
          </a:xfrm>
          <a:prstGeom prst="rect">
            <a:avLst/>
          </a:prstGeom>
          <a:noFill/>
          <a:ln w="9525">
            <a:noFill/>
            <a:miter lim="800000"/>
            <a:headEnd/>
            <a:tailEnd/>
          </a:ln>
        </p:spPr>
        <p:txBody>
          <a:bodyPr>
            <a:spAutoFit/>
          </a:bodyPr>
          <a:lstStyle/>
          <a:p>
            <a:r>
              <a:rPr lang="de-CH" dirty="0"/>
              <a:t>Altstadt von Jerusalem</a:t>
            </a:r>
            <a:endParaRPr lang="de-DE" dirty="0"/>
          </a:p>
        </p:txBody>
      </p:sp>
      <p:sp>
        <p:nvSpPr>
          <p:cNvPr id="5128" name="Line 13"/>
          <p:cNvSpPr>
            <a:spLocks noChangeShapeType="1"/>
          </p:cNvSpPr>
          <p:nvPr/>
        </p:nvSpPr>
        <p:spPr bwMode="auto">
          <a:xfrm flipH="1">
            <a:off x="5508104" y="2500312"/>
            <a:ext cx="2635771" cy="784671"/>
          </a:xfrm>
          <a:prstGeom prst="line">
            <a:avLst/>
          </a:prstGeom>
          <a:noFill/>
          <a:ln w="57150">
            <a:solidFill>
              <a:srgbClr val="FF3300"/>
            </a:solidFill>
            <a:round/>
            <a:headEnd/>
            <a:tailEnd type="triangle" w="med" len="med"/>
          </a:ln>
        </p:spPr>
        <p:txBody>
          <a:bodyPr wrap="none" anchor="ctr"/>
          <a:lstStyle/>
          <a:p>
            <a:endParaRPr lang="de-DE"/>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5130" name="Textfeld 9"/>
          <p:cNvSpPr txBox="1">
            <a:spLocks noChangeArrowheads="1"/>
          </p:cNvSpPr>
          <p:nvPr/>
        </p:nvSpPr>
        <p:spPr bwMode="auto">
          <a:xfrm>
            <a:off x="2786063" y="6143625"/>
            <a:ext cx="410690" cy="307777"/>
          </a:xfrm>
          <a:prstGeom prst="rect">
            <a:avLst/>
          </a:prstGeom>
          <a:noFill/>
          <a:ln w="9525">
            <a:noFill/>
            <a:miter lim="800000"/>
            <a:headEnd/>
            <a:tailEnd/>
          </a:ln>
        </p:spPr>
        <p:txBody>
          <a:bodyPr wrap="none">
            <a:spAutoFit/>
          </a:bodyPr>
          <a:lstStyle/>
          <a:p>
            <a:r>
              <a:rPr lang="de-DE" sz="1400" dirty="0" smtClean="0"/>
              <a:t>FB</a:t>
            </a:r>
            <a:endParaRPr lang="de-DE" sz="1400" dirty="0"/>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5132"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p:spPr>
        <p:txBody>
          <a:bodyPr wrap="none" anchor="ctr"/>
          <a:lstStyle/>
          <a:p>
            <a:endParaRPr lang="de-DE"/>
          </a:p>
        </p:txBody>
      </p:sp>
      <p:sp>
        <p:nvSpPr>
          <p:cNvPr id="13" name="Line 8"/>
          <p:cNvSpPr>
            <a:spLocks noChangeShapeType="1"/>
          </p:cNvSpPr>
          <p:nvPr/>
        </p:nvSpPr>
        <p:spPr bwMode="auto">
          <a:xfrm>
            <a:off x="1691680" y="5013176"/>
            <a:ext cx="1930524" cy="138311"/>
          </a:xfrm>
          <a:prstGeom prst="line">
            <a:avLst/>
          </a:prstGeom>
          <a:noFill/>
          <a:ln w="57150">
            <a:solidFill>
              <a:srgbClr val="FF3300"/>
            </a:solidFill>
            <a:round/>
            <a:headEnd/>
            <a:tailEnd type="triangle" w="med" len="med"/>
          </a:ln>
        </p:spPr>
        <p:txBody>
          <a:bodyPr wrap="none" anchor="ctr"/>
          <a:lstStyle/>
          <a:p>
            <a:endParaRPr lang="de-DE"/>
          </a:p>
        </p:txBody>
      </p:sp>
      <p:sp>
        <p:nvSpPr>
          <p:cNvPr id="14" name="Text Box 9"/>
          <p:cNvSpPr txBox="1">
            <a:spLocks noChangeArrowheads="1"/>
          </p:cNvSpPr>
          <p:nvPr/>
        </p:nvSpPr>
        <p:spPr bwMode="auto">
          <a:xfrm>
            <a:off x="323528" y="4293096"/>
            <a:ext cx="2357437" cy="2031325"/>
          </a:xfrm>
          <a:prstGeom prst="rect">
            <a:avLst/>
          </a:prstGeom>
          <a:noFill/>
          <a:ln w="9525">
            <a:noFill/>
            <a:miter lim="800000"/>
            <a:headEnd/>
            <a:tailEnd/>
          </a:ln>
        </p:spPr>
        <p:txBody>
          <a:bodyPr>
            <a:spAutoFit/>
          </a:bodyPr>
          <a:lstStyle/>
          <a:p>
            <a:r>
              <a:rPr lang="de-CH" dirty="0" smtClean="0"/>
              <a:t>Ausdehnung nach Westen in der Königszeit</a:t>
            </a:r>
          </a:p>
          <a:p>
            <a:r>
              <a:rPr lang="de-CH" dirty="0" smtClean="0"/>
              <a:t>(= „Zweiter Stadtteil“, </a:t>
            </a:r>
            <a:r>
              <a:rPr lang="de-CH" dirty="0" err="1" smtClean="0"/>
              <a:t>hebr</a:t>
            </a:r>
            <a:r>
              <a:rPr lang="de-CH" dirty="0" smtClean="0"/>
              <a:t>. „</a:t>
            </a:r>
            <a:r>
              <a:rPr lang="de-CH" dirty="0" err="1" smtClean="0"/>
              <a:t>Mischneh</a:t>
            </a:r>
            <a:r>
              <a:rPr lang="de-CH" dirty="0" smtClean="0"/>
              <a:t>“, 2Chr  34,22)</a:t>
            </a:r>
            <a:endParaRPr lang="de-DE" dirty="0"/>
          </a:p>
        </p:txBody>
      </p:sp>
      <p:sp>
        <p:nvSpPr>
          <p:cNvPr id="15" name="Textfeld 14"/>
          <p:cNvSpPr txBox="1"/>
          <p:nvPr/>
        </p:nvSpPr>
        <p:spPr>
          <a:xfrm>
            <a:off x="5436096" y="4941168"/>
            <a:ext cx="421910" cy="769441"/>
          </a:xfrm>
          <a:prstGeom prst="rect">
            <a:avLst/>
          </a:prstGeom>
          <a:noFill/>
        </p:spPr>
        <p:txBody>
          <a:bodyPr wrap="none" rtlCol="0">
            <a:spAutoFit/>
          </a:bodyPr>
          <a:lstStyle/>
          <a:p>
            <a:r>
              <a:rPr lang="de-DE" sz="4400" dirty="0" smtClean="0">
                <a:solidFill>
                  <a:srgbClr val="FF0000"/>
                </a:solidFill>
              </a:rPr>
              <a:t>I</a:t>
            </a:r>
            <a:endParaRPr lang="de-DE" sz="4400" dirty="0">
              <a:solidFill>
                <a:srgbClr val="FF0000"/>
              </a:solidFill>
            </a:endParaRPr>
          </a:p>
        </p:txBody>
      </p:sp>
      <p:sp>
        <p:nvSpPr>
          <p:cNvPr id="16" name="Textfeld 15"/>
          <p:cNvSpPr txBox="1"/>
          <p:nvPr/>
        </p:nvSpPr>
        <p:spPr>
          <a:xfrm>
            <a:off x="5940152" y="3501008"/>
            <a:ext cx="659155" cy="769441"/>
          </a:xfrm>
          <a:prstGeom prst="rect">
            <a:avLst/>
          </a:prstGeom>
          <a:noFill/>
        </p:spPr>
        <p:txBody>
          <a:bodyPr wrap="none" rtlCol="0">
            <a:spAutoFit/>
          </a:bodyPr>
          <a:lstStyle/>
          <a:p>
            <a:r>
              <a:rPr lang="de-DE" sz="4400" dirty="0" smtClean="0">
                <a:solidFill>
                  <a:srgbClr val="FF0000"/>
                </a:solidFill>
              </a:rPr>
              <a:t>II</a:t>
            </a:r>
            <a:endParaRPr lang="de-DE" sz="4400" dirty="0">
              <a:solidFill>
                <a:srgbClr val="FF0000"/>
              </a:solidFill>
            </a:endParaRPr>
          </a:p>
        </p:txBody>
      </p:sp>
      <p:sp>
        <p:nvSpPr>
          <p:cNvPr id="17" name="Textfeld 16"/>
          <p:cNvSpPr txBox="1"/>
          <p:nvPr/>
        </p:nvSpPr>
        <p:spPr>
          <a:xfrm>
            <a:off x="3995936" y="4941168"/>
            <a:ext cx="896399" cy="769441"/>
          </a:xfrm>
          <a:prstGeom prst="rect">
            <a:avLst/>
          </a:prstGeom>
          <a:noFill/>
        </p:spPr>
        <p:txBody>
          <a:bodyPr wrap="none" rtlCol="0">
            <a:spAutoFit/>
          </a:bodyPr>
          <a:lstStyle/>
          <a:p>
            <a:r>
              <a:rPr lang="de-DE" sz="4400" dirty="0" smtClean="0">
                <a:solidFill>
                  <a:srgbClr val="FF0000"/>
                </a:solidFill>
              </a:rPr>
              <a:t>III</a:t>
            </a:r>
            <a:endParaRPr lang="de-DE" sz="4400" dirty="0">
              <a:solidFill>
                <a:srgbClr val="FF0000"/>
              </a:solidFill>
            </a:endParaRPr>
          </a:p>
        </p:txBody>
      </p:sp>
      <p:sp>
        <p:nvSpPr>
          <p:cNvPr id="18" name="Line 4"/>
          <p:cNvSpPr>
            <a:spLocks noChangeShapeType="1"/>
          </p:cNvSpPr>
          <p:nvPr/>
        </p:nvSpPr>
        <p:spPr bwMode="auto">
          <a:xfrm>
            <a:off x="5364087" y="4365104"/>
            <a:ext cx="360041" cy="72008"/>
          </a:xfrm>
          <a:prstGeom prst="line">
            <a:avLst/>
          </a:prstGeom>
          <a:noFill/>
          <a:ln w="38100">
            <a:solidFill>
              <a:schemeClr val="bg2"/>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3,1: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Hohepriester, und seine Brüder, die Priester, machten sich auf und bauten </a:t>
            </a:r>
            <a:r>
              <a:rPr lang="de-DE" sz="2400" dirty="0">
                <a:solidFill>
                  <a:srgbClr val="00B0F0"/>
                </a:solidFill>
              </a:rPr>
              <a:t>das </a:t>
            </a:r>
            <a:r>
              <a:rPr lang="de-DE" sz="2400" dirty="0" err="1">
                <a:solidFill>
                  <a:srgbClr val="00B0F0"/>
                </a:solidFill>
              </a:rPr>
              <a:t>Schaftor</a:t>
            </a:r>
            <a:r>
              <a:rPr lang="de-DE" sz="2400" dirty="0">
                <a:solidFill>
                  <a:srgbClr val="FFFF00"/>
                </a:solidFill>
              </a:rPr>
              <a:t>; sie heiligten es und setzten seine Flügel ein. Und sie heiligten es bis an den </a:t>
            </a:r>
            <a:r>
              <a:rPr lang="de-DE" sz="2400" dirty="0">
                <a:solidFill>
                  <a:srgbClr val="00B0F0"/>
                </a:solidFill>
              </a:rPr>
              <a:t>Turm </a:t>
            </a:r>
            <a:r>
              <a:rPr lang="de-DE" sz="2400" dirty="0" err="1">
                <a:solidFill>
                  <a:srgbClr val="00B0F0"/>
                </a:solidFill>
              </a:rPr>
              <a:t>Mea</a:t>
            </a:r>
            <a:r>
              <a:rPr lang="de-DE" sz="2400" dirty="0">
                <a:solidFill>
                  <a:srgbClr val="FFFF00"/>
                </a:solidFill>
              </a:rPr>
              <a:t>, bis an den </a:t>
            </a:r>
            <a:r>
              <a:rPr lang="de-DE" sz="2400" dirty="0">
                <a:solidFill>
                  <a:srgbClr val="00B0F0"/>
                </a:solidFill>
              </a:rPr>
              <a:t>Turm </a:t>
            </a:r>
            <a:r>
              <a:rPr lang="de-DE" sz="2400" dirty="0" err="1" smtClean="0">
                <a:solidFill>
                  <a:srgbClr val="00B0F0"/>
                </a:solidFill>
              </a:rPr>
              <a:t>Hananeel</a:t>
            </a:r>
            <a:r>
              <a:rPr lang="de-DE" sz="2400" dirty="0">
                <a:solidFill>
                  <a:srgbClr val="FFFF00"/>
                </a:solidFill>
              </a:rPr>
              <a:t>.</a:t>
            </a: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7" name="Rechteck 6"/>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Rechteck 7"/>
          <p:cNvSpPr/>
          <p:nvPr/>
        </p:nvSpPr>
        <p:spPr bwMode="auto">
          <a:xfrm>
            <a:off x="3779912" y="350100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00464" y="188640"/>
            <a:ext cx="3843536" cy="6309320"/>
          </a:xfrm>
        </p:spPr>
        <p:txBody>
          <a:bodyPr/>
          <a:lstStyle/>
          <a:p>
            <a:r>
              <a:rPr lang="de-DE" sz="2400" dirty="0" err="1" smtClean="0"/>
              <a:t>Neh</a:t>
            </a:r>
            <a:r>
              <a:rPr lang="de-DE" sz="2400" dirty="0" smtClean="0"/>
              <a:t> 3,1: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Hohepriester, und seine Brüder, die Priester, machten sich auf und bauten </a:t>
            </a:r>
            <a:r>
              <a:rPr lang="de-DE" sz="2400" dirty="0">
                <a:solidFill>
                  <a:srgbClr val="00B0F0"/>
                </a:solidFill>
              </a:rPr>
              <a:t>das </a:t>
            </a:r>
            <a:r>
              <a:rPr lang="de-DE" sz="2400" dirty="0" err="1">
                <a:solidFill>
                  <a:srgbClr val="00B0F0"/>
                </a:solidFill>
              </a:rPr>
              <a:t>Schaftor</a:t>
            </a:r>
            <a:r>
              <a:rPr lang="de-DE" sz="2400" dirty="0">
                <a:solidFill>
                  <a:srgbClr val="FFFF00"/>
                </a:solidFill>
              </a:rPr>
              <a:t>; sie heiligten es und setzten seine Flügel ein. Und sie heiligten es bis an </a:t>
            </a:r>
            <a:r>
              <a:rPr lang="de-DE" sz="2400" dirty="0">
                <a:solidFill>
                  <a:srgbClr val="00B0F0"/>
                </a:solidFill>
              </a:rPr>
              <a:t>den Turm </a:t>
            </a:r>
            <a:r>
              <a:rPr lang="de-DE" sz="2400" dirty="0" err="1">
                <a:solidFill>
                  <a:srgbClr val="00B0F0"/>
                </a:solidFill>
              </a:rPr>
              <a:t>Mea</a:t>
            </a:r>
            <a:r>
              <a:rPr lang="de-DE" sz="2400" dirty="0">
                <a:solidFill>
                  <a:srgbClr val="FFFF00"/>
                </a:solidFill>
              </a:rPr>
              <a:t>, bis an </a:t>
            </a:r>
            <a:r>
              <a:rPr lang="de-DE" sz="2400" dirty="0">
                <a:solidFill>
                  <a:srgbClr val="00B0F0"/>
                </a:solidFill>
              </a:rPr>
              <a:t>den Turm </a:t>
            </a:r>
            <a:r>
              <a:rPr lang="de-DE" sz="2400" dirty="0" err="1" smtClean="0">
                <a:solidFill>
                  <a:srgbClr val="00B0F0"/>
                </a:solidFill>
              </a:rPr>
              <a:t>Hananeel</a:t>
            </a:r>
            <a:r>
              <a:rPr lang="de-DE" sz="2400" dirty="0" smtClean="0">
                <a:solidFill>
                  <a:srgbClr val="00B0F0"/>
                </a:solidFill>
              </a:rPr>
              <a:t> [= Gnade Gottes]</a:t>
            </a:r>
            <a:r>
              <a:rPr lang="de-DE" sz="2400" dirty="0" smtClean="0">
                <a:solidFill>
                  <a:srgbClr val="FFFF00"/>
                </a:solidFill>
              </a:rPr>
              <a:t>.</a:t>
            </a:r>
            <a:endParaRPr lang="de-DE" sz="2400" dirty="0">
              <a:solidFill>
                <a:srgbClr val="FFFF00"/>
              </a:solidFill>
            </a:endParaRP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7" name="Rechteck 6"/>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Rechteck 7"/>
          <p:cNvSpPr/>
          <p:nvPr/>
        </p:nvSpPr>
        <p:spPr bwMode="auto">
          <a:xfrm>
            <a:off x="3779912" y="350100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
        <p:nvSpPr>
          <p:cNvPr id="11" name="Line 4"/>
          <p:cNvSpPr>
            <a:spLocks noChangeShapeType="1"/>
          </p:cNvSpPr>
          <p:nvPr/>
        </p:nvSpPr>
        <p:spPr bwMode="auto">
          <a:xfrm>
            <a:off x="3563888" y="4149080"/>
            <a:ext cx="576064" cy="648072"/>
          </a:xfrm>
          <a:prstGeom prst="line">
            <a:avLst/>
          </a:prstGeom>
          <a:noFill/>
          <a:ln w="38100">
            <a:solidFill>
              <a:srgbClr val="FF0000"/>
            </a:solidFill>
            <a:prstDash val="sysDot"/>
            <a:round/>
            <a:headEnd/>
            <a:tailEnd/>
          </a:ln>
        </p:spPr>
        <p:txBody>
          <a:bodyPr/>
          <a:lstStyle/>
          <a:p>
            <a:endParaRPr lang="de-DE"/>
          </a:p>
        </p:txBody>
      </p:sp>
      <p:sp>
        <p:nvSpPr>
          <p:cNvPr id="12" name="Line 4"/>
          <p:cNvSpPr>
            <a:spLocks noChangeShapeType="1"/>
          </p:cNvSpPr>
          <p:nvPr/>
        </p:nvSpPr>
        <p:spPr bwMode="auto">
          <a:xfrm>
            <a:off x="4067944" y="3861048"/>
            <a:ext cx="864096" cy="720080"/>
          </a:xfrm>
          <a:prstGeom prst="line">
            <a:avLst/>
          </a:prstGeom>
          <a:noFill/>
          <a:ln w="38100">
            <a:solidFill>
              <a:srgbClr val="FF0000"/>
            </a:solidFill>
            <a:prstDash val="sysDot"/>
            <a:round/>
            <a:headEnd/>
            <a:tailEnd/>
          </a:ln>
        </p:spPr>
        <p:txBody>
          <a:bodyPr/>
          <a:lstStyle/>
          <a:p>
            <a:endParaRPr lang="de-DE"/>
          </a:p>
        </p:txBody>
      </p:sp>
      <p:sp>
        <p:nvSpPr>
          <p:cNvPr id="13" name="Textfeld 12"/>
          <p:cNvSpPr txBox="1"/>
          <p:nvPr/>
        </p:nvSpPr>
        <p:spPr>
          <a:xfrm>
            <a:off x="5508104" y="5661248"/>
            <a:ext cx="3284874" cy="923330"/>
          </a:xfrm>
          <a:prstGeom prst="rect">
            <a:avLst/>
          </a:prstGeom>
          <a:noFill/>
        </p:spPr>
        <p:txBody>
          <a:bodyPr wrap="none" rtlCol="0">
            <a:spAutoFit/>
          </a:bodyPr>
          <a:lstStyle/>
          <a:p>
            <a:r>
              <a:rPr lang="de-DE" dirty="0" smtClean="0"/>
              <a:t>Riegel fehlen! Vgl. 3,3 etc.</a:t>
            </a:r>
          </a:p>
          <a:p>
            <a:r>
              <a:rPr lang="de-DE" dirty="0" smtClean="0"/>
              <a:t>Fehlende Absonderung: </a:t>
            </a:r>
          </a:p>
          <a:p>
            <a:r>
              <a:rPr lang="de-DE" dirty="0" smtClean="0"/>
              <a:t>13,4-9.28</a:t>
            </a: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Grafik 7" descr="6d"/>
          <p:cNvPicPr>
            <a:picLocks noGrp="1" noChangeAspect="1"/>
          </p:cNvPicPr>
          <p:nvPr isPhoto="1"/>
        </p:nvPicPr>
        <p:blipFill>
          <a:blip r:embed="rId2" cstate="print"/>
          <a:srcRect/>
          <a:stretch>
            <a:fillRect/>
          </a:stretch>
        </p:blipFill>
        <p:spPr bwMode="auto">
          <a:xfrm>
            <a:off x="-1" y="0"/>
            <a:ext cx="9141327" cy="6093296"/>
          </a:xfrm>
          <a:prstGeom prst="rect">
            <a:avLst/>
          </a:prstGeom>
          <a:noFill/>
          <a:ln w="9525">
            <a:noFill/>
            <a:miter lim="800000"/>
            <a:headEnd/>
            <a:tailEnd/>
          </a:ln>
        </p:spPr>
      </p:pic>
      <p:sp>
        <p:nvSpPr>
          <p:cNvPr id="64516" name="Text Box 4"/>
          <p:cNvSpPr txBox="1">
            <a:spLocks noChangeArrowheads="1"/>
          </p:cNvSpPr>
          <p:nvPr/>
        </p:nvSpPr>
        <p:spPr bwMode="auto">
          <a:xfrm>
            <a:off x="1531938" y="5118100"/>
            <a:ext cx="185737" cy="300038"/>
          </a:xfrm>
          <a:prstGeom prst="rect">
            <a:avLst/>
          </a:prstGeom>
          <a:noFill/>
          <a:ln>
            <a:noFill/>
          </a:ln>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defRPr/>
            </a:pPr>
            <a:endParaRPr lang="de-CH" sz="1350" smtClean="0"/>
          </a:p>
        </p:txBody>
      </p:sp>
      <p:sp>
        <p:nvSpPr>
          <p:cNvPr id="10" name="Line 4"/>
          <p:cNvSpPr>
            <a:spLocks noChangeShapeType="1"/>
          </p:cNvSpPr>
          <p:nvPr/>
        </p:nvSpPr>
        <p:spPr bwMode="auto">
          <a:xfrm flipH="1">
            <a:off x="1979712" y="2492896"/>
            <a:ext cx="4248472" cy="0"/>
          </a:xfrm>
          <a:prstGeom prst="line">
            <a:avLst/>
          </a:prstGeom>
          <a:noFill/>
          <a:ln w="38100">
            <a:solidFill>
              <a:srgbClr val="FF0000"/>
            </a:solidFill>
            <a:prstDash val="sysDot"/>
            <a:round/>
            <a:headEnd/>
            <a:tailEnd/>
          </a:ln>
        </p:spPr>
        <p:txBody>
          <a:bodyPr/>
          <a:lstStyle/>
          <a:p>
            <a:endParaRPr lang="de-DE"/>
          </a:p>
        </p:txBody>
      </p:sp>
      <p:sp>
        <p:nvSpPr>
          <p:cNvPr id="11" name="Line 4"/>
          <p:cNvSpPr>
            <a:spLocks noChangeShapeType="1"/>
          </p:cNvSpPr>
          <p:nvPr/>
        </p:nvSpPr>
        <p:spPr bwMode="auto">
          <a:xfrm flipH="1">
            <a:off x="4788024" y="2996952"/>
            <a:ext cx="2448272" cy="1440160"/>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7308304" y="5445224"/>
            <a:ext cx="1481496" cy="276999"/>
          </a:xfrm>
          <a:prstGeom prst="rect">
            <a:avLst/>
          </a:prstGeom>
          <a:noFill/>
        </p:spPr>
        <p:txBody>
          <a:bodyPr wrap="none" rtlCol="0">
            <a:spAutoFit/>
          </a:bodyPr>
          <a:lstStyle/>
          <a:p>
            <a:r>
              <a:rPr lang="de-DE" sz="1200" dirty="0" smtClean="0"/>
              <a:t>Matthias Hempel</a:t>
            </a:r>
            <a:endParaRPr lang="de-DE"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3,2: </a:t>
            </a:r>
          </a:p>
          <a:p>
            <a:pPr>
              <a:buNone/>
            </a:pPr>
            <a:endParaRPr lang="de-DE" sz="2400" dirty="0" smtClean="0"/>
          </a:p>
          <a:p>
            <a:pPr>
              <a:buNone/>
            </a:pPr>
            <a:r>
              <a:rPr lang="de-DE" sz="2400" dirty="0">
                <a:solidFill>
                  <a:srgbClr val="FFFF00"/>
                </a:solidFill>
              </a:rPr>
              <a:t>	</a:t>
            </a:r>
            <a:r>
              <a:rPr lang="de-DE" sz="2400" dirty="0" smtClean="0">
                <a:solidFill>
                  <a:srgbClr val="C00000"/>
                </a:solidFill>
              </a:rPr>
              <a:t>[BG2]</a:t>
            </a:r>
            <a:r>
              <a:rPr lang="de-DE" sz="2400" dirty="0" smtClean="0">
                <a:solidFill>
                  <a:srgbClr val="FFFF00"/>
                </a:solidFill>
              </a:rPr>
              <a:t> Und ihm zur Seite bauten die Männer </a:t>
            </a:r>
            <a:r>
              <a:rPr lang="de-DE" sz="2400" dirty="0" smtClean="0">
                <a:solidFill>
                  <a:srgbClr val="7030A0"/>
                </a:solidFill>
              </a:rPr>
              <a:t>von Jericho</a:t>
            </a:r>
            <a:r>
              <a:rPr lang="de-DE" sz="2400" dirty="0" smtClean="0">
                <a:solidFill>
                  <a:srgbClr val="FFFF00"/>
                </a:solidFill>
              </a:rPr>
              <a:t>.</a:t>
            </a:r>
          </a:p>
          <a:p>
            <a:pPr>
              <a:buNone/>
            </a:pPr>
            <a:endParaRPr lang="de-DE" sz="2400" dirty="0" smtClean="0">
              <a:solidFill>
                <a:srgbClr val="FFFF00"/>
              </a:solidFill>
            </a:endParaRPr>
          </a:p>
          <a:p>
            <a:pPr>
              <a:buNone/>
            </a:pPr>
            <a:r>
              <a:rPr lang="de-DE" sz="2400" dirty="0" smtClean="0">
                <a:solidFill>
                  <a:srgbClr val="FFFF00"/>
                </a:solidFill>
              </a:rPr>
              <a:t>	</a:t>
            </a:r>
            <a:r>
              <a:rPr lang="de-DE" sz="2400" dirty="0" smtClean="0">
                <a:solidFill>
                  <a:srgbClr val="C00000"/>
                </a:solidFill>
              </a:rPr>
              <a:t>[BG3]</a:t>
            </a:r>
            <a:r>
              <a:rPr lang="de-DE" sz="2400" dirty="0" smtClean="0">
                <a:solidFill>
                  <a:srgbClr val="FFFF00"/>
                </a:solidFill>
              </a:rPr>
              <a:t> Und ihnen zur Seite baute </a:t>
            </a:r>
            <a:r>
              <a:rPr lang="de-DE" sz="2400" dirty="0" err="1" smtClean="0">
                <a:solidFill>
                  <a:srgbClr val="FFFF00"/>
                </a:solidFill>
              </a:rPr>
              <a:t>Sakkur</a:t>
            </a:r>
            <a:r>
              <a:rPr lang="de-DE" sz="2400" dirty="0" smtClean="0">
                <a:solidFill>
                  <a:srgbClr val="FFFF00"/>
                </a:solidFill>
              </a:rPr>
              <a:t>, der Sohn </a:t>
            </a:r>
            <a:r>
              <a:rPr lang="de-DE" sz="2400" dirty="0" err="1" smtClean="0">
                <a:solidFill>
                  <a:srgbClr val="FFFF00"/>
                </a:solidFill>
              </a:rPr>
              <a:t>Imris</a:t>
            </a:r>
            <a:r>
              <a:rPr lang="de-DE" sz="2400" dirty="0" smtClean="0">
                <a:solidFill>
                  <a:srgbClr val="FFFF00"/>
                </a:solidFill>
              </a:rPr>
              <a:t>. </a:t>
            </a:r>
          </a:p>
          <a:p>
            <a:endParaRPr lang="de-DE" sz="2400" dirty="0">
              <a:solidFill>
                <a:srgbClr val="FFFF00"/>
              </a:solidFill>
            </a:endParaRP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flipH="1">
            <a:off x="4067944" y="3573016"/>
            <a:ext cx="432048" cy="432048"/>
          </a:xfrm>
          <a:prstGeom prst="line">
            <a:avLst/>
          </a:prstGeom>
          <a:noFill/>
          <a:ln w="38100">
            <a:solidFill>
              <a:srgbClr val="FF0000"/>
            </a:solidFill>
            <a:prstDash val="sysDot"/>
            <a:round/>
            <a:headEnd/>
            <a:tailEnd/>
          </a:ln>
        </p:spPr>
        <p:txBody>
          <a:bodyPr/>
          <a:lstStyle/>
          <a:p>
            <a:endParaRPr lang="de-DE" dirty="0"/>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Rechteck 7"/>
          <p:cNvSpPr/>
          <p:nvPr/>
        </p:nvSpPr>
        <p:spPr bwMode="auto">
          <a:xfrm>
            <a:off x="3779912" y="350100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
        <p:nvSpPr>
          <p:cNvPr id="11" name="Rechteck 10"/>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Textfeld 11"/>
          <p:cNvSpPr txBox="1"/>
          <p:nvPr/>
        </p:nvSpPr>
        <p:spPr>
          <a:xfrm>
            <a:off x="3995936" y="3573016"/>
            <a:ext cx="332142" cy="369332"/>
          </a:xfrm>
          <a:prstGeom prst="rect">
            <a:avLst/>
          </a:prstGeom>
          <a:noFill/>
        </p:spPr>
        <p:txBody>
          <a:bodyPr wrap="none" rtlCol="0">
            <a:spAutoFit/>
          </a:bodyPr>
          <a:lstStyle/>
          <a:p>
            <a:r>
              <a:rPr lang="de-DE" dirty="0" smtClean="0"/>
              <a:t>2</a:t>
            </a:r>
            <a:endParaRPr lang="de-DE" dirty="0"/>
          </a:p>
        </p:txBody>
      </p:sp>
      <p:sp>
        <p:nvSpPr>
          <p:cNvPr id="13" name="Textfeld 12"/>
          <p:cNvSpPr txBox="1"/>
          <p:nvPr/>
        </p:nvSpPr>
        <p:spPr>
          <a:xfrm>
            <a:off x="4067944" y="3429000"/>
            <a:ext cx="332142" cy="369332"/>
          </a:xfrm>
          <a:prstGeom prst="rect">
            <a:avLst/>
          </a:prstGeom>
          <a:noFill/>
        </p:spPr>
        <p:txBody>
          <a:bodyPr wrap="none" rtlCol="0">
            <a:spAutoFit/>
          </a:bodyPr>
          <a:lstStyle/>
          <a:p>
            <a:r>
              <a:rPr lang="de-DE" dirty="0" smtClean="0"/>
              <a:t>3</a:t>
            </a:r>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3,3: </a:t>
            </a:r>
            <a:r>
              <a:rPr lang="de-DE" sz="2400" dirty="0" smtClean="0">
                <a:solidFill>
                  <a:srgbClr val="66FF33"/>
                </a:solidFill>
              </a:rPr>
              <a:t>[BG1] </a:t>
            </a:r>
            <a:r>
              <a:rPr lang="de-DE" sz="2400" dirty="0" smtClean="0">
                <a:solidFill>
                  <a:srgbClr val="FFFF00"/>
                </a:solidFill>
              </a:rPr>
              <a:t>Und </a:t>
            </a:r>
            <a:r>
              <a:rPr lang="de-DE" sz="2400" dirty="0">
                <a:solidFill>
                  <a:srgbClr val="FFFF00"/>
                </a:solidFill>
              </a:rPr>
              <a:t>das</a:t>
            </a:r>
            <a:r>
              <a:rPr lang="de-DE" sz="2400" dirty="0">
                <a:solidFill>
                  <a:srgbClr val="00B0F0"/>
                </a:solidFill>
              </a:rPr>
              <a:t> </a:t>
            </a:r>
            <a:r>
              <a:rPr lang="de-DE" sz="2400" dirty="0" err="1">
                <a:solidFill>
                  <a:srgbClr val="00B0F0"/>
                </a:solidFill>
              </a:rPr>
              <a:t>Fischtor</a:t>
            </a:r>
            <a:r>
              <a:rPr lang="de-DE" sz="2400" dirty="0">
                <a:solidFill>
                  <a:srgbClr val="FFFF00"/>
                </a:solidFill>
              </a:rPr>
              <a:t> bauten die Söhne </a:t>
            </a:r>
            <a:r>
              <a:rPr lang="de-DE" sz="2400" dirty="0" err="1">
                <a:solidFill>
                  <a:srgbClr val="FFFF00"/>
                </a:solidFill>
              </a:rPr>
              <a:t>Senaas</a:t>
            </a:r>
            <a:r>
              <a:rPr lang="de-DE" sz="2400" dirty="0">
                <a:solidFill>
                  <a:srgbClr val="FFFF00"/>
                </a:solidFill>
              </a:rPr>
              <a:t>; sie </a:t>
            </a:r>
            <a:r>
              <a:rPr lang="de-DE" sz="2400" dirty="0" err="1">
                <a:solidFill>
                  <a:srgbClr val="FFFF00"/>
                </a:solidFill>
              </a:rPr>
              <a:t>bälkten</a:t>
            </a:r>
            <a:r>
              <a:rPr lang="de-DE" sz="2400" dirty="0">
                <a:solidFill>
                  <a:srgbClr val="FFFF00"/>
                </a:solidFill>
              </a:rPr>
              <a:t> es und setzten seine Flügel, seine Klammern und </a:t>
            </a:r>
            <a:r>
              <a:rPr lang="de-DE" sz="2400" dirty="0">
                <a:solidFill>
                  <a:srgbClr val="7030A0"/>
                </a:solidFill>
              </a:rPr>
              <a:t>seine Riegel </a:t>
            </a:r>
            <a:r>
              <a:rPr lang="de-DE" sz="2400" dirty="0">
                <a:solidFill>
                  <a:srgbClr val="FFFF00"/>
                </a:solidFill>
              </a:rPr>
              <a:t>ein. </a:t>
            </a:r>
          </a:p>
          <a:p>
            <a:pPr>
              <a:buNone/>
            </a:pPr>
            <a:endParaRPr lang="de-DE" sz="2400" dirty="0">
              <a:solidFill>
                <a:srgbClr val="FFFF00"/>
              </a:solidFill>
            </a:endParaRP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flipH="1">
            <a:off x="4067944" y="3573016"/>
            <a:ext cx="432048" cy="432048"/>
          </a:xfrm>
          <a:prstGeom prst="line">
            <a:avLst/>
          </a:prstGeom>
          <a:noFill/>
          <a:ln w="38100">
            <a:solidFill>
              <a:srgbClr val="FF0000"/>
            </a:solidFill>
            <a:prstDash val="sysDot"/>
            <a:round/>
            <a:headEnd/>
            <a:tailEnd/>
          </a:ln>
        </p:spPr>
        <p:txBody>
          <a:bodyPr/>
          <a:lstStyle/>
          <a:p>
            <a:endParaRPr lang="de-DE"/>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Rechteck 7"/>
          <p:cNvSpPr/>
          <p:nvPr/>
        </p:nvSpPr>
        <p:spPr bwMode="auto">
          <a:xfrm>
            <a:off x="3779912" y="350100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
        <p:nvSpPr>
          <p:cNvPr id="11" name="Rechteck 10"/>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Rechteck 11"/>
          <p:cNvSpPr/>
          <p:nvPr/>
        </p:nvSpPr>
        <p:spPr bwMode="auto">
          <a:xfrm>
            <a:off x="4427984"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3" name="Textfeld 12"/>
          <p:cNvSpPr txBox="1"/>
          <p:nvPr/>
        </p:nvSpPr>
        <p:spPr>
          <a:xfrm>
            <a:off x="5220072" y="3356992"/>
            <a:ext cx="3647152" cy="1938992"/>
          </a:xfrm>
          <a:prstGeom prst="rect">
            <a:avLst/>
          </a:prstGeom>
          <a:noFill/>
        </p:spPr>
        <p:txBody>
          <a:bodyPr wrap="none" rtlCol="0">
            <a:spAutoFit/>
          </a:bodyPr>
          <a:lstStyle/>
          <a:p>
            <a:r>
              <a:rPr lang="de-DE" sz="2400" dirty="0" err="1" smtClean="0">
                <a:effectLst>
                  <a:outerShdw blurRad="38100" dist="38100" dir="2700000" algn="tl">
                    <a:srgbClr val="000000">
                      <a:alpha val="43137"/>
                    </a:srgbClr>
                  </a:outerShdw>
                </a:effectLst>
              </a:rPr>
              <a:t>Fischtor</a:t>
            </a:r>
            <a:r>
              <a:rPr lang="de-DE" sz="2400" dirty="0" smtClean="0">
                <a:effectLst>
                  <a:outerShdw blurRad="38100" dist="38100" dir="2700000" algn="tl">
                    <a:srgbClr val="000000">
                      <a:alpha val="43137"/>
                    </a:srgbClr>
                  </a:outerShdw>
                </a:effectLst>
              </a:rPr>
              <a:t>:</a:t>
            </a:r>
          </a:p>
          <a:p>
            <a:r>
              <a:rPr lang="de-DE" sz="2400" dirty="0" smtClean="0">
                <a:effectLst>
                  <a:outerShdw blurRad="38100" dist="38100" dir="2700000" algn="tl">
                    <a:srgbClr val="000000">
                      <a:alpha val="43137"/>
                    </a:srgbClr>
                  </a:outerShdw>
                </a:effectLst>
              </a:rPr>
              <a:t>2Chron 33,14</a:t>
            </a:r>
          </a:p>
          <a:p>
            <a:r>
              <a:rPr lang="de-DE" sz="2400" dirty="0" err="1" smtClean="0">
                <a:effectLst>
                  <a:outerShdw blurRad="38100" dist="38100" dir="2700000" algn="tl">
                    <a:srgbClr val="000000">
                      <a:alpha val="43137"/>
                    </a:srgbClr>
                  </a:outerShdw>
                </a:effectLst>
              </a:rPr>
              <a:t>Zeph</a:t>
            </a:r>
            <a:r>
              <a:rPr lang="de-DE" sz="2400" dirty="0" smtClean="0">
                <a:effectLst>
                  <a:outerShdw blurRad="38100" dist="38100" dir="2700000" algn="tl">
                    <a:srgbClr val="000000">
                      <a:alpha val="43137"/>
                    </a:srgbClr>
                  </a:outerShdw>
                </a:effectLst>
              </a:rPr>
              <a:t> 1,10-11</a:t>
            </a:r>
          </a:p>
          <a:p>
            <a:endParaRPr lang="de-DE" sz="2400" dirty="0" smtClean="0">
              <a:effectLst>
                <a:outerShdw blurRad="38100" dist="38100" dir="2700000" algn="tl">
                  <a:srgbClr val="000000">
                    <a:alpha val="43137"/>
                  </a:srgbClr>
                </a:outerShdw>
              </a:effectLst>
            </a:endParaRPr>
          </a:p>
          <a:p>
            <a:r>
              <a:rPr lang="de-DE" sz="2400" dirty="0" smtClean="0">
                <a:effectLst>
                  <a:outerShdw blurRad="38100" dist="38100" dir="2700000" algn="tl">
                    <a:srgbClr val="000000">
                      <a:alpha val="43137"/>
                    </a:srgbClr>
                  </a:outerShdw>
                </a:effectLst>
              </a:rPr>
              <a:t>Handel: </a:t>
            </a:r>
            <a:r>
              <a:rPr lang="de-DE" sz="2400" dirty="0" err="1" smtClean="0">
                <a:effectLst>
                  <a:outerShdw blurRad="38100" dist="38100" dir="2700000" algn="tl">
                    <a:srgbClr val="000000">
                      <a:alpha val="43137"/>
                    </a:srgbClr>
                  </a:outerShdw>
                </a:effectLst>
              </a:rPr>
              <a:t>Neh</a:t>
            </a:r>
            <a:r>
              <a:rPr lang="de-DE" sz="2400" dirty="0" smtClean="0">
                <a:effectLst>
                  <a:outerShdw blurRad="38100" dist="38100" dir="2700000" algn="tl">
                    <a:srgbClr val="000000">
                      <a:alpha val="43137"/>
                    </a:srgbClr>
                  </a:outerShdw>
                </a:effectLst>
              </a:rPr>
              <a:t> 13,15-22</a:t>
            </a:r>
            <a:endParaRPr lang="de-DE"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72616"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Rechteck 8"/>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Textfeld 10"/>
          <p:cNvSpPr txBox="1"/>
          <p:nvPr/>
        </p:nvSpPr>
        <p:spPr>
          <a:xfrm>
            <a:off x="3995936" y="2204864"/>
            <a:ext cx="1755609" cy="369332"/>
          </a:xfrm>
          <a:prstGeom prst="rect">
            <a:avLst/>
          </a:prstGeom>
          <a:solidFill>
            <a:srgbClr val="00B0F0"/>
          </a:solidFill>
        </p:spPr>
        <p:txBody>
          <a:bodyPr wrap="none" rtlCol="0">
            <a:spAutoFit/>
          </a:bodyPr>
          <a:lstStyle/>
          <a:p>
            <a:r>
              <a:rPr lang="de-DE" dirty="0" smtClean="0"/>
              <a:t>Das </a:t>
            </a:r>
            <a:r>
              <a:rPr lang="de-DE" dirty="0" err="1" smtClean="0"/>
              <a:t>Schaftor</a:t>
            </a:r>
            <a:r>
              <a:rPr lang="de-DE" dirty="0" smtClean="0"/>
              <a:t> </a:t>
            </a:r>
            <a:endParaRPr lang="de-DE" dirty="0"/>
          </a:p>
        </p:txBody>
      </p:sp>
      <p:sp>
        <p:nvSpPr>
          <p:cNvPr id="12" name="Textfeld 11"/>
          <p:cNvSpPr txBox="1"/>
          <p:nvPr/>
        </p:nvSpPr>
        <p:spPr>
          <a:xfrm>
            <a:off x="2123728" y="2852936"/>
            <a:ext cx="1614545" cy="369332"/>
          </a:xfrm>
          <a:prstGeom prst="rect">
            <a:avLst/>
          </a:prstGeom>
          <a:solidFill>
            <a:srgbClr val="00B0F0"/>
          </a:solidFill>
        </p:spPr>
        <p:txBody>
          <a:bodyPr wrap="none" rtlCol="0">
            <a:spAutoFit/>
          </a:bodyPr>
          <a:lstStyle/>
          <a:p>
            <a:r>
              <a:rPr lang="de-DE" dirty="0" smtClean="0"/>
              <a:t>Das </a:t>
            </a:r>
            <a:r>
              <a:rPr lang="de-DE" dirty="0" err="1" smtClean="0"/>
              <a:t>Fischtor</a:t>
            </a:r>
            <a:endParaRPr lang="de-DE" dirty="0"/>
          </a:p>
        </p:txBody>
      </p:sp>
      <p:sp>
        <p:nvSpPr>
          <p:cNvPr id="13" name="Textfeld 12"/>
          <p:cNvSpPr txBox="1"/>
          <p:nvPr/>
        </p:nvSpPr>
        <p:spPr>
          <a:xfrm>
            <a:off x="1907704" y="6165304"/>
            <a:ext cx="2389244" cy="369332"/>
          </a:xfrm>
          <a:prstGeom prst="rect">
            <a:avLst/>
          </a:prstGeom>
          <a:noFill/>
        </p:spPr>
        <p:txBody>
          <a:bodyPr wrap="none" rtlCol="0">
            <a:spAutoFit/>
          </a:bodyPr>
          <a:lstStyle/>
          <a:p>
            <a:r>
              <a:rPr lang="de-DE" dirty="0" smtClean="0"/>
              <a:t>ASEBA </a:t>
            </a:r>
            <a:r>
              <a:rPr lang="de-DE" dirty="0" err="1" smtClean="0"/>
              <a:t>Bollodingen</a:t>
            </a: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72616"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432048" cy="216024"/>
          </a:xfrm>
          <a:prstGeom prst="line">
            <a:avLst/>
          </a:prstGeom>
          <a:noFill/>
          <a:ln w="38100">
            <a:solidFill>
              <a:srgbClr val="FF0000"/>
            </a:solidFill>
            <a:prstDash val="sysDot"/>
            <a:round/>
            <a:headEnd/>
            <a:tailEnd/>
          </a:ln>
        </p:spPr>
        <p:txBody>
          <a:bodyPr/>
          <a:lstStyle/>
          <a:p>
            <a:endParaRPr lang="de-DE"/>
          </a:p>
        </p:txBody>
      </p:sp>
      <p:sp>
        <p:nvSpPr>
          <p:cNvPr id="11" name="Inhaltsplatzhalter 2"/>
          <p:cNvSpPr>
            <a:spLocks noGrp="1"/>
          </p:cNvSpPr>
          <p:nvPr>
            <p:ph idx="1"/>
          </p:nvPr>
        </p:nvSpPr>
        <p:spPr>
          <a:xfrm>
            <a:off x="-324544" y="260648"/>
            <a:ext cx="3600400" cy="659735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3,4: </a:t>
            </a:r>
            <a:r>
              <a:rPr lang="de-DE" sz="2400" dirty="0" smtClean="0">
                <a:solidFill>
                  <a:srgbClr val="66FF33"/>
                </a:solidFill>
              </a:rPr>
              <a:t>[BG2]</a:t>
            </a:r>
            <a:r>
              <a:rPr lang="de-DE" sz="2400" dirty="0" smtClean="0">
                <a:solidFill>
                  <a:srgbClr val="FFFF00"/>
                </a:solidFill>
              </a:rPr>
              <a:t> Und </a:t>
            </a:r>
            <a:r>
              <a:rPr lang="de-DE" sz="2400" dirty="0">
                <a:solidFill>
                  <a:srgbClr val="FFFF00"/>
                </a:solidFill>
              </a:rPr>
              <a:t>ihnen zur Seite besserte aus </a:t>
            </a:r>
            <a:r>
              <a:rPr lang="de-DE" sz="2400" dirty="0" err="1" smtClean="0">
                <a:solidFill>
                  <a:srgbClr val="7030A0"/>
                </a:solidFill>
              </a:rPr>
              <a:t>Me-remoth</a:t>
            </a:r>
            <a:r>
              <a:rPr lang="de-DE" sz="2400" dirty="0">
                <a:solidFill>
                  <a:srgbClr val="7030A0"/>
                </a:solidFill>
              </a:rPr>
              <a:t>, der Sohn </a:t>
            </a:r>
            <a:r>
              <a:rPr lang="de-DE" sz="2400" dirty="0" err="1">
                <a:solidFill>
                  <a:srgbClr val="7030A0"/>
                </a:solidFill>
              </a:rPr>
              <a:t>Urijas</a:t>
            </a:r>
            <a:r>
              <a:rPr lang="de-DE" sz="2400" dirty="0">
                <a:solidFill>
                  <a:srgbClr val="7030A0"/>
                </a:solidFill>
              </a:rPr>
              <a:t>, des Sohnes </a:t>
            </a:r>
            <a:r>
              <a:rPr lang="de-DE" sz="2400" dirty="0" err="1">
                <a:solidFill>
                  <a:srgbClr val="7030A0"/>
                </a:solidFill>
              </a:rPr>
              <a:t>Hakkoz</a:t>
            </a:r>
            <a:r>
              <a:rPr lang="de-DE" sz="2400" dirty="0">
                <a:solidFill>
                  <a:srgbClr val="7030A0"/>
                </a:solidFill>
              </a:rPr>
              <a:t>'</a:t>
            </a:r>
            <a:r>
              <a:rPr lang="de-DE" sz="2400" dirty="0">
                <a:solidFill>
                  <a:srgbClr val="FFFF00"/>
                </a:solidFill>
              </a:rPr>
              <a:t>. </a:t>
            </a:r>
            <a:r>
              <a:rPr lang="de-DE" sz="2400" dirty="0" smtClean="0">
                <a:solidFill>
                  <a:srgbClr val="66FF33"/>
                </a:solidFill>
              </a:rPr>
              <a:t>[BG3]</a:t>
            </a:r>
            <a:r>
              <a:rPr lang="de-DE" sz="2400" dirty="0" smtClean="0">
                <a:solidFill>
                  <a:srgbClr val="FFFF00"/>
                </a:solidFill>
              </a:rPr>
              <a:t> Und </a:t>
            </a:r>
            <a:r>
              <a:rPr lang="de-DE" sz="2400" dirty="0">
                <a:solidFill>
                  <a:srgbClr val="FFFF00"/>
                </a:solidFill>
              </a:rPr>
              <a:t>ihm zur Seite besserte aus </a:t>
            </a:r>
            <a:r>
              <a:rPr lang="de-DE" sz="2400" dirty="0" err="1" smtClean="0">
                <a:solidFill>
                  <a:srgbClr val="FFFF00"/>
                </a:solidFill>
              </a:rPr>
              <a:t>Me-schullam</a:t>
            </a:r>
            <a:r>
              <a:rPr lang="de-DE" sz="2400" dirty="0">
                <a:solidFill>
                  <a:srgbClr val="FFFF00"/>
                </a:solidFill>
              </a:rPr>
              <a:t>, der Sohn </a:t>
            </a:r>
            <a:r>
              <a:rPr lang="de-DE" sz="2400" dirty="0" err="1" smtClean="0">
                <a:solidFill>
                  <a:srgbClr val="FFFF00"/>
                </a:solidFill>
              </a:rPr>
              <a:t>Berekjas</a:t>
            </a:r>
            <a:r>
              <a:rPr lang="de-DE" sz="2400" dirty="0" smtClean="0">
                <a:solidFill>
                  <a:srgbClr val="FFFF00"/>
                </a:solidFill>
              </a:rPr>
              <a:t>, </a:t>
            </a:r>
            <a:r>
              <a:rPr lang="de-DE" sz="2400" dirty="0">
                <a:solidFill>
                  <a:srgbClr val="FFFF00"/>
                </a:solidFill>
              </a:rPr>
              <a:t>des Sohnes </a:t>
            </a:r>
            <a:r>
              <a:rPr lang="de-DE" sz="2400" dirty="0" err="1" smtClean="0">
                <a:solidFill>
                  <a:srgbClr val="FFFF00"/>
                </a:solidFill>
              </a:rPr>
              <a:t>Meschesa-beels</a:t>
            </a:r>
            <a:r>
              <a:rPr lang="de-DE" sz="2400" dirty="0">
                <a:solidFill>
                  <a:srgbClr val="FFFF00"/>
                </a:solidFill>
              </a:rPr>
              <a:t>. </a:t>
            </a:r>
            <a:r>
              <a:rPr lang="de-DE" sz="2400" dirty="0" smtClean="0">
                <a:solidFill>
                  <a:srgbClr val="66FF33"/>
                </a:solidFill>
              </a:rPr>
              <a:t>[BG4]</a:t>
            </a:r>
            <a:r>
              <a:rPr lang="de-DE" sz="2400" dirty="0" smtClean="0">
                <a:solidFill>
                  <a:srgbClr val="FFFF00"/>
                </a:solidFill>
              </a:rPr>
              <a:t> Und </a:t>
            </a:r>
            <a:r>
              <a:rPr lang="de-DE" sz="2400" dirty="0">
                <a:solidFill>
                  <a:srgbClr val="FFFF00"/>
                </a:solidFill>
              </a:rPr>
              <a:t>ihm zur Seite besserte aus Zadok, der Sohn </a:t>
            </a:r>
            <a:r>
              <a:rPr lang="de-DE" sz="2400" dirty="0" err="1">
                <a:solidFill>
                  <a:srgbClr val="FFFF00"/>
                </a:solidFill>
              </a:rPr>
              <a:t>Baanas</a:t>
            </a:r>
            <a:r>
              <a:rPr lang="de-DE" sz="2400" dirty="0">
                <a:solidFill>
                  <a:srgbClr val="FFFF00"/>
                </a:solidFill>
              </a:rPr>
              <a:t>. </a:t>
            </a:r>
          </a:p>
          <a:p>
            <a:endParaRPr lang="de-DE" sz="2400" dirty="0">
              <a:solidFill>
                <a:srgbClr val="FFFF00"/>
              </a:solidFill>
            </a:endParaRPr>
          </a:p>
        </p:txBody>
      </p:sp>
      <p:sp>
        <p:nvSpPr>
          <p:cNvPr id="12" name="Textfeld 11"/>
          <p:cNvSpPr txBox="1"/>
          <p:nvPr/>
        </p:nvSpPr>
        <p:spPr>
          <a:xfrm>
            <a:off x="3995936" y="3573016"/>
            <a:ext cx="332142" cy="369332"/>
          </a:xfrm>
          <a:prstGeom prst="rect">
            <a:avLst/>
          </a:prstGeom>
          <a:noFill/>
        </p:spPr>
        <p:txBody>
          <a:bodyPr wrap="none" rtlCol="0">
            <a:spAutoFit/>
          </a:bodyPr>
          <a:lstStyle/>
          <a:p>
            <a:r>
              <a:rPr lang="de-DE" dirty="0" smtClean="0"/>
              <a:t>2</a:t>
            </a:r>
            <a:endParaRPr lang="de-DE" dirty="0"/>
          </a:p>
        </p:txBody>
      </p:sp>
      <p:sp>
        <p:nvSpPr>
          <p:cNvPr id="13" name="Textfeld 12"/>
          <p:cNvSpPr txBox="1"/>
          <p:nvPr/>
        </p:nvSpPr>
        <p:spPr>
          <a:xfrm>
            <a:off x="4139952" y="3645024"/>
            <a:ext cx="332142" cy="369332"/>
          </a:xfrm>
          <a:prstGeom prst="rect">
            <a:avLst/>
          </a:prstGeom>
          <a:noFill/>
        </p:spPr>
        <p:txBody>
          <a:bodyPr wrap="none" rtlCol="0">
            <a:spAutoFit/>
          </a:bodyPr>
          <a:lstStyle/>
          <a:p>
            <a:r>
              <a:rPr lang="de-DE" dirty="0" smtClean="0"/>
              <a:t>3</a:t>
            </a:r>
            <a:endParaRPr lang="de-DE" dirty="0"/>
          </a:p>
        </p:txBody>
      </p:sp>
      <p:sp>
        <p:nvSpPr>
          <p:cNvPr id="14" name="Textfeld 13"/>
          <p:cNvSpPr txBox="1"/>
          <p:nvPr/>
        </p:nvSpPr>
        <p:spPr>
          <a:xfrm>
            <a:off x="4283968" y="3717032"/>
            <a:ext cx="144016" cy="369332"/>
          </a:xfrm>
          <a:prstGeom prst="rect">
            <a:avLst/>
          </a:prstGeom>
          <a:noFill/>
        </p:spPr>
        <p:txBody>
          <a:bodyPr wrap="square" rtlCol="0">
            <a:spAutoFit/>
          </a:bodyPr>
          <a:lstStyle/>
          <a:p>
            <a:r>
              <a:rPr lang="de-DE" dirty="0" smtClean="0"/>
              <a:t>4</a:t>
            </a:r>
            <a:endParaRPr lang="de-DE" dirty="0"/>
          </a:p>
        </p:txBody>
      </p:sp>
      <p:sp>
        <p:nvSpPr>
          <p:cNvPr id="15" name="Rechteck 14"/>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6156176" y="692696"/>
            <a:ext cx="2603598" cy="369332"/>
          </a:xfrm>
          <a:prstGeom prst="rect">
            <a:avLst/>
          </a:prstGeom>
          <a:noFill/>
        </p:spPr>
        <p:txBody>
          <a:bodyPr wrap="none" rtlCol="0">
            <a:spAutoFit/>
          </a:bodyPr>
          <a:lstStyle/>
          <a:p>
            <a:r>
              <a:rPr lang="de-DE" dirty="0" err="1" smtClean="0"/>
              <a:t>Meremoth</a:t>
            </a:r>
            <a:r>
              <a:rPr lang="de-DE" dirty="0" smtClean="0"/>
              <a:t>: </a:t>
            </a:r>
            <a:r>
              <a:rPr lang="de-DE" dirty="0" err="1" smtClean="0"/>
              <a:t>Neh</a:t>
            </a:r>
            <a:r>
              <a:rPr lang="de-DE" dirty="0" smtClean="0"/>
              <a:t> 3,21</a:t>
            </a:r>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72616"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576064" cy="288032"/>
          </a:xfrm>
          <a:prstGeom prst="line">
            <a:avLst/>
          </a:prstGeom>
          <a:noFill/>
          <a:ln w="38100">
            <a:solidFill>
              <a:srgbClr val="FF0000"/>
            </a:solidFill>
            <a:prstDash val="sysDot"/>
            <a:round/>
            <a:headEnd/>
            <a:tailEnd/>
          </a:ln>
        </p:spPr>
        <p:txBody>
          <a:bodyPr/>
          <a:lstStyle/>
          <a:p>
            <a:endParaRPr lang="de-DE"/>
          </a:p>
        </p:txBody>
      </p:sp>
      <p:sp>
        <p:nvSpPr>
          <p:cNvPr id="11"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3,5:</a:t>
            </a:r>
            <a:r>
              <a:rPr lang="de-DE" sz="2400" dirty="0"/>
              <a:t> </a:t>
            </a:r>
            <a:r>
              <a:rPr lang="de-DE" sz="2400" dirty="0" smtClean="0">
                <a:solidFill>
                  <a:srgbClr val="66FF33"/>
                </a:solidFill>
              </a:rPr>
              <a:t>[BG5]</a:t>
            </a:r>
            <a:r>
              <a:rPr lang="de-DE" sz="2400" dirty="0" smtClean="0"/>
              <a:t> </a:t>
            </a:r>
            <a:r>
              <a:rPr lang="de-DE" sz="2400" dirty="0" smtClean="0">
                <a:solidFill>
                  <a:srgbClr val="FFFF00"/>
                </a:solidFill>
              </a:rPr>
              <a:t>Und </a:t>
            </a:r>
            <a:r>
              <a:rPr lang="de-DE" sz="2400" dirty="0">
                <a:solidFill>
                  <a:srgbClr val="FFFF00"/>
                </a:solidFill>
              </a:rPr>
              <a:t>ihm zur Seite besserten die </a:t>
            </a:r>
            <a:r>
              <a:rPr lang="de-DE" sz="2400" dirty="0" err="1">
                <a:solidFill>
                  <a:srgbClr val="FFFF00"/>
                </a:solidFill>
              </a:rPr>
              <a:t>Tekoiter</a:t>
            </a:r>
            <a:r>
              <a:rPr lang="de-DE" sz="2400" dirty="0">
                <a:solidFill>
                  <a:srgbClr val="FFFF00"/>
                </a:solidFill>
              </a:rPr>
              <a:t> aus; </a:t>
            </a:r>
            <a:r>
              <a:rPr lang="de-DE" sz="2400" dirty="0">
                <a:solidFill>
                  <a:srgbClr val="7030A0"/>
                </a:solidFill>
              </a:rPr>
              <a:t>aber die Vornehmen unter ihnen beugten ihren Nacken nicht unter den Dienst ihres Herrn</a:t>
            </a:r>
            <a:r>
              <a:rPr lang="de-DE" sz="2400" dirty="0">
                <a:solidFill>
                  <a:srgbClr val="FFFF00"/>
                </a:solidFill>
              </a:rPr>
              <a:t>.</a:t>
            </a:r>
            <a:r>
              <a:rPr lang="de-DE" sz="2400" dirty="0">
                <a:solidFill>
                  <a:srgbClr val="00B0F0"/>
                </a:solidFill>
              </a:rPr>
              <a:t> </a:t>
            </a:r>
          </a:p>
          <a:p>
            <a:pPr>
              <a:buNone/>
            </a:pPr>
            <a:r>
              <a:rPr lang="de-DE" sz="2400" dirty="0" smtClean="0">
                <a:solidFill>
                  <a:srgbClr val="FFFF00"/>
                </a:solidFill>
              </a:rPr>
              <a:t>	</a:t>
            </a:r>
          </a:p>
          <a:p>
            <a:pPr>
              <a:buNone/>
            </a:pPr>
            <a:r>
              <a:rPr lang="de-DE" sz="2400" dirty="0" smtClean="0">
                <a:solidFill>
                  <a:srgbClr val="FFFF00"/>
                </a:solidFill>
              </a:rPr>
              <a:t>	</a:t>
            </a:r>
            <a:r>
              <a:rPr lang="de-DE" sz="2400" dirty="0" smtClean="0"/>
              <a:t>Vgl. 3,27</a:t>
            </a:r>
            <a:endParaRPr lang="de-DE" sz="2400" dirty="0"/>
          </a:p>
        </p:txBody>
      </p:sp>
      <p:sp>
        <p:nvSpPr>
          <p:cNvPr id="12" name="Textfeld 11"/>
          <p:cNvSpPr txBox="1"/>
          <p:nvPr/>
        </p:nvSpPr>
        <p:spPr>
          <a:xfrm>
            <a:off x="3995936" y="3573016"/>
            <a:ext cx="332142" cy="369332"/>
          </a:xfrm>
          <a:prstGeom prst="rect">
            <a:avLst/>
          </a:prstGeom>
          <a:noFill/>
        </p:spPr>
        <p:txBody>
          <a:bodyPr wrap="none" rtlCol="0">
            <a:spAutoFit/>
          </a:bodyPr>
          <a:lstStyle/>
          <a:p>
            <a:r>
              <a:rPr lang="de-DE" dirty="0" smtClean="0"/>
              <a:t>2</a:t>
            </a:r>
            <a:endParaRPr lang="de-DE" dirty="0"/>
          </a:p>
        </p:txBody>
      </p:sp>
      <p:sp>
        <p:nvSpPr>
          <p:cNvPr id="13" name="Textfeld 12"/>
          <p:cNvSpPr txBox="1"/>
          <p:nvPr/>
        </p:nvSpPr>
        <p:spPr>
          <a:xfrm>
            <a:off x="4139952" y="3645024"/>
            <a:ext cx="332142" cy="369332"/>
          </a:xfrm>
          <a:prstGeom prst="rect">
            <a:avLst/>
          </a:prstGeom>
          <a:noFill/>
        </p:spPr>
        <p:txBody>
          <a:bodyPr wrap="none" rtlCol="0">
            <a:spAutoFit/>
          </a:bodyPr>
          <a:lstStyle/>
          <a:p>
            <a:r>
              <a:rPr lang="de-DE" dirty="0" smtClean="0"/>
              <a:t>3</a:t>
            </a:r>
            <a:endParaRPr lang="de-DE" dirty="0"/>
          </a:p>
        </p:txBody>
      </p:sp>
      <p:sp>
        <p:nvSpPr>
          <p:cNvPr id="14" name="Textfeld 13"/>
          <p:cNvSpPr txBox="1"/>
          <p:nvPr/>
        </p:nvSpPr>
        <p:spPr>
          <a:xfrm>
            <a:off x="4283968" y="3717032"/>
            <a:ext cx="144016" cy="369332"/>
          </a:xfrm>
          <a:prstGeom prst="rect">
            <a:avLst/>
          </a:prstGeom>
          <a:noFill/>
        </p:spPr>
        <p:txBody>
          <a:bodyPr wrap="square" rtlCol="0">
            <a:spAutoFit/>
          </a:bodyPr>
          <a:lstStyle/>
          <a:p>
            <a:r>
              <a:rPr lang="de-DE" dirty="0" smtClean="0"/>
              <a:t>4</a:t>
            </a:r>
            <a:endParaRPr lang="de-DE" dirty="0"/>
          </a:p>
        </p:txBody>
      </p:sp>
      <p:sp>
        <p:nvSpPr>
          <p:cNvPr id="15" name="Textfeld 14"/>
          <p:cNvSpPr txBox="1"/>
          <p:nvPr/>
        </p:nvSpPr>
        <p:spPr>
          <a:xfrm>
            <a:off x="4427984" y="3789040"/>
            <a:ext cx="144016" cy="369332"/>
          </a:xfrm>
          <a:prstGeom prst="rect">
            <a:avLst/>
          </a:prstGeom>
          <a:noFill/>
        </p:spPr>
        <p:txBody>
          <a:bodyPr wrap="square" rtlCol="0">
            <a:spAutoFit/>
          </a:bodyPr>
          <a:lstStyle/>
          <a:p>
            <a:r>
              <a:rPr lang="de-DE" dirty="0" smtClean="0"/>
              <a:t>5</a:t>
            </a:r>
            <a:endParaRPr lang="de-DE" dirty="0"/>
          </a:p>
        </p:txBody>
      </p:sp>
      <p:sp>
        <p:nvSpPr>
          <p:cNvPr id="16" name="Rechteck 15"/>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72616"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576064" cy="216024"/>
          </a:xfrm>
          <a:prstGeom prst="line">
            <a:avLst/>
          </a:prstGeom>
          <a:noFill/>
          <a:ln w="38100">
            <a:solidFill>
              <a:srgbClr val="FF0000"/>
            </a:solidFill>
            <a:prstDash val="sysDot"/>
            <a:round/>
            <a:headEnd/>
            <a:tailEnd/>
          </a:ln>
        </p:spPr>
        <p:txBody>
          <a:bodyPr/>
          <a:lstStyle/>
          <a:p>
            <a:endParaRPr lang="de-DE"/>
          </a:p>
        </p:txBody>
      </p:sp>
      <p:sp>
        <p:nvSpPr>
          <p:cNvPr id="11" name="Inhaltsplatzhalter 2"/>
          <p:cNvSpPr>
            <a:spLocks noGrp="1"/>
          </p:cNvSpPr>
          <p:nvPr>
            <p:ph idx="1"/>
          </p:nvPr>
        </p:nvSpPr>
        <p:spPr>
          <a:xfrm>
            <a:off x="5148064" y="404664"/>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3,6: </a:t>
            </a:r>
            <a:r>
              <a:rPr lang="de-DE" sz="2400" dirty="0" smtClean="0">
                <a:solidFill>
                  <a:srgbClr val="C00000"/>
                </a:solidFill>
              </a:rPr>
              <a:t>[BG1]</a:t>
            </a:r>
            <a:r>
              <a:rPr lang="de-DE" sz="2400" dirty="0" smtClean="0">
                <a:solidFill>
                  <a:srgbClr val="FFFF00"/>
                </a:solidFill>
              </a:rPr>
              <a:t> Und </a:t>
            </a:r>
            <a:r>
              <a:rPr lang="de-DE" sz="2400" dirty="0">
                <a:solidFill>
                  <a:srgbClr val="FFFF00"/>
                </a:solidFill>
              </a:rPr>
              <a:t>das</a:t>
            </a:r>
            <a:r>
              <a:rPr lang="de-DE" sz="2400" dirty="0">
                <a:solidFill>
                  <a:srgbClr val="00B0F0"/>
                </a:solidFill>
              </a:rPr>
              <a:t> Tor der alten Mauer </a:t>
            </a:r>
            <a:r>
              <a:rPr lang="de-DE" sz="2400" dirty="0">
                <a:solidFill>
                  <a:srgbClr val="FFFF00"/>
                </a:solidFill>
              </a:rPr>
              <a:t>besserten aus </a:t>
            </a:r>
            <a:r>
              <a:rPr lang="de-DE" sz="2400" dirty="0" err="1">
                <a:solidFill>
                  <a:srgbClr val="FFFF00"/>
                </a:solidFill>
              </a:rPr>
              <a:t>Jojada</a:t>
            </a:r>
            <a:r>
              <a:rPr lang="de-DE" sz="2400" dirty="0">
                <a:solidFill>
                  <a:srgbClr val="FFFF00"/>
                </a:solidFill>
              </a:rPr>
              <a:t>, der Sohn </a:t>
            </a:r>
            <a:r>
              <a:rPr lang="de-DE" sz="2400" dirty="0" err="1">
                <a:solidFill>
                  <a:srgbClr val="FFFF00"/>
                </a:solidFill>
              </a:rPr>
              <a:t>Paseachs</a:t>
            </a:r>
            <a:r>
              <a:rPr lang="de-DE" sz="2400" dirty="0">
                <a:solidFill>
                  <a:srgbClr val="FFFF00"/>
                </a:solidFill>
              </a:rPr>
              <a:t>, und </a:t>
            </a:r>
            <a:r>
              <a:rPr lang="de-DE" sz="2400" dirty="0" err="1">
                <a:solidFill>
                  <a:srgbClr val="FFFF00"/>
                </a:solidFill>
              </a:rPr>
              <a:t>Meschullam</a:t>
            </a:r>
            <a:r>
              <a:rPr lang="de-DE" sz="2400" dirty="0">
                <a:solidFill>
                  <a:srgbClr val="FFFF00"/>
                </a:solidFill>
              </a:rPr>
              <a:t>, der Sohn </a:t>
            </a:r>
            <a:r>
              <a:rPr lang="de-DE" sz="2400" dirty="0" err="1">
                <a:solidFill>
                  <a:srgbClr val="FFFF00"/>
                </a:solidFill>
              </a:rPr>
              <a:t>Besodjas</a:t>
            </a:r>
            <a:r>
              <a:rPr lang="de-DE" sz="2400" dirty="0">
                <a:solidFill>
                  <a:srgbClr val="FFFF00"/>
                </a:solidFill>
              </a:rPr>
              <a:t>; sie </a:t>
            </a:r>
            <a:r>
              <a:rPr lang="de-DE" sz="2400" dirty="0" err="1">
                <a:solidFill>
                  <a:srgbClr val="FFFF00"/>
                </a:solidFill>
              </a:rPr>
              <a:t>bälkten</a:t>
            </a:r>
            <a:r>
              <a:rPr lang="de-DE" sz="2400" dirty="0">
                <a:solidFill>
                  <a:srgbClr val="FFFF00"/>
                </a:solidFill>
              </a:rPr>
              <a:t> es und setzten seine Flügel, seine Klammern und seine Riegel ein. </a:t>
            </a:r>
          </a:p>
          <a:p>
            <a:endParaRPr lang="de-DE" sz="2400" dirty="0">
              <a:solidFill>
                <a:srgbClr val="FFFF00"/>
              </a:solidFill>
            </a:endParaRPr>
          </a:p>
        </p:txBody>
      </p:sp>
      <p:sp>
        <p:nvSpPr>
          <p:cNvPr id="15" name="Rechteck 14"/>
          <p:cNvSpPr/>
          <p:nvPr/>
        </p:nvSpPr>
        <p:spPr bwMode="auto">
          <a:xfrm>
            <a:off x="4572000"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Rechteck 15"/>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Textfeld 11"/>
          <p:cNvSpPr txBox="1"/>
          <p:nvPr/>
        </p:nvSpPr>
        <p:spPr>
          <a:xfrm>
            <a:off x="2123728" y="4221088"/>
            <a:ext cx="2973122" cy="369332"/>
          </a:xfrm>
          <a:prstGeom prst="rect">
            <a:avLst/>
          </a:prstGeom>
          <a:solidFill>
            <a:srgbClr val="00B0F0"/>
          </a:solidFill>
        </p:spPr>
        <p:txBody>
          <a:bodyPr wrap="none" rtlCol="0">
            <a:spAutoFit/>
          </a:bodyPr>
          <a:lstStyle/>
          <a:p>
            <a:r>
              <a:rPr lang="de-DE" dirty="0" smtClean="0"/>
              <a:t>Das Tor der alten Mauer</a:t>
            </a:r>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22" name="Rechteck 21"/>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Textfeld 10"/>
          <p:cNvSpPr txBox="1"/>
          <p:nvPr/>
        </p:nvSpPr>
        <p:spPr>
          <a:xfrm>
            <a:off x="1187624" y="4365104"/>
            <a:ext cx="1872629" cy="369332"/>
          </a:xfrm>
          <a:prstGeom prst="rect">
            <a:avLst/>
          </a:prstGeom>
          <a:solidFill>
            <a:srgbClr val="00B0F0"/>
          </a:solidFill>
        </p:spPr>
        <p:txBody>
          <a:bodyPr wrap="none" rtlCol="0">
            <a:spAutoFit/>
          </a:bodyPr>
          <a:lstStyle/>
          <a:p>
            <a:r>
              <a:rPr lang="de-DE" dirty="0" smtClean="0"/>
              <a:t>Die alte Mauer</a:t>
            </a:r>
            <a:endParaRPr lang="de-DE" dirty="0"/>
          </a:p>
        </p:txBody>
      </p:sp>
      <p:sp>
        <p:nvSpPr>
          <p:cNvPr id="12" name="Textfeld 11"/>
          <p:cNvSpPr txBox="1"/>
          <p:nvPr/>
        </p:nvSpPr>
        <p:spPr>
          <a:xfrm>
            <a:off x="251520" y="5229200"/>
            <a:ext cx="1468672" cy="646331"/>
          </a:xfrm>
          <a:prstGeom prst="rect">
            <a:avLst/>
          </a:prstGeom>
          <a:solidFill>
            <a:srgbClr val="C00000"/>
          </a:solidFill>
        </p:spPr>
        <p:txBody>
          <a:bodyPr wrap="none" rtlCol="0">
            <a:spAutoFit/>
          </a:bodyPr>
          <a:lstStyle/>
          <a:p>
            <a:r>
              <a:rPr lang="de-DE" dirty="0" smtClean="0"/>
              <a:t>N. </a:t>
            </a:r>
            <a:r>
              <a:rPr lang="de-DE" dirty="0" err="1" smtClean="0"/>
              <a:t>Avigad</a:t>
            </a:r>
            <a:r>
              <a:rPr lang="de-DE" dirty="0" smtClean="0"/>
              <a:t> </a:t>
            </a:r>
          </a:p>
          <a:p>
            <a:r>
              <a:rPr lang="de-DE" dirty="0" smtClean="0"/>
              <a:t>1968-1982</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Grp="1" noChangeArrowheads="1"/>
          </p:cNvSpPr>
          <p:nvPr>
            <p:ph type="title"/>
          </p:nvPr>
        </p:nvSpPr>
        <p:spPr>
          <a:xfrm>
            <a:off x="0" y="0"/>
            <a:ext cx="9144000" cy="990600"/>
          </a:xfrm>
        </p:spPr>
        <p:txBody>
          <a:bodyPr/>
          <a:lstStyle/>
          <a:p>
            <a:pPr eaLnBrk="1" hangingPunct="1">
              <a:defRPr/>
            </a:pPr>
            <a:r>
              <a:rPr lang="de-DE" dirty="0" smtClean="0">
                <a:solidFill>
                  <a:srgbClr val="66FF33"/>
                </a:solidFill>
              </a:rPr>
              <a:t>Jerusalem im Jahr 70 n. Chr.</a:t>
            </a:r>
          </a:p>
        </p:txBody>
      </p:sp>
      <p:pic>
        <p:nvPicPr>
          <p:cNvPr id="4099" name="Picture 5" descr="F:\DCIM\100CANON\IMG_2872.JPG"/>
          <p:cNvPicPr>
            <a:picLocks noChangeAspect="1" noChangeArrowheads="1"/>
          </p:cNvPicPr>
          <p:nvPr/>
        </p:nvPicPr>
        <p:blipFill>
          <a:blip r:embed="rId2" cstate="print"/>
          <a:srcRect/>
          <a:stretch>
            <a:fillRect/>
          </a:stretch>
        </p:blipFill>
        <p:spPr bwMode="auto">
          <a:xfrm>
            <a:off x="539552" y="1124744"/>
            <a:ext cx="8208912" cy="5474268"/>
          </a:xfrm>
          <a:prstGeom prst="rect">
            <a:avLst/>
          </a:prstGeom>
          <a:noFill/>
          <a:ln w="9525">
            <a:noFill/>
            <a:miter lim="800000"/>
            <a:headEnd/>
            <a:tailEnd/>
          </a:ln>
        </p:spPr>
      </p:pic>
      <p:sp>
        <p:nvSpPr>
          <p:cNvPr id="4" name="Textfeld 3"/>
          <p:cNvSpPr txBox="1"/>
          <p:nvPr/>
        </p:nvSpPr>
        <p:spPr>
          <a:xfrm>
            <a:off x="5796136" y="4077072"/>
            <a:ext cx="421910" cy="769441"/>
          </a:xfrm>
          <a:prstGeom prst="rect">
            <a:avLst/>
          </a:prstGeom>
          <a:noFill/>
        </p:spPr>
        <p:txBody>
          <a:bodyPr wrap="none" rtlCol="0">
            <a:spAutoFit/>
          </a:bodyPr>
          <a:lstStyle/>
          <a:p>
            <a:r>
              <a:rPr lang="de-DE" sz="4400" dirty="0" smtClean="0">
                <a:solidFill>
                  <a:srgbClr val="FF0000"/>
                </a:solidFill>
              </a:rPr>
              <a:t>I</a:t>
            </a:r>
            <a:endParaRPr lang="de-DE" sz="4400" dirty="0">
              <a:solidFill>
                <a:srgbClr val="FF0000"/>
              </a:solidFill>
            </a:endParaRPr>
          </a:p>
        </p:txBody>
      </p:sp>
      <p:sp>
        <p:nvSpPr>
          <p:cNvPr id="5" name="Textfeld 4"/>
          <p:cNvSpPr txBox="1"/>
          <p:nvPr/>
        </p:nvSpPr>
        <p:spPr>
          <a:xfrm>
            <a:off x="6372200" y="1700808"/>
            <a:ext cx="659155" cy="769441"/>
          </a:xfrm>
          <a:prstGeom prst="rect">
            <a:avLst/>
          </a:prstGeom>
          <a:noFill/>
        </p:spPr>
        <p:txBody>
          <a:bodyPr wrap="none" rtlCol="0">
            <a:spAutoFit/>
          </a:bodyPr>
          <a:lstStyle/>
          <a:p>
            <a:r>
              <a:rPr lang="de-DE" sz="4400" dirty="0" smtClean="0">
                <a:solidFill>
                  <a:srgbClr val="FF0000"/>
                </a:solidFill>
              </a:rPr>
              <a:t>II</a:t>
            </a:r>
            <a:endParaRPr lang="de-DE" sz="4400" dirty="0">
              <a:solidFill>
                <a:srgbClr val="FF0000"/>
              </a:solidFill>
            </a:endParaRPr>
          </a:p>
        </p:txBody>
      </p:sp>
      <p:sp>
        <p:nvSpPr>
          <p:cNvPr id="6" name="Textfeld 5"/>
          <p:cNvSpPr txBox="1"/>
          <p:nvPr/>
        </p:nvSpPr>
        <p:spPr>
          <a:xfrm>
            <a:off x="2411760" y="3429000"/>
            <a:ext cx="896399" cy="769441"/>
          </a:xfrm>
          <a:prstGeom prst="rect">
            <a:avLst/>
          </a:prstGeom>
          <a:noFill/>
        </p:spPr>
        <p:txBody>
          <a:bodyPr wrap="none" rtlCol="0">
            <a:spAutoFit/>
          </a:bodyPr>
          <a:lstStyle/>
          <a:p>
            <a:r>
              <a:rPr lang="de-DE" sz="4400" dirty="0" smtClean="0">
                <a:solidFill>
                  <a:srgbClr val="FF0000"/>
                </a:solidFill>
              </a:rPr>
              <a:t>III</a:t>
            </a:r>
            <a:endParaRPr lang="de-DE" sz="4400" dirty="0">
              <a:solidFill>
                <a:srgbClr val="FF0000"/>
              </a:solidFill>
            </a:endParaRPr>
          </a:p>
        </p:txBody>
      </p:sp>
      <p:sp>
        <p:nvSpPr>
          <p:cNvPr id="7" name="Textfeld 6"/>
          <p:cNvSpPr txBox="1"/>
          <p:nvPr/>
        </p:nvSpPr>
        <p:spPr>
          <a:xfrm>
            <a:off x="2267744" y="1484784"/>
            <a:ext cx="808235" cy="769441"/>
          </a:xfrm>
          <a:prstGeom prst="rect">
            <a:avLst/>
          </a:prstGeom>
          <a:noFill/>
        </p:spPr>
        <p:txBody>
          <a:bodyPr wrap="none" rtlCol="0">
            <a:spAutoFit/>
          </a:bodyPr>
          <a:lstStyle/>
          <a:p>
            <a:r>
              <a:rPr lang="de-DE" sz="4400" dirty="0" smtClean="0">
                <a:solidFill>
                  <a:srgbClr val="FF0000"/>
                </a:solidFill>
              </a:rPr>
              <a:t>IV</a:t>
            </a:r>
            <a:endParaRPr lang="de-DE" sz="4400" dirty="0">
              <a:solidFill>
                <a:srgbClr val="FF0000"/>
              </a:solidFill>
            </a:endParaRPr>
          </a:p>
        </p:txBody>
      </p:sp>
      <p:sp>
        <p:nvSpPr>
          <p:cNvPr id="8" name="Textfeld 7"/>
          <p:cNvSpPr txBox="1"/>
          <p:nvPr/>
        </p:nvSpPr>
        <p:spPr>
          <a:xfrm>
            <a:off x="8028384" y="6021288"/>
            <a:ext cx="473206" cy="369332"/>
          </a:xfrm>
          <a:prstGeom prst="rect">
            <a:avLst/>
          </a:prstGeom>
          <a:noFill/>
        </p:spPr>
        <p:txBody>
          <a:bodyPr wrap="none" rtlCol="0">
            <a:spAutoFit/>
          </a:bodyPr>
          <a:lstStyle/>
          <a:p>
            <a:r>
              <a:rPr lang="de-DE" dirty="0" smtClean="0"/>
              <a:t>RL</a:t>
            </a:r>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7170" name="Picture 2" descr="C:\Users\Roger\Eigene Bilder\141___08\IMG_6789.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4" name="Textfeld 3"/>
          <p:cNvSpPr txBox="1"/>
          <p:nvPr/>
        </p:nvSpPr>
        <p:spPr>
          <a:xfrm>
            <a:off x="2627784" y="332656"/>
            <a:ext cx="4051687" cy="369332"/>
          </a:xfrm>
          <a:prstGeom prst="rect">
            <a:avLst/>
          </a:prstGeom>
          <a:solidFill>
            <a:srgbClr val="00B0F0"/>
          </a:solidFill>
        </p:spPr>
        <p:txBody>
          <a:bodyPr wrap="none" rtlCol="0">
            <a:spAutoFit/>
          </a:bodyPr>
          <a:lstStyle/>
          <a:p>
            <a:r>
              <a:rPr lang="de-DE" dirty="0" err="1" smtClean="0"/>
              <a:t>Hiskias</a:t>
            </a:r>
            <a:r>
              <a:rPr lang="de-DE" dirty="0" smtClean="0"/>
              <a:t> breite Mauer (700 v. </a:t>
            </a:r>
            <a:r>
              <a:rPr lang="de-DE" dirty="0" err="1" smtClean="0"/>
              <a:t>Chr</a:t>
            </a:r>
            <a:r>
              <a:rPr lang="de-DE" dirty="0" smtClean="0"/>
              <a:t>)</a:t>
            </a:r>
            <a:endParaRPr lang="de-DE" dirty="0"/>
          </a:p>
        </p:txBody>
      </p:sp>
      <p:sp>
        <p:nvSpPr>
          <p:cNvPr id="5" name="Textfeld 4"/>
          <p:cNvSpPr txBox="1"/>
          <p:nvPr/>
        </p:nvSpPr>
        <p:spPr>
          <a:xfrm>
            <a:off x="971600" y="4221088"/>
            <a:ext cx="5148717" cy="369332"/>
          </a:xfrm>
          <a:prstGeom prst="rect">
            <a:avLst/>
          </a:prstGeom>
          <a:noFill/>
        </p:spPr>
        <p:txBody>
          <a:bodyPr wrap="none" rtlCol="0">
            <a:spAutoFit/>
          </a:bodyPr>
          <a:lstStyle/>
          <a:p>
            <a:r>
              <a:rPr lang="de-DE" dirty="0" smtClean="0"/>
              <a:t>7m breit, bis 7 Steinlagen noch vorhanden</a:t>
            </a:r>
            <a:endParaRPr lang="de-DE" dirty="0"/>
          </a:p>
        </p:txBody>
      </p:sp>
      <p:sp>
        <p:nvSpPr>
          <p:cNvPr id="6" name="Textfeld 5"/>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oger\Eigene Bilder\141___08\IMG_6797.JPG"/>
          <p:cNvPicPr>
            <a:picLocks noChangeAspect="1" noChangeArrowheads="1"/>
          </p:cNvPicPr>
          <p:nvPr/>
        </p:nvPicPr>
        <p:blipFill>
          <a:blip r:embed="rId2" cstate="print"/>
          <a:srcRect/>
          <a:stretch>
            <a:fillRect/>
          </a:stretch>
        </p:blipFill>
        <p:spPr bwMode="auto">
          <a:xfrm>
            <a:off x="2286000" y="0"/>
            <a:ext cx="4572000" cy="6858000"/>
          </a:xfrm>
          <a:prstGeom prst="rect">
            <a:avLst/>
          </a:prstGeom>
          <a:noFill/>
        </p:spPr>
      </p:pic>
      <p:sp>
        <p:nvSpPr>
          <p:cNvPr id="3" name="Textfeld 2"/>
          <p:cNvSpPr txBox="1"/>
          <p:nvPr/>
        </p:nvSpPr>
        <p:spPr>
          <a:xfrm>
            <a:off x="6228184"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oger\Eigene Bilder\141___08\IMG_6793.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 name="Textfeld 2"/>
          <p:cNvSpPr txBox="1"/>
          <p:nvPr/>
        </p:nvSpPr>
        <p:spPr>
          <a:xfrm>
            <a:off x="323528" y="522920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a:p>
        </p:txBody>
      </p:sp>
      <p:pic>
        <p:nvPicPr>
          <p:cNvPr id="8194" name="Picture 2" descr="C:\Users\Roger\Eigene Bilder\141___08\IMG_6790.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5" name="Textfeld 4"/>
          <p:cNvSpPr txBox="1"/>
          <p:nvPr/>
        </p:nvSpPr>
        <p:spPr>
          <a:xfrm>
            <a:off x="8316416" y="587727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oger\Eigene Bilder\141___08\IMG_6790.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5" name="Inhaltsplatzhalter 2"/>
          <p:cNvSpPr txBox="1">
            <a:spLocks/>
          </p:cNvSpPr>
          <p:nvPr/>
        </p:nvSpPr>
        <p:spPr bwMode="auto">
          <a:xfrm>
            <a:off x="3635896" y="404664"/>
            <a:ext cx="5508104" cy="5877272"/>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r>
              <a:rPr lang="de-DE" sz="2400" dirty="0" err="1" smtClean="0">
                <a:effectLst>
                  <a:outerShdw blurRad="38100" dist="38100" dir="2700000" algn="tl">
                    <a:srgbClr val="000000">
                      <a:alpha val="43137"/>
                    </a:srgbClr>
                  </a:outerShdw>
                </a:effectLst>
              </a:rPr>
              <a:t>Jes</a:t>
            </a:r>
            <a:r>
              <a:rPr lang="de-DE" sz="2400" dirty="0" smtClean="0">
                <a:effectLst>
                  <a:outerShdw blurRad="38100" dist="38100" dir="2700000" algn="tl">
                    <a:srgbClr val="000000">
                      <a:alpha val="43137"/>
                    </a:srgbClr>
                  </a:outerShdw>
                </a:effectLst>
              </a:rPr>
              <a:t> 22,9-10: </a:t>
            </a:r>
            <a:r>
              <a:rPr lang="de-DE" sz="2400" dirty="0" smtClean="0">
                <a:solidFill>
                  <a:srgbClr val="FFFF00"/>
                </a:solidFill>
                <a:effectLst>
                  <a:outerShdw blurRad="38100" dist="38100" dir="2700000" algn="tl">
                    <a:srgbClr val="000000">
                      <a:alpha val="43137"/>
                    </a:srgbClr>
                  </a:outerShdw>
                </a:effectLst>
              </a:rPr>
              <a:t>[9] Und ihr seht die Risse der Stadt Davids, </a:t>
            </a:r>
            <a:r>
              <a:rPr lang="de-DE" sz="2400" dirty="0" err="1" smtClean="0">
                <a:solidFill>
                  <a:srgbClr val="FFFF00"/>
                </a:solidFill>
                <a:effectLst>
                  <a:outerShdw blurRad="38100" dist="38100" dir="2700000" algn="tl">
                    <a:srgbClr val="000000">
                      <a:alpha val="43137"/>
                    </a:srgbClr>
                  </a:outerShdw>
                </a:effectLst>
              </a:rPr>
              <a:t>daß</a:t>
            </a:r>
            <a:r>
              <a:rPr lang="de-DE" sz="2400" dirty="0" smtClean="0">
                <a:solidFill>
                  <a:srgbClr val="FFFF00"/>
                </a:solidFill>
                <a:effectLst>
                  <a:outerShdw blurRad="38100" dist="38100" dir="2700000" algn="tl">
                    <a:srgbClr val="000000">
                      <a:alpha val="43137"/>
                    </a:srgbClr>
                  </a:outerShdw>
                </a:effectLst>
              </a:rPr>
              <a:t> ihrer viele sind; und ihr sammelt die Wasser des unteren Teiches; </a:t>
            </a:r>
          </a:p>
          <a:p>
            <a:r>
              <a:rPr lang="de-DE" sz="2400" dirty="0" smtClean="0">
                <a:solidFill>
                  <a:srgbClr val="FFFF00"/>
                </a:solidFill>
                <a:effectLst>
                  <a:outerShdw blurRad="38100" dist="38100" dir="2700000" algn="tl">
                    <a:srgbClr val="000000">
                      <a:alpha val="43137"/>
                    </a:srgbClr>
                  </a:outerShdw>
                </a:effectLst>
              </a:rPr>
              <a:t>[10]  und ihr </a:t>
            </a:r>
            <a:r>
              <a:rPr lang="de-DE" sz="2400" dirty="0" smtClean="0">
                <a:solidFill>
                  <a:srgbClr val="00B0F0"/>
                </a:solidFill>
                <a:effectLst>
                  <a:outerShdw blurRad="38100" dist="38100" dir="2700000" algn="tl">
                    <a:srgbClr val="000000">
                      <a:alpha val="43137"/>
                    </a:srgbClr>
                  </a:outerShdw>
                </a:effectLst>
              </a:rPr>
              <a:t>zählt die Häuser </a:t>
            </a:r>
            <a:r>
              <a:rPr lang="de-DE" sz="2400" dirty="0" smtClean="0">
                <a:solidFill>
                  <a:srgbClr val="FFFF00"/>
                </a:solidFill>
                <a:effectLst>
                  <a:outerShdw blurRad="38100" dist="38100" dir="2700000" algn="tl">
                    <a:srgbClr val="000000">
                      <a:alpha val="43137"/>
                    </a:srgbClr>
                  </a:outerShdw>
                </a:effectLst>
              </a:rPr>
              <a:t>von Jerusalem und </a:t>
            </a:r>
            <a:r>
              <a:rPr lang="de-DE" sz="2400" dirty="0" smtClean="0">
                <a:solidFill>
                  <a:srgbClr val="00B0F0"/>
                </a:solidFill>
                <a:effectLst>
                  <a:outerShdw blurRad="38100" dist="38100" dir="2700000" algn="tl">
                    <a:srgbClr val="000000">
                      <a:alpha val="43137"/>
                    </a:srgbClr>
                  </a:outerShdw>
                </a:effectLst>
              </a:rPr>
              <a:t>brecht die Häuser </a:t>
            </a:r>
            <a:r>
              <a:rPr lang="de-DE" sz="2400" dirty="0" smtClean="0">
                <a:solidFill>
                  <a:srgbClr val="FFFF00"/>
                </a:solidFill>
                <a:effectLst>
                  <a:outerShdw blurRad="38100" dist="38100" dir="2700000" algn="tl">
                    <a:srgbClr val="000000">
                      <a:alpha val="43137"/>
                    </a:srgbClr>
                  </a:outerShdw>
                </a:effectLst>
              </a:rPr>
              <a:t>ab, </a:t>
            </a:r>
            <a:r>
              <a:rPr lang="de-DE" sz="2400" dirty="0" smtClean="0">
                <a:solidFill>
                  <a:srgbClr val="00B0F0"/>
                </a:solidFill>
                <a:effectLst>
                  <a:outerShdw blurRad="38100" dist="38100" dir="2700000" algn="tl">
                    <a:srgbClr val="000000">
                      <a:alpha val="43137"/>
                    </a:srgbClr>
                  </a:outerShdw>
                </a:effectLst>
              </a:rPr>
              <a:t>um die Mauer zu befestigen</a:t>
            </a:r>
            <a:r>
              <a:rPr lang="de-DE" sz="2400" dirty="0" smtClean="0">
                <a:solidFill>
                  <a:srgbClr val="FFFF00"/>
                </a:solidFill>
                <a:effectLst>
                  <a:outerShdw blurRad="38100" dist="38100" dir="2700000" algn="tl">
                    <a:srgbClr val="000000">
                      <a:alpha val="43137"/>
                    </a:srgbClr>
                  </a:outerShdw>
                </a:effectLst>
              </a:rPr>
              <a:t>; und ihr macht einen Behälter zwischen den beiden Mauern für die Wasser des alten Teiches. Aber ihr blickt nicht auf den, der es getan und sehet den nicht an, der von fernher es gebildet hat.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oger\Eigene Bilder\141___08\IMG_6804.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4" name="Textfeld 3"/>
          <p:cNvSpPr txBox="1"/>
          <p:nvPr/>
        </p:nvSpPr>
        <p:spPr>
          <a:xfrm>
            <a:off x="6084168" y="3356992"/>
            <a:ext cx="2712602" cy="646331"/>
          </a:xfrm>
          <a:prstGeom prst="rect">
            <a:avLst/>
          </a:prstGeom>
          <a:noFill/>
        </p:spPr>
        <p:txBody>
          <a:bodyPr wrap="none" rtlCol="0">
            <a:spAutoFit/>
          </a:bodyPr>
          <a:lstStyle/>
          <a:p>
            <a:r>
              <a:rPr lang="de-DE" dirty="0" smtClean="0"/>
              <a:t>abgebrochene Häuser</a:t>
            </a:r>
          </a:p>
          <a:p>
            <a:r>
              <a:rPr lang="de-DE" dirty="0" smtClean="0"/>
              <a:t>für den Mauerbau</a:t>
            </a:r>
            <a:endParaRPr lang="de-DE" dirty="0"/>
          </a:p>
        </p:txBody>
      </p:sp>
      <p:sp>
        <p:nvSpPr>
          <p:cNvPr id="5" name="Textfeld 4"/>
          <p:cNvSpPr txBox="1"/>
          <p:nvPr/>
        </p:nvSpPr>
        <p:spPr>
          <a:xfrm>
            <a:off x="8388424" y="537321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12290" name="Picture 2" descr="C:\Users\Roger\Eigene Bilder\141___08\IMG_6803.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4" name="Textfeld 3"/>
          <p:cNvSpPr txBox="1"/>
          <p:nvPr/>
        </p:nvSpPr>
        <p:spPr>
          <a:xfrm>
            <a:off x="8388424" y="501317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oger\Eigene Bilder\141___08\IMG_6798.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4" name="Textfeld 3"/>
          <p:cNvSpPr txBox="1"/>
          <p:nvPr/>
        </p:nvSpPr>
        <p:spPr>
          <a:xfrm>
            <a:off x="7740352" y="558924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2"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3,7: </a:t>
            </a:r>
            <a:r>
              <a:rPr lang="de-DE" sz="2400" dirty="0" smtClean="0">
                <a:solidFill>
                  <a:srgbClr val="C00000"/>
                </a:solidFill>
              </a:rPr>
              <a:t>[BG2] </a:t>
            </a:r>
            <a:r>
              <a:rPr lang="de-DE" sz="2400" dirty="0">
                <a:solidFill>
                  <a:srgbClr val="FFFF00"/>
                </a:solidFill>
              </a:rPr>
              <a:t>Und ihnen zur Seite besserten aus </a:t>
            </a:r>
            <a:r>
              <a:rPr lang="de-DE" sz="2400" dirty="0" err="1">
                <a:solidFill>
                  <a:srgbClr val="FFFF00"/>
                </a:solidFill>
              </a:rPr>
              <a:t>Melatja</a:t>
            </a:r>
            <a:r>
              <a:rPr lang="de-DE" sz="2400" dirty="0">
                <a:solidFill>
                  <a:srgbClr val="FFFF00"/>
                </a:solidFill>
              </a:rPr>
              <a:t>, der </a:t>
            </a:r>
            <a:r>
              <a:rPr lang="de-DE" sz="2400" dirty="0" err="1" smtClean="0">
                <a:solidFill>
                  <a:srgbClr val="FFFF00"/>
                </a:solidFill>
              </a:rPr>
              <a:t>Gibeo-niter</a:t>
            </a:r>
            <a:r>
              <a:rPr lang="de-DE" sz="2400" dirty="0">
                <a:solidFill>
                  <a:srgbClr val="FFFF00"/>
                </a:solidFill>
              </a:rPr>
              <a:t>, und </a:t>
            </a:r>
            <a:r>
              <a:rPr lang="de-DE" sz="2400" dirty="0" err="1">
                <a:solidFill>
                  <a:srgbClr val="FFFF00"/>
                </a:solidFill>
              </a:rPr>
              <a:t>Jadon</a:t>
            </a:r>
            <a:r>
              <a:rPr lang="de-DE" sz="2400" dirty="0">
                <a:solidFill>
                  <a:srgbClr val="FFFF00"/>
                </a:solidFill>
              </a:rPr>
              <a:t>, der </a:t>
            </a:r>
            <a:r>
              <a:rPr lang="de-DE" sz="2400" dirty="0" err="1" smtClean="0">
                <a:solidFill>
                  <a:srgbClr val="FFFF00"/>
                </a:solidFill>
              </a:rPr>
              <a:t>Meronothiter</a:t>
            </a:r>
            <a:r>
              <a:rPr lang="de-DE" sz="2400" dirty="0">
                <a:solidFill>
                  <a:srgbClr val="FFFF00"/>
                </a:solidFill>
              </a:rPr>
              <a:t>, Männer von </a:t>
            </a:r>
            <a:r>
              <a:rPr lang="de-DE" sz="2400" dirty="0" err="1">
                <a:solidFill>
                  <a:srgbClr val="FFFF00"/>
                </a:solidFill>
              </a:rPr>
              <a:t>Gibeon</a:t>
            </a:r>
            <a:r>
              <a:rPr lang="de-DE" sz="2400" dirty="0">
                <a:solidFill>
                  <a:srgbClr val="FFFF00"/>
                </a:solidFill>
              </a:rPr>
              <a:t> und </a:t>
            </a:r>
            <a:r>
              <a:rPr lang="de-DE" sz="2400" dirty="0" err="1">
                <a:solidFill>
                  <a:srgbClr val="FFFF00"/>
                </a:solidFill>
              </a:rPr>
              <a:t>Mizpa</a:t>
            </a:r>
            <a:r>
              <a:rPr lang="de-DE" sz="2400" dirty="0">
                <a:solidFill>
                  <a:srgbClr val="FFFF00"/>
                </a:solidFill>
              </a:rPr>
              <a:t>, gegen den </a:t>
            </a:r>
            <a:r>
              <a:rPr lang="de-DE" sz="2400" dirty="0" smtClean="0">
                <a:solidFill>
                  <a:srgbClr val="FFFF00"/>
                </a:solidFill>
              </a:rPr>
              <a:t>Gerichts-</a:t>
            </a:r>
            <a:r>
              <a:rPr lang="de-DE" sz="2400" dirty="0" err="1" smtClean="0">
                <a:solidFill>
                  <a:srgbClr val="FFFF00"/>
                </a:solidFill>
              </a:rPr>
              <a:t>stuhl</a:t>
            </a:r>
            <a:r>
              <a:rPr lang="de-DE" sz="2400" dirty="0" smtClean="0">
                <a:solidFill>
                  <a:srgbClr val="FFFF00"/>
                </a:solidFill>
              </a:rPr>
              <a:t> </a:t>
            </a:r>
            <a:r>
              <a:rPr lang="de-DE" sz="2400" dirty="0">
                <a:solidFill>
                  <a:srgbClr val="FFFF00"/>
                </a:solidFill>
              </a:rPr>
              <a:t>des </a:t>
            </a:r>
            <a:r>
              <a:rPr lang="de-DE" sz="2400" dirty="0" smtClean="0">
                <a:solidFill>
                  <a:srgbClr val="FFFF00"/>
                </a:solidFill>
              </a:rPr>
              <a:t>Landpflegers </a:t>
            </a:r>
            <a:r>
              <a:rPr lang="de-DE" sz="2400" dirty="0" err="1">
                <a:solidFill>
                  <a:srgbClr val="FFFF00"/>
                </a:solidFill>
              </a:rPr>
              <a:t>diesseit</a:t>
            </a:r>
            <a:r>
              <a:rPr lang="de-DE" sz="2400" dirty="0">
                <a:solidFill>
                  <a:srgbClr val="FFFF00"/>
                </a:solidFill>
              </a:rPr>
              <a:t> des Stromes hin. </a:t>
            </a:r>
          </a:p>
          <a:p>
            <a:endParaRPr lang="de-DE" sz="2400" dirty="0">
              <a:solidFill>
                <a:srgbClr val="FFFF00"/>
              </a:solidFill>
            </a:endParaRPr>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Textfeld 21"/>
          <p:cNvSpPr txBox="1"/>
          <p:nvPr/>
        </p:nvSpPr>
        <p:spPr>
          <a:xfrm>
            <a:off x="6156176" y="3861048"/>
            <a:ext cx="2004075" cy="646331"/>
          </a:xfrm>
          <a:prstGeom prst="rect">
            <a:avLst/>
          </a:prstGeom>
          <a:solidFill>
            <a:srgbClr val="00B0F0"/>
          </a:solidFill>
        </p:spPr>
        <p:txBody>
          <a:bodyPr wrap="none" rtlCol="0">
            <a:spAutoFit/>
          </a:bodyPr>
          <a:lstStyle/>
          <a:p>
            <a:r>
              <a:rPr lang="de-DE" dirty="0" smtClean="0"/>
              <a:t>Tor Ephraim </a:t>
            </a:r>
          </a:p>
          <a:p>
            <a:r>
              <a:rPr lang="de-DE" dirty="0" smtClean="0"/>
              <a:t>(</a:t>
            </a:r>
            <a:r>
              <a:rPr lang="de-DE" dirty="0" err="1" smtClean="0"/>
              <a:t>Neh</a:t>
            </a:r>
            <a:r>
              <a:rPr lang="de-DE" dirty="0" smtClean="0"/>
              <a:t> 12,38-40)</a:t>
            </a:r>
            <a:endParaRPr lang="de-DE" dirty="0"/>
          </a:p>
        </p:txBody>
      </p:sp>
      <p:sp>
        <p:nvSpPr>
          <p:cNvPr id="20" name="Textfeld 19"/>
          <p:cNvSpPr txBox="1"/>
          <p:nvPr/>
        </p:nvSpPr>
        <p:spPr>
          <a:xfrm>
            <a:off x="8676456" y="4581128"/>
            <a:ext cx="2343911" cy="646331"/>
          </a:xfrm>
          <a:prstGeom prst="rect">
            <a:avLst/>
          </a:prstGeom>
          <a:solidFill>
            <a:srgbClr val="C00000"/>
          </a:solidFill>
        </p:spPr>
        <p:txBody>
          <a:bodyPr wrap="none" rtlCol="0">
            <a:spAutoFit/>
          </a:bodyPr>
          <a:lstStyle/>
          <a:p>
            <a:r>
              <a:rPr lang="de-DE" dirty="0" err="1" smtClean="0"/>
              <a:t>Mazar</a:t>
            </a:r>
            <a:r>
              <a:rPr lang="de-DE" dirty="0" smtClean="0"/>
              <a:t> 1968-1978:</a:t>
            </a:r>
          </a:p>
          <a:p>
            <a:r>
              <a:rPr lang="de-DE" dirty="0" smtClean="0"/>
              <a:t>Mauerfragment</a:t>
            </a:r>
            <a:endParaRPr lang="de-DE" dirty="0"/>
          </a:p>
        </p:txBody>
      </p:sp>
      <p:sp>
        <p:nvSpPr>
          <p:cNvPr id="23" name="Textfeld 22"/>
          <p:cNvSpPr txBox="1"/>
          <p:nvPr/>
        </p:nvSpPr>
        <p:spPr>
          <a:xfrm>
            <a:off x="5796136" y="5877272"/>
            <a:ext cx="1903791" cy="307777"/>
          </a:xfrm>
          <a:prstGeom prst="rect">
            <a:avLst/>
          </a:prstGeom>
          <a:noFill/>
        </p:spPr>
        <p:txBody>
          <a:bodyPr wrap="none" rtlCol="0">
            <a:spAutoFit/>
          </a:bodyPr>
          <a:lstStyle/>
          <a:p>
            <a:r>
              <a:rPr lang="de-DE" sz="1400" dirty="0" smtClean="0"/>
              <a:t>ASEBA </a:t>
            </a:r>
            <a:r>
              <a:rPr lang="de-DE" sz="1400" dirty="0" err="1" smtClean="0"/>
              <a:t>Bollodingen</a:t>
            </a:r>
            <a:endParaRPr lang="de-DE" sz="1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3,8: </a:t>
            </a:r>
            <a:r>
              <a:rPr lang="de-DE" sz="2400" dirty="0" smtClean="0">
                <a:solidFill>
                  <a:srgbClr val="C00000"/>
                </a:solidFill>
              </a:rPr>
              <a:t>[BG3] </a:t>
            </a:r>
            <a:r>
              <a:rPr lang="de-DE" sz="2400" dirty="0">
                <a:solidFill>
                  <a:srgbClr val="FFFF00"/>
                </a:solidFill>
              </a:rPr>
              <a:t>Ihnen zur Seite besserte aus </a:t>
            </a:r>
            <a:r>
              <a:rPr lang="de-DE" sz="2400" dirty="0" err="1">
                <a:solidFill>
                  <a:srgbClr val="FFFF00"/>
                </a:solidFill>
              </a:rPr>
              <a:t>Ussiel</a:t>
            </a:r>
            <a:r>
              <a:rPr lang="de-DE" sz="2400" dirty="0">
                <a:solidFill>
                  <a:srgbClr val="FFFF00"/>
                </a:solidFill>
              </a:rPr>
              <a:t>, der Sohn </a:t>
            </a:r>
            <a:r>
              <a:rPr lang="de-DE" sz="2400" dirty="0" err="1">
                <a:solidFill>
                  <a:srgbClr val="FFFF00"/>
                </a:solidFill>
              </a:rPr>
              <a:t>Harchajas</a:t>
            </a:r>
            <a:r>
              <a:rPr lang="de-DE" sz="2400" dirty="0">
                <a:solidFill>
                  <a:srgbClr val="FFFF00"/>
                </a:solidFill>
              </a:rPr>
              <a:t>, welche </a:t>
            </a:r>
            <a:r>
              <a:rPr lang="de-DE" sz="2400" dirty="0" smtClean="0">
                <a:solidFill>
                  <a:srgbClr val="7030A0"/>
                </a:solidFill>
              </a:rPr>
              <a:t>Gold-schmiede</a:t>
            </a:r>
            <a:r>
              <a:rPr lang="de-DE" sz="2400" dirty="0" smtClean="0">
                <a:solidFill>
                  <a:srgbClr val="FFFF00"/>
                </a:solidFill>
              </a:rPr>
              <a:t> </a:t>
            </a:r>
            <a:r>
              <a:rPr lang="de-DE" sz="2400" dirty="0">
                <a:solidFill>
                  <a:srgbClr val="FFFF00"/>
                </a:solidFill>
              </a:rPr>
              <a:t>waren. </a:t>
            </a:r>
            <a:r>
              <a:rPr lang="de-DE" sz="2400" dirty="0" smtClean="0">
                <a:solidFill>
                  <a:srgbClr val="C00000"/>
                </a:solidFill>
              </a:rPr>
              <a:t>[BG4] </a:t>
            </a:r>
            <a:r>
              <a:rPr lang="de-DE" sz="2400" dirty="0" smtClean="0">
                <a:solidFill>
                  <a:srgbClr val="FFFF00"/>
                </a:solidFill>
              </a:rPr>
              <a:t>Und </a:t>
            </a:r>
            <a:r>
              <a:rPr lang="de-DE" sz="2400" dirty="0">
                <a:solidFill>
                  <a:srgbClr val="FFFF00"/>
                </a:solidFill>
              </a:rPr>
              <a:t>ihm zur Seite besserte aus </a:t>
            </a:r>
            <a:r>
              <a:rPr lang="de-DE" sz="2400" dirty="0" err="1">
                <a:solidFill>
                  <a:srgbClr val="FFFF00"/>
                </a:solidFill>
              </a:rPr>
              <a:t>Hananja</a:t>
            </a:r>
            <a:r>
              <a:rPr lang="de-DE" sz="2400" dirty="0">
                <a:solidFill>
                  <a:srgbClr val="FFFF00"/>
                </a:solidFill>
              </a:rPr>
              <a:t>, von den </a:t>
            </a:r>
            <a:r>
              <a:rPr lang="de-DE" sz="2400" dirty="0">
                <a:solidFill>
                  <a:srgbClr val="7030A0"/>
                </a:solidFill>
              </a:rPr>
              <a:t>Salbenmischern</a:t>
            </a:r>
            <a:r>
              <a:rPr lang="de-DE" sz="2400" dirty="0">
                <a:solidFill>
                  <a:srgbClr val="FFFF00"/>
                </a:solidFill>
              </a:rPr>
              <a:t>. Und sie ließen </a:t>
            </a:r>
            <a:r>
              <a:rPr lang="de-DE" sz="2400" dirty="0" err="1" smtClean="0">
                <a:solidFill>
                  <a:srgbClr val="FFFF00"/>
                </a:solidFill>
              </a:rPr>
              <a:t>Jeru-salem</a:t>
            </a:r>
            <a:r>
              <a:rPr lang="de-DE" sz="2400" dirty="0" smtClean="0">
                <a:solidFill>
                  <a:srgbClr val="FFFF00"/>
                </a:solidFill>
              </a:rPr>
              <a:t> </a:t>
            </a:r>
            <a:r>
              <a:rPr lang="de-DE" sz="2400" dirty="0">
                <a:solidFill>
                  <a:srgbClr val="FFFF00"/>
                </a:solidFill>
              </a:rPr>
              <a:t>bis an die </a:t>
            </a:r>
            <a:r>
              <a:rPr lang="de-DE" sz="2400" dirty="0">
                <a:solidFill>
                  <a:srgbClr val="00B0F0"/>
                </a:solidFill>
              </a:rPr>
              <a:t>breite Mauer</a:t>
            </a:r>
            <a:r>
              <a:rPr lang="de-DE" sz="2400" dirty="0">
                <a:solidFill>
                  <a:srgbClr val="FFFF00"/>
                </a:solidFill>
              </a:rPr>
              <a:t>, wie es war. </a:t>
            </a:r>
          </a:p>
        </p:txBody>
      </p:sp>
      <p:sp>
        <p:nvSpPr>
          <p:cNvPr id="20" name="Textfeld 19"/>
          <p:cNvSpPr txBox="1"/>
          <p:nvPr/>
        </p:nvSpPr>
        <p:spPr>
          <a:xfrm>
            <a:off x="5580112" y="4221088"/>
            <a:ext cx="332142" cy="369332"/>
          </a:xfrm>
          <a:prstGeom prst="rect">
            <a:avLst/>
          </a:prstGeom>
          <a:noFill/>
        </p:spPr>
        <p:txBody>
          <a:bodyPr wrap="none" rtlCol="0">
            <a:spAutoFit/>
          </a:bodyPr>
          <a:lstStyle/>
          <a:p>
            <a:r>
              <a:rPr lang="de-DE" dirty="0" smtClean="0"/>
              <a:t>3</a:t>
            </a:r>
            <a:endParaRPr lang="de-DE" dirty="0"/>
          </a:p>
        </p:txBody>
      </p:sp>
      <p:sp>
        <p:nvSpPr>
          <p:cNvPr id="23" name="Textfeld 22"/>
          <p:cNvSpPr txBox="1"/>
          <p:nvPr/>
        </p:nvSpPr>
        <p:spPr>
          <a:xfrm>
            <a:off x="6156176" y="4365104"/>
            <a:ext cx="332142" cy="369332"/>
          </a:xfrm>
          <a:prstGeom prst="rect">
            <a:avLst/>
          </a:prstGeom>
          <a:noFill/>
        </p:spPr>
        <p:txBody>
          <a:bodyPr wrap="none" rtlCol="0">
            <a:spAutoFit/>
          </a:bodyPr>
          <a:lstStyle/>
          <a:p>
            <a:r>
              <a:rPr lang="de-DE" dirty="0" smtClean="0"/>
              <a:t>4</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le:Israel-2013-Aerial-Temple Mount 03.jpg"/>
          <p:cNvPicPr>
            <a:picLocks noChangeAspect="1" noChangeArrowheads="1"/>
          </p:cNvPicPr>
          <p:nvPr/>
        </p:nvPicPr>
        <p:blipFill>
          <a:blip r:embed="rId2" cstate="print"/>
          <a:srcRect/>
          <a:stretch>
            <a:fillRect/>
          </a:stretch>
        </p:blipFill>
        <p:spPr bwMode="auto">
          <a:xfrm>
            <a:off x="-1" y="0"/>
            <a:ext cx="5930623" cy="6858000"/>
          </a:xfrm>
          <a:prstGeom prst="rect">
            <a:avLst/>
          </a:prstGeom>
          <a:noFill/>
        </p:spPr>
      </p:pic>
      <p:sp>
        <p:nvSpPr>
          <p:cNvPr id="5" name="Textfeld 4"/>
          <p:cNvSpPr txBox="1"/>
          <p:nvPr/>
        </p:nvSpPr>
        <p:spPr>
          <a:xfrm>
            <a:off x="6084168" y="5877272"/>
            <a:ext cx="2245295" cy="523220"/>
          </a:xfrm>
          <a:prstGeom prst="rect">
            <a:avLst/>
          </a:prstGeom>
          <a:noFill/>
        </p:spPr>
        <p:txBody>
          <a:bodyPr wrap="none" rtlCol="0">
            <a:spAutoFit/>
          </a:bodyPr>
          <a:lstStyle/>
          <a:p>
            <a:r>
              <a:rPr lang="de-DE" sz="1400" dirty="0" smtClean="0"/>
              <a:t>Godot13 CC-BY-SA 3.0</a:t>
            </a:r>
          </a:p>
          <a:p>
            <a:r>
              <a:rPr lang="de-DE" sz="1400" dirty="0" smtClean="0"/>
              <a:t> nicht portiert </a:t>
            </a:r>
            <a:endParaRPr lang="de-DE" sz="1400" dirty="0"/>
          </a:p>
        </p:txBody>
      </p:sp>
      <p:sp>
        <p:nvSpPr>
          <p:cNvPr id="4" name="Textfeld 3"/>
          <p:cNvSpPr txBox="1"/>
          <p:nvPr/>
        </p:nvSpPr>
        <p:spPr>
          <a:xfrm>
            <a:off x="5508104" y="2492896"/>
            <a:ext cx="365806" cy="369332"/>
          </a:xfrm>
          <a:prstGeom prst="rect">
            <a:avLst/>
          </a:prstGeom>
          <a:noFill/>
        </p:spPr>
        <p:txBody>
          <a:bodyPr wrap="none" rtlCol="0">
            <a:spAutoFit/>
          </a:bodyPr>
          <a:lstStyle/>
          <a:p>
            <a:r>
              <a:rPr lang="de-DE" dirty="0" smtClean="0"/>
              <a:t>O</a:t>
            </a:r>
            <a:endParaRPr lang="de-DE" dirty="0"/>
          </a:p>
        </p:txBody>
      </p:sp>
      <p:sp>
        <p:nvSpPr>
          <p:cNvPr id="6" name="Textfeld 5"/>
          <p:cNvSpPr txBox="1"/>
          <p:nvPr/>
        </p:nvSpPr>
        <p:spPr>
          <a:xfrm>
            <a:off x="5364088" y="5589240"/>
            <a:ext cx="341760" cy="369332"/>
          </a:xfrm>
          <a:prstGeom prst="rect">
            <a:avLst/>
          </a:prstGeom>
          <a:noFill/>
        </p:spPr>
        <p:txBody>
          <a:bodyPr wrap="none" rtlCol="0">
            <a:spAutoFit/>
          </a:bodyPr>
          <a:lstStyle/>
          <a:p>
            <a:r>
              <a:rPr lang="de-DE" dirty="0" smtClean="0"/>
              <a:t>S</a:t>
            </a:r>
            <a:endParaRPr lang="de-DE" dirty="0"/>
          </a:p>
        </p:txBody>
      </p:sp>
      <p:sp>
        <p:nvSpPr>
          <p:cNvPr id="7" name="Textfeld 6"/>
          <p:cNvSpPr txBox="1"/>
          <p:nvPr/>
        </p:nvSpPr>
        <p:spPr>
          <a:xfrm>
            <a:off x="1763688" y="3140968"/>
            <a:ext cx="357790" cy="369332"/>
          </a:xfrm>
          <a:prstGeom prst="rect">
            <a:avLst/>
          </a:prstGeom>
          <a:noFill/>
        </p:spPr>
        <p:txBody>
          <a:bodyPr wrap="none" rtlCol="0">
            <a:spAutoFit/>
          </a:bodyPr>
          <a:lstStyle/>
          <a:p>
            <a:r>
              <a:rPr lang="de-DE" dirty="0" smtClean="0"/>
              <a:t>N</a:t>
            </a:r>
            <a:endParaRPr lang="de-DE" dirty="0"/>
          </a:p>
        </p:txBody>
      </p:sp>
      <p:sp>
        <p:nvSpPr>
          <p:cNvPr id="8" name="Textfeld 7"/>
          <p:cNvSpPr txBox="1"/>
          <p:nvPr/>
        </p:nvSpPr>
        <p:spPr>
          <a:xfrm>
            <a:off x="251520" y="4581128"/>
            <a:ext cx="412292" cy="369332"/>
          </a:xfrm>
          <a:prstGeom prst="rect">
            <a:avLst/>
          </a:prstGeom>
          <a:noFill/>
        </p:spPr>
        <p:txBody>
          <a:bodyPr wrap="none" rtlCol="0">
            <a:spAutoFit/>
          </a:bodyPr>
          <a:lstStyle/>
          <a:p>
            <a:r>
              <a:rPr lang="de-DE" dirty="0" smtClean="0"/>
              <a:t>W</a:t>
            </a:r>
            <a:endParaRPr lang="de-D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0"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3,9:</a:t>
            </a:r>
            <a:r>
              <a:rPr lang="de-DE" sz="2400" dirty="0"/>
              <a:t> </a:t>
            </a:r>
            <a:r>
              <a:rPr lang="de-DE" sz="2400" dirty="0" smtClean="0">
                <a:solidFill>
                  <a:srgbClr val="C00000"/>
                </a:solidFill>
              </a:rPr>
              <a:t>[BG5] </a:t>
            </a:r>
            <a:r>
              <a:rPr lang="de-DE" sz="2400" dirty="0" smtClean="0">
                <a:solidFill>
                  <a:srgbClr val="FFFF00"/>
                </a:solidFill>
              </a:rPr>
              <a:t>Und </a:t>
            </a:r>
            <a:r>
              <a:rPr lang="de-DE" sz="2400" dirty="0">
                <a:solidFill>
                  <a:srgbClr val="FFFF00"/>
                </a:solidFill>
              </a:rPr>
              <a:t>ihm zur Seite besserte aus </a:t>
            </a:r>
            <a:r>
              <a:rPr lang="de-DE" sz="2400" dirty="0" err="1">
                <a:solidFill>
                  <a:srgbClr val="FFFF00"/>
                </a:solidFill>
              </a:rPr>
              <a:t>Rephaja</a:t>
            </a:r>
            <a:r>
              <a:rPr lang="de-DE" sz="2400" dirty="0">
                <a:solidFill>
                  <a:srgbClr val="FFFF00"/>
                </a:solidFill>
              </a:rPr>
              <a:t>, der Sohn </a:t>
            </a:r>
            <a:r>
              <a:rPr lang="de-DE" sz="2400" dirty="0" err="1">
                <a:solidFill>
                  <a:srgbClr val="FFFF00"/>
                </a:solidFill>
              </a:rPr>
              <a:t>Hurs</a:t>
            </a:r>
            <a:r>
              <a:rPr lang="de-DE" sz="2400" dirty="0">
                <a:solidFill>
                  <a:srgbClr val="FFFF00"/>
                </a:solidFill>
              </a:rPr>
              <a:t>, der </a:t>
            </a:r>
            <a:r>
              <a:rPr lang="de-DE" sz="2400" dirty="0">
                <a:solidFill>
                  <a:srgbClr val="7030A0"/>
                </a:solidFill>
              </a:rPr>
              <a:t>Oberste</a:t>
            </a:r>
            <a:r>
              <a:rPr lang="de-DE" sz="2400" dirty="0">
                <a:solidFill>
                  <a:srgbClr val="FFFF00"/>
                </a:solidFill>
              </a:rPr>
              <a:t> des halben Bezirks von Jerusalem. </a:t>
            </a:r>
          </a:p>
          <a:p>
            <a:endParaRPr lang="de-DE" sz="2400" dirty="0">
              <a:solidFill>
                <a:srgbClr val="FFFF00"/>
              </a:solidFill>
            </a:endParaRPr>
          </a:p>
        </p:txBody>
      </p:sp>
      <p:sp>
        <p:nvSpPr>
          <p:cNvPr id="22" name="Textfeld 21"/>
          <p:cNvSpPr txBox="1"/>
          <p:nvPr/>
        </p:nvSpPr>
        <p:spPr>
          <a:xfrm>
            <a:off x="5652120" y="4221088"/>
            <a:ext cx="332142" cy="369332"/>
          </a:xfrm>
          <a:prstGeom prst="rect">
            <a:avLst/>
          </a:prstGeom>
          <a:noFill/>
        </p:spPr>
        <p:txBody>
          <a:bodyPr wrap="none" rtlCol="0">
            <a:spAutoFit/>
          </a:bodyPr>
          <a:lstStyle/>
          <a:p>
            <a:r>
              <a:rPr lang="de-DE" dirty="0" smtClean="0"/>
              <a:t>3</a:t>
            </a:r>
            <a:endParaRPr lang="de-DE" dirty="0"/>
          </a:p>
        </p:txBody>
      </p:sp>
      <p:sp>
        <p:nvSpPr>
          <p:cNvPr id="23" name="Textfeld 22"/>
          <p:cNvSpPr txBox="1"/>
          <p:nvPr/>
        </p:nvSpPr>
        <p:spPr>
          <a:xfrm>
            <a:off x="7164288" y="4725144"/>
            <a:ext cx="332142" cy="369332"/>
          </a:xfrm>
          <a:prstGeom prst="rect">
            <a:avLst/>
          </a:prstGeom>
          <a:noFill/>
        </p:spPr>
        <p:txBody>
          <a:bodyPr wrap="none" rtlCol="0">
            <a:spAutoFit/>
          </a:bodyPr>
          <a:lstStyle/>
          <a:p>
            <a:r>
              <a:rPr lang="de-DE" dirty="0" smtClean="0"/>
              <a:t>5</a:t>
            </a:r>
            <a:endParaRPr lang="de-DE" dirty="0"/>
          </a:p>
        </p:txBody>
      </p:sp>
      <p:sp>
        <p:nvSpPr>
          <p:cNvPr id="24" name="Textfeld 23"/>
          <p:cNvSpPr txBox="1"/>
          <p:nvPr/>
        </p:nvSpPr>
        <p:spPr>
          <a:xfrm>
            <a:off x="6156176" y="4437112"/>
            <a:ext cx="332142" cy="369332"/>
          </a:xfrm>
          <a:prstGeom prst="rect">
            <a:avLst/>
          </a:prstGeom>
          <a:noFill/>
        </p:spPr>
        <p:txBody>
          <a:bodyPr wrap="none" rtlCol="0">
            <a:spAutoFit/>
          </a:bodyPr>
          <a:lstStyle/>
          <a:p>
            <a:r>
              <a:rPr lang="de-DE" dirty="0" smtClean="0"/>
              <a:t>4</a:t>
            </a:r>
            <a:endParaRPr lang="de-DE"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0"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3,10: </a:t>
            </a:r>
            <a:r>
              <a:rPr lang="de-DE" sz="2400" dirty="0" smtClean="0">
                <a:solidFill>
                  <a:srgbClr val="C00000"/>
                </a:solidFill>
              </a:rPr>
              <a:t>[BG6] </a:t>
            </a:r>
            <a:r>
              <a:rPr lang="de-DE" sz="2400" dirty="0" smtClean="0">
                <a:solidFill>
                  <a:srgbClr val="FFFF00"/>
                </a:solidFill>
              </a:rPr>
              <a:t>Und </a:t>
            </a:r>
            <a:r>
              <a:rPr lang="de-DE" sz="2400" dirty="0">
                <a:solidFill>
                  <a:srgbClr val="FFFF00"/>
                </a:solidFill>
              </a:rPr>
              <a:t>ihm zur Seite besserte aus </a:t>
            </a:r>
            <a:r>
              <a:rPr lang="de-DE" sz="2400" dirty="0" err="1">
                <a:solidFill>
                  <a:srgbClr val="FFFF00"/>
                </a:solidFill>
              </a:rPr>
              <a:t>Jedaja</a:t>
            </a:r>
            <a:r>
              <a:rPr lang="de-DE" sz="2400" dirty="0">
                <a:solidFill>
                  <a:srgbClr val="FFFF00"/>
                </a:solidFill>
              </a:rPr>
              <a:t>, der Sohn </a:t>
            </a:r>
            <a:r>
              <a:rPr lang="de-DE" sz="2400" dirty="0" err="1" smtClean="0">
                <a:solidFill>
                  <a:srgbClr val="FFFF00"/>
                </a:solidFill>
              </a:rPr>
              <a:t>Haru-maphs</a:t>
            </a:r>
            <a:r>
              <a:rPr lang="de-DE" sz="2400" dirty="0">
                <a:solidFill>
                  <a:srgbClr val="FFFF00"/>
                </a:solidFill>
              </a:rPr>
              <a:t>, und zwar </a:t>
            </a:r>
            <a:r>
              <a:rPr lang="de-DE" sz="2400" dirty="0">
                <a:solidFill>
                  <a:srgbClr val="7030A0"/>
                </a:solidFill>
              </a:rPr>
              <a:t>seinem </a:t>
            </a:r>
            <a:r>
              <a:rPr lang="de-DE" sz="2400" dirty="0" smtClean="0">
                <a:solidFill>
                  <a:srgbClr val="7030A0"/>
                </a:solidFill>
              </a:rPr>
              <a:t>Haus </a:t>
            </a:r>
            <a:r>
              <a:rPr lang="de-DE" sz="2400" dirty="0">
                <a:solidFill>
                  <a:srgbClr val="7030A0"/>
                </a:solidFill>
              </a:rPr>
              <a:t>gegenüber</a:t>
            </a:r>
            <a:r>
              <a:rPr lang="de-DE" sz="2400" dirty="0">
                <a:solidFill>
                  <a:srgbClr val="FFFF00"/>
                </a:solidFill>
              </a:rPr>
              <a:t>. </a:t>
            </a:r>
            <a:r>
              <a:rPr lang="de-DE" sz="2400" dirty="0" smtClean="0">
                <a:solidFill>
                  <a:srgbClr val="C00000"/>
                </a:solidFill>
              </a:rPr>
              <a:t>[BG7] </a:t>
            </a:r>
            <a:r>
              <a:rPr lang="de-DE" sz="2400" dirty="0" smtClean="0">
                <a:solidFill>
                  <a:srgbClr val="FFFF00"/>
                </a:solidFill>
              </a:rPr>
              <a:t>Und </a:t>
            </a:r>
            <a:r>
              <a:rPr lang="de-DE" sz="2400" dirty="0">
                <a:solidFill>
                  <a:srgbClr val="FFFF00"/>
                </a:solidFill>
              </a:rPr>
              <a:t>ihm zur Seite besserte aus </a:t>
            </a:r>
            <a:r>
              <a:rPr lang="de-DE" sz="2400" dirty="0" err="1">
                <a:solidFill>
                  <a:srgbClr val="FFFF00"/>
                </a:solidFill>
              </a:rPr>
              <a:t>Hattusch</a:t>
            </a:r>
            <a:r>
              <a:rPr lang="de-DE" sz="2400" dirty="0">
                <a:solidFill>
                  <a:srgbClr val="FFFF00"/>
                </a:solidFill>
              </a:rPr>
              <a:t>, der Sohn </a:t>
            </a:r>
            <a:r>
              <a:rPr lang="de-DE" sz="2400" dirty="0" err="1">
                <a:solidFill>
                  <a:srgbClr val="FFFF00"/>
                </a:solidFill>
              </a:rPr>
              <a:t>Haschabnejas</a:t>
            </a:r>
            <a:r>
              <a:rPr lang="de-DE" sz="2400" dirty="0">
                <a:solidFill>
                  <a:srgbClr val="FFFF00"/>
                </a:solidFill>
              </a:rPr>
              <a:t>. </a:t>
            </a:r>
          </a:p>
          <a:p>
            <a:endParaRPr lang="de-DE" sz="2400" dirty="0">
              <a:solidFill>
                <a:srgbClr val="FFFF00"/>
              </a:solidFill>
            </a:endParaRPr>
          </a:p>
          <a:p>
            <a:endParaRPr lang="de-DE" sz="2400" dirty="0">
              <a:solidFill>
                <a:srgbClr val="FFFF00"/>
              </a:solidFill>
            </a:endParaRPr>
          </a:p>
        </p:txBody>
      </p:sp>
      <p:sp>
        <p:nvSpPr>
          <p:cNvPr id="22" name="Textfeld 21"/>
          <p:cNvSpPr txBox="1"/>
          <p:nvPr/>
        </p:nvSpPr>
        <p:spPr>
          <a:xfrm>
            <a:off x="7164288" y="4725144"/>
            <a:ext cx="332142" cy="369332"/>
          </a:xfrm>
          <a:prstGeom prst="rect">
            <a:avLst/>
          </a:prstGeom>
          <a:noFill/>
        </p:spPr>
        <p:txBody>
          <a:bodyPr wrap="none" rtlCol="0">
            <a:spAutoFit/>
          </a:bodyPr>
          <a:lstStyle/>
          <a:p>
            <a:r>
              <a:rPr lang="de-DE" dirty="0" smtClean="0"/>
              <a:t>5</a:t>
            </a:r>
            <a:endParaRPr lang="de-DE" dirty="0"/>
          </a:p>
        </p:txBody>
      </p:sp>
      <p:sp>
        <p:nvSpPr>
          <p:cNvPr id="23" name="Textfeld 22"/>
          <p:cNvSpPr txBox="1"/>
          <p:nvPr/>
        </p:nvSpPr>
        <p:spPr>
          <a:xfrm>
            <a:off x="5580112" y="4221088"/>
            <a:ext cx="332142" cy="369332"/>
          </a:xfrm>
          <a:prstGeom prst="rect">
            <a:avLst/>
          </a:prstGeom>
          <a:noFill/>
        </p:spPr>
        <p:txBody>
          <a:bodyPr wrap="none" rtlCol="0">
            <a:spAutoFit/>
          </a:bodyPr>
          <a:lstStyle/>
          <a:p>
            <a:r>
              <a:rPr lang="de-DE" dirty="0" smtClean="0"/>
              <a:t>3</a:t>
            </a:r>
            <a:endParaRPr lang="de-DE" dirty="0"/>
          </a:p>
        </p:txBody>
      </p:sp>
      <p:sp>
        <p:nvSpPr>
          <p:cNvPr id="25" name="Textfeld 24"/>
          <p:cNvSpPr txBox="1"/>
          <p:nvPr/>
        </p:nvSpPr>
        <p:spPr>
          <a:xfrm>
            <a:off x="6156176" y="4509120"/>
            <a:ext cx="332142" cy="369332"/>
          </a:xfrm>
          <a:prstGeom prst="rect">
            <a:avLst/>
          </a:prstGeom>
          <a:noFill/>
        </p:spPr>
        <p:txBody>
          <a:bodyPr wrap="none" rtlCol="0">
            <a:spAutoFit/>
          </a:bodyPr>
          <a:lstStyle/>
          <a:p>
            <a:r>
              <a:rPr lang="de-DE" dirty="0" smtClean="0"/>
              <a:t>4</a:t>
            </a:r>
            <a:endParaRPr lang="de-DE" dirty="0"/>
          </a:p>
        </p:txBody>
      </p:sp>
      <p:sp>
        <p:nvSpPr>
          <p:cNvPr id="26" name="Textfeld 25"/>
          <p:cNvSpPr txBox="1"/>
          <p:nvPr/>
        </p:nvSpPr>
        <p:spPr>
          <a:xfrm>
            <a:off x="8388424" y="5445224"/>
            <a:ext cx="332142" cy="369332"/>
          </a:xfrm>
          <a:prstGeom prst="rect">
            <a:avLst/>
          </a:prstGeom>
          <a:noFill/>
        </p:spPr>
        <p:txBody>
          <a:bodyPr wrap="none" rtlCol="0">
            <a:spAutoFit/>
          </a:bodyPr>
          <a:lstStyle/>
          <a:p>
            <a:r>
              <a:rPr lang="de-DE" dirty="0" smtClean="0"/>
              <a:t>7</a:t>
            </a:r>
            <a:endParaRPr lang="de-DE" dirty="0"/>
          </a:p>
        </p:txBody>
      </p:sp>
      <p:sp>
        <p:nvSpPr>
          <p:cNvPr id="27" name="Textfeld 26"/>
          <p:cNvSpPr txBox="1"/>
          <p:nvPr/>
        </p:nvSpPr>
        <p:spPr>
          <a:xfrm>
            <a:off x="7956376" y="5013176"/>
            <a:ext cx="332142" cy="369332"/>
          </a:xfrm>
          <a:prstGeom prst="rect">
            <a:avLst/>
          </a:prstGeom>
          <a:noFill/>
        </p:spPr>
        <p:txBody>
          <a:bodyPr wrap="none" rtlCol="0">
            <a:spAutoFit/>
          </a:bodyPr>
          <a:lstStyle/>
          <a:p>
            <a:r>
              <a:rPr lang="de-DE" dirty="0" smtClean="0"/>
              <a:t>6</a:t>
            </a:r>
            <a:endParaRPr lang="de-D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0"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3,11:</a:t>
            </a:r>
            <a:r>
              <a:rPr lang="de-DE" sz="2400" dirty="0"/>
              <a:t> </a:t>
            </a:r>
            <a:r>
              <a:rPr lang="de-DE" sz="2400" dirty="0" smtClean="0">
                <a:solidFill>
                  <a:srgbClr val="C00000"/>
                </a:solidFill>
              </a:rPr>
              <a:t>[BG8] </a:t>
            </a:r>
            <a:r>
              <a:rPr lang="de-DE" sz="2400" dirty="0" err="1" smtClean="0">
                <a:solidFill>
                  <a:srgbClr val="FFFF00"/>
                </a:solidFill>
              </a:rPr>
              <a:t>Malkija</a:t>
            </a:r>
            <a:r>
              <a:rPr lang="de-DE" sz="2400" dirty="0">
                <a:solidFill>
                  <a:srgbClr val="FFFF00"/>
                </a:solidFill>
              </a:rPr>
              <a:t>, der Sohn </a:t>
            </a:r>
            <a:r>
              <a:rPr lang="de-DE" sz="2400" dirty="0" err="1">
                <a:solidFill>
                  <a:srgbClr val="FFFF00"/>
                </a:solidFill>
              </a:rPr>
              <a:t>Harims</a:t>
            </a:r>
            <a:r>
              <a:rPr lang="de-DE" sz="2400" dirty="0">
                <a:solidFill>
                  <a:srgbClr val="FFFF00"/>
                </a:solidFill>
              </a:rPr>
              <a:t>, und </a:t>
            </a:r>
            <a:r>
              <a:rPr lang="de-DE" sz="2400" dirty="0" err="1">
                <a:solidFill>
                  <a:srgbClr val="FFFF00"/>
                </a:solidFill>
              </a:rPr>
              <a:t>Haschub</a:t>
            </a:r>
            <a:r>
              <a:rPr lang="de-DE" sz="2400" dirty="0">
                <a:solidFill>
                  <a:srgbClr val="FFFF00"/>
                </a:solidFill>
              </a:rPr>
              <a:t>, der Sohn </a:t>
            </a:r>
            <a:r>
              <a:rPr lang="de-DE" sz="2400" dirty="0" err="1">
                <a:solidFill>
                  <a:srgbClr val="FFFF00"/>
                </a:solidFill>
              </a:rPr>
              <a:t>Pachath</a:t>
            </a:r>
            <a:r>
              <a:rPr lang="de-DE" sz="2400" dirty="0">
                <a:solidFill>
                  <a:srgbClr val="FFFF00"/>
                </a:solidFill>
              </a:rPr>
              <a:t>-Moabs, besserten eine andere Strecke aus und den </a:t>
            </a:r>
            <a:r>
              <a:rPr lang="de-DE" sz="2400" dirty="0" err="1">
                <a:solidFill>
                  <a:srgbClr val="00B0F0"/>
                </a:solidFill>
              </a:rPr>
              <a:t>Ofenturm</a:t>
            </a:r>
            <a:r>
              <a:rPr lang="de-DE" sz="2400" dirty="0">
                <a:solidFill>
                  <a:srgbClr val="FFFF00"/>
                </a:solidFill>
              </a:rPr>
              <a:t>. </a:t>
            </a:r>
          </a:p>
          <a:p>
            <a:endParaRPr lang="de-DE" sz="2400" dirty="0">
              <a:solidFill>
                <a:srgbClr val="FFFF00"/>
              </a:solidFill>
            </a:endParaRPr>
          </a:p>
          <a:p>
            <a:endParaRPr lang="de-DE" sz="2400" dirty="0">
              <a:solidFill>
                <a:srgbClr val="FFFF00"/>
              </a:solidFill>
            </a:endParaRPr>
          </a:p>
        </p:txBody>
      </p:sp>
      <p:sp>
        <p:nvSpPr>
          <p:cNvPr id="22" name="Rechteck 21"/>
          <p:cNvSpPr/>
          <p:nvPr/>
        </p:nvSpPr>
        <p:spPr bwMode="auto">
          <a:xfrm>
            <a:off x="9828584" y="5589240"/>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3" name="Textfeld 22"/>
          <p:cNvSpPr txBox="1"/>
          <p:nvPr/>
        </p:nvSpPr>
        <p:spPr>
          <a:xfrm>
            <a:off x="5580112" y="4221088"/>
            <a:ext cx="332142" cy="369332"/>
          </a:xfrm>
          <a:prstGeom prst="rect">
            <a:avLst/>
          </a:prstGeom>
          <a:noFill/>
        </p:spPr>
        <p:txBody>
          <a:bodyPr wrap="none" rtlCol="0">
            <a:spAutoFit/>
          </a:bodyPr>
          <a:lstStyle/>
          <a:p>
            <a:r>
              <a:rPr lang="de-DE" dirty="0" smtClean="0"/>
              <a:t>3</a:t>
            </a:r>
            <a:endParaRPr lang="de-DE" dirty="0"/>
          </a:p>
        </p:txBody>
      </p:sp>
      <p:sp>
        <p:nvSpPr>
          <p:cNvPr id="24" name="Textfeld 23"/>
          <p:cNvSpPr txBox="1"/>
          <p:nvPr/>
        </p:nvSpPr>
        <p:spPr>
          <a:xfrm>
            <a:off x="6156176" y="4365104"/>
            <a:ext cx="332142" cy="369332"/>
          </a:xfrm>
          <a:prstGeom prst="rect">
            <a:avLst/>
          </a:prstGeom>
          <a:noFill/>
        </p:spPr>
        <p:txBody>
          <a:bodyPr wrap="none" rtlCol="0">
            <a:spAutoFit/>
          </a:bodyPr>
          <a:lstStyle/>
          <a:p>
            <a:r>
              <a:rPr lang="de-DE" dirty="0" smtClean="0"/>
              <a:t>4</a:t>
            </a:r>
            <a:endParaRPr lang="de-DE" dirty="0"/>
          </a:p>
        </p:txBody>
      </p:sp>
      <p:sp>
        <p:nvSpPr>
          <p:cNvPr id="25" name="Textfeld 24"/>
          <p:cNvSpPr txBox="1"/>
          <p:nvPr/>
        </p:nvSpPr>
        <p:spPr>
          <a:xfrm>
            <a:off x="7164288" y="4725144"/>
            <a:ext cx="332142" cy="369332"/>
          </a:xfrm>
          <a:prstGeom prst="rect">
            <a:avLst/>
          </a:prstGeom>
          <a:noFill/>
        </p:spPr>
        <p:txBody>
          <a:bodyPr wrap="none" rtlCol="0">
            <a:spAutoFit/>
          </a:bodyPr>
          <a:lstStyle/>
          <a:p>
            <a:r>
              <a:rPr lang="de-DE" dirty="0" smtClean="0"/>
              <a:t>5</a:t>
            </a:r>
            <a:endParaRPr lang="de-DE" dirty="0"/>
          </a:p>
        </p:txBody>
      </p:sp>
      <p:sp>
        <p:nvSpPr>
          <p:cNvPr id="26" name="Textfeld 25"/>
          <p:cNvSpPr txBox="1"/>
          <p:nvPr/>
        </p:nvSpPr>
        <p:spPr>
          <a:xfrm>
            <a:off x="7956376" y="5013176"/>
            <a:ext cx="332142" cy="369332"/>
          </a:xfrm>
          <a:prstGeom prst="rect">
            <a:avLst/>
          </a:prstGeom>
          <a:noFill/>
        </p:spPr>
        <p:txBody>
          <a:bodyPr wrap="none" rtlCol="0">
            <a:spAutoFit/>
          </a:bodyPr>
          <a:lstStyle/>
          <a:p>
            <a:r>
              <a:rPr lang="de-DE" dirty="0" smtClean="0"/>
              <a:t>6</a:t>
            </a:r>
            <a:endParaRPr lang="de-DE" dirty="0"/>
          </a:p>
        </p:txBody>
      </p:sp>
      <p:sp>
        <p:nvSpPr>
          <p:cNvPr id="27" name="Textfeld 26"/>
          <p:cNvSpPr txBox="1"/>
          <p:nvPr/>
        </p:nvSpPr>
        <p:spPr>
          <a:xfrm>
            <a:off x="8388424" y="5445224"/>
            <a:ext cx="332142" cy="369332"/>
          </a:xfrm>
          <a:prstGeom prst="rect">
            <a:avLst/>
          </a:prstGeom>
          <a:noFill/>
        </p:spPr>
        <p:txBody>
          <a:bodyPr wrap="none" rtlCol="0">
            <a:spAutoFit/>
          </a:bodyPr>
          <a:lstStyle/>
          <a:p>
            <a:r>
              <a:rPr lang="de-DE" dirty="0" smtClean="0"/>
              <a:t>7</a:t>
            </a:r>
            <a:endParaRPr lang="de-DE" dirty="0"/>
          </a:p>
        </p:txBody>
      </p:sp>
      <p:sp>
        <p:nvSpPr>
          <p:cNvPr id="28" name="Textfeld 27"/>
          <p:cNvSpPr txBox="1"/>
          <p:nvPr/>
        </p:nvSpPr>
        <p:spPr>
          <a:xfrm>
            <a:off x="9468544" y="5373216"/>
            <a:ext cx="332142" cy="369332"/>
          </a:xfrm>
          <a:prstGeom prst="rect">
            <a:avLst/>
          </a:prstGeom>
          <a:noFill/>
        </p:spPr>
        <p:txBody>
          <a:bodyPr wrap="none" rtlCol="0">
            <a:spAutoFit/>
          </a:bodyPr>
          <a:lstStyle/>
          <a:p>
            <a:r>
              <a:rPr lang="de-DE" dirty="0" smtClean="0"/>
              <a:t>8</a:t>
            </a:r>
            <a:endParaRPr lang="de-DE" dirty="0"/>
          </a:p>
        </p:txBody>
      </p:sp>
      <p:sp>
        <p:nvSpPr>
          <p:cNvPr id="29" name="Textfeld 28"/>
          <p:cNvSpPr txBox="1"/>
          <p:nvPr/>
        </p:nvSpPr>
        <p:spPr>
          <a:xfrm>
            <a:off x="8820472" y="6165304"/>
            <a:ext cx="1290738" cy="369332"/>
          </a:xfrm>
          <a:prstGeom prst="rect">
            <a:avLst/>
          </a:prstGeom>
          <a:solidFill>
            <a:srgbClr val="00B0F0"/>
          </a:solidFill>
        </p:spPr>
        <p:txBody>
          <a:bodyPr wrap="none" rtlCol="0">
            <a:spAutoFit/>
          </a:bodyPr>
          <a:lstStyle/>
          <a:p>
            <a:r>
              <a:rPr lang="de-DE" dirty="0" err="1" smtClean="0"/>
              <a:t>Ofenturm</a:t>
            </a:r>
            <a:endParaRPr lang="de-DE"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Rechteck 21"/>
          <p:cNvSpPr/>
          <p:nvPr/>
        </p:nvSpPr>
        <p:spPr bwMode="auto">
          <a:xfrm>
            <a:off x="9828584" y="5589240"/>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3" name="Textfeld 22"/>
          <p:cNvSpPr txBox="1"/>
          <p:nvPr/>
        </p:nvSpPr>
        <p:spPr>
          <a:xfrm>
            <a:off x="5580112" y="4221088"/>
            <a:ext cx="332142" cy="369332"/>
          </a:xfrm>
          <a:prstGeom prst="rect">
            <a:avLst/>
          </a:prstGeom>
          <a:noFill/>
        </p:spPr>
        <p:txBody>
          <a:bodyPr wrap="none" rtlCol="0">
            <a:spAutoFit/>
          </a:bodyPr>
          <a:lstStyle/>
          <a:p>
            <a:r>
              <a:rPr lang="de-DE" dirty="0" smtClean="0"/>
              <a:t>3</a:t>
            </a:r>
            <a:endParaRPr lang="de-DE" dirty="0"/>
          </a:p>
        </p:txBody>
      </p:sp>
      <p:sp>
        <p:nvSpPr>
          <p:cNvPr id="24" name="Textfeld 23"/>
          <p:cNvSpPr txBox="1"/>
          <p:nvPr/>
        </p:nvSpPr>
        <p:spPr>
          <a:xfrm>
            <a:off x="6156176" y="4365104"/>
            <a:ext cx="332142" cy="369332"/>
          </a:xfrm>
          <a:prstGeom prst="rect">
            <a:avLst/>
          </a:prstGeom>
          <a:noFill/>
        </p:spPr>
        <p:txBody>
          <a:bodyPr wrap="none" rtlCol="0">
            <a:spAutoFit/>
          </a:bodyPr>
          <a:lstStyle/>
          <a:p>
            <a:r>
              <a:rPr lang="de-DE" dirty="0" smtClean="0"/>
              <a:t>4</a:t>
            </a:r>
            <a:endParaRPr lang="de-DE" dirty="0"/>
          </a:p>
        </p:txBody>
      </p:sp>
      <p:sp>
        <p:nvSpPr>
          <p:cNvPr id="25" name="Textfeld 24"/>
          <p:cNvSpPr txBox="1"/>
          <p:nvPr/>
        </p:nvSpPr>
        <p:spPr>
          <a:xfrm>
            <a:off x="7164288" y="4725144"/>
            <a:ext cx="332142" cy="369332"/>
          </a:xfrm>
          <a:prstGeom prst="rect">
            <a:avLst/>
          </a:prstGeom>
          <a:noFill/>
        </p:spPr>
        <p:txBody>
          <a:bodyPr wrap="none" rtlCol="0">
            <a:spAutoFit/>
          </a:bodyPr>
          <a:lstStyle/>
          <a:p>
            <a:r>
              <a:rPr lang="de-DE" dirty="0" smtClean="0"/>
              <a:t>5</a:t>
            </a:r>
            <a:endParaRPr lang="de-DE" dirty="0"/>
          </a:p>
        </p:txBody>
      </p:sp>
      <p:sp>
        <p:nvSpPr>
          <p:cNvPr id="26" name="Textfeld 25"/>
          <p:cNvSpPr txBox="1"/>
          <p:nvPr/>
        </p:nvSpPr>
        <p:spPr>
          <a:xfrm>
            <a:off x="7956376" y="5013176"/>
            <a:ext cx="332142" cy="369332"/>
          </a:xfrm>
          <a:prstGeom prst="rect">
            <a:avLst/>
          </a:prstGeom>
          <a:noFill/>
        </p:spPr>
        <p:txBody>
          <a:bodyPr wrap="none" rtlCol="0">
            <a:spAutoFit/>
          </a:bodyPr>
          <a:lstStyle/>
          <a:p>
            <a:r>
              <a:rPr lang="de-DE" dirty="0" smtClean="0"/>
              <a:t>6</a:t>
            </a:r>
            <a:endParaRPr lang="de-DE" dirty="0"/>
          </a:p>
        </p:txBody>
      </p:sp>
      <p:sp>
        <p:nvSpPr>
          <p:cNvPr id="27" name="Textfeld 26"/>
          <p:cNvSpPr txBox="1"/>
          <p:nvPr/>
        </p:nvSpPr>
        <p:spPr>
          <a:xfrm>
            <a:off x="8388424" y="5445224"/>
            <a:ext cx="332142" cy="369332"/>
          </a:xfrm>
          <a:prstGeom prst="rect">
            <a:avLst/>
          </a:prstGeom>
          <a:noFill/>
        </p:spPr>
        <p:txBody>
          <a:bodyPr wrap="none" rtlCol="0">
            <a:spAutoFit/>
          </a:bodyPr>
          <a:lstStyle/>
          <a:p>
            <a:r>
              <a:rPr lang="de-DE" dirty="0" smtClean="0"/>
              <a:t>7</a:t>
            </a:r>
            <a:endParaRPr lang="de-DE" dirty="0"/>
          </a:p>
        </p:txBody>
      </p:sp>
      <p:sp>
        <p:nvSpPr>
          <p:cNvPr id="28" name="Textfeld 27"/>
          <p:cNvSpPr txBox="1"/>
          <p:nvPr/>
        </p:nvSpPr>
        <p:spPr>
          <a:xfrm>
            <a:off x="9468544" y="5373216"/>
            <a:ext cx="332142" cy="369332"/>
          </a:xfrm>
          <a:prstGeom prst="rect">
            <a:avLst/>
          </a:prstGeom>
          <a:noFill/>
        </p:spPr>
        <p:txBody>
          <a:bodyPr wrap="none" rtlCol="0">
            <a:spAutoFit/>
          </a:bodyPr>
          <a:lstStyle/>
          <a:p>
            <a:r>
              <a:rPr lang="de-DE" dirty="0" smtClean="0"/>
              <a:t>8</a:t>
            </a:r>
            <a:endParaRPr lang="de-DE" dirty="0"/>
          </a:p>
        </p:txBody>
      </p:sp>
      <p:sp>
        <p:nvSpPr>
          <p:cNvPr id="30"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3,12: </a:t>
            </a:r>
            <a:r>
              <a:rPr lang="de-DE" sz="2400" dirty="0" smtClean="0">
                <a:solidFill>
                  <a:srgbClr val="C00000"/>
                </a:solidFill>
              </a:rPr>
              <a:t>[BG9] </a:t>
            </a:r>
            <a:r>
              <a:rPr lang="de-DE" sz="2400" dirty="0" smtClean="0">
                <a:solidFill>
                  <a:srgbClr val="FFFF00"/>
                </a:solidFill>
              </a:rPr>
              <a:t>Und ihnen zur Seite besserte aus </a:t>
            </a:r>
            <a:r>
              <a:rPr lang="de-DE" sz="2400" dirty="0" err="1" smtClean="0">
                <a:solidFill>
                  <a:srgbClr val="FFFF00"/>
                </a:solidFill>
              </a:rPr>
              <a:t>Schallum</a:t>
            </a:r>
            <a:r>
              <a:rPr lang="de-DE" sz="2400" dirty="0" smtClean="0">
                <a:solidFill>
                  <a:srgbClr val="FFFF00"/>
                </a:solidFill>
              </a:rPr>
              <a:t>, der Sohn </a:t>
            </a:r>
            <a:r>
              <a:rPr lang="de-DE" sz="2400" dirty="0" err="1" smtClean="0">
                <a:solidFill>
                  <a:srgbClr val="FFFF00"/>
                </a:solidFill>
              </a:rPr>
              <a:t>Hallochesch</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des anderen halben Bezirks von Jerusalem, er </a:t>
            </a:r>
            <a:r>
              <a:rPr lang="de-DE" sz="2400" dirty="0" smtClean="0">
                <a:solidFill>
                  <a:srgbClr val="7030A0"/>
                </a:solidFill>
              </a:rPr>
              <a:t>und seine Töchter</a:t>
            </a:r>
            <a:r>
              <a:rPr lang="de-DE" sz="2400" dirty="0" smtClean="0">
                <a:solidFill>
                  <a:srgbClr val="FFFF00"/>
                </a:solidFill>
              </a:rPr>
              <a:t>. </a:t>
            </a:r>
          </a:p>
          <a:p>
            <a:endParaRPr lang="de-DE" sz="2400" dirty="0"/>
          </a:p>
          <a:p>
            <a:endParaRPr lang="de-DE" sz="2400" dirty="0">
              <a:solidFill>
                <a:srgbClr val="FFFF00"/>
              </a:solidFill>
            </a:endParaRPr>
          </a:p>
          <a:p>
            <a:pPr>
              <a:buNone/>
            </a:pPr>
            <a:endParaRPr lang="de-DE" sz="2400" dirty="0">
              <a:solidFill>
                <a:srgbClr val="FFFF00"/>
              </a:solidFill>
            </a:endParaRPr>
          </a:p>
        </p:txBody>
      </p:sp>
      <p:sp>
        <p:nvSpPr>
          <p:cNvPr id="31" name="Textfeld 30"/>
          <p:cNvSpPr txBox="1"/>
          <p:nvPr/>
        </p:nvSpPr>
        <p:spPr>
          <a:xfrm>
            <a:off x="10620672" y="5877272"/>
            <a:ext cx="332142" cy="369332"/>
          </a:xfrm>
          <a:prstGeom prst="rect">
            <a:avLst/>
          </a:prstGeom>
          <a:noFill/>
        </p:spPr>
        <p:txBody>
          <a:bodyPr wrap="none" rtlCol="0">
            <a:spAutoFit/>
          </a:bodyPr>
          <a:lstStyle/>
          <a:p>
            <a:r>
              <a:rPr lang="de-DE" dirty="0" smtClean="0"/>
              <a:t>9</a:t>
            </a:r>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1"/>
          </p:nvPr>
        </p:nvPicPr>
        <p:blipFill>
          <a:blip r:embed="rId2" cstate="print"/>
          <a:stretch>
            <a:fillRect/>
          </a:stretch>
        </p:blipFill>
        <p:spPr>
          <a:xfrm>
            <a:off x="0" y="0"/>
            <a:ext cx="10251958" cy="6857999"/>
          </a:xfrm>
        </p:spPr>
      </p:pic>
      <p:sp>
        <p:nvSpPr>
          <p:cNvPr id="18436" name="Text Box 4"/>
          <p:cNvSpPr txBox="1">
            <a:spLocks noChangeArrowheads="1"/>
          </p:cNvSpPr>
          <p:nvPr/>
        </p:nvSpPr>
        <p:spPr bwMode="auto">
          <a:xfrm>
            <a:off x="2843808" y="6309320"/>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7" name="Line 4"/>
          <p:cNvSpPr>
            <a:spLocks noChangeShapeType="1"/>
          </p:cNvSpPr>
          <p:nvPr/>
        </p:nvSpPr>
        <p:spPr bwMode="auto">
          <a:xfrm>
            <a:off x="3275856" y="620688"/>
            <a:ext cx="3384376" cy="288032"/>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267744" y="620688"/>
            <a:ext cx="936104" cy="216024"/>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1475656" y="836712"/>
            <a:ext cx="720080" cy="1512168"/>
          </a:xfrm>
          <a:prstGeom prst="line">
            <a:avLst/>
          </a:prstGeom>
          <a:noFill/>
          <a:ln w="38100">
            <a:solidFill>
              <a:srgbClr val="FF0000"/>
            </a:solidFill>
            <a:prstDash val="sysDot"/>
            <a:round/>
            <a:headEnd/>
            <a:tailEnd/>
          </a:ln>
        </p:spPr>
        <p:txBody>
          <a:bodyPr/>
          <a:lstStyle/>
          <a:p>
            <a:endParaRPr lang="de-DE"/>
          </a:p>
        </p:txBody>
      </p:sp>
      <p:sp>
        <p:nvSpPr>
          <p:cNvPr id="10" name="Line 4"/>
          <p:cNvSpPr>
            <a:spLocks noChangeShapeType="1"/>
          </p:cNvSpPr>
          <p:nvPr/>
        </p:nvSpPr>
        <p:spPr bwMode="auto">
          <a:xfrm flipV="1">
            <a:off x="755576" y="2420888"/>
            <a:ext cx="648072" cy="1440160"/>
          </a:xfrm>
          <a:prstGeom prst="line">
            <a:avLst/>
          </a:prstGeom>
          <a:noFill/>
          <a:ln w="38100">
            <a:solidFill>
              <a:srgbClr val="FF0000"/>
            </a:solidFill>
            <a:prstDash val="sysDot"/>
            <a:round/>
            <a:headEnd/>
            <a:tailEnd/>
          </a:ln>
        </p:spPr>
        <p:txBody>
          <a:bodyPr/>
          <a:lstStyle/>
          <a:p>
            <a:endParaRPr lang="de-DE"/>
          </a:p>
        </p:txBody>
      </p:sp>
      <p:sp>
        <p:nvSpPr>
          <p:cNvPr id="11" name="Line 4"/>
          <p:cNvSpPr>
            <a:spLocks noChangeShapeType="1"/>
          </p:cNvSpPr>
          <p:nvPr/>
        </p:nvSpPr>
        <p:spPr bwMode="auto">
          <a:xfrm flipV="1">
            <a:off x="0" y="3861048"/>
            <a:ext cx="755576" cy="2088232"/>
          </a:xfrm>
          <a:prstGeom prst="line">
            <a:avLst/>
          </a:prstGeom>
          <a:noFill/>
          <a:ln w="38100">
            <a:solidFill>
              <a:srgbClr val="FF0000"/>
            </a:solidFill>
            <a:prstDash val="sysDot"/>
            <a:round/>
            <a:headEnd/>
            <a:tailEnd/>
          </a:ln>
        </p:spPr>
        <p:txBody>
          <a:bodyPr/>
          <a:lstStyle/>
          <a:p>
            <a:endParaRPr lang="de-DE"/>
          </a:p>
        </p:txBody>
      </p:sp>
      <p:sp>
        <p:nvSpPr>
          <p:cNvPr id="13" name="Rechteck 12"/>
          <p:cNvSpPr/>
          <p:nvPr/>
        </p:nvSpPr>
        <p:spPr bwMode="auto">
          <a:xfrm>
            <a:off x="1259632" y="242088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4" name="Rechteck 13"/>
          <p:cNvSpPr/>
          <p:nvPr/>
        </p:nvSpPr>
        <p:spPr bwMode="auto">
          <a:xfrm>
            <a:off x="1691680" y="14127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Rechteck 14"/>
          <p:cNvSpPr/>
          <p:nvPr/>
        </p:nvSpPr>
        <p:spPr bwMode="auto">
          <a:xfrm>
            <a:off x="2051720" y="69269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Rechteck 15"/>
          <p:cNvSpPr/>
          <p:nvPr/>
        </p:nvSpPr>
        <p:spPr bwMode="auto">
          <a:xfrm>
            <a:off x="3923928" y="476672"/>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7" name="Rechteck 16"/>
          <p:cNvSpPr/>
          <p:nvPr/>
        </p:nvSpPr>
        <p:spPr bwMode="auto">
          <a:xfrm>
            <a:off x="3059832" y="26064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Rechteck 17"/>
          <p:cNvSpPr/>
          <p:nvPr/>
        </p:nvSpPr>
        <p:spPr bwMode="auto">
          <a:xfrm>
            <a:off x="3491880" y="26064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9" name="Rechteck 18"/>
          <p:cNvSpPr/>
          <p:nvPr/>
        </p:nvSpPr>
        <p:spPr bwMode="auto">
          <a:xfrm>
            <a:off x="251520" y="4509120"/>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0" name="Textfeld 19"/>
          <p:cNvSpPr txBox="1"/>
          <p:nvPr/>
        </p:nvSpPr>
        <p:spPr>
          <a:xfrm>
            <a:off x="0" y="5517232"/>
            <a:ext cx="330540" cy="369332"/>
          </a:xfrm>
          <a:prstGeom prst="rect">
            <a:avLst/>
          </a:prstGeom>
          <a:noFill/>
        </p:spPr>
        <p:txBody>
          <a:bodyPr wrap="none" rtlCol="0">
            <a:spAutoFit/>
          </a:bodyPr>
          <a:lstStyle/>
          <a:p>
            <a:r>
              <a:rPr lang="de-DE" dirty="0" smtClean="0"/>
              <a:t>h</a:t>
            </a:r>
            <a:endParaRPr lang="de-DE" dirty="0"/>
          </a:p>
        </p:txBody>
      </p:sp>
      <p:sp>
        <p:nvSpPr>
          <p:cNvPr id="21" name="Textfeld 20"/>
          <p:cNvSpPr txBox="1"/>
          <p:nvPr/>
        </p:nvSpPr>
        <p:spPr>
          <a:xfrm>
            <a:off x="611560" y="4437112"/>
            <a:ext cx="1372492" cy="369332"/>
          </a:xfrm>
          <a:prstGeom prst="rect">
            <a:avLst/>
          </a:prstGeom>
          <a:solidFill>
            <a:srgbClr val="00B0F0"/>
          </a:solidFill>
        </p:spPr>
        <p:txBody>
          <a:bodyPr wrap="none" rtlCol="0">
            <a:spAutoFit/>
          </a:bodyPr>
          <a:lstStyle/>
          <a:p>
            <a:r>
              <a:rPr lang="de-DE" dirty="0" err="1" smtClean="0"/>
              <a:t>Ofenturm</a:t>
            </a:r>
            <a:r>
              <a:rPr lang="de-DE" dirty="0" smtClean="0"/>
              <a:t> </a:t>
            </a:r>
            <a:endParaRPr lang="de-D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upload.wikimedia.org/wikipedia/commons/thumb/4/4b/Israel-2013%282%29-Jerusalem-Temple_Mount-Southern_Wall_%26_Temple_Mount_%28south_exposure%29.jpg/640px-Israel-2013%282%29-Jerusalem-Temple_Mount-Southern_Wall_%26_Temple_Mount_%28south_exposure%29.jpg"/>
          <p:cNvPicPr>
            <a:picLocks noChangeAspect="1" noChangeArrowheads="1"/>
          </p:cNvPicPr>
          <p:nvPr/>
        </p:nvPicPr>
        <p:blipFill>
          <a:blip r:embed="rId2" cstate="print"/>
          <a:srcRect/>
          <a:stretch>
            <a:fillRect/>
          </a:stretch>
        </p:blipFill>
        <p:spPr bwMode="auto">
          <a:xfrm>
            <a:off x="0" y="0"/>
            <a:ext cx="5433140" cy="4077072"/>
          </a:xfrm>
          <a:prstGeom prst="rect">
            <a:avLst/>
          </a:prstGeom>
          <a:noFill/>
        </p:spPr>
      </p:pic>
      <p:sp>
        <p:nvSpPr>
          <p:cNvPr id="5" name="Textfeld 4"/>
          <p:cNvSpPr txBox="1"/>
          <p:nvPr/>
        </p:nvSpPr>
        <p:spPr>
          <a:xfrm>
            <a:off x="0" y="4149080"/>
            <a:ext cx="2245295" cy="307777"/>
          </a:xfrm>
          <a:prstGeom prst="rect">
            <a:avLst/>
          </a:prstGeom>
          <a:noFill/>
        </p:spPr>
        <p:txBody>
          <a:bodyPr wrap="none" rtlCol="0">
            <a:spAutoFit/>
          </a:bodyPr>
          <a:lstStyle/>
          <a:p>
            <a:r>
              <a:rPr lang="de-DE" sz="1400" dirty="0" smtClean="0">
                <a:effectLst>
                  <a:outerShdw blurRad="38100" dist="38100" dir="2700000" algn="tl">
                    <a:srgbClr val="000000">
                      <a:alpha val="43137"/>
                    </a:srgbClr>
                  </a:outerShdw>
                </a:effectLst>
              </a:rPr>
              <a:t>Godot13 CC-BY-SA 3.0</a:t>
            </a:r>
            <a:endParaRPr lang="de-DE" sz="1400" dirty="0">
              <a:effectLst>
                <a:outerShdw blurRad="38100" dist="38100" dir="2700000" algn="tl">
                  <a:srgbClr val="000000">
                    <a:alpha val="43137"/>
                  </a:srgbClr>
                </a:outerShdw>
              </a:effectLst>
            </a:endParaRPr>
          </a:p>
        </p:txBody>
      </p:sp>
      <p:sp>
        <p:nvSpPr>
          <p:cNvPr id="6" name="Line 4"/>
          <p:cNvSpPr>
            <a:spLocks noChangeShapeType="1"/>
          </p:cNvSpPr>
          <p:nvPr/>
        </p:nvSpPr>
        <p:spPr bwMode="auto">
          <a:xfrm flipH="1" flipV="1">
            <a:off x="1331640" y="2060848"/>
            <a:ext cx="1296144" cy="720080"/>
          </a:xfrm>
          <a:prstGeom prst="line">
            <a:avLst/>
          </a:prstGeom>
          <a:noFill/>
          <a:ln w="38100">
            <a:solidFill>
              <a:srgbClr val="FF0000"/>
            </a:solidFill>
            <a:prstDash val="sysDot"/>
            <a:round/>
            <a:headEnd/>
            <a:tailEnd/>
          </a:ln>
        </p:spPr>
        <p:txBody>
          <a:bodyPr/>
          <a:lstStyle/>
          <a:p>
            <a:endParaRPr lang="de-DE"/>
          </a:p>
        </p:txBody>
      </p:sp>
      <p:sp>
        <p:nvSpPr>
          <p:cNvPr id="7" name="Rechteck 6"/>
          <p:cNvSpPr/>
          <p:nvPr/>
        </p:nvSpPr>
        <p:spPr bwMode="auto">
          <a:xfrm>
            <a:off x="2555776" y="2636912"/>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Inhaltsplatzhalter 2"/>
          <p:cNvSpPr>
            <a:spLocks noGrp="1"/>
          </p:cNvSpPr>
          <p:nvPr>
            <p:ph idx="1"/>
          </p:nvPr>
        </p:nvSpPr>
        <p:spPr>
          <a:xfrm>
            <a:off x="5372472" y="0"/>
            <a:ext cx="3448000" cy="6453336"/>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3,13: </a:t>
            </a:r>
            <a:r>
              <a:rPr lang="de-DE" sz="2400" dirty="0" smtClean="0">
                <a:solidFill>
                  <a:srgbClr val="66FF33"/>
                </a:solidFill>
              </a:rPr>
              <a:t>[BG1] </a:t>
            </a:r>
            <a:r>
              <a:rPr lang="de-DE" sz="2400" dirty="0" smtClean="0">
                <a:solidFill>
                  <a:srgbClr val="FFFF00"/>
                </a:solidFill>
              </a:rPr>
              <a:t>Das </a:t>
            </a:r>
            <a:r>
              <a:rPr lang="de-DE" sz="2400" dirty="0" err="1">
                <a:solidFill>
                  <a:srgbClr val="00B0F0"/>
                </a:solidFill>
              </a:rPr>
              <a:t>Taltor</a:t>
            </a:r>
            <a:r>
              <a:rPr lang="de-DE" sz="2400" dirty="0">
                <a:solidFill>
                  <a:srgbClr val="00B0F0"/>
                </a:solidFill>
              </a:rPr>
              <a:t> </a:t>
            </a:r>
            <a:r>
              <a:rPr lang="de-DE" sz="2400" dirty="0">
                <a:solidFill>
                  <a:srgbClr val="FFFF00"/>
                </a:solidFill>
              </a:rPr>
              <a:t>besserten aus </a:t>
            </a:r>
            <a:r>
              <a:rPr lang="de-DE" sz="2400" dirty="0" err="1">
                <a:solidFill>
                  <a:srgbClr val="FFFF00"/>
                </a:solidFill>
              </a:rPr>
              <a:t>Hanun</a:t>
            </a:r>
            <a:r>
              <a:rPr lang="de-DE" sz="2400" dirty="0">
                <a:solidFill>
                  <a:srgbClr val="FFFF00"/>
                </a:solidFill>
              </a:rPr>
              <a:t> und die Bewohner von </a:t>
            </a:r>
            <a:r>
              <a:rPr lang="de-DE" sz="2400" dirty="0" err="1">
                <a:solidFill>
                  <a:srgbClr val="FFFF00"/>
                </a:solidFill>
              </a:rPr>
              <a:t>Sanoach</a:t>
            </a:r>
            <a:r>
              <a:rPr lang="de-DE" sz="2400" dirty="0">
                <a:solidFill>
                  <a:srgbClr val="FFFF00"/>
                </a:solidFill>
              </a:rPr>
              <a:t>; sie bauten es und setzten seine Flügel, seine Klammern und seine Riegel ein, und bauten </a:t>
            </a:r>
            <a:r>
              <a:rPr lang="de-DE" sz="2400" dirty="0">
                <a:solidFill>
                  <a:srgbClr val="00B0F0"/>
                </a:solidFill>
              </a:rPr>
              <a:t>tausend Ellen </a:t>
            </a:r>
            <a:r>
              <a:rPr lang="de-DE" sz="2400" dirty="0">
                <a:solidFill>
                  <a:srgbClr val="FFFF00"/>
                </a:solidFill>
              </a:rPr>
              <a:t>an der Mauer bis zum </a:t>
            </a:r>
            <a:r>
              <a:rPr lang="de-DE" sz="2400" dirty="0" err="1">
                <a:solidFill>
                  <a:srgbClr val="00B0F0"/>
                </a:solidFill>
              </a:rPr>
              <a:t>Misttore</a:t>
            </a:r>
            <a:r>
              <a:rPr lang="de-DE" sz="2400" dirty="0">
                <a:solidFill>
                  <a:srgbClr val="FFFF00"/>
                </a:solidFill>
              </a:rPr>
              <a:t>. </a:t>
            </a:r>
          </a:p>
          <a:p>
            <a:endParaRPr lang="de-DE" sz="2400" dirty="0" smtClean="0">
              <a:solidFill>
                <a:srgbClr val="FFFF00"/>
              </a:solidFill>
            </a:endParaRPr>
          </a:p>
          <a:p>
            <a:endParaRPr lang="de-DE" sz="2400" dirty="0"/>
          </a:p>
          <a:p>
            <a:endParaRPr lang="de-DE" sz="2400" dirty="0">
              <a:solidFill>
                <a:srgbClr val="FFFF00"/>
              </a:solidFill>
            </a:endParaRPr>
          </a:p>
          <a:p>
            <a:endParaRPr lang="de-DE" sz="2400" dirty="0">
              <a:solidFill>
                <a:srgbClr val="FFFF00"/>
              </a:solidFill>
            </a:endParaRPr>
          </a:p>
        </p:txBody>
      </p:sp>
      <p:sp>
        <p:nvSpPr>
          <p:cNvPr id="9" name="Rechteck 8"/>
          <p:cNvSpPr/>
          <p:nvPr/>
        </p:nvSpPr>
        <p:spPr bwMode="auto">
          <a:xfrm>
            <a:off x="1187624" y="1628800"/>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H="1" flipV="1">
            <a:off x="2627784" y="2852936"/>
            <a:ext cx="2664296" cy="1008112"/>
          </a:xfrm>
          <a:prstGeom prst="line">
            <a:avLst/>
          </a:prstGeom>
          <a:noFill/>
          <a:ln w="38100">
            <a:solidFill>
              <a:srgbClr val="FF0000"/>
            </a:solidFill>
            <a:prstDash val="sysDot"/>
            <a:round/>
            <a:headEnd/>
            <a:tailEnd/>
          </a:ln>
        </p:spPr>
        <p:txBody>
          <a:bodyPr/>
          <a:lstStyle/>
          <a:p>
            <a:endParaRPr lang="de-DE"/>
          </a:p>
        </p:txBody>
      </p:sp>
      <p:sp>
        <p:nvSpPr>
          <p:cNvPr id="11" name="Textfeld 10"/>
          <p:cNvSpPr txBox="1"/>
          <p:nvPr/>
        </p:nvSpPr>
        <p:spPr>
          <a:xfrm>
            <a:off x="3563888" y="2996952"/>
            <a:ext cx="1414170" cy="369332"/>
          </a:xfrm>
          <a:prstGeom prst="rect">
            <a:avLst/>
          </a:prstGeom>
          <a:noFill/>
        </p:spPr>
        <p:txBody>
          <a:bodyPr wrap="none" rtlCol="0">
            <a:spAutoFit/>
          </a:bodyPr>
          <a:lstStyle/>
          <a:p>
            <a:r>
              <a:rPr lang="de-DE" dirty="0" smtClean="0"/>
              <a:t>1000 Ellen</a:t>
            </a:r>
            <a:endParaRPr lang="de-DE" dirty="0"/>
          </a:p>
        </p:txBody>
      </p:sp>
      <p:sp>
        <p:nvSpPr>
          <p:cNvPr id="12" name="Kreuz 11"/>
          <p:cNvSpPr/>
          <p:nvPr/>
        </p:nvSpPr>
        <p:spPr bwMode="auto">
          <a:xfrm>
            <a:off x="2411760" y="2708920"/>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3" name="Textfeld 12"/>
          <p:cNvSpPr txBox="1"/>
          <p:nvPr/>
        </p:nvSpPr>
        <p:spPr>
          <a:xfrm>
            <a:off x="1187624" y="4797152"/>
            <a:ext cx="1896673" cy="369332"/>
          </a:xfrm>
          <a:prstGeom prst="rect">
            <a:avLst/>
          </a:prstGeom>
          <a:solidFill>
            <a:srgbClr val="C00000"/>
          </a:solidFill>
        </p:spPr>
        <p:txBody>
          <a:bodyPr wrap="none" rtlCol="0">
            <a:spAutoFit/>
          </a:bodyPr>
          <a:lstStyle/>
          <a:p>
            <a:r>
              <a:rPr lang="de-DE" dirty="0" err="1" smtClean="0"/>
              <a:t>Crowfoot</a:t>
            </a:r>
            <a:r>
              <a:rPr lang="de-DE" dirty="0" smtClean="0"/>
              <a:t> 1927</a:t>
            </a:r>
            <a:endParaRPr lang="de-DE" dirty="0"/>
          </a:p>
        </p:txBody>
      </p:sp>
      <p:sp>
        <p:nvSpPr>
          <p:cNvPr id="14" name="Textfeld 13"/>
          <p:cNvSpPr txBox="1"/>
          <p:nvPr/>
        </p:nvSpPr>
        <p:spPr>
          <a:xfrm>
            <a:off x="2411760" y="1268760"/>
            <a:ext cx="1348639" cy="369332"/>
          </a:xfrm>
          <a:prstGeom prst="rect">
            <a:avLst/>
          </a:prstGeom>
          <a:solidFill>
            <a:srgbClr val="00B0F0"/>
          </a:solidFill>
        </p:spPr>
        <p:txBody>
          <a:bodyPr wrap="none" rtlCol="0">
            <a:spAutoFit/>
          </a:bodyPr>
          <a:lstStyle/>
          <a:p>
            <a:r>
              <a:rPr lang="de-DE" dirty="0" smtClean="0"/>
              <a:t>Das </a:t>
            </a:r>
            <a:r>
              <a:rPr lang="de-DE" dirty="0" err="1" smtClean="0"/>
              <a:t>Taltor</a:t>
            </a:r>
            <a:endParaRPr lang="de-D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500404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H="1" flipV="1">
            <a:off x="5004048" y="3429000"/>
            <a:ext cx="0" cy="144016"/>
          </a:xfrm>
          <a:prstGeom prst="line">
            <a:avLst/>
          </a:prstGeom>
          <a:noFill/>
          <a:ln w="38100">
            <a:solidFill>
              <a:srgbClr val="FF0000"/>
            </a:solidFill>
            <a:prstDash val="sysDot"/>
            <a:round/>
            <a:headEnd/>
            <a:tailEnd/>
          </a:ln>
        </p:spPr>
        <p:txBody>
          <a:bodyPr/>
          <a:lstStyle/>
          <a:p>
            <a:endParaRPr lang="de-DE"/>
          </a:p>
        </p:txBody>
      </p:sp>
      <p:sp>
        <p:nvSpPr>
          <p:cNvPr id="18" name="Inhaltsplatzhalter 2"/>
          <p:cNvSpPr txBox="1">
            <a:spLocks/>
          </p:cNvSpPr>
          <p:nvPr/>
        </p:nvSpPr>
        <p:spPr bwMode="auto">
          <a:xfrm>
            <a:off x="5696000" y="0"/>
            <a:ext cx="3448000" cy="6381328"/>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lvl="0" indent="-342900" fontAlgn="base">
              <a:spcBef>
                <a:spcPct val="20000"/>
              </a:spcBef>
              <a:spcAft>
                <a:spcPct val="0"/>
              </a:spcAft>
              <a:buClr>
                <a:schemeClr val="accent2"/>
              </a:buClr>
              <a:buSzPct val="75000"/>
              <a:buFont typeface="Wingdings" pitchFamily="2" charset="2"/>
              <a:buChar char="n"/>
              <a:defRPr/>
            </a:pPr>
            <a:r>
              <a:rPr kumimoji="1" lang="de-DE" sz="24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Neh</a:t>
            </a:r>
            <a:r>
              <a:rPr kumimoji="1" lang="de-DE"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3,13: </a:t>
            </a:r>
            <a:r>
              <a:rPr lang="de-DE" sz="2400" dirty="0" smtClean="0">
                <a:solidFill>
                  <a:srgbClr val="66FF33"/>
                </a:solidFill>
                <a:effectLst>
                  <a:outerShdw blurRad="38100" dist="38100" dir="2700000" algn="tl">
                    <a:srgbClr val="000000">
                      <a:alpha val="43137"/>
                    </a:srgbClr>
                  </a:outerShdw>
                </a:effectLst>
              </a:rPr>
              <a:t>[BG1]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Das </a:t>
            </a:r>
            <a:r>
              <a:rPr kumimoji="1" lang="de-DE" sz="2400" b="0" i="0" u="none" strike="noStrike" kern="0" cap="none" spc="0" normalizeH="0" baseline="0" noProof="0" dirty="0" err="1" smtClean="0">
                <a:ln>
                  <a:noFill/>
                </a:ln>
                <a:solidFill>
                  <a:srgbClr val="00B0F0"/>
                </a:solidFill>
                <a:effectLst>
                  <a:outerShdw blurRad="38100" dist="38100" dir="2700000" algn="tl">
                    <a:srgbClr val="000000"/>
                  </a:outerShdw>
                </a:effectLst>
                <a:uLnTx/>
                <a:uFillTx/>
                <a:latin typeface="+mn-lt"/>
                <a:ea typeface="+mn-ea"/>
                <a:cs typeface="+mn-cs"/>
              </a:rPr>
              <a:t>Taltor</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besserten aus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Hanun</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und die Bewohner von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Sanoach</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sie bauten es und setzten seine Flügel, seine Klammern und seine Riegel ein, und bauten </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tausend Ellen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an der Mauer bis zum</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 </a:t>
            </a:r>
            <a:r>
              <a:rPr kumimoji="1" lang="de-DE" sz="2400" b="0" i="0" u="none" strike="noStrike" kern="0" cap="none" spc="0" normalizeH="0" baseline="0" noProof="0" dirty="0" err="1" smtClean="0">
                <a:ln>
                  <a:noFill/>
                </a:ln>
                <a:solidFill>
                  <a:srgbClr val="00B0F0"/>
                </a:solidFill>
                <a:effectLst>
                  <a:outerShdw blurRad="38100" dist="38100" dir="2700000" algn="tl">
                    <a:srgbClr val="000000"/>
                  </a:outerShdw>
                </a:effectLst>
                <a:uLnTx/>
                <a:uFillTx/>
                <a:latin typeface="+mn-lt"/>
                <a:ea typeface="+mn-ea"/>
                <a:cs typeface="+mn-cs"/>
              </a:rPr>
              <a:t>Misttore</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sp>
        <p:nvSpPr>
          <p:cNvPr id="19" name="Textfeld 18"/>
          <p:cNvSpPr txBox="1"/>
          <p:nvPr/>
        </p:nvSpPr>
        <p:spPr>
          <a:xfrm>
            <a:off x="2699792" y="3933056"/>
            <a:ext cx="1922321" cy="1200329"/>
          </a:xfrm>
          <a:prstGeom prst="rect">
            <a:avLst/>
          </a:prstGeom>
          <a:solidFill>
            <a:schemeClr val="accent1"/>
          </a:solidFill>
        </p:spPr>
        <p:txBody>
          <a:bodyPr wrap="none" rtlCol="0">
            <a:spAutoFit/>
          </a:bodyPr>
          <a:lstStyle/>
          <a:p>
            <a:r>
              <a:rPr lang="de-DE" dirty="0" smtClean="0"/>
              <a:t>1000 Ellen =</a:t>
            </a:r>
          </a:p>
          <a:p>
            <a:r>
              <a:rPr lang="de-DE" dirty="0" smtClean="0"/>
              <a:t>450m</a:t>
            </a:r>
          </a:p>
          <a:p>
            <a:endParaRPr lang="de-DE" dirty="0" smtClean="0"/>
          </a:p>
          <a:p>
            <a:r>
              <a:rPr lang="de-DE" dirty="0" smtClean="0"/>
              <a:t>Stimmt genau!</a:t>
            </a:r>
            <a:endParaRPr lang="de-DE" dirty="0"/>
          </a:p>
        </p:txBody>
      </p:sp>
      <p:sp>
        <p:nvSpPr>
          <p:cNvPr id="22" name="Kreuz 21"/>
          <p:cNvSpPr/>
          <p:nvPr/>
        </p:nvSpPr>
        <p:spPr bwMode="auto">
          <a:xfrm>
            <a:off x="4860032" y="3717032"/>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3" name="Textfeld 22"/>
          <p:cNvSpPr txBox="1"/>
          <p:nvPr/>
        </p:nvSpPr>
        <p:spPr>
          <a:xfrm>
            <a:off x="0" y="5301208"/>
            <a:ext cx="1765227" cy="646331"/>
          </a:xfrm>
          <a:prstGeom prst="rect">
            <a:avLst/>
          </a:prstGeom>
          <a:solidFill>
            <a:srgbClr val="C00000"/>
          </a:solidFill>
        </p:spPr>
        <p:txBody>
          <a:bodyPr wrap="none" rtlCol="0">
            <a:spAutoFit/>
          </a:bodyPr>
          <a:lstStyle/>
          <a:p>
            <a:r>
              <a:rPr lang="de-DE" dirty="0" smtClean="0"/>
              <a:t>Bliss + </a:t>
            </a:r>
            <a:r>
              <a:rPr lang="de-DE" dirty="0" err="1" smtClean="0"/>
              <a:t>Dickie</a:t>
            </a:r>
            <a:endParaRPr lang="de-DE" dirty="0" smtClean="0"/>
          </a:p>
          <a:p>
            <a:r>
              <a:rPr lang="de-DE" dirty="0" smtClean="0"/>
              <a:t>1894-1897</a:t>
            </a:r>
            <a:endParaRPr lang="de-DE" dirty="0"/>
          </a:p>
        </p:txBody>
      </p:sp>
      <p:sp>
        <p:nvSpPr>
          <p:cNvPr id="24" name="Textfeld 23"/>
          <p:cNvSpPr txBox="1"/>
          <p:nvPr/>
        </p:nvSpPr>
        <p:spPr>
          <a:xfrm>
            <a:off x="1619672" y="2996952"/>
            <a:ext cx="1417376" cy="646331"/>
          </a:xfrm>
          <a:prstGeom prst="rect">
            <a:avLst/>
          </a:prstGeom>
          <a:solidFill>
            <a:srgbClr val="92D050"/>
          </a:solidFill>
        </p:spPr>
        <p:txBody>
          <a:bodyPr wrap="none" rtlCol="0">
            <a:spAutoFit/>
          </a:bodyPr>
          <a:lstStyle/>
          <a:p>
            <a:r>
              <a:rPr lang="de-DE" dirty="0" smtClean="0"/>
              <a:t>natürliche </a:t>
            </a:r>
          </a:p>
          <a:p>
            <a:r>
              <a:rPr lang="de-DE" dirty="0" smtClean="0"/>
              <a:t>Felskante</a:t>
            </a:r>
            <a:endParaRPr lang="de-DE" dirty="0"/>
          </a:p>
        </p:txBody>
      </p:sp>
      <p:sp>
        <p:nvSpPr>
          <p:cNvPr id="20" name="Textfeld 19"/>
          <p:cNvSpPr txBox="1"/>
          <p:nvPr/>
        </p:nvSpPr>
        <p:spPr>
          <a:xfrm>
            <a:off x="2123728"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le:Elef Millim - City of David - ovedc - 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feld 4"/>
          <p:cNvSpPr txBox="1"/>
          <p:nvPr/>
        </p:nvSpPr>
        <p:spPr>
          <a:xfrm>
            <a:off x="7524328" y="6093296"/>
            <a:ext cx="1420004" cy="523220"/>
          </a:xfrm>
          <a:prstGeom prst="rect">
            <a:avLst/>
          </a:prstGeom>
          <a:noFill/>
        </p:spPr>
        <p:txBody>
          <a:bodyPr wrap="none" rtlCol="0">
            <a:spAutoFit/>
          </a:bodyPr>
          <a:lstStyle/>
          <a:p>
            <a:r>
              <a:rPr lang="de-DE" sz="1400" dirty="0" err="1" smtClean="0"/>
              <a:t>Ovedc</a:t>
            </a:r>
            <a:r>
              <a:rPr lang="de-DE" sz="1400" dirty="0" smtClean="0"/>
              <a:t> </a:t>
            </a:r>
          </a:p>
          <a:p>
            <a:r>
              <a:rPr lang="de-DE" sz="1400" dirty="0" smtClean="0"/>
              <a:t>CC-BY-CA 3.0</a:t>
            </a:r>
            <a:endParaRPr lang="de-DE" sz="1400" dirty="0"/>
          </a:p>
        </p:txBody>
      </p:sp>
      <p:sp>
        <p:nvSpPr>
          <p:cNvPr id="4" name="Textfeld 3"/>
          <p:cNvSpPr txBox="1"/>
          <p:nvPr/>
        </p:nvSpPr>
        <p:spPr>
          <a:xfrm>
            <a:off x="3995936" y="1052736"/>
            <a:ext cx="4269887" cy="369332"/>
          </a:xfrm>
          <a:prstGeom prst="rect">
            <a:avLst/>
          </a:prstGeom>
          <a:noFill/>
        </p:spPr>
        <p:txBody>
          <a:bodyPr wrap="none" rtlCol="0">
            <a:spAutoFit/>
          </a:bodyPr>
          <a:lstStyle/>
          <a:p>
            <a:r>
              <a:rPr lang="de-DE" dirty="0" smtClean="0"/>
              <a:t>Felskante beim unteren </a:t>
            </a:r>
            <a:r>
              <a:rPr lang="de-DE" dirty="0" err="1" smtClean="0"/>
              <a:t>Siloahteich</a:t>
            </a:r>
            <a:endParaRPr lang="de-D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500404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5696000" y="0"/>
            <a:ext cx="3448000"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3,14: </a:t>
            </a:r>
            <a:r>
              <a:rPr lang="de-DE" sz="2400" dirty="0" smtClean="0">
                <a:solidFill>
                  <a:srgbClr val="C00000"/>
                </a:solidFill>
              </a:rPr>
              <a:t>[BG1] </a:t>
            </a:r>
            <a:r>
              <a:rPr lang="de-DE" sz="2400" dirty="0" smtClean="0">
                <a:solidFill>
                  <a:srgbClr val="FFFF00"/>
                </a:solidFill>
              </a:rPr>
              <a:t>Und </a:t>
            </a:r>
            <a:r>
              <a:rPr lang="de-DE" sz="2400" dirty="0">
                <a:solidFill>
                  <a:srgbClr val="00B0F0"/>
                </a:solidFill>
              </a:rPr>
              <a:t>das </a:t>
            </a:r>
            <a:r>
              <a:rPr lang="de-DE" sz="2400" dirty="0" err="1">
                <a:solidFill>
                  <a:srgbClr val="00B0F0"/>
                </a:solidFill>
              </a:rPr>
              <a:t>Misttor</a:t>
            </a:r>
            <a:r>
              <a:rPr lang="de-DE" sz="2400" dirty="0">
                <a:solidFill>
                  <a:srgbClr val="FFFF00"/>
                </a:solidFill>
              </a:rPr>
              <a:t> besserte aus </a:t>
            </a:r>
            <a:r>
              <a:rPr lang="de-DE" sz="2400" dirty="0" err="1">
                <a:solidFill>
                  <a:srgbClr val="FFFF00"/>
                </a:solidFill>
              </a:rPr>
              <a:t>Malkija</a:t>
            </a:r>
            <a:r>
              <a:rPr lang="de-DE" sz="2400" dirty="0">
                <a:solidFill>
                  <a:srgbClr val="FFFF00"/>
                </a:solidFill>
              </a:rPr>
              <a:t>, der Sohn </a:t>
            </a:r>
            <a:r>
              <a:rPr lang="de-DE" sz="2400" dirty="0" err="1">
                <a:solidFill>
                  <a:srgbClr val="FFFF00"/>
                </a:solidFill>
              </a:rPr>
              <a:t>Rekabs</a:t>
            </a:r>
            <a:r>
              <a:rPr lang="de-DE" sz="2400" dirty="0">
                <a:solidFill>
                  <a:srgbClr val="FFFF00"/>
                </a:solidFill>
              </a:rPr>
              <a:t>, der Oberste des Bezirks von Beth-Kerem; er baute es und setzte seine Flügel, seine Klammern und seine Riegel ein. </a:t>
            </a:r>
          </a:p>
          <a:p>
            <a:endParaRPr lang="de-DE" sz="2400" dirty="0"/>
          </a:p>
          <a:p>
            <a:endParaRPr lang="de-DE" sz="2400" dirty="0">
              <a:solidFill>
                <a:srgbClr val="FFFF00"/>
              </a:solidFill>
            </a:endParaRPr>
          </a:p>
          <a:p>
            <a:endParaRPr lang="de-DE" sz="24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H="1" flipV="1">
            <a:off x="5004048" y="3429000"/>
            <a:ext cx="0" cy="144016"/>
          </a:xfrm>
          <a:prstGeom prst="line">
            <a:avLst/>
          </a:prstGeom>
          <a:noFill/>
          <a:ln w="38100">
            <a:solidFill>
              <a:srgbClr val="FF0000"/>
            </a:solidFill>
            <a:prstDash val="sysDot"/>
            <a:round/>
            <a:headEnd/>
            <a:tailEnd/>
          </a:ln>
        </p:spPr>
        <p:txBody>
          <a:bodyPr/>
          <a:lstStyle/>
          <a:p>
            <a:endParaRPr lang="de-DE"/>
          </a:p>
        </p:txBody>
      </p:sp>
      <p:sp>
        <p:nvSpPr>
          <p:cNvPr id="15" name="Textfeld 14"/>
          <p:cNvSpPr txBox="1"/>
          <p:nvPr/>
        </p:nvSpPr>
        <p:spPr>
          <a:xfrm>
            <a:off x="1115616" y="551723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oger\Desktop\DCIM\100CANON\IMG_1402.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5" name="Textfeld 4"/>
          <p:cNvSpPr txBox="1"/>
          <p:nvPr/>
        </p:nvSpPr>
        <p:spPr>
          <a:xfrm>
            <a:off x="2843808" y="5733256"/>
            <a:ext cx="409086" cy="307777"/>
          </a:xfrm>
          <a:prstGeom prst="rect">
            <a:avLst/>
          </a:prstGeom>
          <a:noFill/>
        </p:spPr>
        <p:txBody>
          <a:bodyPr wrap="none" rtlCol="0">
            <a:spAutoFit/>
          </a:bodyPr>
          <a:lstStyle/>
          <a:p>
            <a:r>
              <a:rPr lang="de-DE" sz="1400" dirty="0" smtClean="0"/>
              <a:t>RL</a:t>
            </a:r>
            <a:endParaRPr lang="de-DE" sz="1400" dirty="0"/>
          </a:p>
        </p:txBody>
      </p:sp>
      <p:sp>
        <p:nvSpPr>
          <p:cNvPr id="6" name="Textfeld 5"/>
          <p:cNvSpPr txBox="1"/>
          <p:nvPr/>
        </p:nvSpPr>
        <p:spPr>
          <a:xfrm>
            <a:off x="1259632" y="2348880"/>
            <a:ext cx="1370888" cy="369332"/>
          </a:xfrm>
          <a:prstGeom prst="rect">
            <a:avLst/>
          </a:prstGeom>
          <a:noFill/>
        </p:spPr>
        <p:txBody>
          <a:bodyPr wrap="none" rtlCol="0">
            <a:spAutoFit/>
          </a:bodyPr>
          <a:lstStyle/>
          <a:p>
            <a:r>
              <a:rPr lang="de-DE" dirty="0" err="1" smtClean="0"/>
              <a:t>Hinnomtal</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898705" y="6093296"/>
            <a:ext cx="2245295" cy="307777"/>
          </a:xfrm>
          <a:prstGeom prst="rect">
            <a:avLst/>
          </a:prstGeom>
          <a:noFill/>
        </p:spPr>
        <p:txBody>
          <a:bodyPr wrap="none" rtlCol="0">
            <a:spAutoFit/>
          </a:bodyPr>
          <a:lstStyle/>
          <a:p>
            <a:r>
              <a:rPr lang="de-DE" sz="1400" dirty="0" smtClean="0"/>
              <a:t>Godot13 CC-BY-SA 3.0</a:t>
            </a:r>
            <a:endParaRPr lang="de-DE" sz="1400" dirty="0"/>
          </a:p>
        </p:txBody>
      </p:sp>
      <p:pic>
        <p:nvPicPr>
          <p:cNvPr id="55298" name="Picture 2" descr="http://upload.wikimedia.org/wikipedia/commons/thumb/2/2e/Temple_Mount_%28Aerial_view%2C_2007%29_03.jpg/800px-Temple_Mount_%28Aerial_view%2C_2007%29_03.jpg"/>
          <p:cNvPicPr>
            <a:picLocks noChangeAspect="1" noChangeArrowheads="1"/>
          </p:cNvPicPr>
          <p:nvPr/>
        </p:nvPicPr>
        <p:blipFill>
          <a:blip r:embed="rId2" cstate="print"/>
          <a:srcRect/>
          <a:stretch>
            <a:fillRect/>
          </a:stretch>
        </p:blipFill>
        <p:spPr bwMode="auto">
          <a:xfrm>
            <a:off x="0" y="0"/>
            <a:ext cx="9199942" cy="6093296"/>
          </a:xfrm>
          <a:prstGeom prst="rect">
            <a:avLst/>
          </a:prstGeom>
          <a:noFill/>
        </p:spPr>
      </p:pic>
      <p:sp>
        <p:nvSpPr>
          <p:cNvPr id="4" name="Textfeld 3"/>
          <p:cNvSpPr txBox="1"/>
          <p:nvPr/>
        </p:nvSpPr>
        <p:spPr>
          <a:xfrm>
            <a:off x="683568" y="5517232"/>
            <a:ext cx="365806" cy="369332"/>
          </a:xfrm>
          <a:prstGeom prst="rect">
            <a:avLst/>
          </a:prstGeom>
          <a:noFill/>
        </p:spPr>
        <p:txBody>
          <a:bodyPr wrap="none" rtlCol="0">
            <a:spAutoFit/>
          </a:bodyPr>
          <a:lstStyle/>
          <a:p>
            <a:r>
              <a:rPr lang="de-DE" dirty="0" smtClean="0"/>
              <a:t>O</a:t>
            </a:r>
            <a:endParaRPr lang="de-DE" dirty="0"/>
          </a:p>
        </p:txBody>
      </p:sp>
      <p:sp>
        <p:nvSpPr>
          <p:cNvPr id="6" name="Textfeld 5"/>
          <p:cNvSpPr txBox="1"/>
          <p:nvPr/>
        </p:nvSpPr>
        <p:spPr>
          <a:xfrm>
            <a:off x="6876256" y="4149080"/>
            <a:ext cx="357790" cy="369332"/>
          </a:xfrm>
          <a:prstGeom prst="rect">
            <a:avLst/>
          </a:prstGeom>
          <a:noFill/>
        </p:spPr>
        <p:txBody>
          <a:bodyPr wrap="none" rtlCol="0">
            <a:spAutoFit/>
          </a:bodyPr>
          <a:lstStyle/>
          <a:p>
            <a:r>
              <a:rPr lang="de-DE" dirty="0" smtClean="0"/>
              <a:t>N</a:t>
            </a:r>
            <a:endParaRPr lang="de-DE" dirty="0"/>
          </a:p>
        </p:txBody>
      </p:sp>
      <p:sp>
        <p:nvSpPr>
          <p:cNvPr id="7" name="Textfeld 6"/>
          <p:cNvSpPr txBox="1"/>
          <p:nvPr/>
        </p:nvSpPr>
        <p:spPr>
          <a:xfrm>
            <a:off x="7164288" y="2060848"/>
            <a:ext cx="412292" cy="369332"/>
          </a:xfrm>
          <a:prstGeom prst="rect">
            <a:avLst/>
          </a:prstGeom>
          <a:noFill/>
        </p:spPr>
        <p:txBody>
          <a:bodyPr wrap="none" rtlCol="0">
            <a:spAutoFit/>
          </a:bodyPr>
          <a:lstStyle/>
          <a:p>
            <a:r>
              <a:rPr lang="de-DE" dirty="0" smtClean="0"/>
              <a:t>W</a:t>
            </a:r>
            <a:endParaRPr lang="de-DE" dirty="0"/>
          </a:p>
        </p:txBody>
      </p:sp>
      <p:sp>
        <p:nvSpPr>
          <p:cNvPr id="8" name="Textfeld 7"/>
          <p:cNvSpPr txBox="1"/>
          <p:nvPr/>
        </p:nvSpPr>
        <p:spPr>
          <a:xfrm>
            <a:off x="539552" y="2420888"/>
            <a:ext cx="341760" cy="369332"/>
          </a:xfrm>
          <a:prstGeom prst="rect">
            <a:avLst/>
          </a:prstGeom>
          <a:noFill/>
        </p:spPr>
        <p:txBody>
          <a:bodyPr wrap="none" rtlCol="0">
            <a:spAutoFit/>
          </a:bodyPr>
          <a:lstStyle/>
          <a:p>
            <a:r>
              <a:rPr lang="de-DE" dirty="0" smtClean="0"/>
              <a:t>S</a:t>
            </a:r>
            <a:endParaRPr lang="de-D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5696000" y="0"/>
            <a:ext cx="3448000" cy="6453336"/>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3,15:</a:t>
            </a:r>
            <a:r>
              <a:rPr lang="de-DE" sz="2100" dirty="0"/>
              <a:t> </a:t>
            </a:r>
            <a:r>
              <a:rPr lang="de-DE" sz="2000" dirty="0" smtClean="0">
                <a:solidFill>
                  <a:srgbClr val="66FF33"/>
                </a:solidFill>
              </a:rPr>
              <a:t>[BG1] </a:t>
            </a:r>
            <a:r>
              <a:rPr lang="de-DE" sz="2100" dirty="0" smtClean="0">
                <a:solidFill>
                  <a:srgbClr val="FFFF00"/>
                </a:solidFill>
              </a:rPr>
              <a:t>Und </a:t>
            </a:r>
            <a:r>
              <a:rPr lang="de-DE" sz="2100" dirty="0">
                <a:solidFill>
                  <a:srgbClr val="FFFF00"/>
                </a:solidFill>
              </a:rPr>
              <a:t>das </a:t>
            </a:r>
            <a:r>
              <a:rPr lang="de-DE" sz="2100" dirty="0" err="1">
                <a:solidFill>
                  <a:srgbClr val="00B0F0"/>
                </a:solidFill>
              </a:rPr>
              <a:t>Quelltor</a:t>
            </a:r>
            <a:r>
              <a:rPr lang="de-DE" sz="2100" dirty="0">
                <a:solidFill>
                  <a:srgbClr val="FFFF00"/>
                </a:solidFill>
              </a:rPr>
              <a:t> besserte aus </a:t>
            </a:r>
            <a:r>
              <a:rPr lang="de-DE" sz="2100" dirty="0" err="1">
                <a:solidFill>
                  <a:srgbClr val="FFFF00"/>
                </a:solidFill>
              </a:rPr>
              <a:t>Schallun</a:t>
            </a:r>
            <a:r>
              <a:rPr lang="de-DE" sz="2100" dirty="0">
                <a:solidFill>
                  <a:srgbClr val="FFFF00"/>
                </a:solidFill>
              </a:rPr>
              <a:t>, der Sohn Kol-</a:t>
            </a:r>
            <a:r>
              <a:rPr lang="de-DE" sz="2100" dirty="0" err="1">
                <a:solidFill>
                  <a:srgbClr val="FFFF00"/>
                </a:solidFill>
              </a:rPr>
              <a:t>Hoses</a:t>
            </a:r>
            <a:r>
              <a:rPr lang="de-DE" sz="2100" dirty="0">
                <a:solidFill>
                  <a:srgbClr val="FFFF00"/>
                </a:solidFill>
              </a:rPr>
              <a:t>, der Oberste des Bezirks von </a:t>
            </a:r>
            <a:r>
              <a:rPr lang="de-DE" sz="2100" dirty="0" err="1">
                <a:solidFill>
                  <a:srgbClr val="FFFF00"/>
                </a:solidFill>
              </a:rPr>
              <a:t>Mizpa</a:t>
            </a:r>
            <a:r>
              <a:rPr lang="de-DE" sz="2100" dirty="0">
                <a:solidFill>
                  <a:srgbClr val="FFFF00"/>
                </a:solidFill>
              </a:rPr>
              <a:t>; er baute es und überdachte es und setzte seine Flügel, seine Klammern und seine Riegel ein; und er baute die Mauer am </a:t>
            </a:r>
            <a:r>
              <a:rPr lang="de-DE" sz="2100" dirty="0" smtClean="0">
                <a:solidFill>
                  <a:srgbClr val="00B0F0"/>
                </a:solidFill>
              </a:rPr>
              <a:t>Teich </a:t>
            </a:r>
            <a:r>
              <a:rPr lang="de-DE" sz="2100" dirty="0" err="1">
                <a:solidFill>
                  <a:srgbClr val="00B0F0"/>
                </a:solidFill>
              </a:rPr>
              <a:t>Siloah</a:t>
            </a:r>
            <a:r>
              <a:rPr lang="de-DE" sz="2100" dirty="0">
                <a:solidFill>
                  <a:srgbClr val="00B0F0"/>
                </a:solidFill>
              </a:rPr>
              <a:t> </a:t>
            </a:r>
            <a:r>
              <a:rPr lang="de-DE" sz="2100" dirty="0">
                <a:solidFill>
                  <a:srgbClr val="FFFF00"/>
                </a:solidFill>
              </a:rPr>
              <a:t>bei dem </a:t>
            </a:r>
            <a:r>
              <a:rPr lang="de-DE" sz="2100" dirty="0">
                <a:solidFill>
                  <a:srgbClr val="00B0F0"/>
                </a:solidFill>
              </a:rPr>
              <a:t>Garten des Königs</a:t>
            </a:r>
            <a:r>
              <a:rPr lang="de-DE" sz="2100" dirty="0">
                <a:solidFill>
                  <a:srgbClr val="FFFF00"/>
                </a:solidFill>
              </a:rPr>
              <a:t> und bis zu </a:t>
            </a:r>
            <a:r>
              <a:rPr lang="de-DE" sz="2100" dirty="0">
                <a:solidFill>
                  <a:srgbClr val="00B0F0"/>
                </a:solidFill>
              </a:rPr>
              <a:t>den Stufen</a:t>
            </a:r>
            <a:r>
              <a:rPr lang="de-DE" sz="2100" dirty="0">
                <a:solidFill>
                  <a:srgbClr val="FFFF00"/>
                </a:solidFill>
              </a:rPr>
              <a:t>, welche von der </a:t>
            </a:r>
            <a:r>
              <a:rPr lang="de-DE" sz="2100" dirty="0">
                <a:solidFill>
                  <a:srgbClr val="00B0F0"/>
                </a:solidFill>
              </a:rPr>
              <a:t>Stadt Davids </a:t>
            </a:r>
            <a:r>
              <a:rPr lang="de-DE" sz="2100" dirty="0">
                <a:solidFill>
                  <a:srgbClr val="FFFF00"/>
                </a:solidFill>
              </a:rPr>
              <a:t>hinabgehen. </a:t>
            </a:r>
          </a:p>
          <a:p>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Kreuz 14"/>
          <p:cNvSpPr/>
          <p:nvPr/>
        </p:nvSpPr>
        <p:spPr bwMode="auto">
          <a:xfrm>
            <a:off x="5076056" y="3284984"/>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9" name="Textfeld 18"/>
          <p:cNvSpPr txBox="1"/>
          <p:nvPr/>
        </p:nvSpPr>
        <p:spPr>
          <a:xfrm>
            <a:off x="323528" y="5085184"/>
            <a:ext cx="2258952" cy="646331"/>
          </a:xfrm>
          <a:prstGeom prst="rect">
            <a:avLst/>
          </a:prstGeom>
          <a:solidFill>
            <a:srgbClr val="C00000"/>
          </a:solidFill>
        </p:spPr>
        <p:txBody>
          <a:bodyPr wrap="none" rtlCol="0">
            <a:spAutoFit/>
          </a:bodyPr>
          <a:lstStyle/>
          <a:p>
            <a:r>
              <a:rPr lang="de-DE" dirty="0" smtClean="0"/>
              <a:t>Weil 1923-1924</a:t>
            </a:r>
          </a:p>
          <a:p>
            <a:r>
              <a:rPr lang="de-DE" dirty="0" err="1" smtClean="0"/>
              <a:t>Quelltor</a:t>
            </a:r>
            <a:r>
              <a:rPr lang="de-DE" dirty="0" smtClean="0"/>
              <a:t> u. Stufen</a:t>
            </a:r>
            <a:endParaRPr lang="de-DE" dirty="0"/>
          </a:p>
        </p:txBody>
      </p:sp>
      <p:sp>
        <p:nvSpPr>
          <p:cNvPr id="20" name="Textfeld 19"/>
          <p:cNvSpPr txBox="1"/>
          <p:nvPr/>
        </p:nvSpPr>
        <p:spPr>
          <a:xfrm>
            <a:off x="2123728"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oger\Eigene Bilder\141___08\IMG_6746.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6" name="Ellipse 5"/>
          <p:cNvSpPr/>
          <p:nvPr/>
        </p:nvSpPr>
        <p:spPr bwMode="auto">
          <a:xfrm>
            <a:off x="4860032" y="1556792"/>
            <a:ext cx="2232248" cy="864096"/>
          </a:xfrm>
          <a:prstGeom prst="ellipse">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7" name="Textfeld 6"/>
          <p:cNvSpPr txBox="1"/>
          <p:nvPr/>
        </p:nvSpPr>
        <p:spPr>
          <a:xfrm>
            <a:off x="1187624" y="6093296"/>
            <a:ext cx="6819303" cy="369332"/>
          </a:xfrm>
          <a:prstGeom prst="rect">
            <a:avLst/>
          </a:prstGeom>
          <a:noFill/>
        </p:spPr>
        <p:txBody>
          <a:bodyPr wrap="none" rtlCol="0">
            <a:spAutoFit/>
          </a:bodyPr>
          <a:lstStyle/>
          <a:p>
            <a:r>
              <a:rPr lang="de-DE" dirty="0" smtClean="0"/>
              <a:t>Garten des Königs im </a:t>
            </a:r>
            <a:r>
              <a:rPr lang="de-DE" dirty="0" err="1" smtClean="0"/>
              <a:t>Kidrontal</a:t>
            </a:r>
            <a:r>
              <a:rPr lang="de-DE" dirty="0" smtClean="0"/>
              <a:t> am Ende der </a:t>
            </a:r>
            <a:r>
              <a:rPr lang="de-DE" dirty="0" err="1" smtClean="0"/>
              <a:t>Davidsstadt</a:t>
            </a:r>
            <a:endParaRPr lang="de-DE" dirty="0"/>
          </a:p>
        </p:txBody>
      </p:sp>
      <p:sp>
        <p:nvSpPr>
          <p:cNvPr id="8" name="Textfeld 7"/>
          <p:cNvSpPr txBox="1"/>
          <p:nvPr/>
        </p:nvSpPr>
        <p:spPr>
          <a:xfrm>
            <a:off x="8172400" y="515719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Roger\Eigene Bilder\PictureProject\0020\DSCN489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hteck 4"/>
          <p:cNvSpPr/>
          <p:nvPr/>
        </p:nvSpPr>
        <p:spPr bwMode="auto">
          <a:xfrm>
            <a:off x="2339752" y="2060848"/>
            <a:ext cx="288032" cy="504056"/>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7" name="Rechteck 6"/>
          <p:cNvSpPr/>
          <p:nvPr/>
        </p:nvSpPr>
        <p:spPr bwMode="auto">
          <a:xfrm>
            <a:off x="0" y="6218312"/>
            <a:ext cx="440432" cy="639688"/>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Line 4"/>
          <p:cNvSpPr>
            <a:spLocks noChangeShapeType="1"/>
          </p:cNvSpPr>
          <p:nvPr/>
        </p:nvSpPr>
        <p:spPr bwMode="auto">
          <a:xfrm flipH="1">
            <a:off x="2627784" y="1844824"/>
            <a:ext cx="6516216" cy="288032"/>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a:off x="5508104" y="3573016"/>
            <a:ext cx="3635896" cy="1224136"/>
          </a:xfrm>
          <a:prstGeom prst="line">
            <a:avLst/>
          </a:prstGeom>
          <a:noFill/>
          <a:ln w="38100">
            <a:solidFill>
              <a:srgbClr val="FF0000"/>
            </a:solidFill>
            <a:prstDash val="sysDot"/>
            <a:round/>
            <a:headEnd/>
            <a:tailEnd/>
          </a:ln>
        </p:spPr>
        <p:txBody>
          <a:bodyPr/>
          <a:lstStyle/>
          <a:p>
            <a:endParaRPr lang="de-DE"/>
          </a:p>
        </p:txBody>
      </p:sp>
      <p:sp>
        <p:nvSpPr>
          <p:cNvPr id="10" name="Line 4"/>
          <p:cNvSpPr>
            <a:spLocks noChangeShapeType="1"/>
          </p:cNvSpPr>
          <p:nvPr/>
        </p:nvSpPr>
        <p:spPr bwMode="auto">
          <a:xfrm flipH="1" flipV="1">
            <a:off x="0" y="4725144"/>
            <a:ext cx="1763688" cy="288032"/>
          </a:xfrm>
          <a:prstGeom prst="line">
            <a:avLst/>
          </a:prstGeom>
          <a:noFill/>
          <a:ln w="38100">
            <a:solidFill>
              <a:srgbClr val="FF0000"/>
            </a:solidFill>
            <a:prstDash val="sysDot"/>
            <a:round/>
            <a:headEnd/>
            <a:tailEnd/>
          </a:ln>
        </p:spPr>
        <p:txBody>
          <a:bodyPr/>
          <a:lstStyle/>
          <a:p>
            <a:endParaRPr lang="de-DE"/>
          </a:p>
        </p:txBody>
      </p:sp>
      <p:sp>
        <p:nvSpPr>
          <p:cNvPr id="11" name="Line 4"/>
          <p:cNvSpPr>
            <a:spLocks noChangeShapeType="1"/>
          </p:cNvSpPr>
          <p:nvPr/>
        </p:nvSpPr>
        <p:spPr bwMode="auto">
          <a:xfrm flipH="1">
            <a:off x="0" y="2204864"/>
            <a:ext cx="2627784" cy="2448272"/>
          </a:xfrm>
          <a:prstGeom prst="line">
            <a:avLst/>
          </a:prstGeom>
          <a:noFill/>
          <a:ln w="38100">
            <a:solidFill>
              <a:srgbClr val="FF0000"/>
            </a:solidFill>
            <a:prstDash val="sysDot"/>
            <a:round/>
            <a:headEnd/>
            <a:tailEnd/>
          </a:ln>
        </p:spPr>
        <p:txBody>
          <a:bodyPr/>
          <a:lstStyle/>
          <a:p>
            <a:endParaRPr lang="de-DE"/>
          </a:p>
        </p:txBody>
      </p:sp>
      <p:sp>
        <p:nvSpPr>
          <p:cNvPr id="12" name="Line 4"/>
          <p:cNvSpPr>
            <a:spLocks noChangeShapeType="1"/>
          </p:cNvSpPr>
          <p:nvPr/>
        </p:nvSpPr>
        <p:spPr bwMode="auto">
          <a:xfrm flipH="1">
            <a:off x="1763688" y="5013176"/>
            <a:ext cx="2304256" cy="0"/>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a:off x="4067944" y="4797152"/>
            <a:ext cx="1512168" cy="216024"/>
          </a:xfrm>
          <a:prstGeom prst="line">
            <a:avLst/>
          </a:prstGeom>
          <a:noFill/>
          <a:ln w="38100">
            <a:solidFill>
              <a:srgbClr val="FF0000"/>
            </a:solidFill>
            <a:prstDash val="sysDot"/>
            <a:round/>
            <a:headEnd/>
            <a:tailEnd/>
          </a:ln>
        </p:spPr>
        <p:txBody>
          <a:bodyPr/>
          <a:lstStyle/>
          <a:p>
            <a:endParaRPr lang="de-DE"/>
          </a:p>
        </p:txBody>
      </p:sp>
      <p:sp>
        <p:nvSpPr>
          <p:cNvPr id="14" name="Rectangle 2"/>
          <p:cNvSpPr>
            <a:spLocks noGrp="1" noChangeArrowheads="1"/>
          </p:cNvSpPr>
          <p:nvPr>
            <p:ph type="title"/>
          </p:nvPr>
        </p:nvSpPr>
        <p:spPr>
          <a:xfrm>
            <a:off x="0" y="4941168"/>
            <a:ext cx="10188624" cy="1143000"/>
          </a:xfrm>
        </p:spPr>
        <p:txBody>
          <a:bodyPr>
            <a:noAutofit/>
          </a:bodyPr>
          <a:lstStyle/>
          <a:p>
            <a:pPr eaLnBrk="1" hangingPunct="1">
              <a:defRPr/>
            </a:pPr>
            <a:r>
              <a:rPr lang="en-US" sz="4000" dirty="0" err="1" smtClean="0">
                <a:solidFill>
                  <a:schemeClr val="tx2"/>
                </a:solidFill>
              </a:rPr>
              <a:t>Unterer</a:t>
            </a:r>
            <a:r>
              <a:rPr lang="en-US" sz="4000" dirty="0" smtClean="0">
                <a:solidFill>
                  <a:schemeClr val="tx2"/>
                </a:solidFill>
              </a:rPr>
              <a:t> </a:t>
            </a:r>
            <a:r>
              <a:rPr lang="en-US" sz="4000" dirty="0" err="1" smtClean="0">
                <a:solidFill>
                  <a:schemeClr val="tx2"/>
                </a:solidFill>
              </a:rPr>
              <a:t>Siloahteich</a:t>
            </a:r>
            <a:r>
              <a:rPr lang="en-US" sz="4000" dirty="0" smtClean="0">
                <a:solidFill>
                  <a:schemeClr val="tx2"/>
                </a:solidFill>
              </a:rPr>
              <a:t/>
            </a:r>
            <a:br>
              <a:rPr lang="en-US" sz="4000" dirty="0" smtClean="0">
                <a:solidFill>
                  <a:schemeClr val="tx2"/>
                </a:solidFill>
              </a:rPr>
            </a:br>
            <a:r>
              <a:rPr lang="en-US" sz="4000" dirty="0" smtClean="0"/>
              <a:t>(</a:t>
            </a:r>
            <a:r>
              <a:rPr lang="en-US" sz="4000" dirty="0" err="1" smtClean="0"/>
              <a:t>der</a:t>
            </a:r>
            <a:r>
              <a:rPr lang="en-US" sz="4000" dirty="0" smtClean="0"/>
              <a:t> </a:t>
            </a:r>
            <a:r>
              <a:rPr lang="en-US" sz="4000" dirty="0" err="1" smtClean="0"/>
              <a:t>alte</a:t>
            </a:r>
            <a:r>
              <a:rPr lang="en-US" sz="4000" dirty="0" smtClean="0"/>
              <a:t> </a:t>
            </a:r>
            <a:r>
              <a:rPr lang="en-US" sz="4000" dirty="0" err="1" smtClean="0"/>
              <a:t>Teich</a:t>
            </a:r>
            <a:r>
              <a:rPr lang="en-US" sz="4000" dirty="0" smtClean="0"/>
              <a:t>)</a:t>
            </a:r>
            <a:endParaRPr lang="en-US" sz="4000" dirty="0" smtClean="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upload.wikimedia.org/wikipedia/commons/thumb/4/45/Siloe1.jpg/640px-Siloe1.jpg"/>
          <p:cNvPicPr>
            <a:picLocks noChangeAspect="1" noChangeArrowheads="1"/>
          </p:cNvPicPr>
          <p:nvPr/>
        </p:nvPicPr>
        <p:blipFill>
          <a:blip r:embed="rId2" cstate="print"/>
          <a:srcRect/>
          <a:stretch>
            <a:fillRect/>
          </a:stretch>
        </p:blipFill>
        <p:spPr bwMode="auto">
          <a:xfrm>
            <a:off x="1979712" y="0"/>
            <a:ext cx="5132342" cy="6858000"/>
          </a:xfrm>
          <a:prstGeom prst="rect">
            <a:avLst/>
          </a:prstGeom>
          <a:noFill/>
        </p:spPr>
      </p:pic>
      <p:sp>
        <p:nvSpPr>
          <p:cNvPr id="5" name="Line 4"/>
          <p:cNvSpPr>
            <a:spLocks noChangeShapeType="1"/>
          </p:cNvSpPr>
          <p:nvPr/>
        </p:nvSpPr>
        <p:spPr bwMode="auto">
          <a:xfrm flipH="1">
            <a:off x="1979712" y="692696"/>
            <a:ext cx="3816424" cy="36004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H="1">
            <a:off x="1619672" y="4869160"/>
            <a:ext cx="5400600" cy="19888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5940152" y="0"/>
            <a:ext cx="1152128" cy="188640"/>
          </a:xfrm>
          <a:prstGeom prst="line">
            <a:avLst/>
          </a:prstGeom>
          <a:noFill/>
          <a:ln w="38100">
            <a:solidFill>
              <a:srgbClr val="FF0000"/>
            </a:solidFill>
            <a:prstDash val="sysDot"/>
            <a:round/>
            <a:headEnd/>
            <a:tailEnd/>
          </a:ln>
        </p:spPr>
        <p:txBody>
          <a:bodyPr/>
          <a:lstStyle/>
          <a:p>
            <a:endParaRPr lang="de-DE"/>
          </a:p>
        </p:txBody>
      </p:sp>
      <p:sp>
        <p:nvSpPr>
          <p:cNvPr id="8" name="Textfeld 7"/>
          <p:cNvSpPr txBox="1"/>
          <p:nvPr/>
        </p:nvSpPr>
        <p:spPr>
          <a:xfrm>
            <a:off x="6660232" y="6453336"/>
            <a:ext cx="410690" cy="307777"/>
          </a:xfrm>
          <a:prstGeom prst="rect">
            <a:avLst/>
          </a:prstGeom>
          <a:noFill/>
        </p:spPr>
        <p:txBody>
          <a:bodyPr wrap="none" rtlCol="0">
            <a:spAutoFit/>
          </a:bodyPr>
          <a:lstStyle/>
          <a:p>
            <a:r>
              <a:rPr lang="de-DE" sz="1400" dirty="0" smtClean="0"/>
              <a:t>FB</a:t>
            </a:r>
            <a:endParaRPr lang="de-DE" sz="1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0"/>
            <a:ext cx="9174163" cy="6858000"/>
          </a:xfrm>
          <a:prstGeom prst="rect">
            <a:avLst/>
          </a:prstGeom>
          <a:noFill/>
          <a:ln w="9525">
            <a:noFill/>
            <a:miter lim="800000"/>
            <a:headEnd/>
            <a:tailEnd/>
          </a:ln>
        </p:spPr>
      </p:pic>
      <p:sp>
        <p:nvSpPr>
          <p:cNvPr id="45062" name="Text Box 1031"/>
          <p:cNvSpPr txBox="1">
            <a:spLocks noChangeArrowheads="1"/>
          </p:cNvSpPr>
          <p:nvPr/>
        </p:nvSpPr>
        <p:spPr bwMode="auto">
          <a:xfrm>
            <a:off x="8572500" y="2500313"/>
            <a:ext cx="319088" cy="246062"/>
          </a:xfrm>
          <a:prstGeom prst="rect">
            <a:avLst/>
          </a:prstGeom>
          <a:noFill/>
          <a:ln w="9525">
            <a:noFill/>
            <a:miter lim="800000"/>
            <a:headEnd/>
            <a:tailEnd/>
          </a:ln>
        </p:spPr>
        <p:txBody>
          <a:bodyPr wrap="none">
            <a:spAutoFit/>
          </a:bodyPr>
          <a:lstStyle/>
          <a:p>
            <a:r>
              <a:rPr lang="de-CH" sz="1000"/>
              <a:t>PL</a:t>
            </a:r>
            <a:endParaRPr lang="de-DE" sz="1000"/>
          </a:p>
        </p:txBody>
      </p:sp>
      <p:sp>
        <p:nvSpPr>
          <p:cNvPr id="7" name="Rechteck 6"/>
          <p:cNvSpPr/>
          <p:nvPr/>
        </p:nvSpPr>
        <p:spPr bwMode="auto">
          <a:xfrm>
            <a:off x="8703568" y="1628800"/>
            <a:ext cx="440432" cy="639688"/>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5" name="Textfeld 4"/>
          <p:cNvSpPr txBox="1"/>
          <p:nvPr/>
        </p:nvSpPr>
        <p:spPr>
          <a:xfrm>
            <a:off x="7596336" y="573325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oger\Eigene Bilder\PictureProject\0020\DSCN486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7452320" y="566124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Roger\Eigene Bilder\PictureProject\0029\DSCN666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8028384"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Roger\Eigene Bilder\PictureProject\0020\DSCN489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Line 8"/>
          <p:cNvSpPr>
            <a:spLocks noChangeShapeType="1"/>
          </p:cNvSpPr>
          <p:nvPr/>
        </p:nvSpPr>
        <p:spPr bwMode="auto">
          <a:xfrm flipH="1" flipV="1">
            <a:off x="4355976" y="3429000"/>
            <a:ext cx="2016224" cy="1512168"/>
          </a:xfrm>
          <a:prstGeom prst="line">
            <a:avLst/>
          </a:prstGeom>
          <a:noFill/>
          <a:ln w="57150">
            <a:solidFill>
              <a:srgbClr val="FF3300"/>
            </a:solidFill>
            <a:round/>
            <a:headEnd/>
            <a:tailEnd type="triangle" w="med" len="med"/>
          </a:ln>
        </p:spPr>
        <p:txBody>
          <a:bodyPr/>
          <a:lstStyle/>
          <a:p>
            <a:endParaRPr lang="de-DE"/>
          </a:p>
        </p:txBody>
      </p:sp>
      <p:sp>
        <p:nvSpPr>
          <p:cNvPr id="4" name="Textfeld 3"/>
          <p:cNvSpPr txBox="1"/>
          <p:nvPr/>
        </p:nvSpPr>
        <p:spPr>
          <a:xfrm>
            <a:off x="6516216" y="4077072"/>
            <a:ext cx="2627784" cy="2308324"/>
          </a:xfrm>
          <a:prstGeom prst="rect">
            <a:avLst/>
          </a:prstGeom>
          <a:noFill/>
        </p:spPr>
        <p:txBody>
          <a:bodyPr wrap="square" rtlCol="0">
            <a:spAutoFit/>
          </a:bodyPr>
          <a:lstStyle/>
          <a:p>
            <a:r>
              <a:rPr lang="de-DE" dirty="0" smtClean="0"/>
              <a:t>Ein </a:t>
            </a:r>
            <a:r>
              <a:rPr lang="de-DE" dirty="0" err="1" smtClean="0"/>
              <a:t>Rogel</a:t>
            </a:r>
            <a:r>
              <a:rPr lang="de-DE" dirty="0" smtClean="0"/>
              <a:t> = Walkerquelle:</a:t>
            </a:r>
          </a:p>
          <a:p>
            <a:r>
              <a:rPr lang="de-DE" dirty="0" smtClean="0"/>
              <a:t>Jos 15,7; 18,16; 2Sam 17,17; </a:t>
            </a:r>
          </a:p>
          <a:p>
            <a:r>
              <a:rPr lang="de-DE" dirty="0" smtClean="0"/>
              <a:t>1Kön 1,9</a:t>
            </a:r>
          </a:p>
          <a:p>
            <a:r>
              <a:rPr lang="de-DE" dirty="0" smtClean="0"/>
              <a:t>Drachenquelle:</a:t>
            </a:r>
          </a:p>
          <a:p>
            <a:r>
              <a:rPr lang="de-DE" dirty="0" err="1" smtClean="0"/>
              <a:t>Neh</a:t>
            </a:r>
            <a:r>
              <a:rPr lang="de-DE" dirty="0" smtClean="0"/>
              <a:t> 2,13</a:t>
            </a:r>
          </a:p>
          <a:p>
            <a:r>
              <a:rPr lang="de-DE" dirty="0" smtClean="0"/>
              <a:t>Arab. </a:t>
            </a:r>
            <a:r>
              <a:rPr lang="de-DE" dirty="0" err="1" smtClean="0"/>
              <a:t>Bir</a:t>
            </a:r>
            <a:r>
              <a:rPr lang="de-DE" dirty="0" smtClean="0"/>
              <a:t> </a:t>
            </a:r>
            <a:r>
              <a:rPr lang="de-DE" dirty="0" err="1" smtClean="0"/>
              <a:t>Ayyoub</a:t>
            </a:r>
            <a:endParaRPr lang="de-DE" dirty="0"/>
          </a:p>
        </p:txBody>
      </p:sp>
      <p:sp>
        <p:nvSpPr>
          <p:cNvPr id="5" name="Textfeld 4"/>
          <p:cNvSpPr txBox="1"/>
          <p:nvPr/>
        </p:nvSpPr>
        <p:spPr>
          <a:xfrm>
            <a:off x="251520"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Roger\Desktop\DCIM\100CANON\IMG_0870.JPG"/>
          <p:cNvPicPr>
            <a:picLocks noChangeAspect="1" noChangeArrowheads="1"/>
          </p:cNvPicPr>
          <p:nvPr/>
        </p:nvPicPr>
        <p:blipFill>
          <a:blip r:embed="rId2" cstate="print"/>
          <a:srcRect/>
          <a:stretch>
            <a:fillRect/>
          </a:stretch>
        </p:blipFill>
        <p:spPr bwMode="auto">
          <a:xfrm>
            <a:off x="-468560" y="0"/>
            <a:ext cx="10287000" cy="6858000"/>
          </a:xfrm>
          <a:prstGeom prst="rect">
            <a:avLst/>
          </a:prstGeom>
          <a:noFill/>
        </p:spPr>
      </p:pic>
      <p:sp>
        <p:nvSpPr>
          <p:cNvPr id="3" name="Textfeld 2"/>
          <p:cNvSpPr txBox="1"/>
          <p:nvPr/>
        </p:nvSpPr>
        <p:spPr>
          <a:xfrm>
            <a:off x="323528" y="692696"/>
            <a:ext cx="4862228" cy="1200329"/>
          </a:xfrm>
          <a:prstGeom prst="rect">
            <a:avLst/>
          </a:prstGeom>
          <a:noFill/>
        </p:spPr>
        <p:txBody>
          <a:bodyPr wrap="none" rtlCol="0">
            <a:spAutoFit/>
          </a:bodyPr>
          <a:lstStyle/>
          <a:p>
            <a:r>
              <a:rPr lang="de-DE" dirty="0" smtClean="0"/>
              <a:t>Ein </a:t>
            </a:r>
            <a:r>
              <a:rPr lang="de-DE" dirty="0" err="1" smtClean="0"/>
              <a:t>Rogel</a:t>
            </a:r>
            <a:r>
              <a:rPr lang="de-DE" dirty="0" smtClean="0"/>
              <a:t>:</a:t>
            </a:r>
          </a:p>
          <a:p>
            <a:r>
              <a:rPr lang="de-DE" dirty="0" smtClean="0"/>
              <a:t>Jos 15,7; 18,16; 2Sam 17,17; 1Kön 1,9</a:t>
            </a:r>
          </a:p>
          <a:p>
            <a:r>
              <a:rPr lang="de-DE" dirty="0" smtClean="0"/>
              <a:t>Drachenquelle </a:t>
            </a:r>
          </a:p>
          <a:p>
            <a:r>
              <a:rPr lang="de-DE" dirty="0" err="1" smtClean="0"/>
              <a:t>Neh</a:t>
            </a:r>
            <a:r>
              <a:rPr lang="de-DE" dirty="0" smtClean="0"/>
              <a:t> 2,13:</a:t>
            </a:r>
            <a:endParaRPr lang="de-DE" dirty="0"/>
          </a:p>
        </p:txBody>
      </p:sp>
      <p:sp>
        <p:nvSpPr>
          <p:cNvPr id="4" name="Line 8"/>
          <p:cNvSpPr>
            <a:spLocks noChangeShapeType="1"/>
          </p:cNvSpPr>
          <p:nvPr/>
        </p:nvSpPr>
        <p:spPr bwMode="auto">
          <a:xfrm>
            <a:off x="2195736" y="1484784"/>
            <a:ext cx="2808312" cy="2520280"/>
          </a:xfrm>
          <a:prstGeom prst="line">
            <a:avLst/>
          </a:prstGeom>
          <a:noFill/>
          <a:ln w="57150">
            <a:solidFill>
              <a:srgbClr val="FF3300"/>
            </a:solidFill>
            <a:round/>
            <a:headEnd/>
            <a:tailEnd type="triangle" w="med" len="med"/>
          </a:ln>
        </p:spPr>
        <p:txBody>
          <a:bodyPr/>
          <a:lstStyle/>
          <a:p>
            <a:endParaRPr lang="de-DE"/>
          </a:p>
        </p:txBody>
      </p:sp>
      <p:sp>
        <p:nvSpPr>
          <p:cNvPr id="5" name="Textfeld 4"/>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0" y="0"/>
            <a:ext cx="3131840" cy="6858000"/>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3,16: </a:t>
            </a:r>
            <a:r>
              <a:rPr lang="de-DE" sz="2100" dirty="0" smtClean="0">
                <a:solidFill>
                  <a:srgbClr val="66FF33"/>
                </a:solidFill>
              </a:rPr>
              <a:t>[BG2] </a:t>
            </a:r>
            <a:r>
              <a:rPr lang="de-DE" sz="2400" dirty="0" smtClean="0">
                <a:solidFill>
                  <a:srgbClr val="FFFF00"/>
                </a:solidFill>
              </a:rPr>
              <a:t>Nächst ihm besserte aus </a:t>
            </a:r>
            <a:r>
              <a:rPr lang="de-DE" sz="2400" dirty="0" err="1" smtClean="0">
                <a:solidFill>
                  <a:srgbClr val="FFFF00"/>
                </a:solidFill>
              </a:rPr>
              <a:t>Nehemia</a:t>
            </a:r>
            <a:r>
              <a:rPr lang="de-DE" sz="2400" dirty="0" smtClean="0">
                <a:solidFill>
                  <a:srgbClr val="FFFF00"/>
                </a:solidFill>
              </a:rPr>
              <a:t>, der Sohn </a:t>
            </a:r>
            <a:r>
              <a:rPr lang="de-DE" sz="2400" dirty="0" err="1" smtClean="0">
                <a:solidFill>
                  <a:srgbClr val="FFFF00"/>
                </a:solidFill>
              </a:rPr>
              <a:t>Asbuks</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des halben Bezirks von Beth-Zur, bis gegenüber </a:t>
            </a:r>
            <a:r>
              <a:rPr lang="de-DE" sz="2400" dirty="0" smtClean="0">
                <a:solidFill>
                  <a:srgbClr val="00B0F0"/>
                </a:solidFill>
              </a:rPr>
              <a:t>den Gräbern Davids </a:t>
            </a:r>
            <a:r>
              <a:rPr lang="de-DE" sz="2400" dirty="0" smtClean="0">
                <a:solidFill>
                  <a:srgbClr val="FFFF00"/>
                </a:solidFill>
              </a:rPr>
              <a:t>und bis zu dem </a:t>
            </a:r>
            <a:r>
              <a:rPr lang="de-DE" sz="2400" dirty="0" smtClean="0">
                <a:solidFill>
                  <a:srgbClr val="00B0F0"/>
                </a:solidFill>
              </a:rPr>
              <a:t>Teich</a:t>
            </a:r>
            <a:r>
              <a:rPr lang="de-DE" sz="2400" dirty="0" smtClean="0">
                <a:solidFill>
                  <a:srgbClr val="FFFF00"/>
                </a:solidFill>
              </a:rPr>
              <a:t>, der angelegt worden war, und bis zu dem </a:t>
            </a:r>
            <a:r>
              <a:rPr lang="de-DE" sz="2400" dirty="0" smtClean="0">
                <a:solidFill>
                  <a:srgbClr val="00B0F0"/>
                </a:solidFill>
              </a:rPr>
              <a:t>Haus der Helden</a:t>
            </a:r>
            <a:r>
              <a:rPr lang="de-DE" sz="2400" dirty="0" smtClean="0">
                <a:solidFill>
                  <a:srgbClr val="FFFF00"/>
                </a:solidFill>
              </a:rPr>
              <a:t>. </a:t>
            </a:r>
          </a:p>
          <a:p>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
        <p:nvSpPr>
          <p:cNvPr id="19" name="Textfeld 18"/>
          <p:cNvSpPr txBox="1"/>
          <p:nvPr/>
        </p:nvSpPr>
        <p:spPr>
          <a:xfrm>
            <a:off x="4860032" y="2924944"/>
            <a:ext cx="332142" cy="369332"/>
          </a:xfrm>
          <a:prstGeom prst="rect">
            <a:avLst/>
          </a:prstGeom>
          <a:noFill/>
        </p:spPr>
        <p:txBody>
          <a:bodyPr wrap="none" rtlCol="0">
            <a:spAutoFit/>
          </a:bodyPr>
          <a:lstStyle/>
          <a:p>
            <a:r>
              <a:rPr lang="de-DE" dirty="0" smtClean="0">
                <a:solidFill>
                  <a:schemeClr val="bg2"/>
                </a:solidFill>
              </a:rPr>
              <a:t>2</a:t>
            </a:r>
            <a:endParaRPr lang="de-DE" dirty="0">
              <a:solidFill>
                <a:schemeClr val="bg2"/>
              </a:solidFill>
            </a:endParaRPr>
          </a:p>
        </p:txBody>
      </p:sp>
      <p:sp>
        <p:nvSpPr>
          <p:cNvPr id="20" name="Textfeld 19"/>
          <p:cNvSpPr txBox="1"/>
          <p:nvPr/>
        </p:nvSpPr>
        <p:spPr>
          <a:xfrm>
            <a:off x="8388424" y="609329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444208" y="3717032"/>
            <a:ext cx="2245295" cy="307777"/>
          </a:xfrm>
          <a:prstGeom prst="rect">
            <a:avLst/>
          </a:prstGeom>
          <a:noFill/>
        </p:spPr>
        <p:txBody>
          <a:bodyPr wrap="none" rtlCol="0">
            <a:spAutoFit/>
          </a:bodyPr>
          <a:lstStyle/>
          <a:p>
            <a:r>
              <a:rPr lang="de-DE" sz="1400" dirty="0" smtClean="0"/>
              <a:t>Godot13 CC-BY-SA 3.0</a:t>
            </a:r>
            <a:endParaRPr lang="de-DE" sz="1400" dirty="0"/>
          </a:p>
        </p:txBody>
      </p:sp>
      <p:pic>
        <p:nvPicPr>
          <p:cNvPr id="54274" name="Picture 2" descr="http://upload.wikimedia.org/wikipedia/commons/thumb/b/b1/Israel-2013-Jerusalem-View_from_Armon_Hanatziv.jpg/1280px-Israel-2013-Jerusalem-View_from_Armon_Hanatziv.jpg"/>
          <p:cNvPicPr>
            <a:picLocks noChangeAspect="1" noChangeArrowheads="1"/>
          </p:cNvPicPr>
          <p:nvPr/>
        </p:nvPicPr>
        <p:blipFill>
          <a:blip r:embed="rId2" cstate="print"/>
          <a:srcRect/>
          <a:stretch>
            <a:fillRect/>
          </a:stretch>
        </p:blipFill>
        <p:spPr bwMode="auto">
          <a:xfrm>
            <a:off x="0" y="0"/>
            <a:ext cx="9144000" cy="3633747"/>
          </a:xfrm>
          <a:prstGeom prst="rect">
            <a:avLst/>
          </a:prstGeom>
          <a:noFill/>
        </p:spPr>
      </p:pic>
      <p:sp>
        <p:nvSpPr>
          <p:cNvPr id="4" name="Textfeld 3"/>
          <p:cNvSpPr txBox="1"/>
          <p:nvPr/>
        </p:nvSpPr>
        <p:spPr>
          <a:xfrm>
            <a:off x="4932040" y="3212976"/>
            <a:ext cx="341760" cy="369332"/>
          </a:xfrm>
          <a:prstGeom prst="rect">
            <a:avLst/>
          </a:prstGeom>
          <a:noFill/>
        </p:spPr>
        <p:txBody>
          <a:bodyPr wrap="none" rtlCol="0">
            <a:spAutoFit/>
          </a:bodyPr>
          <a:lstStyle/>
          <a:p>
            <a:r>
              <a:rPr lang="de-DE" dirty="0" smtClean="0"/>
              <a:t>S</a:t>
            </a:r>
            <a:endParaRPr lang="de-DE" dirty="0"/>
          </a:p>
        </p:txBody>
      </p:sp>
      <p:sp>
        <p:nvSpPr>
          <p:cNvPr id="6" name="Textfeld 5"/>
          <p:cNvSpPr txBox="1"/>
          <p:nvPr/>
        </p:nvSpPr>
        <p:spPr>
          <a:xfrm>
            <a:off x="4139952" y="1772816"/>
            <a:ext cx="357790" cy="369332"/>
          </a:xfrm>
          <a:prstGeom prst="rect">
            <a:avLst/>
          </a:prstGeom>
          <a:noFill/>
        </p:spPr>
        <p:txBody>
          <a:bodyPr wrap="none" rtlCol="0">
            <a:spAutoFit/>
          </a:bodyPr>
          <a:lstStyle/>
          <a:p>
            <a:r>
              <a:rPr lang="de-DE" dirty="0" smtClean="0"/>
              <a:t>N</a:t>
            </a:r>
            <a:endParaRPr lang="de-DE" dirty="0"/>
          </a:p>
        </p:txBody>
      </p:sp>
      <p:sp>
        <p:nvSpPr>
          <p:cNvPr id="7" name="Textfeld 6"/>
          <p:cNvSpPr txBox="1"/>
          <p:nvPr/>
        </p:nvSpPr>
        <p:spPr>
          <a:xfrm>
            <a:off x="8028384" y="2060848"/>
            <a:ext cx="365806" cy="369332"/>
          </a:xfrm>
          <a:prstGeom prst="rect">
            <a:avLst/>
          </a:prstGeom>
          <a:noFill/>
        </p:spPr>
        <p:txBody>
          <a:bodyPr wrap="none" rtlCol="0">
            <a:spAutoFit/>
          </a:bodyPr>
          <a:lstStyle/>
          <a:p>
            <a:r>
              <a:rPr lang="de-DE" dirty="0" smtClean="0"/>
              <a:t>O</a:t>
            </a:r>
            <a:endParaRPr lang="de-DE" dirty="0"/>
          </a:p>
        </p:txBody>
      </p:sp>
      <p:sp>
        <p:nvSpPr>
          <p:cNvPr id="8" name="Textfeld 7"/>
          <p:cNvSpPr txBox="1"/>
          <p:nvPr/>
        </p:nvSpPr>
        <p:spPr>
          <a:xfrm>
            <a:off x="1331640" y="2492896"/>
            <a:ext cx="412292" cy="369332"/>
          </a:xfrm>
          <a:prstGeom prst="rect">
            <a:avLst/>
          </a:prstGeom>
          <a:noFill/>
        </p:spPr>
        <p:txBody>
          <a:bodyPr wrap="none" rtlCol="0">
            <a:spAutoFit/>
          </a:bodyPr>
          <a:lstStyle/>
          <a:p>
            <a:r>
              <a:rPr lang="de-DE" dirty="0" smtClean="0"/>
              <a:t>W</a:t>
            </a:r>
            <a:endParaRPr lang="de-DE"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oger\Eigene Bilder\141___08\IMG_6747.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 name="Line 4"/>
          <p:cNvSpPr>
            <a:spLocks noChangeShapeType="1"/>
          </p:cNvSpPr>
          <p:nvPr/>
        </p:nvSpPr>
        <p:spPr bwMode="auto">
          <a:xfrm flipH="1" flipV="1">
            <a:off x="4788024" y="2996952"/>
            <a:ext cx="2448272" cy="1296144"/>
          </a:xfrm>
          <a:prstGeom prst="line">
            <a:avLst/>
          </a:prstGeom>
          <a:noFill/>
          <a:ln w="38100">
            <a:solidFill>
              <a:srgbClr val="FF0000"/>
            </a:solidFill>
            <a:prstDash val="sysDot"/>
            <a:round/>
            <a:headEnd/>
            <a:tailEnd/>
          </a:ln>
        </p:spPr>
        <p:txBody>
          <a:bodyPr/>
          <a:lstStyle/>
          <a:p>
            <a:endParaRPr lang="de-DE"/>
          </a:p>
        </p:txBody>
      </p:sp>
      <p:sp>
        <p:nvSpPr>
          <p:cNvPr id="4" name="Rechteck 3"/>
          <p:cNvSpPr/>
          <p:nvPr/>
        </p:nvSpPr>
        <p:spPr bwMode="auto">
          <a:xfrm>
            <a:off x="4644008" y="285293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5" name="Inhaltsplatzhalter 2"/>
          <p:cNvSpPr>
            <a:spLocks noGrp="1"/>
          </p:cNvSpPr>
          <p:nvPr>
            <p:ph idx="1"/>
          </p:nvPr>
        </p:nvSpPr>
        <p:spPr>
          <a:xfrm>
            <a:off x="0" y="0"/>
            <a:ext cx="3131840" cy="6858000"/>
          </a:xfrm>
          <a:solidFill>
            <a:schemeClr val="accent2">
              <a:lumMod val="60000"/>
              <a:lumOff val="40000"/>
            </a:schemeClr>
          </a:solidFill>
        </p:spPr>
        <p:txBody>
          <a:bodyPr/>
          <a:lstStyle/>
          <a:p>
            <a:r>
              <a:rPr lang="de-DE" sz="2100" dirty="0" err="1" smtClean="0"/>
              <a:t>Neh</a:t>
            </a:r>
            <a:r>
              <a:rPr lang="de-DE" sz="2100" dirty="0" smtClean="0"/>
              <a:t> 3,16: </a:t>
            </a:r>
            <a:r>
              <a:rPr lang="de-DE" sz="2100" dirty="0" smtClean="0">
                <a:solidFill>
                  <a:srgbClr val="00B0F0"/>
                </a:solidFill>
              </a:rPr>
              <a:t>[a] </a:t>
            </a:r>
            <a:r>
              <a:rPr lang="de-DE" sz="2400" dirty="0" smtClean="0">
                <a:solidFill>
                  <a:srgbClr val="FFFF00"/>
                </a:solidFill>
              </a:rPr>
              <a:t>Nächst ihm besserte aus </a:t>
            </a:r>
            <a:r>
              <a:rPr lang="de-DE" sz="2400" dirty="0" err="1" smtClean="0">
                <a:solidFill>
                  <a:srgbClr val="FFFF00"/>
                </a:solidFill>
              </a:rPr>
              <a:t>Nehemia</a:t>
            </a:r>
            <a:r>
              <a:rPr lang="de-DE" sz="2400" dirty="0" smtClean="0">
                <a:solidFill>
                  <a:srgbClr val="FFFF00"/>
                </a:solidFill>
              </a:rPr>
              <a:t>, der Sohn </a:t>
            </a:r>
            <a:r>
              <a:rPr lang="de-DE" sz="2400" dirty="0" err="1" smtClean="0">
                <a:solidFill>
                  <a:srgbClr val="FFFF00"/>
                </a:solidFill>
              </a:rPr>
              <a:t>Asbuks</a:t>
            </a:r>
            <a:r>
              <a:rPr lang="de-DE" sz="2400" dirty="0" smtClean="0">
                <a:solidFill>
                  <a:srgbClr val="FFFF00"/>
                </a:solidFill>
              </a:rPr>
              <a:t>, der Oberste des halben Bezirks von Beth-Zur, bis gegenüber </a:t>
            </a:r>
            <a:r>
              <a:rPr lang="de-DE" sz="2400" dirty="0" smtClean="0">
                <a:solidFill>
                  <a:srgbClr val="00B0F0"/>
                </a:solidFill>
              </a:rPr>
              <a:t>den Gräbern Davids </a:t>
            </a:r>
            <a:r>
              <a:rPr lang="de-DE" sz="2400" dirty="0" smtClean="0">
                <a:solidFill>
                  <a:srgbClr val="FFFF00"/>
                </a:solidFill>
              </a:rPr>
              <a:t>und bis zu dem Teiche, der angelegt worden war, und bis zu dem Hause der Helden. </a:t>
            </a:r>
          </a:p>
          <a:p>
            <a:endParaRPr lang="de-DE" sz="2100" dirty="0">
              <a:solidFill>
                <a:srgbClr val="FFFF00"/>
              </a:solidFill>
            </a:endParaRPr>
          </a:p>
        </p:txBody>
      </p:sp>
      <p:pic>
        <p:nvPicPr>
          <p:cNvPr id="6" name="Picture 2" descr="C:\Users\Roger\Eigene Bilder\PictureProject\0020\DSCN49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2987824" y="5013176"/>
            <a:ext cx="6156176" cy="1143000"/>
          </a:xfrm>
        </p:spPr>
        <p:txBody>
          <a:bodyPr>
            <a:noAutofit/>
          </a:bodyPr>
          <a:lstStyle/>
          <a:p>
            <a:pPr eaLnBrk="1" hangingPunct="1">
              <a:defRPr/>
            </a:pPr>
            <a:r>
              <a:rPr lang="en-US" sz="4000" dirty="0" smtClean="0">
                <a:solidFill>
                  <a:srgbClr val="66FF33"/>
                </a:solidFill>
              </a:rPr>
              <a:t>Die </a:t>
            </a:r>
            <a:r>
              <a:rPr lang="en-US" sz="4000" dirty="0" err="1" smtClean="0">
                <a:solidFill>
                  <a:srgbClr val="66FF33"/>
                </a:solidFill>
              </a:rPr>
              <a:t>Gräber</a:t>
            </a:r>
            <a:r>
              <a:rPr lang="en-US" sz="4000" dirty="0" smtClean="0">
                <a:solidFill>
                  <a:srgbClr val="66FF33"/>
                </a:solidFill>
              </a:rPr>
              <a:t> </a:t>
            </a:r>
            <a:r>
              <a:rPr lang="en-US" sz="4000" dirty="0" err="1" smtClean="0">
                <a:solidFill>
                  <a:srgbClr val="66FF33"/>
                </a:solidFill>
              </a:rPr>
              <a:t>der</a:t>
            </a:r>
            <a:r>
              <a:rPr lang="en-US" sz="4000" dirty="0" smtClean="0">
                <a:solidFill>
                  <a:srgbClr val="66FF33"/>
                </a:solidFill>
              </a:rPr>
              <a:t> </a:t>
            </a:r>
            <a:br>
              <a:rPr lang="en-US" sz="4000" dirty="0" smtClean="0">
                <a:solidFill>
                  <a:srgbClr val="66FF33"/>
                </a:solidFill>
              </a:rPr>
            </a:br>
            <a:r>
              <a:rPr lang="en-US" sz="4000" dirty="0" err="1" smtClean="0">
                <a:solidFill>
                  <a:srgbClr val="66FF33"/>
                </a:solidFill>
              </a:rPr>
              <a:t>Könige</a:t>
            </a:r>
            <a:r>
              <a:rPr lang="en-US" sz="4000" dirty="0" smtClean="0">
                <a:solidFill>
                  <a:srgbClr val="66FF33"/>
                </a:solidFill>
              </a:rPr>
              <a:t> von </a:t>
            </a:r>
            <a:r>
              <a:rPr lang="en-US" sz="4000" dirty="0" err="1" smtClean="0">
                <a:solidFill>
                  <a:srgbClr val="66FF33"/>
                </a:solidFill>
              </a:rPr>
              <a:t>Juda</a:t>
            </a:r>
            <a:endParaRPr lang="en-US" sz="4000" dirty="0" smtClean="0">
              <a:solidFill>
                <a:srgbClr val="66FF33"/>
              </a:solidFill>
            </a:endParaRPr>
          </a:p>
        </p:txBody>
      </p:sp>
      <p:sp>
        <p:nvSpPr>
          <p:cNvPr id="8" name="Textfeld 7"/>
          <p:cNvSpPr txBox="1"/>
          <p:nvPr/>
        </p:nvSpPr>
        <p:spPr>
          <a:xfrm>
            <a:off x="8316416"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http://upload.wikimedia.org/wikipedia/commons/9/99/%D0%93%D0%BE%D1%80%D0%BE%D0%B4_%D0%94%D0%B0%D0%B2%D0%B8%D0%B4%D0%B0-%D1%81%D1%82%D0%B5%D0%BD%D1%8B_%D0%B3%D0%BE%D1%80%D0%BE%D0%B4%D0%B0_%D1%83%D1%87%D0%B0%D1%81%D1%82%D0%BE%D0%BA_%D0%95.JPG?uselang=de"/>
          <p:cNvPicPr>
            <a:picLocks noChangeAspect="1" noChangeArrowheads="1"/>
          </p:cNvPicPr>
          <p:nvPr/>
        </p:nvPicPr>
        <p:blipFill>
          <a:blip r:embed="rId2" cstate="print"/>
          <a:srcRect/>
          <a:stretch>
            <a:fillRect/>
          </a:stretch>
        </p:blipFill>
        <p:spPr bwMode="auto">
          <a:xfrm>
            <a:off x="0" y="0"/>
            <a:ext cx="9135564" cy="6858000"/>
          </a:xfrm>
          <a:prstGeom prst="rect">
            <a:avLst/>
          </a:prstGeom>
          <a:noFill/>
        </p:spPr>
      </p:pic>
      <p:sp>
        <p:nvSpPr>
          <p:cNvPr id="5" name="Textfeld 4"/>
          <p:cNvSpPr txBox="1"/>
          <p:nvPr/>
        </p:nvSpPr>
        <p:spPr>
          <a:xfrm>
            <a:off x="323528" y="6165304"/>
            <a:ext cx="2059410" cy="307777"/>
          </a:xfrm>
          <a:prstGeom prst="rect">
            <a:avLst/>
          </a:prstGeom>
          <a:noFill/>
        </p:spPr>
        <p:txBody>
          <a:bodyPr wrap="none" rtlCol="0">
            <a:spAutoFit/>
          </a:bodyPr>
          <a:lstStyle/>
          <a:p>
            <a:r>
              <a:rPr lang="de-DE" sz="1400" dirty="0" err="1" smtClean="0"/>
              <a:t>Meiras</a:t>
            </a:r>
            <a:r>
              <a:rPr lang="de-DE" sz="1400" dirty="0" smtClean="0"/>
              <a:t> CC-BY-SA 3.0</a:t>
            </a:r>
            <a:endParaRPr lang="de-DE" sz="1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Roger\Desktop\DCIM\100CANON\IMG_0884.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 name="Textfeld 2"/>
          <p:cNvSpPr txBox="1"/>
          <p:nvPr/>
        </p:nvSpPr>
        <p:spPr>
          <a:xfrm>
            <a:off x="8244408"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Roger\Desktop\DCIM\100CANON\IMG_0878.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 name="Textfeld 2"/>
          <p:cNvSpPr txBox="1"/>
          <p:nvPr/>
        </p:nvSpPr>
        <p:spPr>
          <a:xfrm>
            <a:off x="6084168" y="594928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0" y="0"/>
            <a:ext cx="3131840" cy="6858000"/>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3,17: </a:t>
            </a:r>
            <a:r>
              <a:rPr lang="de-DE" sz="2100" dirty="0" smtClean="0">
                <a:solidFill>
                  <a:srgbClr val="66FF33"/>
                </a:solidFill>
              </a:rPr>
              <a:t>[BG3] </a:t>
            </a:r>
            <a:r>
              <a:rPr lang="de-DE" sz="2400" dirty="0" smtClean="0">
                <a:solidFill>
                  <a:srgbClr val="FFFF00"/>
                </a:solidFill>
              </a:rPr>
              <a:t>Nächst ihm besserten aus die Leviten, </a:t>
            </a:r>
            <a:r>
              <a:rPr lang="de-DE" sz="2400" dirty="0" err="1" smtClean="0">
                <a:solidFill>
                  <a:srgbClr val="FFFF00"/>
                </a:solidFill>
              </a:rPr>
              <a:t>Rechum</a:t>
            </a:r>
            <a:r>
              <a:rPr lang="de-DE" sz="2400" dirty="0" smtClean="0">
                <a:solidFill>
                  <a:srgbClr val="FFFF00"/>
                </a:solidFill>
              </a:rPr>
              <a:t>, der Sohn </a:t>
            </a:r>
            <a:r>
              <a:rPr lang="de-DE" sz="2400" dirty="0" err="1" smtClean="0">
                <a:solidFill>
                  <a:srgbClr val="FFFF00"/>
                </a:solidFill>
              </a:rPr>
              <a:t>Banis</a:t>
            </a:r>
            <a:r>
              <a:rPr lang="de-DE" sz="2400" dirty="0" smtClean="0">
                <a:solidFill>
                  <a:srgbClr val="FFFF00"/>
                </a:solidFill>
              </a:rPr>
              <a:t>. </a:t>
            </a:r>
            <a:r>
              <a:rPr lang="de-DE" sz="2400" dirty="0" smtClean="0">
                <a:solidFill>
                  <a:srgbClr val="66FF33"/>
                </a:solidFill>
              </a:rPr>
              <a:t>[BG4] </a:t>
            </a:r>
            <a:r>
              <a:rPr lang="de-DE" sz="2400" dirty="0" smtClean="0">
                <a:solidFill>
                  <a:srgbClr val="FFFF00"/>
                </a:solidFill>
              </a:rPr>
              <a:t>Ihm zur Seite besserte aus </a:t>
            </a:r>
            <a:r>
              <a:rPr lang="de-DE" sz="2400" dirty="0" err="1" smtClean="0">
                <a:solidFill>
                  <a:srgbClr val="FFFF00"/>
                </a:solidFill>
              </a:rPr>
              <a:t>Haschabja</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des halben Bezirks von </a:t>
            </a:r>
            <a:r>
              <a:rPr lang="de-DE" sz="2400" dirty="0" err="1" smtClean="0">
                <a:solidFill>
                  <a:srgbClr val="FFFF00"/>
                </a:solidFill>
              </a:rPr>
              <a:t>Kehila</a:t>
            </a:r>
            <a:r>
              <a:rPr lang="de-DE" sz="2400" dirty="0" smtClean="0">
                <a:solidFill>
                  <a:srgbClr val="FFFF00"/>
                </a:solidFill>
              </a:rPr>
              <a:t>, für seinen Bezirk.</a:t>
            </a:r>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
        <p:nvSpPr>
          <p:cNvPr id="19" name="Textfeld 18"/>
          <p:cNvSpPr txBox="1"/>
          <p:nvPr/>
        </p:nvSpPr>
        <p:spPr>
          <a:xfrm>
            <a:off x="4860032" y="2924944"/>
            <a:ext cx="332142" cy="369332"/>
          </a:xfrm>
          <a:prstGeom prst="rect">
            <a:avLst/>
          </a:prstGeom>
          <a:noFill/>
        </p:spPr>
        <p:txBody>
          <a:bodyPr wrap="none" rtlCol="0">
            <a:spAutoFit/>
          </a:bodyPr>
          <a:lstStyle/>
          <a:p>
            <a:r>
              <a:rPr lang="de-DE" dirty="0" smtClean="0">
                <a:solidFill>
                  <a:schemeClr val="bg2"/>
                </a:solidFill>
              </a:rPr>
              <a:t>3</a:t>
            </a:r>
            <a:endParaRPr lang="de-DE" dirty="0">
              <a:solidFill>
                <a:schemeClr val="bg2"/>
              </a:solidFill>
            </a:endParaRPr>
          </a:p>
        </p:txBody>
      </p:sp>
      <p:sp>
        <p:nvSpPr>
          <p:cNvPr id="20" name="Textfeld 19"/>
          <p:cNvSpPr txBox="1"/>
          <p:nvPr/>
        </p:nvSpPr>
        <p:spPr>
          <a:xfrm>
            <a:off x="8316416" y="3573016"/>
            <a:ext cx="360040" cy="646331"/>
          </a:xfrm>
          <a:prstGeom prst="rect">
            <a:avLst/>
          </a:prstGeom>
          <a:noFill/>
        </p:spPr>
        <p:txBody>
          <a:bodyPr wrap="square" rtlCol="0">
            <a:spAutoFit/>
          </a:bodyPr>
          <a:lstStyle/>
          <a:p>
            <a:r>
              <a:rPr lang="de-DE" dirty="0" smtClean="0">
                <a:solidFill>
                  <a:schemeClr val="bg2"/>
                </a:solidFill>
              </a:rPr>
              <a:t>43</a:t>
            </a:r>
            <a:endParaRPr lang="de-DE" dirty="0">
              <a:solidFill>
                <a:schemeClr val="bg2"/>
              </a:solidFill>
            </a:endParaRPr>
          </a:p>
        </p:txBody>
      </p:sp>
      <p:sp>
        <p:nvSpPr>
          <p:cNvPr id="21" name="Textfeld 20"/>
          <p:cNvSpPr txBox="1"/>
          <p:nvPr/>
        </p:nvSpPr>
        <p:spPr>
          <a:xfrm>
            <a:off x="5004048" y="2996952"/>
            <a:ext cx="360040" cy="369332"/>
          </a:xfrm>
          <a:prstGeom prst="rect">
            <a:avLst/>
          </a:prstGeom>
          <a:noFill/>
        </p:spPr>
        <p:txBody>
          <a:bodyPr wrap="square" rtlCol="0">
            <a:spAutoFit/>
          </a:bodyPr>
          <a:lstStyle/>
          <a:p>
            <a:r>
              <a:rPr lang="de-DE" dirty="0" smtClean="0">
                <a:solidFill>
                  <a:schemeClr val="bg2"/>
                </a:solidFill>
              </a:rPr>
              <a:t>2</a:t>
            </a:r>
            <a:endParaRPr lang="de-DE" dirty="0">
              <a:solidFill>
                <a:schemeClr val="bg2"/>
              </a:solidFill>
            </a:endParaRPr>
          </a:p>
        </p:txBody>
      </p:sp>
      <p:sp>
        <p:nvSpPr>
          <p:cNvPr id="22" name="Textfeld 21"/>
          <p:cNvSpPr txBox="1"/>
          <p:nvPr/>
        </p:nvSpPr>
        <p:spPr>
          <a:xfrm>
            <a:off x="4716016" y="2852936"/>
            <a:ext cx="360040" cy="369332"/>
          </a:xfrm>
          <a:prstGeom prst="rect">
            <a:avLst/>
          </a:prstGeom>
          <a:noFill/>
        </p:spPr>
        <p:txBody>
          <a:bodyPr wrap="square" rtlCol="0">
            <a:spAutoFit/>
          </a:bodyPr>
          <a:lstStyle/>
          <a:p>
            <a:r>
              <a:rPr lang="de-DE" dirty="0" smtClean="0">
                <a:solidFill>
                  <a:schemeClr val="bg2"/>
                </a:solidFill>
              </a:rPr>
              <a:t>4</a:t>
            </a:r>
            <a:endParaRPr lang="de-DE" dirty="0">
              <a:solidFill>
                <a:schemeClr val="bg2"/>
              </a:solidFill>
            </a:endParaRPr>
          </a:p>
        </p:txBody>
      </p:sp>
      <p:sp>
        <p:nvSpPr>
          <p:cNvPr id="23" name="Textfeld 22"/>
          <p:cNvSpPr txBox="1"/>
          <p:nvPr/>
        </p:nvSpPr>
        <p:spPr>
          <a:xfrm>
            <a:off x="7740352"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0" y="0"/>
            <a:ext cx="3131840" cy="6858000"/>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3,18: </a:t>
            </a:r>
            <a:r>
              <a:rPr lang="de-DE" sz="2100" dirty="0" smtClean="0">
                <a:solidFill>
                  <a:srgbClr val="66FF33"/>
                </a:solidFill>
              </a:rPr>
              <a:t>[BG5] </a:t>
            </a:r>
            <a:r>
              <a:rPr lang="de-DE" sz="2400" dirty="0" smtClean="0">
                <a:solidFill>
                  <a:srgbClr val="FFFF00"/>
                </a:solidFill>
              </a:rPr>
              <a:t>Nächst ihm besserten aus ihre Brüder, </a:t>
            </a:r>
            <a:r>
              <a:rPr lang="de-DE" sz="2400" dirty="0" err="1" smtClean="0">
                <a:solidFill>
                  <a:srgbClr val="FFFF00"/>
                </a:solidFill>
              </a:rPr>
              <a:t>Bawai</a:t>
            </a:r>
            <a:r>
              <a:rPr lang="de-DE" sz="2400" dirty="0" smtClean="0">
                <a:solidFill>
                  <a:srgbClr val="FFFF00"/>
                </a:solidFill>
              </a:rPr>
              <a:t>, der Sohn </a:t>
            </a:r>
            <a:r>
              <a:rPr lang="de-DE" sz="2400" dirty="0" err="1" smtClean="0">
                <a:solidFill>
                  <a:srgbClr val="FFFF00"/>
                </a:solidFill>
              </a:rPr>
              <a:t>Henadads</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des anderen halben Bezirks von </a:t>
            </a:r>
            <a:r>
              <a:rPr lang="de-DE" sz="2400" dirty="0" err="1" smtClean="0">
                <a:solidFill>
                  <a:srgbClr val="FFFF00"/>
                </a:solidFill>
              </a:rPr>
              <a:t>Kehila</a:t>
            </a:r>
            <a:r>
              <a:rPr lang="de-DE" sz="2400" dirty="0" smtClean="0">
                <a:solidFill>
                  <a:srgbClr val="FFFF00"/>
                </a:solidFill>
              </a:rPr>
              <a:t>. </a:t>
            </a:r>
          </a:p>
          <a:p>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0" y="0"/>
            <a:ext cx="3131840" cy="6858000"/>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3,19: </a:t>
            </a:r>
            <a:r>
              <a:rPr lang="de-DE" sz="2100" dirty="0" smtClean="0">
                <a:solidFill>
                  <a:srgbClr val="66FF33"/>
                </a:solidFill>
              </a:rPr>
              <a:t>[BG6] </a:t>
            </a:r>
            <a:r>
              <a:rPr lang="de-DE" sz="2400" dirty="0" smtClean="0">
                <a:solidFill>
                  <a:srgbClr val="FFFF00"/>
                </a:solidFill>
              </a:rPr>
              <a:t>Und ihm zur Seite besserte Eser, der Sohn </a:t>
            </a:r>
            <a:r>
              <a:rPr lang="de-DE" sz="2400" dirty="0" err="1" smtClean="0">
                <a:solidFill>
                  <a:srgbClr val="FFFF00"/>
                </a:solidFill>
              </a:rPr>
              <a:t>Jeschuas</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von </a:t>
            </a:r>
            <a:r>
              <a:rPr lang="de-DE" sz="2400" dirty="0" err="1" smtClean="0">
                <a:solidFill>
                  <a:srgbClr val="FFFF00"/>
                </a:solidFill>
              </a:rPr>
              <a:t>Mizpa</a:t>
            </a:r>
            <a:r>
              <a:rPr lang="de-DE" sz="2400" dirty="0" smtClean="0">
                <a:solidFill>
                  <a:srgbClr val="FFFF00"/>
                </a:solidFill>
              </a:rPr>
              <a:t>, eine andere Strecke aus, gegenüber dem </a:t>
            </a:r>
            <a:r>
              <a:rPr lang="de-DE" sz="2400" dirty="0" smtClean="0">
                <a:solidFill>
                  <a:srgbClr val="00B0F0"/>
                </a:solidFill>
              </a:rPr>
              <a:t>Aufgang</a:t>
            </a:r>
            <a:r>
              <a:rPr lang="de-DE" sz="2400" dirty="0" smtClean="0">
                <a:solidFill>
                  <a:srgbClr val="FFFF00"/>
                </a:solidFill>
              </a:rPr>
              <a:t> zum </a:t>
            </a:r>
            <a:r>
              <a:rPr lang="de-DE" sz="2400" dirty="0" smtClean="0">
                <a:solidFill>
                  <a:srgbClr val="00B0F0"/>
                </a:solidFill>
              </a:rPr>
              <a:t>Zeughaus des Winkels</a:t>
            </a:r>
            <a:r>
              <a:rPr lang="de-DE" sz="2400" dirty="0" smtClean="0">
                <a:solidFill>
                  <a:srgbClr val="FFFF00"/>
                </a:solidFill>
              </a:rPr>
              <a:t>. </a:t>
            </a:r>
          </a:p>
          <a:p>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3,20: </a:t>
            </a:r>
            <a:r>
              <a:rPr lang="de-DE" sz="2100" dirty="0" smtClean="0">
                <a:solidFill>
                  <a:srgbClr val="66FF33"/>
                </a:solidFill>
              </a:rPr>
              <a:t>[BG7] </a:t>
            </a:r>
            <a:r>
              <a:rPr lang="de-DE" sz="2400" dirty="0" smtClean="0">
                <a:solidFill>
                  <a:srgbClr val="FFFF00"/>
                </a:solidFill>
              </a:rPr>
              <a:t>Nächst ihm besserte </a:t>
            </a:r>
            <a:r>
              <a:rPr lang="de-DE" sz="2400" dirty="0" err="1" smtClean="0">
                <a:solidFill>
                  <a:srgbClr val="FFFF00"/>
                </a:solidFill>
              </a:rPr>
              <a:t>Baruk</a:t>
            </a:r>
            <a:r>
              <a:rPr lang="de-DE" sz="2400" dirty="0" smtClean="0">
                <a:solidFill>
                  <a:srgbClr val="FFFF00"/>
                </a:solidFill>
              </a:rPr>
              <a:t>, der Sohn </a:t>
            </a:r>
            <a:r>
              <a:rPr lang="de-DE" sz="2400" dirty="0" err="1" smtClean="0">
                <a:solidFill>
                  <a:srgbClr val="FFFF00"/>
                </a:solidFill>
              </a:rPr>
              <a:t>Sabbais</a:t>
            </a:r>
            <a:r>
              <a:rPr lang="de-DE" sz="2400" dirty="0" smtClean="0">
                <a:solidFill>
                  <a:srgbClr val="FFFF00"/>
                </a:solidFill>
              </a:rPr>
              <a:t>, eine andere Strecke </a:t>
            </a:r>
            <a:r>
              <a:rPr lang="de-DE" sz="2400" dirty="0" smtClean="0">
                <a:solidFill>
                  <a:srgbClr val="7030A0"/>
                </a:solidFill>
              </a:rPr>
              <a:t>eifrig</a:t>
            </a:r>
            <a:r>
              <a:rPr lang="de-DE" sz="2400" dirty="0" smtClean="0">
                <a:solidFill>
                  <a:srgbClr val="FFFF00"/>
                </a:solidFill>
              </a:rPr>
              <a:t> aus, vom </a:t>
            </a:r>
            <a:r>
              <a:rPr lang="de-DE" sz="2400" dirty="0" smtClean="0">
                <a:solidFill>
                  <a:srgbClr val="00B0F0"/>
                </a:solidFill>
              </a:rPr>
              <a:t>Winkel</a:t>
            </a:r>
            <a:r>
              <a:rPr lang="de-DE" sz="2400" dirty="0" smtClean="0">
                <a:solidFill>
                  <a:srgbClr val="FFFF00"/>
                </a:solidFill>
              </a:rPr>
              <a:t> bis zum Eingang des </a:t>
            </a:r>
            <a:r>
              <a:rPr lang="de-DE" sz="2400" dirty="0" smtClean="0">
                <a:solidFill>
                  <a:srgbClr val="00B0F0"/>
                </a:solidFill>
              </a:rPr>
              <a:t>Hauses </a:t>
            </a:r>
            <a:r>
              <a:rPr lang="de-DE" sz="2400" dirty="0" err="1" smtClean="0">
                <a:solidFill>
                  <a:srgbClr val="00B0F0"/>
                </a:solidFill>
              </a:rPr>
              <a:t>Eljaschibs</a:t>
            </a:r>
            <a:r>
              <a:rPr lang="de-DE" sz="2400" dirty="0" smtClean="0">
                <a:solidFill>
                  <a:srgbClr val="FFFF00"/>
                </a:solidFill>
              </a:rPr>
              <a:t>, des </a:t>
            </a:r>
            <a:r>
              <a:rPr lang="de-DE" sz="2400" dirty="0" err="1" smtClean="0">
                <a:solidFill>
                  <a:srgbClr val="FFFF00"/>
                </a:solidFill>
              </a:rPr>
              <a:t>Hohenpriesters</a:t>
            </a:r>
            <a:r>
              <a:rPr lang="de-DE" sz="2400" dirty="0" smtClean="0">
                <a:solidFill>
                  <a:srgbClr val="FFFF00"/>
                </a:solidFill>
              </a:rPr>
              <a:t>. </a:t>
            </a:r>
          </a:p>
          <a:p>
            <a:endParaRPr lang="de-DE" sz="2100" dirty="0">
              <a:solidFill>
                <a:srgbClr val="FFFF00"/>
              </a:solidFill>
            </a:endParaRPr>
          </a:p>
        </p:txBody>
      </p:sp>
      <p:sp>
        <p:nvSpPr>
          <p:cNvPr id="9"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10" name="Textfeld 9"/>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11" name="Textfeld 10"/>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pic>
        <p:nvPicPr>
          <p:cNvPr id="2050" name="Picture 2" descr="C:\Users\Roger\Eigene Bilder\PictureProject\0029\DSCN660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2" name="Textfeld 11"/>
          <p:cNvSpPr txBox="1"/>
          <p:nvPr/>
        </p:nvSpPr>
        <p:spPr>
          <a:xfrm>
            <a:off x="8532440" y="4869160"/>
            <a:ext cx="409086" cy="307777"/>
          </a:xfrm>
          <a:prstGeom prst="rect">
            <a:avLst/>
          </a:prstGeom>
          <a:noFill/>
        </p:spPr>
        <p:txBody>
          <a:bodyPr wrap="none" rtlCol="0">
            <a:spAutoFit/>
          </a:bodyPr>
          <a:lstStyle/>
          <a:p>
            <a:r>
              <a:rPr lang="de-DE" sz="1400" dirty="0" smtClean="0"/>
              <a:t>RL</a:t>
            </a:r>
            <a:endParaRPr lang="de-DE" sz="1400" dirty="0"/>
          </a:p>
        </p:txBody>
      </p:sp>
      <p:sp>
        <p:nvSpPr>
          <p:cNvPr id="13" name="Textfeld 12"/>
          <p:cNvSpPr txBox="1"/>
          <p:nvPr/>
        </p:nvSpPr>
        <p:spPr>
          <a:xfrm>
            <a:off x="1691680" y="1268760"/>
            <a:ext cx="958276" cy="369332"/>
          </a:xfrm>
          <a:prstGeom prst="rect">
            <a:avLst/>
          </a:prstGeom>
          <a:noFill/>
        </p:spPr>
        <p:txBody>
          <a:bodyPr wrap="none" rtlCol="0">
            <a:spAutoFit/>
          </a:bodyPr>
          <a:lstStyle/>
          <a:p>
            <a:r>
              <a:rPr lang="de-DE" dirty="0" smtClean="0"/>
              <a:t>Winkel</a:t>
            </a:r>
            <a:endParaRPr lang="de-DE"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ger\Eigene Bilder\PictureProject\0029\DSCN66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feld 4"/>
          <p:cNvSpPr txBox="1"/>
          <p:nvPr/>
        </p:nvSpPr>
        <p:spPr>
          <a:xfrm>
            <a:off x="8460432" y="429309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3,21: </a:t>
            </a:r>
            <a:r>
              <a:rPr lang="de-DE" sz="2100" dirty="0" smtClean="0">
                <a:solidFill>
                  <a:srgbClr val="66FF33"/>
                </a:solidFill>
              </a:rPr>
              <a:t>[BG8]</a:t>
            </a:r>
            <a:r>
              <a:rPr lang="de-DE" sz="2400" dirty="0" smtClean="0">
                <a:solidFill>
                  <a:srgbClr val="66FF33"/>
                </a:solidFill>
              </a:rPr>
              <a:t> </a:t>
            </a:r>
            <a:r>
              <a:rPr lang="de-DE" sz="2400" dirty="0" smtClean="0">
                <a:solidFill>
                  <a:srgbClr val="FFFF00"/>
                </a:solidFill>
              </a:rPr>
              <a:t>Nächst ihm besserte </a:t>
            </a:r>
            <a:r>
              <a:rPr lang="de-DE" sz="2400" dirty="0" err="1" smtClean="0">
                <a:solidFill>
                  <a:srgbClr val="FFFF00"/>
                </a:solidFill>
              </a:rPr>
              <a:t>Meremoth</a:t>
            </a:r>
            <a:r>
              <a:rPr lang="de-DE" sz="2400" dirty="0" smtClean="0">
                <a:solidFill>
                  <a:srgbClr val="FFFF00"/>
                </a:solidFill>
              </a:rPr>
              <a:t>, der Sohn </a:t>
            </a:r>
            <a:r>
              <a:rPr lang="de-DE" sz="2400" dirty="0" err="1" smtClean="0">
                <a:solidFill>
                  <a:srgbClr val="FFFF00"/>
                </a:solidFill>
              </a:rPr>
              <a:t>Urijas</a:t>
            </a:r>
            <a:r>
              <a:rPr lang="de-DE" sz="2400" dirty="0" smtClean="0">
                <a:solidFill>
                  <a:srgbClr val="FFFF00"/>
                </a:solidFill>
              </a:rPr>
              <a:t>, des Sohnes </a:t>
            </a:r>
            <a:r>
              <a:rPr lang="de-DE" sz="2400" dirty="0" err="1" smtClean="0">
                <a:solidFill>
                  <a:srgbClr val="FFFF00"/>
                </a:solidFill>
              </a:rPr>
              <a:t>Hakkoz</a:t>
            </a:r>
            <a:r>
              <a:rPr lang="de-DE" sz="2400" dirty="0" smtClean="0">
                <a:solidFill>
                  <a:srgbClr val="FFFF00"/>
                </a:solidFill>
              </a:rPr>
              <a:t>', eine andere Strecke aus, </a:t>
            </a:r>
            <a:r>
              <a:rPr lang="de-DE" sz="2400" dirty="0" smtClean="0">
                <a:solidFill>
                  <a:srgbClr val="00B0F0"/>
                </a:solidFill>
              </a:rPr>
              <a:t>vom Eingang </a:t>
            </a:r>
            <a:r>
              <a:rPr lang="de-DE" sz="2400" dirty="0" smtClean="0">
                <a:solidFill>
                  <a:srgbClr val="FFFF00"/>
                </a:solidFill>
              </a:rPr>
              <a:t>des Hauses </a:t>
            </a:r>
            <a:r>
              <a:rPr lang="de-DE" sz="2400" dirty="0" err="1" smtClean="0">
                <a:solidFill>
                  <a:srgbClr val="FFFF00"/>
                </a:solidFill>
              </a:rPr>
              <a:t>Eljaschibs</a:t>
            </a:r>
            <a:r>
              <a:rPr lang="de-DE" sz="2400" dirty="0" smtClean="0">
                <a:solidFill>
                  <a:srgbClr val="FFFF00"/>
                </a:solidFill>
              </a:rPr>
              <a:t> </a:t>
            </a:r>
            <a:r>
              <a:rPr lang="de-DE" sz="2400" dirty="0" smtClean="0">
                <a:solidFill>
                  <a:srgbClr val="00B0F0"/>
                </a:solidFill>
              </a:rPr>
              <a:t>bis zum Ende </a:t>
            </a:r>
            <a:r>
              <a:rPr lang="de-DE" sz="2400" dirty="0" smtClean="0">
                <a:solidFill>
                  <a:srgbClr val="FFFF00"/>
                </a:solidFill>
              </a:rPr>
              <a:t>des Hauses </a:t>
            </a:r>
            <a:r>
              <a:rPr lang="de-DE" sz="2400" dirty="0" err="1" smtClean="0">
                <a:solidFill>
                  <a:srgbClr val="FFFF00"/>
                </a:solidFill>
              </a:rPr>
              <a:t>Eljaschibs</a:t>
            </a:r>
            <a:r>
              <a:rPr lang="de-DE" sz="2400" dirty="0" smtClean="0">
                <a:solidFill>
                  <a:srgbClr val="FFFF00"/>
                </a:solidFill>
              </a:rPr>
              <a:t>. </a:t>
            </a:r>
          </a:p>
          <a:p>
            <a:endParaRPr lang="de-DE" sz="2100" dirty="0">
              <a:solidFill>
                <a:srgbClr val="FFFF00"/>
              </a:solidFill>
            </a:endParaRPr>
          </a:p>
        </p:txBody>
      </p:sp>
      <p:sp>
        <p:nvSpPr>
          <p:cNvPr id="5"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9" name="Textfeld 8"/>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sp>
        <p:nvSpPr>
          <p:cNvPr id="8" name="Textfeld 7"/>
          <p:cNvSpPr txBox="1"/>
          <p:nvPr/>
        </p:nvSpPr>
        <p:spPr>
          <a:xfrm>
            <a:off x="8460432" y="465313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Roger\Desktop\DCIM\100CANON\IMG_0781.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5" name="Textfeld 4"/>
          <p:cNvSpPr txBox="1"/>
          <p:nvPr/>
        </p:nvSpPr>
        <p:spPr>
          <a:xfrm>
            <a:off x="3491880" y="6165304"/>
            <a:ext cx="1229824" cy="369332"/>
          </a:xfrm>
          <a:prstGeom prst="rect">
            <a:avLst/>
          </a:prstGeom>
          <a:noFill/>
        </p:spPr>
        <p:txBody>
          <a:bodyPr wrap="none" rtlCol="0">
            <a:spAutoFit/>
          </a:bodyPr>
          <a:lstStyle/>
          <a:p>
            <a:r>
              <a:rPr lang="de-DE" dirty="0" err="1" smtClean="0"/>
              <a:t>Kidrontal</a:t>
            </a:r>
            <a:endParaRPr lang="de-DE" dirty="0"/>
          </a:p>
        </p:txBody>
      </p:sp>
      <p:sp>
        <p:nvSpPr>
          <p:cNvPr id="6" name="Textfeld 5"/>
          <p:cNvSpPr txBox="1"/>
          <p:nvPr/>
        </p:nvSpPr>
        <p:spPr>
          <a:xfrm>
            <a:off x="8532440" y="551723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3,22: </a:t>
            </a:r>
            <a:r>
              <a:rPr lang="de-DE" sz="2100" dirty="0" smtClean="0">
                <a:solidFill>
                  <a:srgbClr val="66FF33"/>
                </a:solidFill>
              </a:rPr>
              <a:t>[BG9] </a:t>
            </a:r>
            <a:r>
              <a:rPr lang="de-DE" sz="2400" dirty="0" smtClean="0">
                <a:solidFill>
                  <a:srgbClr val="FFFF00"/>
                </a:solidFill>
              </a:rPr>
              <a:t>Und nächst ihm besserten aus die Priester, die Männer des Jordankreises. </a:t>
            </a:r>
          </a:p>
          <a:p>
            <a:endParaRPr lang="de-DE" sz="2400" dirty="0" smtClean="0">
              <a:solidFill>
                <a:srgbClr val="FFFF00"/>
              </a:solidFill>
            </a:endParaRPr>
          </a:p>
          <a:p>
            <a:endParaRPr lang="de-DE" sz="2100" dirty="0">
              <a:solidFill>
                <a:srgbClr val="FFFF00"/>
              </a:solidFill>
            </a:endParaRPr>
          </a:p>
        </p:txBody>
      </p:sp>
      <p:sp>
        <p:nvSpPr>
          <p:cNvPr id="5"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9" name="Textfeld 8"/>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sp>
        <p:nvSpPr>
          <p:cNvPr id="8" name="Textfeld 7"/>
          <p:cNvSpPr txBox="1"/>
          <p:nvPr/>
        </p:nvSpPr>
        <p:spPr>
          <a:xfrm>
            <a:off x="8388424" y="45811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3,23: </a:t>
            </a:r>
            <a:r>
              <a:rPr lang="de-DE" sz="2100" dirty="0" smtClean="0">
                <a:solidFill>
                  <a:srgbClr val="66FF33"/>
                </a:solidFill>
              </a:rPr>
              <a:t>[BG10] </a:t>
            </a:r>
            <a:r>
              <a:rPr lang="de-DE" sz="2400" dirty="0" smtClean="0">
                <a:solidFill>
                  <a:srgbClr val="FFFF00"/>
                </a:solidFill>
              </a:rPr>
              <a:t>Nächst ihnen besserten aus Benjamin und </a:t>
            </a:r>
            <a:r>
              <a:rPr lang="de-DE" sz="2400" dirty="0" err="1" smtClean="0">
                <a:solidFill>
                  <a:srgbClr val="FFFF00"/>
                </a:solidFill>
              </a:rPr>
              <a:t>Haschub</a:t>
            </a:r>
            <a:r>
              <a:rPr lang="de-DE" sz="2400" dirty="0" smtClean="0">
                <a:solidFill>
                  <a:srgbClr val="FFFF00"/>
                </a:solidFill>
              </a:rPr>
              <a:t>, </a:t>
            </a:r>
            <a:r>
              <a:rPr lang="de-DE" sz="2400" dirty="0" smtClean="0">
                <a:solidFill>
                  <a:srgbClr val="7030A0"/>
                </a:solidFill>
              </a:rPr>
              <a:t>ihrem Haus gegenüber</a:t>
            </a:r>
            <a:r>
              <a:rPr lang="de-DE" sz="2400" dirty="0" smtClean="0">
                <a:solidFill>
                  <a:srgbClr val="FFFF00"/>
                </a:solidFill>
              </a:rPr>
              <a:t>. </a:t>
            </a:r>
            <a:r>
              <a:rPr lang="de-DE" sz="2400" dirty="0" smtClean="0">
                <a:solidFill>
                  <a:srgbClr val="66FF33"/>
                </a:solidFill>
              </a:rPr>
              <a:t>[BG11] </a:t>
            </a:r>
            <a:r>
              <a:rPr lang="de-DE" sz="2400" dirty="0" smtClean="0">
                <a:solidFill>
                  <a:srgbClr val="FFFF00"/>
                </a:solidFill>
              </a:rPr>
              <a:t>Nächst ihnen besserte aus </a:t>
            </a:r>
            <a:r>
              <a:rPr lang="de-DE" sz="2400" dirty="0" err="1" smtClean="0">
                <a:solidFill>
                  <a:srgbClr val="FFFF00"/>
                </a:solidFill>
              </a:rPr>
              <a:t>Asarja</a:t>
            </a:r>
            <a:r>
              <a:rPr lang="de-DE" sz="2400" dirty="0" smtClean="0">
                <a:solidFill>
                  <a:srgbClr val="FFFF00"/>
                </a:solidFill>
              </a:rPr>
              <a:t>, der Sohn </a:t>
            </a:r>
            <a:r>
              <a:rPr lang="de-DE" sz="2400" dirty="0" err="1" smtClean="0">
                <a:solidFill>
                  <a:srgbClr val="FFFF00"/>
                </a:solidFill>
              </a:rPr>
              <a:t>Maasejas</a:t>
            </a:r>
            <a:r>
              <a:rPr lang="de-DE" sz="2400" dirty="0" smtClean="0">
                <a:solidFill>
                  <a:srgbClr val="FFFF00"/>
                </a:solidFill>
              </a:rPr>
              <a:t>, des Sohnes </a:t>
            </a:r>
            <a:r>
              <a:rPr lang="de-DE" sz="2400" dirty="0" err="1" smtClean="0">
                <a:solidFill>
                  <a:srgbClr val="FFFF00"/>
                </a:solidFill>
              </a:rPr>
              <a:t>Ananjas</a:t>
            </a:r>
            <a:r>
              <a:rPr lang="de-DE" sz="2400" dirty="0" smtClean="0">
                <a:solidFill>
                  <a:srgbClr val="FFFF00"/>
                </a:solidFill>
              </a:rPr>
              <a:t>, </a:t>
            </a:r>
            <a:r>
              <a:rPr lang="de-DE" sz="2400" dirty="0" smtClean="0">
                <a:solidFill>
                  <a:srgbClr val="7030A0"/>
                </a:solidFill>
              </a:rPr>
              <a:t>neben seinem Haus</a:t>
            </a:r>
            <a:r>
              <a:rPr lang="de-DE" sz="2400" dirty="0" smtClean="0">
                <a:solidFill>
                  <a:srgbClr val="FFFF00"/>
                </a:solidFill>
              </a:rPr>
              <a:t>. </a:t>
            </a:r>
          </a:p>
          <a:p>
            <a:endParaRPr lang="de-DE" sz="2400" dirty="0" smtClean="0">
              <a:solidFill>
                <a:srgbClr val="FFFF00"/>
              </a:solidFill>
            </a:endParaRPr>
          </a:p>
          <a:p>
            <a:endParaRPr lang="de-DE" sz="2100" dirty="0">
              <a:solidFill>
                <a:srgbClr val="FFFF00"/>
              </a:solidFill>
            </a:endParaRPr>
          </a:p>
        </p:txBody>
      </p:sp>
      <p:sp>
        <p:nvSpPr>
          <p:cNvPr id="5"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8" name="Textfeld 7"/>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sp>
        <p:nvSpPr>
          <p:cNvPr id="9" name="Textfeld 8"/>
          <p:cNvSpPr txBox="1"/>
          <p:nvPr/>
        </p:nvSpPr>
        <p:spPr>
          <a:xfrm>
            <a:off x="8388424" y="45811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3,24: </a:t>
            </a:r>
            <a:r>
              <a:rPr lang="de-DE" sz="2100" dirty="0" smtClean="0">
                <a:solidFill>
                  <a:srgbClr val="66FF33"/>
                </a:solidFill>
              </a:rPr>
              <a:t>[BG12] </a:t>
            </a:r>
            <a:r>
              <a:rPr lang="de-DE" sz="2400" dirty="0" smtClean="0">
                <a:solidFill>
                  <a:srgbClr val="FFFF00"/>
                </a:solidFill>
              </a:rPr>
              <a:t>Nächst ihm besserte </a:t>
            </a:r>
            <a:r>
              <a:rPr lang="de-DE" sz="2400" dirty="0" err="1" smtClean="0">
                <a:solidFill>
                  <a:srgbClr val="FFFF00"/>
                </a:solidFill>
              </a:rPr>
              <a:t>Binnui</a:t>
            </a:r>
            <a:r>
              <a:rPr lang="de-DE" sz="2400" dirty="0" smtClean="0">
                <a:solidFill>
                  <a:srgbClr val="FFFF00"/>
                </a:solidFill>
              </a:rPr>
              <a:t>, der Sohn </a:t>
            </a:r>
            <a:r>
              <a:rPr lang="de-DE" sz="2400" dirty="0" err="1" smtClean="0">
                <a:solidFill>
                  <a:srgbClr val="FFFF00"/>
                </a:solidFill>
              </a:rPr>
              <a:t>Henadads</a:t>
            </a:r>
            <a:r>
              <a:rPr lang="de-DE" sz="2400" dirty="0" smtClean="0">
                <a:solidFill>
                  <a:srgbClr val="FFFF00"/>
                </a:solidFill>
              </a:rPr>
              <a:t>, eine andere Strecke aus, vom </a:t>
            </a:r>
            <a:r>
              <a:rPr lang="de-DE" sz="2400" dirty="0" smtClean="0">
                <a:solidFill>
                  <a:srgbClr val="00B0F0"/>
                </a:solidFill>
              </a:rPr>
              <a:t>Haus </a:t>
            </a:r>
            <a:r>
              <a:rPr lang="de-DE" sz="2400" dirty="0" err="1" smtClean="0">
                <a:solidFill>
                  <a:srgbClr val="00B0F0"/>
                </a:solidFill>
              </a:rPr>
              <a:t>Asarjas</a:t>
            </a:r>
            <a:r>
              <a:rPr lang="de-DE" sz="2400" dirty="0" smtClean="0">
                <a:solidFill>
                  <a:srgbClr val="00B0F0"/>
                </a:solidFill>
              </a:rPr>
              <a:t> </a:t>
            </a:r>
            <a:r>
              <a:rPr lang="de-DE" sz="2400" dirty="0" smtClean="0">
                <a:solidFill>
                  <a:srgbClr val="FFFF00"/>
                </a:solidFill>
              </a:rPr>
              <a:t>bis an den </a:t>
            </a:r>
            <a:r>
              <a:rPr lang="de-DE" sz="2400" dirty="0" smtClean="0">
                <a:solidFill>
                  <a:srgbClr val="00B0F0"/>
                </a:solidFill>
              </a:rPr>
              <a:t>Winkel</a:t>
            </a:r>
            <a:r>
              <a:rPr lang="de-DE" sz="2400" dirty="0" smtClean="0">
                <a:solidFill>
                  <a:srgbClr val="FFFF00"/>
                </a:solidFill>
              </a:rPr>
              <a:t> und bis an </a:t>
            </a:r>
            <a:r>
              <a:rPr lang="de-DE" sz="2400" dirty="0" smtClean="0">
                <a:solidFill>
                  <a:srgbClr val="00B0F0"/>
                </a:solidFill>
              </a:rPr>
              <a:t>die Ecke</a:t>
            </a:r>
            <a:r>
              <a:rPr lang="de-DE" sz="2400" dirty="0" smtClean="0">
                <a:solidFill>
                  <a:srgbClr val="FFFF00"/>
                </a:solidFill>
              </a:rPr>
              <a:t>. </a:t>
            </a:r>
          </a:p>
          <a:p>
            <a:endParaRPr lang="de-DE" sz="2100" dirty="0">
              <a:solidFill>
                <a:srgbClr val="FFFF00"/>
              </a:solidFill>
            </a:endParaRPr>
          </a:p>
        </p:txBody>
      </p:sp>
      <p:sp>
        <p:nvSpPr>
          <p:cNvPr id="5"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8" name="Textfeld 7"/>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ile:KidronValleyFromOldCit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feld 4"/>
          <p:cNvSpPr txBox="1"/>
          <p:nvPr/>
        </p:nvSpPr>
        <p:spPr>
          <a:xfrm>
            <a:off x="5724128" y="6237312"/>
            <a:ext cx="476412" cy="369332"/>
          </a:xfrm>
          <a:prstGeom prst="rect">
            <a:avLst/>
          </a:prstGeom>
          <a:noFill/>
        </p:spPr>
        <p:txBody>
          <a:bodyPr wrap="none" rtlCol="0">
            <a:spAutoFit/>
          </a:bodyPr>
          <a:lstStyle/>
          <a:p>
            <a:r>
              <a:rPr lang="de-DE" dirty="0" smtClean="0"/>
              <a:t>FB</a:t>
            </a:r>
            <a:endParaRPr lang="de-DE" dirty="0"/>
          </a:p>
        </p:txBody>
      </p:sp>
      <p:sp>
        <p:nvSpPr>
          <p:cNvPr id="4"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3,25</a:t>
            </a:r>
            <a:r>
              <a:rPr lang="de-DE" sz="2100" dirty="0" smtClean="0">
                <a:solidFill>
                  <a:srgbClr val="C00000"/>
                </a:solidFill>
              </a:rPr>
              <a:t>: </a:t>
            </a:r>
            <a:r>
              <a:rPr lang="de-DE" sz="2200" dirty="0" smtClean="0">
                <a:solidFill>
                  <a:srgbClr val="66FF33"/>
                </a:solidFill>
              </a:rPr>
              <a:t>[BG13] </a:t>
            </a:r>
            <a:r>
              <a:rPr lang="de-DE" sz="2200" dirty="0" err="1" smtClean="0">
                <a:solidFill>
                  <a:srgbClr val="FFFF00"/>
                </a:solidFill>
              </a:rPr>
              <a:t>Palal</a:t>
            </a:r>
            <a:r>
              <a:rPr lang="de-DE" sz="2200" dirty="0" smtClean="0">
                <a:solidFill>
                  <a:srgbClr val="FFFF00"/>
                </a:solidFill>
              </a:rPr>
              <a:t>, der Sohn </a:t>
            </a:r>
            <a:r>
              <a:rPr lang="de-DE" sz="2200" dirty="0" err="1" smtClean="0">
                <a:solidFill>
                  <a:srgbClr val="FFFF00"/>
                </a:solidFill>
              </a:rPr>
              <a:t>Usais</a:t>
            </a:r>
            <a:r>
              <a:rPr lang="de-DE" sz="2200" dirty="0" smtClean="0">
                <a:solidFill>
                  <a:srgbClr val="FFFF00"/>
                </a:solidFill>
              </a:rPr>
              <a:t>, besserte aus </a:t>
            </a:r>
            <a:r>
              <a:rPr lang="de-DE" sz="2200" dirty="0" smtClean="0">
                <a:solidFill>
                  <a:srgbClr val="00B0F0"/>
                </a:solidFill>
              </a:rPr>
              <a:t>gegenüber dem Winkel </a:t>
            </a:r>
            <a:r>
              <a:rPr lang="de-DE" sz="2200" dirty="0" smtClean="0">
                <a:solidFill>
                  <a:srgbClr val="FFFF00"/>
                </a:solidFill>
              </a:rPr>
              <a:t>und dem </a:t>
            </a:r>
            <a:r>
              <a:rPr lang="de-DE" sz="2200" dirty="0" smtClean="0">
                <a:solidFill>
                  <a:srgbClr val="00B0F0"/>
                </a:solidFill>
              </a:rPr>
              <a:t>hohen Turm</a:t>
            </a:r>
            <a:r>
              <a:rPr lang="de-DE" sz="2200" dirty="0" smtClean="0">
                <a:solidFill>
                  <a:srgbClr val="FFFF00"/>
                </a:solidFill>
              </a:rPr>
              <a:t>, welcher an dem </a:t>
            </a:r>
            <a:r>
              <a:rPr lang="de-DE" sz="2200" dirty="0" smtClean="0">
                <a:solidFill>
                  <a:srgbClr val="00B0F0"/>
                </a:solidFill>
              </a:rPr>
              <a:t>Haus des Königs</a:t>
            </a:r>
            <a:r>
              <a:rPr lang="de-DE" sz="2200" dirty="0" smtClean="0">
                <a:solidFill>
                  <a:srgbClr val="FFFF00"/>
                </a:solidFill>
              </a:rPr>
              <a:t> vorspringt, der bei dem </a:t>
            </a:r>
            <a:r>
              <a:rPr lang="de-DE" sz="2200" dirty="0" smtClean="0">
                <a:solidFill>
                  <a:srgbClr val="00B0F0"/>
                </a:solidFill>
              </a:rPr>
              <a:t>Gefängnishof</a:t>
            </a:r>
            <a:r>
              <a:rPr lang="de-DE" sz="2200" dirty="0" smtClean="0">
                <a:solidFill>
                  <a:srgbClr val="FFFF00"/>
                </a:solidFill>
              </a:rPr>
              <a:t> ist. </a:t>
            </a:r>
            <a:r>
              <a:rPr lang="de-DE" sz="2200" dirty="0" smtClean="0">
                <a:solidFill>
                  <a:srgbClr val="66FF33"/>
                </a:solidFill>
              </a:rPr>
              <a:t>[BG14] </a:t>
            </a:r>
            <a:r>
              <a:rPr lang="de-DE" sz="2200" dirty="0" smtClean="0">
                <a:solidFill>
                  <a:srgbClr val="FFFF00"/>
                </a:solidFill>
              </a:rPr>
              <a:t>Nächst ihm </a:t>
            </a:r>
            <a:r>
              <a:rPr lang="de-DE" sz="2200" dirty="0" err="1" smtClean="0">
                <a:solidFill>
                  <a:srgbClr val="FFFF00"/>
                </a:solidFill>
              </a:rPr>
              <a:t>Pedaja</a:t>
            </a:r>
            <a:r>
              <a:rPr lang="de-DE" sz="2200" dirty="0" smtClean="0">
                <a:solidFill>
                  <a:srgbClr val="FFFF00"/>
                </a:solidFill>
              </a:rPr>
              <a:t>, der Sohn </a:t>
            </a:r>
            <a:r>
              <a:rPr lang="de-DE" sz="2200" dirty="0" err="1" smtClean="0">
                <a:solidFill>
                  <a:srgbClr val="FFFF00"/>
                </a:solidFill>
              </a:rPr>
              <a:t>Parhosch</a:t>
            </a:r>
            <a:r>
              <a:rPr lang="de-DE" sz="2200" dirty="0" smtClean="0">
                <a:solidFill>
                  <a:srgbClr val="FFFF00"/>
                </a:solidFill>
              </a:rPr>
              <a:t>'. - </a:t>
            </a:r>
          </a:p>
          <a:p>
            <a:endParaRPr lang="de-DE" sz="2100" dirty="0">
              <a:solidFill>
                <a:srgbClr val="FFFF00"/>
              </a:solidFill>
            </a:endParaRPr>
          </a:p>
        </p:txBody>
      </p:sp>
      <p:sp>
        <p:nvSpPr>
          <p:cNvPr id="6" name="Line 4"/>
          <p:cNvSpPr>
            <a:spLocks noChangeShapeType="1"/>
          </p:cNvSpPr>
          <p:nvPr/>
        </p:nvSpPr>
        <p:spPr bwMode="auto">
          <a:xfrm>
            <a:off x="3923928" y="3789040"/>
            <a:ext cx="5220072" cy="1224136"/>
          </a:xfrm>
          <a:prstGeom prst="line">
            <a:avLst/>
          </a:prstGeom>
          <a:noFill/>
          <a:ln w="38100">
            <a:solidFill>
              <a:srgbClr val="FF0000"/>
            </a:solidFill>
            <a:prstDash val="sysDot"/>
            <a:round/>
            <a:headEnd/>
            <a:tailEnd/>
          </a:ln>
        </p:spPr>
        <p:txBody>
          <a:bodyPr/>
          <a:lstStyle/>
          <a:p>
            <a:endParaRPr lang="de-DE"/>
          </a:p>
        </p:txBody>
      </p:sp>
      <p:sp>
        <p:nvSpPr>
          <p:cNvPr id="7" name="Textfeld 6"/>
          <p:cNvSpPr txBox="1"/>
          <p:nvPr/>
        </p:nvSpPr>
        <p:spPr>
          <a:xfrm>
            <a:off x="8316416" y="42210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Neuer Ordner (2)\IsraelReise_0576.jpg"/>
          <p:cNvPicPr>
            <a:picLocks noChangeAspect="1" noChangeArrowheads="1"/>
          </p:cNvPicPr>
          <p:nvPr/>
        </p:nvPicPr>
        <p:blipFill>
          <a:blip r:embed="rId2" cstate="print"/>
          <a:srcRect/>
          <a:stretch>
            <a:fillRect/>
          </a:stretch>
        </p:blipFill>
        <p:spPr bwMode="auto">
          <a:xfrm>
            <a:off x="-1644651" y="-331788"/>
            <a:ext cx="10788651" cy="7189788"/>
          </a:xfrm>
          <a:prstGeom prst="rect">
            <a:avLst/>
          </a:prstGeom>
          <a:noFill/>
          <a:ln w="9525">
            <a:noFill/>
            <a:miter lim="800000"/>
            <a:headEnd/>
            <a:tailEnd/>
          </a:ln>
        </p:spPr>
      </p:pic>
      <p:sp>
        <p:nvSpPr>
          <p:cNvPr id="6" name="Line 4"/>
          <p:cNvSpPr>
            <a:spLocks noChangeShapeType="1"/>
          </p:cNvSpPr>
          <p:nvPr/>
        </p:nvSpPr>
        <p:spPr bwMode="auto">
          <a:xfrm flipV="1">
            <a:off x="-1548680" y="2996952"/>
            <a:ext cx="6768752" cy="1584176"/>
          </a:xfrm>
          <a:prstGeom prst="line">
            <a:avLst/>
          </a:prstGeom>
          <a:noFill/>
          <a:ln w="38100">
            <a:solidFill>
              <a:srgbClr val="FF0000"/>
            </a:solidFill>
            <a:prstDash val="sysDot"/>
            <a:round/>
            <a:headEnd/>
            <a:tailEnd/>
          </a:ln>
        </p:spPr>
        <p:txBody>
          <a:bodyPr/>
          <a:lstStyle/>
          <a:p>
            <a:endParaRPr lang="de-DE"/>
          </a:p>
        </p:txBody>
      </p:sp>
      <p:sp>
        <p:nvSpPr>
          <p:cNvPr id="7" name="Textfeld 6"/>
          <p:cNvSpPr txBox="1"/>
          <p:nvPr/>
        </p:nvSpPr>
        <p:spPr>
          <a:xfrm>
            <a:off x="3635896" y="2492896"/>
            <a:ext cx="2101857" cy="369332"/>
          </a:xfrm>
          <a:prstGeom prst="rect">
            <a:avLst/>
          </a:prstGeom>
          <a:noFill/>
        </p:spPr>
        <p:txBody>
          <a:bodyPr wrap="none" rtlCol="0">
            <a:spAutoFit/>
          </a:bodyPr>
          <a:lstStyle/>
          <a:p>
            <a:r>
              <a:rPr lang="de-DE" dirty="0" smtClean="0"/>
              <a:t>Haus des Königs</a:t>
            </a:r>
            <a:endParaRPr lang="de-DE" dirty="0"/>
          </a:p>
        </p:txBody>
      </p:sp>
      <p:sp>
        <p:nvSpPr>
          <p:cNvPr id="8" name="Line 4"/>
          <p:cNvSpPr>
            <a:spLocks noChangeShapeType="1"/>
          </p:cNvSpPr>
          <p:nvPr/>
        </p:nvSpPr>
        <p:spPr bwMode="auto">
          <a:xfrm flipH="1" flipV="1">
            <a:off x="5220072" y="2996952"/>
            <a:ext cx="3923928" cy="72008"/>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oger\Desktop\Israel 2013\IMG_0766.JPG"/>
          <p:cNvPicPr>
            <a:picLocks noChangeAspect="1" noChangeArrowheads="1"/>
          </p:cNvPicPr>
          <p:nvPr/>
        </p:nvPicPr>
        <p:blipFill>
          <a:blip r:embed="rId3" cstate="print"/>
          <a:srcRect/>
          <a:stretch>
            <a:fillRect/>
          </a:stretch>
        </p:blipFill>
        <p:spPr bwMode="auto">
          <a:xfrm>
            <a:off x="-468560" y="-164"/>
            <a:ext cx="10287248" cy="6858164"/>
          </a:xfrm>
          <a:prstGeom prst="rect">
            <a:avLst/>
          </a:prstGeom>
          <a:noFill/>
          <a:ln w="9525">
            <a:noFill/>
            <a:miter lim="800000"/>
            <a:headEnd/>
            <a:tailEnd/>
          </a:ln>
        </p:spPr>
      </p:pic>
      <p:sp>
        <p:nvSpPr>
          <p:cNvPr id="40964" name="Textfeld 3"/>
          <p:cNvSpPr txBox="1">
            <a:spLocks noChangeArrowheads="1"/>
          </p:cNvSpPr>
          <p:nvPr/>
        </p:nvSpPr>
        <p:spPr bwMode="auto">
          <a:xfrm>
            <a:off x="971550" y="5300663"/>
            <a:ext cx="381000" cy="277812"/>
          </a:xfrm>
          <a:prstGeom prst="rect">
            <a:avLst/>
          </a:prstGeom>
          <a:noFill/>
          <a:ln w="9525">
            <a:noFill/>
            <a:miter lim="800000"/>
            <a:headEnd/>
            <a:tailEnd/>
          </a:ln>
        </p:spPr>
        <p:txBody>
          <a:bodyPr wrap="none">
            <a:spAutoFit/>
          </a:bodyPr>
          <a:lstStyle/>
          <a:p>
            <a:r>
              <a:rPr lang="de-DE" sz="1200" dirty="0"/>
              <a:t>RL</a:t>
            </a:r>
          </a:p>
        </p:txBody>
      </p:sp>
      <p:sp>
        <p:nvSpPr>
          <p:cNvPr id="5" name="Textfeld 4"/>
          <p:cNvSpPr txBox="1"/>
          <p:nvPr/>
        </p:nvSpPr>
        <p:spPr>
          <a:xfrm>
            <a:off x="2483768" y="1124744"/>
            <a:ext cx="4426212" cy="369332"/>
          </a:xfrm>
          <a:prstGeom prst="rect">
            <a:avLst/>
          </a:prstGeom>
          <a:noFill/>
        </p:spPr>
        <p:txBody>
          <a:bodyPr wrap="none" rtlCol="0">
            <a:spAutoFit/>
          </a:bodyPr>
          <a:lstStyle/>
          <a:p>
            <a:r>
              <a:rPr lang="de-DE" dirty="0" err="1" smtClean="0"/>
              <a:t>Nehemias</a:t>
            </a:r>
            <a:r>
              <a:rPr lang="de-DE" dirty="0" smtClean="0"/>
              <a:t> Mauer oberhalb des </a:t>
            </a:r>
            <a:r>
              <a:rPr lang="de-DE" dirty="0" err="1" smtClean="0"/>
              <a:t>Millos</a:t>
            </a:r>
            <a:endParaRPr lang="de-DE"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Neuer Ordner (2)\IsraelReise_0575.jpg"/>
          <p:cNvPicPr>
            <a:picLocks noChangeAspect="1" noChangeArrowheads="1"/>
          </p:cNvPicPr>
          <p:nvPr/>
        </p:nvPicPr>
        <p:blipFill>
          <a:blip r:embed="rId2" cstate="print"/>
          <a:srcRect/>
          <a:stretch>
            <a:fillRect/>
          </a:stretch>
        </p:blipFill>
        <p:spPr bwMode="auto">
          <a:xfrm>
            <a:off x="0" y="-1"/>
            <a:ext cx="9144000" cy="6094633"/>
          </a:xfrm>
          <a:prstGeom prst="rect">
            <a:avLst/>
          </a:prstGeom>
          <a:noFill/>
          <a:ln w="9525">
            <a:noFill/>
            <a:miter lim="800000"/>
            <a:headEnd/>
            <a:tailEnd/>
          </a:ln>
        </p:spPr>
      </p:pic>
      <p:sp>
        <p:nvSpPr>
          <p:cNvPr id="5" name="Textfeld 4"/>
          <p:cNvSpPr txBox="1"/>
          <p:nvPr/>
        </p:nvSpPr>
        <p:spPr>
          <a:xfrm>
            <a:off x="5724128" y="6237312"/>
            <a:ext cx="476412" cy="369332"/>
          </a:xfrm>
          <a:prstGeom prst="rect">
            <a:avLst/>
          </a:prstGeom>
          <a:noFill/>
        </p:spPr>
        <p:txBody>
          <a:bodyPr wrap="none" rtlCol="0">
            <a:spAutoFit/>
          </a:bodyPr>
          <a:lstStyle/>
          <a:p>
            <a:r>
              <a:rPr lang="de-DE" dirty="0" smtClean="0"/>
              <a:t>FB</a:t>
            </a:r>
            <a:endParaRPr lang="de-DE" dirty="0"/>
          </a:p>
        </p:txBody>
      </p:sp>
      <p:sp>
        <p:nvSpPr>
          <p:cNvPr id="4"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3,26:</a:t>
            </a:r>
            <a:r>
              <a:rPr lang="de-DE" sz="2100" dirty="0" smtClean="0">
                <a:solidFill>
                  <a:srgbClr val="C00000"/>
                </a:solidFill>
              </a:rPr>
              <a:t> </a:t>
            </a:r>
            <a:r>
              <a:rPr lang="de-DE" sz="2400" dirty="0" smtClean="0">
                <a:solidFill>
                  <a:srgbClr val="FFFF00"/>
                </a:solidFill>
              </a:rPr>
              <a:t>Und die </a:t>
            </a:r>
            <a:r>
              <a:rPr lang="de-DE" sz="2400" dirty="0" err="1" smtClean="0">
                <a:solidFill>
                  <a:srgbClr val="FFFF00"/>
                </a:solidFill>
              </a:rPr>
              <a:t>Nethinim</a:t>
            </a:r>
            <a:r>
              <a:rPr lang="de-DE" sz="2400" dirty="0" smtClean="0">
                <a:solidFill>
                  <a:srgbClr val="FFFF00"/>
                </a:solidFill>
              </a:rPr>
              <a:t> wohnten auf dem </a:t>
            </a:r>
            <a:r>
              <a:rPr lang="de-DE" sz="2400" dirty="0" err="1" smtClean="0">
                <a:solidFill>
                  <a:srgbClr val="FFFF00"/>
                </a:solidFill>
              </a:rPr>
              <a:t>Ophel</a:t>
            </a:r>
            <a:r>
              <a:rPr lang="de-DE" sz="2400" dirty="0" smtClean="0">
                <a:solidFill>
                  <a:srgbClr val="FFFF00"/>
                </a:solidFill>
              </a:rPr>
              <a:t> bis gegenüber dem </a:t>
            </a:r>
            <a:r>
              <a:rPr lang="de-DE" sz="2400" dirty="0" smtClean="0">
                <a:solidFill>
                  <a:srgbClr val="00B0F0"/>
                </a:solidFill>
              </a:rPr>
              <a:t>Wassertor</a:t>
            </a:r>
            <a:r>
              <a:rPr lang="de-DE" sz="2400" dirty="0" smtClean="0">
                <a:solidFill>
                  <a:srgbClr val="FFFF00"/>
                </a:solidFill>
              </a:rPr>
              <a:t> nach Osten und dem </a:t>
            </a:r>
          </a:p>
          <a:p>
            <a:pPr>
              <a:buNone/>
            </a:pPr>
            <a:r>
              <a:rPr lang="de-DE" sz="2400" dirty="0" smtClean="0">
                <a:solidFill>
                  <a:srgbClr val="FFFF00"/>
                </a:solidFill>
              </a:rPr>
              <a:t>	</a:t>
            </a:r>
            <a:r>
              <a:rPr lang="de-DE" sz="2400" dirty="0" smtClean="0">
                <a:solidFill>
                  <a:srgbClr val="00B0F0"/>
                </a:solidFill>
              </a:rPr>
              <a:t>vorspringenden Turm</a:t>
            </a:r>
            <a:r>
              <a:rPr lang="de-DE" sz="2400" dirty="0" smtClean="0">
                <a:solidFill>
                  <a:srgbClr val="FFFF00"/>
                </a:solidFill>
              </a:rPr>
              <a:t>. - </a:t>
            </a:r>
          </a:p>
          <a:p>
            <a:endParaRPr lang="de-DE" sz="2100" dirty="0">
              <a:solidFill>
                <a:srgbClr val="FFFF00"/>
              </a:solidFill>
            </a:endParaRPr>
          </a:p>
        </p:txBody>
      </p:sp>
      <p:sp>
        <p:nvSpPr>
          <p:cNvPr id="7" name="Textfeld 6"/>
          <p:cNvSpPr txBox="1"/>
          <p:nvPr/>
        </p:nvSpPr>
        <p:spPr>
          <a:xfrm>
            <a:off x="3779912" y="1412776"/>
            <a:ext cx="857927" cy="369332"/>
          </a:xfrm>
          <a:prstGeom prst="rect">
            <a:avLst/>
          </a:prstGeom>
          <a:noFill/>
        </p:spPr>
        <p:txBody>
          <a:bodyPr wrap="none" rtlCol="0">
            <a:spAutoFit/>
          </a:bodyPr>
          <a:lstStyle/>
          <a:p>
            <a:r>
              <a:rPr lang="de-DE" dirty="0" err="1" smtClean="0"/>
              <a:t>Ophel</a:t>
            </a:r>
            <a:endParaRPr lang="de-DE" dirty="0"/>
          </a:p>
        </p:txBody>
      </p:sp>
      <p:sp>
        <p:nvSpPr>
          <p:cNvPr id="8" name="Line 8"/>
          <p:cNvSpPr>
            <a:spLocks noChangeShapeType="1"/>
          </p:cNvSpPr>
          <p:nvPr/>
        </p:nvSpPr>
        <p:spPr bwMode="auto">
          <a:xfrm>
            <a:off x="4211960" y="1844824"/>
            <a:ext cx="1080120" cy="1152128"/>
          </a:xfrm>
          <a:prstGeom prst="line">
            <a:avLst/>
          </a:prstGeom>
          <a:noFill/>
          <a:ln w="57150">
            <a:solidFill>
              <a:srgbClr val="FF3300"/>
            </a:solidFill>
            <a:round/>
            <a:headEnd/>
            <a:tailEnd type="triangle" w="med" len="med"/>
          </a:ln>
        </p:spPr>
        <p:txBody>
          <a:bodyPr wrap="none" anchor="ctr"/>
          <a:lstStyle/>
          <a:p>
            <a:endParaRPr lang="de-DE"/>
          </a:p>
        </p:txBody>
      </p:sp>
      <p:sp>
        <p:nvSpPr>
          <p:cNvPr id="9" name="Textfeld 8"/>
          <p:cNvSpPr txBox="1"/>
          <p:nvPr/>
        </p:nvSpPr>
        <p:spPr>
          <a:xfrm>
            <a:off x="395536" y="1556792"/>
            <a:ext cx="2775119" cy="369332"/>
          </a:xfrm>
          <a:prstGeom prst="rect">
            <a:avLst/>
          </a:prstGeom>
          <a:noFill/>
        </p:spPr>
        <p:txBody>
          <a:bodyPr wrap="none" rtlCol="0">
            <a:spAutoFit/>
          </a:bodyPr>
          <a:lstStyle/>
          <a:p>
            <a:r>
              <a:rPr lang="de-DE" dirty="0" err="1" smtClean="0"/>
              <a:t>Millo</a:t>
            </a:r>
            <a:r>
              <a:rPr lang="de-DE" dirty="0" smtClean="0"/>
              <a:t> / Haus de Königs</a:t>
            </a:r>
            <a:endParaRPr lang="de-DE" dirty="0"/>
          </a:p>
        </p:txBody>
      </p:sp>
      <p:sp>
        <p:nvSpPr>
          <p:cNvPr id="10" name="Line 8"/>
          <p:cNvSpPr>
            <a:spLocks noChangeShapeType="1"/>
          </p:cNvSpPr>
          <p:nvPr/>
        </p:nvSpPr>
        <p:spPr bwMode="auto">
          <a:xfrm>
            <a:off x="2267744" y="1916832"/>
            <a:ext cx="648072" cy="1296144"/>
          </a:xfrm>
          <a:prstGeom prst="line">
            <a:avLst/>
          </a:prstGeom>
          <a:noFill/>
          <a:ln w="57150">
            <a:solidFill>
              <a:srgbClr val="FF3300"/>
            </a:solidFill>
            <a:round/>
            <a:headEnd/>
            <a:tailEnd type="triangle" w="med" len="med"/>
          </a:ln>
        </p:spPr>
        <p:txBody>
          <a:bodyPr wrap="none" anchor="ctr"/>
          <a:lstStyle/>
          <a:p>
            <a:endParaRPr lang="de-DE"/>
          </a:p>
        </p:txBody>
      </p:sp>
      <p:sp>
        <p:nvSpPr>
          <p:cNvPr id="11" name="Line 4"/>
          <p:cNvSpPr>
            <a:spLocks noChangeShapeType="1"/>
          </p:cNvSpPr>
          <p:nvPr/>
        </p:nvSpPr>
        <p:spPr bwMode="auto">
          <a:xfrm flipV="1">
            <a:off x="0" y="3284984"/>
            <a:ext cx="2987824" cy="43204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2987824" y="3284984"/>
            <a:ext cx="2088232" cy="0"/>
          </a:xfrm>
          <a:prstGeom prst="line">
            <a:avLst/>
          </a:prstGeom>
          <a:noFill/>
          <a:ln w="38100">
            <a:solidFill>
              <a:srgbClr val="FF6600"/>
            </a:solidFill>
            <a:prstDash val="sysDot"/>
            <a:round/>
            <a:headEnd/>
            <a:tailEnd/>
          </a:ln>
        </p:spPr>
        <p:txBody>
          <a:bodyPr/>
          <a:lstStyle/>
          <a:p>
            <a:endParaRPr lang="de-DE"/>
          </a:p>
        </p:txBody>
      </p:sp>
      <p:sp>
        <p:nvSpPr>
          <p:cNvPr id="14" name="Rechteck 13"/>
          <p:cNvSpPr/>
          <p:nvPr/>
        </p:nvSpPr>
        <p:spPr bwMode="auto">
          <a:xfrm>
            <a:off x="5076056" y="3068960"/>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Textfeld 11"/>
          <p:cNvSpPr txBox="1"/>
          <p:nvPr/>
        </p:nvSpPr>
        <p:spPr>
          <a:xfrm>
            <a:off x="8028384" y="443711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156176" y="5373216"/>
            <a:ext cx="2245295" cy="307777"/>
          </a:xfrm>
          <a:prstGeom prst="rect">
            <a:avLst/>
          </a:prstGeom>
          <a:noFill/>
        </p:spPr>
        <p:txBody>
          <a:bodyPr wrap="none" rtlCol="0">
            <a:spAutoFit/>
          </a:bodyPr>
          <a:lstStyle/>
          <a:p>
            <a:r>
              <a:rPr lang="de-DE" sz="1400" dirty="0" smtClean="0"/>
              <a:t>Godot13 CC-BY-SA 3.0</a:t>
            </a:r>
            <a:endParaRPr lang="de-DE" sz="1400" dirty="0"/>
          </a:p>
        </p:txBody>
      </p:sp>
      <p:pic>
        <p:nvPicPr>
          <p:cNvPr id="52226" name="Picture 2" descr="http://upload.wikimedia.org/wikipedia/commons/thumb/0/0a/Israel-2013-Aerial-Temple_Mount_01.jpg/800px-Israel-2013-Aerial-Temple_Mount_01.jpg"/>
          <p:cNvPicPr>
            <a:picLocks noChangeAspect="1" noChangeArrowheads="1"/>
          </p:cNvPicPr>
          <p:nvPr/>
        </p:nvPicPr>
        <p:blipFill>
          <a:blip r:embed="rId2" cstate="print"/>
          <a:srcRect/>
          <a:stretch>
            <a:fillRect/>
          </a:stretch>
        </p:blipFill>
        <p:spPr bwMode="auto">
          <a:xfrm>
            <a:off x="0" y="0"/>
            <a:ext cx="9199492" cy="5301208"/>
          </a:xfrm>
          <a:prstGeom prst="rect">
            <a:avLst/>
          </a:prstGeom>
          <a:noFill/>
        </p:spPr>
      </p:pic>
      <p:sp>
        <p:nvSpPr>
          <p:cNvPr id="4" name="Line 4"/>
          <p:cNvSpPr>
            <a:spLocks noChangeShapeType="1"/>
          </p:cNvSpPr>
          <p:nvPr/>
        </p:nvSpPr>
        <p:spPr bwMode="auto">
          <a:xfrm flipV="1">
            <a:off x="3203848" y="3717032"/>
            <a:ext cx="1368152" cy="576064"/>
          </a:xfrm>
          <a:prstGeom prst="line">
            <a:avLst/>
          </a:prstGeom>
          <a:noFill/>
          <a:ln w="38100">
            <a:solidFill>
              <a:srgbClr val="FF6600"/>
            </a:solidFill>
            <a:prstDash val="sysDot"/>
            <a:round/>
            <a:headEnd/>
            <a:tailEnd/>
          </a:ln>
        </p:spPr>
        <p:txBody>
          <a:bodyPr/>
          <a:lstStyle/>
          <a:p>
            <a:endParaRPr lang="de-DE"/>
          </a:p>
        </p:txBody>
      </p:sp>
      <p:sp>
        <p:nvSpPr>
          <p:cNvPr id="6" name="Line 4"/>
          <p:cNvSpPr>
            <a:spLocks noChangeShapeType="1"/>
          </p:cNvSpPr>
          <p:nvPr/>
        </p:nvSpPr>
        <p:spPr bwMode="auto">
          <a:xfrm flipV="1">
            <a:off x="1907704" y="4293096"/>
            <a:ext cx="1296144" cy="936104"/>
          </a:xfrm>
          <a:prstGeom prst="line">
            <a:avLst/>
          </a:prstGeom>
          <a:noFill/>
          <a:ln w="38100">
            <a:solidFill>
              <a:srgbClr val="FF6600"/>
            </a:solidFill>
            <a:prstDash val="sysDot"/>
            <a:round/>
            <a:headEnd/>
            <a:tailEnd/>
          </a:ln>
        </p:spPr>
        <p:txBody>
          <a:bodyPr/>
          <a:lstStyle/>
          <a:p>
            <a:endParaRPr lang="de-DE"/>
          </a:p>
        </p:txBody>
      </p:sp>
      <p:sp>
        <p:nvSpPr>
          <p:cNvPr id="7" name="Textfeld 6"/>
          <p:cNvSpPr txBox="1"/>
          <p:nvPr/>
        </p:nvSpPr>
        <p:spPr>
          <a:xfrm>
            <a:off x="971600" y="3212976"/>
            <a:ext cx="1927131" cy="369332"/>
          </a:xfrm>
          <a:prstGeom prst="rect">
            <a:avLst/>
          </a:prstGeom>
          <a:noFill/>
        </p:spPr>
        <p:txBody>
          <a:bodyPr wrap="none" rtlCol="0">
            <a:spAutoFit/>
          </a:bodyPr>
          <a:lstStyle/>
          <a:p>
            <a:r>
              <a:rPr lang="de-DE" dirty="0" smtClean="0"/>
              <a:t>Haus d. Königs</a:t>
            </a:r>
            <a:endParaRPr lang="de-DE" dirty="0"/>
          </a:p>
        </p:txBody>
      </p:sp>
      <p:sp>
        <p:nvSpPr>
          <p:cNvPr id="8" name="Textfeld 7"/>
          <p:cNvSpPr txBox="1"/>
          <p:nvPr/>
        </p:nvSpPr>
        <p:spPr>
          <a:xfrm>
            <a:off x="5004048" y="2492896"/>
            <a:ext cx="857927" cy="369332"/>
          </a:xfrm>
          <a:prstGeom prst="rect">
            <a:avLst/>
          </a:prstGeom>
          <a:noFill/>
        </p:spPr>
        <p:txBody>
          <a:bodyPr wrap="none" rtlCol="0">
            <a:spAutoFit/>
          </a:bodyPr>
          <a:lstStyle/>
          <a:p>
            <a:r>
              <a:rPr lang="de-DE" dirty="0" err="1" smtClean="0"/>
              <a:t>Ophel</a:t>
            </a:r>
            <a:endParaRPr lang="de-DE" dirty="0"/>
          </a:p>
        </p:txBody>
      </p:sp>
      <p:sp>
        <p:nvSpPr>
          <p:cNvPr id="9" name="Line 8"/>
          <p:cNvSpPr>
            <a:spLocks noChangeShapeType="1"/>
          </p:cNvSpPr>
          <p:nvPr/>
        </p:nvSpPr>
        <p:spPr bwMode="auto">
          <a:xfrm flipH="1">
            <a:off x="4788024" y="2924944"/>
            <a:ext cx="432048" cy="648072"/>
          </a:xfrm>
          <a:prstGeom prst="line">
            <a:avLst/>
          </a:prstGeom>
          <a:noFill/>
          <a:ln w="57150">
            <a:solidFill>
              <a:srgbClr val="FF3300"/>
            </a:solidFill>
            <a:round/>
            <a:headEnd/>
            <a:tailEnd type="triangle" w="med" len="med"/>
          </a:ln>
        </p:spPr>
        <p:txBody>
          <a:bodyPr wrap="none" anchor="ctr"/>
          <a:lstStyle/>
          <a:p>
            <a:endParaRPr lang="de-DE"/>
          </a:p>
        </p:txBody>
      </p:sp>
      <p:sp>
        <p:nvSpPr>
          <p:cNvPr id="10" name="Line 8"/>
          <p:cNvSpPr>
            <a:spLocks noChangeShapeType="1"/>
          </p:cNvSpPr>
          <p:nvPr/>
        </p:nvSpPr>
        <p:spPr bwMode="auto">
          <a:xfrm>
            <a:off x="2195736" y="3573016"/>
            <a:ext cx="936104" cy="576064"/>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04813"/>
            <a:ext cx="8229600" cy="1143000"/>
          </a:xfrm>
        </p:spPr>
        <p:txBody>
          <a:bodyPr>
            <a:normAutofit fontScale="90000"/>
          </a:bodyPr>
          <a:lstStyle/>
          <a:p>
            <a:pPr>
              <a:defRPr/>
            </a:pPr>
            <a:r>
              <a:rPr lang="de-DE" dirty="0" err="1" smtClean="0">
                <a:solidFill>
                  <a:srgbClr val="66FF33"/>
                </a:solidFill>
              </a:rPr>
              <a:t>Salomos</a:t>
            </a:r>
            <a:r>
              <a:rPr lang="de-DE" dirty="0" smtClean="0">
                <a:solidFill>
                  <a:srgbClr val="66FF33"/>
                </a:solidFill>
              </a:rPr>
              <a:t> Wassertor: </a:t>
            </a:r>
            <a:br>
              <a:rPr lang="de-DE" dirty="0" smtClean="0">
                <a:solidFill>
                  <a:srgbClr val="66FF33"/>
                </a:solidFill>
              </a:rPr>
            </a:br>
            <a:r>
              <a:rPr lang="de-DE" dirty="0" smtClean="0">
                <a:solidFill>
                  <a:srgbClr val="66FF33"/>
                </a:solidFill>
              </a:rPr>
              <a:t>1015-975 v. Chr.</a:t>
            </a:r>
            <a:endParaRPr lang="de-DE" dirty="0">
              <a:solidFill>
                <a:srgbClr val="66FF33"/>
              </a:solidFill>
            </a:endParaRPr>
          </a:p>
        </p:txBody>
      </p:sp>
      <p:pic>
        <p:nvPicPr>
          <p:cNvPr id="55299" name="Picture 2" descr="C:\Users\Roger\Desktop\13.-18.02.12 Israel\IMG_8498.JPG"/>
          <p:cNvPicPr>
            <a:picLocks noChangeAspect="1" noChangeArrowheads="1"/>
          </p:cNvPicPr>
          <p:nvPr/>
        </p:nvPicPr>
        <p:blipFill>
          <a:blip r:embed="rId3" cstate="print"/>
          <a:srcRect/>
          <a:stretch>
            <a:fillRect/>
          </a:stretch>
        </p:blipFill>
        <p:spPr bwMode="auto">
          <a:xfrm>
            <a:off x="971550" y="1628775"/>
            <a:ext cx="6840538" cy="4560888"/>
          </a:xfrm>
          <a:prstGeom prst="rect">
            <a:avLst/>
          </a:prstGeom>
          <a:noFill/>
          <a:ln w="9525">
            <a:noFill/>
            <a:miter lim="800000"/>
            <a:headEnd/>
            <a:tailEnd/>
          </a:ln>
        </p:spPr>
      </p:pic>
      <p:sp>
        <p:nvSpPr>
          <p:cNvPr id="6" name="Textfeld 5"/>
          <p:cNvSpPr txBox="1"/>
          <p:nvPr/>
        </p:nvSpPr>
        <p:spPr>
          <a:xfrm>
            <a:off x="1331913" y="6237288"/>
            <a:ext cx="6707414" cy="369332"/>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rPr>
              <a:t>Konsequente biblische Chronologie: Salomo (1016-976)</a:t>
            </a:r>
          </a:p>
        </p:txBody>
      </p:sp>
      <p:sp>
        <p:nvSpPr>
          <p:cNvPr id="55301" name="Textfeld 4"/>
          <p:cNvSpPr txBox="1">
            <a:spLocks noChangeArrowheads="1"/>
          </p:cNvSpPr>
          <p:nvPr/>
        </p:nvSpPr>
        <p:spPr bwMode="auto">
          <a:xfrm>
            <a:off x="7885113" y="1628775"/>
            <a:ext cx="379412" cy="277813"/>
          </a:xfrm>
          <a:prstGeom prst="rect">
            <a:avLst/>
          </a:prstGeom>
          <a:noFill/>
          <a:ln w="9525">
            <a:noFill/>
            <a:miter lim="800000"/>
            <a:headEnd/>
            <a:tailEnd/>
          </a:ln>
        </p:spPr>
        <p:txBody>
          <a:bodyPr wrap="none">
            <a:spAutoFit/>
          </a:bodyPr>
          <a:lstStyle/>
          <a:p>
            <a:r>
              <a:rPr lang="de-DE" sz="1200"/>
              <a:t>RL</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Roger\Desktop\141___08\IMG_6536.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4" name="Textfeld 3"/>
          <p:cNvSpPr txBox="1"/>
          <p:nvPr/>
        </p:nvSpPr>
        <p:spPr>
          <a:xfrm>
            <a:off x="3563938" y="6092825"/>
            <a:ext cx="4712509" cy="523220"/>
          </a:xfrm>
          <a:prstGeom prst="rect">
            <a:avLst/>
          </a:prstGeom>
          <a:noFill/>
        </p:spPr>
        <p:txBody>
          <a:bodyPr wrap="none">
            <a:spAutoFit/>
          </a:bodyPr>
          <a:lstStyle/>
          <a:p>
            <a:pPr fontAlgn="auto">
              <a:spcBef>
                <a:spcPts val="0"/>
              </a:spcBef>
              <a:spcAft>
                <a:spcPts val="0"/>
              </a:spcAft>
              <a:defRPr/>
            </a:pPr>
            <a:r>
              <a:rPr lang="de-DE" sz="2800" dirty="0" err="1">
                <a:effectLst>
                  <a:outerShdw blurRad="38100" dist="38100" dir="2700000" algn="tl">
                    <a:srgbClr val="000000">
                      <a:alpha val="43137"/>
                    </a:srgbClr>
                  </a:outerShdw>
                </a:effectLst>
                <a:latin typeface="+mn-lt"/>
                <a:cs typeface="+mn-cs"/>
              </a:rPr>
              <a:t>Ussijah</a:t>
            </a:r>
            <a:r>
              <a:rPr lang="de-DE" sz="2800" dirty="0">
                <a:effectLst>
                  <a:outerShdw blurRad="38100" dist="38100" dir="2700000" algn="tl">
                    <a:srgbClr val="000000">
                      <a:alpha val="43137"/>
                    </a:srgbClr>
                  </a:outerShdw>
                </a:effectLst>
                <a:latin typeface="+mn-lt"/>
                <a:cs typeface="+mn-cs"/>
              </a:rPr>
              <a:t>: 810-759 </a:t>
            </a:r>
            <a:r>
              <a:rPr lang="de-DE" sz="2800" dirty="0" smtClean="0">
                <a:effectLst>
                  <a:outerShdw blurRad="38100" dist="38100" dir="2700000" algn="tl">
                    <a:srgbClr val="000000">
                      <a:alpha val="43137"/>
                    </a:srgbClr>
                  </a:outerShdw>
                </a:effectLst>
              </a:rPr>
              <a:t>v. Chr.</a:t>
            </a:r>
            <a:endParaRPr lang="de-DE" sz="2800" dirty="0">
              <a:effectLst>
                <a:outerShdw blurRad="38100" dist="38100" dir="2700000" algn="tl">
                  <a:srgbClr val="000000">
                    <a:alpha val="43137"/>
                  </a:srgbClr>
                </a:outerShdw>
              </a:effectLst>
              <a:latin typeface="+mn-lt"/>
              <a:cs typeface="+mn-cs"/>
            </a:endParaRPr>
          </a:p>
        </p:txBody>
      </p:sp>
      <p:sp>
        <p:nvSpPr>
          <p:cNvPr id="74757" name="Textfeld 4"/>
          <p:cNvSpPr txBox="1">
            <a:spLocks noChangeArrowheads="1"/>
          </p:cNvSpPr>
          <p:nvPr/>
        </p:nvSpPr>
        <p:spPr bwMode="auto">
          <a:xfrm>
            <a:off x="6948488" y="4941888"/>
            <a:ext cx="360362" cy="276225"/>
          </a:xfrm>
          <a:prstGeom prst="rect">
            <a:avLst/>
          </a:prstGeom>
          <a:noFill/>
          <a:ln w="9525">
            <a:noFill/>
            <a:miter lim="800000"/>
            <a:headEnd/>
            <a:tailEnd/>
          </a:ln>
        </p:spPr>
        <p:txBody>
          <a:bodyPr>
            <a:spAutoFit/>
          </a:bodyPr>
          <a:lstStyle/>
          <a:p>
            <a:r>
              <a:rPr lang="de-DE" sz="1200">
                <a:latin typeface="Arial Narrow" pitchFamily="34" charset="0"/>
              </a:rPr>
              <a:t>RL</a:t>
            </a:r>
          </a:p>
        </p:txBody>
      </p:sp>
      <p:sp>
        <p:nvSpPr>
          <p:cNvPr id="6" name="Textfeld 5"/>
          <p:cNvSpPr txBox="1"/>
          <p:nvPr/>
        </p:nvSpPr>
        <p:spPr>
          <a:xfrm>
            <a:off x="2411413" y="4581525"/>
            <a:ext cx="2428870" cy="523220"/>
          </a:xfrm>
          <a:prstGeom prst="rect">
            <a:avLst/>
          </a:prstGeom>
          <a:noFill/>
        </p:spPr>
        <p:txBody>
          <a:bodyPr wrap="none">
            <a:spAutoFit/>
          </a:bodyPr>
          <a:lstStyle/>
          <a:p>
            <a:pPr fontAlgn="auto">
              <a:spcBef>
                <a:spcPts val="0"/>
              </a:spcBef>
              <a:spcAft>
                <a:spcPts val="0"/>
              </a:spcAft>
              <a:defRPr/>
            </a:pPr>
            <a:r>
              <a:rPr lang="de-DE" sz="2800" dirty="0">
                <a:effectLst>
                  <a:outerShdw blurRad="38100" dist="38100" dir="2700000" algn="tl">
                    <a:srgbClr val="000000">
                      <a:alpha val="43137"/>
                    </a:srgbClr>
                  </a:outerShdw>
                </a:effectLst>
                <a:latin typeface="+mn-lt"/>
                <a:cs typeface="+mn-cs"/>
              </a:rPr>
              <a:t>2Chron </a:t>
            </a:r>
            <a:r>
              <a:rPr lang="de-DE" sz="2800" dirty="0" smtClean="0">
                <a:effectLst>
                  <a:outerShdw blurRad="38100" dist="38100" dir="2700000" algn="tl">
                    <a:srgbClr val="000000">
                      <a:alpha val="43137"/>
                    </a:srgbClr>
                  </a:outerShdw>
                </a:effectLst>
                <a:latin typeface="+mn-lt"/>
                <a:cs typeface="+mn-cs"/>
              </a:rPr>
              <a:t>26,9</a:t>
            </a:r>
            <a:endParaRPr lang="de-DE" sz="2800"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city design template">
  <a:themeElements>
    <a:clrScheme name="">
      <a:dk1>
        <a:srgbClr val="292929"/>
      </a:dk1>
      <a:lt1>
        <a:srgbClr val="FFFFFF"/>
      </a:lt1>
      <a:dk2>
        <a:srgbClr val="C0C0C0"/>
      </a:dk2>
      <a:lt2>
        <a:srgbClr val="FFFFFF"/>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fontScheme name="Larissa-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Design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themeOverride>
</file>

<file path=docProps/app.xml><?xml version="1.0" encoding="utf-8"?>
<Properties xmlns="http://schemas.openxmlformats.org/officeDocument/2006/extended-properties" xmlns:vt="http://schemas.openxmlformats.org/officeDocument/2006/docPropsVTypes">
  <Template>Soaring city design template</Template>
  <TotalTime>0</TotalTime>
  <Words>2779</Words>
  <Application>Microsoft Office PowerPoint</Application>
  <PresentationFormat>Bildschirmpräsentation (4:3)</PresentationFormat>
  <Paragraphs>502</Paragraphs>
  <Slides>115</Slides>
  <Notes>21</Notes>
  <HiddenSlides>0</HiddenSlides>
  <MMClips>0</MMClips>
  <ScaleCrop>false</ScaleCrop>
  <HeadingPairs>
    <vt:vector size="4" baseType="variant">
      <vt:variant>
        <vt:lpstr>Design</vt:lpstr>
      </vt:variant>
      <vt:variant>
        <vt:i4>1</vt:i4>
      </vt:variant>
      <vt:variant>
        <vt:lpstr>Folientitel</vt:lpstr>
      </vt:variant>
      <vt:variant>
        <vt:i4>115</vt:i4>
      </vt:variant>
    </vt:vector>
  </HeadingPairs>
  <TitlesOfParts>
    <vt:vector size="116" baseType="lpstr">
      <vt:lpstr>Soaring city design template</vt:lpstr>
      <vt:lpstr>PowerPoint-Präsentation</vt:lpstr>
      <vt:lpstr>Orientierung in  Jerusalem heute</vt:lpstr>
      <vt:lpstr>Orientierung in  Jerusalem heute</vt:lpstr>
      <vt:lpstr>Jerusalems Stadtentwicklung im AT</vt:lpstr>
      <vt:lpstr>Jerusalem im Jahr 70 n. Chr.</vt:lpstr>
      <vt:lpstr>PowerPoint-Präsentation</vt:lpstr>
      <vt:lpstr>PowerPoint-Präsentation</vt:lpstr>
      <vt:lpstr>PowerPoint-Präsentation</vt:lpstr>
      <vt:lpstr>PowerPoint-Präsentation</vt:lpstr>
      <vt:lpstr>PowerPoint-Präsentation</vt:lpstr>
      <vt:lpstr>PowerPoint-Präsentation</vt:lpstr>
      <vt:lpstr>Chronologie</vt:lpstr>
      <vt:lpstr>PowerPoint-Präsentation</vt:lpstr>
      <vt:lpstr>PowerPoint-Präsentation</vt:lpstr>
      <vt:lpstr>Der Tempelplatz heute</vt:lpstr>
      <vt:lpstr>Die Schlüsseltreppe</vt:lpstr>
      <vt:lpstr>Die Schlüsseltreppe</vt:lpstr>
      <vt:lpstr>Bausteine von Nehemia</vt:lpstr>
      <vt:lpstr>Steine aus der islamischen Zeit</vt:lpstr>
      <vt:lpstr>Persische Bausteine</vt:lpstr>
      <vt:lpstr>Persischer Baustein</vt:lpstr>
      <vt:lpstr>Die Schlüsseltreppe</vt:lpstr>
      <vt:lpstr>Das heilige 500-Ellenquadrat</vt:lpstr>
      <vt:lpstr>PowerPoint-Präsentation</vt:lpstr>
      <vt:lpstr>PowerPoint-Präsentation</vt:lpstr>
      <vt:lpstr>PowerPoint-Präsentation</vt:lpstr>
      <vt:lpstr>PowerPoint-Präsentation</vt:lpstr>
      <vt:lpstr>Das heilige 500-Ellen-Quadrat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Unterer Siloahteich (der alte Teich)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Gräber der  Könige von Juda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Salomos Wassertor:  1015-975 v. Chr.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Literatur</vt:lpstr>
      <vt:lpstr>PowerPoint-Präsentation</vt:lpstr>
      <vt:lpstr>CCA </vt:lpstr>
      <vt:lpstr>FB = Freies Bild (public domain)  US = Freies Bild der USA (public domain)  Matthias Hempel, Bild8ungs- und Kulturzentrum DE-Reichenbach  ASEBA, CH-Bollodingen  RL = Roger Liebi  Bilder ohne Nachweis = Bilder von Roger Liebi  Bibelzitate:  Elberfelder 1905 (leicht überarbeitet von RL)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Jerusalems Wiederaufbau unter Nehemia</dc:title>
  <dc:creator>Roger Liebi</dc:creator>
  <cp:lastModifiedBy>Me</cp:lastModifiedBy>
  <cp:revision>36</cp:revision>
  <dcterms:created xsi:type="dcterms:W3CDTF">2014-06-06T09:11:03Z</dcterms:created>
  <dcterms:modified xsi:type="dcterms:W3CDTF">2015-12-09T07:27:38Z</dcterms:modified>
</cp:coreProperties>
</file>