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8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D2FF"/>
          </a:solidFill>
        </a:fill>
      </a:tcStyle>
    </a:wholeTbl>
    <a:band2H>
      <a:tcTxStyle/>
      <a:tcStyle>
        <a:tcBdr/>
        <a:fill>
          <a:solidFill>
            <a:srgbClr val="E7EA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366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366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366FF"/>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20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tableStyles" Target="tableStyle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4" name="Shape 374"/>
          <p:cNvSpPr>
            <a:spLocks noGrp="1" noRot="1" noChangeAspect="1"/>
          </p:cNvSpPr>
          <p:nvPr>
            <p:ph type="sldImg"/>
          </p:nvPr>
        </p:nvSpPr>
        <p:spPr>
          <a:xfrm>
            <a:off x="1143000" y="685800"/>
            <a:ext cx="4572000" cy="3429000"/>
          </a:xfrm>
          <a:prstGeom prst="rect">
            <a:avLst/>
          </a:prstGeom>
        </p:spPr>
        <p:txBody>
          <a:bodyPr/>
          <a:lstStyle/>
          <a:p>
            <a:endParaRPr/>
          </a:p>
        </p:txBody>
      </p:sp>
      <p:sp>
        <p:nvSpPr>
          <p:cNvPr id="375" name="Shape 37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86180098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Shape 603"/>
          <p:cNvSpPr>
            <a:spLocks noGrp="1" noRot="1" noChangeAspect="1"/>
          </p:cNvSpPr>
          <p:nvPr>
            <p:ph type="sldImg"/>
          </p:nvPr>
        </p:nvSpPr>
        <p:spPr>
          <a:prstGeom prst="rect">
            <a:avLst/>
          </a:prstGeom>
        </p:spPr>
        <p:txBody>
          <a:bodyPr/>
          <a:lstStyle/>
          <a:p>
            <a:endParaRPr/>
          </a:p>
        </p:txBody>
      </p:sp>
      <p:sp>
        <p:nvSpPr>
          <p:cNvPr id="604" name="Shape 604"/>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Charakter:</a:t>
            </a:r>
          </a:p>
          <a:p>
            <a:pPr defTabSz="914400">
              <a:lnSpc>
                <a:spcPct val="100000"/>
              </a:lnSpc>
              <a:defRPr sz="1200">
                <a:latin typeface="Calibri"/>
                <a:ea typeface="Calibri"/>
                <a:cs typeface="Calibri"/>
                <a:sym typeface="Calibri"/>
              </a:defRPr>
            </a:pPr>
            <a:r>
              <a:t>- absolute Herrschaft - Bsp. Daniel 2 und 3</a:t>
            </a:r>
          </a:p>
          <a:p>
            <a:pPr defTabSz="914400">
              <a:lnSpc>
                <a:spcPct val="100000"/>
              </a:lnSpc>
              <a:defRPr sz="1200">
                <a:latin typeface="Calibri"/>
                <a:ea typeface="Calibri"/>
                <a:cs typeface="Calibri"/>
                <a:sym typeface="Calibri"/>
              </a:defRPr>
            </a:pPr>
            <a:r>
              <a:t>- völlig überlegenes Reich:</a:t>
            </a:r>
          </a:p>
          <a:p>
            <a:pPr defTabSz="914400">
              <a:lnSpc>
                <a:spcPct val="100000"/>
              </a:lnSpc>
              <a:defRPr sz="1200">
                <a:latin typeface="Calibri"/>
                <a:ea typeface="Calibri"/>
                <a:cs typeface="Calibri"/>
                <a:sym typeface="Calibri"/>
              </a:defRPr>
            </a:pPr>
            <a:r>
              <a:t>	- Gold</a:t>
            </a:r>
          </a:p>
          <a:p>
            <a:pPr defTabSz="914400">
              <a:lnSpc>
                <a:spcPct val="100000"/>
              </a:lnSpc>
              <a:defRPr sz="1200">
                <a:latin typeface="Calibri"/>
                <a:ea typeface="Calibri"/>
                <a:cs typeface="Calibri"/>
                <a:sym typeface="Calibri"/>
              </a:defRPr>
            </a:pPr>
            <a:r>
              <a:t>	- Haupt</a:t>
            </a:r>
          </a:p>
          <a:p>
            <a:pPr defTabSz="914400">
              <a:lnSpc>
                <a:spcPct val="100000"/>
              </a:lnSpc>
              <a:defRPr sz="1200">
                <a:latin typeface="Calibri"/>
                <a:ea typeface="Calibri"/>
                <a:cs typeface="Calibri"/>
                <a:sym typeface="Calibri"/>
              </a:defRPr>
            </a:pPr>
            <a:r>
              <a:t>	- Löwe</a:t>
            </a:r>
          </a:p>
          <a:p>
            <a:pPr defTabSz="914400">
              <a:lnSpc>
                <a:spcPct val="100000"/>
              </a:lnSpc>
              <a:defRPr sz="1200">
                <a:latin typeface="Calibri"/>
                <a:ea typeface="Calibri"/>
                <a:cs typeface="Calibri"/>
                <a:sym typeface="Calibri"/>
              </a:defRPr>
            </a:pPr>
            <a:r>
              <a:t>	- Adlerflügel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 name="Shape 796"/>
          <p:cNvSpPr>
            <a:spLocks noGrp="1" noRot="1" noChangeAspect="1"/>
          </p:cNvSpPr>
          <p:nvPr>
            <p:ph type="sldImg"/>
          </p:nvPr>
        </p:nvSpPr>
        <p:spPr>
          <a:prstGeom prst="rect">
            <a:avLst/>
          </a:prstGeom>
        </p:spPr>
        <p:txBody>
          <a:bodyPr/>
          <a:lstStyle/>
          <a:p>
            <a:endParaRPr/>
          </a:p>
        </p:txBody>
      </p:sp>
      <p:sp>
        <p:nvSpPr>
          <p:cNvPr id="797" name="Shape 797"/>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Charakter:</a:t>
            </a:r>
            <a:endParaRPr sz="1800"/>
          </a:p>
          <a:p>
            <a:pPr defTabSz="914400">
              <a:lnSpc>
                <a:spcPct val="100000"/>
              </a:lnSpc>
              <a:defRPr sz="1200">
                <a:latin typeface="Calibri"/>
                <a:ea typeface="Calibri"/>
                <a:cs typeface="Calibri"/>
                <a:sym typeface="Calibri"/>
              </a:defRPr>
            </a:pPr>
            <a:r>
              <a:t>- der Glanz war weniger - Silber</a:t>
            </a:r>
            <a:endParaRPr sz="1800"/>
          </a:p>
          <a:p>
            <a:pPr defTabSz="914400">
              <a:lnSpc>
                <a:spcPct val="100000"/>
              </a:lnSpc>
              <a:defRPr sz="1200">
                <a:latin typeface="Calibri"/>
                <a:ea typeface="Calibri"/>
                <a:cs typeface="Calibri"/>
                <a:sym typeface="Calibri"/>
              </a:defRPr>
            </a:pPr>
            <a:r>
              <a:t>- zweigeteiltes Reich (2 Arme, auf der einen Seite aufgerichteter Bär, Widder mit zwei ungleichen Hörner)</a:t>
            </a:r>
            <a:endParaRPr sz="1800"/>
          </a:p>
          <a:p>
            <a:pPr defTabSz="914400">
              <a:lnSpc>
                <a:spcPct val="100000"/>
              </a:lnSpc>
              <a:defRPr sz="1200">
                <a:latin typeface="Calibri"/>
                <a:ea typeface="Calibri"/>
                <a:cs typeface="Calibri"/>
                <a:sym typeface="Calibri"/>
              </a:defRPr>
            </a:pPr>
            <a:r>
              <a:t>	- Meder - weniger stark</a:t>
            </a:r>
            <a:endParaRPr sz="1800"/>
          </a:p>
          <a:p>
            <a:pPr defTabSz="914400">
              <a:lnSpc>
                <a:spcPct val="100000"/>
              </a:lnSpc>
              <a:defRPr sz="1200">
                <a:latin typeface="Calibri"/>
                <a:ea typeface="Calibri"/>
                <a:cs typeface="Calibri"/>
                <a:sym typeface="Calibri"/>
              </a:defRPr>
            </a:pPr>
            <a:r>
              <a:t>	- Perser - der stärkere Teil</a:t>
            </a:r>
            <a:endParaRPr sz="1800"/>
          </a:p>
          <a:p>
            <a:pPr defTabSz="914400">
              <a:lnSpc>
                <a:spcPct val="100000"/>
              </a:lnSpc>
              <a:defRPr sz="1200">
                <a:latin typeface="Calibri"/>
                <a:ea typeface="Calibri"/>
                <a:cs typeface="Calibri"/>
                <a:sym typeface="Calibri"/>
              </a:defRPr>
            </a:pPr>
            <a:r>
              <a:t>- die Herrscher konnten nicht mit der Willkür eines babilonischen Königs regieren. Einmal vergebene Gesetze konnten nicht rückgängig gemacht werden:	- Daniel 6 - medische König Darius</a:t>
            </a:r>
            <a:endParaRPr sz="1800"/>
          </a:p>
          <a:p>
            <a:pPr defTabSz="914400">
              <a:lnSpc>
                <a:spcPct val="100000"/>
              </a:lnSpc>
              <a:defRPr sz="1200">
                <a:latin typeface="Calibri"/>
                <a:ea typeface="Calibri"/>
                <a:cs typeface="Calibri"/>
                <a:sym typeface="Calibri"/>
              </a:defRPr>
            </a:pPr>
            <a:r>
              <a:t>	- Esther - König Ahasveros</a:t>
            </a:r>
            <a:endParaRPr sz="1800"/>
          </a:p>
          <a:p>
            <a:pPr defTabSz="914400">
              <a:lnSpc>
                <a:spcPct val="100000"/>
              </a:lnSpc>
              <a:defRPr sz="1200">
                <a:latin typeface="Calibri"/>
                <a:ea typeface="Calibri"/>
                <a:cs typeface="Calibri"/>
                <a:sym typeface="Calibri"/>
              </a:defRPr>
            </a:pPr>
            <a:r>
              <a:t>- schwerfälliges, jedoch kräftiges Reich: Bär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Shape 805"/>
          <p:cNvSpPr>
            <a:spLocks noGrp="1" noRot="1" noChangeAspect="1"/>
          </p:cNvSpPr>
          <p:nvPr>
            <p:ph type="sldImg"/>
          </p:nvPr>
        </p:nvSpPr>
        <p:spPr>
          <a:prstGeom prst="rect">
            <a:avLst/>
          </a:prstGeom>
        </p:spPr>
        <p:txBody>
          <a:bodyPr/>
          <a:lstStyle/>
          <a:p>
            <a:endParaRPr/>
          </a:p>
        </p:txBody>
      </p:sp>
      <p:sp>
        <p:nvSpPr>
          <p:cNvPr id="806" name="Shape 806"/>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 der Glanz war nur von kurzer Zeit: Bronce</a:t>
            </a:r>
            <a:endParaRPr sz="1800"/>
          </a:p>
          <a:p>
            <a:pPr defTabSz="914400">
              <a:lnSpc>
                <a:spcPct val="100000"/>
              </a:lnSpc>
              <a:defRPr sz="1200">
                <a:latin typeface="Calibri"/>
                <a:ea typeface="Calibri"/>
                <a:cs typeface="Calibri"/>
                <a:sym typeface="Calibri"/>
              </a:defRPr>
            </a:pPr>
            <a:r>
              <a:t>- Unter Alexander dem Grossen innerhalb ca. 10 Jahren die gesamte bekannte Erde erobert</a:t>
            </a:r>
            <a:endParaRPr sz="1800"/>
          </a:p>
          <a:p>
            <a:pPr defTabSz="914400">
              <a:lnSpc>
                <a:spcPct val="100000"/>
              </a:lnSpc>
              <a:defRPr sz="1200">
                <a:latin typeface="Calibri"/>
                <a:ea typeface="Calibri"/>
                <a:cs typeface="Calibri"/>
                <a:sym typeface="Calibri"/>
              </a:defRPr>
            </a:pPr>
            <a:r>
              <a:t>- abrupter Tod Alexanders mit ca. 33 Jahren</a:t>
            </a:r>
            <a:endParaRPr sz="1800"/>
          </a:p>
          <a:p>
            <a:pPr defTabSz="914400">
              <a:lnSpc>
                <a:spcPct val="100000"/>
              </a:lnSpc>
              <a:defRPr sz="1200">
                <a:latin typeface="Calibri"/>
                <a:ea typeface="Calibri"/>
                <a:cs typeface="Calibri"/>
                <a:sym typeface="Calibri"/>
              </a:defRPr>
            </a:pPr>
            <a:r>
              <a:t>- Charakter:</a:t>
            </a:r>
            <a:endParaRPr sz="1800"/>
          </a:p>
          <a:p>
            <a:pPr defTabSz="914400">
              <a:lnSpc>
                <a:spcPct val="100000"/>
              </a:lnSpc>
              <a:defRPr sz="1200">
                <a:latin typeface="Calibri"/>
                <a:ea typeface="Calibri"/>
                <a:cs typeface="Calibri"/>
                <a:sym typeface="Calibri"/>
              </a:defRPr>
            </a:pPr>
            <a:r>
              <a:t>- sehr schnell und behende (Lenden, Sitz der Sprungkraft; Leopard als schnellstes Raubtier, mit Flügeln wobei diese schon auf die 4-teilung hindeuten)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0" name="Shape 810"/>
          <p:cNvSpPr>
            <a:spLocks noGrp="1" noRot="1" noChangeAspect="1"/>
          </p:cNvSpPr>
          <p:nvPr>
            <p:ph type="sldImg"/>
          </p:nvPr>
        </p:nvSpPr>
        <p:spPr>
          <a:prstGeom prst="rect">
            <a:avLst/>
          </a:prstGeom>
        </p:spPr>
        <p:txBody>
          <a:bodyPr/>
          <a:lstStyle/>
          <a:p>
            <a:endParaRPr/>
          </a:p>
        </p:txBody>
      </p:sp>
      <p:sp>
        <p:nvSpPr>
          <p:cNvPr id="811" name="Shape 811"/>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Charakter:</a:t>
            </a:r>
            <a:endParaRPr sz="1800"/>
          </a:p>
          <a:p>
            <a:pPr defTabSz="914400">
              <a:lnSpc>
                <a:spcPct val="100000"/>
              </a:lnSpc>
              <a:defRPr sz="1200">
                <a:latin typeface="Calibri"/>
                <a:ea typeface="Calibri"/>
                <a:cs typeface="Calibri"/>
                <a:sym typeface="Calibri"/>
              </a:defRPr>
            </a:pPr>
            <a:r>
              <a:t>- Eisen als härtestes (damals bekanntes) Metall: unbarmherzig in den Eroberungen und Unterjochung</a:t>
            </a:r>
            <a:endParaRPr sz="1800"/>
          </a:p>
          <a:p>
            <a:pPr defTabSz="914400">
              <a:lnSpc>
                <a:spcPct val="100000"/>
              </a:lnSpc>
              <a:defRPr sz="1200">
                <a:latin typeface="Calibri"/>
                <a:ea typeface="Calibri"/>
                <a:cs typeface="Calibri"/>
                <a:sym typeface="Calibri"/>
              </a:defRPr>
            </a:pPr>
            <a:r>
              <a:t>- Schenkel: kraftvoll</a:t>
            </a:r>
            <a:endParaRPr sz="1800"/>
          </a:p>
          <a:p>
            <a:pPr defTabSz="914400">
              <a:lnSpc>
                <a:spcPct val="100000"/>
              </a:lnSpc>
              <a:defRPr sz="1200">
                <a:latin typeface="Calibri"/>
                <a:ea typeface="Calibri"/>
                <a:cs typeface="Calibri"/>
                <a:sym typeface="Calibri"/>
              </a:defRPr>
            </a:pPr>
            <a:r>
              <a:t>- ohne Versinnbildlichung wird das Reich als furchtbar und schreckenerregend geschildert (7.7)</a:t>
            </a:r>
            <a:endParaRPr sz="1800"/>
          </a:p>
          <a:p>
            <a:pPr defTabSz="914400">
              <a:lnSpc>
                <a:spcPct val="100000"/>
              </a:lnSpc>
              <a:defRPr sz="1200">
                <a:latin typeface="Calibri"/>
                <a:ea typeface="Calibri"/>
                <a:cs typeface="Calibri"/>
                <a:sym typeface="Calibri"/>
              </a:defRPr>
            </a:pPr>
            <a:r>
              <a:t>- Pompejus unterjochte 63 v. Chr. Israel der römischen Herrschaft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Shape 817"/>
          <p:cNvSpPr>
            <a:spLocks noGrp="1" noRot="1" noChangeAspect="1"/>
          </p:cNvSpPr>
          <p:nvPr>
            <p:ph type="sldImg"/>
          </p:nvPr>
        </p:nvSpPr>
        <p:spPr>
          <a:prstGeom prst="rect">
            <a:avLst/>
          </a:prstGeom>
        </p:spPr>
        <p:txBody>
          <a:bodyPr/>
          <a:lstStyle/>
          <a:p>
            <a:endParaRPr/>
          </a:p>
        </p:txBody>
      </p:sp>
      <p:sp>
        <p:nvSpPr>
          <p:cNvPr id="818" name="Shape 818"/>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Charakter:</a:t>
            </a:r>
          </a:p>
          <a:p>
            <a:pPr defTabSz="914400">
              <a:lnSpc>
                <a:spcPct val="100000"/>
              </a:lnSpc>
              <a:defRPr sz="1200">
                <a:latin typeface="Calibri"/>
                <a:ea typeface="Calibri"/>
                <a:cs typeface="Calibri"/>
                <a:sym typeface="Calibri"/>
              </a:defRPr>
            </a:pPr>
            <a:r>
              <a:t>- Eisen als härtestes (damals bekanntes) Metall: unbarmherzig in den Eroberungen und Unterjochung</a:t>
            </a:r>
          </a:p>
          <a:p>
            <a:pPr defTabSz="914400">
              <a:lnSpc>
                <a:spcPct val="100000"/>
              </a:lnSpc>
              <a:defRPr sz="1200">
                <a:latin typeface="Calibri"/>
                <a:ea typeface="Calibri"/>
                <a:cs typeface="Calibri"/>
                <a:sym typeface="Calibri"/>
              </a:defRPr>
            </a:pPr>
            <a:r>
              <a:t>- Schenkel: kraftvoll</a:t>
            </a:r>
          </a:p>
          <a:p>
            <a:pPr defTabSz="914400">
              <a:lnSpc>
                <a:spcPct val="100000"/>
              </a:lnSpc>
              <a:defRPr sz="1200">
                <a:latin typeface="Calibri"/>
                <a:ea typeface="Calibri"/>
                <a:cs typeface="Calibri"/>
                <a:sym typeface="Calibri"/>
              </a:defRPr>
            </a:pPr>
            <a:r>
              <a:t>- ohne Versinnbildlichung wird das Reich als furchtbar und schreckenerregend geschildert (7.7)</a:t>
            </a:r>
          </a:p>
          <a:p>
            <a:pPr defTabSz="914400">
              <a:lnSpc>
                <a:spcPct val="100000"/>
              </a:lnSpc>
              <a:defRPr sz="1200">
                <a:latin typeface="Calibri"/>
                <a:ea typeface="Calibri"/>
                <a:cs typeface="Calibri"/>
                <a:sym typeface="Calibri"/>
              </a:defRPr>
            </a:pPr>
            <a:r>
              <a:t>- Pompejus unterjochte 63 v. Chr. Israel der römischen Herrschaft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Shape 823"/>
          <p:cNvSpPr>
            <a:spLocks noGrp="1" noRot="1" noChangeAspect="1"/>
          </p:cNvSpPr>
          <p:nvPr>
            <p:ph type="sldImg"/>
          </p:nvPr>
        </p:nvSpPr>
        <p:spPr>
          <a:prstGeom prst="rect">
            <a:avLst/>
          </a:prstGeom>
        </p:spPr>
        <p:txBody>
          <a:bodyPr/>
          <a:lstStyle/>
          <a:p>
            <a:endParaRPr/>
          </a:p>
        </p:txBody>
      </p:sp>
      <p:sp>
        <p:nvSpPr>
          <p:cNvPr id="824" name="Shape 824"/>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Charakter:</a:t>
            </a:r>
          </a:p>
          <a:p>
            <a:pPr defTabSz="914400">
              <a:lnSpc>
                <a:spcPct val="100000"/>
              </a:lnSpc>
              <a:defRPr sz="1200">
                <a:latin typeface="Calibri"/>
                <a:ea typeface="Calibri"/>
                <a:cs typeface="Calibri"/>
                <a:sym typeface="Calibri"/>
              </a:defRPr>
            </a:pPr>
            <a:r>
              <a:t>- Eisen als härtestes (damals bekanntes) Metall: unbarmherzig in den Eroberungen und Unterjochung</a:t>
            </a:r>
          </a:p>
          <a:p>
            <a:pPr defTabSz="914400">
              <a:lnSpc>
                <a:spcPct val="100000"/>
              </a:lnSpc>
              <a:defRPr sz="1200">
                <a:latin typeface="Calibri"/>
                <a:ea typeface="Calibri"/>
                <a:cs typeface="Calibri"/>
                <a:sym typeface="Calibri"/>
              </a:defRPr>
            </a:pPr>
            <a:r>
              <a:t>- Schenkel: kraftvoll</a:t>
            </a:r>
          </a:p>
          <a:p>
            <a:pPr defTabSz="914400">
              <a:lnSpc>
                <a:spcPct val="100000"/>
              </a:lnSpc>
              <a:defRPr sz="1200">
                <a:latin typeface="Calibri"/>
                <a:ea typeface="Calibri"/>
                <a:cs typeface="Calibri"/>
                <a:sym typeface="Calibri"/>
              </a:defRPr>
            </a:pPr>
            <a:r>
              <a:t>- ohne Versinnbildlichung wird das Reich als furchtbar und schreckenerregend geschildert (7.7)</a:t>
            </a:r>
          </a:p>
          <a:p>
            <a:pPr defTabSz="914400">
              <a:lnSpc>
                <a:spcPct val="100000"/>
              </a:lnSpc>
              <a:defRPr sz="1200">
                <a:latin typeface="Calibri"/>
                <a:ea typeface="Calibri"/>
                <a:cs typeface="Calibri"/>
                <a:sym typeface="Calibri"/>
              </a:defRPr>
            </a:pPr>
            <a:r>
              <a:t>- Pompejus unterjochte 63 v. Chr. Israel der römischen Herrschaft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 name="Shape 836"/>
          <p:cNvSpPr>
            <a:spLocks noGrp="1" noRot="1" noChangeAspect="1"/>
          </p:cNvSpPr>
          <p:nvPr>
            <p:ph type="sldImg"/>
          </p:nvPr>
        </p:nvSpPr>
        <p:spPr>
          <a:prstGeom prst="rect">
            <a:avLst/>
          </a:prstGeom>
        </p:spPr>
        <p:txBody>
          <a:bodyPr/>
          <a:lstStyle/>
          <a:p>
            <a:endParaRPr/>
          </a:p>
        </p:txBody>
      </p:sp>
      <p:sp>
        <p:nvSpPr>
          <p:cNvPr id="837" name="Shape 837"/>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Enger Zusammenhang zwischen:</a:t>
            </a:r>
            <a:endParaRPr sz="1800"/>
          </a:p>
          <a:p>
            <a:pPr defTabSz="914400">
              <a:lnSpc>
                <a:spcPct val="100000"/>
              </a:lnSpc>
              <a:defRPr sz="1200">
                <a:latin typeface="Calibri"/>
                <a:ea typeface="Calibri"/>
                <a:cs typeface="Calibri"/>
                <a:sym typeface="Calibri"/>
              </a:defRPr>
            </a:pPr>
            <a:r>
              <a:t>- Traum Nebukadnezar von der Statue</a:t>
            </a:r>
            <a:endParaRPr sz="1800"/>
          </a:p>
          <a:p>
            <a:pPr defTabSz="914400">
              <a:lnSpc>
                <a:spcPct val="100000"/>
              </a:lnSpc>
              <a:defRPr sz="1200">
                <a:latin typeface="Calibri"/>
                <a:ea typeface="Calibri"/>
                <a:cs typeface="Calibri"/>
                <a:sym typeface="Calibri"/>
              </a:defRPr>
            </a:pPr>
            <a:r>
              <a:t>und</a:t>
            </a:r>
            <a:endParaRPr sz="1800"/>
          </a:p>
          <a:p>
            <a:pPr defTabSz="914400">
              <a:lnSpc>
                <a:spcPct val="100000"/>
              </a:lnSpc>
              <a:defRPr sz="1200">
                <a:latin typeface="Calibri"/>
                <a:ea typeface="Calibri"/>
                <a:cs typeface="Calibri"/>
                <a:sym typeface="Calibri"/>
              </a:defRPr>
            </a:pPr>
            <a:r>
              <a:t>- den beiden Visionen im Kapitel 7 und 8</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 name="Shape 860"/>
          <p:cNvSpPr>
            <a:spLocks noGrp="1" noRot="1" noChangeAspect="1"/>
          </p:cNvSpPr>
          <p:nvPr>
            <p:ph type="sldImg"/>
          </p:nvPr>
        </p:nvSpPr>
        <p:spPr>
          <a:prstGeom prst="rect">
            <a:avLst/>
          </a:prstGeom>
        </p:spPr>
        <p:txBody>
          <a:bodyPr/>
          <a:lstStyle/>
          <a:p>
            <a:endParaRPr/>
          </a:p>
        </p:txBody>
      </p:sp>
      <p:sp>
        <p:nvSpPr>
          <p:cNvPr id="861" name="Shape 861"/>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Enger Zusammenhang zwischen:</a:t>
            </a:r>
            <a:endParaRPr sz="1800"/>
          </a:p>
          <a:p>
            <a:pPr defTabSz="914400">
              <a:lnSpc>
                <a:spcPct val="100000"/>
              </a:lnSpc>
              <a:defRPr sz="1200">
                <a:latin typeface="Calibri"/>
                <a:ea typeface="Calibri"/>
                <a:cs typeface="Calibri"/>
                <a:sym typeface="Calibri"/>
              </a:defRPr>
            </a:pPr>
            <a:r>
              <a:t>- Traum Nebukadnezar von der Statue</a:t>
            </a:r>
            <a:endParaRPr sz="1800"/>
          </a:p>
          <a:p>
            <a:pPr defTabSz="914400">
              <a:lnSpc>
                <a:spcPct val="100000"/>
              </a:lnSpc>
              <a:defRPr sz="1200">
                <a:latin typeface="Calibri"/>
                <a:ea typeface="Calibri"/>
                <a:cs typeface="Calibri"/>
                <a:sym typeface="Calibri"/>
              </a:defRPr>
            </a:pPr>
            <a:r>
              <a:t>und</a:t>
            </a:r>
            <a:endParaRPr sz="1800"/>
          </a:p>
          <a:p>
            <a:pPr defTabSz="914400">
              <a:lnSpc>
                <a:spcPct val="100000"/>
              </a:lnSpc>
              <a:defRPr sz="1200">
                <a:latin typeface="Calibri"/>
                <a:ea typeface="Calibri"/>
                <a:cs typeface="Calibri"/>
                <a:sym typeface="Calibri"/>
              </a:defRPr>
            </a:pPr>
            <a:r>
              <a:t>- den beiden Visionen im Kapitel 7 und 8</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 name="Shape 873"/>
          <p:cNvSpPr>
            <a:spLocks noGrp="1" noRot="1" noChangeAspect="1"/>
          </p:cNvSpPr>
          <p:nvPr>
            <p:ph type="sldImg"/>
          </p:nvPr>
        </p:nvSpPr>
        <p:spPr>
          <a:prstGeom prst="rect">
            <a:avLst/>
          </a:prstGeom>
        </p:spPr>
        <p:txBody>
          <a:bodyPr/>
          <a:lstStyle/>
          <a:p>
            <a:endParaRPr/>
          </a:p>
        </p:txBody>
      </p:sp>
      <p:sp>
        <p:nvSpPr>
          <p:cNvPr id="874" name="Shape 874"/>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Charakter:</a:t>
            </a:r>
          </a:p>
          <a:p>
            <a:pPr defTabSz="914400">
              <a:lnSpc>
                <a:spcPct val="100000"/>
              </a:lnSpc>
              <a:defRPr sz="1200">
                <a:latin typeface="Calibri"/>
                <a:ea typeface="Calibri"/>
                <a:cs typeface="Calibri"/>
                <a:sym typeface="Calibri"/>
              </a:defRPr>
            </a:pPr>
            <a:r>
              <a:t>- Eisen als härtestes (damals bekanntes) Metall: unbarmherzig in den Eroberungen und Unterjochung</a:t>
            </a:r>
          </a:p>
          <a:p>
            <a:pPr defTabSz="914400">
              <a:lnSpc>
                <a:spcPct val="100000"/>
              </a:lnSpc>
              <a:defRPr sz="1200">
                <a:latin typeface="Calibri"/>
                <a:ea typeface="Calibri"/>
                <a:cs typeface="Calibri"/>
                <a:sym typeface="Calibri"/>
              </a:defRPr>
            </a:pPr>
            <a:r>
              <a:t>- Schenkel: kraftvoll</a:t>
            </a:r>
          </a:p>
          <a:p>
            <a:pPr defTabSz="914400">
              <a:lnSpc>
                <a:spcPct val="100000"/>
              </a:lnSpc>
              <a:defRPr sz="1200">
                <a:latin typeface="Calibri"/>
                <a:ea typeface="Calibri"/>
                <a:cs typeface="Calibri"/>
                <a:sym typeface="Calibri"/>
              </a:defRPr>
            </a:pPr>
            <a:r>
              <a:t>- ohne Versinnbildlichung wird das Reich als furchtbar und schreckenerregend geschildert (7.7)</a:t>
            </a:r>
          </a:p>
          <a:p>
            <a:pPr defTabSz="914400">
              <a:lnSpc>
                <a:spcPct val="100000"/>
              </a:lnSpc>
              <a:defRPr sz="1200">
                <a:latin typeface="Calibri"/>
                <a:ea typeface="Calibri"/>
                <a:cs typeface="Calibri"/>
                <a:sym typeface="Calibri"/>
              </a:defRPr>
            </a:pPr>
            <a:r>
              <a:t>- Pompejus unterjochte 63 v. Chr. Israel der römischen Herrschaft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 name="Shape 1511"/>
          <p:cNvSpPr>
            <a:spLocks noGrp="1" noRot="1" noChangeAspect="1"/>
          </p:cNvSpPr>
          <p:nvPr>
            <p:ph type="sldImg"/>
          </p:nvPr>
        </p:nvSpPr>
        <p:spPr>
          <a:prstGeom prst="rect">
            <a:avLst/>
          </a:prstGeom>
        </p:spPr>
        <p:txBody>
          <a:bodyPr/>
          <a:lstStyle/>
          <a:p>
            <a:endParaRPr/>
          </a:p>
        </p:txBody>
      </p:sp>
      <p:sp>
        <p:nvSpPr>
          <p:cNvPr id="1512" name="Shape 1512"/>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Charakter:</a:t>
            </a:r>
          </a:p>
          <a:p>
            <a:pPr defTabSz="914400">
              <a:lnSpc>
                <a:spcPct val="100000"/>
              </a:lnSpc>
              <a:defRPr sz="1200">
                <a:latin typeface="Calibri"/>
                <a:ea typeface="Calibri"/>
                <a:cs typeface="Calibri"/>
                <a:sym typeface="Calibri"/>
              </a:defRPr>
            </a:pPr>
            <a:r>
              <a:t>- Eisen als härtestes (damals bekanntes) Metall: unbarmherzig in den Eroberungen und Unterjochung</a:t>
            </a:r>
          </a:p>
          <a:p>
            <a:pPr defTabSz="914400">
              <a:lnSpc>
                <a:spcPct val="100000"/>
              </a:lnSpc>
              <a:defRPr sz="1200">
                <a:latin typeface="Calibri"/>
                <a:ea typeface="Calibri"/>
                <a:cs typeface="Calibri"/>
                <a:sym typeface="Calibri"/>
              </a:defRPr>
            </a:pPr>
            <a:r>
              <a:t>- Schenkel: kraftvoll</a:t>
            </a:r>
          </a:p>
          <a:p>
            <a:pPr defTabSz="914400">
              <a:lnSpc>
                <a:spcPct val="100000"/>
              </a:lnSpc>
              <a:defRPr sz="1200">
                <a:latin typeface="Calibri"/>
                <a:ea typeface="Calibri"/>
                <a:cs typeface="Calibri"/>
                <a:sym typeface="Calibri"/>
              </a:defRPr>
            </a:pPr>
            <a:r>
              <a:t>- ohne Versinnbildlichung wird das Reich als furchtbar und schreckenerregend geschildert (7.7)</a:t>
            </a:r>
          </a:p>
          <a:p>
            <a:pPr defTabSz="914400">
              <a:lnSpc>
                <a:spcPct val="100000"/>
              </a:lnSpc>
              <a:defRPr sz="1200">
                <a:latin typeface="Calibri"/>
                <a:ea typeface="Calibri"/>
                <a:cs typeface="Calibri"/>
                <a:sym typeface="Calibri"/>
              </a:defRPr>
            </a:pPr>
            <a:r>
              <a:t>- Pompejus unterjochte 63 v. Chr. Israel der römischen Herrschaft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 name="Shape 1517"/>
          <p:cNvSpPr>
            <a:spLocks noGrp="1" noRot="1" noChangeAspect="1"/>
          </p:cNvSpPr>
          <p:nvPr>
            <p:ph type="sldImg"/>
          </p:nvPr>
        </p:nvSpPr>
        <p:spPr>
          <a:prstGeom prst="rect">
            <a:avLst/>
          </a:prstGeom>
        </p:spPr>
        <p:txBody>
          <a:bodyPr/>
          <a:lstStyle/>
          <a:p>
            <a:endParaRPr/>
          </a:p>
        </p:txBody>
      </p:sp>
      <p:sp>
        <p:nvSpPr>
          <p:cNvPr id="1518" name="Shape 1518"/>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Charakter:</a:t>
            </a:r>
          </a:p>
          <a:p>
            <a:pPr defTabSz="914400">
              <a:lnSpc>
                <a:spcPct val="100000"/>
              </a:lnSpc>
              <a:defRPr sz="1200">
                <a:latin typeface="Calibri"/>
                <a:ea typeface="Calibri"/>
                <a:cs typeface="Calibri"/>
                <a:sym typeface="Calibri"/>
              </a:defRPr>
            </a:pPr>
            <a:r>
              <a:t>- Eisen als härtestes (damals bekanntes) Metall: unbarmherzig in den Eroberungen und Unterjochung</a:t>
            </a:r>
          </a:p>
          <a:p>
            <a:pPr defTabSz="914400">
              <a:lnSpc>
                <a:spcPct val="100000"/>
              </a:lnSpc>
              <a:defRPr sz="1200">
                <a:latin typeface="Calibri"/>
                <a:ea typeface="Calibri"/>
                <a:cs typeface="Calibri"/>
                <a:sym typeface="Calibri"/>
              </a:defRPr>
            </a:pPr>
            <a:r>
              <a:t>- Schenkel: kraftvoll</a:t>
            </a:r>
          </a:p>
          <a:p>
            <a:pPr defTabSz="914400">
              <a:lnSpc>
                <a:spcPct val="100000"/>
              </a:lnSpc>
              <a:defRPr sz="1200">
                <a:latin typeface="Calibri"/>
                <a:ea typeface="Calibri"/>
                <a:cs typeface="Calibri"/>
                <a:sym typeface="Calibri"/>
              </a:defRPr>
            </a:pPr>
            <a:r>
              <a:t>- ohne Versinnbildlichung wird das Reich als furchtbar und schreckenerregend geschildert (7.7)</a:t>
            </a:r>
          </a:p>
          <a:p>
            <a:pPr defTabSz="914400">
              <a:lnSpc>
                <a:spcPct val="100000"/>
              </a:lnSpc>
              <a:defRPr sz="1200">
                <a:latin typeface="Calibri"/>
                <a:ea typeface="Calibri"/>
                <a:cs typeface="Calibri"/>
                <a:sym typeface="Calibri"/>
              </a:defRPr>
            </a:pPr>
            <a:r>
              <a:t>- Pompejus unterjochte 63 v. Chr. Israel der römischen Herrschaft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hape 609"/>
          <p:cNvSpPr>
            <a:spLocks noGrp="1" noRot="1" noChangeAspect="1"/>
          </p:cNvSpPr>
          <p:nvPr>
            <p:ph type="sldImg"/>
          </p:nvPr>
        </p:nvSpPr>
        <p:spPr>
          <a:prstGeom prst="rect">
            <a:avLst/>
          </a:prstGeom>
        </p:spPr>
        <p:txBody>
          <a:bodyPr/>
          <a:lstStyle/>
          <a:p>
            <a:endParaRPr/>
          </a:p>
        </p:txBody>
      </p:sp>
      <p:sp>
        <p:nvSpPr>
          <p:cNvPr id="610" name="Shape 610"/>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Charakter:</a:t>
            </a:r>
          </a:p>
          <a:p>
            <a:pPr defTabSz="914400">
              <a:lnSpc>
                <a:spcPct val="100000"/>
              </a:lnSpc>
              <a:defRPr sz="1200">
                <a:latin typeface="Calibri"/>
                <a:ea typeface="Calibri"/>
                <a:cs typeface="Calibri"/>
                <a:sym typeface="Calibri"/>
              </a:defRPr>
            </a:pPr>
            <a:r>
              <a:t>- der Glanz war weniger - Silber</a:t>
            </a:r>
          </a:p>
          <a:p>
            <a:pPr defTabSz="914400">
              <a:lnSpc>
                <a:spcPct val="100000"/>
              </a:lnSpc>
              <a:defRPr sz="1200">
                <a:latin typeface="Calibri"/>
                <a:ea typeface="Calibri"/>
                <a:cs typeface="Calibri"/>
                <a:sym typeface="Calibri"/>
              </a:defRPr>
            </a:pPr>
            <a:r>
              <a:t>- zweigeteiltes Reich (2 Arme, auf der einen Seite aufgerichteter Bär, Widder mit zwei ungleichen Hörner)</a:t>
            </a:r>
          </a:p>
          <a:p>
            <a:pPr defTabSz="914400">
              <a:lnSpc>
                <a:spcPct val="100000"/>
              </a:lnSpc>
              <a:defRPr sz="1200">
                <a:latin typeface="Calibri"/>
                <a:ea typeface="Calibri"/>
                <a:cs typeface="Calibri"/>
                <a:sym typeface="Calibri"/>
              </a:defRPr>
            </a:pPr>
            <a:r>
              <a:t>	- Meder - weniger stark</a:t>
            </a:r>
          </a:p>
          <a:p>
            <a:pPr defTabSz="914400">
              <a:lnSpc>
                <a:spcPct val="100000"/>
              </a:lnSpc>
              <a:defRPr sz="1200">
                <a:latin typeface="Calibri"/>
                <a:ea typeface="Calibri"/>
                <a:cs typeface="Calibri"/>
                <a:sym typeface="Calibri"/>
              </a:defRPr>
            </a:pPr>
            <a:r>
              <a:t>	- Perser - der stärkere Teil</a:t>
            </a:r>
          </a:p>
          <a:p>
            <a:pPr defTabSz="914400">
              <a:lnSpc>
                <a:spcPct val="100000"/>
              </a:lnSpc>
              <a:defRPr sz="1200">
                <a:latin typeface="Calibri"/>
                <a:ea typeface="Calibri"/>
                <a:cs typeface="Calibri"/>
                <a:sym typeface="Calibri"/>
              </a:defRPr>
            </a:pPr>
            <a:r>
              <a:t>- die Herrscher konnten nicht mit der Willkür eines babilonischen Königs regieren. Einmal vergebene Gesetze konnten nicht rückgängig gemacht werden:	- Daniel 6 - medische König Darius</a:t>
            </a:r>
          </a:p>
          <a:p>
            <a:pPr defTabSz="914400">
              <a:lnSpc>
                <a:spcPct val="100000"/>
              </a:lnSpc>
              <a:defRPr sz="1200">
                <a:latin typeface="Calibri"/>
                <a:ea typeface="Calibri"/>
                <a:cs typeface="Calibri"/>
                <a:sym typeface="Calibri"/>
              </a:defRPr>
            </a:pPr>
            <a:r>
              <a:t>	- Esther - König Ahasveros</a:t>
            </a:r>
          </a:p>
          <a:p>
            <a:pPr defTabSz="914400">
              <a:lnSpc>
                <a:spcPct val="100000"/>
              </a:lnSpc>
              <a:defRPr sz="1200">
                <a:latin typeface="Calibri"/>
                <a:ea typeface="Calibri"/>
                <a:cs typeface="Calibri"/>
                <a:sym typeface="Calibri"/>
              </a:defRPr>
            </a:pPr>
            <a:r>
              <a:t>- schwerfälliges, jedoch kräftiges Reich: Bär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Shape 616"/>
          <p:cNvSpPr>
            <a:spLocks noGrp="1" noRot="1" noChangeAspect="1"/>
          </p:cNvSpPr>
          <p:nvPr>
            <p:ph type="sldImg"/>
          </p:nvPr>
        </p:nvSpPr>
        <p:spPr>
          <a:prstGeom prst="rect">
            <a:avLst/>
          </a:prstGeom>
        </p:spPr>
        <p:txBody>
          <a:bodyPr/>
          <a:lstStyle/>
          <a:p>
            <a:endParaRPr/>
          </a:p>
        </p:txBody>
      </p:sp>
      <p:sp>
        <p:nvSpPr>
          <p:cNvPr id="617" name="Shape 617"/>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 der Glanz war nur von kurzer Zeit: Bronce</a:t>
            </a:r>
          </a:p>
          <a:p>
            <a:pPr defTabSz="914400">
              <a:lnSpc>
                <a:spcPct val="100000"/>
              </a:lnSpc>
              <a:defRPr sz="1200">
                <a:latin typeface="Calibri"/>
                <a:ea typeface="Calibri"/>
                <a:cs typeface="Calibri"/>
                <a:sym typeface="Calibri"/>
              </a:defRPr>
            </a:pPr>
            <a:r>
              <a:t>- Unter Alexander dem Grossen innerhalb ca. 10 Jahren die gesamte bekannte Erde erobert</a:t>
            </a:r>
          </a:p>
          <a:p>
            <a:pPr defTabSz="914400">
              <a:lnSpc>
                <a:spcPct val="100000"/>
              </a:lnSpc>
              <a:defRPr sz="1200">
                <a:latin typeface="Calibri"/>
                <a:ea typeface="Calibri"/>
                <a:cs typeface="Calibri"/>
                <a:sym typeface="Calibri"/>
              </a:defRPr>
            </a:pPr>
            <a:r>
              <a:t>- abrupter Tod Alexanders mit ca. 33 Jahren</a:t>
            </a:r>
          </a:p>
          <a:p>
            <a:pPr defTabSz="914400">
              <a:lnSpc>
                <a:spcPct val="100000"/>
              </a:lnSpc>
              <a:defRPr sz="1200">
                <a:latin typeface="Calibri"/>
                <a:ea typeface="Calibri"/>
                <a:cs typeface="Calibri"/>
                <a:sym typeface="Calibri"/>
              </a:defRPr>
            </a:pPr>
            <a:r>
              <a:t>- Charakter:</a:t>
            </a:r>
          </a:p>
          <a:p>
            <a:pPr defTabSz="914400">
              <a:lnSpc>
                <a:spcPct val="100000"/>
              </a:lnSpc>
              <a:defRPr sz="1200">
                <a:latin typeface="Calibri"/>
                <a:ea typeface="Calibri"/>
                <a:cs typeface="Calibri"/>
                <a:sym typeface="Calibri"/>
              </a:defRPr>
            </a:pPr>
            <a:r>
              <a:t>- sehr schnell und behende (Lenden, Sitz der Sprungkraft; Leopard als schnellstes Raubtier, mit Flügeln wobei diese schon auf die 4-teilung hindeuten)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Shape 621"/>
          <p:cNvSpPr>
            <a:spLocks noGrp="1" noRot="1" noChangeAspect="1"/>
          </p:cNvSpPr>
          <p:nvPr>
            <p:ph type="sldImg"/>
          </p:nvPr>
        </p:nvSpPr>
        <p:spPr>
          <a:prstGeom prst="rect">
            <a:avLst/>
          </a:prstGeom>
        </p:spPr>
        <p:txBody>
          <a:bodyPr/>
          <a:lstStyle/>
          <a:p>
            <a:endParaRPr/>
          </a:p>
        </p:txBody>
      </p:sp>
      <p:sp>
        <p:nvSpPr>
          <p:cNvPr id="622" name="Shape 622"/>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Charakter:</a:t>
            </a:r>
          </a:p>
          <a:p>
            <a:pPr defTabSz="914400">
              <a:lnSpc>
                <a:spcPct val="100000"/>
              </a:lnSpc>
              <a:defRPr sz="1200">
                <a:latin typeface="Calibri"/>
                <a:ea typeface="Calibri"/>
                <a:cs typeface="Calibri"/>
                <a:sym typeface="Calibri"/>
              </a:defRPr>
            </a:pPr>
            <a:r>
              <a:t>- Eisen als härtestes (damals bekanntes) Metall: unbarmherzig in den Eroberungen und Unterjochung</a:t>
            </a:r>
          </a:p>
          <a:p>
            <a:pPr defTabSz="914400">
              <a:lnSpc>
                <a:spcPct val="100000"/>
              </a:lnSpc>
              <a:defRPr sz="1200">
                <a:latin typeface="Calibri"/>
                <a:ea typeface="Calibri"/>
                <a:cs typeface="Calibri"/>
                <a:sym typeface="Calibri"/>
              </a:defRPr>
            </a:pPr>
            <a:r>
              <a:t>- Schenkel: kraftvoll</a:t>
            </a:r>
          </a:p>
          <a:p>
            <a:pPr defTabSz="914400">
              <a:lnSpc>
                <a:spcPct val="100000"/>
              </a:lnSpc>
              <a:defRPr sz="1200">
                <a:latin typeface="Calibri"/>
                <a:ea typeface="Calibri"/>
                <a:cs typeface="Calibri"/>
                <a:sym typeface="Calibri"/>
              </a:defRPr>
            </a:pPr>
            <a:r>
              <a:t>- ohne Versinnbildlichung wird das Reich als furchtbar und schreckenerregend geschildert (7.7)</a:t>
            </a:r>
          </a:p>
          <a:p>
            <a:pPr defTabSz="914400">
              <a:lnSpc>
                <a:spcPct val="100000"/>
              </a:lnSpc>
              <a:defRPr sz="1200">
                <a:latin typeface="Calibri"/>
                <a:ea typeface="Calibri"/>
                <a:cs typeface="Calibri"/>
                <a:sym typeface="Calibri"/>
              </a:defRPr>
            </a:pPr>
            <a:r>
              <a:t>- Pompejus unterjochte 63 v. Chr. Israel der römischen Herrschaft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Shape 626"/>
          <p:cNvSpPr>
            <a:spLocks noGrp="1" noRot="1" noChangeAspect="1"/>
          </p:cNvSpPr>
          <p:nvPr>
            <p:ph type="sldImg"/>
          </p:nvPr>
        </p:nvSpPr>
        <p:spPr>
          <a:prstGeom prst="rect">
            <a:avLst/>
          </a:prstGeom>
        </p:spPr>
        <p:txBody>
          <a:bodyPr/>
          <a:lstStyle/>
          <a:p>
            <a:endParaRPr/>
          </a:p>
        </p:txBody>
      </p:sp>
      <p:sp>
        <p:nvSpPr>
          <p:cNvPr id="627" name="Shape 627"/>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Charakter:</a:t>
            </a:r>
          </a:p>
          <a:p>
            <a:pPr defTabSz="914400">
              <a:lnSpc>
                <a:spcPct val="100000"/>
              </a:lnSpc>
              <a:defRPr sz="1200">
                <a:latin typeface="Calibri"/>
                <a:ea typeface="Calibri"/>
                <a:cs typeface="Calibri"/>
                <a:sym typeface="Calibri"/>
              </a:defRPr>
            </a:pPr>
            <a:r>
              <a:t>- Eisen als härtestes (damals bekanntes) Metall: unbarmherzig in den Eroberungen und Unterjochung</a:t>
            </a:r>
          </a:p>
          <a:p>
            <a:pPr defTabSz="914400">
              <a:lnSpc>
                <a:spcPct val="100000"/>
              </a:lnSpc>
              <a:defRPr sz="1200">
                <a:latin typeface="Calibri"/>
                <a:ea typeface="Calibri"/>
                <a:cs typeface="Calibri"/>
                <a:sym typeface="Calibri"/>
              </a:defRPr>
            </a:pPr>
            <a:r>
              <a:t>- Schenkel: kraftvoll</a:t>
            </a:r>
          </a:p>
          <a:p>
            <a:pPr defTabSz="914400">
              <a:lnSpc>
                <a:spcPct val="100000"/>
              </a:lnSpc>
              <a:defRPr sz="1200">
                <a:latin typeface="Calibri"/>
                <a:ea typeface="Calibri"/>
                <a:cs typeface="Calibri"/>
                <a:sym typeface="Calibri"/>
              </a:defRPr>
            </a:pPr>
            <a:r>
              <a:t>- ohne Versinnbildlichung wird das Reich als furchtbar und schreckenerregend geschildert (7.7)</a:t>
            </a:r>
          </a:p>
          <a:p>
            <a:pPr defTabSz="914400">
              <a:lnSpc>
                <a:spcPct val="100000"/>
              </a:lnSpc>
              <a:defRPr sz="1200">
                <a:latin typeface="Calibri"/>
                <a:ea typeface="Calibri"/>
                <a:cs typeface="Calibri"/>
                <a:sym typeface="Calibri"/>
              </a:defRPr>
            </a:pPr>
            <a:r>
              <a:t>- Pompejus unterjochte 63 v. Chr. Israel der römischen Herrschaft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Shape 637"/>
          <p:cNvSpPr>
            <a:spLocks noGrp="1" noRot="1" noChangeAspect="1"/>
          </p:cNvSpPr>
          <p:nvPr>
            <p:ph type="sldImg"/>
          </p:nvPr>
        </p:nvSpPr>
        <p:spPr>
          <a:prstGeom prst="rect">
            <a:avLst/>
          </a:prstGeom>
        </p:spPr>
        <p:txBody>
          <a:bodyPr/>
          <a:lstStyle/>
          <a:p>
            <a:endParaRPr/>
          </a:p>
        </p:txBody>
      </p:sp>
      <p:sp>
        <p:nvSpPr>
          <p:cNvPr id="638" name="Shape 638"/>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Charakter:</a:t>
            </a:r>
          </a:p>
          <a:p>
            <a:pPr defTabSz="914400">
              <a:lnSpc>
                <a:spcPct val="100000"/>
              </a:lnSpc>
              <a:defRPr sz="1200">
                <a:latin typeface="Calibri"/>
                <a:ea typeface="Calibri"/>
                <a:cs typeface="Calibri"/>
                <a:sym typeface="Calibri"/>
              </a:defRPr>
            </a:pPr>
            <a:r>
              <a:t>- Eisen als härtestes (damals bekanntes) Metall: unbarmherzig in den Eroberungen und Unterjochung</a:t>
            </a:r>
          </a:p>
          <a:p>
            <a:pPr defTabSz="914400">
              <a:lnSpc>
                <a:spcPct val="100000"/>
              </a:lnSpc>
              <a:defRPr sz="1200">
                <a:latin typeface="Calibri"/>
                <a:ea typeface="Calibri"/>
                <a:cs typeface="Calibri"/>
                <a:sym typeface="Calibri"/>
              </a:defRPr>
            </a:pPr>
            <a:r>
              <a:t>- Schenkel: kraftvoll</a:t>
            </a:r>
          </a:p>
          <a:p>
            <a:pPr defTabSz="914400">
              <a:lnSpc>
                <a:spcPct val="100000"/>
              </a:lnSpc>
              <a:defRPr sz="1200">
                <a:latin typeface="Calibri"/>
                <a:ea typeface="Calibri"/>
                <a:cs typeface="Calibri"/>
                <a:sym typeface="Calibri"/>
              </a:defRPr>
            </a:pPr>
            <a:r>
              <a:t>- ohne Versinnbildlichung wird das Reich als furchtbar und schreckenerregend geschildert (7.7)</a:t>
            </a:r>
          </a:p>
          <a:p>
            <a:pPr defTabSz="914400">
              <a:lnSpc>
                <a:spcPct val="100000"/>
              </a:lnSpc>
              <a:defRPr sz="1200">
                <a:latin typeface="Calibri"/>
                <a:ea typeface="Calibri"/>
                <a:cs typeface="Calibri"/>
                <a:sym typeface="Calibri"/>
              </a:defRPr>
            </a:pPr>
            <a:r>
              <a:t>- Pompejus unterjochte 63 v. Chr. Israel der römischen Herrschaft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Shape 643"/>
          <p:cNvSpPr>
            <a:spLocks noGrp="1" noRot="1" noChangeAspect="1"/>
          </p:cNvSpPr>
          <p:nvPr>
            <p:ph type="sldImg"/>
          </p:nvPr>
        </p:nvSpPr>
        <p:spPr>
          <a:prstGeom prst="rect">
            <a:avLst/>
          </a:prstGeom>
        </p:spPr>
        <p:txBody>
          <a:bodyPr/>
          <a:lstStyle/>
          <a:p>
            <a:endParaRPr/>
          </a:p>
        </p:txBody>
      </p:sp>
      <p:sp>
        <p:nvSpPr>
          <p:cNvPr id="644" name="Shape 644"/>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Charakter:</a:t>
            </a:r>
          </a:p>
          <a:p>
            <a:pPr defTabSz="914400">
              <a:lnSpc>
                <a:spcPct val="100000"/>
              </a:lnSpc>
              <a:defRPr sz="1200">
                <a:latin typeface="Calibri"/>
                <a:ea typeface="Calibri"/>
                <a:cs typeface="Calibri"/>
                <a:sym typeface="Calibri"/>
              </a:defRPr>
            </a:pPr>
            <a:r>
              <a:t>- Eisen als härtestes (damals bekanntes) Metall: unbarmherzig in den Eroberungen und Unterjochung</a:t>
            </a:r>
          </a:p>
          <a:p>
            <a:pPr defTabSz="914400">
              <a:lnSpc>
                <a:spcPct val="100000"/>
              </a:lnSpc>
              <a:defRPr sz="1200">
                <a:latin typeface="Calibri"/>
                <a:ea typeface="Calibri"/>
                <a:cs typeface="Calibri"/>
                <a:sym typeface="Calibri"/>
              </a:defRPr>
            </a:pPr>
            <a:r>
              <a:t>- Schenkel: kraftvoll</a:t>
            </a:r>
          </a:p>
          <a:p>
            <a:pPr defTabSz="914400">
              <a:lnSpc>
                <a:spcPct val="100000"/>
              </a:lnSpc>
              <a:defRPr sz="1200">
                <a:latin typeface="Calibri"/>
                <a:ea typeface="Calibri"/>
                <a:cs typeface="Calibri"/>
                <a:sym typeface="Calibri"/>
              </a:defRPr>
            </a:pPr>
            <a:r>
              <a:t>- ohne Versinnbildlichung wird das Reich als furchtbar und schreckenerregend geschildert (7.7)</a:t>
            </a:r>
          </a:p>
          <a:p>
            <a:pPr defTabSz="914400">
              <a:lnSpc>
                <a:spcPct val="100000"/>
              </a:lnSpc>
              <a:defRPr sz="1200">
                <a:latin typeface="Calibri"/>
                <a:ea typeface="Calibri"/>
                <a:cs typeface="Calibri"/>
                <a:sym typeface="Calibri"/>
              </a:defRPr>
            </a:pPr>
            <a:r>
              <a:t>- Pompejus unterjochte 63 v. Chr. Israel der römischen Herrschaft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Shape 783"/>
          <p:cNvSpPr>
            <a:spLocks noGrp="1" noRot="1" noChangeAspect="1"/>
          </p:cNvSpPr>
          <p:nvPr>
            <p:ph type="sldImg"/>
          </p:nvPr>
        </p:nvSpPr>
        <p:spPr>
          <a:prstGeom prst="rect">
            <a:avLst/>
          </a:prstGeom>
        </p:spPr>
        <p:txBody>
          <a:bodyPr/>
          <a:lstStyle/>
          <a:p>
            <a:endParaRPr/>
          </a:p>
        </p:txBody>
      </p:sp>
      <p:sp>
        <p:nvSpPr>
          <p:cNvPr id="784" name="Shape 784"/>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Enger Zusammenhang zwischen:</a:t>
            </a:r>
            <a:endParaRPr sz="1800"/>
          </a:p>
          <a:p>
            <a:pPr defTabSz="914400">
              <a:lnSpc>
                <a:spcPct val="100000"/>
              </a:lnSpc>
              <a:defRPr sz="1200">
                <a:latin typeface="Calibri"/>
                <a:ea typeface="Calibri"/>
                <a:cs typeface="Calibri"/>
                <a:sym typeface="Calibri"/>
              </a:defRPr>
            </a:pPr>
            <a:r>
              <a:t>- Traum Nebukadnezar von der Statue</a:t>
            </a:r>
            <a:endParaRPr sz="1800"/>
          </a:p>
          <a:p>
            <a:pPr defTabSz="914400">
              <a:lnSpc>
                <a:spcPct val="100000"/>
              </a:lnSpc>
              <a:defRPr sz="1200">
                <a:latin typeface="Calibri"/>
                <a:ea typeface="Calibri"/>
                <a:cs typeface="Calibri"/>
                <a:sym typeface="Calibri"/>
              </a:defRPr>
            </a:pPr>
            <a:r>
              <a:t>und</a:t>
            </a:r>
            <a:endParaRPr sz="1800"/>
          </a:p>
          <a:p>
            <a:pPr defTabSz="914400">
              <a:lnSpc>
                <a:spcPct val="100000"/>
              </a:lnSpc>
              <a:defRPr sz="1200">
                <a:latin typeface="Calibri"/>
                <a:ea typeface="Calibri"/>
                <a:cs typeface="Calibri"/>
                <a:sym typeface="Calibri"/>
              </a:defRPr>
            </a:pPr>
            <a:r>
              <a:t>- den beiden Visionen im Kapitel 7 und 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Shape 790"/>
          <p:cNvSpPr>
            <a:spLocks noGrp="1" noRot="1" noChangeAspect="1"/>
          </p:cNvSpPr>
          <p:nvPr>
            <p:ph type="sldImg"/>
          </p:nvPr>
        </p:nvSpPr>
        <p:spPr>
          <a:prstGeom prst="rect">
            <a:avLst/>
          </a:prstGeom>
        </p:spPr>
        <p:txBody>
          <a:bodyPr/>
          <a:lstStyle/>
          <a:p>
            <a:endParaRPr/>
          </a:p>
        </p:txBody>
      </p:sp>
      <p:sp>
        <p:nvSpPr>
          <p:cNvPr id="791" name="Shape 791"/>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Charakter:</a:t>
            </a:r>
            <a:endParaRPr sz="1800"/>
          </a:p>
          <a:p>
            <a:pPr defTabSz="914400">
              <a:lnSpc>
                <a:spcPct val="100000"/>
              </a:lnSpc>
              <a:defRPr sz="1200">
                <a:latin typeface="Calibri"/>
                <a:ea typeface="Calibri"/>
                <a:cs typeface="Calibri"/>
                <a:sym typeface="Calibri"/>
              </a:defRPr>
            </a:pPr>
            <a:r>
              <a:t>- absolute Herrschaft - Bsp. Daniel 2 und 3</a:t>
            </a:r>
            <a:endParaRPr sz="1800"/>
          </a:p>
          <a:p>
            <a:pPr defTabSz="914400">
              <a:lnSpc>
                <a:spcPct val="100000"/>
              </a:lnSpc>
              <a:defRPr sz="1200">
                <a:latin typeface="Calibri"/>
                <a:ea typeface="Calibri"/>
                <a:cs typeface="Calibri"/>
                <a:sym typeface="Calibri"/>
              </a:defRPr>
            </a:pPr>
            <a:r>
              <a:t>- völlig überlegenes Reich:</a:t>
            </a:r>
            <a:endParaRPr sz="1800"/>
          </a:p>
          <a:p>
            <a:pPr defTabSz="914400">
              <a:lnSpc>
                <a:spcPct val="100000"/>
              </a:lnSpc>
              <a:defRPr sz="1200">
                <a:latin typeface="Calibri"/>
                <a:ea typeface="Calibri"/>
                <a:cs typeface="Calibri"/>
                <a:sym typeface="Calibri"/>
              </a:defRPr>
            </a:pPr>
            <a:r>
              <a:t>	- Gold</a:t>
            </a:r>
            <a:endParaRPr sz="1800"/>
          </a:p>
          <a:p>
            <a:pPr defTabSz="914400">
              <a:lnSpc>
                <a:spcPct val="100000"/>
              </a:lnSpc>
              <a:defRPr sz="1200">
                <a:latin typeface="Calibri"/>
                <a:ea typeface="Calibri"/>
                <a:cs typeface="Calibri"/>
                <a:sym typeface="Calibri"/>
              </a:defRPr>
            </a:pPr>
            <a:r>
              <a:t>	- Haupt</a:t>
            </a:r>
            <a:endParaRPr sz="1800"/>
          </a:p>
          <a:p>
            <a:pPr defTabSz="914400">
              <a:lnSpc>
                <a:spcPct val="100000"/>
              </a:lnSpc>
              <a:defRPr sz="1200">
                <a:latin typeface="Calibri"/>
                <a:ea typeface="Calibri"/>
                <a:cs typeface="Calibri"/>
                <a:sym typeface="Calibri"/>
              </a:defRPr>
            </a:pPr>
            <a:r>
              <a:t>	- Löwe</a:t>
            </a:r>
            <a:endParaRPr sz="1800"/>
          </a:p>
          <a:p>
            <a:pPr defTabSz="914400">
              <a:lnSpc>
                <a:spcPct val="100000"/>
              </a:lnSpc>
              <a:defRPr sz="1200">
                <a:latin typeface="Calibri"/>
                <a:ea typeface="Calibri"/>
                <a:cs typeface="Calibri"/>
                <a:sym typeface="Calibri"/>
              </a:defRPr>
            </a:pPr>
            <a:r>
              <a:t>	- Adlerflügel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Titeltext</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algn="ctr">
              <a:buFontTx/>
              <a:defRPr>
                <a:solidFill>
                  <a:srgbClr val="888888"/>
                </a:solidFill>
              </a:defRPr>
            </a:lvl5pPr>
          </a:lstStyle>
          <a:p>
            <a:r>
              <a:t>Textebene 1</a:t>
            </a:r>
          </a:p>
          <a:p>
            <a:pPr lvl="1"/>
            <a:r>
              <a:t>Textebene 2</a:t>
            </a:r>
          </a:p>
          <a:p>
            <a:pPr lvl="2"/>
            <a:r>
              <a:t>Textebene 3</a:t>
            </a:r>
          </a:p>
          <a:p>
            <a:pPr lvl="3"/>
            <a:r>
              <a:t>Textebene 4</a:t>
            </a:r>
          </a:p>
          <a:p>
            <a:pPr lvl="4"/>
            <a:r>
              <a:t>Textebene 5</a:t>
            </a:r>
          </a:p>
        </p:txBody>
      </p:sp>
      <p:sp>
        <p:nvSpPr>
          <p:cNvPr id="13" name="Shape 1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el und vertikaler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Titeltext</a:t>
            </a:r>
          </a:p>
        </p:txBody>
      </p:sp>
      <p:sp>
        <p:nvSpPr>
          <p:cNvPr id="93" name="Shape 93"/>
          <p:cNvSpPr>
            <a:spLocks noGrp="1"/>
          </p:cNvSpPr>
          <p:nvPr>
            <p:ph type="body" idx="1"/>
          </p:nvPr>
        </p:nvSpPr>
        <p:spPr>
          <a:xfrm>
            <a:off x="95250" y="1365250"/>
            <a:ext cx="9048750" cy="5492750"/>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94" name="Shape 9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kaler Titel u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6"/>
          </a:xfrm>
          <a:prstGeom prst="rect">
            <a:avLst/>
          </a:prstGeom>
        </p:spPr>
        <p:txBody>
          <a:bodyPr/>
          <a:lstStyle/>
          <a:p>
            <a:r>
              <a:t>Titeltext</a:t>
            </a:r>
          </a:p>
        </p:txBody>
      </p:sp>
      <p:sp>
        <p:nvSpPr>
          <p:cNvPr id="102" name="Shape 102"/>
          <p:cNvSpPr>
            <a:spLocks noGrp="1"/>
          </p:cNvSpPr>
          <p:nvPr>
            <p:ph type="body" idx="1"/>
          </p:nvPr>
        </p:nvSpPr>
        <p:spPr>
          <a:xfrm>
            <a:off x="457200" y="274638"/>
            <a:ext cx="6019800" cy="5851526"/>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103" name="Shape 10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Zwei Inhalte">
    <p:spTree>
      <p:nvGrpSpPr>
        <p:cNvPr id="1" name=""/>
        <p:cNvGrpSpPr/>
        <p:nvPr/>
      </p:nvGrpSpPr>
      <p:grpSpPr>
        <a:xfrm>
          <a:off x="0" y="0"/>
          <a:ext cx="0" cy="0"/>
          <a:chOff x="0" y="0"/>
          <a:chExt cx="0" cy="0"/>
        </a:xfrm>
      </p:grpSpPr>
      <p:sp>
        <p:nvSpPr>
          <p:cNvPr id="110" name="Shape 110"/>
          <p:cNvSpPr>
            <a:spLocks noGrp="1"/>
          </p:cNvSpPr>
          <p:nvPr>
            <p:ph type="title"/>
          </p:nvPr>
        </p:nvSpPr>
        <p:spPr>
          <a:prstGeom prst="rect">
            <a:avLst/>
          </a:prstGeom>
        </p:spPr>
        <p:txBody>
          <a:bodyPr/>
          <a:lstStyle>
            <a:lvl1pPr defTabSz="457200">
              <a:defRPr sz="4400">
                <a:solidFill>
                  <a:srgbClr val="FFFFFF"/>
                </a:solidFill>
                <a:effectLst>
                  <a:outerShdw blurRad="38100" dist="38100" dir="2700000" rotWithShape="0">
                    <a:srgbClr val="000000"/>
                  </a:outerShdw>
                </a:effectLst>
              </a:defRPr>
            </a:lvl1pPr>
          </a:lstStyle>
          <a:p>
            <a:r>
              <a:t>Titeltext</a:t>
            </a:r>
          </a:p>
        </p:txBody>
      </p:sp>
      <p:sp>
        <p:nvSpPr>
          <p:cNvPr id="111" name="Shape 111"/>
          <p:cNvSpPr>
            <a:spLocks noGrp="1"/>
          </p:cNvSpPr>
          <p:nvPr>
            <p:ph type="body" sz="half" idx="1"/>
          </p:nvPr>
        </p:nvSpPr>
        <p:spPr>
          <a:xfrm>
            <a:off x="457200" y="1600200"/>
            <a:ext cx="4038600" cy="5257800"/>
          </a:xfrm>
          <a:prstGeom prst="rect">
            <a:avLst/>
          </a:prstGeom>
        </p:spPr>
        <p:txBody>
          <a:bodyPr/>
          <a:lstStyle>
            <a:lvl1pPr>
              <a:spcBef>
                <a:spcPts val="600"/>
              </a:spcBef>
              <a:buFontTx/>
              <a:buBlip>
                <a:blip r:embed="rId2"/>
              </a:buBlip>
              <a:defRPr sz="2800">
                <a:solidFill>
                  <a:srgbClr val="FFFFFF"/>
                </a:solidFill>
                <a:effectLst>
                  <a:outerShdw blurRad="38100" dist="38100" dir="2700000" rotWithShape="0">
                    <a:srgbClr val="000000"/>
                  </a:outerShdw>
                </a:effectLst>
              </a:defRPr>
            </a:lvl1pPr>
            <a:lvl2pPr marL="790575" indent="-333375">
              <a:spcBef>
                <a:spcPts val="600"/>
              </a:spcBef>
              <a:buFontTx/>
              <a:defRPr sz="2800">
                <a:solidFill>
                  <a:srgbClr val="FFFFFF"/>
                </a:solidFill>
                <a:effectLst>
                  <a:outerShdw blurRad="38100" dist="38100" dir="2700000" rotWithShape="0">
                    <a:srgbClr val="000000"/>
                  </a:outerShdw>
                </a:effectLst>
              </a:defRPr>
            </a:lvl2pPr>
            <a:lvl3pPr marL="1234438" indent="-320038">
              <a:spcBef>
                <a:spcPts val="600"/>
              </a:spcBef>
              <a:buFontTx/>
              <a:buBlip>
                <a:blip r:embed="rId3"/>
              </a:buBlip>
              <a:defRPr sz="2800">
                <a:solidFill>
                  <a:srgbClr val="FFFFFF"/>
                </a:solidFill>
                <a:effectLst>
                  <a:outerShdw blurRad="38100" dist="38100" dir="2700000" rotWithShape="0">
                    <a:srgbClr val="000000"/>
                  </a:outerShdw>
                </a:effectLst>
              </a:defRPr>
            </a:lvl3pPr>
            <a:lvl4pPr marL="1727200" indent="-355600">
              <a:spcBef>
                <a:spcPts val="600"/>
              </a:spcBef>
              <a:buFontTx/>
              <a:defRPr sz="2800">
                <a:solidFill>
                  <a:srgbClr val="FFFFFF"/>
                </a:solidFill>
                <a:effectLst>
                  <a:outerShdw blurRad="38100" dist="38100" dir="2700000" rotWithShape="0">
                    <a:srgbClr val="000000"/>
                  </a:outerShdw>
                </a:effectLst>
              </a:defRPr>
            </a:lvl4pPr>
            <a:lvl5pPr marL="2184400" indent="-355600">
              <a:spcBef>
                <a:spcPts val="600"/>
              </a:spcBef>
              <a:buSzPct val="100000"/>
              <a:buFontTx/>
              <a:buBlip>
                <a:blip r:embed="rId4"/>
              </a:buBlip>
              <a:defRPr sz="2800">
                <a:solidFill>
                  <a:srgbClr val="FFFFFF"/>
                </a:solidFill>
                <a:effectLst>
                  <a:outerShdw blurRad="38100" dist="38100" dir="2700000" rotWithShape="0">
                    <a:srgbClr val="000000"/>
                  </a:outerShdw>
                </a:effectLst>
              </a:defRPr>
            </a:lvl5pPr>
          </a:lstStyle>
          <a:p>
            <a:r>
              <a:t>Textebene 1</a:t>
            </a:r>
          </a:p>
          <a:p>
            <a:pPr lvl="1"/>
            <a:r>
              <a:t>Textebene 2</a:t>
            </a:r>
          </a:p>
          <a:p>
            <a:pPr lvl="2"/>
            <a:r>
              <a:t>Textebene 3</a:t>
            </a:r>
          </a:p>
          <a:p>
            <a:pPr lvl="3"/>
            <a:r>
              <a:t>Textebene 4</a:t>
            </a:r>
          </a:p>
          <a:p>
            <a:pPr lvl="4"/>
            <a:r>
              <a:t>Textebene 5</a:t>
            </a:r>
          </a:p>
        </p:txBody>
      </p:sp>
      <p:sp>
        <p:nvSpPr>
          <p:cNvPr id="112" name="Shape 11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el &amp; Aufzählung">
    <p:spTree>
      <p:nvGrpSpPr>
        <p:cNvPr id="1" name=""/>
        <p:cNvGrpSpPr/>
        <p:nvPr/>
      </p:nvGrpSpPr>
      <p:grpSpPr>
        <a:xfrm>
          <a:off x="0" y="0"/>
          <a:ext cx="0" cy="0"/>
          <a:chOff x="0" y="0"/>
          <a:chExt cx="0" cy="0"/>
        </a:xfrm>
      </p:grpSpPr>
      <p:sp>
        <p:nvSpPr>
          <p:cNvPr id="119" name="Shape 119"/>
          <p:cNvSpPr>
            <a:spLocks noGrp="1"/>
          </p:cNvSpPr>
          <p:nvPr>
            <p:ph type="title"/>
          </p:nvPr>
        </p:nvSpPr>
        <p:spPr>
          <a:xfrm>
            <a:off x="669726" y="312539"/>
            <a:ext cx="7804548" cy="1518047"/>
          </a:xfrm>
          <a:prstGeom prst="rect">
            <a:avLst/>
          </a:prstGeom>
        </p:spPr>
        <p:txBody>
          <a:bodyPr lIns="35718" tIns="35718" rIns="35718" bIns="35718"/>
          <a:lstStyle>
            <a:lvl1pPr defTabSz="410765">
              <a:defRPr sz="4200">
                <a:solidFill>
                  <a:srgbClr val="FFFFFF"/>
                </a:solidFill>
                <a:effectLst>
                  <a:outerShdw blurRad="38100" dist="38100" dir="2700000" rotWithShape="0">
                    <a:srgbClr val="000000"/>
                  </a:outerShdw>
                </a:effectLst>
                <a:latin typeface="Helvetica Light"/>
                <a:ea typeface="Helvetica Light"/>
                <a:cs typeface="Helvetica Light"/>
                <a:sym typeface="Helvetica Light"/>
              </a:defRPr>
            </a:lvl1pPr>
          </a:lstStyle>
          <a:p>
            <a:r>
              <a:t>Titeltext</a:t>
            </a:r>
          </a:p>
        </p:txBody>
      </p:sp>
      <p:sp>
        <p:nvSpPr>
          <p:cNvPr id="120" name="Shape 120"/>
          <p:cNvSpPr>
            <a:spLocks noGrp="1"/>
          </p:cNvSpPr>
          <p:nvPr>
            <p:ph type="body" idx="1"/>
          </p:nvPr>
        </p:nvSpPr>
        <p:spPr>
          <a:xfrm>
            <a:off x="669726" y="1830585"/>
            <a:ext cx="7804548" cy="4420197"/>
          </a:xfrm>
          <a:prstGeom prst="rect">
            <a:avLst/>
          </a:prstGeom>
        </p:spPr>
        <p:txBody>
          <a:bodyPr lIns="35718" tIns="35718" rIns="35718" bIns="35718" anchor="ctr"/>
          <a:lstStyle>
            <a:lvl1pPr marL="296333" indent="-296333" defTabSz="410765">
              <a:spcBef>
                <a:spcPts val="2900"/>
              </a:spcBef>
              <a:buSzPct val="75000"/>
              <a:buFontTx/>
              <a:defRPr sz="2400">
                <a:latin typeface="Helvetica Light"/>
                <a:ea typeface="Helvetica Light"/>
                <a:cs typeface="Helvetica Light"/>
                <a:sym typeface="Helvetica Light"/>
              </a:defRPr>
            </a:lvl1pPr>
            <a:lvl2pPr marL="740833" indent="-296333" defTabSz="410765">
              <a:spcBef>
                <a:spcPts val="2900"/>
              </a:spcBef>
              <a:buSzPct val="75000"/>
              <a:buFontTx/>
              <a:buChar char="•"/>
              <a:defRPr sz="2400">
                <a:latin typeface="Helvetica Light"/>
                <a:ea typeface="Helvetica Light"/>
                <a:cs typeface="Helvetica Light"/>
                <a:sym typeface="Helvetica Light"/>
              </a:defRPr>
            </a:lvl2pPr>
            <a:lvl3pPr marL="1185333" indent="-296333" defTabSz="410765">
              <a:spcBef>
                <a:spcPts val="2900"/>
              </a:spcBef>
              <a:buSzPct val="75000"/>
              <a:buFontTx/>
              <a:defRPr sz="2400">
                <a:latin typeface="Helvetica Light"/>
                <a:ea typeface="Helvetica Light"/>
                <a:cs typeface="Helvetica Light"/>
                <a:sym typeface="Helvetica Light"/>
              </a:defRPr>
            </a:lvl3pPr>
            <a:lvl4pPr marL="1629833" indent="-296333" defTabSz="410765">
              <a:spcBef>
                <a:spcPts val="2900"/>
              </a:spcBef>
              <a:buSzPct val="75000"/>
              <a:buFontTx/>
              <a:buChar char="•"/>
              <a:defRPr sz="2400">
                <a:latin typeface="Helvetica Light"/>
                <a:ea typeface="Helvetica Light"/>
                <a:cs typeface="Helvetica Light"/>
                <a:sym typeface="Helvetica Light"/>
              </a:defRPr>
            </a:lvl4pPr>
            <a:lvl5pPr marL="2074333" indent="-296333" defTabSz="410765">
              <a:spcBef>
                <a:spcPts val="2900"/>
              </a:spcBef>
              <a:buSzPct val="75000"/>
              <a:buFontTx/>
              <a:buChar char="•"/>
              <a:defRPr sz="2400">
                <a:latin typeface="Helvetica Light"/>
                <a:ea typeface="Helvetica Light"/>
                <a:cs typeface="Helvetica Light"/>
                <a:sym typeface="Helvetica Light"/>
              </a:defRPr>
            </a:lvl5pPr>
          </a:lstStyle>
          <a:p>
            <a:r>
              <a:t>Textebene 1</a:t>
            </a:r>
          </a:p>
          <a:p>
            <a:pPr lvl="1"/>
            <a:r>
              <a:t>Textebene 2</a:t>
            </a:r>
          </a:p>
          <a:p>
            <a:pPr lvl="2"/>
            <a:r>
              <a:t>Textebene 3</a:t>
            </a:r>
          </a:p>
          <a:p>
            <a:pPr lvl="3"/>
            <a:r>
              <a:t>Textebene 4</a:t>
            </a:r>
          </a:p>
          <a:p>
            <a:pPr lvl="4"/>
            <a:r>
              <a:t>Textebene 5</a:t>
            </a:r>
          </a:p>
        </p:txBody>
      </p:sp>
      <p:sp>
        <p:nvSpPr>
          <p:cNvPr id="121" name="Shape 121"/>
          <p:cNvSpPr>
            <a:spLocks noGrp="1"/>
          </p:cNvSpPr>
          <p:nvPr>
            <p:ph type="sldNum" sz="quarter" idx="2"/>
          </p:nvPr>
        </p:nvSpPr>
        <p:spPr>
          <a:xfrm>
            <a:off x="4440732" y="6505277"/>
            <a:ext cx="253607" cy="249238"/>
          </a:xfrm>
          <a:prstGeom prst="rect">
            <a:avLst/>
          </a:prstGeom>
        </p:spPr>
        <p:txBody>
          <a:bodyPr lIns="35718" tIns="35718" rIns="35718" bIns="35718" anchor="t"/>
          <a:lstStyle>
            <a:lvl1pPr algn="ctr" defTabSz="410765">
              <a:defRPr>
                <a:solidFill>
                  <a:srgbClr val="000000"/>
                </a:solidFill>
                <a:latin typeface="Helvetica Light"/>
                <a:ea typeface="Helvetica Light"/>
                <a:cs typeface="Helvetica Light"/>
                <a:sym typeface="Helvetica Light"/>
              </a:defRPr>
            </a:lvl1p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el und Inhalt">
    <p:spTree>
      <p:nvGrpSpPr>
        <p:cNvPr id="1" name=""/>
        <p:cNvGrpSpPr/>
        <p:nvPr/>
      </p:nvGrpSpPr>
      <p:grpSpPr>
        <a:xfrm>
          <a:off x="0" y="0"/>
          <a:ext cx="0" cy="0"/>
          <a:chOff x="0" y="0"/>
          <a:chExt cx="0" cy="0"/>
        </a:xfrm>
      </p:grpSpPr>
      <p:sp>
        <p:nvSpPr>
          <p:cNvPr id="128" name="Shape 128"/>
          <p:cNvSpPr>
            <a:spLocks noGrp="1"/>
          </p:cNvSpPr>
          <p:nvPr>
            <p:ph type="title"/>
          </p:nvPr>
        </p:nvSpPr>
        <p:spPr>
          <a:xfrm>
            <a:off x="457199" y="274637"/>
            <a:ext cx="8229601" cy="910696"/>
          </a:xfrm>
          <a:prstGeom prst="rect">
            <a:avLst/>
          </a:prstGeom>
        </p:spPr>
        <p:txBody>
          <a:bodyPr/>
          <a:lstStyle>
            <a:lvl1pPr defTabSz="457200">
              <a:defRPr sz="4200">
                <a:solidFill>
                  <a:srgbClr val="FFFFFF"/>
                </a:solidFill>
                <a:effectLst>
                  <a:outerShdw blurRad="38100" dist="38100" dir="2700000" rotWithShape="0">
                    <a:srgbClr val="000000"/>
                  </a:outerShdw>
                </a:effectLst>
              </a:defRPr>
            </a:lvl1pPr>
          </a:lstStyle>
          <a:p>
            <a:r>
              <a:t>Titeltext</a:t>
            </a:r>
          </a:p>
        </p:txBody>
      </p:sp>
      <p:sp>
        <p:nvSpPr>
          <p:cNvPr id="129" name="Shape 129"/>
          <p:cNvSpPr>
            <a:spLocks noGrp="1"/>
          </p:cNvSpPr>
          <p:nvPr>
            <p:ph type="body" idx="1"/>
          </p:nvPr>
        </p:nvSpPr>
        <p:spPr>
          <a:xfrm>
            <a:off x="95249" y="1365250"/>
            <a:ext cx="9048751" cy="5492751"/>
          </a:xfrm>
          <a:prstGeom prst="rect">
            <a:avLst/>
          </a:prstGeom>
        </p:spPr>
        <p:txBody>
          <a:bodyPr/>
          <a:lstStyle>
            <a:lvl1pPr marL="321468" indent="-321468">
              <a:defRPr sz="3000"/>
            </a:lvl1pPr>
            <a:lvl2pPr marL="763360" indent="-306160">
              <a:defRPr sz="3000"/>
            </a:lvl2pPr>
            <a:lvl3pPr marL="1200150" indent="-285750">
              <a:defRPr sz="3000"/>
            </a:lvl3pPr>
            <a:lvl4pPr marL="1714500" indent="-342900">
              <a:defRPr sz="3000"/>
            </a:lvl4pPr>
            <a:lvl5pPr>
              <a:defRPr sz="3000"/>
            </a:lvl5pPr>
          </a:lstStyle>
          <a:p>
            <a:r>
              <a:t>Textebene 1</a:t>
            </a:r>
          </a:p>
          <a:p>
            <a:pPr lvl="1"/>
            <a:r>
              <a:t>Textebene 2</a:t>
            </a:r>
          </a:p>
          <a:p>
            <a:pPr lvl="2"/>
            <a:r>
              <a:t>Textebene 3</a:t>
            </a:r>
          </a:p>
          <a:p>
            <a:pPr lvl="3"/>
            <a:r>
              <a:t>Textebene 4</a:t>
            </a:r>
          </a:p>
          <a:p>
            <a:pPr lvl="4"/>
            <a:r>
              <a:t>Textebene 5</a:t>
            </a:r>
          </a:p>
        </p:txBody>
      </p:sp>
      <p:sp>
        <p:nvSpPr>
          <p:cNvPr id="130" name="Shape 130"/>
          <p:cNvSpPr>
            <a:spLocks noGrp="1"/>
          </p:cNvSpPr>
          <p:nvPr>
            <p:ph type="sldNum" sz="quarter" idx="2"/>
          </p:nvPr>
        </p:nvSpPr>
        <p:spPr>
          <a:xfrm>
            <a:off x="8427271" y="6419277"/>
            <a:ext cx="259530" cy="239271"/>
          </a:xfrm>
          <a:prstGeom prst="rect">
            <a:avLst/>
          </a:prstGeom>
        </p:spPr>
        <p:txBody>
          <a:bodyPr/>
          <a:lstStyle>
            <a:lvl1pPr>
              <a:defRPr sz="1100"/>
            </a:lvl1p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Zwei Inhalte">
    <p:spTree>
      <p:nvGrpSpPr>
        <p:cNvPr id="1" name=""/>
        <p:cNvGrpSpPr/>
        <p:nvPr/>
      </p:nvGrpSpPr>
      <p:grpSpPr>
        <a:xfrm>
          <a:off x="0" y="0"/>
          <a:ext cx="0" cy="0"/>
          <a:chOff x="0" y="0"/>
          <a:chExt cx="0" cy="0"/>
        </a:xfrm>
      </p:grpSpPr>
      <p:sp>
        <p:nvSpPr>
          <p:cNvPr id="137" name="Shape 137"/>
          <p:cNvSpPr>
            <a:spLocks noGrp="1"/>
          </p:cNvSpPr>
          <p:nvPr>
            <p:ph type="title"/>
          </p:nvPr>
        </p:nvSpPr>
        <p:spPr>
          <a:xfrm>
            <a:off x="457199" y="274637"/>
            <a:ext cx="8229601" cy="910696"/>
          </a:xfrm>
          <a:prstGeom prst="rect">
            <a:avLst/>
          </a:prstGeom>
        </p:spPr>
        <p:txBody>
          <a:bodyPr/>
          <a:lstStyle>
            <a:lvl1pPr defTabSz="457200">
              <a:defRPr sz="4200">
                <a:solidFill>
                  <a:srgbClr val="FFFFFF"/>
                </a:solidFill>
                <a:effectLst>
                  <a:outerShdw blurRad="38100" dist="38100" dir="2700000" rotWithShape="0">
                    <a:srgbClr val="000000"/>
                  </a:outerShdw>
                </a:effectLst>
              </a:defRPr>
            </a:lvl1pPr>
          </a:lstStyle>
          <a:p>
            <a:r>
              <a:t>Titeltext</a:t>
            </a:r>
          </a:p>
        </p:txBody>
      </p:sp>
      <p:sp>
        <p:nvSpPr>
          <p:cNvPr id="138" name="Shape 138"/>
          <p:cNvSpPr>
            <a:spLocks noGrp="1"/>
          </p:cNvSpPr>
          <p:nvPr>
            <p:ph type="body" sz="half" idx="1"/>
          </p:nvPr>
        </p:nvSpPr>
        <p:spPr>
          <a:xfrm>
            <a:off x="457199" y="1600200"/>
            <a:ext cx="4038601" cy="5257800"/>
          </a:xfrm>
          <a:prstGeom prst="rect">
            <a:avLst/>
          </a:prstGeom>
        </p:spPr>
        <p:txBody>
          <a:bodyPr/>
          <a:lstStyle>
            <a:lvl1pPr marL="318407" indent="-318407">
              <a:spcBef>
                <a:spcPts val="600"/>
              </a:spcBef>
              <a:buFontTx/>
              <a:buBlip>
                <a:blip r:embed="rId2"/>
              </a:buBlip>
              <a:defRPr sz="2600">
                <a:solidFill>
                  <a:srgbClr val="FFFFFF"/>
                </a:solidFill>
                <a:effectLst>
                  <a:outerShdw blurRad="38100" dist="38100" dir="2700000" rotWithShape="0">
                    <a:srgbClr val="000000"/>
                  </a:outerShdw>
                </a:effectLst>
              </a:defRPr>
            </a:lvl1pPr>
            <a:lvl2pPr marL="766762" indent="-309562">
              <a:spcBef>
                <a:spcPts val="600"/>
              </a:spcBef>
              <a:buFontTx/>
              <a:defRPr sz="2600">
                <a:solidFill>
                  <a:srgbClr val="FFFFFF"/>
                </a:solidFill>
                <a:effectLst>
                  <a:outerShdw blurRad="38100" dist="38100" dir="2700000" rotWithShape="0">
                    <a:srgbClr val="000000"/>
                  </a:outerShdw>
                </a:effectLst>
              </a:defRPr>
            </a:lvl2pPr>
            <a:lvl3pPr marL="1211579" indent="-297179">
              <a:spcBef>
                <a:spcPts val="600"/>
              </a:spcBef>
              <a:buFontTx/>
              <a:buBlip>
                <a:blip r:embed="rId3"/>
              </a:buBlip>
              <a:defRPr sz="2600">
                <a:solidFill>
                  <a:srgbClr val="FFFFFF"/>
                </a:solidFill>
                <a:effectLst>
                  <a:outerShdw blurRad="38100" dist="38100" dir="2700000" rotWithShape="0">
                    <a:srgbClr val="000000"/>
                  </a:outerShdw>
                </a:effectLst>
              </a:defRPr>
            </a:lvl3pPr>
            <a:lvl4pPr marL="1701800" indent="-330200">
              <a:spcBef>
                <a:spcPts val="600"/>
              </a:spcBef>
              <a:buFontTx/>
              <a:defRPr sz="2600">
                <a:solidFill>
                  <a:srgbClr val="FFFFFF"/>
                </a:solidFill>
                <a:effectLst>
                  <a:outerShdw blurRad="38100" dist="38100" dir="2700000" rotWithShape="0">
                    <a:srgbClr val="000000"/>
                  </a:outerShdw>
                </a:effectLst>
              </a:defRPr>
            </a:lvl4pPr>
            <a:lvl5pPr marL="2159000" indent="-330200">
              <a:spcBef>
                <a:spcPts val="600"/>
              </a:spcBef>
              <a:buSzPct val="100000"/>
              <a:buFontTx/>
              <a:buBlip>
                <a:blip r:embed="rId4"/>
              </a:buBlip>
              <a:defRPr sz="2600">
                <a:solidFill>
                  <a:srgbClr val="FFFFFF"/>
                </a:solidFill>
                <a:effectLst>
                  <a:outerShdw blurRad="38100" dist="38100" dir="2700000" rotWithShape="0">
                    <a:srgbClr val="000000"/>
                  </a:outerShdw>
                </a:effectLst>
              </a:defRPr>
            </a:lvl5pPr>
          </a:lstStyle>
          <a:p>
            <a:r>
              <a:t>Textebene 1</a:t>
            </a:r>
          </a:p>
          <a:p>
            <a:pPr lvl="1"/>
            <a:r>
              <a:t>Textebene 2</a:t>
            </a:r>
          </a:p>
          <a:p>
            <a:pPr lvl="2"/>
            <a:r>
              <a:t>Textebene 3</a:t>
            </a:r>
          </a:p>
          <a:p>
            <a:pPr lvl="3"/>
            <a:r>
              <a:t>Textebene 4</a:t>
            </a:r>
          </a:p>
          <a:p>
            <a:pPr lvl="4"/>
            <a:r>
              <a:t>Textebene 5</a:t>
            </a:r>
          </a:p>
        </p:txBody>
      </p:sp>
      <p:sp>
        <p:nvSpPr>
          <p:cNvPr id="139" name="Shape 139"/>
          <p:cNvSpPr>
            <a:spLocks noGrp="1"/>
          </p:cNvSpPr>
          <p:nvPr>
            <p:ph type="sldNum" sz="quarter" idx="2"/>
          </p:nvPr>
        </p:nvSpPr>
        <p:spPr>
          <a:xfrm>
            <a:off x="8427271" y="6419277"/>
            <a:ext cx="259530" cy="239271"/>
          </a:xfrm>
          <a:prstGeom prst="rect">
            <a:avLst/>
          </a:prstGeom>
        </p:spPr>
        <p:txBody>
          <a:bodyPr/>
          <a:lstStyle>
            <a:lvl1pPr>
              <a:defRPr sz="1100"/>
            </a:lvl1p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el und Inhalt">
    <p:spTree>
      <p:nvGrpSpPr>
        <p:cNvPr id="1" name=""/>
        <p:cNvGrpSpPr/>
        <p:nvPr/>
      </p:nvGrpSpPr>
      <p:grpSpPr>
        <a:xfrm>
          <a:off x="0" y="0"/>
          <a:ext cx="0" cy="0"/>
          <a:chOff x="0" y="0"/>
          <a:chExt cx="0" cy="0"/>
        </a:xfrm>
      </p:grpSpPr>
      <p:sp>
        <p:nvSpPr>
          <p:cNvPr id="146" name="Shape 146"/>
          <p:cNvSpPr>
            <a:spLocks noGrp="1"/>
          </p:cNvSpPr>
          <p:nvPr>
            <p:ph type="title"/>
          </p:nvPr>
        </p:nvSpPr>
        <p:spPr>
          <a:xfrm>
            <a:off x="457199" y="274637"/>
            <a:ext cx="8229601" cy="910696"/>
          </a:xfrm>
          <a:prstGeom prst="rect">
            <a:avLst/>
          </a:prstGeom>
        </p:spPr>
        <p:txBody>
          <a:bodyPr/>
          <a:lstStyle>
            <a:lvl1pPr>
              <a:defRPr sz="2200"/>
            </a:lvl1pPr>
          </a:lstStyle>
          <a:p>
            <a:r>
              <a:t>Titeltext</a:t>
            </a:r>
          </a:p>
        </p:txBody>
      </p:sp>
      <p:sp>
        <p:nvSpPr>
          <p:cNvPr id="147" name="Shape 147"/>
          <p:cNvSpPr>
            <a:spLocks noGrp="1"/>
          </p:cNvSpPr>
          <p:nvPr>
            <p:ph type="body" idx="1"/>
          </p:nvPr>
        </p:nvSpPr>
        <p:spPr>
          <a:xfrm>
            <a:off x="95249" y="1365250"/>
            <a:ext cx="9048751" cy="5492751"/>
          </a:xfrm>
          <a:prstGeom prst="rect">
            <a:avLst/>
          </a:prstGeom>
        </p:spPr>
        <p:txBody>
          <a:bodyPr/>
          <a:lstStyle>
            <a:lvl1pPr marL="321468" indent="-321468">
              <a:defRPr sz="3000"/>
            </a:lvl1pPr>
            <a:lvl2pPr marL="763360" indent="-306160">
              <a:defRPr sz="3000"/>
            </a:lvl2pPr>
            <a:lvl3pPr marL="1200150" indent="-285750">
              <a:defRPr sz="3000"/>
            </a:lvl3pPr>
            <a:lvl4pPr marL="1714500" indent="-342900">
              <a:defRPr sz="3000"/>
            </a:lvl4pPr>
            <a:lvl5pPr>
              <a:defRPr sz="3000"/>
            </a:lvl5pPr>
          </a:lstStyle>
          <a:p>
            <a:r>
              <a:t>Textebene 1</a:t>
            </a:r>
          </a:p>
          <a:p>
            <a:pPr lvl="1"/>
            <a:r>
              <a:t>Textebene 2</a:t>
            </a:r>
          </a:p>
          <a:p>
            <a:pPr lvl="2"/>
            <a:r>
              <a:t>Textebene 3</a:t>
            </a:r>
          </a:p>
          <a:p>
            <a:pPr lvl="3"/>
            <a:r>
              <a:t>Textebene 4</a:t>
            </a:r>
          </a:p>
          <a:p>
            <a:pPr lvl="4"/>
            <a:r>
              <a:t>Textebene 5</a:t>
            </a:r>
          </a:p>
        </p:txBody>
      </p:sp>
      <p:sp>
        <p:nvSpPr>
          <p:cNvPr id="148" name="Shape 148"/>
          <p:cNvSpPr>
            <a:spLocks noGrp="1"/>
          </p:cNvSpPr>
          <p:nvPr>
            <p:ph type="sldNum" sz="quarter" idx="2"/>
          </p:nvPr>
        </p:nvSpPr>
        <p:spPr>
          <a:xfrm>
            <a:off x="8427271" y="6419277"/>
            <a:ext cx="259530" cy="239271"/>
          </a:xfrm>
          <a:prstGeom prst="rect">
            <a:avLst/>
          </a:prstGeom>
        </p:spPr>
        <p:txBody>
          <a:bodyPr/>
          <a:lstStyle>
            <a:lvl1pPr>
              <a:defRPr sz="1100"/>
            </a:lvl1pPr>
          </a:lstStyle>
          <a:p>
            <a:fld id="{86CB4B4D-7CA3-9044-876B-883B54F8677D}" type="slidenum">
              <a:t>‹Nr.›</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el &amp; Untertitel">
    <p:spTree>
      <p:nvGrpSpPr>
        <p:cNvPr id="1" name=""/>
        <p:cNvGrpSpPr/>
        <p:nvPr/>
      </p:nvGrpSpPr>
      <p:grpSpPr>
        <a:xfrm>
          <a:off x="0" y="0"/>
          <a:ext cx="0" cy="0"/>
          <a:chOff x="0" y="0"/>
          <a:chExt cx="0" cy="0"/>
        </a:xfrm>
      </p:grpSpPr>
      <p:sp>
        <p:nvSpPr>
          <p:cNvPr id="155" name="Shape 155"/>
          <p:cNvSpPr>
            <a:spLocks noGrp="1"/>
          </p:cNvSpPr>
          <p:nvPr>
            <p:ph type="title"/>
          </p:nvPr>
        </p:nvSpPr>
        <p:spPr>
          <a:xfrm>
            <a:off x="892968" y="1151929"/>
            <a:ext cx="7358064" cy="2321720"/>
          </a:xfrm>
          <a:prstGeom prst="rect">
            <a:avLst/>
          </a:prstGeom>
        </p:spPr>
        <p:txBody>
          <a:bodyPr lIns="35718" tIns="35718" rIns="35718" bIns="35718" anchor="b"/>
          <a:lstStyle>
            <a:lvl1pPr defTabSz="410765">
              <a:defRPr sz="4200">
                <a:solidFill>
                  <a:srgbClr val="FFFFFF"/>
                </a:solidFill>
                <a:effectLst>
                  <a:outerShdw blurRad="38100" dist="38100" dir="2700000" rotWithShape="0">
                    <a:srgbClr val="000000"/>
                  </a:outerShdw>
                </a:effectLst>
                <a:latin typeface="Helvetica Light"/>
                <a:ea typeface="Helvetica Light"/>
                <a:cs typeface="Helvetica Light"/>
                <a:sym typeface="Helvetica Light"/>
              </a:defRPr>
            </a:lvl1pPr>
          </a:lstStyle>
          <a:p>
            <a:r>
              <a:t>Titeltext</a:t>
            </a:r>
          </a:p>
        </p:txBody>
      </p:sp>
      <p:sp>
        <p:nvSpPr>
          <p:cNvPr id="156" name="Shape 156"/>
          <p:cNvSpPr>
            <a:spLocks noGrp="1"/>
          </p:cNvSpPr>
          <p:nvPr>
            <p:ph type="body" sz="quarter" idx="1"/>
          </p:nvPr>
        </p:nvSpPr>
        <p:spPr>
          <a:xfrm>
            <a:off x="892968" y="3536156"/>
            <a:ext cx="7358064" cy="794743"/>
          </a:xfrm>
          <a:prstGeom prst="rect">
            <a:avLst/>
          </a:prstGeom>
        </p:spPr>
        <p:txBody>
          <a:bodyPr lIns="35718" tIns="35718" rIns="35718" bIns="35718"/>
          <a:lstStyle>
            <a:lvl1pPr marL="0" indent="0" algn="ctr" defTabSz="410765">
              <a:spcBef>
                <a:spcPts val="0"/>
              </a:spcBef>
              <a:buSzTx/>
              <a:buFontTx/>
              <a:buNone/>
              <a:defRPr sz="2200">
                <a:latin typeface="Helvetica Light"/>
                <a:ea typeface="Helvetica Light"/>
                <a:cs typeface="Helvetica Light"/>
                <a:sym typeface="Helvetica Light"/>
              </a:defRPr>
            </a:lvl1pPr>
            <a:lvl2pPr marL="0" indent="228600" algn="ctr" defTabSz="410765">
              <a:spcBef>
                <a:spcPts val="0"/>
              </a:spcBef>
              <a:buSzTx/>
              <a:buFontTx/>
              <a:buNone/>
              <a:defRPr sz="2200">
                <a:latin typeface="Helvetica Light"/>
                <a:ea typeface="Helvetica Light"/>
                <a:cs typeface="Helvetica Light"/>
                <a:sym typeface="Helvetica Light"/>
              </a:defRPr>
            </a:lvl2pPr>
            <a:lvl3pPr marL="0" indent="457200" algn="ctr" defTabSz="410765">
              <a:spcBef>
                <a:spcPts val="0"/>
              </a:spcBef>
              <a:buSzTx/>
              <a:buFontTx/>
              <a:buNone/>
              <a:defRPr sz="2200">
                <a:latin typeface="Helvetica Light"/>
                <a:ea typeface="Helvetica Light"/>
                <a:cs typeface="Helvetica Light"/>
                <a:sym typeface="Helvetica Light"/>
              </a:defRPr>
            </a:lvl3pPr>
            <a:lvl4pPr marL="0" indent="685800" algn="ctr" defTabSz="410765">
              <a:spcBef>
                <a:spcPts val="0"/>
              </a:spcBef>
              <a:buSzTx/>
              <a:buFontTx/>
              <a:buNone/>
              <a:defRPr sz="2200">
                <a:latin typeface="Helvetica Light"/>
                <a:ea typeface="Helvetica Light"/>
                <a:cs typeface="Helvetica Light"/>
                <a:sym typeface="Helvetica Light"/>
              </a:defRPr>
            </a:lvl4pPr>
            <a:lvl5pPr indent="914400" algn="ctr" defTabSz="410765">
              <a:spcBef>
                <a:spcPts val="0"/>
              </a:spcBef>
              <a:buFontTx/>
              <a:defRPr sz="2200">
                <a:latin typeface="Helvetica Light"/>
                <a:ea typeface="Helvetica Light"/>
                <a:cs typeface="Helvetica Light"/>
                <a:sym typeface="Helvetica Light"/>
              </a:defRPr>
            </a:lvl5pPr>
          </a:lstStyle>
          <a:p>
            <a:r>
              <a:t>Textebene 1</a:t>
            </a:r>
          </a:p>
          <a:p>
            <a:pPr lvl="1"/>
            <a:r>
              <a:t>Textebene 2</a:t>
            </a:r>
          </a:p>
          <a:p>
            <a:pPr lvl="2"/>
            <a:r>
              <a:t>Textebene 3</a:t>
            </a:r>
          </a:p>
          <a:p>
            <a:pPr lvl="3"/>
            <a:r>
              <a:t>Textebene 4</a:t>
            </a:r>
          </a:p>
          <a:p>
            <a:pPr lvl="4"/>
            <a:r>
              <a:t>Textebene 5</a:t>
            </a:r>
          </a:p>
        </p:txBody>
      </p:sp>
      <p:sp>
        <p:nvSpPr>
          <p:cNvPr id="157" name="Shape 157"/>
          <p:cNvSpPr>
            <a:spLocks noGrp="1"/>
          </p:cNvSpPr>
          <p:nvPr>
            <p:ph type="sldNum" sz="quarter" idx="2"/>
          </p:nvPr>
        </p:nvSpPr>
        <p:spPr>
          <a:xfrm>
            <a:off x="4440732" y="6505277"/>
            <a:ext cx="253607" cy="249238"/>
          </a:xfrm>
          <a:prstGeom prst="rect">
            <a:avLst/>
          </a:prstGeom>
        </p:spPr>
        <p:txBody>
          <a:bodyPr lIns="35718" tIns="35718" rIns="35718" bIns="35718" anchor="t"/>
          <a:lstStyle>
            <a:lvl1pPr algn="ctr" defTabSz="410765">
              <a:defRPr>
                <a:solidFill>
                  <a:srgbClr val="000000"/>
                </a:solidFill>
                <a:latin typeface="Helvetica Light"/>
                <a:ea typeface="Helvetica Light"/>
                <a:cs typeface="Helvetica Light"/>
                <a:sym typeface="Helvetica Light"/>
              </a:defRPr>
            </a:lvl1pPr>
          </a:lstStyle>
          <a:p>
            <a:fld id="{86CB4B4D-7CA3-9044-876B-883B54F8677D}" type="slidenum">
              <a:t>‹Nr.›</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164" name="Shape 164"/>
          <p:cNvSpPr>
            <a:spLocks noGrp="1"/>
          </p:cNvSpPr>
          <p:nvPr>
            <p:ph type="body" idx="1"/>
          </p:nvPr>
        </p:nvSpPr>
        <p:spPr>
          <a:xfrm>
            <a:off x="669726" y="892968"/>
            <a:ext cx="7804548" cy="5072064"/>
          </a:xfrm>
          <a:prstGeom prst="rect">
            <a:avLst/>
          </a:prstGeom>
        </p:spPr>
        <p:txBody>
          <a:bodyPr lIns="35718" tIns="35718" rIns="35718" bIns="35718" anchor="ctr"/>
          <a:lstStyle>
            <a:lvl1pPr marL="296333" indent="-296333" defTabSz="410765">
              <a:spcBef>
                <a:spcPts val="2900"/>
              </a:spcBef>
              <a:buSzPct val="75000"/>
              <a:buFontTx/>
              <a:defRPr sz="2400">
                <a:latin typeface="Helvetica Light"/>
                <a:ea typeface="Helvetica Light"/>
                <a:cs typeface="Helvetica Light"/>
                <a:sym typeface="Helvetica Light"/>
              </a:defRPr>
            </a:lvl1pPr>
            <a:lvl2pPr marL="740833" indent="-296333" defTabSz="410765">
              <a:spcBef>
                <a:spcPts val="2900"/>
              </a:spcBef>
              <a:buSzPct val="75000"/>
              <a:buFontTx/>
              <a:buChar char="•"/>
              <a:defRPr sz="2400">
                <a:latin typeface="Helvetica Light"/>
                <a:ea typeface="Helvetica Light"/>
                <a:cs typeface="Helvetica Light"/>
                <a:sym typeface="Helvetica Light"/>
              </a:defRPr>
            </a:lvl2pPr>
            <a:lvl3pPr marL="1185333" indent="-296333" defTabSz="410765">
              <a:spcBef>
                <a:spcPts val="2900"/>
              </a:spcBef>
              <a:buSzPct val="75000"/>
              <a:buFontTx/>
              <a:defRPr sz="2400">
                <a:latin typeface="Helvetica Light"/>
                <a:ea typeface="Helvetica Light"/>
                <a:cs typeface="Helvetica Light"/>
                <a:sym typeface="Helvetica Light"/>
              </a:defRPr>
            </a:lvl3pPr>
            <a:lvl4pPr marL="1629833" indent="-296333" defTabSz="410765">
              <a:spcBef>
                <a:spcPts val="2900"/>
              </a:spcBef>
              <a:buSzPct val="75000"/>
              <a:buFontTx/>
              <a:buChar char="•"/>
              <a:defRPr sz="2400">
                <a:latin typeface="Helvetica Light"/>
                <a:ea typeface="Helvetica Light"/>
                <a:cs typeface="Helvetica Light"/>
                <a:sym typeface="Helvetica Light"/>
              </a:defRPr>
            </a:lvl4pPr>
            <a:lvl5pPr marL="2074333" indent="-296333" defTabSz="410765">
              <a:spcBef>
                <a:spcPts val="2900"/>
              </a:spcBef>
              <a:buSzPct val="75000"/>
              <a:buFontTx/>
              <a:buChar char="•"/>
              <a:defRPr sz="2400">
                <a:latin typeface="Helvetica Light"/>
                <a:ea typeface="Helvetica Light"/>
                <a:cs typeface="Helvetica Light"/>
                <a:sym typeface="Helvetica Light"/>
              </a:defRPr>
            </a:lvl5pPr>
          </a:lstStyle>
          <a:p>
            <a:r>
              <a:t>Textebene 1</a:t>
            </a:r>
          </a:p>
          <a:p>
            <a:pPr lvl="1"/>
            <a:r>
              <a:t>Textebene 2</a:t>
            </a:r>
          </a:p>
          <a:p>
            <a:pPr lvl="2"/>
            <a:r>
              <a:t>Textebene 3</a:t>
            </a:r>
          </a:p>
          <a:p>
            <a:pPr lvl="3"/>
            <a:r>
              <a:t>Textebene 4</a:t>
            </a:r>
          </a:p>
          <a:p>
            <a:pPr lvl="4"/>
            <a:r>
              <a:t>Textebene 5</a:t>
            </a:r>
          </a:p>
        </p:txBody>
      </p:sp>
      <p:sp>
        <p:nvSpPr>
          <p:cNvPr id="165" name="Shape 165"/>
          <p:cNvSpPr>
            <a:spLocks noGrp="1"/>
          </p:cNvSpPr>
          <p:nvPr>
            <p:ph type="sldNum" sz="quarter" idx="2"/>
          </p:nvPr>
        </p:nvSpPr>
        <p:spPr>
          <a:xfrm>
            <a:off x="4440732" y="6505277"/>
            <a:ext cx="253607" cy="249238"/>
          </a:xfrm>
          <a:prstGeom prst="rect">
            <a:avLst/>
          </a:prstGeom>
        </p:spPr>
        <p:txBody>
          <a:bodyPr lIns="35718" tIns="35718" rIns="35718" bIns="35718" anchor="t"/>
          <a:lstStyle>
            <a:lvl1pPr algn="ctr" defTabSz="410765">
              <a:defRPr>
                <a:solidFill>
                  <a:srgbClr val="000000"/>
                </a:solidFill>
                <a:latin typeface="Helvetica Light"/>
                <a:ea typeface="Helvetica Light"/>
                <a:cs typeface="Helvetica Light"/>
                <a:sym typeface="Helvetica Light"/>
              </a:defRPr>
            </a:lvl1pPr>
          </a:lstStyle>
          <a:p>
            <a:fld id="{86CB4B4D-7CA3-9044-876B-883B54F8677D}" type="slidenum">
              <a:t>‹Nr.›</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Zwei Inhalte">
    <p:bg>
      <p:bgPr>
        <a:gradFill flip="none" rotWithShape="1">
          <a:gsLst>
            <a:gs pos="0">
              <a:srgbClr val="000058"/>
            </a:gs>
            <a:gs pos="100000">
              <a:srgbClr val="000099"/>
            </a:gs>
          </a:gsLst>
          <a:lin ang="2700000" scaled="0"/>
        </a:gradFill>
        <a:effectLst/>
      </p:bgPr>
    </p:bg>
    <p:spTree>
      <p:nvGrpSpPr>
        <p:cNvPr id="1" name=""/>
        <p:cNvGrpSpPr/>
        <p:nvPr/>
      </p:nvGrpSpPr>
      <p:grpSpPr>
        <a:xfrm>
          <a:off x="0" y="0"/>
          <a:ext cx="0" cy="0"/>
          <a:chOff x="0" y="0"/>
          <a:chExt cx="0" cy="0"/>
        </a:xfrm>
      </p:grpSpPr>
      <p:grpSp>
        <p:nvGrpSpPr>
          <p:cNvPr id="211" name="Group 211"/>
          <p:cNvGrpSpPr/>
          <p:nvPr/>
        </p:nvGrpSpPr>
        <p:grpSpPr>
          <a:xfrm>
            <a:off x="-1" y="-1"/>
            <a:ext cx="9145589" cy="6856415"/>
            <a:chOff x="0" y="0"/>
            <a:chExt cx="9145587" cy="6856413"/>
          </a:xfrm>
        </p:grpSpPr>
        <p:sp>
          <p:nvSpPr>
            <p:cNvPr id="172" name="Shape 172"/>
            <p:cNvSpPr/>
            <p:nvPr/>
          </p:nvSpPr>
          <p:spPr>
            <a:xfrm>
              <a:off x="0" y="19049"/>
              <a:ext cx="9140826" cy="5195889"/>
            </a:xfrm>
            <a:custGeom>
              <a:avLst/>
              <a:gdLst/>
              <a:ahLst/>
              <a:cxnLst>
                <a:cxn ang="0">
                  <a:pos x="wd2" y="hd2"/>
                </a:cxn>
                <a:cxn ang="5400000">
                  <a:pos x="wd2" y="hd2"/>
                </a:cxn>
                <a:cxn ang="10800000">
                  <a:pos x="wd2" y="hd2"/>
                </a:cxn>
                <a:cxn ang="16200000">
                  <a:pos x="wd2" y="hd2"/>
                </a:cxn>
              </a:cxnLst>
              <a:rect l="0" t="0" r="r" b="b"/>
              <a:pathLst>
                <a:path w="21600" h="21600" extrusionOk="0">
                  <a:moveTo>
                    <a:pt x="12015" y="11985"/>
                  </a:moveTo>
                  <a:lnTo>
                    <a:pt x="0" y="0"/>
                  </a:lnTo>
                  <a:lnTo>
                    <a:pt x="0" y="3445"/>
                  </a:lnTo>
                  <a:lnTo>
                    <a:pt x="11428" y="13054"/>
                  </a:lnTo>
                  <a:lnTo>
                    <a:pt x="21600" y="21600"/>
                  </a:lnTo>
                  <a:lnTo>
                    <a:pt x="21600" y="21560"/>
                  </a:lnTo>
                  <a:lnTo>
                    <a:pt x="12015" y="11985"/>
                  </a:lnTo>
                  <a:close/>
                </a:path>
              </a:pathLst>
            </a:custGeom>
            <a:gradFill flip="none" rotWithShape="1">
              <a:gsLst>
                <a:gs pos="0">
                  <a:srgbClr val="000051"/>
                </a:gs>
                <a:gs pos="100000">
                  <a:srgbClr val="000080"/>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73" name="Shape 173"/>
            <p:cNvSpPr/>
            <p:nvPr/>
          </p:nvSpPr>
          <p:spPr>
            <a:xfrm>
              <a:off x="236538" y="-1"/>
              <a:ext cx="8904287" cy="5148264"/>
            </a:xfrm>
            <a:custGeom>
              <a:avLst/>
              <a:gdLst/>
              <a:ahLst/>
              <a:cxnLst>
                <a:cxn ang="0">
                  <a:pos x="wd2" y="hd2"/>
                </a:cxn>
                <a:cxn ang="5400000">
                  <a:pos x="wd2" y="hd2"/>
                </a:cxn>
                <a:cxn ang="10800000">
                  <a:pos x="wd2" y="hd2"/>
                </a:cxn>
                <a:cxn ang="16200000">
                  <a:pos x="wd2" y="hd2"/>
                </a:cxn>
              </a:cxnLst>
              <a:rect l="0" t="0" r="r" b="b"/>
              <a:pathLst>
                <a:path w="21600" h="21600" extrusionOk="0">
                  <a:moveTo>
                    <a:pt x="12220" y="11416"/>
                  </a:moveTo>
                  <a:lnTo>
                    <a:pt x="1665" y="0"/>
                  </a:lnTo>
                  <a:lnTo>
                    <a:pt x="0" y="0"/>
                  </a:lnTo>
                  <a:lnTo>
                    <a:pt x="11922" y="11896"/>
                  </a:lnTo>
                  <a:lnTo>
                    <a:pt x="21600" y="21600"/>
                  </a:lnTo>
                  <a:lnTo>
                    <a:pt x="21600" y="21560"/>
                  </a:lnTo>
                  <a:lnTo>
                    <a:pt x="12220" y="11416"/>
                  </a:lnTo>
                  <a:close/>
                </a:path>
              </a:pathLst>
            </a:custGeom>
            <a:gradFill flip="none" rotWithShape="1">
              <a:gsLst>
                <a:gs pos="0">
                  <a:srgbClr val="00005D"/>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74" name="Shape 174"/>
            <p:cNvSpPr/>
            <p:nvPr/>
          </p:nvSpPr>
          <p:spPr>
            <a:xfrm>
              <a:off x="-1" y="5449888"/>
              <a:ext cx="6410326" cy="303213"/>
            </a:xfrm>
            <a:custGeom>
              <a:avLst/>
              <a:gdLst/>
              <a:ahLst/>
              <a:cxnLst>
                <a:cxn ang="0">
                  <a:pos x="wd2" y="hd2"/>
                </a:cxn>
                <a:cxn ang="5400000">
                  <a:pos x="wd2" y="hd2"/>
                </a:cxn>
                <a:cxn ang="10800000">
                  <a:pos x="wd2" y="hd2"/>
                </a:cxn>
                <a:cxn ang="16200000">
                  <a:pos x="wd2" y="hd2"/>
                </a:cxn>
              </a:cxnLst>
              <a:rect l="0" t="0" r="r" b="b"/>
              <a:pathLst>
                <a:path w="21600" h="21600" extrusionOk="0">
                  <a:moveTo>
                    <a:pt x="0" y="17550"/>
                  </a:moveTo>
                  <a:lnTo>
                    <a:pt x="21600" y="21600"/>
                  </a:lnTo>
                  <a:lnTo>
                    <a:pt x="21600" y="16200"/>
                  </a:lnTo>
                  <a:lnTo>
                    <a:pt x="0" y="0"/>
                  </a:lnTo>
                  <a:lnTo>
                    <a:pt x="0" y="17550"/>
                  </a:lnTo>
                  <a:close/>
                </a:path>
              </a:pathLst>
            </a:custGeom>
            <a:gradFill flip="none" rotWithShape="1">
              <a:gsLst>
                <a:gs pos="0">
                  <a:srgbClr val="000061"/>
                </a:gs>
                <a:gs pos="100000">
                  <a:srgbClr val="000080"/>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75" name="Shape 175"/>
            <p:cNvSpPr/>
            <p:nvPr/>
          </p:nvSpPr>
          <p:spPr>
            <a:xfrm>
              <a:off x="6410325" y="5678488"/>
              <a:ext cx="2730501" cy="103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9636"/>
                  </a:lnTo>
                  <a:lnTo>
                    <a:pt x="0" y="0"/>
                  </a:lnTo>
                  <a:lnTo>
                    <a:pt x="0" y="15709"/>
                  </a:lnTo>
                  <a:lnTo>
                    <a:pt x="21600" y="21600"/>
                  </a:lnTo>
                  <a:close/>
                </a:path>
              </a:pathLst>
            </a:custGeom>
            <a:gradFill flip="none" rotWithShape="1">
              <a:gsLst>
                <a:gs pos="0">
                  <a:srgbClr val="000080"/>
                </a:gs>
                <a:gs pos="100000">
                  <a:srgbClr val="000099"/>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76" name="Shape 176"/>
            <p:cNvSpPr/>
            <p:nvPr/>
          </p:nvSpPr>
          <p:spPr>
            <a:xfrm>
              <a:off x="-1" y="5915025"/>
              <a:ext cx="7594601" cy="5222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5055"/>
                  </a:lnTo>
                  <a:lnTo>
                    <a:pt x="21600" y="0"/>
                  </a:lnTo>
                  <a:lnTo>
                    <a:pt x="0" y="7025"/>
                  </a:lnTo>
                  <a:lnTo>
                    <a:pt x="0" y="21600"/>
                  </a:lnTo>
                  <a:close/>
                </a:path>
              </a:pathLst>
            </a:custGeom>
            <a:gradFill flip="none" rotWithShape="1">
              <a:gsLst>
                <a:gs pos="0">
                  <a:srgbClr val="00007D"/>
                </a:gs>
                <a:gs pos="100000">
                  <a:srgbClr val="000099"/>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77" name="Shape 177"/>
            <p:cNvSpPr/>
            <p:nvPr/>
          </p:nvSpPr>
          <p:spPr>
            <a:xfrm>
              <a:off x="7594600" y="5876925"/>
              <a:ext cx="1546226" cy="160339"/>
            </a:xfrm>
            <a:custGeom>
              <a:avLst/>
              <a:gdLst/>
              <a:ahLst/>
              <a:cxnLst>
                <a:cxn ang="0">
                  <a:pos x="wd2" y="hd2"/>
                </a:cxn>
                <a:cxn ang="5400000">
                  <a:pos x="wd2" y="hd2"/>
                </a:cxn>
                <a:cxn ang="10800000">
                  <a:pos x="wd2" y="hd2"/>
                </a:cxn>
                <a:cxn ang="16200000">
                  <a:pos x="wd2" y="hd2"/>
                </a:cxn>
              </a:cxnLst>
              <a:rect l="0" t="0" r="r" b="b"/>
              <a:pathLst>
                <a:path w="21600" h="21600" extrusionOk="0">
                  <a:moveTo>
                    <a:pt x="21600" y="10265"/>
                  </a:moveTo>
                  <a:lnTo>
                    <a:pt x="21600" y="0"/>
                  </a:lnTo>
                  <a:lnTo>
                    <a:pt x="0" y="5133"/>
                  </a:lnTo>
                  <a:lnTo>
                    <a:pt x="0" y="21600"/>
                  </a:lnTo>
                  <a:lnTo>
                    <a:pt x="21600" y="10265"/>
                  </a:lnTo>
                  <a:close/>
                </a:path>
              </a:pathLst>
            </a:custGeom>
            <a:solidFill>
              <a:srgbClr val="000099"/>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78" name="Shape 178"/>
            <p:cNvSpPr/>
            <p:nvPr/>
          </p:nvSpPr>
          <p:spPr>
            <a:xfrm>
              <a:off x="5745162" y="6056313"/>
              <a:ext cx="3395663" cy="3143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018"/>
                  </a:lnTo>
                  <a:lnTo>
                    <a:pt x="0" y="21600"/>
                  </a:lnTo>
                  <a:lnTo>
                    <a:pt x="21600" y="0"/>
                  </a:lnTo>
                  <a:close/>
                </a:path>
              </a:pathLst>
            </a:custGeom>
            <a:solidFill>
              <a:srgbClr val="000099"/>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79" name="Shape 179"/>
            <p:cNvSpPr/>
            <p:nvPr/>
          </p:nvSpPr>
          <p:spPr>
            <a:xfrm>
              <a:off x="0" y="6303963"/>
              <a:ext cx="5745163" cy="5524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54" y="21600"/>
                  </a:lnTo>
                  <a:lnTo>
                    <a:pt x="21600" y="2607"/>
                  </a:lnTo>
                  <a:lnTo>
                    <a:pt x="21600" y="0"/>
                  </a:lnTo>
                  <a:lnTo>
                    <a:pt x="0" y="16386"/>
                  </a:lnTo>
                  <a:lnTo>
                    <a:pt x="0" y="21600"/>
                  </a:lnTo>
                  <a:close/>
                </a:path>
              </a:pathLst>
            </a:custGeom>
            <a:gradFill flip="none" rotWithShape="1">
              <a:gsLst>
                <a:gs pos="0">
                  <a:srgbClr val="00006F"/>
                </a:gs>
                <a:gs pos="100000">
                  <a:srgbClr val="000099"/>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80" name="Shape 180"/>
            <p:cNvSpPr/>
            <p:nvPr/>
          </p:nvSpPr>
          <p:spPr>
            <a:xfrm>
              <a:off x="3328987" y="6418263"/>
              <a:ext cx="3990976" cy="438151"/>
            </a:xfrm>
            <a:custGeom>
              <a:avLst/>
              <a:gdLst/>
              <a:ahLst/>
              <a:cxnLst>
                <a:cxn ang="0">
                  <a:pos x="wd2" y="hd2"/>
                </a:cxn>
                <a:cxn ang="5400000">
                  <a:pos x="wd2" y="hd2"/>
                </a:cxn>
                <a:cxn ang="10800000">
                  <a:pos x="wd2" y="hd2"/>
                </a:cxn>
                <a:cxn ang="16200000">
                  <a:pos x="wd2" y="hd2"/>
                </a:cxn>
              </a:cxnLst>
              <a:rect l="0" t="0" r="r" b="b"/>
              <a:pathLst>
                <a:path w="21600" h="21600" extrusionOk="0">
                  <a:moveTo>
                    <a:pt x="18725" y="21600"/>
                  </a:moveTo>
                  <a:lnTo>
                    <a:pt x="21600" y="15965"/>
                  </a:lnTo>
                  <a:lnTo>
                    <a:pt x="19395" y="0"/>
                  </a:lnTo>
                  <a:lnTo>
                    <a:pt x="0" y="21600"/>
                  </a:lnTo>
                  <a:lnTo>
                    <a:pt x="18725" y="21600"/>
                  </a:lnTo>
                  <a:close/>
                </a:path>
              </a:pathLst>
            </a:custGeom>
            <a:solidFill>
              <a:srgbClr val="000099"/>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81" name="Shape 181"/>
            <p:cNvSpPr/>
            <p:nvPr/>
          </p:nvSpPr>
          <p:spPr>
            <a:xfrm>
              <a:off x="6911975" y="6142038"/>
              <a:ext cx="2228850" cy="600076"/>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lnTo>
                    <a:pt x="21600" y="0"/>
                  </a:lnTo>
                  <a:lnTo>
                    <a:pt x="0" y="9943"/>
                  </a:lnTo>
                  <a:lnTo>
                    <a:pt x="3951" y="21600"/>
                  </a:lnTo>
                  <a:lnTo>
                    <a:pt x="21600" y="7200"/>
                  </a:lnTo>
                  <a:close/>
                </a:path>
              </a:pathLst>
            </a:custGeom>
            <a:gradFill flip="none" rotWithShape="1">
              <a:gsLst>
                <a:gs pos="0">
                  <a:srgbClr val="000099"/>
                </a:gs>
                <a:gs pos="100000">
                  <a:srgbClr val="08089C"/>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82" name="Shape 182"/>
            <p:cNvSpPr/>
            <p:nvPr/>
          </p:nvSpPr>
          <p:spPr>
            <a:xfrm>
              <a:off x="7985125" y="5002213"/>
              <a:ext cx="1155700" cy="381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540"/>
                  </a:lnTo>
                  <a:lnTo>
                    <a:pt x="21600" y="21600"/>
                  </a:lnTo>
                  <a:close/>
                </a:path>
              </a:pathLst>
            </a:custGeom>
            <a:solidFill>
              <a:srgbClr val="000099"/>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83" name="Shape 183"/>
            <p:cNvSpPr/>
            <p:nvPr/>
          </p:nvSpPr>
          <p:spPr>
            <a:xfrm>
              <a:off x="0" y="2359025"/>
              <a:ext cx="7985126" cy="2652713"/>
            </a:xfrm>
            <a:custGeom>
              <a:avLst/>
              <a:gdLst/>
              <a:ahLst/>
              <a:cxnLst>
                <a:cxn ang="0">
                  <a:pos x="wd2" y="hd2"/>
                </a:cxn>
                <a:cxn ang="5400000">
                  <a:pos x="wd2" y="hd2"/>
                </a:cxn>
                <a:cxn ang="10800000">
                  <a:pos x="wd2" y="hd2"/>
                </a:cxn>
                <a:cxn ang="16200000">
                  <a:pos x="wd2" y="hd2"/>
                </a:cxn>
              </a:cxnLst>
              <a:rect l="0" t="0" r="r" b="b"/>
              <a:pathLst>
                <a:path w="21600" h="21600" extrusionOk="0">
                  <a:moveTo>
                    <a:pt x="0" y="930"/>
                  </a:moveTo>
                  <a:lnTo>
                    <a:pt x="21600" y="21600"/>
                  </a:lnTo>
                  <a:lnTo>
                    <a:pt x="21600" y="21522"/>
                  </a:lnTo>
                  <a:lnTo>
                    <a:pt x="0" y="0"/>
                  </a:lnTo>
                  <a:lnTo>
                    <a:pt x="0" y="930"/>
                  </a:lnTo>
                  <a:close/>
                </a:path>
              </a:pathLst>
            </a:custGeom>
            <a:gradFill flip="none" rotWithShape="1">
              <a:gsLst>
                <a:gs pos="0">
                  <a:srgbClr val="000053"/>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84" name="Shape 184"/>
            <p:cNvSpPr/>
            <p:nvPr/>
          </p:nvSpPr>
          <p:spPr>
            <a:xfrm>
              <a:off x="7985125" y="4840287"/>
              <a:ext cx="1155700" cy="5048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1192"/>
                  </a:lnTo>
                  <a:lnTo>
                    <a:pt x="0" y="0"/>
                  </a:lnTo>
                  <a:lnTo>
                    <a:pt x="0" y="3668"/>
                  </a:lnTo>
                  <a:lnTo>
                    <a:pt x="21600" y="21600"/>
                  </a:lnTo>
                  <a:close/>
                </a:path>
              </a:pathLst>
            </a:custGeom>
            <a:gradFill flip="none" rotWithShape="1">
              <a:gsLst>
                <a:gs pos="0">
                  <a:srgbClr val="000080"/>
                </a:gs>
                <a:gs pos="100000">
                  <a:srgbClr val="000099"/>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85" name="Shape 185"/>
            <p:cNvSpPr/>
            <p:nvPr/>
          </p:nvSpPr>
          <p:spPr>
            <a:xfrm>
              <a:off x="0" y="1454150"/>
              <a:ext cx="7985126" cy="3471863"/>
            </a:xfrm>
            <a:custGeom>
              <a:avLst/>
              <a:gdLst/>
              <a:ahLst/>
              <a:cxnLst>
                <a:cxn ang="0">
                  <a:pos x="wd2" y="hd2"/>
                </a:cxn>
                <a:cxn ang="5400000">
                  <a:pos x="wd2" y="hd2"/>
                </a:cxn>
                <a:cxn ang="10800000">
                  <a:pos x="wd2" y="hd2"/>
                </a:cxn>
                <a:cxn ang="16200000">
                  <a:pos x="wd2" y="hd2"/>
                </a:cxn>
              </a:cxnLst>
              <a:rect l="0" t="0" r="r" b="b"/>
              <a:pathLst>
                <a:path w="21600" h="21600" extrusionOk="0">
                  <a:moveTo>
                    <a:pt x="0" y="3909"/>
                  </a:moveTo>
                  <a:lnTo>
                    <a:pt x="21600" y="21600"/>
                  </a:lnTo>
                  <a:lnTo>
                    <a:pt x="21600" y="21067"/>
                  </a:lnTo>
                  <a:lnTo>
                    <a:pt x="0" y="0"/>
                  </a:lnTo>
                  <a:lnTo>
                    <a:pt x="0" y="3909"/>
                  </a:lnTo>
                  <a:close/>
                </a:path>
              </a:pathLst>
            </a:custGeom>
            <a:gradFill flip="none" rotWithShape="1">
              <a:gsLst>
                <a:gs pos="0">
                  <a:srgbClr val="000055"/>
                </a:gs>
                <a:gs pos="100000">
                  <a:srgbClr val="000080"/>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86" name="Shape 186"/>
            <p:cNvSpPr/>
            <p:nvPr/>
          </p:nvSpPr>
          <p:spPr>
            <a:xfrm>
              <a:off x="3641725" y="-1"/>
              <a:ext cx="5014913" cy="432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477" y="21600"/>
                  </a:lnTo>
                  <a:lnTo>
                    <a:pt x="21600" y="21418"/>
                  </a:lnTo>
                  <a:lnTo>
                    <a:pt x="697" y="0"/>
                  </a:lnTo>
                  <a:lnTo>
                    <a:pt x="0" y="0"/>
                  </a:lnTo>
                  <a:close/>
                </a:path>
              </a:pathLst>
            </a:custGeom>
            <a:gradFill flip="none" rotWithShape="1">
              <a:gsLst>
                <a:gs pos="0">
                  <a:srgbClr val="00006B"/>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87" name="Shape 187"/>
            <p:cNvSpPr/>
            <p:nvPr/>
          </p:nvSpPr>
          <p:spPr>
            <a:xfrm>
              <a:off x="8628062" y="4289425"/>
              <a:ext cx="512763" cy="4746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8999"/>
                  </a:lnTo>
                  <a:lnTo>
                    <a:pt x="1204" y="0"/>
                  </a:lnTo>
                  <a:lnTo>
                    <a:pt x="0" y="1662"/>
                  </a:lnTo>
                  <a:lnTo>
                    <a:pt x="21600" y="21600"/>
                  </a:lnTo>
                  <a:close/>
                </a:path>
              </a:pathLst>
            </a:custGeom>
            <a:gradFill flip="none" rotWithShape="1">
              <a:gsLst>
                <a:gs pos="0">
                  <a:srgbClr val="000099"/>
                </a:gs>
                <a:gs pos="100000">
                  <a:srgbClr val="0F0F9F"/>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88" name="Shape 188"/>
            <p:cNvSpPr/>
            <p:nvPr/>
          </p:nvSpPr>
          <p:spPr>
            <a:xfrm>
              <a:off x="8694737" y="4108450"/>
              <a:ext cx="446088" cy="5318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1155"/>
                  </a:lnTo>
                  <a:lnTo>
                    <a:pt x="7379" y="0"/>
                  </a:lnTo>
                  <a:lnTo>
                    <a:pt x="0" y="5803"/>
                  </a:lnTo>
                  <a:lnTo>
                    <a:pt x="21600" y="21600"/>
                  </a:lnTo>
                  <a:close/>
                </a:path>
              </a:pathLst>
            </a:custGeom>
            <a:solidFill>
              <a:srgbClr val="000099"/>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89" name="Shape 189"/>
            <p:cNvSpPr/>
            <p:nvPr/>
          </p:nvSpPr>
          <p:spPr>
            <a:xfrm>
              <a:off x="3895725" y="0"/>
              <a:ext cx="4951413" cy="42513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936" y="21600"/>
                  </a:lnTo>
                  <a:lnTo>
                    <a:pt x="21600" y="20875"/>
                  </a:lnTo>
                  <a:lnTo>
                    <a:pt x="2650" y="0"/>
                  </a:lnTo>
                  <a:lnTo>
                    <a:pt x="0" y="0"/>
                  </a:lnTo>
                  <a:close/>
                </a:path>
              </a:pathLst>
            </a:custGeom>
            <a:gradFill flip="none" rotWithShape="1">
              <a:gsLst>
                <a:gs pos="0">
                  <a:srgbClr val="000047"/>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90" name="Shape 190"/>
            <p:cNvSpPr/>
            <p:nvPr/>
          </p:nvSpPr>
          <p:spPr>
            <a:xfrm>
              <a:off x="8931275" y="4022725"/>
              <a:ext cx="209550" cy="2095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600" y="21600"/>
                  </a:lnTo>
                  <a:close/>
                </a:path>
              </a:pathLst>
            </a:custGeom>
            <a:solidFill>
              <a:srgbClr val="FF9999"/>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91" name="Shape 191"/>
            <p:cNvSpPr/>
            <p:nvPr/>
          </p:nvSpPr>
          <p:spPr>
            <a:xfrm>
              <a:off x="4940300" y="0"/>
              <a:ext cx="3990975" cy="4022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566" y="0"/>
                  </a:lnTo>
                  <a:lnTo>
                    <a:pt x="0" y="0"/>
                  </a:lnTo>
                  <a:close/>
                </a:path>
              </a:pathLst>
            </a:custGeom>
            <a:gradFill flip="none" rotWithShape="1">
              <a:gsLst>
                <a:gs pos="0">
                  <a:srgbClr val="00004F"/>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92" name="Shape 192"/>
            <p:cNvSpPr/>
            <p:nvPr/>
          </p:nvSpPr>
          <p:spPr>
            <a:xfrm>
              <a:off x="5537200" y="0"/>
              <a:ext cx="3489325" cy="393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482" y="21600"/>
                  </a:lnTo>
                  <a:lnTo>
                    <a:pt x="21600" y="21548"/>
                  </a:lnTo>
                  <a:lnTo>
                    <a:pt x="3112" y="0"/>
                  </a:lnTo>
                  <a:lnTo>
                    <a:pt x="0" y="0"/>
                  </a:lnTo>
                  <a:close/>
                </a:path>
              </a:pathLst>
            </a:custGeom>
            <a:gradFill flip="none" rotWithShape="1">
              <a:gsLst>
                <a:gs pos="0">
                  <a:srgbClr val="000065"/>
                </a:gs>
                <a:gs pos="100000">
                  <a:srgbClr val="000080"/>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93" name="Shape 193"/>
            <p:cNvSpPr/>
            <p:nvPr/>
          </p:nvSpPr>
          <p:spPr>
            <a:xfrm>
              <a:off x="9007475" y="3927475"/>
              <a:ext cx="133350" cy="152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250"/>
                  </a:lnTo>
                  <a:lnTo>
                    <a:pt x="3086" y="0"/>
                  </a:lnTo>
                  <a:lnTo>
                    <a:pt x="0" y="1350"/>
                  </a:lnTo>
                  <a:lnTo>
                    <a:pt x="21600" y="21600"/>
                  </a:lnTo>
                  <a:close/>
                </a:path>
              </a:pathLst>
            </a:custGeom>
            <a:gradFill flip="none" rotWithShape="1">
              <a:gsLst>
                <a:gs pos="0">
                  <a:srgbClr val="000099"/>
                </a:gs>
                <a:gs pos="100000">
                  <a:srgbClr val="1717A2"/>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94" name="Shape 194"/>
            <p:cNvSpPr/>
            <p:nvPr/>
          </p:nvSpPr>
          <p:spPr>
            <a:xfrm>
              <a:off x="8894762" y="1349375"/>
              <a:ext cx="246063" cy="8191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540"/>
                  </a:lnTo>
                  <a:lnTo>
                    <a:pt x="10730" y="0"/>
                  </a:lnTo>
                  <a:lnTo>
                    <a:pt x="0" y="8037"/>
                  </a:lnTo>
                  <a:lnTo>
                    <a:pt x="21600" y="21600"/>
                  </a:lnTo>
                  <a:close/>
                </a:path>
              </a:pathLst>
            </a:custGeom>
            <a:solidFill>
              <a:srgbClr val="000080"/>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95" name="Shape 195"/>
            <p:cNvSpPr/>
            <p:nvPr/>
          </p:nvSpPr>
          <p:spPr>
            <a:xfrm>
              <a:off x="8107362" y="-1"/>
              <a:ext cx="909638" cy="16541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702" y="21600"/>
                  </a:lnTo>
                  <a:lnTo>
                    <a:pt x="21600" y="17624"/>
                  </a:lnTo>
                  <a:lnTo>
                    <a:pt x="9445" y="0"/>
                  </a:lnTo>
                  <a:lnTo>
                    <a:pt x="0" y="0"/>
                  </a:lnTo>
                  <a:close/>
                </a:path>
              </a:pathLst>
            </a:custGeom>
            <a:gradFill flip="none" rotWithShape="1">
              <a:gsLst>
                <a:gs pos="0">
                  <a:srgbClr val="000055"/>
                </a:gs>
                <a:gs pos="100000">
                  <a:srgbClr val="000080"/>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96" name="Shape 196"/>
            <p:cNvSpPr/>
            <p:nvPr/>
          </p:nvSpPr>
          <p:spPr>
            <a:xfrm>
              <a:off x="8589962" y="-1"/>
              <a:ext cx="541338" cy="1263652"/>
            </a:xfrm>
            <a:custGeom>
              <a:avLst/>
              <a:gdLst/>
              <a:ahLst/>
              <a:cxnLst>
                <a:cxn ang="0">
                  <a:pos x="wd2" y="hd2"/>
                </a:cxn>
                <a:cxn ang="5400000">
                  <a:pos x="wd2" y="hd2"/>
                </a:cxn>
                <a:cxn ang="10800000">
                  <a:pos x="wd2" y="hd2"/>
                </a:cxn>
                <a:cxn ang="16200000">
                  <a:pos x="wd2" y="hd2"/>
                </a:cxn>
              </a:cxnLst>
              <a:rect l="0" t="0" r="r" b="b"/>
              <a:pathLst>
                <a:path w="21600" h="21600" extrusionOk="0">
                  <a:moveTo>
                    <a:pt x="9121" y="0"/>
                  </a:moveTo>
                  <a:lnTo>
                    <a:pt x="0" y="0"/>
                  </a:lnTo>
                  <a:lnTo>
                    <a:pt x="18179" y="21600"/>
                  </a:lnTo>
                  <a:lnTo>
                    <a:pt x="21600" y="17697"/>
                  </a:lnTo>
                  <a:lnTo>
                    <a:pt x="9121" y="0"/>
                  </a:lnTo>
                  <a:close/>
                </a:path>
              </a:pathLst>
            </a:custGeom>
            <a:gradFill flip="none" rotWithShape="1">
              <a:gsLst>
                <a:gs pos="0">
                  <a:srgbClr val="000059"/>
                </a:gs>
                <a:gs pos="100000">
                  <a:srgbClr val="000080"/>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97" name="Shape 197"/>
            <p:cNvSpPr/>
            <p:nvPr/>
          </p:nvSpPr>
          <p:spPr>
            <a:xfrm>
              <a:off x="9045575" y="1036637"/>
              <a:ext cx="95250" cy="493714"/>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21600" y="21600"/>
                  </a:lnTo>
                  <a:lnTo>
                    <a:pt x="21600" y="415"/>
                  </a:lnTo>
                  <a:lnTo>
                    <a:pt x="19440" y="0"/>
                  </a:lnTo>
                  <a:lnTo>
                    <a:pt x="0" y="9969"/>
                  </a:lnTo>
                  <a:close/>
                </a:path>
              </a:pathLst>
            </a:custGeom>
            <a:solidFill>
              <a:srgbClr val="000080"/>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98" name="Shape 198"/>
            <p:cNvSpPr/>
            <p:nvPr/>
          </p:nvSpPr>
          <p:spPr>
            <a:xfrm>
              <a:off x="3175" y="2541587"/>
              <a:ext cx="9131301" cy="2959102"/>
            </a:xfrm>
            <a:custGeom>
              <a:avLst/>
              <a:gdLst/>
              <a:ahLst/>
              <a:cxnLst>
                <a:cxn ang="0">
                  <a:pos x="wd2" y="hd2"/>
                </a:cxn>
                <a:cxn ang="5400000">
                  <a:pos x="wd2" y="hd2"/>
                </a:cxn>
                <a:cxn ang="10800000">
                  <a:pos x="wd2" y="hd2"/>
                </a:cxn>
                <a:cxn ang="16200000">
                  <a:pos x="wd2" y="hd2"/>
                </a:cxn>
              </a:cxnLst>
              <a:rect l="0" t="0" r="r" b="b"/>
              <a:pathLst>
                <a:path w="21600" h="21600" extrusionOk="0">
                  <a:moveTo>
                    <a:pt x="0" y="4299"/>
                  </a:moveTo>
                  <a:lnTo>
                    <a:pt x="21600" y="21600"/>
                  </a:lnTo>
                  <a:lnTo>
                    <a:pt x="21600" y="21252"/>
                  </a:lnTo>
                  <a:lnTo>
                    <a:pt x="0" y="0"/>
                  </a:lnTo>
                  <a:lnTo>
                    <a:pt x="0" y="4299"/>
                  </a:lnTo>
                  <a:close/>
                </a:path>
              </a:pathLst>
            </a:custGeom>
            <a:gradFill flip="none" rotWithShape="1">
              <a:gsLst>
                <a:gs pos="0">
                  <a:srgbClr val="000061"/>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99" name="Shape 199"/>
            <p:cNvSpPr/>
            <p:nvPr/>
          </p:nvSpPr>
          <p:spPr>
            <a:xfrm>
              <a:off x="9132887" y="5527675"/>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21600"/>
                  </a:lnTo>
                  <a:lnTo>
                    <a:pt x="21600" y="21600"/>
                  </a:lnTo>
                  <a:close/>
                </a:path>
              </a:pathLst>
            </a:custGeom>
            <a:solidFill>
              <a:srgbClr val="18FF00"/>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00" name="Shape 200"/>
            <p:cNvSpPr/>
            <p:nvPr/>
          </p:nvSpPr>
          <p:spPr>
            <a:xfrm>
              <a:off x="3175" y="3416300"/>
              <a:ext cx="9131301" cy="2122489"/>
            </a:xfrm>
            <a:custGeom>
              <a:avLst/>
              <a:gdLst/>
              <a:ahLst/>
              <a:cxnLst>
                <a:cxn ang="0">
                  <a:pos x="wd2" y="hd2"/>
                </a:cxn>
                <a:cxn ang="5400000">
                  <a:pos x="wd2" y="hd2"/>
                </a:cxn>
                <a:cxn ang="10800000">
                  <a:pos x="wd2" y="hd2"/>
                </a:cxn>
                <a:cxn ang="16200000">
                  <a:pos x="wd2" y="hd2"/>
                </a:cxn>
              </a:cxnLst>
              <a:rect l="0" t="0" r="r" b="b"/>
              <a:pathLst>
                <a:path w="21600" h="21600" extrusionOk="0">
                  <a:moveTo>
                    <a:pt x="0" y="5913"/>
                  </a:moveTo>
                  <a:lnTo>
                    <a:pt x="21600" y="21600"/>
                  </a:lnTo>
                  <a:lnTo>
                    <a:pt x="21600" y="21503"/>
                  </a:lnTo>
                  <a:lnTo>
                    <a:pt x="0" y="0"/>
                  </a:lnTo>
                  <a:lnTo>
                    <a:pt x="0" y="5913"/>
                  </a:lnTo>
                  <a:close/>
                </a:path>
              </a:pathLst>
            </a:custGeom>
            <a:gradFill flip="none" rotWithShape="1">
              <a:gsLst>
                <a:gs pos="0">
                  <a:srgbClr val="00005D"/>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01" name="Shape 201"/>
            <p:cNvSpPr/>
            <p:nvPr/>
          </p:nvSpPr>
          <p:spPr>
            <a:xfrm>
              <a:off x="3175" y="5043487"/>
              <a:ext cx="9131301" cy="657226"/>
            </a:xfrm>
            <a:custGeom>
              <a:avLst/>
              <a:gdLst/>
              <a:ahLst/>
              <a:cxnLst>
                <a:cxn ang="0">
                  <a:pos x="wd2" y="hd2"/>
                </a:cxn>
                <a:cxn ang="5400000">
                  <a:pos x="wd2" y="hd2"/>
                </a:cxn>
                <a:cxn ang="10800000">
                  <a:pos x="wd2" y="hd2"/>
                </a:cxn>
                <a:cxn ang="16200000">
                  <a:pos x="wd2" y="hd2"/>
                </a:cxn>
              </a:cxnLst>
              <a:rect l="0" t="0" r="r" b="b"/>
              <a:pathLst>
                <a:path w="21600" h="21600" extrusionOk="0">
                  <a:moveTo>
                    <a:pt x="0" y="2504"/>
                  </a:moveTo>
                  <a:lnTo>
                    <a:pt x="21600" y="21600"/>
                  </a:lnTo>
                  <a:lnTo>
                    <a:pt x="21600" y="20974"/>
                  </a:lnTo>
                  <a:lnTo>
                    <a:pt x="0" y="0"/>
                  </a:lnTo>
                  <a:lnTo>
                    <a:pt x="0" y="2504"/>
                  </a:lnTo>
                  <a:close/>
                </a:path>
              </a:pathLst>
            </a:custGeom>
            <a:gradFill flip="none" rotWithShape="1">
              <a:gsLst>
                <a:gs pos="0">
                  <a:srgbClr val="000082"/>
                </a:gs>
                <a:gs pos="100000">
                  <a:srgbClr val="000099"/>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02" name="Shape 202"/>
            <p:cNvSpPr/>
            <p:nvPr/>
          </p:nvSpPr>
          <p:spPr>
            <a:xfrm>
              <a:off x="2058987" y="-1"/>
              <a:ext cx="7075488" cy="50434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437"/>
                  </a:lnTo>
                  <a:lnTo>
                    <a:pt x="607" y="0"/>
                  </a:lnTo>
                  <a:lnTo>
                    <a:pt x="0" y="0"/>
                  </a:lnTo>
                  <a:close/>
                </a:path>
              </a:pathLst>
            </a:custGeom>
            <a:gradFill flip="none" rotWithShape="1">
              <a:gsLst>
                <a:gs pos="0">
                  <a:srgbClr val="00004A"/>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03" name="Shape 203"/>
            <p:cNvSpPr/>
            <p:nvPr/>
          </p:nvSpPr>
          <p:spPr>
            <a:xfrm>
              <a:off x="5272087" y="-1"/>
              <a:ext cx="3862388" cy="41497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550"/>
                  </a:lnTo>
                  <a:lnTo>
                    <a:pt x="587" y="0"/>
                  </a:lnTo>
                  <a:lnTo>
                    <a:pt x="0" y="0"/>
                  </a:lnTo>
                  <a:close/>
                </a:path>
              </a:pathLst>
            </a:custGeom>
            <a:gradFill flip="none" rotWithShape="1">
              <a:gsLst>
                <a:gs pos="0">
                  <a:srgbClr val="000082"/>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04" name="Shape 204"/>
            <p:cNvSpPr/>
            <p:nvPr/>
          </p:nvSpPr>
          <p:spPr>
            <a:xfrm>
              <a:off x="6270625" y="-1"/>
              <a:ext cx="2863851" cy="3911602"/>
            </a:xfrm>
            <a:custGeom>
              <a:avLst/>
              <a:gdLst/>
              <a:ahLst/>
              <a:cxnLst>
                <a:cxn ang="0">
                  <a:pos x="wd2" y="hd2"/>
                </a:cxn>
                <a:cxn ang="5400000">
                  <a:pos x="wd2" y="hd2"/>
                </a:cxn>
                <a:cxn ang="10800000">
                  <a:pos x="wd2" y="hd2"/>
                </a:cxn>
                <a:cxn ang="16200000">
                  <a:pos x="wd2" y="hd2"/>
                </a:cxn>
              </a:cxnLst>
              <a:rect l="0" t="0" r="r" b="b"/>
              <a:pathLst>
                <a:path w="21600" h="21600" extrusionOk="0">
                  <a:moveTo>
                    <a:pt x="5820" y="0"/>
                  </a:moveTo>
                  <a:lnTo>
                    <a:pt x="0" y="0"/>
                  </a:lnTo>
                  <a:lnTo>
                    <a:pt x="21600" y="21600"/>
                  </a:lnTo>
                  <a:lnTo>
                    <a:pt x="21600" y="19706"/>
                  </a:lnTo>
                  <a:lnTo>
                    <a:pt x="21528" y="19706"/>
                  </a:lnTo>
                  <a:lnTo>
                    <a:pt x="5820" y="0"/>
                  </a:lnTo>
                  <a:close/>
                </a:path>
              </a:pathLst>
            </a:custGeom>
            <a:gradFill flip="none" rotWithShape="1">
              <a:gsLst>
                <a:gs pos="0">
                  <a:srgbClr val="000065"/>
                </a:gs>
                <a:gs pos="100000">
                  <a:srgbClr val="000080"/>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05" name="Shape 205"/>
            <p:cNvSpPr/>
            <p:nvPr/>
          </p:nvSpPr>
          <p:spPr>
            <a:xfrm>
              <a:off x="7173912" y="0"/>
              <a:ext cx="1960564" cy="32924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225"/>
                  </a:lnTo>
                  <a:lnTo>
                    <a:pt x="736" y="0"/>
                  </a:lnTo>
                  <a:lnTo>
                    <a:pt x="0" y="0"/>
                  </a:lnTo>
                  <a:close/>
                </a:path>
              </a:pathLst>
            </a:custGeom>
            <a:gradFill flip="none" rotWithShape="1">
              <a:gsLst>
                <a:gs pos="0">
                  <a:srgbClr val="000058"/>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06" name="Shape 206"/>
            <p:cNvSpPr/>
            <p:nvPr/>
          </p:nvSpPr>
          <p:spPr>
            <a:xfrm>
              <a:off x="7451725" y="0"/>
              <a:ext cx="1682750" cy="3073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533"/>
                  </a:lnTo>
                  <a:lnTo>
                    <a:pt x="1102" y="0"/>
                  </a:lnTo>
                  <a:lnTo>
                    <a:pt x="0" y="0"/>
                  </a:lnTo>
                  <a:close/>
                </a:path>
              </a:pathLst>
            </a:custGeom>
            <a:gradFill flip="none" rotWithShape="1">
              <a:gsLst>
                <a:gs pos="0">
                  <a:srgbClr val="00006F"/>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07" name="Shape 207"/>
            <p:cNvSpPr/>
            <p:nvPr/>
          </p:nvSpPr>
          <p:spPr>
            <a:xfrm>
              <a:off x="7907337" y="0"/>
              <a:ext cx="1227138" cy="2360613"/>
            </a:xfrm>
            <a:custGeom>
              <a:avLst/>
              <a:gdLst/>
              <a:ahLst/>
              <a:cxnLst>
                <a:cxn ang="0">
                  <a:pos x="wd2" y="hd2"/>
                </a:cxn>
                <a:cxn ang="5400000">
                  <a:pos x="wd2" y="hd2"/>
                </a:cxn>
                <a:cxn ang="10800000">
                  <a:pos x="wd2" y="hd2"/>
                </a:cxn>
                <a:cxn ang="16200000">
                  <a:pos x="wd2" y="hd2"/>
                </a:cxn>
              </a:cxnLst>
              <a:rect l="0" t="0" r="r" b="b"/>
              <a:pathLst>
                <a:path w="21600" h="21600" extrusionOk="0">
                  <a:moveTo>
                    <a:pt x="21600" y="20816"/>
                  </a:moveTo>
                  <a:lnTo>
                    <a:pt x="1177" y="0"/>
                  </a:lnTo>
                  <a:lnTo>
                    <a:pt x="0" y="0"/>
                  </a:lnTo>
                  <a:lnTo>
                    <a:pt x="21600" y="21600"/>
                  </a:lnTo>
                  <a:lnTo>
                    <a:pt x="21600" y="20816"/>
                  </a:lnTo>
                  <a:close/>
                </a:path>
              </a:pathLst>
            </a:custGeom>
            <a:gradFill flip="none" rotWithShape="1">
              <a:gsLst>
                <a:gs pos="0">
                  <a:srgbClr val="000079"/>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nvGrpSpPr>
            <p:cNvPr id="210" name="Group 210"/>
            <p:cNvGrpSpPr/>
            <p:nvPr/>
          </p:nvGrpSpPr>
          <p:grpSpPr>
            <a:xfrm>
              <a:off x="-1" y="2590800"/>
              <a:ext cx="9140826" cy="2949576"/>
              <a:chOff x="0" y="0"/>
              <a:chExt cx="9140825" cy="2949575"/>
            </a:xfrm>
          </p:grpSpPr>
          <p:sp>
            <p:nvSpPr>
              <p:cNvPr id="208" name="Shape 208"/>
              <p:cNvSpPr/>
              <p:nvPr/>
            </p:nvSpPr>
            <p:spPr>
              <a:xfrm>
                <a:off x="-1" y="0"/>
                <a:ext cx="5826126" cy="20843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6021"/>
                    </a:lnTo>
                    <a:lnTo>
                      <a:pt x="21458" y="21600"/>
                    </a:lnTo>
                    <a:lnTo>
                      <a:pt x="21529" y="20317"/>
                    </a:lnTo>
                    <a:lnTo>
                      <a:pt x="21600" y="19132"/>
                    </a:lnTo>
                    <a:lnTo>
                      <a:pt x="0" y="0"/>
                    </a:lnTo>
                    <a:close/>
                  </a:path>
                </a:pathLst>
              </a:custGeom>
              <a:gradFill flip="none" rotWithShape="1">
                <a:gsLst>
                  <a:gs pos="0">
                    <a:srgbClr val="00006F"/>
                  </a:gs>
                  <a:gs pos="100000">
                    <a:srgbClr val="000099"/>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09" name="Shape 209"/>
              <p:cNvSpPr/>
              <p:nvPr/>
            </p:nvSpPr>
            <p:spPr>
              <a:xfrm>
                <a:off x="5788025" y="1846262"/>
                <a:ext cx="3352800" cy="1103314"/>
              </a:xfrm>
              <a:custGeom>
                <a:avLst/>
                <a:gdLst/>
                <a:ahLst/>
                <a:cxnLst>
                  <a:cxn ang="0">
                    <a:pos x="wd2" y="hd2"/>
                  </a:cxn>
                  <a:cxn ang="5400000">
                    <a:pos x="wd2" y="hd2"/>
                  </a:cxn>
                  <a:cxn ang="10800000">
                    <a:pos x="wd2" y="hd2"/>
                  </a:cxn>
                  <a:cxn ang="16200000">
                    <a:pos x="wd2" y="hd2"/>
                  </a:cxn>
                </a:cxnLst>
                <a:rect l="0" t="0" r="r" b="b"/>
                <a:pathLst>
                  <a:path w="21600" h="21600" extrusionOk="0">
                    <a:moveTo>
                      <a:pt x="21600" y="20668"/>
                    </a:moveTo>
                    <a:lnTo>
                      <a:pt x="246" y="0"/>
                    </a:lnTo>
                    <a:lnTo>
                      <a:pt x="123" y="2238"/>
                    </a:lnTo>
                    <a:lnTo>
                      <a:pt x="0" y="4662"/>
                    </a:lnTo>
                    <a:lnTo>
                      <a:pt x="21600" y="21600"/>
                    </a:lnTo>
                    <a:lnTo>
                      <a:pt x="21600" y="20668"/>
                    </a:lnTo>
                    <a:close/>
                  </a:path>
                </a:pathLst>
              </a:custGeom>
              <a:gradFill flip="none" rotWithShape="1">
                <a:gsLst>
                  <a:gs pos="0">
                    <a:srgbClr val="000099"/>
                  </a:gs>
                  <a:gs pos="100000">
                    <a:srgbClr val="1717A2"/>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grpSp>
      <p:sp>
        <p:nvSpPr>
          <p:cNvPr id="212" name="Shape 212"/>
          <p:cNvSpPr>
            <a:spLocks noGrp="1"/>
          </p:cNvSpPr>
          <p:nvPr>
            <p:ph type="title"/>
          </p:nvPr>
        </p:nvSpPr>
        <p:spPr>
          <a:xfrm>
            <a:off x="457200" y="277813"/>
            <a:ext cx="8229600" cy="1143001"/>
          </a:xfrm>
          <a:prstGeom prst="rect">
            <a:avLst/>
          </a:prstGeom>
        </p:spPr>
        <p:txBody>
          <a:bodyPr/>
          <a:lstStyle>
            <a:lvl1pPr defTabSz="914400">
              <a:defRPr sz="4400">
                <a:solidFill>
                  <a:srgbClr val="FFFFFF"/>
                </a:solidFill>
                <a:effectLst>
                  <a:outerShdw blurRad="38100" dist="38100" dir="2700000" rotWithShape="0">
                    <a:srgbClr val="000000"/>
                  </a:outerShdw>
                </a:effectLst>
              </a:defRPr>
            </a:lvl1pPr>
          </a:lstStyle>
          <a:p>
            <a:r>
              <a:t>Titeltext</a:t>
            </a:r>
          </a:p>
        </p:txBody>
      </p:sp>
      <p:sp>
        <p:nvSpPr>
          <p:cNvPr id="213" name="Shape 213"/>
          <p:cNvSpPr>
            <a:spLocks noGrp="1"/>
          </p:cNvSpPr>
          <p:nvPr>
            <p:ph type="body" sz="half" idx="1"/>
          </p:nvPr>
        </p:nvSpPr>
        <p:spPr>
          <a:xfrm>
            <a:off x="457200" y="1600200"/>
            <a:ext cx="4038600" cy="4530725"/>
          </a:xfrm>
          <a:prstGeom prst="rect">
            <a:avLst/>
          </a:prstGeom>
        </p:spPr>
        <p:txBody>
          <a:bodyPr/>
          <a:lstStyle>
            <a:lvl1pPr defTabSz="914400">
              <a:spcBef>
                <a:spcPts val="600"/>
              </a:spcBef>
              <a:buSzPct val="90000"/>
              <a:buFontTx/>
              <a:buBlip>
                <a:blip r:embed="rId2"/>
              </a:buBlip>
              <a:defRPr sz="2800">
                <a:solidFill>
                  <a:srgbClr val="FFFFFF"/>
                </a:solidFill>
                <a:effectLst>
                  <a:outerShdw blurRad="38100" dist="38100" dir="2700000" rotWithShape="0">
                    <a:srgbClr val="000000"/>
                  </a:outerShdw>
                </a:effectLst>
              </a:defRPr>
            </a:lvl1pPr>
            <a:lvl2pPr marL="790575" indent="-333375" defTabSz="914400">
              <a:spcBef>
                <a:spcPts val="600"/>
              </a:spcBef>
              <a:buFontTx/>
              <a:defRPr sz="2800">
                <a:solidFill>
                  <a:srgbClr val="FFFFFF"/>
                </a:solidFill>
                <a:effectLst>
                  <a:outerShdw blurRad="38100" dist="38100" dir="2700000" rotWithShape="0">
                    <a:srgbClr val="000000"/>
                  </a:outerShdw>
                </a:effectLst>
              </a:defRPr>
            </a:lvl2pPr>
            <a:lvl3pPr marL="1234439" indent="-320039" defTabSz="914400">
              <a:spcBef>
                <a:spcPts val="600"/>
              </a:spcBef>
              <a:buSzPct val="90000"/>
              <a:buFontTx/>
              <a:buBlip>
                <a:blip r:embed="rId3"/>
              </a:buBlip>
              <a:defRPr sz="2800">
                <a:solidFill>
                  <a:srgbClr val="FFFFFF"/>
                </a:solidFill>
                <a:effectLst>
                  <a:outerShdw blurRad="38100" dist="38100" dir="2700000" rotWithShape="0">
                    <a:srgbClr val="000000"/>
                  </a:outerShdw>
                </a:effectLst>
              </a:defRPr>
            </a:lvl3pPr>
            <a:lvl4pPr marL="1727200" indent="-355600" defTabSz="914400">
              <a:spcBef>
                <a:spcPts val="600"/>
              </a:spcBef>
              <a:buFontTx/>
              <a:defRPr sz="2800">
                <a:solidFill>
                  <a:srgbClr val="FFFFFF"/>
                </a:solidFill>
                <a:effectLst>
                  <a:outerShdw blurRad="38100" dist="38100" dir="2700000" rotWithShape="0">
                    <a:srgbClr val="000000"/>
                  </a:outerShdw>
                </a:effectLst>
              </a:defRPr>
            </a:lvl4pPr>
            <a:lvl5pPr marL="2184400" indent="-355600" defTabSz="914400">
              <a:spcBef>
                <a:spcPts val="600"/>
              </a:spcBef>
              <a:buSzPct val="90000"/>
              <a:buFontTx/>
              <a:buBlip>
                <a:blip r:embed="rId4"/>
              </a:buBlip>
              <a:defRPr sz="2800">
                <a:solidFill>
                  <a:srgbClr val="FFFFFF"/>
                </a:solidFill>
                <a:effectLst>
                  <a:outerShdw blurRad="38100" dist="38100" dir="2700000" rotWithShape="0">
                    <a:srgbClr val="000000"/>
                  </a:outerShdw>
                </a:effectLst>
              </a:defRPr>
            </a:lvl5pPr>
          </a:lstStyle>
          <a:p>
            <a:r>
              <a:t>Textebene 1</a:t>
            </a:r>
          </a:p>
          <a:p>
            <a:pPr lvl="1"/>
            <a:r>
              <a:t>Textebene 2</a:t>
            </a:r>
          </a:p>
          <a:p>
            <a:pPr lvl="2"/>
            <a:r>
              <a:t>Textebene 3</a:t>
            </a:r>
          </a:p>
          <a:p>
            <a:pPr lvl="3"/>
            <a:r>
              <a:t>Textebene 4</a:t>
            </a:r>
          </a:p>
          <a:p>
            <a:pPr lvl="4"/>
            <a:r>
              <a:t>Textebene 5</a:t>
            </a:r>
          </a:p>
        </p:txBody>
      </p:sp>
      <p:sp>
        <p:nvSpPr>
          <p:cNvPr id="214" name="Shape 214"/>
          <p:cNvSpPr>
            <a:spLocks noGrp="1"/>
          </p:cNvSpPr>
          <p:nvPr>
            <p:ph type="sldNum" sz="quarter" idx="2"/>
          </p:nvPr>
        </p:nvSpPr>
        <p:spPr>
          <a:xfrm>
            <a:off x="8413144" y="6436583"/>
            <a:ext cx="273657" cy="264255"/>
          </a:xfrm>
          <a:prstGeom prst="rect">
            <a:avLst/>
          </a:prstGeom>
        </p:spPr>
        <p:txBody>
          <a:bodyPr anchor="b"/>
          <a:lstStyle>
            <a:lvl1pPr>
              <a:defRPr>
                <a:solidFill>
                  <a:srgbClr val="FFFFFF"/>
                </a:solidFill>
                <a:effectLst>
                  <a:outerShdw blurRad="38100" dist="38100" dir="2700000" rotWithShape="0">
                    <a:srgbClr val="000000"/>
                  </a:outerShdw>
                </a:effectLst>
              </a:defRPr>
            </a:lvl1p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und Inhal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Titeltext</a:t>
            </a:r>
          </a:p>
        </p:txBody>
      </p:sp>
      <p:sp>
        <p:nvSpPr>
          <p:cNvPr id="21" name="Shape 21"/>
          <p:cNvSpPr>
            <a:spLocks noGrp="1"/>
          </p:cNvSpPr>
          <p:nvPr>
            <p:ph type="body" idx="1"/>
          </p:nvPr>
        </p:nvSpPr>
        <p:spPr>
          <a:xfrm>
            <a:off x="95250" y="1365250"/>
            <a:ext cx="9048750" cy="5492750"/>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22" name="Shape 2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el und Inhalt">
    <p:bg>
      <p:bgPr>
        <a:gradFill flip="none" rotWithShape="1">
          <a:gsLst>
            <a:gs pos="0">
              <a:srgbClr val="000058"/>
            </a:gs>
            <a:gs pos="100000">
              <a:srgbClr val="000099"/>
            </a:gs>
          </a:gsLst>
          <a:lin ang="2700000" scaled="0"/>
        </a:gradFill>
        <a:effectLst/>
      </p:bgPr>
    </p:bg>
    <p:spTree>
      <p:nvGrpSpPr>
        <p:cNvPr id="1" name=""/>
        <p:cNvGrpSpPr/>
        <p:nvPr/>
      </p:nvGrpSpPr>
      <p:grpSpPr>
        <a:xfrm>
          <a:off x="0" y="0"/>
          <a:ext cx="0" cy="0"/>
          <a:chOff x="0" y="0"/>
          <a:chExt cx="0" cy="0"/>
        </a:xfrm>
      </p:grpSpPr>
      <p:grpSp>
        <p:nvGrpSpPr>
          <p:cNvPr id="260" name="Group 260"/>
          <p:cNvGrpSpPr/>
          <p:nvPr/>
        </p:nvGrpSpPr>
        <p:grpSpPr>
          <a:xfrm>
            <a:off x="-1" y="-1"/>
            <a:ext cx="9145589" cy="6856415"/>
            <a:chOff x="0" y="0"/>
            <a:chExt cx="9145587" cy="6856413"/>
          </a:xfrm>
        </p:grpSpPr>
        <p:sp>
          <p:nvSpPr>
            <p:cNvPr id="221" name="Shape 221"/>
            <p:cNvSpPr/>
            <p:nvPr/>
          </p:nvSpPr>
          <p:spPr>
            <a:xfrm>
              <a:off x="0" y="19049"/>
              <a:ext cx="9140826" cy="5195889"/>
            </a:xfrm>
            <a:custGeom>
              <a:avLst/>
              <a:gdLst/>
              <a:ahLst/>
              <a:cxnLst>
                <a:cxn ang="0">
                  <a:pos x="wd2" y="hd2"/>
                </a:cxn>
                <a:cxn ang="5400000">
                  <a:pos x="wd2" y="hd2"/>
                </a:cxn>
                <a:cxn ang="10800000">
                  <a:pos x="wd2" y="hd2"/>
                </a:cxn>
                <a:cxn ang="16200000">
                  <a:pos x="wd2" y="hd2"/>
                </a:cxn>
              </a:cxnLst>
              <a:rect l="0" t="0" r="r" b="b"/>
              <a:pathLst>
                <a:path w="21600" h="21600" extrusionOk="0">
                  <a:moveTo>
                    <a:pt x="12015" y="11985"/>
                  </a:moveTo>
                  <a:lnTo>
                    <a:pt x="0" y="0"/>
                  </a:lnTo>
                  <a:lnTo>
                    <a:pt x="0" y="3445"/>
                  </a:lnTo>
                  <a:lnTo>
                    <a:pt x="11428" y="13054"/>
                  </a:lnTo>
                  <a:lnTo>
                    <a:pt x="21600" y="21600"/>
                  </a:lnTo>
                  <a:lnTo>
                    <a:pt x="21600" y="21560"/>
                  </a:lnTo>
                  <a:lnTo>
                    <a:pt x="12015" y="11985"/>
                  </a:lnTo>
                  <a:close/>
                </a:path>
              </a:pathLst>
            </a:custGeom>
            <a:gradFill flip="none" rotWithShape="1">
              <a:gsLst>
                <a:gs pos="0">
                  <a:srgbClr val="000051"/>
                </a:gs>
                <a:gs pos="100000">
                  <a:srgbClr val="000080"/>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22" name="Shape 222"/>
            <p:cNvSpPr/>
            <p:nvPr/>
          </p:nvSpPr>
          <p:spPr>
            <a:xfrm>
              <a:off x="236538" y="-1"/>
              <a:ext cx="8904287" cy="5148264"/>
            </a:xfrm>
            <a:custGeom>
              <a:avLst/>
              <a:gdLst/>
              <a:ahLst/>
              <a:cxnLst>
                <a:cxn ang="0">
                  <a:pos x="wd2" y="hd2"/>
                </a:cxn>
                <a:cxn ang="5400000">
                  <a:pos x="wd2" y="hd2"/>
                </a:cxn>
                <a:cxn ang="10800000">
                  <a:pos x="wd2" y="hd2"/>
                </a:cxn>
                <a:cxn ang="16200000">
                  <a:pos x="wd2" y="hd2"/>
                </a:cxn>
              </a:cxnLst>
              <a:rect l="0" t="0" r="r" b="b"/>
              <a:pathLst>
                <a:path w="21600" h="21600" extrusionOk="0">
                  <a:moveTo>
                    <a:pt x="12220" y="11416"/>
                  </a:moveTo>
                  <a:lnTo>
                    <a:pt x="1665" y="0"/>
                  </a:lnTo>
                  <a:lnTo>
                    <a:pt x="0" y="0"/>
                  </a:lnTo>
                  <a:lnTo>
                    <a:pt x="11922" y="11896"/>
                  </a:lnTo>
                  <a:lnTo>
                    <a:pt x="21600" y="21600"/>
                  </a:lnTo>
                  <a:lnTo>
                    <a:pt x="21600" y="21560"/>
                  </a:lnTo>
                  <a:lnTo>
                    <a:pt x="12220" y="11416"/>
                  </a:lnTo>
                  <a:close/>
                </a:path>
              </a:pathLst>
            </a:custGeom>
            <a:gradFill flip="none" rotWithShape="1">
              <a:gsLst>
                <a:gs pos="0">
                  <a:srgbClr val="00005D"/>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23" name="Shape 223"/>
            <p:cNvSpPr/>
            <p:nvPr/>
          </p:nvSpPr>
          <p:spPr>
            <a:xfrm>
              <a:off x="-1" y="5449888"/>
              <a:ext cx="6410326" cy="303213"/>
            </a:xfrm>
            <a:custGeom>
              <a:avLst/>
              <a:gdLst/>
              <a:ahLst/>
              <a:cxnLst>
                <a:cxn ang="0">
                  <a:pos x="wd2" y="hd2"/>
                </a:cxn>
                <a:cxn ang="5400000">
                  <a:pos x="wd2" y="hd2"/>
                </a:cxn>
                <a:cxn ang="10800000">
                  <a:pos x="wd2" y="hd2"/>
                </a:cxn>
                <a:cxn ang="16200000">
                  <a:pos x="wd2" y="hd2"/>
                </a:cxn>
              </a:cxnLst>
              <a:rect l="0" t="0" r="r" b="b"/>
              <a:pathLst>
                <a:path w="21600" h="21600" extrusionOk="0">
                  <a:moveTo>
                    <a:pt x="0" y="17550"/>
                  </a:moveTo>
                  <a:lnTo>
                    <a:pt x="21600" y="21600"/>
                  </a:lnTo>
                  <a:lnTo>
                    <a:pt x="21600" y="16200"/>
                  </a:lnTo>
                  <a:lnTo>
                    <a:pt x="0" y="0"/>
                  </a:lnTo>
                  <a:lnTo>
                    <a:pt x="0" y="17550"/>
                  </a:lnTo>
                  <a:close/>
                </a:path>
              </a:pathLst>
            </a:custGeom>
            <a:gradFill flip="none" rotWithShape="1">
              <a:gsLst>
                <a:gs pos="0">
                  <a:srgbClr val="000061"/>
                </a:gs>
                <a:gs pos="100000">
                  <a:srgbClr val="000080"/>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24" name="Shape 224"/>
            <p:cNvSpPr/>
            <p:nvPr/>
          </p:nvSpPr>
          <p:spPr>
            <a:xfrm>
              <a:off x="6410325" y="5678488"/>
              <a:ext cx="2730501" cy="103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9636"/>
                  </a:lnTo>
                  <a:lnTo>
                    <a:pt x="0" y="0"/>
                  </a:lnTo>
                  <a:lnTo>
                    <a:pt x="0" y="15709"/>
                  </a:lnTo>
                  <a:lnTo>
                    <a:pt x="21600" y="21600"/>
                  </a:lnTo>
                  <a:close/>
                </a:path>
              </a:pathLst>
            </a:custGeom>
            <a:gradFill flip="none" rotWithShape="1">
              <a:gsLst>
                <a:gs pos="0">
                  <a:srgbClr val="000080"/>
                </a:gs>
                <a:gs pos="100000">
                  <a:srgbClr val="000099"/>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25" name="Shape 225"/>
            <p:cNvSpPr/>
            <p:nvPr/>
          </p:nvSpPr>
          <p:spPr>
            <a:xfrm>
              <a:off x="-1" y="5915025"/>
              <a:ext cx="7594601" cy="5222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5055"/>
                  </a:lnTo>
                  <a:lnTo>
                    <a:pt x="21600" y="0"/>
                  </a:lnTo>
                  <a:lnTo>
                    <a:pt x="0" y="7025"/>
                  </a:lnTo>
                  <a:lnTo>
                    <a:pt x="0" y="21600"/>
                  </a:lnTo>
                  <a:close/>
                </a:path>
              </a:pathLst>
            </a:custGeom>
            <a:gradFill flip="none" rotWithShape="1">
              <a:gsLst>
                <a:gs pos="0">
                  <a:srgbClr val="00007D"/>
                </a:gs>
                <a:gs pos="100000">
                  <a:srgbClr val="000099"/>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26" name="Shape 226"/>
            <p:cNvSpPr/>
            <p:nvPr/>
          </p:nvSpPr>
          <p:spPr>
            <a:xfrm>
              <a:off x="7594600" y="5876925"/>
              <a:ext cx="1546226" cy="160339"/>
            </a:xfrm>
            <a:custGeom>
              <a:avLst/>
              <a:gdLst/>
              <a:ahLst/>
              <a:cxnLst>
                <a:cxn ang="0">
                  <a:pos x="wd2" y="hd2"/>
                </a:cxn>
                <a:cxn ang="5400000">
                  <a:pos x="wd2" y="hd2"/>
                </a:cxn>
                <a:cxn ang="10800000">
                  <a:pos x="wd2" y="hd2"/>
                </a:cxn>
                <a:cxn ang="16200000">
                  <a:pos x="wd2" y="hd2"/>
                </a:cxn>
              </a:cxnLst>
              <a:rect l="0" t="0" r="r" b="b"/>
              <a:pathLst>
                <a:path w="21600" h="21600" extrusionOk="0">
                  <a:moveTo>
                    <a:pt x="21600" y="10265"/>
                  </a:moveTo>
                  <a:lnTo>
                    <a:pt x="21600" y="0"/>
                  </a:lnTo>
                  <a:lnTo>
                    <a:pt x="0" y="5133"/>
                  </a:lnTo>
                  <a:lnTo>
                    <a:pt x="0" y="21600"/>
                  </a:lnTo>
                  <a:lnTo>
                    <a:pt x="21600" y="10265"/>
                  </a:lnTo>
                  <a:close/>
                </a:path>
              </a:pathLst>
            </a:custGeom>
            <a:solidFill>
              <a:srgbClr val="000099"/>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27" name="Shape 227"/>
            <p:cNvSpPr/>
            <p:nvPr/>
          </p:nvSpPr>
          <p:spPr>
            <a:xfrm>
              <a:off x="5745162" y="6056313"/>
              <a:ext cx="3395663" cy="3143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018"/>
                  </a:lnTo>
                  <a:lnTo>
                    <a:pt x="0" y="21600"/>
                  </a:lnTo>
                  <a:lnTo>
                    <a:pt x="21600" y="0"/>
                  </a:lnTo>
                  <a:close/>
                </a:path>
              </a:pathLst>
            </a:custGeom>
            <a:solidFill>
              <a:srgbClr val="000099"/>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28" name="Shape 228"/>
            <p:cNvSpPr/>
            <p:nvPr/>
          </p:nvSpPr>
          <p:spPr>
            <a:xfrm>
              <a:off x="0" y="6303963"/>
              <a:ext cx="5745163" cy="5524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54" y="21600"/>
                  </a:lnTo>
                  <a:lnTo>
                    <a:pt x="21600" y="2607"/>
                  </a:lnTo>
                  <a:lnTo>
                    <a:pt x="21600" y="0"/>
                  </a:lnTo>
                  <a:lnTo>
                    <a:pt x="0" y="16386"/>
                  </a:lnTo>
                  <a:lnTo>
                    <a:pt x="0" y="21600"/>
                  </a:lnTo>
                  <a:close/>
                </a:path>
              </a:pathLst>
            </a:custGeom>
            <a:gradFill flip="none" rotWithShape="1">
              <a:gsLst>
                <a:gs pos="0">
                  <a:srgbClr val="00006F"/>
                </a:gs>
                <a:gs pos="100000">
                  <a:srgbClr val="000099"/>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29" name="Shape 229"/>
            <p:cNvSpPr/>
            <p:nvPr/>
          </p:nvSpPr>
          <p:spPr>
            <a:xfrm>
              <a:off x="3328987" y="6418263"/>
              <a:ext cx="3990976" cy="438151"/>
            </a:xfrm>
            <a:custGeom>
              <a:avLst/>
              <a:gdLst/>
              <a:ahLst/>
              <a:cxnLst>
                <a:cxn ang="0">
                  <a:pos x="wd2" y="hd2"/>
                </a:cxn>
                <a:cxn ang="5400000">
                  <a:pos x="wd2" y="hd2"/>
                </a:cxn>
                <a:cxn ang="10800000">
                  <a:pos x="wd2" y="hd2"/>
                </a:cxn>
                <a:cxn ang="16200000">
                  <a:pos x="wd2" y="hd2"/>
                </a:cxn>
              </a:cxnLst>
              <a:rect l="0" t="0" r="r" b="b"/>
              <a:pathLst>
                <a:path w="21600" h="21600" extrusionOk="0">
                  <a:moveTo>
                    <a:pt x="18725" y="21600"/>
                  </a:moveTo>
                  <a:lnTo>
                    <a:pt x="21600" y="15965"/>
                  </a:lnTo>
                  <a:lnTo>
                    <a:pt x="19395" y="0"/>
                  </a:lnTo>
                  <a:lnTo>
                    <a:pt x="0" y="21600"/>
                  </a:lnTo>
                  <a:lnTo>
                    <a:pt x="18725" y="21600"/>
                  </a:lnTo>
                  <a:close/>
                </a:path>
              </a:pathLst>
            </a:custGeom>
            <a:solidFill>
              <a:srgbClr val="000099"/>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30" name="Shape 230"/>
            <p:cNvSpPr/>
            <p:nvPr/>
          </p:nvSpPr>
          <p:spPr>
            <a:xfrm>
              <a:off x="6911975" y="6142038"/>
              <a:ext cx="2228850" cy="600076"/>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lnTo>
                    <a:pt x="21600" y="0"/>
                  </a:lnTo>
                  <a:lnTo>
                    <a:pt x="0" y="9943"/>
                  </a:lnTo>
                  <a:lnTo>
                    <a:pt x="3951" y="21600"/>
                  </a:lnTo>
                  <a:lnTo>
                    <a:pt x="21600" y="7200"/>
                  </a:lnTo>
                  <a:close/>
                </a:path>
              </a:pathLst>
            </a:custGeom>
            <a:gradFill flip="none" rotWithShape="1">
              <a:gsLst>
                <a:gs pos="0">
                  <a:srgbClr val="000099"/>
                </a:gs>
                <a:gs pos="100000">
                  <a:srgbClr val="08089C"/>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31" name="Shape 231"/>
            <p:cNvSpPr/>
            <p:nvPr/>
          </p:nvSpPr>
          <p:spPr>
            <a:xfrm>
              <a:off x="7985125" y="5002213"/>
              <a:ext cx="1155700" cy="381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540"/>
                  </a:lnTo>
                  <a:lnTo>
                    <a:pt x="21600" y="21600"/>
                  </a:lnTo>
                  <a:close/>
                </a:path>
              </a:pathLst>
            </a:custGeom>
            <a:solidFill>
              <a:srgbClr val="000099"/>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32" name="Shape 232"/>
            <p:cNvSpPr/>
            <p:nvPr/>
          </p:nvSpPr>
          <p:spPr>
            <a:xfrm>
              <a:off x="0" y="2359025"/>
              <a:ext cx="7985126" cy="2652713"/>
            </a:xfrm>
            <a:custGeom>
              <a:avLst/>
              <a:gdLst/>
              <a:ahLst/>
              <a:cxnLst>
                <a:cxn ang="0">
                  <a:pos x="wd2" y="hd2"/>
                </a:cxn>
                <a:cxn ang="5400000">
                  <a:pos x="wd2" y="hd2"/>
                </a:cxn>
                <a:cxn ang="10800000">
                  <a:pos x="wd2" y="hd2"/>
                </a:cxn>
                <a:cxn ang="16200000">
                  <a:pos x="wd2" y="hd2"/>
                </a:cxn>
              </a:cxnLst>
              <a:rect l="0" t="0" r="r" b="b"/>
              <a:pathLst>
                <a:path w="21600" h="21600" extrusionOk="0">
                  <a:moveTo>
                    <a:pt x="0" y="930"/>
                  </a:moveTo>
                  <a:lnTo>
                    <a:pt x="21600" y="21600"/>
                  </a:lnTo>
                  <a:lnTo>
                    <a:pt x="21600" y="21522"/>
                  </a:lnTo>
                  <a:lnTo>
                    <a:pt x="0" y="0"/>
                  </a:lnTo>
                  <a:lnTo>
                    <a:pt x="0" y="930"/>
                  </a:lnTo>
                  <a:close/>
                </a:path>
              </a:pathLst>
            </a:custGeom>
            <a:gradFill flip="none" rotWithShape="1">
              <a:gsLst>
                <a:gs pos="0">
                  <a:srgbClr val="000053"/>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33" name="Shape 233"/>
            <p:cNvSpPr/>
            <p:nvPr/>
          </p:nvSpPr>
          <p:spPr>
            <a:xfrm>
              <a:off x="7985125" y="4840287"/>
              <a:ext cx="1155700" cy="5048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1192"/>
                  </a:lnTo>
                  <a:lnTo>
                    <a:pt x="0" y="0"/>
                  </a:lnTo>
                  <a:lnTo>
                    <a:pt x="0" y="3668"/>
                  </a:lnTo>
                  <a:lnTo>
                    <a:pt x="21600" y="21600"/>
                  </a:lnTo>
                  <a:close/>
                </a:path>
              </a:pathLst>
            </a:custGeom>
            <a:gradFill flip="none" rotWithShape="1">
              <a:gsLst>
                <a:gs pos="0">
                  <a:srgbClr val="000080"/>
                </a:gs>
                <a:gs pos="100000">
                  <a:srgbClr val="000099"/>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34" name="Shape 234"/>
            <p:cNvSpPr/>
            <p:nvPr/>
          </p:nvSpPr>
          <p:spPr>
            <a:xfrm>
              <a:off x="0" y="1454150"/>
              <a:ext cx="7985126" cy="3471863"/>
            </a:xfrm>
            <a:custGeom>
              <a:avLst/>
              <a:gdLst/>
              <a:ahLst/>
              <a:cxnLst>
                <a:cxn ang="0">
                  <a:pos x="wd2" y="hd2"/>
                </a:cxn>
                <a:cxn ang="5400000">
                  <a:pos x="wd2" y="hd2"/>
                </a:cxn>
                <a:cxn ang="10800000">
                  <a:pos x="wd2" y="hd2"/>
                </a:cxn>
                <a:cxn ang="16200000">
                  <a:pos x="wd2" y="hd2"/>
                </a:cxn>
              </a:cxnLst>
              <a:rect l="0" t="0" r="r" b="b"/>
              <a:pathLst>
                <a:path w="21600" h="21600" extrusionOk="0">
                  <a:moveTo>
                    <a:pt x="0" y="3909"/>
                  </a:moveTo>
                  <a:lnTo>
                    <a:pt x="21600" y="21600"/>
                  </a:lnTo>
                  <a:lnTo>
                    <a:pt x="21600" y="21067"/>
                  </a:lnTo>
                  <a:lnTo>
                    <a:pt x="0" y="0"/>
                  </a:lnTo>
                  <a:lnTo>
                    <a:pt x="0" y="3909"/>
                  </a:lnTo>
                  <a:close/>
                </a:path>
              </a:pathLst>
            </a:custGeom>
            <a:gradFill flip="none" rotWithShape="1">
              <a:gsLst>
                <a:gs pos="0">
                  <a:srgbClr val="000055"/>
                </a:gs>
                <a:gs pos="100000">
                  <a:srgbClr val="000080"/>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35" name="Shape 235"/>
            <p:cNvSpPr/>
            <p:nvPr/>
          </p:nvSpPr>
          <p:spPr>
            <a:xfrm>
              <a:off x="3641725" y="-1"/>
              <a:ext cx="5014913" cy="432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477" y="21600"/>
                  </a:lnTo>
                  <a:lnTo>
                    <a:pt x="21600" y="21418"/>
                  </a:lnTo>
                  <a:lnTo>
                    <a:pt x="697" y="0"/>
                  </a:lnTo>
                  <a:lnTo>
                    <a:pt x="0" y="0"/>
                  </a:lnTo>
                  <a:close/>
                </a:path>
              </a:pathLst>
            </a:custGeom>
            <a:gradFill flip="none" rotWithShape="1">
              <a:gsLst>
                <a:gs pos="0">
                  <a:srgbClr val="00006B"/>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36" name="Shape 236"/>
            <p:cNvSpPr/>
            <p:nvPr/>
          </p:nvSpPr>
          <p:spPr>
            <a:xfrm>
              <a:off x="8628062" y="4289425"/>
              <a:ext cx="512763" cy="4746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8999"/>
                  </a:lnTo>
                  <a:lnTo>
                    <a:pt x="1204" y="0"/>
                  </a:lnTo>
                  <a:lnTo>
                    <a:pt x="0" y="1662"/>
                  </a:lnTo>
                  <a:lnTo>
                    <a:pt x="21600" y="21600"/>
                  </a:lnTo>
                  <a:close/>
                </a:path>
              </a:pathLst>
            </a:custGeom>
            <a:gradFill flip="none" rotWithShape="1">
              <a:gsLst>
                <a:gs pos="0">
                  <a:srgbClr val="000099"/>
                </a:gs>
                <a:gs pos="100000">
                  <a:srgbClr val="0F0F9F"/>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37" name="Shape 237"/>
            <p:cNvSpPr/>
            <p:nvPr/>
          </p:nvSpPr>
          <p:spPr>
            <a:xfrm>
              <a:off x="8694737" y="4108450"/>
              <a:ext cx="446088" cy="5318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1155"/>
                  </a:lnTo>
                  <a:lnTo>
                    <a:pt x="7379" y="0"/>
                  </a:lnTo>
                  <a:lnTo>
                    <a:pt x="0" y="5803"/>
                  </a:lnTo>
                  <a:lnTo>
                    <a:pt x="21600" y="21600"/>
                  </a:lnTo>
                  <a:close/>
                </a:path>
              </a:pathLst>
            </a:custGeom>
            <a:solidFill>
              <a:srgbClr val="000099"/>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38" name="Shape 238"/>
            <p:cNvSpPr/>
            <p:nvPr/>
          </p:nvSpPr>
          <p:spPr>
            <a:xfrm>
              <a:off x="3895725" y="0"/>
              <a:ext cx="4951413" cy="42513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936" y="21600"/>
                  </a:lnTo>
                  <a:lnTo>
                    <a:pt x="21600" y="20875"/>
                  </a:lnTo>
                  <a:lnTo>
                    <a:pt x="2650" y="0"/>
                  </a:lnTo>
                  <a:lnTo>
                    <a:pt x="0" y="0"/>
                  </a:lnTo>
                  <a:close/>
                </a:path>
              </a:pathLst>
            </a:custGeom>
            <a:gradFill flip="none" rotWithShape="1">
              <a:gsLst>
                <a:gs pos="0">
                  <a:srgbClr val="000047"/>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39" name="Shape 239"/>
            <p:cNvSpPr/>
            <p:nvPr/>
          </p:nvSpPr>
          <p:spPr>
            <a:xfrm>
              <a:off x="8931275" y="4022725"/>
              <a:ext cx="209550" cy="2095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600" y="21600"/>
                  </a:lnTo>
                  <a:close/>
                </a:path>
              </a:pathLst>
            </a:custGeom>
            <a:solidFill>
              <a:srgbClr val="FF9999"/>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40" name="Shape 240"/>
            <p:cNvSpPr/>
            <p:nvPr/>
          </p:nvSpPr>
          <p:spPr>
            <a:xfrm>
              <a:off x="4940300" y="0"/>
              <a:ext cx="3990975" cy="4022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566" y="0"/>
                  </a:lnTo>
                  <a:lnTo>
                    <a:pt x="0" y="0"/>
                  </a:lnTo>
                  <a:close/>
                </a:path>
              </a:pathLst>
            </a:custGeom>
            <a:gradFill flip="none" rotWithShape="1">
              <a:gsLst>
                <a:gs pos="0">
                  <a:srgbClr val="00004F"/>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41" name="Shape 241"/>
            <p:cNvSpPr/>
            <p:nvPr/>
          </p:nvSpPr>
          <p:spPr>
            <a:xfrm>
              <a:off x="5537200" y="0"/>
              <a:ext cx="3489325" cy="393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482" y="21600"/>
                  </a:lnTo>
                  <a:lnTo>
                    <a:pt x="21600" y="21548"/>
                  </a:lnTo>
                  <a:lnTo>
                    <a:pt x="3112" y="0"/>
                  </a:lnTo>
                  <a:lnTo>
                    <a:pt x="0" y="0"/>
                  </a:lnTo>
                  <a:close/>
                </a:path>
              </a:pathLst>
            </a:custGeom>
            <a:gradFill flip="none" rotWithShape="1">
              <a:gsLst>
                <a:gs pos="0">
                  <a:srgbClr val="000065"/>
                </a:gs>
                <a:gs pos="100000">
                  <a:srgbClr val="000080"/>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42" name="Shape 242"/>
            <p:cNvSpPr/>
            <p:nvPr/>
          </p:nvSpPr>
          <p:spPr>
            <a:xfrm>
              <a:off x="9007475" y="3927475"/>
              <a:ext cx="133350" cy="152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250"/>
                  </a:lnTo>
                  <a:lnTo>
                    <a:pt x="3086" y="0"/>
                  </a:lnTo>
                  <a:lnTo>
                    <a:pt x="0" y="1350"/>
                  </a:lnTo>
                  <a:lnTo>
                    <a:pt x="21600" y="21600"/>
                  </a:lnTo>
                  <a:close/>
                </a:path>
              </a:pathLst>
            </a:custGeom>
            <a:gradFill flip="none" rotWithShape="1">
              <a:gsLst>
                <a:gs pos="0">
                  <a:srgbClr val="000099"/>
                </a:gs>
                <a:gs pos="100000">
                  <a:srgbClr val="1717A2"/>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43" name="Shape 243"/>
            <p:cNvSpPr/>
            <p:nvPr/>
          </p:nvSpPr>
          <p:spPr>
            <a:xfrm>
              <a:off x="8894762" y="1349375"/>
              <a:ext cx="246063" cy="8191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540"/>
                  </a:lnTo>
                  <a:lnTo>
                    <a:pt x="10730" y="0"/>
                  </a:lnTo>
                  <a:lnTo>
                    <a:pt x="0" y="8037"/>
                  </a:lnTo>
                  <a:lnTo>
                    <a:pt x="21600" y="21600"/>
                  </a:lnTo>
                  <a:close/>
                </a:path>
              </a:pathLst>
            </a:custGeom>
            <a:solidFill>
              <a:srgbClr val="000080"/>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44" name="Shape 244"/>
            <p:cNvSpPr/>
            <p:nvPr/>
          </p:nvSpPr>
          <p:spPr>
            <a:xfrm>
              <a:off x="8107362" y="-1"/>
              <a:ext cx="909638" cy="16541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702" y="21600"/>
                  </a:lnTo>
                  <a:lnTo>
                    <a:pt x="21600" y="17624"/>
                  </a:lnTo>
                  <a:lnTo>
                    <a:pt x="9445" y="0"/>
                  </a:lnTo>
                  <a:lnTo>
                    <a:pt x="0" y="0"/>
                  </a:lnTo>
                  <a:close/>
                </a:path>
              </a:pathLst>
            </a:custGeom>
            <a:gradFill flip="none" rotWithShape="1">
              <a:gsLst>
                <a:gs pos="0">
                  <a:srgbClr val="000055"/>
                </a:gs>
                <a:gs pos="100000">
                  <a:srgbClr val="000080"/>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45" name="Shape 245"/>
            <p:cNvSpPr/>
            <p:nvPr/>
          </p:nvSpPr>
          <p:spPr>
            <a:xfrm>
              <a:off x="8589962" y="-1"/>
              <a:ext cx="541338" cy="1263652"/>
            </a:xfrm>
            <a:custGeom>
              <a:avLst/>
              <a:gdLst/>
              <a:ahLst/>
              <a:cxnLst>
                <a:cxn ang="0">
                  <a:pos x="wd2" y="hd2"/>
                </a:cxn>
                <a:cxn ang="5400000">
                  <a:pos x="wd2" y="hd2"/>
                </a:cxn>
                <a:cxn ang="10800000">
                  <a:pos x="wd2" y="hd2"/>
                </a:cxn>
                <a:cxn ang="16200000">
                  <a:pos x="wd2" y="hd2"/>
                </a:cxn>
              </a:cxnLst>
              <a:rect l="0" t="0" r="r" b="b"/>
              <a:pathLst>
                <a:path w="21600" h="21600" extrusionOk="0">
                  <a:moveTo>
                    <a:pt x="9121" y="0"/>
                  </a:moveTo>
                  <a:lnTo>
                    <a:pt x="0" y="0"/>
                  </a:lnTo>
                  <a:lnTo>
                    <a:pt x="18179" y="21600"/>
                  </a:lnTo>
                  <a:lnTo>
                    <a:pt x="21600" y="17697"/>
                  </a:lnTo>
                  <a:lnTo>
                    <a:pt x="9121" y="0"/>
                  </a:lnTo>
                  <a:close/>
                </a:path>
              </a:pathLst>
            </a:custGeom>
            <a:gradFill flip="none" rotWithShape="1">
              <a:gsLst>
                <a:gs pos="0">
                  <a:srgbClr val="000059"/>
                </a:gs>
                <a:gs pos="100000">
                  <a:srgbClr val="000080"/>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46" name="Shape 246"/>
            <p:cNvSpPr/>
            <p:nvPr/>
          </p:nvSpPr>
          <p:spPr>
            <a:xfrm>
              <a:off x="9045575" y="1036637"/>
              <a:ext cx="95250" cy="493714"/>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21600" y="21600"/>
                  </a:lnTo>
                  <a:lnTo>
                    <a:pt x="21600" y="415"/>
                  </a:lnTo>
                  <a:lnTo>
                    <a:pt x="19440" y="0"/>
                  </a:lnTo>
                  <a:lnTo>
                    <a:pt x="0" y="9969"/>
                  </a:lnTo>
                  <a:close/>
                </a:path>
              </a:pathLst>
            </a:custGeom>
            <a:solidFill>
              <a:srgbClr val="000080"/>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47" name="Shape 247"/>
            <p:cNvSpPr/>
            <p:nvPr/>
          </p:nvSpPr>
          <p:spPr>
            <a:xfrm>
              <a:off x="3175" y="2541587"/>
              <a:ext cx="9131301" cy="2959102"/>
            </a:xfrm>
            <a:custGeom>
              <a:avLst/>
              <a:gdLst/>
              <a:ahLst/>
              <a:cxnLst>
                <a:cxn ang="0">
                  <a:pos x="wd2" y="hd2"/>
                </a:cxn>
                <a:cxn ang="5400000">
                  <a:pos x="wd2" y="hd2"/>
                </a:cxn>
                <a:cxn ang="10800000">
                  <a:pos x="wd2" y="hd2"/>
                </a:cxn>
                <a:cxn ang="16200000">
                  <a:pos x="wd2" y="hd2"/>
                </a:cxn>
              </a:cxnLst>
              <a:rect l="0" t="0" r="r" b="b"/>
              <a:pathLst>
                <a:path w="21600" h="21600" extrusionOk="0">
                  <a:moveTo>
                    <a:pt x="0" y="4299"/>
                  </a:moveTo>
                  <a:lnTo>
                    <a:pt x="21600" y="21600"/>
                  </a:lnTo>
                  <a:lnTo>
                    <a:pt x="21600" y="21252"/>
                  </a:lnTo>
                  <a:lnTo>
                    <a:pt x="0" y="0"/>
                  </a:lnTo>
                  <a:lnTo>
                    <a:pt x="0" y="4299"/>
                  </a:lnTo>
                  <a:close/>
                </a:path>
              </a:pathLst>
            </a:custGeom>
            <a:gradFill flip="none" rotWithShape="1">
              <a:gsLst>
                <a:gs pos="0">
                  <a:srgbClr val="000061"/>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48" name="Shape 248"/>
            <p:cNvSpPr/>
            <p:nvPr/>
          </p:nvSpPr>
          <p:spPr>
            <a:xfrm>
              <a:off x="9132887" y="5527675"/>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21600"/>
                  </a:lnTo>
                  <a:lnTo>
                    <a:pt x="21600" y="21600"/>
                  </a:lnTo>
                  <a:close/>
                </a:path>
              </a:pathLst>
            </a:custGeom>
            <a:solidFill>
              <a:srgbClr val="18FF00"/>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49" name="Shape 249"/>
            <p:cNvSpPr/>
            <p:nvPr/>
          </p:nvSpPr>
          <p:spPr>
            <a:xfrm>
              <a:off x="3175" y="3416300"/>
              <a:ext cx="9131301" cy="2122489"/>
            </a:xfrm>
            <a:custGeom>
              <a:avLst/>
              <a:gdLst/>
              <a:ahLst/>
              <a:cxnLst>
                <a:cxn ang="0">
                  <a:pos x="wd2" y="hd2"/>
                </a:cxn>
                <a:cxn ang="5400000">
                  <a:pos x="wd2" y="hd2"/>
                </a:cxn>
                <a:cxn ang="10800000">
                  <a:pos x="wd2" y="hd2"/>
                </a:cxn>
                <a:cxn ang="16200000">
                  <a:pos x="wd2" y="hd2"/>
                </a:cxn>
              </a:cxnLst>
              <a:rect l="0" t="0" r="r" b="b"/>
              <a:pathLst>
                <a:path w="21600" h="21600" extrusionOk="0">
                  <a:moveTo>
                    <a:pt x="0" y="5913"/>
                  </a:moveTo>
                  <a:lnTo>
                    <a:pt x="21600" y="21600"/>
                  </a:lnTo>
                  <a:lnTo>
                    <a:pt x="21600" y="21503"/>
                  </a:lnTo>
                  <a:lnTo>
                    <a:pt x="0" y="0"/>
                  </a:lnTo>
                  <a:lnTo>
                    <a:pt x="0" y="5913"/>
                  </a:lnTo>
                  <a:close/>
                </a:path>
              </a:pathLst>
            </a:custGeom>
            <a:gradFill flip="none" rotWithShape="1">
              <a:gsLst>
                <a:gs pos="0">
                  <a:srgbClr val="00005D"/>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50" name="Shape 250"/>
            <p:cNvSpPr/>
            <p:nvPr/>
          </p:nvSpPr>
          <p:spPr>
            <a:xfrm>
              <a:off x="3175" y="5043487"/>
              <a:ext cx="9131301" cy="657226"/>
            </a:xfrm>
            <a:custGeom>
              <a:avLst/>
              <a:gdLst/>
              <a:ahLst/>
              <a:cxnLst>
                <a:cxn ang="0">
                  <a:pos x="wd2" y="hd2"/>
                </a:cxn>
                <a:cxn ang="5400000">
                  <a:pos x="wd2" y="hd2"/>
                </a:cxn>
                <a:cxn ang="10800000">
                  <a:pos x="wd2" y="hd2"/>
                </a:cxn>
                <a:cxn ang="16200000">
                  <a:pos x="wd2" y="hd2"/>
                </a:cxn>
              </a:cxnLst>
              <a:rect l="0" t="0" r="r" b="b"/>
              <a:pathLst>
                <a:path w="21600" h="21600" extrusionOk="0">
                  <a:moveTo>
                    <a:pt x="0" y="2504"/>
                  </a:moveTo>
                  <a:lnTo>
                    <a:pt x="21600" y="21600"/>
                  </a:lnTo>
                  <a:lnTo>
                    <a:pt x="21600" y="20974"/>
                  </a:lnTo>
                  <a:lnTo>
                    <a:pt x="0" y="0"/>
                  </a:lnTo>
                  <a:lnTo>
                    <a:pt x="0" y="2504"/>
                  </a:lnTo>
                  <a:close/>
                </a:path>
              </a:pathLst>
            </a:custGeom>
            <a:gradFill flip="none" rotWithShape="1">
              <a:gsLst>
                <a:gs pos="0">
                  <a:srgbClr val="000082"/>
                </a:gs>
                <a:gs pos="100000">
                  <a:srgbClr val="000099"/>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51" name="Shape 251"/>
            <p:cNvSpPr/>
            <p:nvPr/>
          </p:nvSpPr>
          <p:spPr>
            <a:xfrm>
              <a:off x="2058987" y="-1"/>
              <a:ext cx="7075488" cy="50434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437"/>
                  </a:lnTo>
                  <a:lnTo>
                    <a:pt x="607" y="0"/>
                  </a:lnTo>
                  <a:lnTo>
                    <a:pt x="0" y="0"/>
                  </a:lnTo>
                  <a:close/>
                </a:path>
              </a:pathLst>
            </a:custGeom>
            <a:gradFill flip="none" rotWithShape="1">
              <a:gsLst>
                <a:gs pos="0">
                  <a:srgbClr val="00004A"/>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52" name="Shape 252"/>
            <p:cNvSpPr/>
            <p:nvPr/>
          </p:nvSpPr>
          <p:spPr>
            <a:xfrm>
              <a:off x="5272087" y="-1"/>
              <a:ext cx="3862388" cy="41497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550"/>
                  </a:lnTo>
                  <a:lnTo>
                    <a:pt x="587" y="0"/>
                  </a:lnTo>
                  <a:lnTo>
                    <a:pt x="0" y="0"/>
                  </a:lnTo>
                  <a:close/>
                </a:path>
              </a:pathLst>
            </a:custGeom>
            <a:gradFill flip="none" rotWithShape="1">
              <a:gsLst>
                <a:gs pos="0">
                  <a:srgbClr val="000082"/>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53" name="Shape 253"/>
            <p:cNvSpPr/>
            <p:nvPr/>
          </p:nvSpPr>
          <p:spPr>
            <a:xfrm>
              <a:off x="6270625" y="-1"/>
              <a:ext cx="2863851" cy="3911602"/>
            </a:xfrm>
            <a:custGeom>
              <a:avLst/>
              <a:gdLst/>
              <a:ahLst/>
              <a:cxnLst>
                <a:cxn ang="0">
                  <a:pos x="wd2" y="hd2"/>
                </a:cxn>
                <a:cxn ang="5400000">
                  <a:pos x="wd2" y="hd2"/>
                </a:cxn>
                <a:cxn ang="10800000">
                  <a:pos x="wd2" y="hd2"/>
                </a:cxn>
                <a:cxn ang="16200000">
                  <a:pos x="wd2" y="hd2"/>
                </a:cxn>
              </a:cxnLst>
              <a:rect l="0" t="0" r="r" b="b"/>
              <a:pathLst>
                <a:path w="21600" h="21600" extrusionOk="0">
                  <a:moveTo>
                    <a:pt x="5820" y="0"/>
                  </a:moveTo>
                  <a:lnTo>
                    <a:pt x="0" y="0"/>
                  </a:lnTo>
                  <a:lnTo>
                    <a:pt x="21600" y="21600"/>
                  </a:lnTo>
                  <a:lnTo>
                    <a:pt x="21600" y="19706"/>
                  </a:lnTo>
                  <a:lnTo>
                    <a:pt x="21528" y="19706"/>
                  </a:lnTo>
                  <a:lnTo>
                    <a:pt x="5820" y="0"/>
                  </a:lnTo>
                  <a:close/>
                </a:path>
              </a:pathLst>
            </a:custGeom>
            <a:gradFill flip="none" rotWithShape="1">
              <a:gsLst>
                <a:gs pos="0">
                  <a:srgbClr val="000065"/>
                </a:gs>
                <a:gs pos="100000">
                  <a:srgbClr val="000080"/>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54" name="Shape 254"/>
            <p:cNvSpPr/>
            <p:nvPr/>
          </p:nvSpPr>
          <p:spPr>
            <a:xfrm>
              <a:off x="7173912" y="0"/>
              <a:ext cx="1960564" cy="32924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225"/>
                  </a:lnTo>
                  <a:lnTo>
                    <a:pt x="736" y="0"/>
                  </a:lnTo>
                  <a:lnTo>
                    <a:pt x="0" y="0"/>
                  </a:lnTo>
                  <a:close/>
                </a:path>
              </a:pathLst>
            </a:custGeom>
            <a:gradFill flip="none" rotWithShape="1">
              <a:gsLst>
                <a:gs pos="0">
                  <a:srgbClr val="000058"/>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55" name="Shape 255"/>
            <p:cNvSpPr/>
            <p:nvPr/>
          </p:nvSpPr>
          <p:spPr>
            <a:xfrm>
              <a:off x="7451725" y="0"/>
              <a:ext cx="1682750" cy="3073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533"/>
                  </a:lnTo>
                  <a:lnTo>
                    <a:pt x="1102" y="0"/>
                  </a:lnTo>
                  <a:lnTo>
                    <a:pt x="0" y="0"/>
                  </a:lnTo>
                  <a:close/>
                </a:path>
              </a:pathLst>
            </a:custGeom>
            <a:gradFill flip="none" rotWithShape="1">
              <a:gsLst>
                <a:gs pos="0">
                  <a:srgbClr val="00006F"/>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56" name="Shape 256"/>
            <p:cNvSpPr/>
            <p:nvPr/>
          </p:nvSpPr>
          <p:spPr>
            <a:xfrm>
              <a:off x="7907337" y="0"/>
              <a:ext cx="1227138" cy="2360613"/>
            </a:xfrm>
            <a:custGeom>
              <a:avLst/>
              <a:gdLst/>
              <a:ahLst/>
              <a:cxnLst>
                <a:cxn ang="0">
                  <a:pos x="wd2" y="hd2"/>
                </a:cxn>
                <a:cxn ang="5400000">
                  <a:pos x="wd2" y="hd2"/>
                </a:cxn>
                <a:cxn ang="10800000">
                  <a:pos x="wd2" y="hd2"/>
                </a:cxn>
                <a:cxn ang="16200000">
                  <a:pos x="wd2" y="hd2"/>
                </a:cxn>
              </a:cxnLst>
              <a:rect l="0" t="0" r="r" b="b"/>
              <a:pathLst>
                <a:path w="21600" h="21600" extrusionOk="0">
                  <a:moveTo>
                    <a:pt x="21600" y="20816"/>
                  </a:moveTo>
                  <a:lnTo>
                    <a:pt x="1177" y="0"/>
                  </a:lnTo>
                  <a:lnTo>
                    <a:pt x="0" y="0"/>
                  </a:lnTo>
                  <a:lnTo>
                    <a:pt x="21600" y="21600"/>
                  </a:lnTo>
                  <a:lnTo>
                    <a:pt x="21600" y="20816"/>
                  </a:lnTo>
                  <a:close/>
                </a:path>
              </a:pathLst>
            </a:custGeom>
            <a:gradFill flip="none" rotWithShape="1">
              <a:gsLst>
                <a:gs pos="0">
                  <a:srgbClr val="000079"/>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nvGrpSpPr>
            <p:cNvPr id="259" name="Group 259"/>
            <p:cNvGrpSpPr/>
            <p:nvPr/>
          </p:nvGrpSpPr>
          <p:grpSpPr>
            <a:xfrm>
              <a:off x="-1" y="2590800"/>
              <a:ext cx="9140826" cy="2949576"/>
              <a:chOff x="0" y="0"/>
              <a:chExt cx="9140825" cy="2949575"/>
            </a:xfrm>
          </p:grpSpPr>
          <p:sp>
            <p:nvSpPr>
              <p:cNvPr id="257" name="Shape 257"/>
              <p:cNvSpPr/>
              <p:nvPr/>
            </p:nvSpPr>
            <p:spPr>
              <a:xfrm>
                <a:off x="-1" y="0"/>
                <a:ext cx="5826126" cy="20843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6021"/>
                    </a:lnTo>
                    <a:lnTo>
                      <a:pt x="21458" y="21600"/>
                    </a:lnTo>
                    <a:lnTo>
                      <a:pt x="21529" y="20317"/>
                    </a:lnTo>
                    <a:lnTo>
                      <a:pt x="21600" y="19132"/>
                    </a:lnTo>
                    <a:lnTo>
                      <a:pt x="0" y="0"/>
                    </a:lnTo>
                    <a:close/>
                  </a:path>
                </a:pathLst>
              </a:custGeom>
              <a:gradFill flip="none" rotWithShape="1">
                <a:gsLst>
                  <a:gs pos="0">
                    <a:srgbClr val="00006F"/>
                  </a:gs>
                  <a:gs pos="100000">
                    <a:srgbClr val="000099"/>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58" name="Shape 258"/>
              <p:cNvSpPr/>
              <p:nvPr/>
            </p:nvSpPr>
            <p:spPr>
              <a:xfrm>
                <a:off x="5788025" y="1846262"/>
                <a:ext cx="3352800" cy="1103314"/>
              </a:xfrm>
              <a:custGeom>
                <a:avLst/>
                <a:gdLst/>
                <a:ahLst/>
                <a:cxnLst>
                  <a:cxn ang="0">
                    <a:pos x="wd2" y="hd2"/>
                  </a:cxn>
                  <a:cxn ang="5400000">
                    <a:pos x="wd2" y="hd2"/>
                  </a:cxn>
                  <a:cxn ang="10800000">
                    <a:pos x="wd2" y="hd2"/>
                  </a:cxn>
                  <a:cxn ang="16200000">
                    <a:pos x="wd2" y="hd2"/>
                  </a:cxn>
                </a:cxnLst>
                <a:rect l="0" t="0" r="r" b="b"/>
                <a:pathLst>
                  <a:path w="21600" h="21600" extrusionOk="0">
                    <a:moveTo>
                      <a:pt x="21600" y="20668"/>
                    </a:moveTo>
                    <a:lnTo>
                      <a:pt x="246" y="0"/>
                    </a:lnTo>
                    <a:lnTo>
                      <a:pt x="123" y="2238"/>
                    </a:lnTo>
                    <a:lnTo>
                      <a:pt x="0" y="4662"/>
                    </a:lnTo>
                    <a:lnTo>
                      <a:pt x="21600" y="21600"/>
                    </a:lnTo>
                    <a:lnTo>
                      <a:pt x="21600" y="20668"/>
                    </a:lnTo>
                    <a:close/>
                  </a:path>
                </a:pathLst>
              </a:custGeom>
              <a:gradFill flip="none" rotWithShape="1">
                <a:gsLst>
                  <a:gs pos="0">
                    <a:srgbClr val="000099"/>
                  </a:gs>
                  <a:gs pos="100000">
                    <a:srgbClr val="1717A2"/>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grpSp>
      <p:sp>
        <p:nvSpPr>
          <p:cNvPr id="261" name="Shape 261"/>
          <p:cNvSpPr>
            <a:spLocks noGrp="1"/>
          </p:cNvSpPr>
          <p:nvPr>
            <p:ph type="title"/>
          </p:nvPr>
        </p:nvSpPr>
        <p:spPr>
          <a:xfrm>
            <a:off x="457200" y="277813"/>
            <a:ext cx="8229600" cy="1143001"/>
          </a:xfrm>
          <a:prstGeom prst="rect">
            <a:avLst/>
          </a:prstGeom>
        </p:spPr>
        <p:txBody>
          <a:bodyPr/>
          <a:lstStyle>
            <a:lvl1pPr defTabSz="914400">
              <a:defRPr sz="4400">
                <a:solidFill>
                  <a:srgbClr val="FFFFFF"/>
                </a:solidFill>
                <a:effectLst>
                  <a:outerShdw blurRad="38100" dist="38100" dir="2700000" rotWithShape="0">
                    <a:srgbClr val="000000"/>
                  </a:outerShdw>
                </a:effectLst>
              </a:defRPr>
            </a:lvl1pPr>
          </a:lstStyle>
          <a:p>
            <a:r>
              <a:t>Titeltext</a:t>
            </a:r>
          </a:p>
        </p:txBody>
      </p:sp>
      <p:sp>
        <p:nvSpPr>
          <p:cNvPr id="262" name="Shape 262"/>
          <p:cNvSpPr>
            <a:spLocks noGrp="1"/>
          </p:cNvSpPr>
          <p:nvPr>
            <p:ph type="body" idx="1"/>
          </p:nvPr>
        </p:nvSpPr>
        <p:spPr>
          <a:xfrm>
            <a:off x="457200" y="1600200"/>
            <a:ext cx="8229600" cy="4530725"/>
          </a:xfrm>
          <a:prstGeom prst="rect">
            <a:avLst/>
          </a:prstGeom>
        </p:spPr>
        <p:txBody>
          <a:bodyPr/>
          <a:lstStyle>
            <a:lvl1pPr defTabSz="914400">
              <a:buSzPct val="90000"/>
              <a:buFontTx/>
              <a:buBlip>
                <a:blip r:embed="rId2"/>
              </a:buBlip>
              <a:defRPr>
                <a:solidFill>
                  <a:srgbClr val="FFFFFF"/>
                </a:solidFill>
                <a:effectLst>
                  <a:outerShdw blurRad="38100" dist="38100" dir="2700000" rotWithShape="0">
                    <a:srgbClr val="000000"/>
                  </a:outerShdw>
                </a:effectLst>
              </a:defRPr>
            </a:lvl1pPr>
            <a:lvl2pPr defTabSz="914400">
              <a:buFontTx/>
              <a:defRPr>
                <a:solidFill>
                  <a:srgbClr val="FFFFFF"/>
                </a:solidFill>
                <a:effectLst>
                  <a:outerShdw blurRad="38100" dist="38100" dir="2700000" rotWithShape="0">
                    <a:srgbClr val="000000"/>
                  </a:outerShdw>
                </a:effectLst>
              </a:defRPr>
            </a:lvl2pPr>
            <a:lvl3pPr defTabSz="914400">
              <a:buSzPct val="90000"/>
              <a:buFontTx/>
              <a:buBlip>
                <a:blip r:embed="rId3"/>
              </a:buBlip>
              <a:defRPr>
                <a:solidFill>
                  <a:srgbClr val="FFFFFF"/>
                </a:solidFill>
                <a:effectLst>
                  <a:outerShdw blurRad="38100" dist="38100" dir="2700000" rotWithShape="0">
                    <a:srgbClr val="000000"/>
                  </a:outerShdw>
                </a:effectLst>
              </a:defRPr>
            </a:lvl3pPr>
            <a:lvl4pPr defTabSz="914400">
              <a:buFontTx/>
              <a:defRPr>
                <a:solidFill>
                  <a:srgbClr val="FFFFFF"/>
                </a:solidFill>
                <a:effectLst>
                  <a:outerShdw blurRad="38100" dist="38100" dir="2700000" rotWithShape="0">
                    <a:srgbClr val="000000"/>
                  </a:outerShdw>
                </a:effectLst>
              </a:defRPr>
            </a:lvl4pPr>
            <a:lvl5pPr marL="2194560" indent="-365760" defTabSz="914400">
              <a:buSzPct val="90000"/>
              <a:buFontTx/>
              <a:buBlip>
                <a:blip r:embed="rId4"/>
              </a:buBlip>
              <a:defRPr>
                <a:solidFill>
                  <a:srgbClr val="FFFFFF"/>
                </a:solidFill>
                <a:effectLst>
                  <a:outerShdw blurRad="38100" dist="38100" dir="2700000" rotWithShape="0">
                    <a:srgbClr val="000000"/>
                  </a:outerShdw>
                </a:effectLst>
              </a:defRPr>
            </a:lvl5pPr>
          </a:lstStyle>
          <a:p>
            <a:r>
              <a:t>Textebene 1</a:t>
            </a:r>
          </a:p>
          <a:p>
            <a:pPr lvl="1"/>
            <a:r>
              <a:t>Textebene 2</a:t>
            </a:r>
          </a:p>
          <a:p>
            <a:pPr lvl="2"/>
            <a:r>
              <a:t>Textebene 3</a:t>
            </a:r>
          </a:p>
          <a:p>
            <a:pPr lvl="3"/>
            <a:r>
              <a:t>Textebene 4</a:t>
            </a:r>
          </a:p>
          <a:p>
            <a:pPr lvl="4"/>
            <a:r>
              <a:t>Textebene 5</a:t>
            </a:r>
          </a:p>
        </p:txBody>
      </p:sp>
      <p:sp>
        <p:nvSpPr>
          <p:cNvPr id="263" name="Shape 263"/>
          <p:cNvSpPr>
            <a:spLocks noGrp="1"/>
          </p:cNvSpPr>
          <p:nvPr>
            <p:ph type="sldNum" sz="quarter" idx="2"/>
          </p:nvPr>
        </p:nvSpPr>
        <p:spPr>
          <a:xfrm>
            <a:off x="8413144" y="6436583"/>
            <a:ext cx="273657" cy="264255"/>
          </a:xfrm>
          <a:prstGeom prst="rect">
            <a:avLst/>
          </a:prstGeom>
        </p:spPr>
        <p:txBody>
          <a:bodyPr anchor="b"/>
          <a:lstStyle>
            <a:lvl1pPr>
              <a:defRPr>
                <a:solidFill>
                  <a:srgbClr val="FFFFFF"/>
                </a:solidFill>
                <a:effectLst>
                  <a:outerShdw blurRad="38100" dist="38100" dir="2700000" rotWithShape="0">
                    <a:srgbClr val="000000"/>
                  </a:outerShdw>
                </a:effectLst>
              </a:defRPr>
            </a:lvl1pPr>
          </a:lstStyle>
          <a:p>
            <a:fld id="{86CB4B4D-7CA3-9044-876B-883B54F8677D}" type="slidenum">
              <a:t>‹Nr.›</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el und Inhalt">
    <p:bg>
      <p:bgPr>
        <a:gradFill flip="none" rotWithShape="1">
          <a:gsLst>
            <a:gs pos="0">
              <a:srgbClr val="000058"/>
            </a:gs>
            <a:gs pos="100000">
              <a:srgbClr val="000099"/>
            </a:gs>
          </a:gsLst>
          <a:lin ang="2700000" scaled="0"/>
        </a:gradFill>
        <a:effectLst/>
      </p:bgPr>
    </p:bg>
    <p:spTree>
      <p:nvGrpSpPr>
        <p:cNvPr id="1" name=""/>
        <p:cNvGrpSpPr/>
        <p:nvPr/>
      </p:nvGrpSpPr>
      <p:grpSpPr>
        <a:xfrm>
          <a:off x="0" y="0"/>
          <a:ext cx="0" cy="0"/>
          <a:chOff x="0" y="0"/>
          <a:chExt cx="0" cy="0"/>
        </a:xfrm>
      </p:grpSpPr>
      <p:grpSp>
        <p:nvGrpSpPr>
          <p:cNvPr id="309" name="Group 309"/>
          <p:cNvGrpSpPr/>
          <p:nvPr/>
        </p:nvGrpSpPr>
        <p:grpSpPr>
          <a:xfrm>
            <a:off x="-1" y="-1"/>
            <a:ext cx="9145589" cy="6856415"/>
            <a:chOff x="0" y="0"/>
            <a:chExt cx="9145587" cy="6856413"/>
          </a:xfrm>
        </p:grpSpPr>
        <p:sp>
          <p:nvSpPr>
            <p:cNvPr id="270" name="Shape 270"/>
            <p:cNvSpPr/>
            <p:nvPr/>
          </p:nvSpPr>
          <p:spPr>
            <a:xfrm>
              <a:off x="0" y="19049"/>
              <a:ext cx="9140826" cy="5195889"/>
            </a:xfrm>
            <a:custGeom>
              <a:avLst/>
              <a:gdLst/>
              <a:ahLst/>
              <a:cxnLst>
                <a:cxn ang="0">
                  <a:pos x="wd2" y="hd2"/>
                </a:cxn>
                <a:cxn ang="5400000">
                  <a:pos x="wd2" y="hd2"/>
                </a:cxn>
                <a:cxn ang="10800000">
                  <a:pos x="wd2" y="hd2"/>
                </a:cxn>
                <a:cxn ang="16200000">
                  <a:pos x="wd2" y="hd2"/>
                </a:cxn>
              </a:cxnLst>
              <a:rect l="0" t="0" r="r" b="b"/>
              <a:pathLst>
                <a:path w="21600" h="21600" extrusionOk="0">
                  <a:moveTo>
                    <a:pt x="12015" y="11985"/>
                  </a:moveTo>
                  <a:lnTo>
                    <a:pt x="0" y="0"/>
                  </a:lnTo>
                  <a:lnTo>
                    <a:pt x="0" y="3445"/>
                  </a:lnTo>
                  <a:lnTo>
                    <a:pt x="11428" y="13054"/>
                  </a:lnTo>
                  <a:lnTo>
                    <a:pt x="21600" y="21600"/>
                  </a:lnTo>
                  <a:lnTo>
                    <a:pt x="21600" y="21560"/>
                  </a:lnTo>
                  <a:lnTo>
                    <a:pt x="12015" y="11985"/>
                  </a:lnTo>
                  <a:close/>
                </a:path>
              </a:pathLst>
            </a:custGeom>
            <a:gradFill flip="none" rotWithShape="1">
              <a:gsLst>
                <a:gs pos="0">
                  <a:srgbClr val="000051"/>
                </a:gs>
                <a:gs pos="100000">
                  <a:srgbClr val="000080"/>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71" name="Shape 271"/>
            <p:cNvSpPr/>
            <p:nvPr/>
          </p:nvSpPr>
          <p:spPr>
            <a:xfrm>
              <a:off x="236538" y="-1"/>
              <a:ext cx="8904287" cy="5148264"/>
            </a:xfrm>
            <a:custGeom>
              <a:avLst/>
              <a:gdLst/>
              <a:ahLst/>
              <a:cxnLst>
                <a:cxn ang="0">
                  <a:pos x="wd2" y="hd2"/>
                </a:cxn>
                <a:cxn ang="5400000">
                  <a:pos x="wd2" y="hd2"/>
                </a:cxn>
                <a:cxn ang="10800000">
                  <a:pos x="wd2" y="hd2"/>
                </a:cxn>
                <a:cxn ang="16200000">
                  <a:pos x="wd2" y="hd2"/>
                </a:cxn>
              </a:cxnLst>
              <a:rect l="0" t="0" r="r" b="b"/>
              <a:pathLst>
                <a:path w="21600" h="21600" extrusionOk="0">
                  <a:moveTo>
                    <a:pt x="12220" y="11416"/>
                  </a:moveTo>
                  <a:lnTo>
                    <a:pt x="1665" y="0"/>
                  </a:lnTo>
                  <a:lnTo>
                    <a:pt x="0" y="0"/>
                  </a:lnTo>
                  <a:lnTo>
                    <a:pt x="11922" y="11896"/>
                  </a:lnTo>
                  <a:lnTo>
                    <a:pt x="21600" y="21600"/>
                  </a:lnTo>
                  <a:lnTo>
                    <a:pt x="21600" y="21560"/>
                  </a:lnTo>
                  <a:lnTo>
                    <a:pt x="12220" y="11416"/>
                  </a:lnTo>
                  <a:close/>
                </a:path>
              </a:pathLst>
            </a:custGeom>
            <a:gradFill flip="none" rotWithShape="1">
              <a:gsLst>
                <a:gs pos="0">
                  <a:srgbClr val="00005D"/>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72" name="Shape 272"/>
            <p:cNvSpPr/>
            <p:nvPr/>
          </p:nvSpPr>
          <p:spPr>
            <a:xfrm>
              <a:off x="-1" y="5449888"/>
              <a:ext cx="6410326" cy="303213"/>
            </a:xfrm>
            <a:custGeom>
              <a:avLst/>
              <a:gdLst/>
              <a:ahLst/>
              <a:cxnLst>
                <a:cxn ang="0">
                  <a:pos x="wd2" y="hd2"/>
                </a:cxn>
                <a:cxn ang="5400000">
                  <a:pos x="wd2" y="hd2"/>
                </a:cxn>
                <a:cxn ang="10800000">
                  <a:pos x="wd2" y="hd2"/>
                </a:cxn>
                <a:cxn ang="16200000">
                  <a:pos x="wd2" y="hd2"/>
                </a:cxn>
              </a:cxnLst>
              <a:rect l="0" t="0" r="r" b="b"/>
              <a:pathLst>
                <a:path w="21600" h="21600" extrusionOk="0">
                  <a:moveTo>
                    <a:pt x="0" y="17550"/>
                  </a:moveTo>
                  <a:lnTo>
                    <a:pt x="21600" y="21600"/>
                  </a:lnTo>
                  <a:lnTo>
                    <a:pt x="21600" y="16200"/>
                  </a:lnTo>
                  <a:lnTo>
                    <a:pt x="0" y="0"/>
                  </a:lnTo>
                  <a:lnTo>
                    <a:pt x="0" y="17550"/>
                  </a:lnTo>
                  <a:close/>
                </a:path>
              </a:pathLst>
            </a:custGeom>
            <a:gradFill flip="none" rotWithShape="1">
              <a:gsLst>
                <a:gs pos="0">
                  <a:srgbClr val="000061"/>
                </a:gs>
                <a:gs pos="100000">
                  <a:srgbClr val="000080"/>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73" name="Shape 273"/>
            <p:cNvSpPr/>
            <p:nvPr/>
          </p:nvSpPr>
          <p:spPr>
            <a:xfrm>
              <a:off x="6410325" y="5678488"/>
              <a:ext cx="2730501" cy="103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9636"/>
                  </a:lnTo>
                  <a:lnTo>
                    <a:pt x="0" y="0"/>
                  </a:lnTo>
                  <a:lnTo>
                    <a:pt x="0" y="15709"/>
                  </a:lnTo>
                  <a:lnTo>
                    <a:pt x="21600" y="21600"/>
                  </a:lnTo>
                  <a:close/>
                </a:path>
              </a:pathLst>
            </a:custGeom>
            <a:gradFill flip="none" rotWithShape="1">
              <a:gsLst>
                <a:gs pos="0">
                  <a:srgbClr val="000080"/>
                </a:gs>
                <a:gs pos="100000">
                  <a:srgbClr val="000099"/>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74" name="Shape 274"/>
            <p:cNvSpPr/>
            <p:nvPr/>
          </p:nvSpPr>
          <p:spPr>
            <a:xfrm>
              <a:off x="-1" y="5915025"/>
              <a:ext cx="7594601" cy="5222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5055"/>
                  </a:lnTo>
                  <a:lnTo>
                    <a:pt x="21600" y="0"/>
                  </a:lnTo>
                  <a:lnTo>
                    <a:pt x="0" y="7025"/>
                  </a:lnTo>
                  <a:lnTo>
                    <a:pt x="0" y="21600"/>
                  </a:lnTo>
                  <a:close/>
                </a:path>
              </a:pathLst>
            </a:custGeom>
            <a:gradFill flip="none" rotWithShape="1">
              <a:gsLst>
                <a:gs pos="0">
                  <a:srgbClr val="00007D"/>
                </a:gs>
                <a:gs pos="100000">
                  <a:srgbClr val="000099"/>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75" name="Shape 275"/>
            <p:cNvSpPr/>
            <p:nvPr/>
          </p:nvSpPr>
          <p:spPr>
            <a:xfrm>
              <a:off x="7594600" y="5876925"/>
              <a:ext cx="1546226" cy="160339"/>
            </a:xfrm>
            <a:custGeom>
              <a:avLst/>
              <a:gdLst/>
              <a:ahLst/>
              <a:cxnLst>
                <a:cxn ang="0">
                  <a:pos x="wd2" y="hd2"/>
                </a:cxn>
                <a:cxn ang="5400000">
                  <a:pos x="wd2" y="hd2"/>
                </a:cxn>
                <a:cxn ang="10800000">
                  <a:pos x="wd2" y="hd2"/>
                </a:cxn>
                <a:cxn ang="16200000">
                  <a:pos x="wd2" y="hd2"/>
                </a:cxn>
              </a:cxnLst>
              <a:rect l="0" t="0" r="r" b="b"/>
              <a:pathLst>
                <a:path w="21600" h="21600" extrusionOk="0">
                  <a:moveTo>
                    <a:pt x="21600" y="10265"/>
                  </a:moveTo>
                  <a:lnTo>
                    <a:pt x="21600" y="0"/>
                  </a:lnTo>
                  <a:lnTo>
                    <a:pt x="0" y="5133"/>
                  </a:lnTo>
                  <a:lnTo>
                    <a:pt x="0" y="21600"/>
                  </a:lnTo>
                  <a:lnTo>
                    <a:pt x="21600" y="10265"/>
                  </a:lnTo>
                  <a:close/>
                </a:path>
              </a:pathLst>
            </a:custGeom>
            <a:solidFill>
              <a:srgbClr val="000099"/>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76" name="Shape 276"/>
            <p:cNvSpPr/>
            <p:nvPr/>
          </p:nvSpPr>
          <p:spPr>
            <a:xfrm>
              <a:off x="5745162" y="6056313"/>
              <a:ext cx="3395663" cy="3143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018"/>
                  </a:lnTo>
                  <a:lnTo>
                    <a:pt x="0" y="21600"/>
                  </a:lnTo>
                  <a:lnTo>
                    <a:pt x="21600" y="0"/>
                  </a:lnTo>
                  <a:close/>
                </a:path>
              </a:pathLst>
            </a:custGeom>
            <a:solidFill>
              <a:srgbClr val="000099"/>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77" name="Shape 277"/>
            <p:cNvSpPr/>
            <p:nvPr/>
          </p:nvSpPr>
          <p:spPr>
            <a:xfrm>
              <a:off x="0" y="6303963"/>
              <a:ext cx="5745163" cy="5524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54" y="21600"/>
                  </a:lnTo>
                  <a:lnTo>
                    <a:pt x="21600" y="2607"/>
                  </a:lnTo>
                  <a:lnTo>
                    <a:pt x="21600" y="0"/>
                  </a:lnTo>
                  <a:lnTo>
                    <a:pt x="0" y="16386"/>
                  </a:lnTo>
                  <a:lnTo>
                    <a:pt x="0" y="21600"/>
                  </a:lnTo>
                  <a:close/>
                </a:path>
              </a:pathLst>
            </a:custGeom>
            <a:gradFill flip="none" rotWithShape="1">
              <a:gsLst>
                <a:gs pos="0">
                  <a:srgbClr val="00006F"/>
                </a:gs>
                <a:gs pos="100000">
                  <a:srgbClr val="000099"/>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78" name="Shape 278"/>
            <p:cNvSpPr/>
            <p:nvPr/>
          </p:nvSpPr>
          <p:spPr>
            <a:xfrm>
              <a:off x="3328987" y="6418263"/>
              <a:ext cx="3990976" cy="438151"/>
            </a:xfrm>
            <a:custGeom>
              <a:avLst/>
              <a:gdLst/>
              <a:ahLst/>
              <a:cxnLst>
                <a:cxn ang="0">
                  <a:pos x="wd2" y="hd2"/>
                </a:cxn>
                <a:cxn ang="5400000">
                  <a:pos x="wd2" y="hd2"/>
                </a:cxn>
                <a:cxn ang="10800000">
                  <a:pos x="wd2" y="hd2"/>
                </a:cxn>
                <a:cxn ang="16200000">
                  <a:pos x="wd2" y="hd2"/>
                </a:cxn>
              </a:cxnLst>
              <a:rect l="0" t="0" r="r" b="b"/>
              <a:pathLst>
                <a:path w="21600" h="21600" extrusionOk="0">
                  <a:moveTo>
                    <a:pt x="18725" y="21600"/>
                  </a:moveTo>
                  <a:lnTo>
                    <a:pt x="21600" y="15965"/>
                  </a:lnTo>
                  <a:lnTo>
                    <a:pt x="19395" y="0"/>
                  </a:lnTo>
                  <a:lnTo>
                    <a:pt x="0" y="21600"/>
                  </a:lnTo>
                  <a:lnTo>
                    <a:pt x="18725" y="21600"/>
                  </a:lnTo>
                  <a:close/>
                </a:path>
              </a:pathLst>
            </a:custGeom>
            <a:solidFill>
              <a:srgbClr val="000099"/>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79" name="Shape 279"/>
            <p:cNvSpPr/>
            <p:nvPr/>
          </p:nvSpPr>
          <p:spPr>
            <a:xfrm>
              <a:off x="6911975" y="6142038"/>
              <a:ext cx="2228850" cy="600076"/>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lnTo>
                    <a:pt x="21600" y="0"/>
                  </a:lnTo>
                  <a:lnTo>
                    <a:pt x="0" y="9943"/>
                  </a:lnTo>
                  <a:lnTo>
                    <a:pt x="3951" y="21600"/>
                  </a:lnTo>
                  <a:lnTo>
                    <a:pt x="21600" y="7200"/>
                  </a:lnTo>
                  <a:close/>
                </a:path>
              </a:pathLst>
            </a:custGeom>
            <a:gradFill flip="none" rotWithShape="1">
              <a:gsLst>
                <a:gs pos="0">
                  <a:srgbClr val="000099"/>
                </a:gs>
                <a:gs pos="100000">
                  <a:srgbClr val="08089C"/>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80" name="Shape 280"/>
            <p:cNvSpPr/>
            <p:nvPr/>
          </p:nvSpPr>
          <p:spPr>
            <a:xfrm>
              <a:off x="7985125" y="5002213"/>
              <a:ext cx="1155700" cy="381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540"/>
                  </a:lnTo>
                  <a:lnTo>
                    <a:pt x="21600" y="21600"/>
                  </a:lnTo>
                  <a:close/>
                </a:path>
              </a:pathLst>
            </a:custGeom>
            <a:solidFill>
              <a:srgbClr val="000099"/>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81" name="Shape 281"/>
            <p:cNvSpPr/>
            <p:nvPr/>
          </p:nvSpPr>
          <p:spPr>
            <a:xfrm>
              <a:off x="0" y="2359025"/>
              <a:ext cx="7985126" cy="2652713"/>
            </a:xfrm>
            <a:custGeom>
              <a:avLst/>
              <a:gdLst/>
              <a:ahLst/>
              <a:cxnLst>
                <a:cxn ang="0">
                  <a:pos x="wd2" y="hd2"/>
                </a:cxn>
                <a:cxn ang="5400000">
                  <a:pos x="wd2" y="hd2"/>
                </a:cxn>
                <a:cxn ang="10800000">
                  <a:pos x="wd2" y="hd2"/>
                </a:cxn>
                <a:cxn ang="16200000">
                  <a:pos x="wd2" y="hd2"/>
                </a:cxn>
              </a:cxnLst>
              <a:rect l="0" t="0" r="r" b="b"/>
              <a:pathLst>
                <a:path w="21600" h="21600" extrusionOk="0">
                  <a:moveTo>
                    <a:pt x="0" y="930"/>
                  </a:moveTo>
                  <a:lnTo>
                    <a:pt x="21600" y="21600"/>
                  </a:lnTo>
                  <a:lnTo>
                    <a:pt x="21600" y="21522"/>
                  </a:lnTo>
                  <a:lnTo>
                    <a:pt x="0" y="0"/>
                  </a:lnTo>
                  <a:lnTo>
                    <a:pt x="0" y="930"/>
                  </a:lnTo>
                  <a:close/>
                </a:path>
              </a:pathLst>
            </a:custGeom>
            <a:gradFill flip="none" rotWithShape="1">
              <a:gsLst>
                <a:gs pos="0">
                  <a:srgbClr val="000053"/>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82" name="Shape 282"/>
            <p:cNvSpPr/>
            <p:nvPr/>
          </p:nvSpPr>
          <p:spPr>
            <a:xfrm>
              <a:off x="7985125" y="4840287"/>
              <a:ext cx="1155700" cy="5048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1192"/>
                  </a:lnTo>
                  <a:lnTo>
                    <a:pt x="0" y="0"/>
                  </a:lnTo>
                  <a:lnTo>
                    <a:pt x="0" y="3668"/>
                  </a:lnTo>
                  <a:lnTo>
                    <a:pt x="21600" y="21600"/>
                  </a:lnTo>
                  <a:close/>
                </a:path>
              </a:pathLst>
            </a:custGeom>
            <a:gradFill flip="none" rotWithShape="1">
              <a:gsLst>
                <a:gs pos="0">
                  <a:srgbClr val="000080"/>
                </a:gs>
                <a:gs pos="100000">
                  <a:srgbClr val="000099"/>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83" name="Shape 283"/>
            <p:cNvSpPr/>
            <p:nvPr/>
          </p:nvSpPr>
          <p:spPr>
            <a:xfrm>
              <a:off x="0" y="1454150"/>
              <a:ext cx="7985126" cy="3471863"/>
            </a:xfrm>
            <a:custGeom>
              <a:avLst/>
              <a:gdLst/>
              <a:ahLst/>
              <a:cxnLst>
                <a:cxn ang="0">
                  <a:pos x="wd2" y="hd2"/>
                </a:cxn>
                <a:cxn ang="5400000">
                  <a:pos x="wd2" y="hd2"/>
                </a:cxn>
                <a:cxn ang="10800000">
                  <a:pos x="wd2" y="hd2"/>
                </a:cxn>
                <a:cxn ang="16200000">
                  <a:pos x="wd2" y="hd2"/>
                </a:cxn>
              </a:cxnLst>
              <a:rect l="0" t="0" r="r" b="b"/>
              <a:pathLst>
                <a:path w="21600" h="21600" extrusionOk="0">
                  <a:moveTo>
                    <a:pt x="0" y="3909"/>
                  </a:moveTo>
                  <a:lnTo>
                    <a:pt x="21600" y="21600"/>
                  </a:lnTo>
                  <a:lnTo>
                    <a:pt x="21600" y="21067"/>
                  </a:lnTo>
                  <a:lnTo>
                    <a:pt x="0" y="0"/>
                  </a:lnTo>
                  <a:lnTo>
                    <a:pt x="0" y="3909"/>
                  </a:lnTo>
                  <a:close/>
                </a:path>
              </a:pathLst>
            </a:custGeom>
            <a:gradFill flip="none" rotWithShape="1">
              <a:gsLst>
                <a:gs pos="0">
                  <a:srgbClr val="000055"/>
                </a:gs>
                <a:gs pos="100000">
                  <a:srgbClr val="000080"/>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84" name="Shape 284"/>
            <p:cNvSpPr/>
            <p:nvPr/>
          </p:nvSpPr>
          <p:spPr>
            <a:xfrm>
              <a:off x="3641725" y="-1"/>
              <a:ext cx="5014913" cy="432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477" y="21600"/>
                  </a:lnTo>
                  <a:lnTo>
                    <a:pt x="21600" y="21418"/>
                  </a:lnTo>
                  <a:lnTo>
                    <a:pt x="697" y="0"/>
                  </a:lnTo>
                  <a:lnTo>
                    <a:pt x="0" y="0"/>
                  </a:lnTo>
                  <a:close/>
                </a:path>
              </a:pathLst>
            </a:custGeom>
            <a:gradFill flip="none" rotWithShape="1">
              <a:gsLst>
                <a:gs pos="0">
                  <a:srgbClr val="00006B"/>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85" name="Shape 285"/>
            <p:cNvSpPr/>
            <p:nvPr/>
          </p:nvSpPr>
          <p:spPr>
            <a:xfrm>
              <a:off x="8628062" y="4289425"/>
              <a:ext cx="512763" cy="4746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8999"/>
                  </a:lnTo>
                  <a:lnTo>
                    <a:pt x="1204" y="0"/>
                  </a:lnTo>
                  <a:lnTo>
                    <a:pt x="0" y="1662"/>
                  </a:lnTo>
                  <a:lnTo>
                    <a:pt x="21600" y="21600"/>
                  </a:lnTo>
                  <a:close/>
                </a:path>
              </a:pathLst>
            </a:custGeom>
            <a:gradFill flip="none" rotWithShape="1">
              <a:gsLst>
                <a:gs pos="0">
                  <a:srgbClr val="000099"/>
                </a:gs>
                <a:gs pos="100000">
                  <a:srgbClr val="0F0F9F"/>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86" name="Shape 286"/>
            <p:cNvSpPr/>
            <p:nvPr/>
          </p:nvSpPr>
          <p:spPr>
            <a:xfrm>
              <a:off x="8694737" y="4108450"/>
              <a:ext cx="446088" cy="5318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1155"/>
                  </a:lnTo>
                  <a:lnTo>
                    <a:pt x="7379" y="0"/>
                  </a:lnTo>
                  <a:lnTo>
                    <a:pt x="0" y="5803"/>
                  </a:lnTo>
                  <a:lnTo>
                    <a:pt x="21600" y="21600"/>
                  </a:lnTo>
                  <a:close/>
                </a:path>
              </a:pathLst>
            </a:custGeom>
            <a:solidFill>
              <a:srgbClr val="000099"/>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87" name="Shape 287"/>
            <p:cNvSpPr/>
            <p:nvPr/>
          </p:nvSpPr>
          <p:spPr>
            <a:xfrm>
              <a:off x="3895725" y="0"/>
              <a:ext cx="4951413" cy="42513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936" y="21600"/>
                  </a:lnTo>
                  <a:lnTo>
                    <a:pt x="21600" y="20875"/>
                  </a:lnTo>
                  <a:lnTo>
                    <a:pt x="2650" y="0"/>
                  </a:lnTo>
                  <a:lnTo>
                    <a:pt x="0" y="0"/>
                  </a:lnTo>
                  <a:close/>
                </a:path>
              </a:pathLst>
            </a:custGeom>
            <a:gradFill flip="none" rotWithShape="1">
              <a:gsLst>
                <a:gs pos="0">
                  <a:srgbClr val="000047"/>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88" name="Shape 288"/>
            <p:cNvSpPr/>
            <p:nvPr/>
          </p:nvSpPr>
          <p:spPr>
            <a:xfrm>
              <a:off x="8931275" y="4022725"/>
              <a:ext cx="209550" cy="2095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600" y="21600"/>
                  </a:lnTo>
                  <a:close/>
                </a:path>
              </a:pathLst>
            </a:custGeom>
            <a:solidFill>
              <a:srgbClr val="FF9999"/>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89" name="Shape 289"/>
            <p:cNvSpPr/>
            <p:nvPr/>
          </p:nvSpPr>
          <p:spPr>
            <a:xfrm>
              <a:off x="4940300" y="0"/>
              <a:ext cx="3990975" cy="4022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566" y="0"/>
                  </a:lnTo>
                  <a:lnTo>
                    <a:pt x="0" y="0"/>
                  </a:lnTo>
                  <a:close/>
                </a:path>
              </a:pathLst>
            </a:custGeom>
            <a:gradFill flip="none" rotWithShape="1">
              <a:gsLst>
                <a:gs pos="0">
                  <a:srgbClr val="00004F"/>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90" name="Shape 290"/>
            <p:cNvSpPr/>
            <p:nvPr/>
          </p:nvSpPr>
          <p:spPr>
            <a:xfrm>
              <a:off x="5537200" y="0"/>
              <a:ext cx="3489325" cy="393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482" y="21600"/>
                  </a:lnTo>
                  <a:lnTo>
                    <a:pt x="21600" y="21548"/>
                  </a:lnTo>
                  <a:lnTo>
                    <a:pt x="3112" y="0"/>
                  </a:lnTo>
                  <a:lnTo>
                    <a:pt x="0" y="0"/>
                  </a:lnTo>
                  <a:close/>
                </a:path>
              </a:pathLst>
            </a:custGeom>
            <a:gradFill flip="none" rotWithShape="1">
              <a:gsLst>
                <a:gs pos="0">
                  <a:srgbClr val="000065"/>
                </a:gs>
                <a:gs pos="100000">
                  <a:srgbClr val="000080"/>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91" name="Shape 291"/>
            <p:cNvSpPr/>
            <p:nvPr/>
          </p:nvSpPr>
          <p:spPr>
            <a:xfrm>
              <a:off x="9007475" y="3927475"/>
              <a:ext cx="133350" cy="152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250"/>
                  </a:lnTo>
                  <a:lnTo>
                    <a:pt x="3086" y="0"/>
                  </a:lnTo>
                  <a:lnTo>
                    <a:pt x="0" y="1350"/>
                  </a:lnTo>
                  <a:lnTo>
                    <a:pt x="21600" y="21600"/>
                  </a:lnTo>
                  <a:close/>
                </a:path>
              </a:pathLst>
            </a:custGeom>
            <a:gradFill flip="none" rotWithShape="1">
              <a:gsLst>
                <a:gs pos="0">
                  <a:srgbClr val="000099"/>
                </a:gs>
                <a:gs pos="100000">
                  <a:srgbClr val="1717A2"/>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92" name="Shape 292"/>
            <p:cNvSpPr/>
            <p:nvPr/>
          </p:nvSpPr>
          <p:spPr>
            <a:xfrm>
              <a:off x="8894762" y="1349375"/>
              <a:ext cx="246063" cy="8191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540"/>
                  </a:lnTo>
                  <a:lnTo>
                    <a:pt x="10730" y="0"/>
                  </a:lnTo>
                  <a:lnTo>
                    <a:pt x="0" y="8037"/>
                  </a:lnTo>
                  <a:lnTo>
                    <a:pt x="21600" y="21600"/>
                  </a:lnTo>
                  <a:close/>
                </a:path>
              </a:pathLst>
            </a:custGeom>
            <a:solidFill>
              <a:srgbClr val="000080"/>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93" name="Shape 293"/>
            <p:cNvSpPr/>
            <p:nvPr/>
          </p:nvSpPr>
          <p:spPr>
            <a:xfrm>
              <a:off x="8107362" y="-1"/>
              <a:ext cx="909638" cy="16541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702" y="21600"/>
                  </a:lnTo>
                  <a:lnTo>
                    <a:pt x="21600" y="17624"/>
                  </a:lnTo>
                  <a:lnTo>
                    <a:pt x="9445" y="0"/>
                  </a:lnTo>
                  <a:lnTo>
                    <a:pt x="0" y="0"/>
                  </a:lnTo>
                  <a:close/>
                </a:path>
              </a:pathLst>
            </a:custGeom>
            <a:gradFill flip="none" rotWithShape="1">
              <a:gsLst>
                <a:gs pos="0">
                  <a:srgbClr val="000055"/>
                </a:gs>
                <a:gs pos="100000">
                  <a:srgbClr val="000080"/>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94" name="Shape 294"/>
            <p:cNvSpPr/>
            <p:nvPr/>
          </p:nvSpPr>
          <p:spPr>
            <a:xfrm>
              <a:off x="8589962" y="-1"/>
              <a:ext cx="541338" cy="1263652"/>
            </a:xfrm>
            <a:custGeom>
              <a:avLst/>
              <a:gdLst/>
              <a:ahLst/>
              <a:cxnLst>
                <a:cxn ang="0">
                  <a:pos x="wd2" y="hd2"/>
                </a:cxn>
                <a:cxn ang="5400000">
                  <a:pos x="wd2" y="hd2"/>
                </a:cxn>
                <a:cxn ang="10800000">
                  <a:pos x="wd2" y="hd2"/>
                </a:cxn>
                <a:cxn ang="16200000">
                  <a:pos x="wd2" y="hd2"/>
                </a:cxn>
              </a:cxnLst>
              <a:rect l="0" t="0" r="r" b="b"/>
              <a:pathLst>
                <a:path w="21600" h="21600" extrusionOk="0">
                  <a:moveTo>
                    <a:pt x="9121" y="0"/>
                  </a:moveTo>
                  <a:lnTo>
                    <a:pt x="0" y="0"/>
                  </a:lnTo>
                  <a:lnTo>
                    <a:pt x="18179" y="21600"/>
                  </a:lnTo>
                  <a:lnTo>
                    <a:pt x="21600" y="17697"/>
                  </a:lnTo>
                  <a:lnTo>
                    <a:pt x="9121" y="0"/>
                  </a:lnTo>
                  <a:close/>
                </a:path>
              </a:pathLst>
            </a:custGeom>
            <a:gradFill flip="none" rotWithShape="1">
              <a:gsLst>
                <a:gs pos="0">
                  <a:srgbClr val="000059"/>
                </a:gs>
                <a:gs pos="100000">
                  <a:srgbClr val="000080"/>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95" name="Shape 295"/>
            <p:cNvSpPr/>
            <p:nvPr/>
          </p:nvSpPr>
          <p:spPr>
            <a:xfrm>
              <a:off x="9045575" y="1036637"/>
              <a:ext cx="95250" cy="493714"/>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21600" y="21600"/>
                  </a:lnTo>
                  <a:lnTo>
                    <a:pt x="21600" y="415"/>
                  </a:lnTo>
                  <a:lnTo>
                    <a:pt x="19440" y="0"/>
                  </a:lnTo>
                  <a:lnTo>
                    <a:pt x="0" y="9969"/>
                  </a:lnTo>
                  <a:close/>
                </a:path>
              </a:pathLst>
            </a:custGeom>
            <a:solidFill>
              <a:srgbClr val="000080"/>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96" name="Shape 296"/>
            <p:cNvSpPr/>
            <p:nvPr/>
          </p:nvSpPr>
          <p:spPr>
            <a:xfrm>
              <a:off x="3175" y="2541587"/>
              <a:ext cx="9131301" cy="2959102"/>
            </a:xfrm>
            <a:custGeom>
              <a:avLst/>
              <a:gdLst/>
              <a:ahLst/>
              <a:cxnLst>
                <a:cxn ang="0">
                  <a:pos x="wd2" y="hd2"/>
                </a:cxn>
                <a:cxn ang="5400000">
                  <a:pos x="wd2" y="hd2"/>
                </a:cxn>
                <a:cxn ang="10800000">
                  <a:pos x="wd2" y="hd2"/>
                </a:cxn>
                <a:cxn ang="16200000">
                  <a:pos x="wd2" y="hd2"/>
                </a:cxn>
              </a:cxnLst>
              <a:rect l="0" t="0" r="r" b="b"/>
              <a:pathLst>
                <a:path w="21600" h="21600" extrusionOk="0">
                  <a:moveTo>
                    <a:pt x="0" y="4299"/>
                  </a:moveTo>
                  <a:lnTo>
                    <a:pt x="21600" y="21600"/>
                  </a:lnTo>
                  <a:lnTo>
                    <a:pt x="21600" y="21252"/>
                  </a:lnTo>
                  <a:lnTo>
                    <a:pt x="0" y="0"/>
                  </a:lnTo>
                  <a:lnTo>
                    <a:pt x="0" y="4299"/>
                  </a:lnTo>
                  <a:close/>
                </a:path>
              </a:pathLst>
            </a:custGeom>
            <a:gradFill flip="none" rotWithShape="1">
              <a:gsLst>
                <a:gs pos="0">
                  <a:srgbClr val="000061"/>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97" name="Shape 297"/>
            <p:cNvSpPr/>
            <p:nvPr/>
          </p:nvSpPr>
          <p:spPr>
            <a:xfrm>
              <a:off x="9132887" y="5527675"/>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21600"/>
                  </a:lnTo>
                  <a:lnTo>
                    <a:pt x="21600" y="21600"/>
                  </a:lnTo>
                  <a:close/>
                </a:path>
              </a:pathLst>
            </a:custGeom>
            <a:solidFill>
              <a:srgbClr val="18FF00"/>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98" name="Shape 298"/>
            <p:cNvSpPr/>
            <p:nvPr/>
          </p:nvSpPr>
          <p:spPr>
            <a:xfrm>
              <a:off x="3175" y="3416300"/>
              <a:ext cx="9131301" cy="2122489"/>
            </a:xfrm>
            <a:custGeom>
              <a:avLst/>
              <a:gdLst/>
              <a:ahLst/>
              <a:cxnLst>
                <a:cxn ang="0">
                  <a:pos x="wd2" y="hd2"/>
                </a:cxn>
                <a:cxn ang="5400000">
                  <a:pos x="wd2" y="hd2"/>
                </a:cxn>
                <a:cxn ang="10800000">
                  <a:pos x="wd2" y="hd2"/>
                </a:cxn>
                <a:cxn ang="16200000">
                  <a:pos x="wd2" y="hd2"/>
                </a:cxn>
              </a:cxnLst>
              <a:rect l="0" t="0" r="r" b="b"/>
              <a:pathLst>
                <a:path w="21600" h="21600" extrusionOk="0">
                  <a:moveTo>
                    <a:pt x="0" y="5913"/>
                  </a:moveTo>
                  <a:lnTo>
                    <a:pt x="21600" y="21600"/>
                  </a:lnTo>
                  <a:lnTo>
                    <a:pt x="21600" y="21503"/>
                  </a:lnTo>
                  <a:lnTo>
                    <a:pt x="0" y="0"/>
                  </a:lnTo>
                  <a:lnTo>
                    <a:pt x="0" y="5913"/>
                  </a:lnTo>
                  <a:close/>
                </a:path>
              </a:pathLst>
            </a:custGeom>
            <a:gradFill flip="none" rotWithShape="1">
              <a:gsLst>
                <a:gs pos="0">
                  <a:srgbClr val="00005D"/>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99" name="Shape 299"/>
            <p:cNvSpPr/>
            <p:nvPr/>
          </p:nvSpPr>
          <p:spPr>
            <a:xfrm>
              <a:off x="3175" y="5043487"/>
              <a:ext cx="9131301" cy="657226"/>
            </a:xfrm>
            <a:custGeom>
              <a:avLst/>
              <a:gdLst/>
              <a:ahLst/>
              <a:cxnLst>
                <a:cxn ang="0">
                  <a:pos x="wd2" y="hd2"/>
                </a:cxn>
                <a:cxn ang="5400000">
                  <a:pos x="wd2" y="hd2"/>
                </a:cxn>
                <a:cxn ang="10800000">
                  <a:pos x="wd2" y="hd2"/>
                </a:cxn>
                <a:cxn ang="16200000">
                  <a:pos x="wd2" y="hd2"/>
                </a:cxn>
              </a:cxnLst>
              <a:rect l="0" t="0" r="r" b="b"/>
              <a:pathLst>
                <a:path w="21600" h="21600" extrusionOk="0">
                  <a:moveTo>
                    <a:pt x="0" y="2504"/>
                  </a:moveTo>
                  <a:lnTo>
                    <a:pt x="21600" y="21600"/>
                  </a:lnTo>
                  <a:lnTo>
                    <a:pt x="21600" y="20974"/>
                  </a:lnTo>
                  <a:lnTo>
                    <a:pt x="0" y="0"/>
                  </a:lnTo>
                  <a:lnTo>
                    <a:pt x="0" y="2504"/>
                  </a:lnTo>
                  <a:close/>
                </a:path>
              </a:pathLst>
            </a:custGeom>
            <a:gradFill flip="none" rotWithShape="1">
              <a:gsLst>
                <a:gs pos="0">
                  <a:srgbClr val="000082"/>
                </a:gs>
                <a:gs pos="100000">
                  <a:srgbClr val="000099"/>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00" name="Shape 300"/>
            <p:cNvSpPr/>
            <p:nvPr/>
          </p:nvSpPr>
          <p:spPr>
            <a:xfrm>
              <a:off x="2058987" y="-1"/>
              <a:ext cx="7075488" cy="50434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437"/>
                  </a:lnTo>
                  <a:lnTo>
                    <a:pt x="607" y="0"/>
                  </a:lnTo>
                  <a:lnTo>
                    <a:pt x="0" y="0"/>
                  </a:lnTo>
                  <a:close/>
                </a:path>
              </a:pathLst>
            </a:custGeom>
            <a:gradFill flip="none" rotWithShape="1">
              <a:gsLst>
                <a:gs pos="0">
                  <a:srgbClr val="00004A"/>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01" name="Shape 301"/>
            <p:cNvSpPr/>
            <p:nvPr/>
          </p:nvSpPr>
          <p:spPr>
            <a:xfrm>
              <a:off x="5272087" y="-1"/>
              <a:ext cx="3862388" cy="41497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550"/>
                  </a:lnTo>
                  <a:lnTo>
                    <a:pt x="587" y="0"/>
                  </a:lnTo>
                  <a:lnTo>
                    <a:pt x="0" y="0"/>
                  </a:lnTo>
                  <a:close/>
                </a:path>
              </a:pathLst>
            </a:custGeom>
            <a:gradFill flip="none" rotWithShape="1">
              <a:gsLst>
                <a:gs pos="0">
                  <a:srgbClr val="000082"/>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02" name="Shape 302"/>
            <p:cNvSpPr/>
            <p:nvPr/>
          </p:nvSpPr>
          <p:spPr>
            <a:xfrm>
              <a:off x="6270625" y="-1"/>
              <a:ext cx="2863851" cy="3911602"/>
            </a:xfrm>
            <a:custGeom>
              <a:avLst/>
              <a:gdLst/>
              <a:ahLst/>
              <a:cxnLst>
                <a:cxn ang="0">
                  <a:pos x="wd2" y="hd2"/>
                </a:cxn>
                <a:cxn ang="5400000">
                  <a:pos x="wd2" y="hd2"/>
                </a:cxn>
                <a:cxn ang="10800000">
                  <a:pos x="wd2" y="hd2"/>
                </a:cxn>
                <a:cxn ang="16200000">
                  <a:pos x="wd2" y="hd2"/>
                </a:cxn>
              </a:cxnLst>
              <a:rect l="0" t="0" r="r" b="b"/>
              <a:pathLst>
                <a:path w="21600" h="21600" extrusionOk="0">
                  <a:moveTo>
                    <a:pt x="5820" y="0"/>
                  </a:moveTo>
                  <a:lnTo>
                    <a:pt x="0" y="0"/>
                  </a:lnTo>
                  <a:lnTo>
                    <a:pt x="21600" y="21600"/>
                  </a:lnTo>
                  <a:lnTo>
                    <a:pt x="21600" y="19706"/>
                  </a:lnTo>
                  <a:lnTo>
                    <a:pt x="21528" y="19706"/>
                  </a:lnTo>
                  <a:lnTo>
                    <a:pt x="5820" y="0"/>
                  </a:lnTo>
                  <a:close/>
                </a:path>
              </a:pathLst>
            </a:custGeom>
            <a:gradFill flip="none" rotWithShape="1">
              <a:gsLst>
                <a:gs pos="0">
                  <a:srgbClr val="000065"/>
                </a:gs>
                <a:gs pos="100000">
                  <a:srgbClr val="000080"/>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03" name="Shape 303"/>
            <p:cNvSpPr/>
            <p:nvPr/>
          </p:nvSpPr>
          <p:spPr>
            <a:xfrm>
              <a:off x="7173912" y="0"/>
              <a:ext cx="1960564" cy="32924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225"/>
                  </a:lnTo>
                  <a:lnTo>
                    <a:pt x="736" y="0"/>
                  </a:lnTo>
                  <a:lnTo>
                    <a:pt x="0" y="0"/>
                  </a:lnTo>
                  <a:close/>
                </a:path>
              </a:pathLst>
            </a:custGeom>
            <a:gradFill flip="none" rotWithShape="1">
              <a:gsLst>
                <a:gs pos="0">
                  <a:srgbClr val="000058"/>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04" name="Shape 304"/>
            <p:cNvSpPr/>
            <p:nvPr/>
          </p:nvSpPr>
          <p:spPr>
            <a:xfrm>
              <a:off x="7451725" y="0"/>
              <a:ext cx="1682750" cy="3073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533"/>
                  </a:lnTo>
                  <a:lnTo>
                    <a:pt x="1102" y="0"/>
                  </a:lnTo>
                  <a:lnTo>
                    <a:pt x="0" y="0"/>
                  </a:lnTo>
                  <a:close/>
                </a:path>
              </a:pathLst>
            </a:custGeom>
            <a:gradFill flip="none" rotWithShape="1">
              <a:gsLst>
                <a:gs pos="0">
                  <a:srgbClr val="00006F"/>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05" name="Shape 305"/>
            <p:cNvSpPr/>
            <p:nvPr/>
          </p:nvSpPr>
          <p:spPr>
            <a:xfrm>
              <a:off x="7907337" y="0"/>
              <a:ext cx="1227138" cy="2360613"/>
            </a:xfrm>
            <a:custGeom>
              <a:avLst/>
              <a:gdLst/>
              <a:ahLst/>
              <a:cxnLst>
                <a:cxn ang="0">
                  <a:pos x="wd2" y="hd2"/>
                </a:cxn>
                <a:cxn ang="5400000">
                  <a:pos x="wd2" y="hd2"/>
                </a:cxn>
                <a:cxn ang="10800000">
                  <a:pos x="wd2" y="hd2"/>
                </a:cxn>
                <a:cxn ang="16200000">
                  <a:pos x="wd2" y="hd2"/>
                </a:cxn>
              </a:cxnLst>
              <a:rect l="0" t="0" r="r" b="b"/>
              <a:pathLst>
                <a:path w="21600" h="21600" extrusionOk="0">
                  <a:moveTo>
                    <a:pt x="21600" y="20816"/>
                  </a:moveTo>
                  <a:lnTo>
                    <a:pt x="1177" y="0"/>
                  </a:lnTo>
                  <a:lnTo>
                    <a:pt x="0" y="0"/>
                  </a:lnTo>
                  <a:lnTo>
                    <a:pt x="21600" y="21600"/>
                  </a:lnTo>
                  <a:lnTo>
                    <a:pt x="21600" y="20816"/>
                  </a:lnTo>
                  <a:close/>
                </a:path>
              </a:pathLst>
            </a:custGeom>
            <a:gradFill flip="none" rotWithShape="1">
              <a:gsLst>
                <a:gs pos="0">
                  <a:srgbClr val="000079"/>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nvGrpSpPr>
            <p:cNvPr id="308" name="Group 308"/>
            <p:cNvGrpSpPr/>
            <p:nvPr/>
          </p:nvGrpSpPr>
          <p:grpSpPr>
            <a:xfrm>
              <a:off x="-1" y="2590800"/>
              <a:ext cx="9140826" cy="2949576"/>
              <a:chOff x="0" y="0"/>
              <a:chExt cx="9140825" cy="2949575"/>
            </a:xfrm>
          </p:grpSpPr>
          <p:sp>
            <p:nvSpPr>
              <p:cNvPr id="306" name="Shape 306"/>
              <p:cNvSpPr/>
              <p:nvPr/>
            </p:nvSpPr>
            <p:spPr>
              <a:xfrm>
                <a:off x="-1" y="0"/>
                <a:ext cx="5826126" cy="20843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6021"/>
                    </a:lnTo>
                    <a:lnTo>
                      <a:pt x="21458" y="21600"/>
                    </a:lnTo>
                    <a:lnTo>
                      <a:pt x="21529" y="20317"/>
                    </a:lnTo>
                    <a:lnTo>
                      <a:pt x="21600" y="19132"/>
                    </a:lnTo>
                    <a:lnTo>
                      <a:pt x="0" y="0"/>
                    </a:lnTo>
                    <a:close/>
                  </a:path>
                </a:pathLst>
              </a:custGeom>
              <a:gradFill flip="none" rotWithShape="1">
                <a:gsLst>
                  <a:gs pos="0">
                    <a:srgbClr val="00006F"/>
                  </a:gs>
                  <a:gs pos="100000">
                    <a:srgbClr val="000099"/>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07" name="Shape 307"/>
              <p:cNvSpPr/>
              <p:nvPr/>
            </p:nvSpPr>
            <p:spPr>
              <a:xfrm>
                <a:off x="5788025" y="1846262"/>
                <a:ext cx="3352800" cy="1103314"/>
              </a:xfrm>
              <a:custGeom>
                <a:avLst/>
                <a:gdLst/>
                <a:ahLst/>
                <a:cxnLst>
                  <a:cxn ang="0">
                    <a:pos x="wd2" y="hd2"/>
                  </a:cxn>
                  <a:cxn ang="5400000">
                    <a:pos x="wd2" y="hd2"/>
                  </a:cxn>
                  <a:cxn ang="10800000">
                    <a:pos x="wd2" y="hd2"/>
                  </a:cxn>
                  <a:cxn ang="16200000">
                    <a:pos x="wd2" y="hd2"/>
                  </a:cxn>
                </a:cxnLst>
                <a:rect l="0" t="0" r="r" b="b"/>
                <a:pathLst>
                  <a:path w="21600" h="21600" extrusionOk="0">
                    <a:moveTo>
                      <a:pt x="21600" y="20668"/>
                    </a:moveTo>
                    <a:lnTo>
                      <a:pt x="246" y="0"/>
                    </a:lnTo>
                    <a:lnTo>
                      <a:pt x="123" y="2238"/>
                    </a:lnTo>
                    <a:lnTo>
                      <a:pt x="0" y="4662"/>
                    </a:lnTo>
                    <a:lnTo>
                      <a:pt x="21600" y="21600"/>
                    </a:lnTo>
                    <a:lnTo>
                      <a:pt x="21600" y="20668"/>
                    </a:lnTo>
                    <a:close/>
                  </a:path>
                </a:pathLst>
              </a:custGeom>
              <a:gradFill flip="none" rotWithShape="1">
                <a:gsLst>
                  <a:gs pos="0">
                    <a:srgbClr val="000099"/>
                  </a:gs>
                  <a:gs pos="100000">
                    <a:srgbClr val="1717A2"/>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grpSp>
      <p:sp>
        <p:nvSpPr>
          <p:cNvPr id="310" name="Shape 310"/>
          <p:cNvSpPr>
            <a:spLocks noGrp="1"/>
          </p:cNvSpPr>
          <p:nvPr>
            <p:ph type="title"/>
          </p:nvPr>
        </p:nvSpPr>
        <p:spPr>
          <a:xfrm>
            <a:off x="457200" y="277813"/>
            <a:ext cx="8229600" cy="1143001"/>
          </a:xfrm>
          <a:prstGeom prst="rect">
            <a:avLst/>
          </a:prstGeom>
        </p:spPr>
        <p:txBody>
          <a:bodyPr/>
          <a:lstStyle>
            <a:lvl1pPr defTabSz="914400">
              <a:defRPr sz="4400">
                <a:solidFill>
                  <a:srgbClr val="FFFFFF"/>
                </a:solidFill>
                <a:effectLst>
                  <a:outerShdw blurRad="38100" dist="38100" dir="2700000" rotWithShape="0">
                    <a:srgbClr val="000000"/>
                  </a:outerShdw>
                </a:effectLst>
              </a:defRPr>
            </a:lvl1pPr>
          </a:lstStyle>
          <a:p>
            <a:r>
              <a:t>Titeltext</a:t>
            </a:r>
          </a:p>
        </p:txBody>
      </p:sp>
      <p:sp>
        <p:nvSpPr>
          <p:cNvPr id="311" name="Shape 311"/>
          <p:cNvSpPr>
            <a:spLocks noGrp="1"/>
          </p:cNvSpPr>
          <p:nvPr>
            <p:ph type="body" idx="1"/>
          </p:nvPr>
        </p:nvSpPr>
        <p:spPr>
          <a:xfrm>
            <a:off x="457200" y="1600200"/>
            <a:ext cx="8229600" cy="4530725"/>
          </a:xfrm>
          <a:prstGeom prst="rect">
            <a:avLst/>
          </a:prstGeom>
        </p:spPr>
        <p:txBody>
          <a:bodyPr/>
          <a:lstStyle>
            <a:lvl1pPr defTabSz="914400">
              <a:buSzPct val="90000"/>
              <a:buFontTx/>
              <a:buBlip>
                <a:blip r:embed="rId2"/>
              </a:buBlip>
              <a:defRPr>
                <a:solidFill>
                  <a:srgbClr val="FFFFFF"/>
                </a:solidFill>
                <a:effectLst>
                  <a:outerShdw blurRad="38100" dist="38100" dir="2700000" rotWithShape="0">
                    <a:srgbClr val="000000"/>
                  </a:outerShdw>
                </a:effectLst>
              </a:defRPr>
            </a:lvl1pPr>
            <a:lvl2pPr defTabSz="914400">
              <a:buFontTx/>
              <a:defRPr>
                <a:solidFill>
                  <a:srgbClr val="FFFFFF"/>
                </a:solidFill>
                <a:effectLst>
                  <a:outerShdw blurRad="38100" dist="38100" dir="2700000" rotWithShape="0">
                    <a:srgbClr val="000000"/>
                  </a:outerShdw>
                </a:effectLst>
              </a:defRPr>
            </a:lvl2pPr>
            <a:lvl3pPr defTabSz="914400">
              <a:buSzPct val="90000"/>
              <a:buFontTx/>
              <a:buBlip>
                <a:blip r:embed="rId3"/>
              </a:buBlip>
              <a:defRPr>
                <a:solidFill>
                  <a:srgbClr val="FFFFFF"/>
                </a:solidFill>
                <a:effectLst>
                  <a:outerShdw blurRad="38100" dist="38100" dir="2700000" rotWithShape="0">
                    <a:srgbClr val="000000"/>
                  </a:outerShdw>
                </a:effectLst>
              </a:defRPr>
            </a:lvl3pPr>
            <a:lvl4pPr defTabSz="914400">
              <a:buFontTx/>
              <a:defRPr>
                <a:solidFill>
                  <a:srgbClr val="FFFFFF"/>
                </a:solidFill>
                <a:effectLst>
                  <a:outerShdw blurRad="38100" dist="38100" dir="2700000" rotWithShape="0">
                    <a:srgbClr val="000000"/>
                  </a:outerShdw>
                </a:effectLst>
              </a:defRPr>
            </a:lvl4pPr>
            <a:lvl5pPr marL="2194560" indent="-365760" defTabSz="914400">
              <a:buSzPct val="90000"/>
              <a:buFontTx/>
              <a:buBlip>
                <a:blip r:embed="rId4"/>
              </a:buBlip>
              <a:defRPr>
                <a:solidFill>
                  <a:srgbClr val="FFFFFF"/>
                </a:solidFill>
                <a:effectLst>
                  <a:outerShdw blurRad="38100" dist="38100" dir="2700000" rotWithShape="0">
                    <a:srgbClr val="000000"/>
                  </a:outerShdw>
                </a:effectLst>
              </a:defRPr>
            </a:lvl5pPr>
          </a:lstStyle>
          <a:p>
            <a:r>
              <a:t>Textebene 1</a:t>
            </a:r>
          </a:p>
          <a:p>
            <a:pPr lvl="1"/>
            <a:r>
              <a:t>Textebene 2</a:t>
            </a:r>
          </a:p>
          <a:p>
            <a:pPr lvl="2"/>
            <a:r>
              <a:t>Textebene 3</a:t>
            </a:r>
          </a:p>
          <a:p>
            <a:pPr lvl="3"/>
            <a:r>
              <a:t>Textebene 4</a:t>
            </a:r>
          </a:p>
          <a:p>
            <a:pPr lvl="4"/>
            <a:r>
              <a:t>Textebene 5</a:t>
            </a:r>
          </a:p>
        </p:txBody>
      </p:sp>
      <p:sp>
        <p:nvSpPr>
          <p:cNvPr id="312" name="Shape 312"/>
          <p:cNvSpPr>
            <a:spLocks noGrp="1"/>
          </p:cNvSpPr>
          <p:nvPr>
            <p:ph type="sldNum" sz="quarter" idx="2"/>
          </p:nvPr>
        </p:nvSpPr>
        <p:spPr>
          <a:xfrm>
            <a:off x="8413144" y="6436583"/>
            <a:ext cx="273657" cy="264255"/>
          </a:xfrm>
          <a:prstGeom prst="rect">
            <a:avLst/>
          </a:prstGeom>
        </p:spPr>
        <p:txBody>
          <a:bodyPr anchor="b"/>
          <a:lstStyle>
            <a:lvl1pPr>
              <a:defRPr>
                <a:solidFill>
                  <a:srgbClr val="FFFFFF"/>
                </a:solidFill>
                <a:effectLst>
                  <a:outerShdw blurRad="38100" dist="38100" dir="2700000" rotWithShape="0">
                    <a:srgbClr val="000000"/>
                  </a:outerShdw>
                </a:effectLst>
              </a:defRPr>
            </a:lvl1pPr>
          </a:lstStyle>
          <a:p>
            <a:fld id="{86CB4B4D-7CA3-9044-876B-883B54F8677D}" type="slidenum">
              <a:t>‹Nr.›</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Leer">
    <p:bg>
      <p:bgPr>
        <a:gradFill flip="none" rotWithShape="1">
          <a:gsLst>
            <a:gs pos="0">
              <a:srgbClr val="000058"/>
            </a:gs>
            <a:gs pos="100000">
              <a:srgbClr val="000099"/>
            </a:gs>
          </a:gsLst>
          <a:lin ang="2700000" scaled="0"/>
        </a:gradFill>
        <a:effectLst/>
      </p:bgPr>
    </p:bg>
    <p:spTree>
      <p:nvGrpSpPr>
        <p:cNvPr id="1" name=""/>
        <p:cNvGrpSpPr/>
        <p:nvPr/>
      </p:nvGrpSpPr>
      <p:grpSpPr>
        <a:xfrm>
          <a:off x="0" y="0"/>
          <a:ext cx="0" cy="0"/>
          <a:chOff x="0" y="0"/>
          <a:chExt cx="0" cy="0"/>
        </a:xfrm>
      </p:grpSpPr>
      <p:grpSp>
        <p:nvGrpSpPr>
          <p:cNvPr id="358" name="Group 358"/>
          <p:cNvGrpSpPr/>
          <p:nvPr/>
        </p:nvGrpSpPr>
        <p:grpSpPr>
          <a:xfrm>
            <a:off x="-1" y="-1"/>
            <a:ext cx="9145589" cy="6856415"/>
            <a:chOff x="0" y="0"/>
            <a:chExt cx="9145587" cy="6856413"/>
          </a:xfrm>
        </p:grpSpPr>
        <p:sp>
          <p:nvSpPr>
            <p:cNvPr id="319" name="Shape 319"/>
            <p:cNvSpPr/>
            <p:nvPr/>
          </p:nvSpPr>
          <p:spPr>
            <a:xfrm>
              <a:off x="0" y="19049"/>
              <a:ext cx="9140826" cy="5195889"/>
            </a:xfrm>
            <a:custGeom>
              <a:avLst/>
              <a:gdLst/>
              <a:ahLst/>
              <a:cxnLst>
                <a:cxn ang="0">
                  <a:pos x="wd2" y="hd2"/>
                </a:cxn>
                <a:cxn ang="5400000">
                  <a:pos x="wd2" y="hd2"/>
                </a:cxn>
                <a:cxn ang="10800000">
                  <a:pos x="wd2" y="hd2"/>
                </a:cxn>
                <a:cxn ang="16200000">
                  <a:pos x="wd2" y="hd2"/>
                </a:cxn>
              </a:cxnLst>
              <a:rect l="0" t="0" r="r" b="b"/>
              <a:pathLst>
                <a:path w="21600" h="21600" extrusionOk="0">
                  <a:moveTo>
                    <a:pt x="12015" y="11985"/>
                  </a:moveTo>
                  <a:lnTo>
                    <a:pt x="0" y="0"/>
                  </a:lnTo>
                  <a:lnTo>
                    <a:pt x="0" y="3445"/>
                  </a:lnTo>
                  <a:lnTo>
                    <a:pt x="11428" y="13054"/>
                  </a:lnTo>
                  <a:lnTo>
                    <a:pt x="21600" y="21600"/>
                  </a:lnTo>
                  <a:lnTo>
                    <a:pt x="21600" y="21560"/>
                  </a:lnTo>
                  <a:lnTo>
                    <a:pt x="12015" y="11985"/>
                  </a:lnTo>
                  <a:close/>
                </a:path>
              </a:pathLst>
            </a:custGeom>
            <a:gradFill flip="none" rotWithShape="1">
              <a:gsLst>
                <a:gs pos="0">
                  <a:srgbClr val="000051"/>
                </a:gs>
                <a:gs pos="100000">
                  <a:srgbClr val="000080"/>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20" name="Shape 320"/>
            <p:cNvSpPr/>
            <p:nvPr/>
          </p:nvSpPr>
          <p:spPr>
            <a:xfrm>
              <a:off x="236538" y="-1"/>
              <a:ext cx="8904287" cy="5148264"/>
            </a:xfrm>
            <a:custGeom>
              <a:avLst/>
              <a:gdLst/>
              <a:ahLst/>
              <a:cxnLst>
                <a:cxn ang="0">
                  <a:pos x="wd2" y="hd2"/>
                </a:cxn>
                <a:cxn ang="5400000">
                  <a:pos x="wd2" y="hd2"/>
                </a:cxn>
                <a:cxn ang="10800000">
                  <a:pos x="wd2" y="hd2"/>
                </a:cxn>
                <a:cxn ang="16200000">
                  <a:pos x="wd2" y="hd2"/>
                </a:cxn>
              </a:cxnLst>
              <a:rect l="0" t="0" r="r" b="b"/>
              <a:pathLst>
                <a:path w="21600" h="21600" extrusionOk="0">
                  <a:moveTo>
                    <a:pt x="12220" y="11416"/>
                  </a:moveTo>
                  <a:lnTo>
                    <a:pt x="1665" y="0"/>
                  </a:lnTo>
                  <a:lnTo>
                    <a:pt x="0" y="0"/>
                  </a:lnTo>
                  <a:lnTo>
                    <a:pt x="11922" y="11896"/>
                  </a:lnTo>
                  <a:lnTo>
                    <a:pt x="21600" y="21600"/>
                  </a:lnTo>
                  <a:lnTo>
                    <a:pt x="21600" y="21560"/>
                  </a:lnTo>
                  <a:lnTo>
                    <a:pt x="12220" y="11416"/>
                  </a:lnTo>
                  <a:close/>
                </a:path>
              </a:pathLst>
            </a:custGeom>
            <a:gradFill flip="none" rotWithShape="1">
              <a:gsLst>
                <a:gs pos="0">
                  <a:srgbClr val="00005D"/>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21" name="Shape 321"/>
            <p:cNvSpPr/>
            <p:nvPr/>
          </p:nvSpPr>
          <p:spPr>
            <a:xfrm>
              <a:off x="-1" y="5449888"/>
              <a:ext cx="6410326" cy="303213"/>
            </a:xfrm>
            <a:custGeom>
              <a:avLst/>
              <a:gdLst/>
              <a:ahLst/>
              <a:cxnLst>
                <a:cxn ang="0">
                  <a:pos x="wd2" y="hd2"/>
                </a:cxn>
                <a:cxn ang="5400000">
                  <a:pos x="wd2" y="hd2"/>
                </a:cxn>
                <a:cxn ang="10800000">
                  <a:pos x="wd2" y="hd2"/>
                </a:cxn>
                <a:cxn ang="16200000">
                  <a:pos x="wd2" y="hd2"/>
                </a:cxn>
              </a:cxnLst>
              <a:rect l="0" t="0" r="r" b="b"/>
              <a:pathLst>
                <a:path w="21600" h="21600" extrusionOk="0">
                  <a:moveTo>
                    <a:pt x="0" y="17550"/>
                  </a:moveTo>
                  <a:lnTo>
                    <a:pt x="21600" y="21600"/>
                  </a:lnTo>
                  <a:lnTo>
                    <a:pt x="21600" y="16200"/>
                  </a:lnTo>
                  <a:lnTo>
                    <a:pt x="0" y="0"/>
                  </a:lnTo>
                  <a:lnTo>
                    <a:pt x="0" y="17550"/>
                  </a:lnTo>
                  <a:close/>
                </a:path>
              </a:pathLst>
            </a:custGeom>
            <a:gradFill flip="none" rotWithShape="1">
              <a:gsLst>
                <a:gs pos="0">
                  <a:srgbClr val="000061"/>
                </a:gs>
                <a:gs pos="100000">
                  <a:srgbClr val="000080"/>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22" name="Shape 322"/>
            <p:cNvSpPr/>
            <p:nvPr/>
          </p:nvSpPr>
          <p:spPr>
            <a:xfrm>
              <a:off x="6410325" y="5678488"/>
              <a:ext cx="2730501" cy="103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9636"/>
                  </a:lnTo>
                  <a:lnTo>
                    <a:pt x="0" y="0"/>
                  </a:lnTo>
                  <a:lnTo>
                    <a:pt x="0" y="15709"/>
                  </a:lnTo>
                  <a:lnTo>
                    <a:pt x="21600" y="21600"/>
                  </a:lnTo>
                  <a:close/>
                </a:path>
              </a:pathLst>
            </a:custGeom>
            <a:gradFill flip="none" rotWithShape="1">
              <a:gsLst>
                <a:gs pos="0">
                  <a:srgbClr val="000080"/>
                </a:gs>
                <a:gs pos="100000">
                  <a:srgbClr val="000099"/>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23" name="Shape 323"/>
            <p:cNvSpPr/>
            <p:nvPr/>
          </p:nvSpPr>
          <p:spPr>
            <a:xfrm>
              <a:off x="-1" y="5915025"/>
              <a:ext cx="7594601" cy="5222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5055"/>
                  </a:lnTo>
                  <a:lnTo>
                    <a:pt x="21600" y="0"/>
                  </a:lnTo>
                  <a:lnTo>
                    <a:pt x="0" y="7025"/>
                  </a:lnTo>
                  <a:lnTo>
                    <a:pt x="0" y="21600"/>
                  </a:lnTo>
                  <a:close/>
                </a:path>
              </a:pathLst>
            </a:custGeom>
            <a:gradFill flip="none" rotWithShape="1">
              <a:gsLst>
                <a:gs pos="0">
                  <a:srgbClr val="00007D"/>
                </a:gs>
                <a:gs pos="100000">
                  <a:srgbClr val="000099"/>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24" name="Shape 324"/>
            <p:cNvSpPr/>
            <p:nvPr/>
          </p:nvSpPr>
          <p:spPr>
            <a:xfrm>
              <a:off x="7594600" y="5876925"/>
              <a:ext cx="1546226" cy="160339"/>
            </a:xfrm>
            <a:custGeom>
              <a:avLst/>
              <a:gdLst/>
              <a:ahLst/>
              <a:cxnLst>
                <a:cxn ang="0">
                  <a:pos x="wd2" y="hd2"/>
                </a:cxn>
                <a:cxn ang="5400000">
                  <a:pos x="wd2" y="hd2"/>
                </a:cxn>
                <a:cxn ang="10800000">
                  <a:pos x="wd2" y="hd2"/>
                </a:cxn>
                <a:cxn ang="16200000">
                  <a:pos x="wd2" y="hd2"/>
                </a:cxn>
              </a:cxnLst>
              <a:rect l="0" t="0" r="r" b="b"/>
              <a:pathLst>
                <a:path w="21600" h="21600" extrusionOk="0">
                  <a:moveTo>
                    <a:pt x="21600" y="10265"/>
                  </a:moveTo>
                  <a:lnTo>
                    <a:pt x="21600" y="0"/>
                  </a:lnTo>
                  <a:lnTo>
                    <a:pt x="0" y="5133"/>
                  </a:lnTo>
                  <a:lnTo>
                    <a:pt x="0" y="21600"/>
                  </a:lnTo>
                  <a:lnTo>
                    <a:pt x="21600" y="10265"/>
                  </a:lnTo>
                  <a:close/>
                </a:path>
              </a:pathLst>
            </a:custGeom>
            <a:solidFill>
              <a:srgbClr val="000099"/>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25" name="Shape 325"/>
            <p:cNvSpPr/>
            <p:nvPr/>
          </p:nvSpPr>
          <p:spPr>
            <a:xfrm>
              <a:off x="5745162" y="6056313"/>
              <a:ext cx="3395663" cy="3143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018"/>
                  </a:lnTo>
                  <a:lnTo>
                    <a:pt x="0" y="21600"/>
                  </a:lnTo>
                  <a:lnTo>
                    <a:pt x="21600" y="0"/>
                  </a:lnTo>
                  <a:close/>
                </a:path>
              </a:pathLst>
            </a:custGeom>
            <a:solidFill>
              <a:srgbClr val="000099"/>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26" name="Shape 326"/>
            <p:cNvSpPr/>
            <p:nvPr/>
          </p:nvSpPr>
          <p:spPr>
            <a:xfrm>
              <a:off x="0" y="6303963"/>
              <a:ext cx="5745163" cy="5524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54" y="21600"/>
                  </a:lnTo>
                  <a:lnTo>
                    <a:pt x="21600" y="2607"/>
                  </a:lnTo>
                  <a:lnTo>
                    <a:pt x="21600" y="0"/>
                  </a:lnTo>
                  <a:lnTo>
                    <a:pt x="0" y="16386"/>
                  </a:lnTo>
                  <a:lnTo>
                    <a:pt x="0" y="21600"/>
                  </a:lnTo>
                  <a:close/>
                </a:path>
              </a:pathLst>
            </a:custGeom>
            <a:gradFill flip="none" rotWithShape="1">
              <a:gsLst>
                <a:gs pos="0">
                  <a:srgbClr val="00006F"/>
                </a:gs>
                <a:gs pos="100000">
                  <a:srgbClr val="000099"/>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27" name="Shape 327"/>
            <p:cNvSpPr/>
            <p:nvPr/>
          </p:nvSpPr>
          <p:spPr>
            <a:xfrm>
              <a:off x="3328987" y="6418263"/>
              <a:ext cx="3990976" cy="438151"/>
            </a:xfrm>
            <a:custGeom>
              <a:avLst/>
              <a:gdLst/>
              <a:ahLst/>
              <a:cxnLst>
                <a:cxn ang="0">
                  <a:pos x="wd2" y="hd2"/>
                </a:cxn>
                <a:cxn ang="5400000">
                  <a:pos x="wd2" y="hd2"/>
                </a:cxn>
                <a:cxn ang="10800000">
                  <a:pos x="wd2" y="hd2"/>
                </a:cxn>
                <a:cxn ang="16200000">
                  <a:pos x="wd2" y="hd2"/>
                </a:cxn>
              </a:cxnLst>
              <a:rect l="0" t="0" r="r" b="b"/>
              <a:pathLst>
                <a:path w="21600" h="21600" extrusionOk="0">
                  <a:moveTo>
                    <a:pt x="18725" y="21600"/>
                  </a:moveTo>
                  <a:lnTo>
                    <a:pt x="21600" y="15965"/>
                  </a:lnTo>
                  <a:lnTo>
                    <a:pt x="19395" y="0"/>
                  </a:lnTo>
                  <a:lnTo>
                    <a:pt x="0" y="21600"/>
                  </a:lnTo>
                  <a:lnTo>
                    <a:pt x="18725" y="21600"/>
                  </a:lnTo>
                  <a:close/>
                </a:path>
              </a:pathLst>
            </a:custGeom>
            <a:solidFill>
              <a:srgbClr val="000099"/>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28" name="Shape 328"/>
            <p:cNvSpPr/>
            <p:nvPr/>
          </p:nvSpPr>
          <p:spPr>
            <a:xfrm>
              <a:off x="6911975" y="6142038"/>
              <a:ext cx="2228850" cy="600076"/>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lnTo>
                    <a:pt x="21600" y="0"/>
                  </a:lnTo>
                  <a:lnTo>
                    <a:pt x="0" y="9943"/>
                  </a:lnTo>
                  <a:lnTo>
                    <a:pt x="3951" y="21600"/>
                  </a:lnTo>
                  <a:lnTo>
                    <a:pt x="21600" y="7200"/>
                  </a:lnTo>
                  <a:close/>
                </a:path>
              </a:pathLst>
            </a:custGeom>
            <a:gradFill flip="none" rotWithShape="1">
              <a:gsLst>
                <a:gs pos="0">
                  <a:srgbClr val="000099"/>
                </a:gs>
                <a:gs pos="100000">
                  <a:srgbClr val="08089C"/>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29" name="Shape 329"/>
            <p:cNvSpPr/>
            <p:nvPr/>
          </p:nvSpPr>
          <p:spPr>
            <a:xfrm>
              <a:off x="7985125" y="5002213"/>
              <a:ext cx="1155700" cy="381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540"/>
                  </a:lnTo>
                  <a:lnTo>
                    <a:pt x="21600" y="21600"/>
                  </a:lnTo>
                  <a:close/>
                </a:path>
              </a:pathLst>
            </a:custGeom>
            <a:solidFill>
              <a:srgbClr val="000099"/>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30" name="Shape 330"/>
            <p:cNvSpPr/>
            <p:nvPr/>
          </p:nvSpPr>
          <p:spPr>
            <a:xfrm>
              <a:off x="0" y="2359025"/>
              <a:ext cx="7985126" cy="2652713"/>
            </a:xfrm>
            <a:custGeom>
              <a:avLst/>
              <a:gdLst/>
              <a:ahLst/>
              <a:cxnLst>
                <a:cxn ang="0">
                  <a:pos x="wd2" y="hd2"/>
                </a:cxn>
                <a:cxn ang="5400000">
                  <a:pos x="wd2" y="hd2"/>
                </a:cxn>
                <a:cxn ang="10800000">
                  <a:pos x="wd2" y="hd2"/>
                </a:cxn>
                <a:cxn ang="16200000">
                  <a:pos x="wd2" y="hd2"/>
                </a:cxn>
              </a:cxnLst>
              <a:rect l="0" t="0" r="r" b="b"/>
              <a:pathLst>
                <a:path w="21600" h="21600" extrusionOk="0">
                  <a:moveTo>
                    <a:pt x="0" y="930"/>
                  </a:moveTo>
                  <a:lnTo>
                    <a:pt x="21600" y="21600"/>
                  </a:lnTo>
                  <a:lnTo>
                    <a:pt x="21600" y="21522"/>
                  </a:lnTo>
                  <a:lnTo>
                    <a:pt x="0" y="0"/>
                  </a:lnTo>
                  <a:lnTo>
                    <a:pt x="0" y="930"/>
                  </a:lnTo>
                  <a:close/>
                </a:path>
              </a:pathLst>
            </a:custGeom>
            <a:gradFill flip="none" rotWithShape="1">
              <a:gsLst>
                <a:gs pos="0">
                  <a:srgbClr val="000053"/>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31" name="Shape 331"/>
            <p:cNvSpPr/>
            <p:nvPr/>
          </p:nvSpPr>
          <p:spPr>
            <a:xfrm>
              <a:off x="7985125" y="4840287"/>
              <a:ext cx="1155700" cy="5048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1192"/>
                  </a:lnTo>
                  <a:lnTo>
                    <a:pt x="0" y="0"/>
                  </a:lnTo>
                  <a:lnTo>
                    <a:pt x="0" y="3668"/>
                  </a:lnTo>
                  <a:lnTo>
                    <a:pt x="21600" y="21600"/>
                  </a:lnTo>
                  <a:close/>
                </a:path>
              </a:pathLst>
            </a:custGeom>
            <a:gradFill flip="none" rotWithShape="1">
              <a:gsLst>
                <a:gs pos="0">
                  <a:srgbClr val="000080"/>
                </a:gs>
                <a:gs pos="100000">
                  <a:srgbClr val="000099"/>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32" name="Shape 332"/>
            <p:cNvSpPr/>
            <p:nvPr/>
          </p:nvSpPr>
          <p:spPr>
            <a:xfrm>
              <a:off x="0" y="1454150"/>
              <a:ext cx="7985126" cy="3471863"/>
            </a:xfrm>
            <a:custGeom>
              <a:avLst/>
              <a:gdLst/>
              <a:ahLst/>
              <a:cxnLst>
                <a:cxn ang="0">
                  <a:pos x="wd2" y="hd2"/>
                </a:cxn>
                <a:cxn ang="5400000">
                  <a:pos x="wd2" y="hd2"/>
                </a:cxn>
                <a:cxn ang="10800000">
                  <a:pos x="wd2" y="hd2"/>
                </a:cxn>
                <a:cxn ang="16200000">
                  <a:pos x="wd2" y="hd2"/>
                </a:cxn>
              </a:cxnLst>
              <a:rect l="0" t="0" r="r" b="b"/>
              <a:pathLst>
                <a:path w="21600" h="21600" extrusionOk="0">
                  <a:moveTo>
                    <a:pt x="0" y="3909"/>
                  </a:moveTo>
                  <a:lnTo>
                    <a:pt x="21600" y="21600"/>
                  </a:lnTo>
                  <a:lnTo>
                    <a:pt x="21600" y="21067"/>
                  </a:lnTo>
                  <a:lnTo>
                    <a:pt x="0" y="0"/>
                  </a:lnTo>
                  <a:lnTo>
                    <a:pt x="0" y="3909"/>
                  </a:lnTo>
                  <a:close/>
                </a:path>
              </a:pathLst>
            </a:custGeom>
            <a:gradFill flip="none" rotWithShape="1">
              <a:gsLst>
                <a:gs pos="0">
                  <a:srgbClr val="000055"/>
                </a:gs>
                <a:gs pos="100000">
                  <a:srgbClr val="000080"/>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33" name="Shape 333"/>
            <p:cNvSpPr/>
            <p:nvPr/>
          </p:nvSpPr>
          <p:spPr>
            <a:xfrm>
              <a:off x="3641725" y="-1"/>
              <a:ext cx="5014913" cy="432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477" y="21600"/>
                  </a:lnTo>
                  <a:lnTo>
                    <a:pt x="21600" y="21418"/>
                  </a:lnTo>
                  <a:lnTo>
                    <a:pt x="697" y="0"/>
                  </a:lnTo>
                  <a:lnTo>
                    <a:pt x="0" y="0"/>
                  </a:lnTo>
                  <a:close/>
                </a:path>
              </a:pathLst>
            </a:custGeom>
            <a:gradFill flip="none" rotWithShape="1">
              <a:gsLst>
                <a:gs pos="0">
                  <a:srgbClr val="00006B"/>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34" name="Shape 334"/>
            <p:cNvSpPr/>
            <p:nvPr/>
          </p:nvSpPr>
          <p:spPr>
            <a:xfrm>
              <a:off x="8628062" y="4289425"/>
              <a:ext cx="512763" cy="4746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8999"/>
                  </a:lnTo>
                  <a:lnTo>
                    <a:pt x="1204" y="0"/>
                  </a:lnTo>
                  <a:lnTo>
                    <a:pt x="0" y="1662"/>
                  </a:lnTo>
                  <a:lnTo>
                    <a:pt x="21600" y="21600"/>
                  </a:lnTo>
                  <a:close/>
                </a:path>
              </a:pathLst>
            </a:custGeom>
            <a:gradFill flip="none" rotWithShape="1">
              <a:gsLst>
                <a:gs pos="0">
                  <a:srgbClr val="000099"/>
                </a:gs>
                <a:gs pos="100000">
                  <a:srgbClr val="0F0F9F"/>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35" name="Shape 335"/>
            <p:cNvSpPr/>
            <p:nvPr/>
          </p:nvSpPr>
          <p:spPr>
            <a:xfrm>
              <a:off x="8694737" y="4108450"/>
              <a:ext cx="446088" cy="5318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1155"/>
                  </a:lnTo>
                  <a:lnTo>
                    <a:pt x="7379" y="0"/>
                  </a:lnTo>
                  <a:lnTo>
                    <a:pt x="0" y="5803"/>
                  </a:lnTo>
                  <a:lnTo>
                    <a:pt x="21600" y="21600"/>
                  </a:lnTo>
                  <a:close/>
                </a:path>
              </a:pathLst>
            </a:custGeom>
            <a:solidFill>
              <a:srgbClr val="000099"/>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36" name="Shape 336"/>
            <p:cNvSpPr/>
            <p:nvPr/>
          </p:nvSpPr>
          <p:spPr>
            <a:xfrm>
              <a:off x="3895725" y="0"/>
              <a:ext cx="4951413" cy="42513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936" y="21600"/>
                  </a:lnTo>
                  <a:lnTo>
                    <a:pt x="21600" y="20875"/>
                  </a:lnTo>
                  <a:lnTo>
                    <a:pt x="2650" y="0"/>
                  </a:lnTo>
                  <a:lnTo>
                    <a:pt x="0" y="0"/>
                  </a:lnTo>
                  <a:close/>
                </a:path>
              </a:pathLst>
            </a:custGeom>
            <a:gradFill flip="none" rotWithShape="1">
              <a:gsLst>
                <a:gs pos="0">
                  <a:srgbClr val="000047"/>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37" name="Shape 337"/>
            <p:cNvSpPr/>
            <p:nvPr/>
          </p:nvSpPr>
          <p:spPr>
            <a:xfrm>
              <a:off x="8931275" y="4022725"/>
              <a:ext cx="209550" cy="2095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600" y="21600"/>
                  </a:lnTo>
                  <a:close/>
                </a:path>
              </a:pathLst>
            </a:custGeom>
            <a:solidFill>
              <a:srgbClr val="FF9999"/>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38" name="Shape 338"/>
            <p:cNvSpPr/>
            <p:nvPr/>
          </p:nvSpPr>
          <p:spPr>
            <a:xfrm>
              <a:off x="4940300" y="0"/>
              <a:ext cx="3990975" cy="4022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566" y="0"/>
                  </a:lnTo>
                  <a:lnTo>
                    <a:pt x="0" y="0"/>
                  </a:lnTo>
                  <a:close/>
                </a:path>
              </a:pathLst>
            </a:custGeom>
            <a:gradFill flip="none" rotWithShape="1">
              <a:gsLst>
                <a:gs pos="0">
                  <a:srgbClr val="00004F"/>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39" name="Shape 339"/>
            <p:cNvSpPr/>
            <p:nvPr/>
          </p:nvSpPr>
          <p:spPr>
            <a:xfrm>
              <a:off x="5537200" y="0"/>
              <a:ext cx="3489325" cy="393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482" y="21600"/>
                  </a:lnTo>
                  <a:lnTo>
                    <a:pt x="21600" y="21548"/>
                  </a:lnTo>
                  <a:lnTo>
                    <a:pt x="3112" y="0"/>
                  </a:lnTo>
                  <a:lnTo>
                    <a:pt x="0" y="0"/>
                  </a:lnTo>
                  <a:close/>
                </a:path>
              </a:pathLst>
            </a:custGeom>
            <a:gradFill flip="none" rotWithShape="1">
              <a:gsLst>
                <a:gs pos="0">
                  <a:srgbClr val="000065"/>
                </a:gs>
                <a:gs pos="100000">
                  <a:srgbClr val="000080"/>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40" name="Shape 340"/>
            <p:cNvSpPr/>
            <p:nvPr/>
          </p:nvSpPr>
          <p:spPr>
            <a:xfrm>
              <a:off x="9007475" y="3927475"/>
              <a:ext cx="133350" cy="152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250"/>
                  </a:lnTo>
                  <a:lnTo>
                    <a:pt x="3086" y="0"/>
                  </a:lnTo>
                  <a:lnTo>
                    <a:pt x="0" y="1350"/>
                  </a:lnTo>
                  <a:lnTo>
                    <a:pt x="21600" y="21600"/>
                  </a:lnTo>
                  <a:close/>
                </a:path>
              </a:pathLst>
            </a:custGeom>
            <a:gradFill flip="none" rotWithShape="1">
              <a:gsLst>
                <a:gs pos="0">
                  <a:srgbClr val="000099"/>
                </a:gs>
                <a:gs pos="100000">
                  <a:srgbClr val="1717A2"/>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41" name="Shape 341"/>
            <p:cNvSpPr/>
            <p:nvPr/>
          </p:nvSpPr>
          <p:spPr>
            <a:xfrm>
              <a:off x="8894762" y="1349375"/>
              <a:ext cx="246063" cy="8191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540"/>
                  </a:lnTo>
                  <a:lnTo>
                    <a:pt x="10730" y="0"/>
                  </a:lnTo>
                  <a:lnTo>
                    <a:pt x="0" y="8037"/>
                  </a:lnTo>
                  <a:lnTo>
                    <a:pt x="21600" y="21600"/>
                  </a:lnTo>
                  <a:close/>
                </a:path>
              </a:pathLst>
            </a:custGeom>
            <a:solidFill>
              <a:srgbClr val="000080"/>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42" name="Shape 342"/>
            <p:cNvSpPr/>
            <p:nvPr/>
          </p:nvSpPr>
          <p:spPr>
            <a:xfrm>
              <a:off x="8107362" y="-1"/>
              <a:ext cx="909638" cy="16541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702" y="21600"/>
                  </a:lnTo>
                  <a:lnTo>
                    <a:pt x="21600" y="17624"/>
                  </a:lnTo>
                  <a:lnTo>
                    <a:pt x="9445" y="0"/>
                  </a:lnTo>
                  <a:lnTo>
                    <a:pt x="0" y="0"/>
                  </a:lnTo>
                  <a:close/>
                </a:path>
              </a:pathLst>
            </a:custGeom>
            <a:gradFill flip="none" rotWithShape="1">
              <a:gsLst>
                <a:gs pos="0">
                  <a:srgbClr val="000055"/>
                </a:gs>
                <a:gs pos="100000">
                  <a:srgbClr val="000080"/>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43" name="Shape 343"/>
            <p:cNvSpPr/>
            <p:nvPr/>
          </p:nvSpPr>
          <p:spPr>
            <a:xfrm>
              <a:off x="8589962" y="-1"/>
              <a:ext cx="541338" cy="1263652"/>
            </a:xfrm>
            <a:custGeom>
              <a:avLst/>
              <a:gdLst/>
              <a:ahLst/>
              <a:cxnLst>
                <a:cxn ang="0">
                  <a:pos x="wd2" y="hd2"/>
                </a:cxn>
                <a:cxn ang="5400000">
                  <a:pos x="wd2" y="hd2"/>
                </a:cxn>
                <a:cxn ang="10800000">
                  <a:pos x="wd2" y="hd2"/>
                </a:cxn>
                <a:cxn ang="16200000">
                  <a:pos x="wd2" y="hd2"/>
                </a:cxn>
              </a:cxnLst>
              <a:rect l="0" t="0" r="r" b="b"/>
              <a:pathLst>
                <a:path w="21600" h="21600" extrusionOk="0">
                  <a:moveTo>
                    <a:pt x="9121" y="0"/>
                  </a:moveTo>
                  <a:lnTo>
                    <a:pt x="0" y="0"/>
                  </a:lnTo>
                  <a:lnTo>
                    <a:pt x="18179" y="21600"/>
                  </a:lnTo>
                  <a:lnTo>
                    <a:pt x="21600" y="17697"/>
                  </a:lnTo>
                  <a:lnTo>
                    <a:pt x="9121" y="0"/>
                  </a:lnTo>
                  <a:close/>
                </a:path>
              </a:pathLst>
            </a:custGeom>
            <a:gradFill flip="none" rotWithShape="1">
              <a:gsLst>
                <a:gs pos="0">
                  <a:srgbClr val="000059"/>
                </a:gs>
                <a:gs pos="100000">
                  <a:srgbClr val="000080"/>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44" name="Shape 344"/>
            <p:cNvSpPr/>
            <p:nvPr/>
          </p:nvSpPr>
          <p:spPr>
            <a:xfrm>
              <a:off x="9045575" y="1036637"/>
              <a:ext cx="95250" cy="493714"/>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21600" y="21600"/>
                  </a:lnTo>
                  <a:lnTo>
                    <a:pt x="21600" y="415"/>
                  </a:lnTo>
                  <a:lnTo>
                    <a:pt x="19440" y="0"/>
                  </a:lnTo>
                  <a:lnTo>
                    <a:pt x="0" y="9969"/>
                  </a:lnTo>
                  <a:close/>
                </a:path>
              </a:pathLst>
            </a:custGeom>
            <a:solidFill>
              <a:srgbClr val="000080"/>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45" name="Shape 345"/>
            <p:cNvSpPr/>
            <p:nvPr/>
          </p:nvSpPr>
          <p:spPr>
            <a:xfrm>
              <a:off x="3175" y="2541587"/>
              <a:ext cx="9131301" cy="2959102"/>
            </a:xfrm>
            <a:custGeom>
              <a:avLst/>
              <a:gdLst/>
              <a:ahLst/>
              <a:cxnLst>
                <a:cxn ang="0">
                  <a:pos x="wd2" y="hd2"/>
                </a:cxn>
                <a:cxn ang="5400000">
                  <a:pos x="wd2" y="hd2"/>
                </a:cxn>
                <a:cxn ang="10800000">
                  <a:pos x="wd2" y="hd2"/>
                </a:cxn>
                <a:cxn ang="16200000">
                  <a:pos x="wd2" y="hd2"/>
                </a:cxn>
              </a:cxnLst>
              <a:rect l="0" t="0" r="r" b="b"/>
              <a:pathLst>
                <a:path w="21600" h="21600" extrusionOk="0">
                  <a:moveTo>
                    <a:pt x="0" y="4299"/>
                  </a:moveTo>
                  <a:lnTo>
                    <a:pt x="21600" y="21600"/>
                  </a:lnTo>
                  <a:lnTo>
                    <a:pt x="21600" y="21252"/>
                  </a:lnTo>
                  <a:lnTo>
                    <a:pt x="0" y="0"/>
                  </a:lnTo>
                  <a:lnTo>
                    <a:pt x="0" y="4299"/>
                  </a:lnTo>
                  <a:close/>
                </a:path>
              </a:pathLst>
            </a:custGeom>
            <a:gradFill flip="none" rotWithShape="1">
              <a:gsLst>
                <a:gs pos="0">
                  <a:srgbClr val="000061"/>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46" name="Shape 346"/>
            <p:cNvSpPr/>
            <p:nvPr/>
          </p:nvSpPr>
          <p:spPr>
            <a:xfrm>
              <a:off x="9132887" y="5527675"/>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21600"/>
                  </a:lnTo>
                  <a:lnTo>
                    <a:pt x="21600" y="21600"/>
                  </a:lnTo>
                  <a:close/>
                </a:path>
              </a:pathLst>
            </a:custGeom>
            <a:solidFill>
              <a:srgbClr val="18FF00"/>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47" name="Shape 347"/>
            <p:cNvSpPr/>
            <p:nvPr/>
          </p:nvSpPr>
          <p:spPr>
            <a:xfrm>
              <a:off x="3175" y="3416300"/>
              <a:ext cx="9131301" cy="2122489"/>
            </a:xfrm>
            <a:custGeom>
              <a:avLst/>
              <a:gdLst/>
              <a:ahLst/>
              <a:cxnLst>
                <a:cxn ang="0">
                  <a:pos x="wd2" y="hd2"/>
                </a:cxn>
                <a:cxn ang="5400000">
                  <a:pos x="wd2" y="hd2"/>
                </a:cxn>
                <a:cxn ang="10800000">
                  <a:pos x="wd2" y="hd2"/>
                </a:cxn>
                <a:cxn ang="16200000">
                  <a:pos x="wd2" y="hd2"/>
                </a:cxn>
              </a:cxnLst>
              <a:rect l="0" t="0" r="r" b="b"/>
              <a:pathLst>
                <a:path w="21600" h="21600" extrusionOk="0">
                  <a:moveTo>
                    <a:pt x="0" y="5913"/>
                  </a:moveTo>
                  <a:lnTo>
                    <a:pt x="21600" y="21600"/>
                  </a:lnTo>
                  <a:lnTo>
                    <a:pt x="21600" y="21503"/>
                  </a:lnTo>
                  <a:lnTo>
                    <a:pt x="0" y="0"/>
                  </a:lnTo>
                  <a:lnTo>
                    <a:pt x="0" y="5913"/>
                  </a:lnTo>
                  <a:close/>
                </a:path>
              </a:pathLst>
            </a:custGeom>
            <a:gradFill flip="none" rotWithShape="1">
              <a:gsLst>
                <a:gs pos="0">
                  <a:srgbClr val="00005D"/>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48" name="Shape 348"/>
            <p:cNvSpPr/>
            <p:nvPr/>
          </p:nvSpPr>
          <p:spPr>
            <a:xfrm>
              <a:off x="3175" y="5043487"/>
              <a:ext cx="9131301" cy="657226"/>
            </a:xfrm>
            <a:custGeom>
              <a:avLst/>
              <a:gdLst/>
              <a:ahLst/>
              <a:cxnLst>
                <a:cxn ang="0">
                  <a:pos x="wd2" y="hd2"/>
                </a:cxn>
                <a:cxn ang="5400000">
                  <a:pos x="wd2" y="hd2"/>
                </a:cxn>
                <a:cxn ang="10800000">
                  <a:pos x="wd2" y="hd2"/>
                </a:cxn>
                <a:cxn ang="16200000">
                  <a:pos x="wd2" y="hd2"/>
                </a:cxn>
              </a:cxnLst>
              <a:rect l="0" t="0" r="r" b="b"/>
              <a:pathLst>
                <a:path w="21600" h="21600" extrusionOk="0">
                  <a:moveTo>
                    <a:pt x="0" y="2504"/>
                  </a:moveTo>
                  <a:lnTo>
                    <a:pt x="21600" y="21600"/>
                  </a:lnTo>
                  <a:lnTo>
                    <a:pt x="21600" y="20974"/>
                  </a:lnTo>
                  <a:lnTo>
                    <a:pt x="0" y="0"/>
                  </a:lnTo>
                  <a:lnTo>
                    <a:pt x="0" y="2504"/>
                  </a:lnTo>
                  <a:close/>
                </a:path>
              </a:pathLst>
            </a:custGeom>
            <a:gradFill flip="none" rotWithShape="1">
              <a:gsLst>
                <a:gs pos="0">
                  <a:srgbClr val="000082"/>
                </a:gs>
                <a:gs pos="100000">
                  <a:srgbClr val="000099"/>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49" name="Shape 349"/>
            <p:cNvSpPr/>
            <p:nvPr/>
          </p:nvSpPr>
          <p:spPr>
            <a:xfrm>
              <a:off x="2058987" y="-1"/>
              <a:ext cx="7075488" cy="50434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437"/>
                  </a:lnTo>
                  <a:lnTo>
                    <a:pt x="607" y="0"/>
                  </a:lnTo>
                  <a:lnTo>
                    <a:pt x="0" y="0"/>
                  </a:lnTo>
                  <a:close/>
                </a:path>
              </a:pathLst>
            </a:custGeom>
            <a:gradFill flip="none" rotWithShape="1">
              <a:gsLst>
                <a:gs pos="0">
                  <a:srgbClr val="00004A"/>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50" name="Shape 350"/>
            <p:cNvSpPr/>
            <p:nvPr/>
          </p:nvSpPr>
          <p:spPr>
            <a:xfrm>
              <a:off x="5272087" y="-1"/>
              <a:ext cx="3862388" cy="41497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550"/>
                  </a:lnTo>
                  <a:lnTo>
                    <a:pt x="587" y="0"/>
                  </a:lnTo>
                  <a:lnTo>
                    <a:pt x="0" y="0"/>
                  </a:lnTo>
                  <a:close/>
                </a:path>
              </a:pathLst>
            </a:custGeom>
            <a:gradFill flip="none" rotWithShape="1">
              <a:gsLst>
                <a:gs pos="0">
                  <a:srgbClr val="000082"/>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51" name="Shape 351"/>
            <p:cNvSpPr/>
            <p:nvPr/>
          </p:nvSpPr>
          <p:spPr>
            <a:xfrm>
              <a:off x="6270625" y="-1"/>
              <a:ext cx="2863851" cy="3911602"/>
            </a:xfrm>
            <a:custGeom>
              <a:avLst/>
              <a:gdLst/>
              <a:ahLst/>
              <a:cxnLst>
                <a:cxn ang="0">
                  <a:pos x="wd2" y="hd2"/>
                </a:cxn>
                <a:cxn ang="5400000">
                  <a:pos x="wd2" y="hd2"/>
                </a:cxn>
                <a:cxn ang="10800000">
                  <a:pos x="wd2" y="hd2"/>
                </a:cxn>
                <a:cxn ang="16200000">
                  <a:pos x="wd2" y="hd2"/>
                </a:cxn>
              </a:cxnLst>
              <a:rect l="0" t="0" r="r" b="b"/>
              <a:pathLst>
                <a:path w="21600" h="21600" extrusionOk="0">
                  <a:moveTo>
                    <a:pt x="5820" y="0"/>
                  </a:moveTo>
                  <a:lnTo>
                    <a:pt x="0" y="0"/>
                  </a:lnTo>
                  <a:lnTo>
                    <a:pt x="21600" y="21600"/>
                  </a:lnTo>
                  <a:lnTo>
                    <a:pt x="21600" y="19706"/>
                  </a:lnTo>
                  <a:lnTo>
                    <a:pt x="21528" y="19706"/>
                  </a:lnTo>
                  <a:lnTo>
                    <a:pt x="5820" y="0"/>
                  </a:lnTo>
                  <a:close/>
                </a:path>
              </a:pathLst>
            </a:custGeom>
            <a:gradFill flip="none" rotWithShape="1">
              <a:gsLst>
                <a:gs pos="0">
                  <a:srgbClr val="000065"/>
                </a:gs>
                <a:gs pos="100000">
                  <a:srgbClr val="000080"/>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52" name="Shape 352"/>
            <p:cNvSpPr/>
            <p:nvPr/>
          </p:nvSpPr>
          <p:spPr>
            <a:xfrm>
              <a:off x="7173912" y="0"/>
              <a:ext cx="1960564" cy="32924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225"/>
                  </a:lnTo>
                  <a:lnTo>
                    <a:pt x="736" y="0"/>
                  </a:lnTo>
                  <a:lnTo>
                    <a:pt x="0" y="0"/>
                  </a:lnTo>
                  <a:close/>
                </a:path>
              </a:pathLst>
            </a:custGeom>
            <a:gradFill flip="none" rotWithShape="1">
              <a:gsLst>
                <a:gs pos="0">
                  <a:srgbClr val="000058"/>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53" name="Shape 353"/>
            <p:cNvSpPr/>
            <p:nvPr/>
          </p:nvSpPr>
          <p:spPr>
            <a:xfrm>
              <a:off x="7451725" y="0"/>
              <a:ext cx="1682750" cy="3073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533"/>
                  </a:lnTo>
                  <a:lnTo>
                    <a:pt x="1102" y="0"/>
                  </a:lnTo>
                  <a:lnTo>
                    <a:pt x="0" y="0"/>
                  </a:lnTo>
                  <a:close/>
                </a:path>
              </a:pathLst>
            </a:custGeom>
            <a:gradFill flip="none" rotWithShape="1">
              <a:gsLst>
                <a:gs pos="0">
                  <a:srgbClr val="00006F"/>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54" name="Shape 354"/>
            <p:cNvSpPr/>
            <p:nvPr/>
          </p:nvSpPr>
          <p:spPr>
            <a:xfrm>
              <a:off x="7907337" y="0"/>
              <a:ext cx="1227138" cy="2360613"/>
            </a:xfrm>
            <a:custGeom>
              <a:avLst/>
              <a:gdLst/>
              <a:ahLst/>
              <a:cxnLst>
                <a:cxn ang="0">
                  <a:pos x="wd2" y="hd2"/>
                </a:cxn>
                <a:cxn ang="5400000">
                  <a:pos x="wd2" y="hd2"/>
                </a:cxn>
                <a:cxn ang="10800000">
                  <a:pos x="wd2" y="hd2"/>
                </a:cxn>
                <a:cxn ang="16200000">
                  <a:pos x="wd2" y="hd2"/>
                </a:cxn>
              </a:cxnLst>
              <a:rect l="0" t="0" r="r" b="b"/>
              <a:pathLst>
                <a:path w="21600" h="21600" extrusionOk="0">
                  <a:moveTo>
                    <a:pt x="21600" y="20816"/>
                  </a:moveTo>
                  <a:lnTo>
                    <a:pt x="1177" y="0"/>
                  </a:lnTo>
                  <a:lnTo>
                    <a:pt x="0" y="0"/>
                  </a:lnTo>
                  <a:lnTo>
                    <a:pt x="21600" y="21600"/>
                  </a:lnTo>
                  <a:lnTo>
                    <a:pt x="21600" y="20816"/>
                  </a:lnTo>
                  <a:close/>
                </a:path>
              </a:pathLst>
            </a:custGeom>
            <a:gradFill flip="none" rotWithShape="1">
              <a:gsLst>
                <a:gs pos="0">
                  <a:srgbClr val="000079"/>
                </a:gs>
                <a:gs pos="100000">
                  <a:srgbClr val="000099"/>
                </a:gs>
              </a:gsLst>
              <a:lin ang="27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nvGrpSpPr>
            <p:cNvPr id="357" name="Group 357"/>
            <p:cNvGrpSpPr/>
            <p:nvPr/>
          </p:nvGrpSpPr>
          <p:grpSpPr>
            <a:xfrm>
              <a:off x="-1" y="2590800"/>
              <a:ext cx="9140826" cy="2949576"/>
              <a:chOff x="0" y="0"/>
              <a:chExt cx="9140825" cy="2949575"/>
            </a:xfrm>
          </p:grpSpPr>
          <p:sp>
            <p:nvSpPr>
              <p:cNvPr id="355" name="Shape 355"/>
              <p:cNvSpPr/>
              <p:nvPr/>
            </p:nvSpPr>
            <p:spPr>
              <a:xfrm>
                <a:off x="-1" y="0"/>
                <a:ext cx="5826126" cy="20843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6021"/>
                    </a:lnTo>
                    <a:lnTo>
                      <a:pt x="21458" y="21600"/>
                    </a:lnTo>
                    <a:lnTo>
                      <a:pt x="21529" y="20317"/>
                    </a:lnTo>
                    <a:lnTo>
                      <a:pt x="21600" y="19132"/>
                    </a:lnTo>
                    <a:lnTo>
                      <a:pt x="0" y="0"/>
                    </a:lnTo>
                    <a:close/>
                  </a:path>
                </a:pathLst>
              </a:custGeom>
              <a:gradFill flip="none" rotWithShape="1">
                <a:gsLst>
                  <a:gs pos="0">
                    <a:srgbClr val="00006F"/>
                  </a:gs>
                  <a:gs pos="100000">
                    <a:srgbClr val="000099"/>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56" name="Shape 356"/>
              <p:cNvSpPr/>
              <p:nvPr/>
            </p:nvSpPr>
            <p:spPr>
              <a:xfrm>
                <a:off x="5788025" y="1846262"/>
                <a:ext cx="3352800" cy="1103314"/>
              </a:xfrm>
              <a:custGeom>
                <a:avLst/>
                <a:gdLst/>
                <a:ahLst/>
                <a:cxnLst>
                  <a:cxn ang="0">
                    <a:pos x="wd2" y="hd2"/>
                  </a:cxn>
                  <a:cxn ang="5400000">
                    <a:pos x="wd2" y="hd2"/>
                  </a:cxn>
                  <a:cxn ang="10800000">
                    <a:pos x="wd2" y="hd2"/>
                  </a:cxn>
                  <a:cxn ang="16200000">
                    <a:pos x="wd2" y="hd2"/>
                  </a:cxn>
                </a:cxnLst>
                <a:rect l="0" t="0" r="r" b="b"/>
                <a:pathLst>
                  <a:path w="21600" h="21600" extrusionOk="0">
                    <a:moveTo>
                      <a:pt x="21600" y="20668"/>
                    </a:moveTo>
                    <a:lnTo>
                      <a:pt x="246" y="0"/>
                    </a:lnTo>
                    <a:lnTo>
                      <a:pt x="123" y="2238"/>
                    </a:lnTo>
                    <a:lnTo>
                      <a:pt x="0" y="4662"/>
                    </a:lnTo>
                    <a:lnTo>
                      <a:pt x="21600" y="21600"/>
                    </a:lnTo>
                    <a:lnTo>
                      <a:pt x="21600" y="20668"/>
                    </a:lnTo>
                    <a:close/>
                  </a:path>
                </a:pathLst>
              </a:custGeom>
              <a:gradFill flip="none" rotWithShape="1">
                <a:gsLst>
                  <a:gs pos="0">
                    <a:srgbClr val="000099"/>
                  </a:gs>
                  <a:gs pos="100000">
                    <a:srgbClr val="1717A2"/>
                  </a:gs>
                </a:gsLst>
                <a:lin ang="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grpSp>
      <p:sp>
        <p:nvSpPr>
          <p:cNvPr id="359" name="Shape 359"/>
          <p:cNvSpPr>
            <a:spLocks noGrp="1"/>
          </p:cNvSpPr>
          <p:nvPr>
            <p:ph type="sldNum" sz="quarter" idx="2"/>
          </p:nvPr>
        </p:nvSpPr>
        <p:spPr>
          <a:xfrm>
            <a:off x="8413144" y="6436583"/>
            <a:ext cx="273657" cy="264255"/>
          </a:xfrm>
          <a:prstGeom prst="rect">
            <a:avLst/>
          </a:prstGeom>
        </p:spPr>
        <p:txBody>
          <a:bodyPr anchor="b"/>
          <a:lstStyle>
            <a:lvl1pPr>
              <a:defRPr>
                <a:solidFill>
                  <a:srgbClr val="FFFFFF"/>
                </a:solidFill>
                <a:effectLst>
                  <a:outerShdw blurRad="38100" dist="38100" dir="2700000" rotWithShape="0">
                    <a:srgbClr val="000000"/>
                  </a:outerShdw>
                </a:effectLst>
              </a:defRPr>
            </a:lvl1pPr>
          </a:lstStyle>
          <a:p>
            <a:fld id="{86CB4B4D-7CA3-9044-876B-883B54F8677D}" type="slidenum">
              <a:t>‹Nr.›</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elfolie">
    <p:spTree>
      <p:nvGrpSpPr>
        <p:cNvPr id="1" name=""/>
        <p:cNvGrpSpPr/>
        <p:nvPr/>
      </p:nvGrpSpPr>
      <p:grpSpPr>
        <a:xfrm>
          <a:off x="0" y="0"/>
          <a:ext cx="0" cy="0"/>
          <a:chOff x="0" y="0"/>
          <a:chExt cx="0" cy="0"/>
        </a:xfrm>
      </p:grpSpPr>
      <p:sp>
        <p:nvSpPr>
          <p:cNvPr id="366" name="Shape 366"/>
          <p:cNvSpPr>
            <a:spLocks noGrp="1"/>
          </p:cNvSpPr>
          <p:nvPr>
            <p:ph type="title"/>
          </p:nvPr>
        </p:nvSpPr>
        <p:spPr>
          <a:xfrm>
            <a:off x="685800" y="2130425"/>
            <a:ext cx="7772400" cy="1470025"/>
          </a:xfrm>
          <a:prstGeom prst="rect">
            <a:avLst/>
          </a:prstGeom>
        </p:spPr>
        <p:txBody>
          <a:bodyPr/>
          <a:lstStyle>
            <a:lvl1pPr defTabSz="914400">
              <a:defRPr sz="4400">
                <a:solidFill>
                  <a:srgbClr val="000000"/>
                </a:solidFill>
                <a:latin typeface="Calibri"/>
                <a:ea typeface="Calibri"/>
                <a:cs typeface="Calibri"/>
                <a:sym typeface="Calibri"/>
              </a:defRPr>
            </a:lvl1pPr>
          </a:lstStyle>
          <a:p>
            <a:pPr>
              <a:defRPr>
                <a:effectLst/>
              </a:defRPr>
            </a:pPr>
            <a:r>
              <a:t>Titeltext</a:t>
            </a:r>
          </a:p>
        </p:txBody>
      </p:sp>
      <p:sp>
        <p:nvSpPr>
          <p:cNvPr id="367" name="Shape 367"/>
          <p:cNvSpPr>
            <a:spLocks noGrp="1"/>
          </p:cNvSpPr>
          <p:nvPr>
            <p:ph type="body" sz="quarter" idx="1"/>
          </p:nvPr>
        </p:nvSpPr>
        <p:spPr>
          <a:xfrm>
            <a:off x="1371600" y="3886200"/>
            <a:ext cx="6400800" cy="1752600"/>
          </a:xfrm>
          <a:prstGeom prst="rect">
            <a:avLst/>
          </a:prstGeom>
        </p:spPr>
        <p:txBody>
          <a:bodyPr/>
          <a:lstStyle>
            <a:lvl1pPr marL="0" indent="0" algn="ctr" defTabSz="914400">
              <a:buSzTx/>
              <a:buFontTx/>
              <a:buNone/>
              <a:defRPr>
                <a:solidFill>
                  <a:srgbClr val="888888"/>
                </a:solidFill>
                <a:latin typeface="Calibri"/>
                <a:ea typeface="Calibri"/>
                <a:cs typeface="Calibri"/>
                <a:sym typeface="Calibri"/>
              </a:defRPr>
            </a:lvl1pPr>
            <a:lvl2pPr marL="0" indent="457200" algn="ctr" defTabSz="914400">
              <a:buSzTx/>
              <a:buFontTx/>
              <a:buNone/>
              <a:defRPr>
                <a:solidFill>
                  <a:srgbClr val="888888"/>
                </a:solidFill>
                <a:latin typeface="Calibri"/>
                <a:ea typeface="Calibri"/>
                <a:cs typeface="Calibri"/>
                <a:sym typeface="Calibri"/>
              </a:defRPr>
            </a:lvl2pPr>
            <a:lvl3pPr marL="0" indent="914400" algn="ctr" defTabSz="914400">
              <a:buSzTx/>
              <a:buFontTx/>
              <a:buNone/>
              <a:defRPr>
                <a:solidFill>
                  <a:srgbClr val="888888"/>
                </a:solidFill>
                <a:latin typeface="Calibri"/>
                <a:ea typeface="Calibri"/>
                <a:cs typeface="Calibri"/>
                <a:sym typeface="Calibri"/>
              </a:defRPr>
            </a:lvl3pPr>
            <a:lvl4pPr marL="0" indent="1371600" algn="ctr" defTabSz="914400">
              <a:buSzTx/>
              <a:buFontTx/>
              <a:buNone/>
              <a:defRPr>
                <a:solidFill>
                  <a:srgbClr val="888888"/>
                </a:solidFill>
                <a:latin typeface="Calibri"/>
                <a:ea typeface="Calibri"/>
                <a:cs typeface="Calibri"/>
                <a:sym typeface="Calibri"/>
              </a:defRPr>
            </a:lvl4pPr>
            <a:lvl5pPr algn="ctr" defTabSz="914400">
              <a:buFontTx/>
              <a:defRPr>
                <a:solidFill>
                  <a:srgbClr val="888888"/>
                </a:solidFill>
                <a:latin typeface="Calibri"/>
                <a:ea typeface="Calibri"/>
                <a:cs typeface="Calibri"/>
                <a:sym typeface="Calibri"/>
              </a:defRPr>
            </a:lvl5pPr>
          </a:lstStyle>
          <a:p>
            <a:r>
              <a:t>Textebene 1</a:t>
            </a:r>
          </a:p>
          <a:p>
            <a:pPr lvl="1"/>
            <a:r>
              <a:t>Textebene 2</a:t>
            </a:r>
          </a:p>
          <a:p>
            <a:pPr lvl="2"/>
            <a:r>
              <a:t>Textebene 3</a:t>
            </a:r>
          </a:p>
          <a:p>
            <a:pPr lvl="3"/>
            <a:r>
              <a:t>Textebene 4</a:t>
            </a:r>
          </a:p>
          <a:p>
            <a:pPr lvl="4"/>
            <a:r>
              <a:t>Textebene 5</a:t>
            </a:r>
          </a:p>
        </p:txBody>
      </p:sp>
      <p:sp>
        <p:nvSpPr>
          <p:cNvPr id="368" name="Shape 368"/>
          <p:cNvSpPr>
            <a:spLocks noGrp="1"/>
          </p:cNvSpPr>
          <p:nvPr>
            <p:ph type="sldNum" sz="quarter" idx="2"/>
          </p:nvPr>
        </p:nvSpPr>
        <p:spPr>
          <a:xfrm>
            <a:off x="8428176" y="6404292"/>
            <a:ext cx="258624" cy="269241"/>
          </a:xfrm>
          <a:prstGeom prst="rect">
            <a:avLst/>
          </a:prstGeom>
        </p:spPr>
        <p:txBody>
          <a:bodyPr/>
          <a:lstStyle>
            <a:lvl1pPr>
              <a:defRPr>
                <a:latin typeface="Calibri"/>
                <a:ea typeface="Calibri"/>
                <a:cs typeface="Calibri"/>
                <a:sym typeface="Calibri"/>
              </a:defRPr>
            </a:lvl1p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bschnittsüberschrift">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defTabSz="457200">
              <a:defRPr sz="4000" b="1" cap="all">
                <a:solidFill>
                  <a:srgbClr val="000000"/>
                </a:solidFill>
              </a:defRPr>
            </a:lvl1pPr>
          </a:lstStyle>
          <a:p>
            <a:pPr>
              <a:defRPr>
                <a:effectLst/>
              </a:defRPr>
            </a:pPr>
            <a:r>
              <a:t>Titeltext</a:t>
            </a:r>
          </a:p>
        </p:txBody>
      </p:sp>
      <p:sp>
        <p:nvSpPr>
          <p:cNvPr id="30" name="Shape 30"/>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a:spcBef>
                <a:spcPts val="400"/>
              </a:spcBef>
              <a:buFontTx/>
              <a:defRPr sz="2000">
                <a:solidFill>
                  <a:srgbClr val="888888"/>
                </a:solidFill>
              </a:defRPr>
            </a:lvl5pPr>
          </a:lstStyle>
          <a:p>
            <a:r>
              <a:t>Textebene 1</a:t>
            </a:r>
          </a:p>
          <a:p>
            <a:pPr lvl="1"/>
            <a:r>
              <a:t>Textebene 2</a:t>
            </a:r>
          </a:p>
          <a:p>
            <a:pPr lvl="2"/>
            <a:r>
              <a:t>Textebene 3</a:t>
            </a:r>
          </a:p>
          <a:p>
            <a:pPr lvl="3"/>
            <a:r>
              <a:t>Textebene 4</a:t>
            </a:r>
          </a:p>
          <a:p>
            <a:pPr lvl="4"/>
            <a:r>
              <a:t>Textebene 5</a:t>
            </a:r>
          </a:p>
        </p:txBody>
      </p:sp>
      <p:sp>
        <p:nvSpPr>
          <p:cNvPr id="31" name="Shape 3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Zwei Inhalte">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Titeltext</a:t>
            </a:r>
          </a:p>
        </p:txBody>
      </p:sp>
      <p:sp>
        <p:nvSpPr>
          <p:cNvPr id="39" name="Shape 39"/>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a:spcBef>
                <a:spcPts val="600"/>
              </a:spcBef>
              <a:defRPr sz="2800"/>
            </a:lvl5pPr>
          </a:lstStyle>
          <a:p>
            <a:r>
              <a:t>Textebene 1</a:t>
            </a:r>
          </a:p>
          <a:p>
            <a:pPr lvl="1"/>
            <a:r>
              <a:t>Textebene 2</a:t>
            </a:r>
          </a:p>
          <a:p>
            <a:pPr lvl="2"/>
            <a:r>
              <a:t>Textebene 3</a:t>
            </a:r>
          </a:p>
          <a:p>
            <a:pPr lvl="3"/>
            <a:r>
              <a:t>Textebene 4</a:t>
            </a:r>
          </a:p>
          <a:p>
            <a:pPr lvl="4"/>
            <a:r>
              <a:t>Textebene 5</a:t>
            </a:r>
          </a:p>
        </p:txBody>
      </p:sp>
      <p:sp>
        <p:nvSpPr>
          <p:cNvPr id="40" name="Shape 4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ergleich">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Titeltext</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a:spcBef>
                <a:spcPts val="500"/>
              </a:spcBef>
              <a:buFontTx/>
              <a:defRPr sz="2400" b="1"/>
            </a:lvl5pPr>
          </a:lstStyle>
          <a:p>
            <a:r>
              <a:t>Textebene 1</a:t>
            </a:r>
          </a:p>
          <a:p>
            <a:pPr lvl="1"/>
            <a:r>
              <a:t>Textebene 2</a:t>
            </a:r>
          </a:p>
          <a:p>
            <a:pPr lvl="2"/>
            <a:r>
              <a:t>Textebene 3</a:t>
            </a:r>
          </a:p>
          <a:p>
            <a:pPr lvl="3"/>
            <a:r>
              <a:t>Textebene 4</a:t>
            </a:r>
          </a:p>
          <a:p>
            <a:pPr lvl="4"/>
            <a:r>
              <a:t>Textebene 5</a:t>
            </a:r>
          </a:p>
        </p:txBody>
      </p:sp>
      <p:sp>
        <p:nvSpPr>
          <p:cNvPr id="49" name="Shape 49"/>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Titeltext</a:t>
            </a:r>
          </a:p>
        </p:txBody>
      </p:sp>
      <p:sp>
        <p:nvSpPr>
          <p:cNvPr id="58" name="Shape 5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nhalt mit Beschriftung">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4" cy="1162050"/>
          </a:xfrm>
          <a:prstGeom prst="rect">
            <a:avLst/>
          </a:prstGeom>
        </p:spPr>
        <p:txBody>
          <a:bodyPr anchor="b"/>
          <a:lstStyle>
            <a:lvl1pPr algn="l" defTabSz="457200">
              <a:defRPr sz="2000" b="1">
                <a:solidFill>
                  <a:srgbClr val="000000"/>
                </a:solidFill>
              </a:defRPr>
            </a:lvl1pPr>
          </a:lstStyle>
          <a:p>
            <a:pPr>
              <a:defRPr>
                <a:effectLst/>
              </a:defRPr>
            </a:pPr>
            <a:r>
              <a:t>Titeltext</a:t>
            </a:r>
          </a:p>
        </p:txBody>
      </p:sp>
      <p:sp>
        <p:nvSpPr>
          <p:cNvPr id="73" name="Shape 73"/>
          <p:cNvSpPr>
            <a:spLocks noGrp="1"/>
          </p:cNvSpPr>
          <p:nvPr>
            <p:ph type="body" idx="1"/>
          </p:nvPr>
        </p:nvSpPr>
        <p:spPr>
          <a:xfrm>
            <a:off x="3575050" y="273050"/>
            <a:ext cx="5111750" cy="5853113"/>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74" name="Shape 74"/>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ld mit Beschriftung">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1" cy="566738"/>
          </a:xfrm>
          <a:prstGeom prst="rect">
            <a:avLst/>
          </a:prstGeom>
        </p:spPr>
        <p:txBody>
          <a:bodyPr anchor="b"/>
          <a:lstStyle>
            <a:lvl1pPr algn="l" defTabSz="457200">
              <a:defRPr sz="2000" b="1">
                <a:solidFill>
                  <a:srgbClr val="000000"/>
                </a:solidFill>
              </a:defRPr>
            </a:lvl1pPr>
          </a:lstStyle>
          <a:p>
            <a:pPr>
              <a:defRPr>
                <a:effectLst/>
              </a:defRPr>
            </a:pPr>
            <a:r>
              <a:t>Titeltext</a:t>
            </a:r>
          </a:p>
        </p:txBody>
      </p:sp>
      <p:sp>
        <p:nvSpPr>
          <p:cNvPr id="83" name="Shape 83"/>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a:spcBef>
                <a:spcPts val="300"/>
              </a:spcBef>
              <a:buFontTx/>
              <a:defRPr sz="1400"/>
            </a:lvl5pPr>
          </a:lstStyle>
          <a:p>
            <a:r>
              <a:t>Textebene 1</a:t>
            </a:r>
          </a:p>
          <a:p>
            <a:pPr lvl="1"/>
            <a:r>
              <a:t>Textebene 2</a:t>
            </a:r>
          </a:p>
          <a:p>
            <a:pPr lvl="2"/>
            <a:r>
              <a:t>Textebene 3</a:t>
            </a:r>
          </a:p>
          <a:p>
            <a:pPr lvl="3"/>
            <a:r>
              <a:t>Textebene 4</a:t>
            </a:r>
          </a:p>
          <a:p>
            <a:pPr lvl="4"/>
            <a:r>
              <a:t>Textebene 5</a:t>
            </a:r>
          </a:p>
        </p:txBody>
      </p:sp>
      <p:sp>
        <p:nvSpPr>
          <p:cNvPr id="85" name="Shape 8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91069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Titeltext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Textebene 1</a:t>
            </a:r>
          </a:p>
          <a:p>
            <a:pPr lvl="1"/>
            <a:r>
              <a:t>Textebene 2</a:t>
            </a:r>
          </a:p>
          <a:p>
            <a:pPr lvl="2"/>
            <a:r>
              <a:t>Textebene 3</a:t>
            </a:r>
          </a:p>
          <a:p>
            <a:pPr lvl="3"/>
            <a:r>
              <a:t>Textebene 4</a:t>
            </a:r>
          </a:p>
          <a:p>
            <a:pPr lvl="4"/>
            <a:r>
              <a:t>Textebene 5</a:t>
            </a:r>
          </a:p>
        </p:txBody>
      </p:sp>
      <p:sp>
        <p:nvSpPr>
          <p:cNvPr id="4" name="Shape 4"/>
          <p:cNvSpPr>
            <a:spLocks noGrp="1"/>
          </p:cNvSpPr>
          <p:nvPr>
            <p:ph type="sldNum" sz="quarter" idx="2"/>
          </p:nvPr>
        </p:nvSpPr>
        <p:spPr>
          <a:xfrm>
            <a:off x="8413144" y="6406785"/>
            <a:ext cx="273657" cy="26425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spd="med"/>
  <p:txStyles>
    <p:titleStyle>
      <a:lvl1pPr marL="0" marR="0" indent="0" algn="ctr" defTabSz="740662" rtl="0" latinLnBrk="0">
        <a:lnSpc>
          <a:spcPct val="100000"/>
        </a:lnSpc>
        <a:spcBef>
          <a:spcPts val="0"/>
        </a:spcBef>
        <a:spcAft>
          <a:spcPts val="0"/>
        </a:spcAft>
        <a:buClrTx/>
        <a:buSzTx/>
        <a:buFontTx/>
        <a:buNone/>
        <a:tabLst/>
        <a:defRPr sz="2500" b="0" i="0" u="none" strike="noStrike" cap="none" spc="0" baseline="0">
          <a:ln>
            <a:noFill/>
          </a:ln>
          <a:solidFill>
            <a:srgbClr val="FFC000"/>
          </a:solidFill>
          <a:effectLst>
            <a:outerShdw blurRad="25400" dist="30861" dir="2700000" rotWithShape="0">
              <a:srgbClr val="000000"/>
            </a:outerShdw>
          </a:effectLst>
          <a:uFillTx/>
          <a:latin typeface="Arial"/>
          <a:ea typeface="Arial"/>
          <a:cs typeface="Arial"/>
          <a:sym typeface="Arial"/>
        </a:defRPr>
      </a:lvl1pPr>
      <a:lvl2pPr marL="0" marR="0" indent="0" algn="ctr" defTabSz="740662" rtl="0" latinLnBrk="0">
        <a:lnSpc>
          <a:spcPct val="100000"/>
        </a:lnSpc>
        <a:spcBef>
          <a:spcPts val="0"/>
        </a:spcBef>
        <a:spcAft>
          <a:spcPts val="0"/>
        </a:spcAft>
        <a:buClrTx/>
        <a:buSzTx/>
        <a:buFontTx/>
        <a:buNone/>
        <a:tabLst/>
        <a:defRPr sz="2500" b="0" i="0" u="none" strike="noStrike" cap="none" spc="0" baseline="0">
          <a:ln>
            <a:noFill/>
          </a:ln>
          <a:solidFill>
            <a:srgbClr val="FFC000"/>
          </a:solidFill>
          <a:effectLst>
            <a:outerShdw blurRad="25400" dist="30861" dir="2700000" rotWithShape="0">
              <a:srgbClr val="000000"/>
            </a:outerShdw>
          </a:effectLst>
          <a:uFillTx/>
          <a:latin typeface="Arial"/>
          <a:ea typeface="Arial"/>
          <a:cs typeface="Arial"/>
          <a:sym typeface="Arial"/>
        </a:defRPr>
      </a:lvl2pPr>
      <a:lvl3pPr marL="0" marR="0" indent="0" algn="ctr" defTabSz="740662" rtl="0" latinLnBrk="0">
        <a:lnSpc>
          <a:spcPct val="100000"/>
        </a:lnSpc>
        <a:spcBef>
          <a:spcPts val="0"/>
        </a:spcBef>
        <a:spcAft>
          <a:spcPts val="0"/>
        </a:spcAft>
        <a:buClrTx/>
        <a:buSzTx/>
        <a:buFontTx/>
        <a:buNone/>
        <a:tabLst/>
        <a:defRPr sz="2500" b="0" i="0" u="none" strike="noStrike" cap="none" spc="0" baseline="0">
          <a:ln>
            <a:noFill/>
          </a:ln>
          <a:solidFill>
            <a:srgbClr val="FFC000"/>
          </a:solidFill>
          <a:effectLst>
            <a:outerShdw blurRad="25400" dist="30861" dir="2700000" rotWithShape="0">
              <a:srgbClr val="000000"/>
            </a:outerShdw>
          </a:effectLst>
          <a:uFillTx/>
          <a:latin typeface="Arial"/>
          <a:ea typeface="Arial"/>
          <a:cs typeface="Arial"/>
          <a:sym typeface="Arial"/>
        </a:defRPr>
      </a:lvl3pPr>
      <a:lvl4pPr marL="0" marR="0" indent="0" algn="ctr" defTabSz="740662" rtl="0" latinLnBrk="0">
        <a:lnSpc>
          <a:spcPct val="100000"/>
        </a:lnSpc>
        <a:spcBef>
          <a:spcPts val="0"/>
        </a:spcBef>
        <a:spcAft>
          <a:spcPts val="0"/>
        </a:spcAft>
        <a:buClrTx/>
        <a:buSzTx/>
        <a:buFontTx/>
        <a:buNone/>
        <a:tabLst/>
        <a:defRPr sz="2500" b="0" i="0" u="none" strike="noStrike" cap="none" spc="0" baseline="0">
          <a:ln>
            <a:noFill/>
          </a:ln>
          <a:solidFill>
            <a:srgbClr val="FFC000"/>
          </a:solidFill>
          <a:effectLst>
            <a:outerShdw blurRad="25400" dist="30861" dir="2700000" rotWithShape="0">
              <a:srgbClr val="000000"/>
            </a:outerShdw>
          </a:effectLst>
          <a:uFillTx/>
          <a:latin typeface="Arial"/>
          <a:ea typeface="Arial"/>
          <a:cs typeface="Arial"/>
          <a:sym typeface="Arial"/>
        </a:defRPr>
      </a:lvl4pPr>
      <a:lvl5pPr marL="0" marR="0" indent="0" algn="ctr" defTabSz="740662" rtl="0" latinLnBrk="0">
        <a:lnSpc>
          <a:spcPct val="100000"/>
        </a:lnSpc>
        <a:spcBef>
          <a:spcPts val="0"/>
        </a:spcBef>
        <a:spcAft>
          <a:spcPts val="0"/>
        </a:spcAft>
        <a:buClrTx/>
        <a:buSzTx/>
        <a:buFontTx/>
        <a:buNone/>
        <a:tabLst/>
        <a:defRPr sz="2500" b="0" i="0" u="none" strike="noStrike" cap="none" spc="0" baseline="0">
          <a:ln>
            <a:noFill/>
          </a:ln>
          <a:solidFill>
            <a:srgbClr val="FFC000"/>
          </a:solidFill>
          <a:effectLst>
            <a:outerShdw blurRad="25400" dist="30861" dir="2700000" rotWithShape="0">
              <a:srgbClr val="000000"/>
            </a:outerShdw>
          </a:effectLst>
          <a:uFillTx/>
          <a:latin typeface="Arial"/>
          <a:ea typeface="Arial"/>
          <a:cs typeface="Arial"/>
          <a:sym typeface="Arial"/>
        </a:defRPr>
      </a:lvl5pPr>
      <a:lvl6pPr marL="0" marR="0" indent="0" algn="ctr" defTabSz="740662" rtl="0" latinLnBrk="0">
        <a:lnSpc>
          <a:spcPct val="100000"/>
        </a:lnSpc>
        <a:spcBef>
          <a:spcPts val="0"/>
        </a:spcBef>
        <a:spcAft>
          <a:spcPts val="0"/>
        </a:spcAft>
        <a:buClrTx/>
        <a:buSzTx/>
        <a:buFontTx/>
        <a:buNone/>
        <a:tabLst/>
        <a:defRPr sz="2500" b="0" i="0" u="none" strike="noStrike" cap="none" spc="0" baseline="0">
          <a:ln>
            <a:noFill/>
          </a:ln>
          <a:solidFill>
            <a:srgbClr val="FFC000"/>
          </a:solidFill>
          <a:effectLst>
            <a:outerShdw blurRad="25400" dist="30861" dir="2700000" rotWithShape="0">
              <a:srgbClr val="000000"/>
            </a:outerShdw>
          </a:effectLst>
          <a:uFillTx/>
          <a:latin typeface="Arial"/>
          <a:ea typeface="Arial"/>
          <a:cs typeface="Arial"/>
          <a:sym typeface="Arial"/>
        </a:defRPr>
      </a:lvl6pPr>
      <a:lvl7pPr marL="0" marR="0" indent="0" algn="ctr" defTabSz="740662" rtl="0" latinLnBrk="0">
        <a:lnSpc>
          <a:spcPct val="100000"/>
        </a:lnSpc>
        <a:spcBef>
          <a:spcPts val="0"/>
        </a:spcBef>
        <a:spcAft>
          <a:spcPts val="0"/>
        </a:spcAft>
        <a:buClrTx/>
        <a:buSzTx/>
        <a:buFontTx/>
        <a:buNone/>
        <a:tabLst/>
        <a:defRPr sz="2500" b="0" i="0" u="none" strike="noStrike" cap="none" spc="0" baseline="0">
          <a:ln>
            <a:noFill/>
          </a:ln>
          <a:solidFill>
            <a:srgbClr val="FFC000"/>
          </a:solidFill>
          <a:effectLst>
            <a:outerShdw blurRad="25400" dist="30861" dir="2700000" rotWithShape="0">
              <a:srgbClr val="000000"/>
            </a:outerShdw>
          </a:effectLst>
          <a:uFillTx/>
          <a:latin typeface="Arial"/>
          <a:ea typeface="Arial"/>
          <a:cs typeface="Arial"/>
          <a:sym typeface="Arial"/>
        </a:defRPr>
      </a:lvl7pPr>
      <a:lvl8pPr marL="0" marR="0" indent="0" algn="ctr" defTabSz="740662" rtl="0" latinLnBrk="0">
        <a:lnSpc>
          <a:spcPct val="100000"/>
        </a:lnSpc>
        <a:spcBef>
          <a:spcPts val="0"/>
        </a:spcBef>
        <a:spcAft>
          <a:spcPts val="0"/>
        </a:spcAft>
        <a:buClrTx/>
        <a:buSzTx/>
        <a:buFontTx/>
        <a:buNone/>
        <a:tabLst/>
        <a:defRPr sz="2500" b="0" i="0" u="none" strike="noStrike" cap="none" spc="0" baseline="0">
          <a:ln>
            <a:noFill/>
          </a:ln>
          <a:solidFill>
            <a:srgbClr val="FFC000"/>
          </a:solidFill>
          <a:effectLst>
            <a:outerShdw blurRad="25400" dist="30861" dir="2700000" rotWithShape="0">
              <a:srgbClr val="000000"/>
            </a:outerShdw>
          </a:effectLst>
          <a:uFillTx/>
          <a:latin typeface="Arial"/>
          <a:ea typeface="Arial"/>
          <a:cs typeface="Arial"/>
          <a:sym typeface="Arial"/>
        </a:defRPr>
      </a:lvl8pPr>
      <a:lvl9pPr marL="0" marR="0" indent="0" algn="ctr" defTabSz="740662" rtl="0" latinLnBrk="0">
        <a:lnSpc>
          <a:spcPct val="100000"/>
        </a:lnSpc>
        <a:spcBef>
          <a:spcPts val="0"/>
        </a:spcBef>
        <a:spcAft>
          <a:spcPts val="0"/>
        </a:spcAft>
        <a:buClrTx/>
        <a:buSzTx/>
        <a:buFontTx/>
        <a:buNone/>
        <a:tabLst/>
        <a:defRPr sz="2500" b="0" i="0" u="none" strike="noStrike" cap="none" spc="0" baseline="0">
          <a:ln>
            <a:noFill/>
          </a:ln>
          <a:solidFill>
            <a:srgbClr val="FFC000"/>
          </a:solidFill>
          <a:effectLst>
            <a:outerShdw blurRad="25400" dist="30861" dir="2700000" rotWithShape="0">
              <a:srgbClr val="000000"/>
            </a:outerShdw>
          </a:effectLst>
          <a:uFillTx/>
          <a:latin typeface="Arial"/>
          <a:ea typeface="Arial"/>
          <a:cs typeface="Arial"/>
          <a:sym typeface="Arial"/>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4pPr>
      <a:lvl5pPr marL="0" marR="0" indent="1828800" algn="l" defTabSz="457200" rtl="0" latinLnBrk="0">
        <a:lnSpc>
          <a:spcPct val="100000"/>
        </a:lnSpc>
        <a:spcBef>
          <a:spcPts val="700"/>
        </a:spcBef>
        <a:spcAft>
          <a:spcPts val="0"/>
        </a:spcAft>
        <a:buClrTx/>
        <a:buSzTx/>
        <a:buFont typeface="Arial"/>
        <a:buNone/>
        <a:tabLst/>
        <a:defRPr sz="3200" b="0" i="0" u="none" strike="noStrike" cap="none" spc="0" baseline="0">
          <a:ln>
            <a:noFill/>
          </a:ln>
          <a:solidFill>
            <a:srgbClr val="000000"/>
          </a:solidFill>
          <a:uFillTx/>
          <a:latin typeface="Arial"/>
          <a:ea typeface="Arial"/>
          <a:cs typeface="Arial"/>
          <a:sym typeface="Arial"/>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hyperlink" Target="mailto:jettel@hispeed.ch?subject=" TargetMode="Externa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lvl1pPr>
              <a:defRPr sz="6400" b="1">
                <a:solidFill>
                  <a:srgbClr val="FF0000"/>
                </a:solidFill>
                <a:latin typeface="Arial"/>
                <a:ea typeface="Arial"/>
                <a:cs typeface="Arial"/>
                <a:sym typeface="Arial"/>
              </a:defRPr>
            </a:lvl1pPr>
          </a:lstStyle>
          <a:p>
            <a:pPr>
              <a:defRPr sz="1600" b="0">
                <a:solidFill>
                  <a:srgbClr val="FFFFFF"/>
                </a:solidFill>
                <a:latin typeface="Helvetica Light"/>
                <a:ea typeface="Helvetica Light"/>
                <a:cs typeface="Helvetica Light"/>
                <a:sym typeface="Helvetica Light"/>
              </a:defRPr>
            </a:pPr>
            <a:r>
              <a:rPr sz="6400" b="1">
                <a:solidFill>
                  <a:srgbClr val="FF0000"/>
                </a:solidFill>
                <a:latin typeface="Arial"/>
                <a:ea typeface="Arial"/>
                <a:cs typeface="Arial"/>
                <a:sym typeface="Arial"/>
              </a:rPr>
              <a:t>Der Prophet Daniel</a:t>
            </a:r>
          </a:p>
        </p:txBody>
      </p:sp>
      <p:sp>
        <p:nvSpPr>
          <p:cNvPr id="378" name="Shape 378"/>
          <p:cNvSpPr>
            <a:spLocks noGrp="1"/>
          </p:cNvSpPr>
          <p:nvPr>
            <p:ph type="body" sz="quarter" idx="1"/>
          </p:nvPr>
        </p:nvSpPr>
        <p:spPr>
          <a:prstGeom prst="rect">
            <a:avLst/>
          </a:prstGeom>
        </p:spPr>
        <p:txBody>
          <a:bodyPr/>
          <a:lstStyle/>
          <a:p>
            <a:pPr>
              <a:spcBef>
                <a:spcPts val="200"/>
              </a:spcBef>
              <a:defRPr sz="1600"/>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p:cNvSpPr>
          <p:nvPr>
            <p:ph type="body" idx="1"/>
          </p:nvPr>
        </p:nvSpPr>
        <p:spPr>
          <a:xfrm>
            <a:off x="669726" y="892968"/>
            <a:ext cx="8027669" cy="5365071"/>
          </a:xfrm>
          <a:prstGeom prst="rect">
            <a:avLst/>
          </a:prstGeom>
        </p:spPr>
        <p:txBody>
          <a:bodyPr/>
          <a:lstStyle/>
          <a:p>
            <a:pPr marL="433386" indent="-433386">
              <a:spcBef>
                <a:spcPts val="600"/>
              </a:spcBef>
              <a:buNone/>
              <a:defRPr sz="1600"/>
            </a:pPr>
            <a:r>
              <a:rPr sz="2600" b="1">
                <a:latin typeface="Arial"/>
                <a:ea typeface="Arial"/>
                <a:cs typeface="Arial"/>
                <a:sym typeface="Arial"/>
              </a:rPr>
              <a:t>Jes 46:1-4 Bel krümmt sich, Nebo sinkt zusammen</a:t>
            </a:r>
            <a:r>
              <a:rPr sz="2600"/>
              <a:t>; … 2 Sie sind zusammengesunken, haben sich gekrümmt allzumal und haben die Last nicht retten können; und sie selbst sind in die Gefangenschaft gezogen. </a:t>
            </a:r>
          </a:p>
          <a:p>
            <a:pPr marL="433386" indent="-433386">
              <a:spcBef>
                <a:spcPts val="600"/>
              </a:spcBef>
              <a:buNone/>
              <a:defRPr sz="1600"/>
            </a:pPr>
            <a:r>
              <a:rPr sz="2600"/>
              <a:t>3 Hört mir zu, ihr vom Hause Jakob und alle, die ihr übrig seid vom Hause Israel, die ihr von Mutterleibe an aufgeladen, von Mutterschoß an getragen worden seid: 4 und bis in ‹euer› Greisenalter bin ich der, und bis zu ‹eurem› grauen Haare </a:t>
            </a:r>
            <a:r>
              <a:rPr sz="2600" b="1">
                <a:latin typeface="+mj-lt"/>
                <a:ea typeface="+mj-ea"/>
                <a:cs typeface="+mj-cs"/>
                <a:sym typeface="Helvetica"/>
              </a:rPr>
              <a:t>werde ich tragen</a:t>
            </a:r>
            <a:r>
              <a:rPr sz="2600"/>
              <a:t>. Ich habe es getan, und ich werde heben, und </a:t>
            </a:r>
            <a:r>
              <a:rPr sz="2600" b="1">
                <a:latin typeface="+mj-lt"/>
                <a:ea typeface="+mj-ea"/>
                <a:cs typeface="+mj-cs"/>
                <a:sym typeface="Helvetica"/>
              </a:rPr>
              <a:t>ich werde tragen</a:t>
            </a:r>
            <a:r>
              <a:rPr sz="2600"/>
              <a:t> und retten</a:t>
            </a:r>
            <a:r>
              <a:rPr sz="2600" b="1">
                <a:latin typeface="Arial"/>
                <a:ea typeface="Arial"/>
                <a:cs typeface="Arial"/>
                <a:sym typeface="Arial"/>
              </a:rPr>
              <a:t>. </a:t>
            </a:r>
          </a:p>
        </p:txBody>
      </p:sp>
    </p:spTree>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Shape 848"/>
          <p:cNvSpPr>
            <a:spLocks noGrp="1"/>
          </p:cNvSpPr>
          <p:nvPr>
            <p:ph type="title"/>
          </p:nvPr>
        </p:nvSpPr>
        <p:spPr>
          <a:xfrm>
            <a:off x="457200" y="277813"/>
            <a:ext cx="8229600" cy="739491"/>
          </a:xfrm>
          <a:prstGeom prst="rect">
            <a:avLst/>
          </a:prstGeom>
        </p:spPr>
        <p:txBody>
          <a:bodyPr lIns="0" tIns="0" rIns="0" bIns="0"/>
          <a:lstStyle>
            <a:lvl1pPr>
              <a:defRPr sz="3400">
                <a:solidFill>
                  <a:schemeClr val="accent5">
                    <a:satOff val="-6843"/>
                    <a:lumOff val="-10705"/>
                  </a:schemeClr>
                </a:solidFill>
              </a:defRPr>
            </a:lvl1pPr>
          </a:lstStyle>
          <a:p>
            <a:r>
              <a:t>Vgl.  Dan 8,11</a:t>
            </a:r>
          </a:p>
        </p:txBody>
      </p:sp>
      <p:sp>
        <p:nvSpPr>
          <p:cNvPr id="849" name="Shape 849"/>
          <p:cNvSpPr>
            <a:spLocks noGrp="1"/>
          </p:cNvSpPr>
          <p:nvPr>
            <p:ph type="body" idx="1"/>
          </p:nvPr>
        </p:nvSpPr>
        <p:spPr>
          <a:xfrm>
            <a:off x="323528" y="1158102"/>
            <a:ext cx="8809947" cy="5699900"/>
          </a:xfrm>
          <a:prstGeom prst="rect">
            <a:avLst/>
          </a:prstGeom>
        </p:spPr>
        <p:txBody>
          <a:bodyPr lIns="0" tIns="0" rIns="0" bIns="0"/>
          <a:lstStyle/>
          <a:p>
            <a:pPr marL="0" indent="0">
              <a:spcBef>
                <a:spcPts val="500"/>
              </a:spcBef>
              <a:buSzTx/>
              <a:buFontTx/>
              <a:buNone/>
              <a:defRPr sz="3100" b="1">
                <a:latin typeface="Arial Narrow"/>
                <a:ea typeface="Arial Narrow"/>
                <a:cs typeface="Arial Narrow"/>
                <a:sym typeface="Arial Narrow"/>
              </a:defRPr>
            </a:pPr>
            <a:r>
              <a:t>1Makk 1,39 Ihr Heiligtum wurde öde wie die Wüste, ihre Feste wandelten sich zu Trauertagen; ihre Sabbate wurden geschändet, und ihre Ehre wurde zur Verachtung. … 46 das Heiligtum und die Heiligen solle man verunreinigen </a:t>
            </a:r>
          </a:p>
          <a:p>
            <a:pPr marL="0" indent="0">
              <a:spcBef>
                <a:spcPts val="500"/>
              </a:spcBef>
              <a:buSzTx/>
              <a:buFontTx/>
              <a:buNone/>
              <a:defRPr sz="3100" b="1">
                <a:latin typeface="Arial Narrow"/>
                <a:ea typeface="Arial Narrow"/>
                <a:cs typeface="Arial Narrow"/>
                <a:sym typeface="Arial Narrow"/>
              </a:defRPr>
            </a:pPr>
            <a:r>
              <a:t>1Makk 3,45: Jerusalem aber lag unbewohnt da wie eine Wüste; niemand ging mehr ein und aus von seinen Kindern; das Heiligtum war zertreten (entweiht), Fremdlinge hausten in der Burg, eine Herberge der Heiden war die Stadt geworden. Die Freude war verschwunden aus Jakob. Es schwiegen Flöte und Zither.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4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84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 grpId="1" build="p" bldLvl="5" animBg="1" advAuto="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 name="Shape 851"/>
          <p:cNvSpPr>
            <a:spLocks noGrp="1"/>
          </p:cNvSpPr>
          <p:nvPr>
            <p:ph type="title"/>
          </p:nvPr>
        </p:nvSpPr>
        <p:spPr>
          <a:xfrm>
            <a:off x="457200" y="49213"/>
            <a:ext cx="8229600" cy="846930"/>
          </a:xfrm>
          <a:prstGeom prst="rect">
            <a:avLst/>
          </a:prstGeom>
        </p:spPr>
        <p:txBody>
          <a:bodyPr lIns="0" tIns="0" rIns="0" bIns="0"/>
          <a:lstStyle>
            <a:lvl1pPr>
              <a:defRPr sz="3000">
                <a:solidFill>
                  <a:schemeClr val="accent5">
                    <a:satOff val="-6843"/>
                    <a:lumOff val="-10705"/>
                  </a:schemeClr>
                </a:solidFill>
              </a:defRPr>
            </a:lvl1pPr>
          </a:lstStyle>
          <a:p>
            <a:r>
              <a:t>Antiochus 168 v. Chr. </a:t>
            </a:r>
          </a:p>
        </p:txBody>
      </p:sp>
      <p:sp>
        <p:nvSpPr>
          <p:cNvPr id="852" name="Shape 852"/>
          <p:cNvSpPr>
            <a:spLocks noGrp="1"/>
          </p:cNvSpPr>
          <p:nvPr>
            <p:ph type="body" idx="1"/>
          </p:nvPr>
        </p:nvSpPr>
        <p:spPr>
          <a:xfrm>
            <a:off x="0" y="783458"/>
            <a:ext cx="9144000" cy="6074544"/>
          </a:xfrm>
          <a:prstGeom prst="rect">
            <a:avLst/>
          </a:prstGeom>
        </p:spPr>
        <p:txBody>
          <a:bodyPr lIns="0" tIns="0" rIns="0" bIns="0"/>
          <a:lstStyle/>
          <a:p>
            <a:pPr marL="631657" lvl="1" indent="-250657">
              <a:spcBef>
                <a:spcPts val="500"/>
              </a:spcBef>
              <a:buSzPct val="60000"/>
              <a:buFontTx/>
              <a:buBlip>
                <a:blip r:embed="rId2"/>
              </a:buBlip>
              <a:defRPr sz="2500" b="1">
                <a:latin typeface="Arial Narrow"/>
                <a:ea typeface="Arial Narrow"/>
                <a:cs typeface="Arial Narrow"/>
                <a:sym typeface="Arial Narrow"/>
              </a:defRPr>
            </a:pPr>
            <a:r>
              <a:t>Die mosaischen Opfer / Gottesdienste verboten</a:t>
            </a:r>
          </a:p>
          <a:p>
            <a:pPr marL="631657" lvl="1" indent="-250657">
              <a:spcBef>
                <a:spcPts val="500"/>
              </a:spcBef>
              <a:buSzPct val="60000"/>
              <a:buFontTx/>
              <a:buBlip>
                <a:blip r:embed="rId2"/>
              </a:buBlip>
              <a:defRPr sz="2500" b="1">
                <a:latin typeface="Arial Narrow"/>
                <a:ea typeface="Arial Narrow"/>
                <a:cs typeface="Arial Narrow"/>
                <a:sym typeface="Arial Narrow"/>
              </a:defRPr>
            </a:pPr>
            <a:r>
              <a:t>Sabbatfeier, Beschneidung verboten →  heidnische Feierlichkeiten </a:t>
            </a:r>
            <a:endParaRPr>
              <a:effectLst>
                <a:outerShdw blurRad="38100" dist="38100" dir="2700000" rotWithShape="0">
                  <a:srgbClr val="000000"/>
                </a:outerShdw>
              </a:effectLst>
            </a:endParaRPr>
          </a:p>
          <a:p>
            <a:pPr marL="631657" lvl="1" indent="-250657">
              <a:spcBef>
                <a:spcPts val="500"/>
              </a:spcBef>
              <a:buSzPct val="60000"/>
              <a:buFontTx/>
              <a:buBlip>
                <a:blip r:embed="rId2"/>
              </a:buBlip>
              <a:defRPr sz="2500" b="1">
                <a:latin typeface="Arial Narrow"/>
                <a:ea typeface="Arial Narrow"/>
                <a:cs typeface="Arial Narrow"/>
                <a:sym typeface="Arial Narrow"/>
              </a:defRPr>
            </a:pPr>
            <a:r>
              <a:t>Einhalten der göttlichen Gebote verboten → Todesstrafe</a:t>
            </a:r>
            <a:endParaRPr>
              <a:effectLst>
                <a:outerShdw blurRad="38100" dist="38100" dir="2700000" rotWithShape="0">
                  <a:srgbClr val="000000"/>
                </a:outerShdw>
              </a:effectLst>
            </a:endParaRPr>
          </a:p>
          <a:p>
            <a:pPr marL="631657" lvl="1" indent="-250657">
              <a:spcBef>
                <a:spcPts val="500"/>
              </a:spcBef>
              <a:buSzPct val="60000"/>
              <a:buFontTx/>
              <a:buBlip>
                <a:blip r:embed="rId2"/>
              </a:buBlip>
              <a:defRPr sz="2500" b="1">
                <a:latin typeface="Arial Narrow"/>
                <a:ea typeface="Arial Narrow"/>
                <a:cs typeface="Arial Narrow"/>
                <a:sym typeface="Arial Narrow"/>
              </a:defRPr>
            </a:pPr>
            <a:r>
              <a:t>15. Dez. 168: Gräuel der Verwüstung: Zeusstatue am Brandopferaltar</a:t>
            </a:r>
          </a:p>
          <a:p>
            <a:pPr marL="631657" lvl="1" indent="-250657">
              <a:spcBef>
                <a:spcPts val="500"/>
              </a:spcBef>
              <a:buSzPct val="60000"/>
              <a:buFontTx/>
              <a:buBlip>
                <a:blip r:embed="rId2"/>
              </a:buBlip>
              <a:defRPr sz="2500" b="1">
                <a:latin typeface="Arial Narrow"/>
                <a:ea typeface="Arial Narrow"/>
                <a:cs typeface="Arial Narrow"/>
                <a:sym typeface="Arial Narrow"/>
              </a:defRPr>
            </a:pPr>
            <a:r>
              <a:t>Brandopferaltar →  Zeusaltar</a:t>
            </a:r>
          </a:p>
          <a:p>
            <a:pPr marL="631657" lvl="1" indent="-250657">
              <a:spcBef>
                <a:spcPts val="500"/>
              </a:spcBef>
              <a:buSzPct val="60000"/>
              <a:buFontTx/>
              <a:buBlip>
                <a:blip r:embed="rId2"/>
              </a:buBlip>
              <a:defRPr sz="2500" b="1">
                <a:latin typeface="Arial Narrow"/>
                <a:ea typeface="Arial Narrow"/>
                <a:cs typeface="Arial Narrow"/>
                <a:sym typeface="Arial Narrow"/>
              </a:defRPr>
            </a:pPr>
            <a:r>
              <a:t>Schweine geopfert </a:t>
            </a:r>
            <a:endParaRPr>
              <a:effectLst>
                <a:outerShdw blurRad="38100" dist="38100" dir="2700000" rotWithShape="0">
                  <a:srgbClr val="000000"/>
                </a:outerShdw>
              </a:effectLst>
            </a:endParaRPr>
          </a:p>
          <a:p>
            <a:pPr marL="631657" lvl="1" indent="-250657">
              <a:spcBef>
                <a:spcPts val="500"/>
              </a:spcBef>
              <a:buSzPct val="60000"/>
              <a:buFontTx/>
              <a:buBlip>
                <a:blip r:embed="rId2"/>
              </a:buBlip>
              <a:defRPr sz="2500" b="1">
                <a:latin typeface="Arial Narrow"/>
                <a:ea typeface="Arial Narrow"/>
                <a:cs typeface="Arial Narrow"/>
                <a:sym typeface="Arial Narrow"/>
              </a:defRPr>
            </a:pPr>
            <a:r>
              <a:t>Überall im Land Zeusaltäre; verpflichtete Teilnahme am Zeuskult</a:t>
            </a:r>
          </a:p>
          <a:p>
            <a:pPr marL="631657" lvl="1" indent="-250657">
              <a:buSzPct val="60000"/>
              <a:buFontTx/>
              <a:buBlip>
                <a:blip r:embed="rId2"/>
              </a:buBlip>
              <a:defRPr sz="2500" b="1">
                <a:latin typeface="Arial Narrow"/>
                <a:ea typeface="Arial Narrow"/>
                <a:cs typeface="Arial Narrow"/>
                <a:sym typeface="Arial Narrow"/>
              </a:defRPr>
            </a:pPr>
            <a:r>
              <a:t>Entweihung des Heiligtums: </a:t>
            </a:r>
          </a:p>
          <a:p>
            <a:pPr marL="1012657" lvl="2" indent="-250657">
              <a:spcBef>
                <a:spcPts val="600"/>
              </a:spcBef>
              <a:buSzPct val="60000"/>
              <a:buFontTx/>
              <a:buBlip>
                <a:blip r:embed="rId2"/>
              </a:buBlip>
              <a:defRPr sz="2500" b="1">
                <a:latin typeface="Arial Narrow"/>
                <a:ea typeface="Arial Narrow"/>
                <a:cs typeface="Arial Narrow"/>
                <a:sym typeface="Arial Narrow"/>
              </a:defRPr>
            </a:pPr>
            <a:r>
              <a:t>a) Beseitigung des beständigen Opfergottesdienstes und</a:t>
            </a:r>
          </a:p>
          <a:p>
            <a:pPr marL="1012657" lvl="2" indent="-250657">
              <a:spcBef>
                <a:spcPts val="600"/>
              </a:spcBef>
              <a:buSzPct val="60000"/>
              <a:buFontTx/>
              <a:buBlip>
                <a:blip r:embed="rId2"/>
              </a:buBlip>
              <a:defRPr sz="2500" b="1">
                <a:latin typeface="Arial Narrow"/>
                <a:ea typeface="Arial Narrow"/>
                <a:cs typeface="Arial Narrow"/>
                <a:sym typeface="Arial Narrow"/>
              </a:defRPr>
            </a:pPr>
            <a:r>
              <a:t>b) Errichten des Gräuels der Verwüstung (= Zeusstatue + Tempelverwüstung)</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5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85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5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85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85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85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85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85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85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852">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iterate>
                                    <p:tmAbs val="0"/>
                                  </p:iterate>
                                  <p:childTnLst>
                                    <p:set>
                                      <p:cBhvr>
                                        <p:cTn id="44" fill="hold"/>
                                        <p:tgtEl>
                                          <p:spTgt spid="85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 grpId="1" build="p" bldLvl="5" animBg="1" advAuto="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Shape 854"/>
          <p:cNvSpPr>
            <a:spLocks noGrp="1"/>
          </p:cNvSpPr>
          <p:nvPr>
            <p:ph type="title"/>
          </p:nvPr>
        </p:nvSpPr>
        <p:spPr>
          <a:xfrm>
            <a:off x="457200" y="277813"/>
            <a:ext cx="8229600" cy="1143002"/>
          </a:xfrm>
          <a:prstGeom prst="rect">
            <a:avLst/>
          </a:prstGeom>
        </p:spPr>
        <p:txBody>
          <a:bodyPr lIns="0" tIns="0" rIns="0" bIns="0"/>
          <a:lstStyle>
            <a:lvl1pPr>
              <a:defRPr>
                <a:solidFill>
                  <a:srgbClr val="3366FF"/>
                </a:solidFill>
                <a:effectLst>
                  <a:outerShdw blurRad="38100" dist="38100" dir="2700000" rotWithShape="0">
                    <a:srgbClr val="000000"/>
                  </a:outerShdw>
                </a:effectLst>
              </a:defRPr>
            </a:lvl1pPr>
          </a:lstStyle>
          <a:p>
            <a:r>
              <a:t>Dan 2 und 7 und 8</a:t>
            </a:r>
          </a:p>
        </p:txBody>
      </p:sp>
      <p:graphicFrame>
        <p:nvGraphicFramePr>
          <p:cNvPr id="855" name="Table 855"/>
          <p:cNvGraphicFramePr/>
          <p:nvPr/>
        </p:nvGraphicFramePr>
        <p:xfrm>
          <a:off x="-5010" y="1620098"/>
          <a:ext cx="9401546" cy="4621066"/>
        </p:xfrm>
        <a:graphic>
          <a:graphicData uri="http://schemas.openxmlformats.org/drawingml/2006/table">
            <a:tbl>
              <a:tblPr firstRow="1" bandRow="1">
                <a:tableStyleId>{4C3C2611-4C71-4FC5-86AE-919BDF0F9419}</a:tableStyleId>
              </a:tblPr>
              <a:tblGrid>
                <a:gridCol w="1517219"/>
                <a:gridCol w="2813373"/>
                <a:gridCol w="1411837"/>
                <a:gridCol w="3659116"/>
              </a:tblGrid>
              <a:tr h="460356">
                <a:tc>
                  <a:txBody>
                    <a:bodyPr/>
                    <a:lstStyle/>
                    <a:p>
                      <a:pPr algn="l" defTabSz="457200">
                        <a:defRPr sz="1800" b="0" i="0">
                          <a:solidFill>
                            <a:srgbClr val="000000"/>
                          </a:solidFill>
                        </a:defRPr>
                      </a:pPr>
                      <a:r>
                        <a:rPr sz="2800" b="1">
                          <a:solidFill>
                            <a:srgbClr val="FFFFFF"/>
                          </a:solidFill>
                        </a:rPr>
                        <a:t>Dan 2</a:t>
                      </a:r>
                    </a:p>
                  </a:txBody>
                  <a:tcPr marL="0" marR="0" marT="0" marB="0" horzOverflow="overflow">
                    <a:lnL w="12700">
                      <a:miter lim="400000"/>
                    </a:lnL>
                    <a:lnR w="12700">
                      <a:miter lim="400000"/>
                    </a:lnR>
                    <a:lnT w="12700">
                      <a:miter lim="400000"/>
                    </a:lnT>
                  </a:tcPr>
                </a:tc>
                <a:tc>
                  <a:txBody>
                    <a:bodyPr/>
                    <a:lstStyle/>
                    <a:p>
                      <a:pPr algn="l" defTabSz="457200">
                        <a:defRPr sz="1800" b="0" i="0">
                          <a:solidFill>
                            <a:srgbClr val="000000"/>
                          </a:solidFill>
                        </a:defRPr>
                      </a:pPr>
                      <a:r>
                        <a:rPr sz="2800" b="1">
                          <a:solidFill>
                            <a:srgbClr val="FFFFFF"/>
                          </a:solidFill>
                        </a:rPr>
                        <a:t>Dan 7</a:t>
                      </a:r>
                    </a:p>
                  </a:txBody>
                  <a:tcPr marL="0" marR="0" marT="0" marB="0" horzOverflow="overflow">
                    <a:lnL w="12700">
                      <a:miter lim="400000"/>
                    </a:lnL>
                    <a:lnR w="12700">
                      <a:miter lim="400000"/>
                    </a:lnR>
                    <a:lnT w="12700">
                      <a:miter lim="400000"/>
                    </a:lnT>
                  </a:tcPr>
                </a:tc>
                <a:tc>
                  <a:txBody>
                    <a:bodyPr/>
                    <a:lstStyle/>
                    <a:p>
                      <a:pPr algn="l" defTabSz="457200">
                        <a:defRPr sz="1800" b="0" i="0">
                          <a:solidFill>
                            <a:srgbClr val="000000"/>
                          </a:solidFill>
                        </a:defRPr>
                      </a:pPr>
                      <a:r>
                        <a:rPr sz="2800" b="1">
                          <a:solidFill>
                            <a:srgbClr val="FFFFFF"/>
                          </a:solidFill>
                        </a:rPr>
                        <a:t>Dan 8</a:t>
                      </a:r>
                    </a:p>
                  </a:txBody>
                  <a:tcPr marL="0" marR="0" marT="0" marB="0" horzOverflow="overflow">
                    <a:lnL w="12700">
                      <a:miter lim="400000"/>
                    </a:lnL>
                    <a:lnR w="12700">
                      <a:miter lim="400000"/>
                    </a:lnR>
                    <a:lnT w="12700">
                      <a:miter lim="400000"/>
                    </a:lnT>
                  </a:tcPr>
                </a:tc>
                <a:tc>
                  <a:txBody>
                    <a:bodyPr/>
                    <a:lstStyle/>
                    <a:p>
                      <a:pPr algn="l" defTabSz="457200">
                        <a:defRPr sz="1800" b="0" i="0">
                          <a:solidFill>
                            <a:srgbClr val="000000"/>
                          </a:solidFill>
                        </a:defRPr>
                      </a:pPr>
                      <a:r>
                        <a:rPr sz="2800" b="1">
                          <a:solidFill>
                            <a:srgbClr val="FFFFFF"/>
                          </a:solidFill>
                        </a:rPr>
                        <a:t>Deutung</a:t>
                      </a:r>
                    </a:p>
                  </a:txBody>
                  <a:tcPr marL="0" marR="0" marT="0" marB="0" horzOverflow="overflow">
                    <a:lnL w="12700">
                      <a:miter lim="400000"/>
                    </a:lnL>
                    <a:lnR w="12700">
                      <a:miter lim="400000"/>
                    </a:lnR>
                    <a:lnT w="12700">
                      <a:miter lim="400000"/>
                    </a:lnT>
                  </a:tcPr>
                </a:tc>
              </a:tr>
              <a:tr h="756492">
                <a:tc>
                  <a:txBody>
                    <a:bodyPr/>
                    <a:lstStyle/>
                    <a:p>
                      <a:pPr algn="l" defTabSz="457200">
                        <a:defRPr sz="1800" b="0" i="0">
                          <a:solidFill>
                            <a:srgbClr val="000000"/>
                          </a:solidFill>
                        </a:defRPr>
                      </a:pPr>
                      <a:r>
                        <a:rPr sz="2800" b="1" i="1">
                          <a:solidFill>
                            <a:srgbClr val="000080"/>
                          </a:solidFill>
                        </a:rPr>
                        <a:t>Gold</a:t>
                      </a:r>
                    </a:p>
                  </a:txBody>
                  <a:tcPr marL="0" marR="0" marT="0" marB="0" horzOverflow="overflow">
                    <a:lnL w="12700">
                      <a:miter lim="400000"/>
                    </a:lnL>
                    <a:lnR w="12700">
                      <a:miter lim="400000"/>
                    </a:lnR>
                    <a:lnB w="12700">
                      <a:miter lim="400000"/>
                    </a:lnB>
                  </a:tcPr>
                </a:tc>
                <a:tc>
                  <a:txBody>
                    <a:bodyPr/>
                    <a:lstStyle/>
                    <a:p>
                      <a:pPr algn="l" defTabSz="457200">
                        <a:defRPr sz="1800" b="0" i="0">
                          <a:solidFill>
                            <a:srgbClr val="000000"/>
                          </a:solidFill>
                        </a:defRPr>
                      </a:pPr>
                      <a:r>
                        <a:rPr sz="2800" b="1" i="1">
                          <a:solidFill>
                            <a:srgbClr val="000080"/>
                          </a:solidFill>
                        </a:rPr>
                        <a:t>Löwe</a:t>
                      </a:r>
                    </a:p>
                  </a:txBody>
                  <a:tcPr marL="0" marR="0" marT="0" marB="0" horzOverflow="overflow">
                    <a:lnL w="12700">
                      <a:miter lim="400000"/>
                    </a:lnL>
                    <a:lnR w="12700">
                      <a:miter lim="400000"/>
                    </a:lnR>
                    <a:lnB w="12700">
                      <a:miter lim="400000"/>
                    </a:lnB>
                  </a:tcPr>
                </a:tc>
                <a:tc>
                  <a:txBody>
                    <a:bodyPr/>
                    <a:lstStyle/>
                    <a:p>
                      <a:pPr algn="l" defTabSz="457200">
                        <a:defRPr sz="1800" b="0" i="0">
                          <a:solidFill>
                            <a:srgbClr val="000000"/>
                          </a:solidFill>
                        </a:defRPr>
                      </a:pPr>
                      <a:r>
                        <a:rPr sz="2800" b="1" i="1">
                          <a:solidFill>
                            <a:srgbClr val="000080"/>
                          </a:solidFill>
                        </a:rPr>
                        <a:t> </a:t>
                      </a:r>
                    </a:p>
                  </a:txBody>
                  <a:tcPr marL="0" marR="0" marT="0" marB="0" horzOverflow="overflow">
                    <a:lnL w="12700">
                      <a:miter lim="400000"/>
                    </a:lnL>
                    <a:lnR w="12700">
                      <a:miter lim="400000"/>
                    </a:lnR>
                    <a:lnB w="12700">
                      <a:miter lim="400000"/>
                    </a:lnB>
                  </a:tcPr>
                </a:tc>
                <a:tc>
                  <a:txBody>
                    <a:bodyPr/>
                    <a:lstStyle/>
                    <a:p>
                      <a:pPr algn="l" defTabSz="457200">
                        <a:defRPr sz="1800" b="0" i="0">
                          <a:solidFill>
                            <a:srgbClr val="000000"/>
                          </a:solidFill>
                        </a:defRPr>
                      </a:pPr>
                      <a:r>
                        <a:rPr sz="2800" b="1" i="1">
                          <a:solidFill>
                            <a:srgbClr val="FF0000"/>
                          </a:solidFill>
                        </a:rPr>
                        <a:t>1. Babylonien (605-539 v. Chr.)</a:t>
                      </a:r>
                    </a:p>
                  </a:txBody>
                  <a:tcPr marL="0" marR="0" marT="0" marB="0" horzOverflow="overflow">
                    <a:lnL w="12700">
                      <a:miter lim="400000"/>
                    </a:lnL>
                    <a:lnR w="12700">
                      <a:miter lim="400000"/>
                    </a:lnR>
                    <a:lnB w="12700">
                      <a:miter lim="400000"/>
                    </a:lnB>
                  </a:tcPr>
                </a:tc>
              </a:tr>
              <a:tr h="1134739">
                <a:tc>
                  <a:txBody>
                    <a:bodyPr/>
                    <a:lstStyle/>
                    <a:p>
                      <a:pPr algn="l" defTabSz="457200">
                        <a:defRPr sz="1800" b="0" i="0">
                          <a:solidFill>
                            <a:srgbClr val="000000"/>
                          </a:solidFill>
                        </a:defRPr>
                      </a:pPr>
                      <a:r>
                        <a:rPr sz="2800" b="1" i="1">
                          <a:solidFill>
                            <a:srgbClr val="000080"/>
                          </a:solidFill>
                        </a:rPr>
                        <a:t>Silber</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2800" b="1" i="1">
                          <a:solidFill>
                            <a:srgbClr val="000080"/>
                          </a:solidFill>
                        </a:rPr>
                        <a:t>Bär</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2800" b="1" i="1">
                          <a:solidFill>
                            <a:srgbClr val="000080"/>
                          </a:solidFill>
                        </a:rPr>
                        <a:t>Widder</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2800" b="1" i="1">
                          <a:solidFill>
                            <a:srgbClr val="FF0000"/>
                          </a:solidFill>
                        </a:rPr>
                        <a:t>2. Medopersien (539-334 v. Chr.) </a:t>
                      </a:r>
                    </a:p>
                  </a:txBody>
                  <a:tcPr marL="0" marR="0" marT="0" marB="0" horzOverflow="overflow">
                    <a:lnL w="12700">
                      <a:miter lim="400000"/>
                    </a:lnL>
                    <a:lnR w="12700">
                      <a:miter lim="400000"/>
                    </a:lnR>
                    <a:lnT w="12700">
                      <a:miter lim="400000"/>
                    </a:lnT>
                    <a:lnB w="12700">
                      <a:miter lim="400000"/>
                    </a:lnB>
                  </a:tcPr>
                </a:tc>
              </a:tr>
              <a:tr h="1134739">
                <a:tc>
                  <a:txBody>
                    <a:bodyPr/>
                    <a:lstStyle/>
                    <a:p>
                      <a:pPr algn="l" defTabSz="457200">
                        <a:defRPr sz="1800" b="0" i="0">
                          <a:solidFill>
                            <a:srgbClr val="000000"/>
                          </a:solidFill>
                        </a:defRPr>
                      </a:pPr>
                      <a:r>
                        <a:rPr sz="2800" b="1" i="1">
                          <a:solidFill>
                            <a:srgbClr val="000080"/>
                          </a:solidFill>
                        </a:rPr>
                        <a:t>Kupfer</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2800" b="1" i="1">
                          <a:solidFill>
                            <a:srgbClr val="000080"/>
                          </a:solidFill>
                        </a:rPr>
                        <a:t>Parder/Panther</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2800" b="1" i="1">
                          <a:solidFill>
                            <a:srgbClr val="000080"/>
                          </a:solidFill>
                        </a:rPr>
                        <a:t>Ziegen-bock </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2800">
                          <a:solidFill>
                            <a:srgbClr val="FF0000"/>
                          </a:solidFill>
                        </a:defRPr>
                      </a:pPr>
                      <a:r>
                        <a:t>3. Makedonisches R.</a:t>
                      </a:r>
                      <a:endParaRPr b="0" i="0">
                        <a:solidFill>
                          <a:srgbClr val="000000"/>
                        </a:solidFill>
                      </a:endParaRPr>
                    </a:p>
                    <a:p>
                      <a:pPr algn="l" defTabSz="457200">
                        <a:defRPr sz="2800">
                          <a:solidFill>
                            <a:srgbClr val="FF0000"/>
                          </a:solidFill>
                        </a:defRPr>
                      </a:pPr>
                      <a:r>
                        <a:t>(334- 323 v.Ch.)</a:t>
                      </a:r>
                    </a:p>
                  </a:txBody>
                  <a:tcPr marL="0" marR="0" marT="0" marB="0" horzOverflow="overflow">
                    <a:lnL w="12700">
                      <a:miter lim="400000"/>
                    </a:lnL>
                    <a:lnR w="12700">
                      <a:miter lim="400000"/>
                    </a:lnR>
                    <a:lnT w="12700">
                      <a:miter lim="400000"/>
                    </a:lnT>
                    <a:lnB w="12700">
                      <a:miter lim="400000"/>
                    </a:lnB>
                  </a:tcPr>
                </a:tc>
              </a:tr>
              <a:tr h="1134739">
                <a:tc>
                  <a:txBody>
                    <a:bodyPr/>
                    <a:lstStyle/>
                    <a:p>
                      <a:pPr algn="l" defTabSz="457200">
                        <a:defRPr sz="1800" b="0" i="0">
                          <a:solidFill>
                            <a:srgbClr val="000000"/>
                          </a:solidFill>
                        </a:defRPr>
                      </a:pPr>
                      <a:r>
                        <a:rPr sz="2800" b="1" i="1">
                          <a:solidFill>
                            <a:srgbClr val="000080"/>
                          </a:solidFill>
                        </a:rPr>
                        <a:t>Eisen</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2800" b="1" i="1">
                          <a:solidFill>
                            <a:srgbClr val="000080"/>
                          </a:solidFill>
                        </a:rPr>
                        <a:t>Tier </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2800" b="1" i="1">
                          <a:solidFill>
                            <a:srgbClr val="000080"/>
                          </a:solidFill>
                        </a:rPr>
                        <a:t> </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2800">
                          <a:solidFill>
                            <a:srgbClr val="FF0000"/>
                          </a:solidFill>
                        </a:defRPr>
                      </a:pPr>
                      <a:r>
                        <a:t>4. Seleukidenreich</a:t>
                      </a:r>
                      <a:endParaRPr b="0" i="0">
                        <a:solidFill>
                          <a:srgbClr val="000000"/>
                        </a:solidFill>
                      </a:endParaRPr>
                    </a:p>
                    <a:p>
                      <a:pPr algn="l" defTabSz="457200">
                        <a:defRPr sz="2800">
                          <a:solidFill>
                            <a:srgbClr val="FF0000"/>
                          </a:solidFill>
                        </a:defRPr>
                      </a:pPr>
                      <a:r>
                        <a:t>(312/301 </a:t>
                      </a:r>
                      <a:r>
                        <a:rPr sz="2400"/>
                        <a:t>v.Ch.-</a:t>
                      </a:r>
                      <a:r>
                        <a:t>164</a:t>
                      </a:r>
                      <a:r>
                        <a:rPr sz="2400"/>
                        <a:t> bzw. 63 v. Ch.</a:t>
                      </a:r>
                      <a:r>
                        <a:t>)</a:t>
                      </a:r>
                    </a:p>
                  </a:txBody>
                  <a:tcPr marL="0" marR="0" marT="0" marB="0" horzOverflow="overflow">
                    <a:lnL w="12700">
                      <a:miter lim="400000"/>
                    </a:lnL>
                    <a:lnR w="12700">
                      <a:miter lim="400000"/>
                    </a:lnR>
                    <a:lnT w="12700">
                      <a:miter lim="400000"/>
                    </a:lnT>
                    <a:lnB w="12700">
                      <a:miter lim="400000"/>
                    </a:lnB>
                  </a:tcPr>
                </a:tc>
              </a:tr>
            </a:tbl>
          </a:graphicData>
        </a:graphic>
      </p:graphicFrame>
    </p:spTree>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 name="Shape 857"/>
          <p:cNvSpPr>
            <a:spLocks noGrp="1"/>
          </p:cNvSpPr>
          <p:nvPr>
            <p:ph type="title" idx="4294967295"/>
          </p:nvPr>
        </p:nvSpPr>
        <p:spPr>
          <a:xfrm>
            <a:off x="457200" y="188912"/>
            <a:ext cx="8686800" cy="576263"/>
          </a:xfrm>
          <a:prstGeom prst="rect">
            <a:avLst/>
          </a:prstGeom>
        </p:spPr>
        <p:txBody>
          <a:bodyPr lIns="0" tIns="0" rIns="0" bIns="0"/>
          <a:lstStyle/>
          <a:p>
            <a:pPr defTabSz="768094">
              <a:defRPr sz="3300" b="1" i="1">
                <a:solidFill>
                  <a:srgbClr val="3366FF"/>
                </a:solidFill>
                <a:effectLst>
                  <a:outerShdw blurRad="38100" dist="32004" dir="2700000" rotWithShape="0">
                    <a:srgbClr val="000000"/>
                  </a:outerShdw>
                </a:effectLst>
              </a:defRPr>
            </a:pPr>
            <a:r>
              <a:t>Die 4 Großreiche - </a:t>
            </a:r>
            <a:r>
              <a:rPr sz="3000" i="0">
                <a:latin typeface="Times New Roman"/>
                <a:ea typeface="Times New Roman"/>
                <a:cs typeface="Times New Roman"/>
                <a:sym typeface="Times New Roman"/>
              </a:rPr>
              <a:t>Daniel 2 + 7+ 8</a:t>
            </a:r>
          </a:p>
        </p:txBody>
      </p:sp>
      <p:pic>
        <p:nvPicPr>
          <p:cNvPr id="858" name="image13.jpeg" descr="danielstatue"/>
          <p:cNvPicPr>
            <a:picLocks noChangeAspect="1"/>
          </p:cNvPicPr>
          <p:nvPr/>
        </p:nvPicPr>
        <p:blipFill>
          <a:blip r:embed="rId3">
            <a:extLst/>
          </a:blip>
          <a:stretch>
            <a:fillRect/>
          </a:stretch>
        </p:blipFill>
        <p:spPr>
          <a:xfrm>
            <a:off x="0" y="881869"/>
            <a:ext cx="7584479" cy="7222602"/>
          </a:xfrm>
          <a:prstGeom prst="rect">
            <a:avLst/>
          </a:prstGeom>
          <a:ln w="12700">
            <a:miter lim="400000"/>
          </a:ln>
        </p:spPr>
      </p:pic>
      <p:sp>
        <p:nvSpPr>
          <p:cNvPr id="859" name="Shape 859"/>
          <p:cNvSpPr/>
          <p:nvPr/>
        </p:nvSpPr>
        <p:spPr>
          <a:xfrm>
            <a:off x="5726577" y="5758308"/>
            <a:ext cx="2163635" cy="3506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00004D"/>
                </a:solidFill>
              </a:defRPr>
            </a:lvl1pPr>
          </a:lstStyle>
          <a:p>
            <a:r>
              <a:t>Seleukidenreich</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857"/>
                                        </p:tgtEl>
                                        <p:attrNameLst>
                                          <p:attrName>style.visibility</p:attrName>
                                        </p:attrNameLst>
                                      </p:cBhvr>
                                      <p:to>
                                        <p:strVal val="visible"/>
                                      </p:to>
                                    </p:set>
                                    <p:anim calcmode="lin" valueType="num">
                                      <p:cBhvr>
                                        <p:cTn id="7" dur="1000" fill="hold"/>
                                        <p:tgtEl>
                                          <p:spTgt spid="857"/>
                                        </p:tgtEl>
                                        <p:attrNameLst>
                                          <p:attrName>ppt_x</p:attrName>
                                        </p:attrNameLst>
                                      </p:cBhvr>
                                      <p:tavLst>
                                        <p:tav tm="0">
                                          <p:val>
                                            <p:strVal val="0-#ppt_w/2"/>
                                          </p:val>
                                        </p:tav>
                                        <p:tav tm="100000">
                                          <p:val>
                                            <p:strVal val="#ppt_x"/>
                                          </p:val>
                                        </p:tav>
                                      </p:tavLst>
                                    </p:anim>
                                    <p:anim calcmode="lin" valueType="num">
                                      <p:cBhvr>
                                        <p:cTn id="8" dur="1000" fill="hold"/>
                                        <p:tgtEl>
                                          <p:spTgt spid="8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 grpId="1" animBg="1" advAuto="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 name="Shape 863"/>
          <p:cNvSpPr>
            <a:spLocks noGrp="1"/>
          </p:cNvSpPr>
          <p:nvPr>
            <p:ph type="title"/>
          </p:nvPr>
        </p:nvSpPr>
        <p:spPr>
          <a:xfrm>
            <a:off x="457200" y="277813"/>
            <a:ext cx="8229600" cy="1143002"/>
          </a:xfrm>
          <a:prstGeom prst="rect">
            <a:avLst/>
          </a:prstGeom>
        </p:spPr>
        <p:txBody>
          <a:bodyPr lIns="0" tIns="0" rIns="0" bIns="0"/>
          <a:lstStyle/>
          <a:p>
            <a:pPr defTabSz="877822">
              <a:defRPr sz="3800" b="1" i="1">
                <a:solidFill>
                  <a:srgbClr val="0000FF"/>
                </a:solidFill>
                <a:effectLst>
                  <a:outerShdw blurRad="38100" dist="36576" dir="2700000" rotWithShape="0">
                    <a:srgbClr val="000000"/>
                  </a:outerShdw>
                </a:effectLst>
              </a:defRPr>
            </a:pPr>
            <a:r>
              <a:t>Antiochus IV. Epiphanes</a:t>
            </a:r>
            <a:br/>
            <a:r>
              <a:rPr sz="3400" b="0" i="0"/>
              <a:t>175-164 v. Chr.</a:t>
            </a:r>
          </a:p>
        </p:txBody>
      </p:sp>
      <p:sp>
        <p:nvSpPr>
          <p:cNvPr id="864" name="Shape 864"/>
          <p:cNvSpPr>
            <a:spLocks noGrp="1"/>
          </p:cNvSpPr>
          <p:nvPr>
            <p:ph type="body" idx="1"/>
          </p:nvPr>
        </p:nvSpPr>
        <p:spPr>
          <a:xfrm>
            <a:off x="457200" y="1844824"/>
            <a:ext cx="8229600" cy="4286102"/>
          </a:xfrm>
          <a:prstGeom prst="rect">
            <a:avLst/>
          </a:prstGeom>
        </p:spPr>
        <p:txBody>
          <a:bodyPr lIns="0" tIns="0" rIns="0" bIns="0"/>
          <a:lstStyle/>
          <a:p>
            <a:pPr>
              <a:buBlip>
                <a:blip r:embed="rId2"/>
              </a:buBlip>
              <a:defRPr i="1">
                <a:solidFill>
                  <a:srgbClr val="3366FF"/>
                </a:solidFill>
                <a:effectLst>
                  <a:outerShdw blurRad="38100" dist="38100" dir="2700000" rotWithShape="0">
                    <a:srgbClr val="000000"/>
                  </a:outerShdw>
                </a:effectLst>
              </a:defRPr>
            </a:pPr>
            <a:r>
              <a:t>Dan 7</a:t>
            </a:r>
          </a:p>
          <a:p>
            <a:pPr>
              <a:buBlip>
                <a:blip r:embed="rId2"/>
              </a:buBlip>
              <a:defRPr i="1">
                <a:solidFill>
                  <a:srgbClr val="3366FF"/>
                </a:solidFill>
                <a:effectLst>
                  <a:outerShdw blurRad="38100" dist="38100" dir="2700000" rotWithShape="0">
                    <a:srgbClr val="000000"/>
                  </a:outerShdw>
                </a:effectLst>
              </a:defRPr>
            </a:pPr>
            <a:r>
              <a:t>Dan 8,9-14.23-26 </a:t>
            </a:r>
            <a:endParaRPr sz="1800"/>
          </a:p>
          <a:p>
            <a:pPr>
              <a:buBlip>
                <a:blip r:embed="rId2"/>
              </a:buBlip>
              <a:defRPr i="1">
                <a:solidFill>
                  <a:srgbClr val="3366FF"/>
                </a:solidFill>
                <a:effectLst>
                  <a:outerShdw blurRad="38100" dist="38100" dir="2700000" rotWithShape="0">
                    <a:srgbClr val="000000"/>
                  </a:outerShdw>
                </a:effectLst>
              </a:defRPr>
            </a:pPr>
            <a:r>
              <a:t>Dan 11,21-45</a:t>
            </a:r>
            <a:endParaRPr sz="1800"/>
          </a:p>
          <a:p>
            <a:pPr>
              <a:buBlip>
                <a:blip r:embed="rId2"/>
              </a:buBlip>
              <a:defRPr i="1">
                <a:solidFill>
                  <a:srgbClr val="3366FF"/>
                </a:solidFill>
                <a:effectLst>
                  <a:outerShdw blurRad="38100" dist="38100" dir="2700000" rotWithShape="0">
                    <a:srgbClr val="000000"/>
                  </a:outerShdw>
                </a:effectLst>
              </a:defRPr>
            </a:pPr>
            <a:r>
              <a:t>Dan 11,31 = 12,11</a:t>
            </a:r>
          </a:p>
        </p:txBody>
      </p:sp>
    </p:spTree>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6" name="image7.png" descr="griechischereich"/>
          <p:cNvPicPr>
            <a:picLocks noChangeAspect="1"/>
          </p:cNvPicPr>
          <p:nvPr/>
        </p:nvPicPr>
        <p:blipFill>
          <a:blip r:embed="rId2">
            <a:extLst/>
          </a:blip>
          <a:stretch>
            <a:fillRect/>
          </a:stretch>
        </p:blipFill>
        <p:spPr>
          <a:xfrm>
            <a:off x="-4386301" y="1256411"/>
            <a:ext cx="13680024" cy="4705442"/>
          </a:xfrm>
          <a:prstGeom prst="rect">
            <a:avLst/>
          </a:prstGeom>
          <a:ln w="12700">
            <a:miter lim="400000"/>
          </a:ln>
        </p:spPr>
      </p:pic>
      <p:sp>
        <p:nvSpPr>
          <p:cNvPr id="867" name="Shape 867"/>
          <p:cNvSpPr>
            <a:spLocks noGrp="1"/>
          </p:cNvSpPr>
          <p:nvPr>
            <p:ph type="title"/>
          </p:nvPr>
        </p:nvSpPr>
        <p:spPr>
          <a:xfrm>
            <a:off x="179510" y="116632"/>
            <a:ext cx="8856988" cy="864097"/>
          </a:xfrm>
          <a:prstGeom prst="rect">
            <a:avLst/>
          </a:prstGeom>
        </p:spPr>
        <p:txBody>
          <a:bodyPr lIns="0" tIns="0" rIns="0" bIns="0"/>
          <a:lstStyle>
            <a:lvl1pPr defTabSz="841247">
              <a:defRPr sz="3600">
                <a:solidFill>
                  <a:srgbClr val="3366FF"/>
                </a:solidFill>
                <a:effectLst>
                  <a:outerShdw blurRad="38100" dist="35052" dir="2700000" rotWithShape="0">
                    <a:srgbClr val="000000"/>
                  </a:outerShdw>
                </a:effectLst>
              </a:defRPr>
            </a:lvl1pPr>
          </a:lstStyle>
          <a:p>
            <a:r>
              <a:t>Das makedonische Reich (Dan 8,8.20.21)</a:t>
            </a:r>
          </a:p>
        </p:txBody>
      </p:sp>
    </p:spTree>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 name="Shape 869"/>
          <p:cNvSpPr>
            <a:spLocks noGrp="1"/>
          </p:cNvSpPr>
          <p:nvPr>
            <p:ph type="title"/>
          </p:nvPr>
        </p:nvSpPr>
        <p:spPr>
          <a:prstGeom prst="rect">
            <a:avLst/>
          </a:prstGeom>
        </p:spPr>
        <p:txBody>
          <a:bodyPr/>
          <a:lstStyle/>
          <a:p>
            <a:endParaRPr/>
          </a:p>
        </p:txBody>
      </p:sp>
      <p:sp>
        <p:nvSpPr>
          <p:cNvPr id="870" name="Shape 870"/>
          <p:cNvSpPr>
            <a:spLocks noGrp="1"/>
          </p:cNvSpPr>
          <p:nvPr>
            <p:ph type="body" idx="1"/>
          </p:nvPr>
        </p:nvSpPr>
        <p:spPr>
          <a:prstGeom prst="rect">
            <a:avLst/>
          </a:prstGeom>
        </p:spPr>
        <p:txBody>
          <a:bodyPr/>
          <a:lstStyle/>
          <a:p>
            <a:pPr marL="257175" indent="-257175">
              <a:buSzPct val="100000"/>
              <a:buFont typeface="Arial"/>
            </a:pPr>
            <a:endParaRPr/>
          </a:p>
        </p:txBody>
      </p:sp>
      <p:pic>
        <p:nvPicPr>
          <p:cNvPr id="871" name="image10.png"/>
          <p:cNvPicPr>
            <a:picLocks noChangeAspect="1"/>
          </p:cNvPicPr>
          <p:nvPr/>
        </p:nvPicPr>
        <p:blipFill>
          <a:blip r:embed="rId3">
            <a:extLst/>
          </a:blip>
          <a:stretch>
            <a:fillRect/>
          </a:stretch>
        </p:blipFill>
        <p:spPr>
          <a:xfrm>
            <a:off x="-1188641" y="-315417"/>
            <a:ext cx="11089683" cy="5328594"/>
          </a:xfrm>
          <a:prstGeom prst="rect">
            <a:avLst/>
          </a:prstGeom>
          <a:ln w="12700">
            <a:miter lim="400000"/>
          </a:ln>
        </p:spPr>
      </p:pic>
      <p:sp>
        <p:nvSpPr>
          <p:cNvPr id="872" name="Shape 872"/>
          <p:cNvSpPr/>
          <p:nvPr/>
        </p:nvSpPr>
        <p:spPr>
          <a:xfrm>
            <a:off x="363517" y="4524552"/>
            <a:ext cx="8236265" cy="235743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p>
            <a:pPr defTabSz="410765">
              <a:defRPr sz="2400" b="1">
                <a:solidFill>
                  <a:srgbClr val="FFFFFF"/>
                </a:solidFill>
                <a:latin typeface="+mj-lt"/>
                <a:ea typeface="+mj-ea"/>
                <a:cs typeface="+mj-cs"/>
                <a:sym typeface="Helvetica"/>
              </a:defRPr>
            </a:pPr>
            <a:r>
              <a:rPr sz="3000"/>
              <a:t>Die 4 Diadochenreiche um 301 v. Chr.: </a:t>
            </a:r>
          </a:p>
          <a:p>
            <a:pPr defTabSz="410765">
              <a:defRPr sz="2400" b="1">
                <a:solidFill>
                  <a:srgbClr val="6238A6"/>
                </a:solidFill>
                <a:latin typeface="+mj-lt"/>
                <a:ea typeface="+mj-ea"/>
                <a:cs typeface="+mj-cs"/>
                <a:sym typeface="Helvetica"/>
              </a:defRPr>
            </a:pPr>
            <a:r>
              <a:rPr sz="3000"/>
              <a:t>Seleukos → Seleukiden </a:t>
            </a:r>
            <a:r>
              <a:rPr sz="2600"/>
              <a:t>(König des Nordens)</a:t>
            </a:r>
          </a:p>
          <a:p>
            <a:pPr defTabSz="410765">
              <a:defRPr sz="2400" b="1">
                <a:solidFill>
                  <a:srgbClr val="2952CC"/>
                </a:solidFill>
                <a:latin typeface="+mj-lt"/>
                <a:ea typeface="+mj-ea"/>
                <a:cs typeface="+mj-cs"/>
                <a:sym typeface="Helvetica"/>
              </a:defRPr>
            </a:pPr>
            <a:r>
              <a:rPr sz="3000"/>
              <a:t>Ptolemaios → Ptolemäer </a:t>
            </a:r>
            <a:r>
              <a:rPr sz="2600"/>
              <a:t>(König des Südens)</a:t>
            </a:r>
          </a:p>
          <a:p>
            <a:pPr defTabSz="410765">
              <a:defRPr sz="2400" b="1">
                <a:solidFill>
                  <a:srgbClr val="FF9300"/>
                </a:solidFill>
                <a:latin typeface="+mj-lt"/>
                <a:ea typeface="+mj-ea"/>
                <a:cs typeface="+mj-cs"/>
                <a:sym typeface="Helvetica"/>
              </a:defRPr>
            </a:pPr>
            <a:r>
              <a:rPr sz="3000"/>
              <a:t>Lysimachos (bis 281)</a:t>
            </a:r>
          </a:p>
          <a:p>
            <a:pPr defTabSz="410765">
              <a:defRPr sz="2400" b="1">
                <a:solidFill>
                  <a:srgbClr val="00F900"/>
                </a:solidFill>
                <a:latin typeface="+mj-lt"/>
                <a:ea typeface="+mj-ea"/>
                <a:cs typeface="+mj-cs"/>
                <a:sym typeface="Helvetica"/>
              </a:defRPr>
            </a:pPr>
            <a:r>
              <a:rPr sz="3000">
                <a:solidFill>
                  <a:srgbClr val="000000"/>
                </a:solidFill>
              </a:rPr>
              <a:t>Kassandros</a:t>
            </a:r>
            <a:r>
              <a:rPr sz="3000"/>
              <a:t> </a:t>
            </a:r>
          </a:p>
        </p:txBody>
      </p:sp>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 name="Shape 876"/>
          <p:cNvSpPr>
            <a:spLocks noGrp="1"/>
          </p:cNvSpPr>
          <p:nvPr>
            <p:ph type="title"/>
          </p:nvPr>
        </p:nvSpPr>
        <p:spPr>
          <a:xfrm>
            <a:off x="457200" y="277813"/>
            <a:ext cx="8229600" cy="1143002"/>
          </a:xfrm>
          <a:prstGeom prst="rect">
            <a:avLst/>
          </a:prstGeom>
        </p:spPr>
        <p:txBody>
          <a:bodyPr lIns="0" tIns="0" rIns="0" bIns="0"/>
          <a:lstStyle>
            <a:lvl1pPr>
              <a:defRPr sz="3600">
                <a:solidFill>
                  <a:srgbClr val="3366FF"/>
                </a:solidFill>
                <a:effectLst>
                  <a:outerShdw blurRad="38100" dist="38100" dir="2700000" rotWithShape="0">
                    <a:srgbClr val="000000"/>
                  </a:outerShdw>
                </a:effectLst>
              </a:defRPr>
            </a:lvl1pPr>
          </a:lstStyle>
          <a:p>
            <a:r>
              <a:t>Dan 8,9.10</a:t>
            </a:r>
          </a:p>
        </p:txBody>
      </p:sp>
      <p:sp>
        <p:nvSpPr>
          <p:cNvPr id="877" name="Shape 877"/>
          <p:cNvSpPr>
            <a:spLocks noGrp="1"/>
          </p:cNvSpPr>
          <p:nvPr>
            <p:ph type="body" idx="1"/>
          </p:nvPr>
        </p:nvSpPr>
        <p:spPr>
          <a:xfrm>
            <a:off x="304800" y="1600200"/>
            <a:ext cx="8553774" cy="5017826"/>
          </a:xfrm>
          <a:prstGeom prst="rect">
            <a:avLst/>
          </a:prstGeom>
          <a:solidFill>
            <a:srgbClr val="FFFFFF"/>
          </a:solidFill>
          <a:ln w="25400">
            <a:solidFill>
              <a:schemeClr val="accent1"/>
            </a:solidFill>
            <a:round/>
          </a:ln>
          <a:effectLst>
            <a:outerShdw blurRad="38100" dist="23000" dir="5400000" rotWithShape="0">
              <a:srgbClr val="000000">
                <a:alpha val="35000"/>
              </a:srgbClr>
            </a:outerShdw>
          </a:effectLst>
        </p:spPr>
        <p:txBody>
          <a:bodyPr lIns="0" tIns="0" rIns="0" bIns="0"/>
          <a:lstStyle/>
          <a:p>
            <a:pPr marL="0" indent="0" defTabSz="914400">
              <a:spcBef>
                <a:spcPts val="0"/>
              </a:spcBef>
              <a:buSzTx/>
              <a:buFontTx/>
              <a:buNone/>
              <a:defRPr sz="2700"/>
            </a:pPr>
            <a:r>
              <a:t>Das kleine Horn =  Antiochus IV Theos Epiphanes (175-164 v. Chr.)</a:t>
            </a:r>
            <a:endParaRPr sz="1800"/>
          </a:p>
          <a:p>
            <a:pPr marL="0" indent="0" defTabSz="914400">
              <a:spcBef>
                <a:spcPts val="0"/>
              </a:spcBef>
              <a:buSzTx/>
              <a:buFontTx/>
              <a:buNone/>
              <a:defRPr sz="2700"/>
            </a:pPr>
            <a:r>
              <a:t>8,10 Sterne = das Volk der Heiligen (8,24)</a:t>
            </a:r>
            <a:endParaRPr sz="1800"/>
          </a:p>
          <a:p>
            <a:pPr marL="0" indent="0" defTabSz="914400">
              <a:spcBef>
                <a:spcPts val="0"/>
              </a:spcBef>
              <a:buSzTx/>
              <a:buFontTx/>
              <a:buNone/>
              <a:defRPr sz="2700"/>
            </a:pPr>
            <a:r>
              <a:t>Die „Heerscharen“ Gottes  = Israel</a:t>
            </a:r>
            <a:endParaRPr sz="1800"/>
          </a:p>
          <a:p>
            <a:pPr marL="0" indent="0" defTabSz="914400">
              <a:spcBef>
                <a:spcPts val="0"/>
              </a:spcBef>
              <a:buSzTx/>
              <a:buFontTx/>
              <a:buNone/>
              <a:defRPr sz="2700"/>
            </a:pPr>
            <a:r>
              <a:t>Vgl. 2M 7,4 „ich werde meine Hand an Ägypten legen und </a:t>
            </a:r>
            <a:r>
              <a:rPr u="sng"/>
              <a:t>meine Heerscharen</a:t>
            </a:r>
            <a:r>
              <a:t>, mein Volk, die Kinder Israel, aus dem Lande Ägypten herausführen“. </a:t>
            </a:r>
            <a:endParaRPr sz="1800"/>
          </a:p>
          <a:p>
            <a:pPr marL="0" indent="0" defTabSz="914400">
              <a:spcBef>
                <a:spcPts val="0"/>
              </a:spcBef>
              <a:buSzTx/>
              <a:buFontTx/>
              <a:buNone/>
              <a:defRPr sz="2700"/>
            </a:pPr>
            <a:r>
              <a:t>2M 12,41: Und es geschah am Ende der 430 Jahre, und es geschah an eben diesem Tage, dass </a:t>
            </a:r>
            <a:r>
              <a:rPr u="sng"/>
              <a:t>alle Heerscharen Jahwehs </a:t>
            </a:r>
            <a:r>
              <a:t>aus dem Lande Ägypten auszogen</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7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87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7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87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87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8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1" build="p" bldLvl="5" animBg="1" advAuto="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 name="Shape 879"/>
          <p:cNvSpPr>
            <a:spLocks noGrp="1"/>
          </p:cNvSpPr>
          <p:nvPr>
            <p:ph type="title"/>
          </p:nvPr>
        </p:nvSpPr>
        <p:spPr>
          <a:xfrm>
            <a:off x="457200" y="49213"/>
            <a:ext cx="8229600" cy="846930"/>
          </a:xfrm>
          <a:prstGeom prst="rect">
            <a:avLst/>
          </a:prstGeom>
        </p:spPr>
        <p:txBody>
          <a:bodyPr lIns="0" tIns="0" rIns="0" bIns="0"/>
          <a:lstStyle>
            <a:lvl1pPr>
              <a:defRPr sz="3000">
                <a:solidFill>
                  <a:schemeClr val="accent5">
                    <a:satOff val="-6843"/>
                    <a:lumOff val="-10705"/>
                  </a:schemeClr>
                </a:solidFill>
              </a:defRPr>
            </a:lvl1pPr>
          </a:lstStyle>
          <a:p>
            <a:r>
              <a:t>Antiochus 168 v. Chr. </a:t>
            </a:r>
          </a:p>
        </p:txBody>
      </p:sp>
      <p:sp>
        <p:nvSpPr>
          <p:cNvPr id="880" name="Shape 880"/>
          <p:cNvSpPr>
            <a:spLocks noGrp="1"/>
          </p:cNvSpPr>
          <p:nvPr>
            <p:ph type="body" idx="1"/>
          </p:nvPr>
        </p:nvSpPr>
        <p:spPr>
          <a:xfrm>
            <a:off x="0" y="783458"/>
            <a:ext cx="9144000" cy="6074544"/>
          </a:xfrm>
          <a:prstGeom prst="rect">
            <a:avLst/>
          </a:prstGeom>
        </p:spPr>
        <p:txBody>
          <a:bodyPr lIns="0" tIns="0" rIns="0" bIns="0"/>
          <a:lstStyle/>
          <a:p>
            <a:pPr marL="631657" lvl="1" indent="-250657">
              <a:spcBef>
                <a:spcPts val="500"/>
              </a:spcBef>
              <a:buSzPct val="60000"/>
              <a:buFontTx/>
              <a:buBlip>
                <a:blip r:embed="rId2"/>
              </a:buBlip>
              <a:defRPr sz="2500" b="1">
                <a:latin typeface="Arial Narrow"/>
                <a:ea typeface="Arial Narrow"/>
                <a:cs typeface="Arial Narrow"/>
                <a:sym typeface="Arial Narrow"/>
              </a:defRPr>
            </a:pPr>
            <a:r>
              <a:t>Die mosaischen Opfer / Gottesdienste verboten</a:t>
            </a:r>
          </a:p>
          <a:p>
            <a:pPr marL="631657" lvl="1" indent="-250657">
              <a:spcBef>
                <a:spcPts val="500"/>
              </a:spcBef>
              <a:buSzPct val="60000"/>
              <a:buFontTx/>
              <a:buBlip>
                <a:blip r:embed="rId2"/>
              </a:buBlip>
              <a:defRPr sz="2500" b="1">
                <a:latin typeface="Arial Narrow"/>
                <a:ea typeface="Arial Narrow"/>
                <a:cs typeface="Arial Narrow"/>
                <a:sym typeface="Arial Narrow"/>
              </a:defRPr>
            </a:pPr>
            <a:r>
              <a:t>Sabbatfeier, Beschneidung verboten →  heidnische Feierlichkeiten </a:t>
            </a:r>
            <a:endParaRPr>
              <a:effectLst>
                <a:outerShdw blurRad="38100" dist="38100" dir="2700000" rotWithShape="0">
                  <a:srgbClr val="000000"/>
                </a:outerShdw>
              </a:effectLst>
            </a:endParaRPr>
          </a:p>
          <a:p>
            <a:pPr marL="631657" lvl="1" indent="-250657">
              <a:spcBef>
                <a:spcPts val="500"/>
              </a:spcBef>
              <a:buSzPct val="60000"/>
              <a:buFontTx/>
              <a:buBlip>
                <a:blip r:embed="rId2"/>
              </a:buBlip>
              <a:defRPr sz="2500" b="1">
                <a:latin typeface="Arial Narrow"/>
                <a:ea typeface="Arial Narrow"/>
                <a:cs typeface="Arial Narrow"/>
                <a:sym typeface="Arial Narrow"/>
              </a:defRPr>
            </a:pPr>
            <a:r>
              <a:t>Einhalten der göttlichen Gebote verboten → Todesstrafe</a:t>
            </a:r>
            <a:endParaRPr>
              <a:effectLst>
                <a:outerShdw blurRad="38100" dist="38100" dir="2700000" rotWithShape="0">
                  <a:srgbClr val="000000"/>
                </a:outerShdw>
              </a:effectLst>
            </a:endParaRPr>
          </a:p>
          <a:p>
            <a:pPr marL="631657" lvl="1" indent="-250657">
              <a:spcBef>
                <a:spcPts val="500"/>
              </a:spcBef>
              <a:buSzPct val="60000"/>
              <a:buFontTx/>
              <a:buBlip>
                <a:blip r:embed="rId2"/>
              </a:buBlip>
              <a:defRPr sz="2500" b="1">
                <a:latin typeface="Arial Narrow"/>
                <a:ea typeface="Arial Narrow"/>
                <a:cs typeface="Arial Narrow"/>
                <a:sym typeface="Arial Narrow"/>
              </a:defRPr>
            </a:pPr>
            <a:r>
              <a:t>15. Dez. 168: Gräuel der Verwüstung: Zeusstatue am Brandopferaltar</a:t>
            </a:r>
          </a:p>
          <a:p>
            <a:pPr marL="631657" lvl="1" indent="-250657">
              <a:spcBef>
                <a:spcPts val="500"/>
              </a:spcBef>
              <a:buSzPct val="60000"/>
              <a:buFontTx/>
              <a:buBlip>
                <a:blip r:embed="rId2"/>
              </a:buBlip>
              <a:defRPr sz="2500" b="1">
                <a:latin typeface="Arial Narrow"/>
                <a:ea typeface="Arial Narrow"/>
                <a:cs typeface="Arial Narrow"/>
                <a:sym typeface="Arial Narrow"/>
              </a:defRPr>
            </a:pPr>
            <a:r>
              <a:t>Brandopferaltar →  Zeusaltar</a:t>
            </a:r>
          </a:p>
          <a:p>
            <a:pPr marL="631657" lvl="1" indent="-250657">
              <a:spcBef>
                <a:spcPts val="500"/>
              </a:spcBef>
              <a:buSzPct val="60000"/>
              <a:buFontTx/>
              <a:buBlip>
                <a:blip r:embed="rId2"/>
              </a:buBlip>
              <a:defRPr sz="2500" b="1">
                <a:latin typeface="Arial Narrow"/>
                <a:ea typeface="Arial Narrow"/>
                <a:cs typeface="Arial Narrow"/>
                <a:sym typeface="Arial Narrow"/>
              </a:defRPr>
            </a:pPr>
            <a:r>
              <a:t>Schweine geopfert </a:t>
            </a:r>
            <a:endParaRPr>
              <a:effectLst>
                <a:outerShdw blurRad="38100" dist="38100" dir="2700000" rotWithShape="0">
                  <a:srgbClr val="000000"/>
                </a:outerShdw>
              </a:effectLst>
            </a:endParaRPr>
          </a:p>
          <a:p>
            <a:pPr marL="631657" lvl="1" indent="-250657">
              <a:spcBef>
                <a:spcPts val="500"/>
              </a:spcBef>
              <a:buSzPct val="60000"/>
              <a:buFontTx/>
              <a:buBlip>
                <a:blip r:embed="rId2"/>
              </a:buBlip>
              <a:defRPr sz="2500" b="1">
                <a:latin typeface="Arial Narrow"/>
                <a:ea typeface="Arial Narrow"/>
                <a:cs typeface="Arial Narrow"/>
                <a:sym typeface="Arial Narrow"/>
              </a:defRPr>
            </a:pPr>
            <a:r>
              <a:t>Überall im Land Zeusaltäre; verpflichtete Teilnahme am Zeuskult</a:t>
            </a:r>
          </a:p>
          <a:p>
            <a:pPr marL="631657" lvl="1" indent="-250657">
              <a:buSzPct val="60000"/>
              <a:buFontTx/>
              <a:buBlip>
                <a:blip r:embed="rId2"/>
              </a:buBlip>
              <a:defRPr sz="2500" b="1">
                <a:latin typeface="Arial Narrow"/>
                <a:ea typeface="Arial Narrow"/>
                <a:cs typeface="Arial Narrow"/>
                <a:sym typeface="Arial Narrow"/>
              </a:defRPr>
            </a:pPr>
            <a:r>
              <a:t>Entweihung des Heiligtums: </a:t>
            </a:r>
          </a:p>
          <a:p>
            <a:pPr marL="1012657" lvl="2" indent="-250657">
              <a:spcBef>
                <a:spcPts val="600"/>
              </a:spcBef>
              <a:buSzPct val="60000"/>
              <a:buFontTx/>
              <a:buBlip>
                <a:blip r:embed="rId2"/>
              </a:buBlip>
              <a:defRPr sz="2500" b="1">
                <a:latin typeface="Arial Narrow"/>
                <a:ea typeface="Arial Narrow"/>
                <a:cs typeface="Arial Narrow"/>
                <a:sym typeface="Arial Narrow"/>
              </a:defRPr>
            </a:pPr>
            <a:r>
              <a:t>a) Beseitigung des beständigen Opfergottesdienstes und</a:t>
            </a:r>
          </a:p>
          <a:p>
            <a:pPr marL="1012657" lvl="2" indent="-250657">
              <a:spcBef>
                <a:spcPts val="600"/>
              </a:spcBef>
              <a:buSzPct val="60000"/>
              <a:buFontTx/>
              <a:buBlip>
                <a:blip r:embed="rId2"/>
              </a:buBlip>
              <a:defRPr sz="2500" b="1">
                <a:latin typeface="Arial Narrow"/>
                <a:ea typeface="Arial Narrow"/>
                <a:cs typeface="Arial Narrow"/>
                <a:sym typeface="Arial Narrow"/>
              </a:defRPr>
            </a:pPr>
            <a:r>
              <a:t>b) Errichten des Gräuels der Verwüstung (= Zeusstatue + Tempelverwüstung)</a:t>
            </a:r>
          </a:p>
        </p:txBody>
      </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 name="Shape 882"/>
          <p:cNvSpPr>
            <a:spLocks noGrp="1"/>
          </p:cNvSpPr>
          <p:nvPr>
            <p:ph type="title"/>
          </p:nvPr>
        </p:nvSpPr>
        <p:spPr>
          <a:xfrm>
            <a:off x="457200" y="277813"/>
            <a:ext cx="8229600" cy="739491"/>
          </a:xfrm>
          <a:prstGeom prst="rect">
            <a:avLst/>
          </a:prstGeom>
        </p:spPr>
        <p:txBody>
          <a:bodyPr lIns="0" tIns="0" rIns="0" bIns="0"/>
          <a:lstStyle>
            <a:lvl1pPr>
              <a:defRPr sz="3400">
                <a:solidFill>
                  <a:schemeClr val="accent5">
                    <a:satOff val="-6843"/>
                    <a:lumOff val="-10705"/>
                  </a:schemeClr>
                </a:solidFill>
              </a:defRPr>
            </a:lvl1pPr>
          </a:lstStyle>
          <a:p>
            <a:r>
              <a:t>Vgl.  Dan 8,11</a:t>
            </a:r>
          </a:p>
        </p:txBody>
      </p:sp>
      <p:sp>
        <p:nvSpPr>
          <p:cNvPr id="883" name="Shape 883"/>
          <p:cNvSpPr>
            <a:spLocks noGrp="1"/>
          </p:cNvSpPr>
          <p:nvPr>
            <p:ph type="body" idx="1"/>
          </p:nvPr>
        </p:nvSpPr>
        <p:spPr>
          <a:xfrm>
            <a:off x="323528" y="1158102"/>
            <a:ext cx="8809947" cy="5699900"/>
          </a:xfrm>
          <a:prstGeom prst="rect">
            <a:avLst/>
          </a:prstGeom>
        </p:spPr>
        <p:txBody>
          <a:bodyPr lIns="0" tIns="0" rIns="0" bIns="0"/>
          <a:lstStyle/>
          <a:p>
            <a:pPr marL="0" indent="0">
              <a:spcBef>
                <a:spcPts val="500"/>
              </a:spcBef>
              <a:buSzTx/>
              <a:buFontTx/>
              <a:buNone/>
              <a:defRPr sz="3100" b="1">
                <a:latin typeface="Arial Narrow"/>
                <a:ea typeface="Arial Narrow"/>
                <a:cs typeface="Arial Narrow"/>
                <a:sym typeface="Arial Narrow"/>
              </a:defRPr>
            </a:pPr>
            <a:r>
              <a:t>1Makk 1,39 Ihr Heiligtum wurde öde wie die Wüste, ihre Feste wandelten sich zu Trauertagen; ihre Sabbate wurden geschändet, und ihre Ehre wurde zur Verachtung. … 46 das Heiligtum und die Heiligen solle man verunreinigen </a:t>
            </a:r>
          </a:p>
          <a:p>
            <a:pPr marL="0" indent="0">
              <a:spcBef>
                <a:spcPts val="500"/>
              </a:spcBef>
              <a:buSzTx/>
              <a:buFontTx/>
              <a:buNone/>
              <a:defRPr sz="3100" b="1">
                <a:latin typeface="Arial Narrow"/>
                <a:ea typeface="Arial Narrow"/>
                <a:cs typeface="Arial Narrow"/>
                <a:sym typeface="Arial Narrow"/>
              </a:defRPr>
            </a:pPr>
            <a:r>
              <a:t>1Makk 3,45: Jerusalem aber lag unbewohnt da wie eine Wüste; niemand ging mehr ein und aus von seinen Kindern; das Heiligtum war zertreten (entweiht), Fremdlinge hausten in der Burg, eine Herberge der Heiden war die Stadt geworden. Die Freude war verschwunden aus Jakob. Es schwiegen Flöte und Zither.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8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88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Shape 435"/>
          <p:cNvSpPr>
            <a:spLocks noGrp="1"/>
          </p:cNvSpPr>
          <p:nvPr>
            <p:ph type="body" idx="1"/>
          </p:nvPr>
        </p:nvSpPr>
        <p:spPr>
          <a:xfrm>
            <a:off x="669726" y="1663236"/>
            <a:ext cx="7804548" cy="4301796"/>
          </a:xfrm>
          <a:prstGeom prst="rect">
            <a:avLst/>
          </a:prstGeom>
        </p:spPr>
        <p:txBody>
          <a:bodyPr anchor="t"/>
          <a:lstStyle/>
          <a:p>
            <a:pPr marL="171449" indent="-171449">
              <a:buSzPct val="100000"/>
              <a:buFont typeface="Arial"/>
              <a:buBlip>
                <a:blip r:embed="rId2"/>
              </a:buBlip>
              <a:defRPr sz="1600"/>
            </a:pPr>
            <a:r>
              <a:t> </a:t>
            </a:r>
            <a:r>
              <a:rPr sz="3000">
                <a:latin typeface="Arial"/>
                <a:ea typeface="Arial"/>
                <a:cs typeface="Arial"/>
                <a:sym typeface="Arial"/>
              </a:rPr>
              <a:t>Schrift und Sprache der Chaldäer (1,4)</a:t>
            </a:r>
            <a:endParaRPr>
              <a:latin typeface="Arial"/>
              <a:ea typeface="Arial"/>
              <a:cs typeface="Arial"/>
              <a:sym typeface="Arial"/>
            </a:endParaRPr>
          </a:p>
          <a:p>
            <a:pPr marL="171449" indent="-171449">
              <a:buSzPct val="100000"/>
              <a:buFont typeface="Arial"/>
              <a:buBlip>
                <a:blip r:embed="rId2"/>
              </a:buBlip>
              <a:defRPr sz="1600"/>
            </a:pPr>
            <a:r>
              <a:rPr>
                <a:latin typeface="Arial"/>
                <a:ea typeface="Arial"/>
                <a:cs typeface="Arial"/>
                <a:sym typeface="Arial"/>
              </a:rPr>
              <a:t> </a:t>
            </a:r>
            <a:r>
              <a:rPr sz="3000">
                <a:latin typeface="Arial"/>
                <a:ea typeface="Arial"/>
                <a:cs typeface="Arial"/>
                <a:sym typeface="Arial"/>
              </a:rPr>
              <a:t>Nahrung des Königs (1,5)</a:t>
            </a:r>
            <a:endParaRPr>
              <a:latin typeface="Arial"/>
              <a:ea typeface="Arial"/>
              <a:cs typeface="Arial"/>
              <a:sym typeface="Arial"/>
            </a:endParaRPr>
          </a:p>
          <a:p>
            <a:pPr marL="171449" indent="-171449">
              <a:buSzPct val="100000"/>
              <a:buFont typeface="Arial"/>
              <a:buBlip>
                <a:blip r:embed="rId2"/>
              </a:buBlip>
              <a:defRPr sz="1600"/>
            </a:pPr>
            <a:r>
              <a:rPr>
                <a:latin typeface="Arial"/>
                <a:ea typeface="Arial"/>
                <a:cs typeface="Arial"/>
                <a:sym typeface="Arial"/>
              </a:rPr>
              <a:t> </a:t>
            </a:r>
            <a:r>
              <a:rPr sz="3000">
                <a:latin typeface="Arial"/>
                <a:ea typeface="Arial"/>
                <a:cs typeface="Arial"/>
                <a:sym typeface="Arial"/>
              </a:rPr>
              <a:t>Babylonische Namen (1,6) = Neue Identität</a:t>
            </a:r>
          </a:p>
        </p:txBody>
      </p:sp>
      <p:sp>
        <p:nvSpPr>
          <p:cNvPr id="436" name="Shape 436"/>
          <p:cNvSpPr>
            <a:spLocks noGrp="1"/>
          </p:cNvSpPr>
          <p:nvPr>
            <p:ph type="title" idx="4294967295"/>
          </p:nvPr>
        </p:nvSpPr>
        <p:spPr>
          <a:xfrm>
            <a:off x="669726" y="312539"/>
            <a:ext cx="7804548" cy="1293879"/>
          </a:xfrm>
          <a:prstGeom prst="rect">
            <a:avLst/>
          </a:prstGeom>
        </p:spPr>
        <p:txBody>
          <a:bodyPr lIns="35718" tIns="35718" rIns="35718" bIns="35718"/>
          <a:lstStyle>
            <a:lvl1pPr defTabSz="410765">
              <a:defRPr sz="4200">
                <a:solidFill>
                  <a:schemeClr val="accent1"/>
                </a:solidFill>
                <a:effectLst>
                  <a:outerShdw blurRad="38100" dist="38100" dir="2700000" rotWithShape="0">
                    <a:srgbClr val="000000"/>
                  </a:outerShdw>
                </a:effectLst>
                <a:latin typeface="Helvetica Light"/>
                <a:ea typeface="Helvetica Light"/>
                <a:cs typeface="Helvetica Light"/>
                <a:sym typeface="Helvetica Light"/>
              </a:defRPr>
            </a:lvl1pPr>
          </a:lstStyle>
          <a:p>
            <a:pPr>
              <a:defRPr sz="1600"/>
            </a:pPr>
            <a:r>
              <a:rPr sz="4200"/>
              <a:t>Dan 1,4-6: 3-fache Taktik</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3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3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3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1" build="p" bldLvl="5" animBg="1" advAuto="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Shape 885"/>
          <p:cNvSpPr>
            <a:spLocks noGrp="1"/>
          </p:cNvSpPr>
          <p:nvPr>
            <p:ph type="title"/>
          </p:nvPr>
        </p:nvSpPr>
        <p:spPr>
          <a:xfrm>
            <a:off x="457200" y="277813"/>
            <a:ext cx="8229600" cy="739491"/>
          </a:xfrm>
          <a:prstGeom prst="rect">
            <a:avLst/>
          </a:prstGeom>
        </p:spPr>
        <p:txBody>
          <a:bodyPr lIns="0" tIns="0" rIns="0" bIns="0"/>
          <a:lstStyle>
            <a:lvl1pPr>
              <a:defRPr sz="3400">
                <a:solidFill>
                  <a:schemeClr val="accent5">
                    <a:satOff val="-6843"/>
                    <a:lumOff val="-10705"/>
                  </a:schemeClr>
                </a:solidFill>
              </a:defRPr>
            </a:lvl1pPr>
          </a:lstStyle>
          <a:p>
            <a:r>
              <a:t>Dan 8,11.12</a:t>
            </a:r>
          </a:p>
        </p:txBody>
      </p:sp>
      <p:sp>
        <p:nvSpPr>
          <p:cNvPr id="886" name="Shape 886"/>
          <p:cNvSpPr>
            <a:spLocks noGrp="1"/>
          </p:cNvSpPr>
          <p:nvPr>
            <p:ph type="body" idx="1"/>
          </p:nvPr>
        </p:nvSpPr>
        <p:spPr>
          <a:xfrm>
            <a:off x="323528" y="1158102"/>
            <a:ext cx="8809947" cy="5699900"/>
          </a:xfrm>
          <a:prstGeom prst="rect">
            <a:avLst/>
          </a:prstGeom>
        </p:spPr>
        <p:txBody>
          <a:bodyPr lIns="0" tIns="0" rIns="0" bIns="0"/>
          <a:lstStyle/>
          <a:p>
            <a:pPr marL="0" indent="0">
              <a:spcBef>
                <a:spcPts val="500"/>
              </a:spcBef>
              <a:buSzTx/>
              <a:buFontTx/>
              <a:buNone/>
              <a:defRPr sz="3100" b="1">
                <a:latin typeface="Arial Narrow"/>
                <a:ea typeface="Arial Narrow"/>
                <a:cs typeface="Arial Narrow"/>
                <a:sym typeface="Arial Narrow"/>
              </a:defRPr>
            </a:pPr>
            <a:r>
              <a:t>8,11-12: Ja, bis zum Fürsten des Heeres erhob es sich, und es </a:t>
            </a:r>
            <a:r>
              <a:rPr u="sng"/>
              <a:t>nahm ihm das beständige Opfer weg</a:t>
            </a:r>
            <a:r>
              <a:t>, und </a:t>
            </a:r>
            <a:r>
              <a:rPr u="sng"/>
              <a:t>seine heilige Wohnung wurde verwüstet</a:t>
            </a:r>
            <a:r>
              <a:t>.  12 Und das Heer wurde dahingegeben </a:t>
            </a:r>
            <a:r>
              <a:rPr u="sng"/>
              <a:t>samt dem beständigen Opfer</a:t>
            </a:r>
            <a:r>
              <a:t> wegen des Frevels, und das Horn warf die Wahrheit zu Boden, und sein Unternehmen gelang ihm. </a:t>
            </a:r>
          </a:p>
          <a:p>
            <a:pPr marL="0" indent="0">
              <a:spcBef>
                <a:spcPts val="500"/>
              </a:spcBef>
              <a:buSzTx/>
              <a:buFontTx/>
              <a:buNone/>
              <a:defRPr sz="3100" b="1">
                <a:latin typeface="Arial Narrow"/>
                <a:ea typeface="Arial Narrow"/>
                <a:cs typeface="Arial Narrow"/>
                <a:sym typeface="Arial Narrow"/>
              </a:defRPr>
            </a:pPr>
            <a:r>
              <a:t>8,13-14: Bis wie lange geht dieses Gesicht, nämlich das von dem beständigen Opfer und dem verwüstenden Frevel, dass sowohl das Heiligtum als auch das Heer der Zertretung preisgegeben wird?  14 Er sagte zu mir: Bis 2300 Abenden-Morgen vergangen sind! Dann wird dem Heiligtum gerechtfertigt (= wiedereingeweiht) werden.</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8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88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 grpId="1" build="p" bldLvl="5" animBg="1" advAuto="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Shape 888"/>
          <p:cNvSpPr>
            <a:spLocks noGrp="1"/>
          </p:cNvSpPr>
          <p:nvPr>
            <p:ph type="title"/>
          </p:nvPr>
        </p:nvSpPr>
        <p:spPr>
          <a:xfrm>
            <a:off x="457200" y="36511"/>
            <a:ext cx="8229600" cy="630911"/>
          </a:xfrm>
          <a:prstGeom prst="rect">
            <a:avLst/>
          </a:prstGeom>
        </p:spPr>
        <p:txBody>
          <a:bodyPr lIns="0" tIns="0" rIns="0" bIns="0"/>
          <a:lstStyle>
            <a:lvl1pPr defTabSz="896111">
              <a:defRPr sz="3400">
                <a:solidFill>
                  <a:schemeClr val="accent5">
                    <a:satOff val="-6843"/>
                    <a:lumOff val="-10705"/>
                  </a:schemeClr>
                </a:solidFill>
                <a:effectLst>
                  <a:outerShdw blurRad="38100" dist="37338" dir="2700000" rotWithShape="0">
                    <a:srgbClr val="000000"/>
                  </a:outerShdw>
                </a:effectLst>
              </a:defRPr>
            </a:lvl1pPr>
          </a:lstStyle>
          <a:p>
            <a:r>
              <a:t>Dan 8,14: 2300 Abend-Morgen</a:t>
            </a:r>
          </a:p>
        </p:txBody>
      </p:sp>
      <p:sp>
        <p:nvSpPr>
          <p:cNvPr id="889" name="Shape 889"/>
          <p:cNvSpPr>
            <a:spLocks noGrp="1"/>
          </p:cNvSpPr>
          <p:nvPr>
            <p:ph type="body" idx="1"/>
          </p:nvPr>
        </p:nvSpPr>
        <p:spPr>
          <a:xfrm>
            <a:off x="0" y="671792"/>
            <a:ext cx="9144000" cy="6186209"/>
          </a:xfrm>
          <a:prstGeom prst="rect">
            <a:avLst/>
          </a:prstGeom>
        </p:spPr>
        <p:txBody>
          <a:bodyPr lIns="0" tIns="0" rIns="0" bIns="0"/>
          <a:lstStyle/>
          <a:p>
            <a:pPr marL="240631" indent="-240631">
              <a:spcBef>
                <a:spcPts val="500"/>
              </a:spcBef>
              <a:buSzPct val="60000"/>
              <a:buFontTx/>
              <a:buBlip>
                <a:blip r:embed="rId2"/>
              </a:buBlip>
              <a:defRPr sz="2400">
                <a:latin typeface="Arial Narrow"/>
                <a:ea typeface="Arial Narrow"/>
                <a:cs typeface="Arial Narrow"/>
                <a:sym typeface="Arial Narrow"/>
              </a:defRPr>
            </a:pPr>
            <a:r>
              <a:t>Verwüstung des Heiligtums: </a:t>
            </a:r>
            <a:r>
              <a:rPr b="1"/>
              <a:t>3 Jahre 10 Tage</a:t>
            </a:r>
            <a:r>
              <a:t> (1Makk 1,54.59; 4,52) = </a:t>
            </a:r>
            <a:r>
              <a:rPr b="1">
                <a:solidFill>
                  <a:srgbClr val="0433FF"/>
                </a:solidFill>
              </a:rPr>
              <a:t>vom 15. Dez. 168 bis zum 25. Dez 165</a:t>
            </a:r>
          </a:p>
          <a:p>
            <a:pPr marL="621631" lvl="1" indent="-240631">
              <a:spcBef>
                <a:spcPts val="500"/>
              </a:spcBef>
              <a:buSzPct val="60000"/>
              <a:buFontTx/>
              <a:buBlip>
                <a:blip r:embed="rId2"/>
              </a:buBlip>
              <a:defRPr sz="2400">
                <a:latin typeface="Arial Narrow"/>
                <a:ea typeface="Arial Narrow"/>
                <a:cs typeface="Arial Narrow"/>
                <a:sym typeface="Arial Narrow"/>
              </a:defRPr>
            </a:pPr>
            <a:r>
              <a:t>1Makk 1,54: „Am </a:t>
            </a:r>
            <a:r>
              <a:rPr b="1">
                <a:solidFill>
                  <a:srgbClr val="0433FF"/>
                </a:solidFill>
              </a:rPr>
              <a:t>15. </a:t>
            </a:r>
            <a:r>
              <a:rPr>
                <a:solidFill>
                  <a:srgbClr val="0433FF"/>
                </a:solidFill>
              </a:rPr>
              <a:t>Tage</a:t>
            </a:r>
            <a:r>
              <a:t> des Monats Kislev (</a:t>
            </a:r>
            <a:r>
              <a:rPr b="1">
                <a:solidFill>
                  <a:srgbClr val="0433FF"/>
                </a:solidFill>
              </a:rPr>
              <a:t>Dezember</a:t>
            </a:r>
            <a:r>
              <a:t>) im Jahre 145 (d.h. </a:t>
            </a:r>
            <a:r>
              <a:rPr b="1">
                <a:solidFill>
                  <a:srgbClr val="0433FF"/>
                </a:solidFill>
              </a:rPr>
              <a:t>168</a:t>
            </a:r>
            <a:r>
              <a:rPr>
                <a:solidFill>
                  <a:srgbClr val="0433FF"/>
                </a:solidFill>
              </a:rPr>
              <a:t> v. Chr.</a:t>
            </a:r>
            <a:r>
              <a:t>) stellten sie einen „Gräuel der Verwüstung“ auf den Brandopferaltar und erbauten Altäre in den Ortschaften Judas ringsumher.“</a:t>
            </a:r>
            <a:r>
              <a:rPr b="1"/>
              <a:t> </a:t>
            </a:r>
          </a:p>
          <a:p>
            <a:pPr marL="240631" indent="-240631">
              <a:spcBef>
                <a:spcPts val="500"/>
              </a:spcBef>
              <a:buSzPct val="60000"/>
              <a:buFontTx/>
              <a:buBlip>
                <a:blip r:embed="rId2"/>
              </a:buBlip>
              <a:defRPr sz="2400" b="1">
                <a:solidFill>
                  <a:schemeClr val="accent2">
                    <a:satOff val="-4966"/>
                    <a:lumOff val="-10549"/>
                  </a:schemeClr>
                </a:solidFill>
                <a:latin typeface="Arial Narrow"/>
                <a:ea typeface="Arial Narrow"/>
                <a:cs typeface="Arial Narrow"/>
                <a:sym typeface="Arial Narrow"/>
              </a:defRPr>
            </a:pPr>
            <a:r>
              <a:t>8,14: ABER in 8,14 geht es um die Dauer </a:t>
            </a:r>
          </a:p>
          <a:p>
            <a:pPr marL="621631" lvl="1" indent="-240631">
              <a:spcBef>
                <a:spcPts val="400"/>
              </a:spcBef>
              <a:buSzPct val="60000"/>
              <a:buFontTx/>
              <a:buBlip>
                <a:blip r:embed="rId2"/>
              </a:buBlip>
              <a:defRPr sz="2400" b="1">
                <a:solidFill>
                  <a:schemeClr val="accent2">
                    <a:satOff val="-4966"/>
                    <a:lumOff val="-10549"/>
                  </a:schemeClr>
                </a:solidFill>
                <a:latin typeface="Arial Narrow"/>
                <a:ea typeface="Arial Narrow"/>
                <a:cs typeface="Arial Narrow"/>
                <a:sym typeface="Arial Narrow"/>
              </a:defRPr>
            </a:pPr>
            <a:r>
              <a:t>a) der Aufhebung des beständigen Opferdienstes </a:t>
            </a:r>
            <a:r>
              <a:rPr u="sng"/>
              <a:t>UND</a:t>
            </a:r>
            <a:endParaRPr>
              <a:effectLst>
                <a:outerShdw blurRad="38100" dist="38100" dir="2700000" rotWithShape="0">
                  <a:srgbClr val="000000"/>
                </a:outerShdw>
              </a:effectLst>
            </a:endParaRPr>
          </a:p>
          <a:p>
            <a:pPr marL="621631" lvl="1" indent="-240631">
              <a:spcBef>
                <a:spcPts val="400"/>
              </a:spcBef>
              <a:buSzPct val="60000"/>
              <a:buFontTx/>
              <a:buBlip>
                <a:blip r:embed="rId2"/>
              </a:buBlip>
              <a:defRPr sz="2400" b="1">
                <a:solidFill>
                  <a:schemeClr val="accent2">
                    <a:satOff val="-4966"/>
                    <a:lumOff val="-10549"/>
                  </a:schemeClr>
                </a:solidFill>
                <a:latin typeface="Arial Narrow"/>
                <a:ea typeface="Arial Narrow"/>
                <a:cs typeface="Arial Narrow"/>
                <a:sym typeface="Arial Narrow"/>
              </a:defRPr>
            </a:pPr>
            <a:r>
              <a:t>b) der Preisgabe des Heiligtums </a:t>
            </a:r>
            <a:r>
              <a:rPr u="sng"/>
              <a:t>und des Volkes</a:t>
            </a:r>
            <a:r>
              <a:t> zur Zertretung </a:t>
            </a:r>
          </a:p>
          <a:p>
            <a:pPr marL="240631" indent="-240631">
              <a:spcBef>
                <a:spcPts val="400"/>
              </a:spcBef>
              <a:buSzPct val="60000"/>
              <a:buFontTx/>
              <a:buBlip>
                <a:blip r:embed="rId2"/>
              </a:buBlip>
              <a:defRPr sz="2400" b="1">
                <a:solidFill>
                  <a:schemeClr val="accent2">
                    <a:satOff val="-4966"/>
                    <a:lumOff val="-10549"/>
                  </a:schemeClr>
                </a:solidFill>
                <a:latin typeface="Arial Narrow"/>
                <a:ea typeface="Arial Narrow"/>
                <a:cs typeface="Arial Narrow"/>
                <a:sym typeface="Arial Narrow"/>
              </a:defRPr>
            </a:pPr>
            <a:r>
              <a:t>2300 Abend-Morgen =</a:t>
            </a:r>
            <a:r>
              <a:rPr>
                <a:effectLst>
                  <a:outerShdw blurRad="38100" dist="38100" dir="2700000" rotWithShape="0">
                    <a:srgbClr val="000000"/>
                  </a:outerShdw>
                </a:effectLst>
              </a:rPr>
              <a:t> </a:t>
            </a:r>
            <a:r>
              <a:t>Tage</a:t>
            </a:r>
            <a:r>
              <a:rPr sz="1900"/>
              <a:t> </a:t>
            </a:r>
            <a:r>
              <a:t>= </a:t>
            </a:r>
            <a:r>
              <a:rPr u="sng"/>
              <a:t>ca. 6 Jahre 4</a:t>
            </a:r>
            <a:r>
              <a:rPr b="0" u="sng"/>
              <a:t> </a:t>
            </a:r>
            <a:r>
              <a:rPr u="sng"/>
              <a:t>Monate</a:t>
            </a:r>
            <a:r>
              <a:t> → dann wird das „Heilige“ gerechtfertigt, d.h., wieder in seinen rechten Stand gesetzt werden: </a:t>
            </a:r>
          </a:p>
          <a:p>
            <a:pPr marL="621631" lvl="1" indent="-240631">
              <a:spcBef>
                <a:spcPts val="600"/>
              </a:spcBef>
              <a:buSzPct val="60000"/>
              <a:buFontTx/>
              <a:buBlip>
                <a:blip r:embed="rId2"/>
              </a:buBlip>
              <a:defRPr sz="2400">
                <a:latin typeface="Arial Narrow"/>
                <a:ea typeface="Arial Narrow"/>
                <a:cs typeface="Arial Narrow"/>
                <a:sym typeface="Arial Narrow"/>
              </a:defRPr>
            </a:pPr>
            <a:r>
              <a:rPr b="1"/>
              <a:t>Endtermin</a:t>
            </a:r>
            <a:r>
              <a:t>: Tempeleinweihung (</a:t>
            </a:r>
            <a:r>
              <a:rPr b="1"/>
              <a:t>25. Dez 165</a:t>
            </a:r>
            <a:r>
              <a:t>) oder Antiochus Tod (</a:t>
            </a:r>
            <a:r>
              <a:rPr b="1"/>
              <a:t>Febr</a:t>
            </a:r>
            <a:r>
              <a:t> </a:t>
            </a:r>
            <a:r>
              <a:rPr b="1"/>
              <a:t>164</a:t>
            </a:r>
            <a:r>
              <a:t>)</a:t>
            </a:r>
          </a:p>
          <a:p>
            <a:pPr marL="621631" lvl="1" indent="-240631">
              <a:spcBef>
                <a:spcPts val="600"/>
              </a:spcBef>
              <a:buSzPct val="60000"/>
              <a:buFontTx/>
              <a:buBlip>
                <a:blip r:embed="rId2"/>
              </a:buBlip>
              <a:defRPr sz="2400">
                <a:latin typeface="Arial Narrow"/>
                <a:ea typeface="Arial Narrow"/>
                <a:cs typeface="Arial Narrow"/>
                <a:sym typeface="Arial Narrow"/>
              </a:defRPr>
            </a:pPr>
            <a:r>
              <a:rPr b="1"/>
              <a:t>Anfang</a:t>
            </a:r>
            <a:r>
              <a:t>: Beginn der Gewalttätigkeiten des Antiochus: </a:t>
            </a:r>
            <a:r>
              <a:rPr b="1"/>
              <a:t>Herbst 171 v. Chr.</a:t>
            </a:r>
            <a:r>
              <a:rPr b="1" u="sng">
                <a:solidFill>
                  <a:schemeClr val="accent2">
                    <a:satOff val="-4966"/>
                    <a:lumOff val="-10549"/>
                  </a:schemeClr>
                </a:solidFill>
              </a:rPr>
              <a:t>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8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88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8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88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88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88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88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88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88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 grpId="1" build="p" bldLvl="5" animBg="1" advAuto="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 name="Shape 891"/>
          <p:cNvSpPr>
            <a:spLocks noGrp="1"/>
          </p:cNvSpPr>
          <p:nvPr>
            <p:ph type="title"/>
          </p:nvPr>
        </p:nvSpPr>
        <p:spPr>
          <a:prstGeom prst="rect">
            <a:avLst/>
          </a:prstGeom>
        </p:spPr>
        <p:txBody>
          <a:bodyPr/>
          <a:lstStyle/>
          <a:p>
            <a:pPr>
              <a:defRPr sz="3400"/>
            </a:pPr>
            <a:endParaRPr/>
          </a:p>
        </p:txBody>
      </p:sp>
      <p:sp>
        <p:nvSpPr>
          <p:cNvPr id="892" name="Shape 892"/>
          <p:cNvSpPr>
            <a:spLocks noGrp="1"/>
          </p:cNvSpPr>
          <p:nvPr>
            <p:ph type="body" idx="1"/>
          </p:nvPr>
        </p:nvSpPr>
        <p:spPr>
          <a:prstGeom prst="rect">
            <a:avLst/>
          </a:prstGeom>
        </p:spPr>
        <p:txBody>
          <a:bodyPr/>
          <a:lstStyle/>
          <a:p>
            <a:r>
              <a:t>Dan 8,14: 2300 Tage = 6 J. 4 Monate 20 Tage (Schaltmonate einberechnet: </a:t>
            </a:r>
            <a:r>
              <a:rPr b="1"/>
              <a:t>6 J. 2 Mnt 20 Tg</a:t>
            </a:r>
            <a:r>
              <a:t>)</a:t>
            </a:r>
          </a:p>
          <a:p>
            <a:r>
              <a:rPr b="1"/>
              <a:t>Herbst 171 - Febr 164 (= ca. 6,4 Jahre)</a:t>
            </a:r>
          </a:p>
        </p:txBody>
      </p:sp>
    </p:spTree>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 name="Shape 894"/>
          <p:cNvSpPr>
            <a:spLocks noGrp="1"/>
          </p:cNvSpPr>
          <p:nvPr>
            <p:ph type="title"/>
          </p:nvPr>
        </p:nvSpPr>
        <p:spPr>
          <a:xfrm>
            <a:off x="457200" y="116632"/>
            <a:ext cx="8229600" cy="648075"/>
          </a:xfrm>
          <a:prstGeom prst="rect">
            <a:avLst/>
          </a:prstGeom>
        </p:spPr>
        <p:txBody>
          <a:bodyPr lIns="0" tIns="0" rIns="0" bIns="0"/>
          <a:lstStyle>
            <a:lvl1pPr defTabSz="832103">
              <a:defRPr sz="4000">
                <a:solidFill>
                  <a:schemeClr val="accent5">
                    <a:satOff val="-6843"/>
                    <a:lumOff val="-10705"/>
                  </a:schemeClr>
                </a:solidFill>
                <a:effectLst>
                  <a:outerShdw blurRad="38100" dist="34671" dir="2700000" rotWithShape="0">
                    <a:srgbClr val="000000"/>
                  </a:outerShdw>
                </a:effectLst>
              </a:defRPr>
            </a:lvl1pPr>
          </a:lstStyle>
          <a:p>
            <a:r>
              <a:t>8,17.19 Das Ende</a:t>
            </a:r>
          </a:p>
        </p:txBody>
      </p:sp>
      <p:sp>
        <p:nvSpPr>
          <p:cNvPr id="895" name="Shape 895"/>
          <p:cNvSpPr>
            <a:spLocks noGrp="1"/>
          </p:cNvSpPr>
          <p:nvPr>
            <p:ph type="body" idx="1"/>
          </p:nvPr>
        </p:nvSpPr>
        <p:spPr>
          <a:xfrm>
            <a:off x="0" y="764703"/>
            <a:ext cx="9144000" cy="5976666"/>
          </a:xfrm>
          <a:prstGeom prst="rect">
            <a:avLst/>
          </a:prstGeom>
        </p:spPr>
        <p:txBody>
          <a:bodyPr lIns="0" tIns="0" rIns="0" bIns="0"/>
          <a:lstStyle/>
          <a:p>
            <a:pPr marL="240631" indent="-240631">
              <a:spcBef>
                <a:spcPts val="600"/>
              </a:spcBef>
              <a:buSzPct val="60000"/>
              <a:buFontTx/>
              <a:buBlip>
                <a:blip r:embed="rId2"/>
              </a:buBlip>
              <a:defRPr sz="2500"/>
            </a:pPr>
            <a:r>
              <a:t>8,17 denn das Gesicht [geht] </a:t>
            </a:r>
            <a:r>
              <a:rPr b="1"/>
              <a:t>auf die Zeit des Endes</a:t>
            </a:r>
            <a:r>
              <a:t>. </a:t>
            </a:r>
          </a:p>
          <a:p>
            <a:pPr marL="240631" indent="-240631">
              <a:spcBef>
                <a:spcPts val="600"/>
              </a:spcBef>
              <a:buSzPct val="60000"/>
              <a:buFontTx/>
              <a:buBlip>
                <a:blip r:embed="rId2"/>
              </a:buBlip>
              <a:defRPr sz="2500"/>
            </a:pPr>
            <a:r>
              <a:t>8,19 …was in der letzten Zeit des Zornes geschehen wird, denn es [geht] </a:t>
            </a:r>
            <a:r>
              <a:rPr b="1"/>
              <a:t>auf die festgesetzte Zeit des Endes</a:t>
            </a:r>
            <a:r>
              <a:t>.</a:t>
            </a:r>
          </a:p>
          <a:p>
            <a:pPr marL="240631" indent="-240631">
              <a:spcBef>
                <a:spcPts val="500"/>
              </a:spcBef>
              <a:buSzPct val="60000"/>
              <a:buFontTx/>
              <a:buBlip>
                <a:blip r:embed="rId2"/>
              </a:buBlip>
              <a:defRPr sz="2500"/>
            </a:pPr>
            <a:r>
              <a:t>10,14: Ich bin gekommen, um dich verstehen zu lassen, was deinem Volk widerfahren wird </a:t>
            </a:r>
            <a:r>
              <a:rPr b="1"/>
              <a:t>gegen Ende der Tage</a:t>
            </a:r>
            <a:r>
              <a:t>, denn noch [geht] das Gesicht auf die Tage</a:t>
            </a:r>
            <a:r>
              <a:rPr i="1"/>
              <a:t>. </a:t>
            </a:r>
          </a:p>
          <a:p>
            <a:pPr marL="240631" indent="-240631">
              <a:spcBef>
                <a:spcPts val="500"/>
              </a:spcBef>
              <a:buSzPct val="60000"/>
              <a:buFontTx/>
              <a:buBlip>
                <a:blip r:embed="rId2"/>
              </a:buBlip>
              <a:defRPr sz="2500"/>
            </a:pPr>
            <a:r>
              <a:t>11,27: „</a:t>
            </a:r>
            <a:r>
              <a:rPr b="1"/>
              <a:t>das Ende</a:t>
            </a:r>
            <a:r>
              <a:t> [geht] noch auf die festgesetzte Zeit.“ </a:t>
            </a:r>
          </a:p>
          <a:p>
            <a:pPr marL="240631" indent="-240631">
              <a:spcBef>
                <a:spcPts val="500"/>
              </a:spcBef>
              <a:buSzPct val="60000"/>
              <a:buFontTx/>
              <a:buBlip>
                <a:blip r:embed="rId2"/>
              </a:buBlip>
              <a:defRPr sz="2500"/>
            </a:pPr>
            <a:r>
              <a:t>11,35: „b</a:t>
            </a:r>
            <a:r>
              <a:rPr b="1"/>
              <a:t>is zur Zeit des Endes</a:t>
            </a:r>
            <a:r>
              <a:t>, denn ‹es› [= das Ende] [geht] noch auf die festgesetzte Zeit.“ </a:t>
            </a:r>
          </a:p>
          <a:p>
            <a:pPr marL="240631" indent="-240631">
              <a:spcBef>
                <a:spcPts val="500"/>
              </a:spcBef>
              <a:buSzPct val="60000"/>
              <a:buFontTx/>
              <a:buBlip>
                <a:blip r:embed="rId2"/>
              </a:buBlip>
              <a:defRPr sz="2500"/>
            </a:pPr>
            <a:r>
              <a:rPr b="1" u="sng"/>
              <a:t>Das „Ende“ ist</a:t>
            </a:r>
            <a:r>
              <a:rPr u="sng"/>
              <a:t> das Ende des vierten Reiches und </a:t>
            </a:r>
            <a:r>
              <a:t>das Ende des</a:t>
            </a:r>
            <a:r>
              <a:rPr b="1"/>
              <a:t> Bedrängers Antiochus</a:t>
            </a:r>
            <a:r>
              <a:t> (11,36.40-45).</a:t>
            </a:r>
          </a:p>
          <a:p>
            <a:pPr marL="240631" indent="-240631">
              <a:spcBef>
                <a:spcPts val="500"/>
              </a:spcBef>
              <a:buSzPct val="60000"/>
              <a:buFontTx/>
              <a:buBlip>
                <a:blip r:embed="rId2"/>
              </a:buBlip>
              <a:defRPr sz="2500"/>
            </a:pPr>
            <a:r>
              <a:t>(Ab 164: Zerfall des Seleukidenreiches)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9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89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9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89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89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89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89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8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5" grpId="1" build="p" bldLvl="5" animBg="1" advAuto="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Shape 897"/>
          <p:cNvSpPr>
            <a:spLocks noGrp="1"/>
          </p:cNvSpPr>
          <p:nvPr>
            <p:ph type="title"/>
          </p:nvPr>
        </p:nvSpPr>
        <p:spPr>
          <a:xfrm>
            <a:off x="457199" y="277812"/>
            <a:ext cx="8229601" cy="1143002"/>
          </a:xfrm>
          <a:prstGeom prst="rect">
            <a:avLst/>
          </a:prstGeom>
        </p:spPr>
        <p:txBody>
          <a:bodyPr lIns="0" tIns="0" rIns="0" bIns="0"/>
          <a:lstStyle>
            <a:lvl1pPr>
              <a:defRPr>
                <a:solidFill>
                  <a:srgbClr val="3366FF"/>
                </a:solidFill>
              </a:defRPr>
            </a:lvl1pPr>
          </a:lstStyle>
          <a:p>
            <a:r>
              <a:t>Daniel 9</a:t>
            </a:r>
          </a:p>
        </p:txBody>
      </p:sp>
      <p:sp>
        <p:nvSpPr>
          <p:cNvPr id="898" name="Shape 898"/>
          <p:cNvSpPr>
            <a:spLocks noGrp="1"/>
          </p:cNvSpPr>
          <p:nvPr>
            <p:ph type="body" idx="1"/>
          </p:nvPr>
        </p:nvSpPr>
        <p:spPr>
          <a:xfrm>
            <a:off x="457199" y="1600200"/>
            <a:ext cx="8229601" cy="4530725"/>
          </a:xfrm>
          <a:prstGeom prst="rect">
            <a:avLst/>
          </a:prstGeom>
        </p:spPr>
        <p:txBody>
          <a:bodyPr lIns="0" tIns="0" rIns="0" bIns="0"/>
          <a:lstStyle/>
          <a:p>
            <a:pPr marL="0" indent="0">
              <a:buSzTx/>
              <a:buFontTx/>
              <a:buNone/>
            </a:pPr>
            <a:endParaRPr/>
          </a:p>
        </p:txBody>
      </p:sp>
    </p:spTree>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Shape 900"/>
          <p:cNvSpPr>
            <a:spLocks noGrp="1"/>
          </p:cNvSpPr>
          <p:nvPr>
            <p:ph type="title"/>
          </p:nvPr>
        </p:nvSpPr>
        <p:spPr>
          <a:prstGeom prst="rect">
            <a:avLst/>
          </a:prstGeom>
        </p:spPr>
        <p:txBody>
          <a:bodyPr/>
          <a:lstStyle/>
          <a:p>
            <a:pPr>
              <a:defRPr>
                <a:solidFill>
                  <a:srgbClr val="FFC000"/>
                </a:solidFill>
              </a:defRPr>
            </a:pPr>
            <a:r>
              <a:t>Daniel – </a:t>
            </a:r>
            <a:r>
              <a:rPr>
                <a:solidFill>
                  <a:srgbClr val="FFFFFF"/>
                </a:solidFill>
              </a:rPr>
              <a:t>2x5 Abschnitte</a:t>
            </a:r>
          </a:p>
        </p:txBody>
      </p:sp>
      <p:sp>
        <p:nvSpPr>
          <p:cNvPr id="901" name="Shape 901"/>
          <p:cNvSpPr>
            <a:spLocks noGrp="1"/>
          </p:cNvSpPr>
          <p:nvPr>
            <p:ph type="body" sz="half" idx="1"/>
          </p:nvPr>
        </p:nvSpPr>
        <p:spPr>
          <a:prstGeom prst="rect">
            <a:avLst/>
          </a:prstGeom>
        </p:spPr>
        <p:txBody>
          <a:bodyPr/>
          <a:lstStyle/>
          <a:p>
            <a:pPr>
              <a:buBlip>
                <a:blip r:embed="rId2"/>
              </a:buBlip>
            </a:pPr>
            <a:r>
              <a:t>1 </a:t>
            </a:r>
            <a:r>
              <a:rPr>
                <a:solidFill>
                  <a:srgbClr val="E5DAF6"/>
                </a:solidFill>
              </a:rPr>
              <a:t> </a:t>
            </a:r>
            <a:r>
              <a:rPr>
                <a:solidFill>
                  <a:srgbClr val="00B0F0"/>
                </a:solidFill>
              </a:rPr>
              <a:t>Weigerung Daniels</a:t>
            </a:r>
          </a:p>
          <a:p>
            <a:pPr>
              <a:buBlip>
                <a:blip r:embed="rId2"/>
              </a:buBlip>
            </a:pPr>
            <a:r>
              <a:t>2</a:t>
            </a:r>
            <a:r>
              <a:rPr b="1">
                <a:solidFill>
                  <a:srgbClr val="FFFF00"/>
                </a:solidFill>
              </a:rPr>
              <a:t> </a:t>
            </a:r>
            <a:r>
              <a:rPr>
                <a:solidFill>
                  <a:srgbClr val="FFFF00"/>
                </a:solidFill>
              </a:rPr>
              <a:t>Traum: 4 Weltreiche</a:t>
            </a:r>
            <a:endParaRPr b="1">
              <a:solidFill>
                <a:srgbClr val="FFFF00"/>
              </a:solidFill>
            </a:endParaRPr>
          </a:p>
          <a:p>
            <a:pPr>
              <a:buBlip>
                <a:blip r:embed="rId2"/>
              </a:buBlip>
            </a:pPr>
            <a:r>
              <a:t>3 Ofen: </a:t>
            </a:r>
            <a:r>
              <a:rPr sz="2400">
                <a:solidFill>
                  <a:srgbClr val="FF66CC"/>
                </a:solidFill>
              </a:rPr>
              <a:t>Gott kann retten</a:t>
            </a:r>
            <a:endParaRPr>
              <a:solidFill>
                <a:srgbClr val="FF66CC"/>
              </a:solidFill>
            </a:endParaRPr>
          </a:p>
          <a:p>
            <a:pPr>
              <a:buBlip>
                <a:blip r:embed="rId2"/>
              </a:buBlip>
            </a:pPr>
            <a:r>
              <a:t>4 </a:t>
            </a:r>
            <a:r>
              <a:rPr sz="2400">
                <a:solidFill>
                  <a:srgbClr val="FFC000"/>
                </a:solidFill>
              </a:rPr>
              <a:t>Wiederherstellung 7 J.</a:t>
            </a:r>
            <a:endParaRPr>
              <a:solidFill>
                <a:srgbClr val="FFC000"/>
              </a:solidFill>
            </a:endParaRPr>
          </a:p>
          <a:p>
            <a:pPr>
              <a:buBlip>
                <a:blip r:embed="rId2"/>
              </a:buBlip>
            </a:pPr>
            <a:r>
              <a:t>5 </a:t>
            </a:r>
            <a:r>
              <a:rPr sz="2400">
                <a:solidFill>
                  <a:srgbClr val="92D050"/>
                </a:solidFill>
              </a:rPr>
              <a:t>Untergang</a:t>
            </a:r>
            <a:r>
              <a:rPr sz="2400"/>
              <a:t> Belsazars → </a:t>
            </a:r>
            <a:r>
              <a:rPr sz="2400">
                <a:solidFill>
                  <a:srgbClr val="92D050"/>
                </a:solidFill>
              </a:rPr>
              <a:t>Untergang</a:t>
            </a:r>
            <a:r>
              <a:rPr sz="2400"/>
              <a:t> </a:t>
            </a:r>
            <a:r>
              <a:rPr sz="2400">
                <a:solidFill>
                  <a:srgbClr val="92D050"/>
                </a:solidFill>
              </a:rPr>
              <a:t>des</a:t>
            </a:r>
            <a:r>
              <a:rPr sz="2400"/>
              <a:t> ersten </a:t>
            </a:r>
            <a:r>
              <a:rPr sz="2400">
                <a:solidFill>
                  <a:srgbClr val="92D050"/>
                </a:solidFill>
              </a:rPr>
              <a:t>Weltreiches</a:t>
            </a:r>
          </a:p>
        </p:txBody>
      </p:sp>
      <p:sp>
        <p:nvSpPr>
          <p:cNvPr id="902" name="Shape 902"/>
          <p:cNvSpPr/>
          <p:nvPr/>
        </p:nvSpPr>
        <p:spPr>
          <a:xfrm>
            <a:off x="4648200" y="1600200"/>
            <a:ext cx="4495800" cy="316604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6 </a:t>
            </a:r>
            <a:r>
              <a:rPr>
                <a:solidFill>
                  <a:srgbClr val="00B0F0"/>
                </a:solidFill>
              </a:rPr>
              <a:t>Weigerung Daniels</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7</a:t>
            </a:r>
            <a:r>
              <a:rPr b="1">
                <a:solidFill>
                  <a:srgbClr val="FFFF00"/>
                </a:solidFill>
              </a:rPr>
              <a:t> </a:t>
            </a:r>
            <a:r>
              <a:rPr>
                <a:solidFill>
                  <a:srgbClr val="FFFF00"/>
                </a:solidFill>
              </a:rPr>
              <a:t>Traum: 4 Weltreiche</a:t>
            </a:r>
            <a:endParaRPr b="1">
              <a:solidFill>
                <a:srgbClr val="FFDD71"/>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8 Drangsal: </a:t>
            </a:r>
            <a:r>
              <a:rPr sz="2400">
                <a:solidFill>
                  <a:srgbClr val="FF66CC"/>
                </a:solidFill>
              </a:rPr>
              <a:t>Gott rettet</a:t>
            </a:r>
            <a:endParaRPr b="1">
              <a:solidFill>
                <a:srgbClr val="FF66CC"/>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9 </a:t>
            </a:r>
            <a:r>
              <a:rPr sz="2400">
                <a:solidFill>
                  <a:srgbClr val="FFC000"/>
                </a:solidFill>
              </a:rPr>
              <a:t>Wiederherstellg. (70+7x70)</a:t>
            </a:r>
            <a:endParaRPr>
              <a:solidFill>
                <a:srgbClr val="FFC000"/>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10-12 </a:t>
            </a:r>
            <a:r>
              <a:rPr sz="2400">
                <a:solidFill>
                  <a:srgbClr val="92D050"/>
                </a:solidFill>
              </a:rPr>
              <a:t>Untergang</a:t>
            </a:r>
            <a:r>
              <a:rPr sz="2400"/>
              <a:t> des Königs des Nordens → </a:t>
            </a:r>
            <a:r>
              <a:rPr sz="2400">
                <a:solidFill>
                  <a:srgbClr val="92D050"/>
                </a:solidFill>
              </a:rPr>
              <a:t>Untergang</a:t>
            </a:r>
            <a:r>
              <a:rPr sz="2400"/>
              <a:t> </a:t>
            </a:r>
            <a:r>
              <a:rPr sz="2400">
                <a:solidFill>
                  <a:srgbClr val="92D050"/>
                </a:solidFill>
              </a:rPr>
              <a:t>des</a:t>
            </a:r>
            <a:r>
              <a:rPr sz="2400"/>
              <a:t> vierten </a:t>
            </a:r>
            <a:r>
              <a:rPr sz="2400">
                <a:solidFill>
                  <a:srgbClr val="92D050"/>
                </a:solidFill>
              </a:rPr>
              <a:t>Weltreiches</a:t>
            </a:r>
          </a:p>
        </p:txBody>
      </p:sp>
    </p:spTree>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Shape 904"/>
          <p:cNvSpPr>
            <a:spLocks noGrp="1"/>
          </p:cNvSpPr>
          <p:nvPr>
            <p:ph type="title"/>
          </p:nvPr>
        </p:nvSpPr>
        <p:spPr>
          <a:xfrm>
            <a:off x="457199" y="277812"/>
            <a:ext cx="8229601" cy="514075"/>
          </a:xfrm>
          <a:prstGeom prst="rect">
            <a:avLst/>
          </a:prstGeom>
        </p:spPr>
        <p:txBody>
          <a:bodyPr lIns="0" tIns="0" rIns="0" bIns="0"/>
          <a:lstStyle>
            <a:lvl1pPr defTabSz="388620">
              <a:defRPr sz="3570">
                <a:solidFill>
                  <a:schemeClr val="accent5">
                    <a:satOff val="-6843"/>
                    <a:lumOff val="-10705"/>
                  </a:schemeClr>
                </a:solidFill>
                <a:effectLst>
                  <a:outerShdw blurRad="32385" dist="32385" dir="2700000" rotWithShape="0">
                    <a:srgbClr val="000000"/>
                  </a:outerShdw>
                </a:effectLst>
              </a:defRPr>
            </a:lvl1pPr>
          </a:lstStyle>
          <a:p>
            <a:r>
              <a:t>Dan 4 // Dan 9</a:t>
            </a:r>
          </a:p>
        </p:txBody>
      </p:sp>
      <p:graphicFrame>
        <p:nvGraphicFramePr>
          <p:cNvPr id="905" name="Table 905"/>
          <p:cNvGraphicFramePr/>
          <p:nvPr/>
        </p:nvGraphicFramePr>
        <p:xfrm>
          <a:off x="75400" y="1211077"/>
          <a:ext cx="9019958" cy="5616683"/>
        </p:xfrm>
        <a:graphic>
          <a:graphicData uri="http://schemas.openxmlformats.org/drawingml/2006/table">
            <a:tbl>
              <a:tblPr firstRow="1" bandRow="1">
                <a:tableStyleId>{4C3C2611-4C71-4FC5-86AE-919BDF0F9419}</a:tableStyleId>
              </a:tblPr>
              <a:tblGrid>
                <a:gridCol w="4548360"/>
                <a:gridCol w="4458897"/>
              </a:tblGrid>
              <a:tr h="846014">
                <a:tc>
                  <a:txBody>
                    <a:bodyPr/>
                    <a:lstStyle/>
                    <a:p>
                      <a:pPr algn="l" defTabSz="457200">
                        <a:defRPr sz="1800" b="0" i="0">
                          <a:solidFill>
                            <a:srgbClr val="000000"/>
                          </a:solidFill>
                        </a:defRPr>
                      </a:pPr>
                      <a:r>
                        <a:rPr sz="3600" b="1">
                          <a:solidFill>
                            <a:srgbClr val="FFFFFF"/>
                          </a:solidFill>
                        </a:rPr>
                        <a:t>K. 4</a:t>
                      </a:r>
                    </a:p>
                  </a:txBody>
                  <a:tcPr marL="45720" marR="45720" horzOverflow="overflow">
                    <a:lnL w="3175">
                      <a:miter lim="400000"/>
                    </a:lnL>
                    <a:lnR w="3175">
                      <a:miter lim="400000"/>
                    </a:lnR>
                    <a:lnT w="3175">
                      <a:miter lim="400000"/>
                    </a:lnT>
                    <a:lnB w="25400">
                      <a:solidFill>
                        <a:srgbClr val="FFFFFF"/>
                      </a:solidFill>
                      <a:bevel/>
                    </a:lnB>
                  </a:tcPr>
                </a:tc>
                <a:tc>
                  <a:txBody>
                    <a:bodyPr/>
                    <a:lstStyle/>
                    <a:p>
                      <a:pPr algn="l" defTabSz="457200">
                        <a:defRPr sz="1800" b="0" i="0">
                          <a:solidFill>
                            <a:srgbClr val="000000"/>
                          </a:solidFill>
                        </a:defRPr>
                      </a:pPr>
                      <a:r>
                        <a:rPr sz="3600" b="1">
                          <a:solidFill>
                            <a:srgbClr val="FFFFFF"/>
                          </a:solidFill>
                        </a:rPr>
                        <a:t>K. 9</a:t>
                      </a:r>
                    </a:p>
                  </a:txBody>
                  <a:tcPr marL="45720" marR="45720" horzOverflow="overflow">
                    <a:lnL w="3175">
                      <a:miter lim="400000"/>
                    </a:lnL>
                    <a:lnR w="3175">
                      <a:miter lim="400000"/>
                    </a:lnR>
                    <a:lnT w="3175">
                      <a:miter lim="400000"/>
                    </a:lnT>
                    <a:lnB w="25400">
                      <a:solidFill>
                        <a:srgbClr val="FFFFFF"/>
                      </a:solidFill>
                      <a:bevel/>
                    </a:lnB>
                  </a:tcPr>
                </a:tc>
              </a:tr>
              <a:tr h="709176">
                <a:tc>
                  <a:txBody>
                    <a:bodyPr/>
                    <a:lstStyle/>
                    <a:p>
                      <a:pPr algn="l" defTabSz="457200">
                        <a:defRPr sz="1800" b="0" i="0">
                          <a:solidFill>
                            <a:srgbClr val="000000"/>
                          </a:solidFill>
                        </a:defRPr>
                      </a:pPr>
                      <a:r>
                        <a:rPr sz="2200" b="1" i="1">
                          <a:solidFill>
                            <a:srgbClr val="000080"/>
                          </a:solidFill>
                        </a:rPr>
                        <a:t>Die Herrlichkeit Babylons</a:t>
                      </a:r>
                    </a:p>
                  </a:txBody>
                  <a:tcPr marL="45720" marR="45720" horzOverflow="overflow">
                    <a:lnL w="3175">
                      <a:miter lim="400000"/>
                    </a:lnL>
                    <a:lnR w="3175">
                      <a:miter lim="400000"/>
                    </a:lnR>
                    <a:lnT w="25400">
                      <a:solidFill>
                        <a:srgbClr val="FFFFFF"/>
                      </a:solidFill>
                      <a:bevel/>
                    </a:lnT>
                    <a:lnB w="3175">
                      <a:miter lim="400000"/>
                    </a:lnB>
                  </a:tcPr>
                </a:tc>
                <a:tc>
                  <a:txBody>
                    <a:bodyPr/>
                    <a:lstStyle/>
                    <a:p>
                      <a:pPr algn="l" defTabSz="457200">
                        <a:defRPr sz="1800" b="0" i="0">
                          <a:solidFill>
                            <a:srgbClr val="000000"/>
                          </a:solidFill>
                        </a:defRPr>
                      </a:pPr>
                      <a:r>
                        <a:rPr sz="2200" b="1" i="1">
                          <a:solidFill>
                            <a:srgbClr val="000080"/>
                          </a:solidFill>
                        </a:rPr>
                        <a:t>Die Verwüstung Jerusalems</a:t>
                      </a:r>
                    </a:p>
                  </a:txBody>
                  <a:tcPr marL="45720" marR="45720" horzOverflow="overflow">
                    <a:lnL w="3175">
                      <a:miter lim="400000"/>
                    </a:lnL>
                    <a:lnR w="3175">
                      <a:miter lim="400000"/>
                    </a:lnR>
                    <a:lnT w="25400">
                      <a:solidFill>
                        <a:srgbClr val="FFFFFF"/>
                      </a:solidFill>
                      <a:bevel/>
                    </a:lnT>
                    <a:lnB w="3175">
                      <a:miter lim="400000"/>
                    </a:lnB>
                  </a:tcPr>
                </a:tc>
              </a:tr>
              <a:tr h="1549721">
                <a:tc>
                  <a:txBody>
                    <a:bodyPr/>
                    <a:lstStyle/>
                    <a:p>
                      <a:pPr algn="l" defTabSz="457200">
                        <a:defRPr sz="1800" b="0" i="0">
                          <a:solidFill>
                            <a:srgbClr val="000000"/>
                          </a:solidFill>
                        </a:defRPr>
                      </a:pPr>
                      <a:r>
                        <a:rPr sz="2200" b="1" i="1">
                          <a:solidFill>
                            <a:srgbClr val="000080"/>
                          </a:solidFill>
                        </a:rPr>
                        <a:t>Der König wird mehrmals gewarnt, – Er nahm die Warnung nicht wahr. </a:t>
                      </a:r>
                    </a:p>
                  </a:txBody>
                  <a:tcPr marL="45720" marR="45720" horzOverflow="overflow">
                    <a:lnL w="3175">
                      <a:miter lim="400000"/>
                    </a:lnL>
                    <a:lnR w="3175">
                      <a:miter lim="400000"/>
                    </a:lnR>
                    <a:lnT w="3175">
                      <a:miter lim="400000"/>
                    </a:lnT>
                    <a:lnB w="3175">
                      <a:miter lim="400000"/>
                    </a:lnB>
                  </a:tcPr>
                </a:tc>
                <a:tc>
                  <a:txBody>
                    <a:bodyPr/>
                    <a:lstStyle/>
                    <a:p>
                      <a:pPr algn="l" defTabSz="457200">
                        <a:defRPr sz="1800" b="0" i="0">
                          <a:solidFill>
                            <a:srgbClr val="000000"/>
                          </a:solidFill>
                        </a:defRPr>
                      </a:pPr>
                      <a:r>
                        <a:rPr sz="2200" b="1" i="1">
                          <a:solidFill>
                            <a:srgbClr val="000080"/>
                          </a:solidFill>
                        </a:rPr>
                        <a:t>Jerusalem, wurde sehr oft gewarnt. – Es nahm die Warnung nicht wahr. </a:t>
                      </a:r>
                    </a:p>
                  </a:txBody>
                  <a:tcPr marL="45720" marR="45720" horzOverflow="overflow">
                    <a:lnL w="3175">
                      <a:miter lim="400000"/>
                    </a:lnL>
                    <a:lnR w="3175">
                      <a:miter lim="400000"/>
                    </a:lnR>
                    <a:lnT w="3175">
                      <a:miter lim="400000"/>
                    </a:lnT>
                    <a:lnB w="3175">
                      <a:miter lim="400000"/>
                    </a:lnB>
                  </a:tcPr>
                </a:tc>
              </a:tr>
              <a:tr h="2499069">
                <a:tc>
                  <a:txBody>
                    <a:bodyPr/>
                    <a:lstStyle/>
                    <a:p>
                      <a:pPr algn="l" defTabSz="457200">
                        <a:defRPr sz="2200"/>
                      </a:pPr>
                      <a:r>
                        <a:t>→ für </a:t>
                      </a:r>
                      <a:r>
                        <a:rPr u="sng"/>
                        <a:t>7 Zeiten </a:t>
                      </a:r>
                      <a:r>
                        <a:t>bestraft, bis er wiederhergestellt wurde.</a:t>
                      </a:r>
                    </a:p>
                  </a:txBody>
                  <a:tcPr marL="45720" marR="45720" horzOverflow="overflow">
                    <a:lnL w="3175">
                      <a:miter lim="400000"/>
                    </a:lnL>
                    <a:lnR w="3175">
                      <a:miter lim="400000"/>
                    </a:lnR>
                    <a:lnT w="3175">
                      <a:miter lim="400000"/>
                    </a:lnT>
                    <a:lnB w="3175">
                      <a:miter lim="400000"/>
                    </a:lnB>
                  </a:tcPr>
                </a:tc>
                <a:tc>
                  <a:txBody>
                    <a:bodyPr/>
                    <a:lstStyle/>
                    <a:p>
                      <a:pPr algn="l" defTabSz="457200">
                        <a:defRPr sz="2200"/>
                      </a:pPr>
                      <a:r>
                        <a:t>für </a:t>
                      </a:r>
                      <a:r>
                        <a:rPr u="sng"/>
                        <a:t>10mal 7 Jahre </a:t>
                      </a:r>
                      <a:r>
                        <a:t>bestraft – </a:t>
                      </a:r>
                      <a:r>
                        <a:rPr u="sng"/>
                        <a:t>B</a:t>
                      </a:r>
                      <a:r>
                        <a:t>is zur völligen Wiederherstellung sollte es aber</a:t>
                      </a:r>
                      <a:r>
                        <a:rPr u="sng"/>
                        <a:t>70mal 7 „Siebenheiten“ </a:t>
                      </a:r>
                      <a:r>
                        <a:t>dauern. </a:t>
                      </a:r>
                    </a:p>
                  </a:txBody>
                  <a:tcPr marL="45720" marR="45720" horzOverflow="overflow">
                    <a:lnL w="3175">
                      <a:miter lim="400000"/>
                    </a:lnL>
                    <a:lnR w="3175">
                      <a:miter lim="400000"/>
                    </a:lnR>
                    <a:lnT w="3175">
                      <a:miter lim="400000"/>
                    </a:lnT>
                    <a:lnB w="3175">
                      <a:miter lim="400000"/>
                    </a:lnB>
                  </a:tcPr>
                </a:tc>
              </a:tr>
            </a:tbl>
          </a:graphicData>
        </a:graphic>
      </p:graphicFrame>
    </p:spTree>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Shape 907"/>
          <p:cNvSpPr>
            <a:spLocks noGrp="1"/>
          </p:cNvSpPr>
          <p:nvPr>
            <p:ph type="body" idx="1"/>
          </p:nvPr>
        </p:nvSpPr>
        <p:spPr>
          <a:xfrm>
            <a:off x="171057" y="153603"/>
            <a:ext cx="8725721" cy="6704397"/>
          </a:xfrm>
          <a:prstGeom prst="rect">
            <a:avLst/>
          </a:prstGeom>
        </p:spPr>
        <p:txBody>
          <a:bodyPr lIns="0" tIns="0" rIns="0" bIns="0"/>
          <a:lstStyle/>
          <a:p>
            <a:pPr marL="0" indent="0">
              <a:spcBef>
                <a:spcPts val="600"/>
              </a:spcBef>
              <a:buSzTx/>
              <a:buNone/>
              <a:defRPr sz="2400" b="1">
                <a:latin typeface="Arial Narrow"/>
                <a:ea typeface="Arial Narrow"/>
                <a:cs typeface="Arial Narrow"/>
                <a:sym typeface="Arial Narrow"/>
              </a:defRPr>
            </a:pPr>
            <a:r>
              <a:t>Jer 29:10-14 ... denn so sagt Jahweh: „</a:t>
            </a:r>
            <a:r>
              <a:rPr u="sng"/>
              <a:t>Sobald </a:t>
            </a:r>
            <a:r>
              <a:rPr u="sng">
                <a:solidFill>
                  <a:srgbClr val="0433FF"/>
                </a:solidFill>
              </a:rPr>
              <a:t>siebzig Jahre</a:t>
            </a:r>
            <a:r>
              <a:rPr u="sng"/>
              <a:t> für Babel voll sind, werde ich mich eurer annehmen und mein gutes Wort an euch erfüllen, euch an diesen Ort zurückzubringen</a:t>
            </a:r>
            <a:r>
              <a:t>, 11 denn ich weiß ja die Gedanken, die ich über euch denke, sagt Jahweh, Gedanken des Friedens und nicht zum Unglück, um euch Ausgang und Hoffnung zu gewähren. 12 Und ihr werdet mich anrufen und hingehen und zu mir beten, und ich werde auf euch hören. 13 Und ihr werdet mich suchen und finden, denn ihr werdet nach mir fragen mit eurem ganzen Herzen; 14 und ich werde mich von euch finden lassen, sagt Jahweh. </a:t>
            </a:r>
            <a:r>
              <a:rPr>
                <a:solidFill>
                  <a:schemeClr val="accent2">
                    <a:satOff val="-4966"/>
                    <a:lumOff val="-10549"/>
                  </a:schemeClr>
                </a:solidFill>
              </a:rPr>
              <a:t>Und </a:t>
            </a:r>
            <a:r>
              <a:rPr u="sng">
                <a:solidFill>
                  <a:schemeClr val="accent2">
                    <a:satOff val="-4966"/>
                    <a:lumOff val="-10549"/>
                  </a:schemeClr>
                </a:solidFill>
              </a:rPr>
              <a:t>ich werde </a:t>
            </a:r>
            <a:r>
              <a:rPr>
                <a:solidFill>
                  <a:schemeClr val="accent2">
                    <a:satOff val="-4966"/>
                    <a:lumOff val="-10549"/>
                  </a:schemeClr>
                </a:solidFill>
              </a:rPr>
              <a:t>eure Gefangenschaft wenden und </a:t>
            </a:r>
            <a:r>
              <a:rPr u="sng">
                <a:solidFill>
                  <a:schemeClr val="accent2">
                    <a:satOff val="-4966"/>
                    <a:lumOff val="-10549"/>
                  </a:schemeClr>
                </a:solidFill>
              </a:rPr>
              <a:t>euch sammeln aus allen Völkern und aus allen Orten, wohin ich euch vertrieben habe</a:t>
            </a:r>
            <a:r>
              <a:rPr>
                <a:solidFill>
                  <a:schemeClr val="accent2">
                    <a:satOff val="-4966"/>
                    <a:lumOff val="-10549"/>
                  </a:schemeClr>
                </a:solidFill>
              </a:rPr>
              <a:t>, sagt Jahweh; </a:t>
            </a:r>
            <a:r>
              <a:rPr u="sng">
                <a:solidFill>
                  <a:schemeClr val="accent2">
                    <a:satOff val="-4966"/>
                    <a:lumOff val="-10549"/>
                  </a:schemeClr>
                </a:solidFill>
              </a:rPr>
              <a:t>und ich werde euch an den Ort zurückbringen</a:t>
            </a:r>
            <a:r>
              <a:rPr>
                <a:solidFill>
                  <a:schemeClr val="accent2">
                    <a:satOff val="-4966"/>
                    <a:lumOff val="-10549"/>
                  </a:schemeClr>
                </a:solidFill>
              </a:rPr>
              <a:t>, von wo ich euch weggeführt habe</a:t>
            </a:r>
            <a:r>
              <a:t>.“</a:t>
            </a:r>
          </a:p>
          <a:p>
            <a:pPr marL="0" indent="0">
              <a:spcBef>
                <a:spcPts val="600"/>
              </a:spcBef>
              <a:buSzTx/>
              <a:buNone/>
              <a:defRPr sz="2400" b="1">
                <a:latin typeface="Arial Narrow"/>
                <a:ea typeface="Arial Narrow"/>
                <a:cs typeface="Arial Narrow"/>
                <a:sym typeface="Arial Narrow"/>
              </a:defRPr>
            </a:pPr>
            <a:r>
              <a:t>Jer 25,11f: „Und dieses ganze Land wird zur Einöde, zur Wüste werden; und diese Völker werden dem König von Babel dienen </a:t>
            </a:r>
            <a:r>
              <a:rPr u="sng">
                <a:solidFill>
                  <a:srgbClr val="0433FF"/>
                </a:solidFill>
              </a:rPr>
              <a:t>siebzig Jahre</a:t>
            </a:r>
            <a:r>
              <a:t>. </a:t>
            </a:r>
            <a:r>
              <a:rPr baseline="29333"/>
              <a:t>12</a:t>
            </a:r>
            <a:r>
              <a:t> Und es wird geschehen, wenn siebzig Jahre voll sind, werde ich an dem König von Babel und an jenem Volke … </a:t>
            </a:r>
            <a:r>
              <a:rPr u="sng"/>
              <a:t>ihre Schuld heimsuchen, und an dem Lande der Chaldäer: Und ich werde es zu ewigen Wüsteneien machen</a:t>
            </a:r>
            <a:r>
              <a:t>.“</a:t>
            </a:r>
          </a:p>
        </p:txBody>
      </p:sp>
    </p:spTree>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 name="Shape 909"/>
          <p:cNvSpPr>
            <a:spLocks noGrp="1"/>
          </p:cNvSpPr>
          <p:nvPr>
            <p:ph type="title"/>
          </p:nvPr>
        </p:nvSpPr>
        <p:spPr>
          <a:xfrm>
            <a:off x="457199" y="23539"/>
            <a:ext cx="8229601" cy="432049"/>
          </a:xfrm>
          <a:prstGeom prst="rect">
            <a:avLst/>
          </a:prstGeom>
          <a:solidFill>
            <a:srgbClr val="FFFFFF"/>
          </a:solidFill>
          <a:ln>
            <a:solidFill>
              <a:schemeClr val="accent1"/>
            </a:solidFill>
            <a:round/>
          </a:ln>
          <a:effectLst>
            <a:outerShdw blurRad="25400" dist="12700" dir="5400000" rotWithShape="0">
              <a:srgbClr val="000000">
                <a:alpha val="35000"/>
              </a:srgbClr>
            </a:outerShdw>
          </a:effectLst>
        </p:spPr>
        <p:txBody>
          <a:bodyPr lIns="0" tIns="0" rIns="0" bIns="0"/>
          <a:lstStyle>
            <a:lvl1pPr defTabSz="914400">
              <a:defRPr sz="2600">
                <a:solidFill>
                  <a:srgbClr val="000000"/>
                </a:solidFill>
              </a:defRPr>
            </a:lvl1pPr>
          </a:lstStyle>
          <a:p>
            <a:pPr>
              <a:defRPr>
                <a:effectLst/>
              </a:defRPr>
            </a:pPr>
            <a:r>
              <a:t>Dan 9,25-27</a:t>
            </a:r>
          </a:p>
        </p:txBody>
      </p:sp>
      <p:sp>
        <p:nvSpPr>
          <p:cNvPr id="910" name="Shape 910"/>
          <p:cNvSpPr>
            <a:spLocks noGrp="1"/>
          </p:cNvSpPr>
          <p:nvPr>
            <p:ph type="body" idx="1"/>
          </p:nvPr>
        </p:nvSpPr>
        <p:spPr>
          <a:xfrm>
            <a:off x="111327" y="435352"/>
            <a:ext cx="8921345" cy="6422649"/>
          </a:xfrm>
          <a:prstGeom prst="rect">
            <a:avLst/>
          </a:prstGeom>
          <a:solidFill>
            <a:srgbClr val="FFFFFF"/>
          </a:solidFill>
          <a:ln>
            <a:solidFill>
              <a:schemeClr val="accent1"/>
            </a:solidFill>
            <a:round/>
          </a:ln>
          <a:effectLst>
            <a:outerShdw blurRad="25400" dist="12700" dir="5400000" rotWithShape="0">
              <a:srgbClr val="000000">
                <a:alpha val="35000"/>
              </a:srgbClr>
            </a:outerShdw>
          </a:effectLst>
        </p:spPr>
        <p:txBody>
          <a:bodyPr lIns="0" tIns="0" rIns="0" bIns="0"/>
          <a:lstStyle/>
          <a:p>
            <a:pPr marL="0" indent="0" defTabSz="877823">
              <a:spcBef>
                <a:spcPts val="0"/>
              </a:spcBef>
              <a:buSzTx/>
              <a:buFontTx/>
              <a:buNone/>
              <a:defRPr sz="2592" b="1">
                <a:latin typeface="Arial Narrow"/>
                <a:ea typeface="Arial Narrow"/>
                <a:cs typeface="Arial Narrow"/>
                <a:sym typeface="Arial Narrow"/>
              </a:defRPr>
            </a:pPr>
            <a:r>
              <a:t>25 So wisse denn und verstehe: Vom Ausgehen des Wortes, Jerusalem wiederherzustellen und zu bauen bis zu einem Gesalbten, einem Fürsten, [sind es] sieben Wochen. Und zweiundsechzig Wochen [lang] werden Platz und Graben wiederhergestellt und gebaut [werden] – und zwar in bedrängnisreichen Zeiten.</a:t>
            </a:r>
          </a:p>
          <a:p>
            <a:pPr marL="0" indent="0" defTabSz="877823">
              <a:spcBef>
                <a:spcPts val="0"/>
              </a:spcBef>
              <a:buSzTx/>
              <a:buFontTx/>
              <a:buNone/>
              <a:defRPr sz="2592" b="1">
                <a:latin typeface="Arial Narrow"/>
                <a:ea typeface="Arial Narrow"/>
                <a:cs typeface="Arial Narrow"/>
                <a:sym typeface="Arial Narrow"/>
              </a:defRPr>
            </a:pPr>
            <a:r>
              <a:t>26 Und nach den 62 Wochen wird ein Gesalbter ausgerottet werden und es (das Volk/Jerus.) wird keinen haben. </a:t>
            </a:r>
          </a:p>
          <a:p>
            <a:pPr marL="0" indent="0" defTabSz="877823">
              <a:spcBef>
                <a:spcPts val="0"/>
              </a:spcBef>
              <a:buSzTx/>
              <a:buFontTx/>
              <a:buNone/>
              <a:defRPr sz="2592" b="1">
                <a:latin typeface="Arial Narrow"/>
                <a:ea typeface="Arial Narrow"/>
                <a:cs typeface="Arial Narrow"/>
                <a:sym typeface="Arial Narrow"/>
              </a:defRPr>
            </a:pPr>
            <a:r>
              <a:t>Die Stadt aber samt dem Heiligtum wird das Volk eines Fürsten verderben, [</a:t>
            </a:r>
            <a:r>
              <a:rPr b="0"/>
              <a:t>das Volk eines Fürsten</a:t>
            </a:r>
            <a:r>
              <a:t>] welcher kommt. Und sein Ende wird sein in der Überflutung. Und bis ans Ende wird es Krieg geben, fest beschlossene Verwüstungen.</a:t>
            </a:r>
          </a:p>
          <a:p>
            <a:pPr marL="0" indent="0" defTabSz="877823">
              <a:spcBef>
                <a:spcPts val="0"/>
              </a:spcBef>
              <a:buSzTx/>
              <a:buFontTx/>
              <a:buNone/>
              <a:defRPr sz="2592" b="1">
                <a:latin typeface="Arial Narrow"/>
                <a:ea typeface="Arial Narrow"/>
                <a:cs typeface="Arial Narrow"/>
                <a:sym typeface="Arial Narrow"/>
              </a:defRPr>
            </a:pPr>
            <a:r>
              <a:t>27 Und er wird mit den Vielen einen festen Bund schließen eine Woche lang. Und in der Mitte der Woche wird er Schlachtopfer und Speisopfer aufhören lassen. Und auf Flügeln von Gräueln wird ein Verwüster [aufgestellt] sein, und zwar bis Vollendetes und Festbeschlossenes sich auf den Verwüster ergießen wird.</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1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9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9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9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9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 grpId="1" build="p" bldLvl="5" animBg="1" advAuto="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 name="Shape 912"/>
          <p:cNvSpPr>
            <a:spLocks noGrp="1"/>
          </p:cNvSpPr>
          <p:nvPr>
            <p:ph type="title"/>
          </p:nvPr>
        </p:nvSpPr>
        <p:spPr>
          <a:xfrm>
            <a:off x="669726" y="312539"/>
            <a:ext cx="7804548" cy="956121"/>
          </a:xfrm>
          <a:prstGeom prst="rect">
            <a:avLst/>
          </a:prstGeom>
        </p:spPr>
        <p:txBody>
          <a:bodyPr/>
          <a:lstStyle>
            <a:lvl1pPr>
              <a:defRPr>
                <a:solidFill>
                  <a:srgbClr val="000000"/>
                </a:solidFill>
              </a:defRPr>
            </a:lvl1pPr>
          </a:lstStyle>
          <a:p>
            <a:pPr>
              <a:defRPr>
                <a:solidFill>
                  <a:srgbClr val="FFFFFF"/>
                </a:solidFill>
              </a:defRPr>
            </a:pPr>
            <a:r>
              <a:rPr>
                <a:solidFill>
                  <a:srgbClr val="000000"/>
                </a:solidFill>
              </a:rPr>
              <a:t>Der Zielpunkt: 9,24</a:t>
            </a:r>
          </a:p>
        </p:txBody>
      </p:sp>
      <p:sp>
        <p:nvSpPr>
          <p:cNvPr id="913" name="Shape 913"/>
          <p:cNvSpPr>
            <a:spLocks noGrp="1"/>
          </p:cNvSpPr>
          <p:nvPr>
            <p:ph type="body" idx="1"/>
          </p:nvPr>
        </p:nvSpPr>
        <p:spPr>
          <a:xfrm>
            <a:off x="341075" y="1248238"/>
            <a:ext cx="8580519" cy="5612202"/>
          </a:xfrm>
          <a:prstGeom prst="rect">
            <a:avLst/>
          </a:prstGeom>
        </p:spPr>
        <p:txBody>
          <a:bodyPr/>
          <a:lstStyle/>
          <a:p>
            <a:pPr marL="321027" indent="-321027">
              <a:spcBef>
                <a:spcPts val="600"/>
              </a:spcBef>
              <a:buNone/>
              <a:defRPr b="1">
                <a:latin typeface="+mj-lt"/>
                <a:ea typeface="+mj-ea"/>
                <a:cs typeface="+mj-cs"/>
                <a:sym typeface="Helvetica"/>
              </a:defRPr>
            </a:pPr>
            <a:r>
              <a:rPr sz="2600"/>
              <a:t>„Siebzig Wochen sind bestimmt über dein Volk und über deine heilige Stadt, um </a:t>
            </a:r>
          </a:p>
          <a:p>
            <a:pPr marL="765527" lvl="1" indent="-321027">
              <a:spcBef>
                <a:spcPts val="600"/>
              </a:spcBef>
              <a:defRPr b="1">
                <a:latin typeface="+mj-lt"/>
                <a:ea typeface="+mj-ea"/>
                <a:cs typeface="+mj-cs"/>
                <a:sym typeface="Helvetica"/>
              </a:defRPr>
            </a:pPr>
            <a:r>
              <a:rPr sz="2600"/>
              <a:t>die Abtrünnigkeit zu verschließen und </a:t>
            </a:r>
          </a:p>
          <a:p>
            <a:pPr marL="765527" lvl="1" indent="-321027">
              <a:spcBef>
                <a:spcPts val="600"/>
              </a:spcBef>
              <a:defRPr b="1">
                <a:latin typeface="+mj-lt"/>
                <a:ea typeface="+mj-ea"/>
                <a:cs typeface="+mj-cs"/>
                <a:sym typeface="Helvetica"/>
              </a:defRPr>
            </a:pPr>
            <a:r>
              <a:rPr sz="2600"/>
              <a:t>die Sünde zu versiegeln </a:t>
            </a:r>
            <a:r>
              <a:rPr sz="2200"/>
              <a:t>[zum Abschluss zu bringen] und</a:t>
            </a:r>
            <a:endParaRPr sz="2600"/>
          </a:p>
          <a:p>
            <a:pPr marL="765527" lvl="1" indent="-321027">
              <a:spcBef>
                <a:spcPts val="600"/>
              </a:spcBef>
              <a:defRPr b="1">
                <a:latin typeface="+mj-lt"/>
                <a:ea typeface="+mj-ea"/>
                <a:cs typeface="+mj-cs"/>
                <a:sym typeface="Helvetica"/>
              </a:defRPr>
            </a:pPr>
            <a:r>
              <a:rPr sz="2600"/>
              <a:t>die Schuld zu sühnen und </a:t>
            </a:r>
          </a:p>
          <a:p>
            <a:pPr marL="765527" lvl="1" indent="-321027">
              <a:spcBef>
                <a:spcPts val="600"/>
              </a:spcBef>
              <a:defRPr b="1">
                <a:latin typeface="+mj-lt"/>
                <a:ea typeface="+mj-ea"/>
                <a:cs typeface="+mj-cs"/>
                <a:sym typeface="Helvetica"/>
              </a:defRPr>
            </a:pPr>
            <a:r>
              <a:rPr sz="2600"/>
              <a:t>ewige Gerechtigkeit zu bringen und </a:t>
            </a:r>
          </a:p>
          <a:p>
            <a:pPr marL="765527" lvl="1" indent="-321027">
              <a:spcBef>
                <a:spcPts val="600"/>
              </a:spcBef>
              <a:defRPr b="1">
                <a:latin typeface="+mj-lt"/>
                <a:ea typeface="+mj-ea"/>
                <a:cs typeface="+mj-cs"/>
                <a:sym typeface="Helvetica"/>
              </a:defRPr>
            </a:pPr>
            <a:r>
              <a:rPr sz="2600"/>
              <a:t>Gesicht und Prophet zu versiegeln und </a:t>
            </a:r>
          </a:p>
          <a:p>
            <a:pPr marL="765527" lvl="1" indent="-321027">
              <a:spcBef>
                <a:spcPts val="600"/>
              </a:spcBef>
              <a:defRPr b="1">
                <a:latin typeface="+mj-lt"/>
                <a:ea typeface="+mj-ea"/>
                <a:cs typeface="+mj-cs"/>
                <a:sym typeface="Helvetica"/>
              </a:defRPr>
            </a:pPr>
            <a:r>
              <a:rPr sz="2600"/>
              <a:t>ein Allerheiligstes zu salben.“ </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Shape 438"/>
          <p:cNvSpPr>
            <a:spLocks noGrp="1"/>
          </p:cNvSpPr>
          <p:nvPr>
            <p:ph type="body" idx="1"/>
          </p:nvPr>
        </p:nvSpPr>
        <p:spPr>
          <a:xfrm>
            <a:off x="168092" y="161015"/>
            <a:ext cx="8807816" cy="6535970"/>
          </a:xfrm>
          <a:prstGeom prst="rect">
            <a:avLst/>
          </a:prstGeom>
        </p:spPr>
        <p:txBody>
          <a:bodyPr/>
          <a:lstStyle/>
          <a:p>
            <a:pPr marL="0" indent="0" defTabSz="283428">
              <a:spcBef>
                <a:spcPts val="2000"/>
              </a:spcBef>
              <a:buSzTx/>
              <a:buNone/>
              <a:defRPr sz="2346" b="1">
                <a:solidFill>
                  <a:schemeClr val="accent2">
                    <a:satOff val="-4966"/>
                    <a:lumOff val="-10549"/>
                  </a:schemeClr>
                </a:solidFill>
                <a:latin typeface="+mj-lt"/>
                <a:ea typeface="+mj-ea"/>
                <a:cs typeface="+mj-cs"/>
                <a:sym typeface="Helvetica"/>
              </a:defRPr>
            </a:pPr>
            <a:r>
              <a:rPr>
                <a:latin typeface="Arial"/>
                <a:ea typeface="Arial"/>
                <a:cs typeface="Arial"/>
                <a:sym typeface="Arial"/>
              </a:rPr>
              <a:t>Daniel </a:t>
            </a:r>
            <a:r>
              <a:t>= „Gott wird Recht verschaffen“</a:t>
            </a:r>
          </a:p>
          <a:p>
            <a:pPr marL="0" indent="0" defTabSz="283428">
              <a:spcBef>
                <a:spcPts val="2000"/>
              </a:spcBef>
              <a:buSzTx/>
              <a:buNone/>
              <a:defRPr sz="2346" b="1">
                <a:solidFill>
                  <a:schemeClr val="accent2">
                    <a:satOff val="-4966"/>
                    <a:lumOff val="-10549"/>
                  </a:schemeClr>
                </a:solidFill>
                <a:latin typeface="+mj-lt"/>
                <a:ea typeface="+mj-ea"/>
                <a:cs typeface="+mj-cs"/>
                <a:sym typeface="Helvetica"/>
              </a:defRPr>
            </a:pPr>
            <a:r>
              <a:rPr>
                <a:latin typeface="Arial"/>
                <a:ea typeface="Arial"/>
                <a:cs typeface="Arial"/>
                <a:sym typeface="Arial"/>
              </a:rPr>
              <a:t>Hananja </a:t>
            </a:r>
            <a:r>
              <a:t>=„Jahweh ist gnädig.“</a:t>
            </a:r>
          </a:p>
          <a:p>
            <a:pPr marL="0" indent="0" defTabSz="283428">
              <a:spcBef>
                <a:spcPts val="2000"/>
              </a:spcBef>
              <a:buSzTx/>
              <a:buNone/>
              <a:defRPr sz="2346" b="1">
                <a:solidFill>
                  <a:schemeClr val="accent2">
                    <a:satOff val="-4966"/>
                    <a:lumOff val="-10549"/>
                  </a:schemeClr>
                </a:solidFill>
                <a:latin typeface="+mj-lt"/>
                <a:ea typeface="+mj-ea"/>
                <a:cs typeface="+mj-cs"/>
                <a:sym typeface="Helvetica"/>
              </a:defRPr>
            </a:pPr>
            <a:r>
              <a:rPr>
                <a:latin typeface="Arial"/>
                <a:ea typeface="Arial"/>
                <a:cs typeface="Arial"/>
                <a:sym typeface="Arial"/>
              </a:rPr>
              <a:t>Misael </a:t>
            </a:r>
            <a:r>
              <a:t>= „Wer ist, was Gott ist?“ </a:t>
            </a:r>
            <a:r>
              <a:rPr b="0">
                <a:latin typeface="Arial"/>
                <a:ea typeface="Arial"/>
                <a:cs typeface="Arial"/>
                <a:sym typeface="Arial"/>
              </a:rPr>
              <a:t>Vgl. </a:t>
            </a:r>
            <a:r>
              <a:rPr b="0">
                <a:latin typeface="Helvetica Light"/>
                <a:ea typeface="Helvetica Light"/>
                <a:cs typeface="Helvetica Light"/>
                <a:sym typeface="Helvetica Light"/>
              </a:rPr>
              <a:t>Ps 86,8.</a:t>
            </a:r>
          </a:p>
          <a:p>
            <a:pPr marL="0" indent="0" defTabSz="283428">
              <a:spcBef>
                <a:spcPts val="2000"/>
              </a:spcBef>
              <a:buSzTx/>
              <a:buNone/>
              <a:defRPr sz="2346" b="1">
                <a:solidFill>
                  <a:schemeClr val="accent2">
                    <a:satOff val="-4966"/>
                    <a:lumOff val="-10549"/>
                  </a:schemeClr>
                </a:solidFill>
                <a:latin typeface="+mj-lt"/>
                <a:ea typeface="+mj-ea"/>
                <a:cs typeface="+mj-cs"/>
                <a:sym typeface="Helvetica"/>
              </a:defRPr>
            </a:pPr>
            <a:r>
              <a:rPr>
                <a:latin typeface="Arial"/>
                <a:ea typeface="Arial"/>
                <a:cs typeface="Arial"/>
                <a:sym typeface="Arial"/>
              </a:rPr>
              <a:t>Asarja </a:t>
            </a:r>
            <a:r>
              <a:t>„Jahweh hilft; Jahweh ist Helfer.“</a:t>
            </a:r>
            <a:r>
              <a:rPr>
                <a:latin typeface="Arial"/>
                <a:ea typeface="Arial"/>
                <a:cs typeface="Arial"/>
                <a:sym typeface="Arial"/>
              </a:rPr>
              <a:t> </a:t>
            </a:r>
            <a:r>
              <a:rPr b="0">
                <a:latin typeface="Arial"/>
                <a:ea typeface="Arial"/>
                <a:cs typeface="Arial"/>
                <a:sym typeface="Arial"/>
              </a:rPr>
              <a:t>Vgl.</a:t>
            </a:r>
            <a:r>
              <a:rPr>
                <a:latin typeface="Arial"/>
                <a:ea typeface="Arial"/>
                <a:cs typeface="Arial"/>
                <a:sym typeface="Arial"/>
              </a:rPr>
              <a:t> </a:t>
            </a:r>
            <a:r>
              <a:rPr b="0">
                <a:latin typeface="Helvetica Light"/>
                <a:ea typeface="Helvetica Light"/>
                <a:cs typeface="Helvetica Light"/>
                <a:sym typeface="Helvetica Light"/>
              </a:rPr>
              <a:t>Ps 63,8.</a:t>
            </a:r>
          </a:p>
          <a:p>
            <a:pPr marL="0" indent="0" defTabSz="283428">
              <a:spcBef>
                <a:spcPts val="2000"/>
              </a:spcBef>
              <a:buSzTx/>
              <a:buNone/>
              <a:defRPr sz="2346" b="1">
                <a:latin typeface="+mj-lt"/>
                <a:ea typeface="+mj-ea"/>
                <a:cs typeface="+mj-cs"/>
                <a:sym typeface="Helvetica"/>
              </a:defRPr>
            </a:pPr>
            <a:r>
              <a:rPr b="0">
                <a:effectLst>
                  <a:outerShdw blurRad="26289" dist="26289" dir="2700000" rotWithShape="0">
                    <a:srgbClr val="000000"/>
                  </a:outerShdw>
                </a:effectLst>
                <a:latin typeface="Helvetica Light"/>
                <a:ea typeface="Helvetica Light"/>
                <a:cs typeface="Helvetica Light"/>
                <a:sym typeface="Helvetica Light"/>
              </a:rPr>
              <a:t>→ </a:t>
            </a:r>
            <a:r>
              <a:rPr b="0" i="1">
                <a:latin typeface="Arial"/>
                <a:ea typeface="Arial"/>
                <a:cs typeface="Arial"/>
                <a:sym typeface="Arial"/>
              </a:rPr>
              <a:t>Botschaft: </a:t>
            </a:r>
            <a:r>
              <a:rPr i="1">
                <a:latin typeface="Arial"/>
                <a:ea typeface="Arial"/>
                <a:cs typeface="Arial"/>
                <a:sym typeface="Arial"/>
              </a:rPr>
              <a:t>Gott wird Recht verschaffen, weil JAHWEH gnädig ist! Wer ist, was Gott ist? JAHWEH. ER ist der Helfer! </a:t>
            </a:r>
          </a:p>
          <a:p>
            <a:pPr marL="0" indent="0" defTabSz="283428">
              <a:spcBef>
                <a:spcPts val="2000"/>
              </a:spcBef>
              <a:buSzTx/>
              <a:buNone/>
              <a:defRPr sz="2346" b="1">
                <a:latin typeface="+mj-lt"/>
                <a:ea typeface="+mj-ea"/>
                <a:cs typeface="+mj-cs"/>
                <a:sym typeface="Helvetica"/>
              </a:defRPr>
            </a:pPr>
            <a:r>
              <a:rPr>
                <a:solidFill>
                  <a:schemeClr val="accent2">
                    <a:satOff val="-4966"/>
                    <a:lumOff val="-10549"/>
                  </a:schemeClr>
                </a:solidFill>
                <a:latin typeface="Arial"/>
                <a:ea typeface="Arial"/>
                <a:cs typeface="Arial"/>
                <a:sym typeface="Arial"/>
              </a:rPr>
              <a:t>Daniel</a:t>
            </a:r>
            <a:r>
              <a:rPr>
                <a:latin typeface="Arial"/>
                <a:ea typeface="Arial"/>
                <a:cs typeface="Arial"/>
                <a:sym typeface="Arial"/>
              </a:rPr>
              <a:t> </a:t>
            </a:r>
            <a:r>
              <a:t>→ </a:t>
            </a:r>
            <a:r>
              <a:rPr>
                <a:solidFill>
                  <a:schemeClr val="accent1">
                    <a:satOff val="-4409"/>
                    <a:lumOff val="-10509"/>
                  </a:schemeClr>
                </a:solidFill>
                <a:latin typeface="Arial"/>
                <a:ea typeface="Arial"/>
                <a:cs typeface="Arial"/>
                <a:sym typeface="Arial"/>
              </a:rPr>
              <a:t>Beltschazar</a:t>
            </a:r>
            <a:r>
              <a:rPr>
                <a:latin typeface="Arial"/>
                <a:ea typeface="Arial"/>
                <a:cs typeface="Arial"/>
                <a:sym typeface="Arial"/>
              </a:rPr>
              <a:t> [</a:t>
            </a:r>
            <a:r>
              <a:rPr i="1">
                <a:latin typeface="Arial"/>
                <a:ea typeface="Arial"/>
                <a:cs typeface="Arial"/>
                <a:sym typeface="Arial"/>
              </a:rPr>
              <a:t>Belet schar uzur</a:t>
            </a:r>
            <a:r>
              <a:t>]</a:t>
            </a:r>
            <a:r>
              <a:rPr i="1">
                <a:latin typeface="Arial"/>
                <a:ea typeface="Arial"/>
                <a:cs typeface="Arial"/>
                <a:sym typeface="Arial"/>
              </a:rPr>
              <a:t> </a:t>
            </a:r>
            <a:r>
              <a:t>= „Frau [des Marduk = des Bel], schütze das Leben des Königs!“ </a:t>
            </a:r>
            <a:r>
              <a:rPr b="0">
                <a:latin typeface="Helvetica Light"/>
                <a:ea typeface="Helvetica Light"/>
                <a:cs typeface="Helvetica Light"/>
                <a:sym typeface="Helvetica Light"/>
              </a:rPr>
              <a:t>Aber: Dan 4,5</a:t>
            </a:r>
          </a:p>
          <a:p>
            <a:pPr marL="0" indent="0" defTabSz="283428">
              <a:spcBef>
                <a:spcPts val="2000"/>
              </a:spcBef>
              <a:buSzTx/>
              <a:buNone/>
              <a:defRPr sz="2346" b="1">
                <a:latin typeface="+mj-lt"/>
                <a:ea typeface="+mj-ea"/>
                <a:cs typeface="+mj-cs"/>
                <a:sym typeface="Helvetica"/>
              </a:defRPr>
            </a:pPr>
            <a:r>
              <a:rPr>
                <a:solidFill>
                  <a:schemeClr val="accent2">
                    <a:satOff val="-4966"/>
                    <a:lumOff val="-10549"/>
                  </a:schemeClr>
                </a:solidFill>
                <a:latin typeface="Arial"/>
                <a:ea typeface="Arial"/>
                <a:cs typeface="Arial"/>
                <a:sym typeface="Arial"/>
              </a:rPr>
              <a:t>Hananja</a:t>
            </a:r>
            <a:r>
              <a:rPr>
                <a:latin typeface="Arial"/>
                <a:ea typeface="Arial"/>
                <a:cs typeface="Arial"/>
                <a:sym typeface="Arial"/>
              </a:rPr>
              <a:t> </a:t>
            </a:r>
            <a:r>
              <a:t>→ </a:t>
            </a:r>
            <a:r>
              <a:rPr>
                <a:solidFill>
                  <a:schemeClr val="accent1">
                    <a:satOff val="-4409"/>
                    <a:lumOff val="-10509"/>
                  </a:schemeClr>
                </a:solidFill>
                <a:latin typeface="Arial"/>
                <a:ea typeface="Arial"/>
                <a:cs typeface="Arial"/>
                <a:sym typeface="Arial"/>
              </a:rPr>
              <a:t>Sadrach</a:t>
            </a:r>
            <a:r>
              <a:rPr>
                <a:latin typeface="Arial"/>
                <a:ea typeface="Arial"/>
                <a:cs typeface="Arial"/>
                <a:sym typeface="Arial"/>
              </a:rPr>
              <a:t> </a:t>
            </a:r>
            <a:r>
              <a:t>=„Ich fürchte Aku“ (den Mondgott)</a:t>
            </a:r>
          </a:p>
          <a:p>
            <a:pPr marL="0" indent="0" defTabSz="283428">
              <a:spcBef>
                <a:spcPts val="2000"/>
              </a:spcBef>
              <a:buSzTx/>
              <a:buNone/>
              <a:defRPr sz="2346" b="1">
                <a:latin typeface="+mj-lt"/>
                <a:ea typeface="+mj-ea"/>
                <a:cs typeface="+mj-cs"/>
                <a:sym typeface="Helvetica"/>
              </a:defRPr>
            </a:pPr>
            <a:r>
              <a:rPr>
                <a:solidFill>
                  <a:schemeClr val="accent2">
                    <a:satOff val="-4966"/>
                    <a:lumOff val="-10549"/>
                  </a:schemeClr>
                </a:solidFill>
                <a:latin typeface="Arial"/>
                <a:ea typeface="Arial"/>
                <a:cs typeface="Arial"/>
                <a:sym typeface="Arial"/>
              </a:rPr>
              <a:t>Misael</a:t>
            </a:r>
            <a:r>
              <a:rPr>
                <a:latin typeface="Arial"/>
                <a:ea typeface="Arial"/>
                <a:cs typeface="Arial"/>
                <a:sym typeface="Arial"/>
              </a:rPr>
              <a:t> </a:t>
            </a:r>
            <a:r>
              <a:t>→ </a:t>
            </a:r>
            <a:r>
              <a:rPr>
                <a:solidFill>
                  <a:schemeClr val="accent1">
                    <a:satOff val="-4409"/>
                    <a:lumOff val="-10509"/>
                  </a:schemeClr>
                </a:solidFill>
                <a:latin typeface="Arial"/>
                <a:ea typeface="Arial"/>
                <a:cs typeface="Arial"/>
                <a:sym typeface="Arial"/>
              </a:rPr>
              <a:t>Mesach</a:t>
            </a:r>
            <a:r>
              <a:t> = „Wer ist wie Aku?“ </a:t>
            </a:r>
          </a:p>
          <a:p>
            <a:pPr marL="0" indent="0" defTabSz="283428">
              <a:spcBef>
                <a:spcPts val="2000"/>
              </a:spcBef>
              <a:buSzTx/>
              <a:buNone/>
              <a:defRPr sz="2346" b="1">
                <a:latin typeface="+mj-lt"/>
                <a:ea typeface="+mj-ea"/>
                <a:cs typeface="+mj-cs"/>
                <a:sym typeface="Helvetica"/>
              </a:defRPr>
            </a:pPr>
            <a:r>
              <a:rPr>
                <a:solidFill>
                  <a:schemeClr val="accent2">
                    <a:satOff val="-4966"/>
                    <a:lumOff val="-10549"/>
                  </a:schemeClr>
                </a:solidFill>
                <a:latin typeface="Arial"/>
                <a:ea typeface="Arial"/>
                <a:cs typeface="Arial"/>
                <a:sym typeface="Arial"/>
              </a:rPr>
              <a:t>Asarja</a:t>
            </a:r>
            <a:r>
              <a:rPr>
                <a:latin typeface="Arial"/>
                <a:ea typeface="Arial"/>
                <a:cs typeface="Arial"/>
                <a:sym typeface="Arial"/>
              </a:rPr>
              <a:t> </a:t>
            </a:r>
            <a:r>
              <a:t>→</a:t>
            </a:r>
            <a:r>
              <a:rPr>
                <a:latin typeface="Arial"/>
                <a:ea typeface="Arial"/>
                <a:cs typeface="Arial"/>
                <a:sym typeface="Arial"/>
              </a:rPr>
              <a:t> </a:t>
            </a:r>
            <a:r>
              <a:rPr>
                <a:solidFill>
                  <a:schemeClr val="accent1">
                    <a:satOff val="-4409"/>
                    <a:lumOff val="-10509"/>
                  </a:schemeClr>
                </a:solidFill>
                <a:latin typeface="Arial"/>
                <a:ea typeface="Arial"/>
                <a:cs typeface="Arial"/>
                <a:sym typeface="Arial"/>
              </a:rPr>
              <a:t>Abednego</a:t>
            </a:r>
            <a:r>
              <a:rPr>
                <a:latin typeface="Arial"/>
                <a:ea typeface="Arial"/>
                <a:cs typeface="Arial"/>
                <a:sym typeface="Arial"/>
              </a:rPr>
              <a:t> </a:t>
            </a:r>
            <a:r>
              <a:t>= „Diener des Nego/Nebo" </a:t>
            </a:r>
            <a:r>
              <a:rPr b="0">
                <a:latin typeface="Helvetica Light"/>
                <a:ea typeface="Helvetica Light"/>
                <a:cs typeface="Helvetica Light"/>
                <a:sym typeface="Helvetica Light"/>
              </a:rPr>
              <a:t>[Vgl. Jes 46,1]</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3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3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3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3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3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43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43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43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438">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43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 grpId="1" build="p" bldLvl="5" animBg="1" advAuto="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 name="Shape 915"/>
          <p:cNvSpPr>
            <a:spLocks noGrp="1"/>
          </p:cNvSpPr>
          <p:nvPr>
            <p:ph type="title"/>
          </p:nvPr>
        </p:nvSpPr>
        <p:spPr>
          <a:xfrm>
            <a:off x="-1" y="-2"/>
            <a:ext cx="9144001" cy="1052739"/>
          </a:xfrm>
          <a:prstGeom prst="rect">
            <a:avLst/>
          </a:prstGeom>
        </p:spPr>
        <p:txBody>
          <a:bodyPr lIns="0" tIns="0" rIns="0" bIns="0"/>
          <a:lstStyle>
            <a:lvl1pPr>
              <a:defRPr sz="3400"/>
            </a:lvl1pPr>
          </a:lstStyle>
          <a:p>
            <a:r>
              <a:t>70 Wochen</a:t>
            </a:r>
          </a:p>
        </p:txBody>
      </p:sp>
      <p:sp>
        <p:nvSpPr>
          <p:cNvPr id="916" name="Shape 916"/>
          <p:cNvSpPr/>
          <p:nvPr/>
        </p:nvSpPr>
        <p:spPr>
          <a:xfrm>
            <a:off x="352423" y="2994025"/>
            <a:ext cx="7306211" cy="0"/>
          </a:xfrm>
          <a:prstGeom prst="line">
            <a:avLst/>
          </a:prstGeom>
          <a:ln w="3175">
            <a:solidFill>
              <a:srgbClr val="FFFFFF"/>
            </a:solidFill>
          </a:ln>
        </p:spPr>
        <p:txBody>
          <a:bodyPr lIns="45719" rIns="45719"/>
          <a:lstStyle/>
          <a:p>
            <a:pPr>
              <a:defRPr sz="1600"/>
            </a:pPr>
            <a:endParaRPr/>
          </a:p>
        </p:txBody>
      </p:sp>
      <p:sp>
        <p:nvSpPr>
          <p:cNvPr id="917" name="Shape 917"/>
          <p:cNvSpPr/>
          <p:nvPr/>
        </p:nvSpPr>
        <p:spPr>
          <a:xfrm>
            <a:off x="354869" y="2463550"/>
            <a:ext cx="1148519" cy="533402"/>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918" name="Shape 918"/>
          <p:cNvSpPr/>
          <p:nvPr/>
        </p:nvSpPr>
        <p:spPr>
          <a:xfrm>
            <a:off x="1503387" y="2460624"/>
            <a:ext cx="4096294"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919" name="Shape 919"/>
          <p:cNvSpPr/>
          <p:nvPr/>
        </p:nvSpPr>
        <p:spPr>
          <a:xfrm>
            <a:off x="5593398" y="2460624"/>
            <a:ext cx="1068269"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920" name="Shape 920"/>
          <p:cNvSpPr/>
          <p:nvPr/>
        </p:nvSpPr>
        <p:spPr>
          <a:xfrm>
            <a:off x="35495" y="3284982"/>
            <a:ext cx="173991" cy="4097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200">
                <a:latin typeface="Times New Roman"/>
                <a:ea typeface="Times New Roman"/>
                <a:cs typeface="Times New Roman"/>
                <a:sym typeface="Times New Roman"/>
              </a:defRPr>
            </a:lvl1pPr>
          </a:lstStyle>
          <a:p>
            <a:r>
              <a:t> </a:t>
            </a:r>
          </a:p>
        </p:txBody>
      </p:sp>
      <p:sp>
        <p:nvSpPr>
          <p:cNvPr id="921" name="Shape 921"/>
          <p:cNvSpPr/>
          <p:nvPr/>
        </p:nvSpPr>
        <p:spPr>
          <a:xfrm>
            <a:off x="323525" y="2010324"/>
            <a:ext cx="1512172" cy="40923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300">
                <a:latin typeface="Times New Roman"/>
                <a:ea typeface="Times New Roman"/>
                <a:cs typeface="Times New Roman"/>
                <a:sym typeface="Times New Roman"/>
              </a:defRPr>
            </a:pPr>
            <a:r>
              <a:t>7 </a:t>
            </a:r>
            <a:r>
              <a:rPr b="1"/>
              <a:t>Wochen</a:t>
            </a:r>
          </a:p>
        </p:txBody>
      </p:sp>
      <p:sp>
        <p:nvSpPr>
          <p:cNvPr id="922" name="Shape 922"/>
          <p:cNvSpPr/>
          <p:nvPr/>
        </p:nvSpPr>
        <p:spPr>
          <a:xfrm flipH="1">
            <a:off x="7920205" y="548679"/>
            <a:ext cx="612235" cy="3007906"/>
          </a:xfrm>
          <a:prstGeom prst="line">
            <a:avLst/>
          </a:prstGeom>
          <a:ln w="63500">
            <a:solidFill>
              <a:srgbClr val="FF0000"/>
            </a:solidFill>
            <a:tailEnd type="triangle"/>
          </a:ln>
        </p:spPr>
        <p:txBody>
          <a:bodyPr lIns="45719" rIns="45719"/>
          <a:lstStyle/>
          <a:p>
            <a:pPr>
              <a:defRPr sz="1600"/>
            </a:pPr>
            <a:endParaRPr/>
          </a:p>
        </p:txBody>
      </p:sp>
      <p:sp>
        <p:nvSpPr>
          <p:cNvPr id="923" name="Shape 923"/>
          <p:cNvSpPr/>
          <p:nvPr/>
        </p:nvSpPr>
        <p:spPr>
          <a:xfrm>
            <a:off x="1512354" y="5056147"/>
            <a:ext cx="127001" cy="28379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marL="342900" indent="-342900" algn="ctr">
              <a:spcBef>
                <a:spcPts val="1900"/>
              </a:spcBef>
              <a:defRPr sz="2000"/>
            </a:lvl1pPr>
          </a:lstStyle>
          <a:p>
            <a:r>
              <a:t> </a:t>
            </a:r>
          </a:p>
        </p:txBody>
      </p:sp>
      <p:sp>
        <p:nvSpPr>
          <p:cNvPr id="924" name="Shape 924"/>
          <p:cNvSpPr/>
          <p:nvPr/>
        </p:nvSpPr>
        <p:spPr>
          <a:xfrm>
            <a:off x="6794375" y="2496491"/>
            <a:ext cx="699524" cy="40977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200">
                <a:latin typeface="Times New Roman"/>
                <a:ea typeface="Times New Roman"/>
                <a:cs typeface="Times New Roman"/>
                <a:sym typeface="Times New Roman"/>
              </a:defRPr>
            </a:lvl1pPr>
          </a:lstStyle>
          <a:p>
            <a:r>
              <a:t>3,5</a:t>
            </a:r>
          </a:p>
        </p:txBody>
      </p:sp>
      <p:sp>
        <p:nvSpPr>
          <p:cNvPr id="925" name="Shape 925"/>
          <p:cNvSpPr/>
          <p:nvPr/>
        </p:nvSpPr>
        <p:spPr>
          <a:xfrm>
            <a:off x="5783143" y="2507606"/>
            <a:ext cx="699523" cy="4097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200">
                <a:latin typeface="Times New Roman"/>
                <a:ea typeface="Times New Roman"/>
                <a:cs typeface="Times New Roman"/>
                <a:sym typeface="Times New Roman"/>
              </a:defRPr>
            </a:lvl1pPr>
          </a:lstStyle>
          <a:p>
            <a:r>
              <a:t>3 ½ </a:t>
            </a:r>
          </a:p>
        </p:txBody>
      </p:sp>
      <p:grpSp>
        <p:nvGrpSpPr>
          <p:cNvPr id="928" name="Group 928"/>
          <p:cNvGrpSpPr/>
          <p:nvPr/>
        </p:nvGrpSpPr>
        <p:grpSpPr>
          <a:xfrm>
            <a:off x="6661663" y="2463550"/>
            <a:ext cx="996972" cy="533402"/>
            <a:chOff x="0" y="0"/>
            <a:chExt cx="996971" cy="533401"/>
          </a:xfrm>
        </p:grpSpPr>
        <p:sp>
          <p:nvSpPr>
            <p:cNvPr id="926" name="Shape 926"/>
            <p:cNvSpPr/>
            <p:nvPr/>
          </p:nvSpPr>
          <p:spPr>
            <a:xfrm>
              <a:off x="-1" y="-1"/>
              <a:ext cx="996973" cy="533403"/>
            </a:xfrm>
            <a:prstGeom prst="rect">
              <a:avLst/>
            </a:prstGeom>
            <a:solidFill>
              <a:srgbClr val="3366FF"/>
            </a:solidFill>
            <a:ln w="3175" cap="flat">
              <a:solidFill>
                <a:srgbClr val="FFFFFF"/>
              </a:solidFill>
              <a:prstDash val="solid"/>
              <a:miter lim="800000"/>
            </a:ln>
            <a:effectLst/>
          </p:spPr>
          <p:txBody>
            <a:bodyPr wrap="square" lIns="45719" tIns="45719" rIns="45719" bIns="45719" numCol="1" anchor="ctr">
              <a:noAutofit/>
            </a:bodyPr>
            <a:lstStyle/>
            <a:p>
              <a:pPr>
                <a:defRPr sz="1600"/>
              </a:pPr>
              <a:endParaRPr/>
            </a:p>
          </p:txBody>
        </p:sp>
        <p:sp>
          <p:nvSpPr>
            <p:cNvPr id="927" name="Shape 927"/>
            <p:cNvSpPr/>
            <p:nvPr/>
          </p:nvSpPr>
          <p:spPr>
            <a:xfrm>
              <a:off x="-1" y="107534"/>
              <a:ext cx="641351" cy="318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2200">
                  <a:latin typeface="Times New Roman"/>
                  <a:ea typeface="Times New Roman"/>
                  <a:cs typeface="Times New Roman"/>
                  <a:sym typeface="Times New Roman"/>
                </a:defRPr>
              </a:lvl1pPr>
            </a:lstStyle>
            <a:p>
              <a:r>
                <a:t>  3 ½ </a:t>
              </a:r>
            </a:p>
          </p:txBody>
        </p:sp>
      </p:grpSp>
      <p:sp>
        <p:nvSpPr>
          <p:cNvPr id="929" name="Shape 929"/>
          <p:cNvSpPr/>
          <p:nvPr/>
        </p:nvSpPr>
        <p:spPr>
          <a:xfrm>
            <a:off x="5488509" y="3632684"/>
            <a:ext cx="3701654" cy="191151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100" b="1"/>
            </a:pPr>
            <a:r>
              <a:t>24: Frevel verschließen</a:t>
            </a:r>
          </a:p>
          <a:p>
            <a:pPr>
              <a:defRPr sz="2100" b="1"/>
            </a:pPr>
            <a:r>
              <a:t>Sünde versiegeln </a:t>
            </a:r>
          </a:p>
          <a:p>
            <a:pPr>
              <a:defRPr sz="2100" b="1"/>
            </a:pPr>
            <a:r>
              <a:t>Schuld sühnen</a:t>
            </a:r>
          </a:p>
          <a:p>
            <a:pPr>
              <a:defRPr sz="2100" b="1"/>
            </a:pPr>
            <a:r>
              <a:t>Ewige Gerechtigkeit bringen</a:t>
            </a:r>
          </a:p>
          <a:p>
            <a:pPr>
              <a:defRPr sz="2100" b="1"/>
            </a:pPr>
            <a:r>
              <a:t>Gesicht/Prophet versiegeln</a:t>
            </a:r>
          </a:p>
          <a:p>
            <a:pPr>
              <a:defRPr sz="2100" b="1"/>
            </a:pPr>
            <a:r>
              <a:t>Allerheiligstes salben</a:t>
            </a:r>
          </a:p>
        </p:txBody>
      </p:sp>
      <p:sp>
        <p:nvSpPr>
          <p:cNvPr id="930" name="Shape 930"/>
          <p:cNvSpPr/>
          <p:nvPr/>
        </p:nvSpPr>
        <p:spPr>
          <a:xfrm>
            <a:off x="2641275" y="2010324"/>
            <a:ext cx="1512172" cy="40923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300">
                <a:latin typeface="Times New Roman"/>
                <a:ea typeface="Times New Roman"/>
                <a:cs typeface="Times New Roman"/>
                <a:sym typeface="Times New Roman"/>
              </a:defRPr>
            </a:pPr>
            <a:r>
              <a:t>62 </a:t>
            </a:r>
            <a:r>
              <a:rPr b="1"/>
              <a:t>Wochen</a:t>
            </a:r>
          </a:p>
        </p:txBody>
      </p:sp>
      <p:sp>
        <p:nvSpPr>
          <p:cNvPr id="931" name="Shape 931"/>
          <p:cNvSpPr/>
          <p:nvPr/>
        </p:nvSpPr>
        <p:spPr>
          <a:xfrm>
            <a:off x="5867869" y="2001084"/>
            <a:ext cx="1512172" cy="4092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300">
                <a:latin typeface="Times New Roman"/>
                <a:ea typeface="Times New Roman"/>
                <a:cs typeface="Times New Roman"/>
                <a:sym typeface="Times New Roman"/>
              </a:defRPr>
            </a:pPr>
            <a:r>
              <a:t>1 </a:t>
            </a:r>
            <a:r>
              <a:rPr b="1"/>
              <a:t>Woche</a:t>
            </a:r>
          </a:p>
        </p:txBody>
      </p:sp>
    </p:spTree>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 name="Shape 933"/>
          <p:cNvSpPr>
            <a:spLocks noGrp="1"/>
          </p:cNvSpPr>
          <p:nvPr>
            <p:ph type="title"/>
          </p:nvPr>
        </p:nvSpPr>
        <p:spPr>
          <a:xfrm>
            <a:off x="-1" y="-2"/>
            <a:ext cx="9144001" cy="1052739"/>
          </a:xfrm>
          <a:prstGeom prst="rect">
            <a:avLst/>
          </a:prstGeom>
        </p:spPr>
        <p:txBody>
          <a:bodyPr lIns="0" tIns="0" rIns="0" bIns="0"/>
          <a:lstStyle>
            <a:lvl1pPr>
              <a:defRPr sz="3400"/>
            </a:lvl1pPr>
          </a:lstStyle>
          <a:p>
            <a:r>
              <a:t>70 Wochen</a:t>
            </a:r>
          </a:p>
        </p:txBody>
      </p:sp>
      <p:sp>
        <p:nvSpPr>
          <p:cNvPr id="934" name="Shape 934"/>
          <p:cNvSpPr/>
          <p:nvPr/>
        </p:nvSpPr>
        <p:spPr>
          <a:xfrm>
            <a:off x="352423" y="2994025"/>
            <a:ext cx="7306211" cy="0"/>
          </a:xfrm>
          <a:prstGeom prst="line">
            <a:avLst/>
          </a:prstGeom>
          <a:ln w="3175">
            <a:solidFill>
              <a:srgbClr val="FFFFFF"/>
            </a:solidFill>
          </a:ln>
        </p:spPr>
        <p:txBody>
          <a:bodyPr lIns="45719" rIns="45719"/>
          <a:lstStyle/>
          <a:p>
            <a:pPr>
              <a:defRPr sz="1600"/>
            </a:pPr>
            <a:endParaRPr/>
          </a:p>
        </p:txBody>
      </p:sp>
      <p:sp>
        <p:nvSpPr>
          <p:cNvPr id="935" name="Shape 935"/>
          <p:cNvSpPr/>
          <p:nvPr/>
        </p:nvSpPr>
        <p:spPr>
          <a:xfrm>
            <a:off x="354869" y="2463550"/>
            <a:ext cx="1148519" cy="533402"/>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936" name="Shape 936"/>
          <p:cNvSpPr/>
          <p:nvPr/>
        </p:nvSpPr>
        <p:spPr>
          <a:xfrm>
            <a:off x="1503387" y="2460624"/>
            <a:ext cx="4096294" cy="533401"/>
          </a:xfrm>
          <a:prstGeom prst="rect">
            <a:avLst/>
          </a:prstGeom>
          <a:solidFill>
            <a:srgbClr val="3366FF"/>
          </a:solidFill>
          <a:ln w="3175">
            <a:solidFill>
              <a:srgbClr val="FFFFFF"/>
            </a:solidFill>
            <a:miter/>
          </a:ln>
          <a:extLst>
            <a:ext uri="{C572A759-6A51-4108-AA02-DFA0A04FC94B}">
              <ma14:wrappingTextBoxFlag xmlns:ma14="http://schemas.microsoft.com/office/mac/drawingml/2011/main" xmlns="" val="1"/>
            </a:ext>
          </a:extLst>
        </p:spPr>
        <p:txBody>
          <a:bodyPr lIns="45719" rIns="45719" anchor="ctr"/>
          <a:lstStyle>
            <a:lvl1pPr>
              <a:defRPr sz="2200" b="1">
                <a:solidFill>
                  <a:srgbClr val="FFFB00"/>
                </a:solidFill>
                <a:latin typeface="Arial Narrow"/>
                <a:ea typeface="Arial Narrow"/>
                <a:cs typeface="Arial Narrow"/>
                <a:sym typeface="Arial Narrow"/>
              </a:defRPr>
            </a:lvl1pPr>
          </a:lstStyle>
          <a:p>
            <a:r>
              <a:t>62 Wochen lang wird gebaut.</a:t>
            </a:r>
          </a:p>
        </p:txBody>
      </p:sp>
      <p:sp>
        <p:nvSpPr>
          <p:cNvPr id="937" name="Shape 937"/>
          <p:cNvSpPr/>
          <p:nvPr/>
        </p:nvSpPr>
        <p:spPr>
          <a:xfrm>
            <a:off x="5593398" y="2460624"/>
            <a:ext cx="1068269"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938" name="Shape 938"/>
          <p:cNvSpPr/>
          <p:nvPr/>
        </p:nvSpPr>
        <p:spPr>
          <a:xfrm>
            <a:off x="35495" y="3284982"/>
            <a:ext cx="173991" cy="4097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200">
                <a:latin typeface="Times New Roman"/>
                <a:ea typeface="Times New Roman"/>
                <a:cs typeface="Times New Roman"/>
                <a:sym typeface="Times New Roman"/>
              </a:defRPr>
            </a:lvl1pPr>
          </a:lstStyle>
          <a:p>
            <a:r>
              <a:t> </a:t>
            </a:r>
          </a:p>
        </p:txBody>
      </p:sp>
      <p:sp>
        <p:nvSpPr>
          <p:cNvPr id="939" name="Shape 939"/>
          <p:cNvSpPr/>
          <p:nvPr/>
        </p:nvSpPr>
        <p:spPr>
          <a:xfrm>
            <a:off x="8532438" y="548679"/>
            <a:ext cx="2" cy="1958157"/>
          </a:xfrm>
          <a:prstGeom prst="line">
            <a:avLst/>
          </a:prstGeom>
          <a:ln w="63500">
            <a:solidFill>
              <a:srgbClr val="FF0000"/>
            </a:solidFill>
            <a:tailEnd type="triangle"/>
          </a:ln>
        </p:spPr>
        <p:txBody>
          <a:bodyPr lIns="45719" rIns="45719"/>
          <a:lstStyle/>
          <a:p>
            <a:pPr>
              <a:defRPr sz="1600"/>
            </a:pPr>
            <a:endParaRPr/>
          </a:p>
        </p:txBody>
      </p:sp>
      <p:sp>
        <p:nvSpPr>
          <p:cNvPr id="940" name="Shape 940"/>
          <p:cNvSpPr/>
          <p:nvPr/>
        </p:nvSpPr>
        <p:spPr>
          <a:xfrm>
            <a:off x="1512354" y="5056147"/>
            <a:ext cx="127001" cy="28379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marL="342900" indent="-342900" algn="ctr">
              <a:spcBef>
                <a:spcPts val="1900"/>
              </a:spcBef>
              <a:defRPr sz="2000"/>
            </a:lvl1pPr>
          </a:lstStyle>
          <a:p>
            <a:r>
              <a:t> </a:t>
            </a:r>
          </a:p>
        </p:txBody>
      </p:sp>
      <p:sp>
        <p:nvSpPr>
          <p:cNvPr id="941" name="Shape 941"/>
          <p:cNvSpPr/>
          <p:nvPr/>
        </p:nvSpPr>
        <p:spPr>
          <a:xfrm>
            <a:off x="6794375" y="2496491"/>
            <a:ext cx="699524" cy="40977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200">
                <a:latin typeface="Times New Roman"/>
                <a:ea typeface="Times New Roman"/>
                <a:cs typeface="Times New Roman"/>
                <a:sym typeface="Times New Roman"/>
              </a:defRPr>
            </a:lvl1pPr>
          </a:lstStyle>
          <a:p>
            <a:r>
              <a:t>3,5</a:t>
            </a:r>
          </a:p>
        </p:txBody>
      </p:sp>
      <p:sp>
        <p:nvSpPr>
          <p:cNvPr id="942" name="Shape 942"/>
          <p:cNvSpPr/>
          <p:nvPr/>
        </p:nvSpPr>
        <p:spPr>
          <a:xfrm flipV="1">
            <a:off x="6660230" y="3341020"/>
            <a:ext cx="1435" cy="736051"/>
          </a:xfrm>
          <a:prstGeom prst="line">
            <a:avLst/>
          </a:prstGeom>
          <a:ln w="63500">
            <a:solidFill>
              <a:srgbClr val="FFFFFF"/>
            </a:solidFill>
            <a:tailEnd type="triangle"/>
          </a:ln>
        </p:spPr>
        <p:txBody>
          <a:bodyPr lIns="45719" rIns="45719"/>
          <a:lstStyle/>
          <a:p>
            <a:pPr>
              <a:defRPr sz="1600"/>
            </a:pPr>
            <a:endParaRPr/>
          </a:p>
        </p:txBody>
      </p:sp>
      <p:sp>
        <p:nvSpPr>
          <p:cNvPr id="943" name="Shape 943"/>
          <p:cNvSpPr/>
          <p:nvPr/>
        </p:nvSpPr>
        <p:spPr>
          <a:xfrm>
            <a:off x="5840524" y="3477095"/>
            <a:ext cx="1641557" cy="1171390"/>
          </a:xfrm>
          <a:prstGeom prst="rect">
            <a:avLst/>
          </a:prstGeom>
          <a:solidFill>
            <a:srgbClr val="000000">
              <a:alpha val="20000"/>
            </a:srgbClr>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a:defRPr sz="2700" b="1"/>
            </a:pPr>
            <a:r>
              <a:t>Un</a:t>
            </a:r>
            <a:r>
              <a:rPr>
                <a:latin typeface="Times New Roman"/>
                <a:ea typeface="Times New Roman"/>
                <a:cs typeface="Times New Roman"/>
                <a:sym typeface="Times New Roman"/>
              </a:rPr>
              <a:t>d zur Hälfte der Woche …</a:t>
            </a:r>
          </a:p>
        </p:txBody>
      </p:sp>
      <p:sp>
        <p:nvSpPr>
          <p:cNvPr id="944" name="Shape 944"/>
          <p:cNvSpPr/>
          <p:nvPr/>
        </p:nvSpPr>
        <p:spPr>
          <a:xfrm>
            <a:off x="6661663" y="2463550"/>
            <a:ext cx="996972" cy="533402"/>
          </a:xfrm>
          <a:prstGeom prst="rect">
            <a:avLst/>
          </a:prstGeom>
          <a:solidFill>
            <a:srgbClr val="85A3FF"/>
          </a:solidFill>
          <a:ln w="3175">
            <a:solidFill>
              <a:srgbClr val="FFFFFF"/>
            </a:solidFill>
            <a:miter/>
          </a:ln>
        </p:spPr>
        <p:txBody>
          <a:bodyPr lIns="45719" rIns="45719" anchor="ctr"/>
          <a:lstStyle/>
          <a:p>
            <a:pPr>
              <a:defRPr sz="1600"/>
            </a:pPr>
            <a:endParaRPr/>
          </a:p>
        </p:txBody>
      </p:sp>
      <p:sp>
        <p:nvSpPr>
          <p:cNvPr id="945" name="Shape 945"/>
          <p:cNvSpPr/>
          <p:nvPr/>
        </p:nvSpPr>
        <p:spPr>
          <a:xfrm flipH="1" flipV="1">
            <a:off x="8502722" y="3068957"/>
            <a:ext cx="29718" cy="1987190"/>
          </a:xfrm>
          <a:prstGeom prst="line">
            <a:avLst/>
          </a:prstGeom>
          <a:ln w="63500">
            <a:solidFill>
              <a:srgbClr val="FFFFFF"/>
            </a:solidFill>
            <a:tailEnd type="triangle"/>
          </a:ln>
        </p:spPr>
        <p:txBody>
          <a:bodyPr lIns="45719" rIns="45719"/>
          <a:lstStyle/>
          <a:p>
            <a:pPr>
              <a:defRPr sz="1600"/>
            </a:pPr>
            <a:endParaRPr/>
          </a:p>
        </p:txBody>
      </p:sp>
      <p:sp>
        <p:nvSpPr>
          <p:cNvPr id="946" name="Shape 946"/>
          <p:cNvSpPr/>
          <p:nvPr/>
        </p:nvSpPr>
        <p:spPr>
          <a:xfrm>
            <a:off x="6624735" y="4941168"/>
            <a:ext cx="2771803" cy="130308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400" b="1">
                <a:latin typeface="Times New Roman"/>
                <a:ea typeface="Times New Roman"/>
                <a:cs typeface="Times New Roman"/>
                <a:sym typeface="Times New Roman"/>
              </a:defRPr>
            </a:pPr>
            <a:r>
              <a:t>24: Frevel verschließen</a:t>
            </a:r>
          </a:p>
          <a:p>
            <a:pPr>
              <a:defRPr sz="1400" b="1">
                <a:latin typeface="Times New Roman"/>
                <a:ea typeface="Times New Roman"/>
                <a:cs typeface="Times New Roman"/>
                <a:sym typeface="Times New Roman"/>
              </a:defRPr>
            </a:pPr>
            <a:r>
              <a:t>Sünde versiegeln </a:t>
            </a:r>
          </a:p>
          <a:p>
            <a:pPr>
              <a:defRPr sz="1400" b="1">
                <a:latin typeface="Times New Roman"/>
                <a:ea typeface="Times New Roman"/>
                <a:cs typeface="Times New Roman"/>
                <a:sym typeface="Times New Roman"/>
              </a:defRPr>
            </a:pPr>
            <a:r>
              <a:t>Schuld sühnen</a:t>
            </a:r>
          </a:p>
          <a:p>
            <a:pPr>
              <a:defRPr sz="1400" b="1">
                <a:latin typeface="Times New Roman"/>
                <a:ea typeface="Times New Roman"/>
                <a:cs typeface="Times New Roman"/>
                <a:sym typeface="Times New Roman"/>
              </a:defRPr>
            </a:pPr>
            <a:r>
              <a:t>Ewige Gerechtigkeit einführen</a:t>
            </a:r>
          </a:p>
          <a:p>
            <a:pPr>
              <a:defRPr sz="1400" b="1">
                <a:latin typeface="Times New Roman"/>
                <a:ea typeface="Times New Roman"/>
                <a:cs typeface="Times New Roman"/>
                <a:sym typeface="Times New Roman"/>
              </a:defRPr>
            </a:pPr>
            <a:r>
              <a:t>Gesicht/Prophet versiegeln</a:t>
            </a:r>
          </a:p>
          <a:p>
            <a:pPr>
              <a:defRPr sz="1400" b="1">
                <a:latin typeface="Times New Roman"/>
                <a:ea typeface="Times New Roman"/>
                <a:cs typeface="Times New Roman"/>
                <a:sym typeface="Times New Roman"/>
              </a:defRPr>
            </a:pPr>
            <a:r>
              <a:t> Allerheiligstes salben</a:t>
            </a:r>
          </a:p>
        </p:txBody>
      </p:sp>
      <p:sp>
        <p:nvSpPr>
          <p:cNvPr id="947" name="Shape 947"/>
          <p:cNvSpPr/>
          <p:nvPr/>
        </p:nvSpPr>
        <p:spPr>
          <a:xfrm>
            <a:off x="360417" y="2415132"/>
            <a:ext cx="1438389" cy="63023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p>
            <a:pPr>
              <a:defRPr sz="2000" b="1">
                <a:solidFill>
                  <a:srgbClr val="FFFB00"/>
                </a:solidFill>
                <a:latin typeface="Arial Narrow"/>
                <a:ea typeface="Arial Narrow"/>
                <a:cs typeface="Arial Narrow"/>
                <a:sym typeface="Arial Narrow"/>
              </a:defRPr>
            </a:pPr>
            <a:r>
              <a:t>kein </a:t>
            </a:r>
          </a:p>
          <a:p>
            <a:pPr>
              <a:defRPr b="1">
                <a:solidFill>
                  <a:srgbClr val="FFFB00"/>
                </a:solidFill>
                <a:latin typeface="Arial Narrow"/>
                <a:ea typeface="Arial Narrow"/>
                <a:cs typeface="Arial Narrow"/>
                <a:sym typeface="Arial Narrow"/>
              </a:defRPr>
            </a:pPr>
            <a:r>
              <a:t>Bauen.</a:t>
            </a:r>
          </a:p>
        </p:txBody>
      </p:sp>
      <p:sp>
        <p:nvSpPr>
          <p:cNvPr id="948" name="Shape 948"/>
          <p:cNvSpPr/>
          <p:nvPr/>
        </p:nvSpPr>
        <p:spPr>
          <a:xfrm>
            <a:off x="5834867" y="2504032"/>
            <a:ext cx="1652817" cy="45243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600" b="1">
                <a:solidFill>
                  <a:srgbClr val="FFFB00"/>
                </a:solidFill>
                <a:latin typeface="Arial Narrow"/>
                <a:ea typeface="Arial Narrow"/>
                <a:cs typeface="Arial Narrow"/>
                <a:sym typeface="Arial Narrow"/>
              </a:defRPr>
            </a:lvl1pPr>
          </a:lstStyle>
          <a:p>
            <a:r>
              <a:t>Verwüstung</a:t>
            </a:r>
          </a:p>
        </p:txBody>
      </p:sp>
      <p:sp>
        <p:nvSpPr>
          <p:cNvPr id="949" name="Shape 949"/>
          <p:cNvSpPr/>
          <p:nvPr/>
        </p:nvSpPr>
        <p:spPr>
          <a:xfrm>
            <a:off x="323525" y="2010324"/>
            <a:ext cx="1512172" cy="40923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300">
                <a:latin typeface="Times New Roman"/>
                <a:ea typeface="Times New Roman"/>
                <a:cs typeface="Times New Roman"/>
                <a:sym typeface="Times New Roman"/>
              </a:defRPr>
            </a:pPr>
            <a:r>
              <a:t>7 </a:t>
            </a:r>
            <a:r>
              <a:rPr b="1"/>
              <a:t>Wochen</a:t>
            </a:r>
          </a:p>
        </p:txBody>
      </p:sp>
      <p:sp>
        <p:nvSpPr>
          <p:cNvPr id="950" name="Shape 950"/>
          <p:cNvSpPr/>
          <p:nvPr/>
        </p:nvSpPr>
        <p:spPr>
          <a:xfrm>
            <a:off x="2795448" y="2005901"/>
            <a:ext cx="1512172" cy="4092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300">
                <a:latin typeface="Times New Roman"/>
                <a:ea typeface="Times New Roman"/>
                <a:cs typeface="Times New Roman"/>
                <a:sym typeface="Times New Roman"/>
              </a:defRPr>
            </a:pPr>
            <a:r>
              <a:t>62 </a:t>
            </a:r>
            <a:r>
              <a:rPr b="1"/>
              <a:t>Wochen</a:t>
            </a:r>
          </a:p>
        </p:txBody>
      </p:sp>
      <p:sp>
        <p:nvSpPr>
          <p:cNvPr id="951" name="Shape 951"/>
          <p:cNvSpPr/>
          <p:nvPr/>
        </p:nvSpPr>
        <p:spPr>
          <a:xfrm>
            <a:off x="5617525" y="2010324"/>
            <a:ext cx="1512172" cy="40923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300">
                <a:latin typeface="Times New Roman"/>
                <a:ea typeface="Times New Roman"/>
                <a:cs typeface="Times New Roman"/>
                <a:sym typeface="Times New Roman"/>
              </a:defRPr>
            </a:pPr>
            <a:r>
              <a:t>1 </a:t>
            </a:r>
            <a:r>
              <a:rPr b="1"/>
              <a:t>Woche</a:t>
            </a:r>
          </a:p>
        </p:txBody>
      </p:sp>
    </p:spTree>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 name="Shape 953"/>
          <p:cNvSpPr>
            <a:spLocks noGrp="1"/>
          </p:cNvSpPr>
          <p:nvPr>
            <p:ph type="title"/>
          </p:nvPr>
        </p:nvSpPr>
        <p:spPr>
          <a:xfrm>
            <a:off x="-1" y="277812"/>
            <a:ext cx="9144001" cy="461772"/>
          </a:xfrm>
          <a:prstGeom prst="rect">
            <a:avLst/>
          </a:prstGeom>
        </p:spPr>
        <p:txBody>
          <a:bodyPr lIns="0" tIns="0" rIns="0" bIns="0"/>
          <a:lstStyle/>
          <a:p>
            <a:pPr defTabSz="799184">
              <a:defRPr sz="3230" b="1" i="1">
                <a:effectLst>
                  <a:outerShdw blurRad="36195" dist="33299" dir="2700000" rotWithShape="0">
                    <a:srgbClr val="000000"/>
                  </a:outerShdw>
                </a:effectLst>
              </a:defRPr>
            </a:pPr>
            <a:r>
              <a:t>9,25: Von welchem </a:t>
            </a:r>
            <a:r>
              <a:rPr b="0" i="0"/>
              <a:t>Zeitpunkt an wird gezählt?</a:t>
            </a:r>
          </a:p>
        </p:txBody>
      </p:sp>
      <p:sp>
        <p:nvSpPr>
          <p:cNvPr id="954" name="Shape 954"/>
          <p:cNvSpPr>
            <a:spLocks noGrp="1"/>
          </p:cNvSpPr>
          <p:nvPr>
            <p:ph type="body" idx="1"/>
          </p:nvPr>
        </p:nvSpPr>
        <p:spPr>
          <a:xfrm>
            <a:off x="205679" y="978085"/>
            <a:ext cx="8732641" cy="5721424"/>
          </a:xfrm>
          <a:prstGeom prst="rect">
            <a:avLst/>
          </a:prstGeom>
          <a:solidFill>
            <a:srgbClr val="FFFFFF"/>
          </a:solidFill>
          <a:ln w="25400">
            <a:solidFill>
              <a:schemeClr val="accent1"/>
            </a:solidFill>
            <a:round/>
          </a:ln>
          <a:effectLst>
            <a:outerShdw blurRad="38100" dist="23000" dir="5400000" rotWithShape="0">
              <a:srgbClr val="000000">
                <a:alpha val="35000"/>
              </a:srgbClr>
            </a:outerShdw>
          </a:effectLst>
        </p:spPr>
        <p:txBody>
          <a:bodyPr lIns="0" tIns="0" rIns="0" bIns="0"/>
          <a:lstStyle/>
          <a:p>
            <a:pPr marL="0" indent="0" defTabSz="868680">
              <a:spcBef>
                <a:spcPts val="0"/>
              </a:spcBef>
              <a:buSzTx/>
              <a:buFontTx/>
              <a:buNone/>
              <a:defRPr sz="3514">
                <a:latin typeface="Arial Narrow"/>
                <a:ea typeface="Arial Narrow"/>
                <a:cs typeface="Arial Narrow"/>
                <a:sym typeface="Arial Narrow"/>
              </a:defRPr>
            </a:pPr>
            <a:r>
              <a:rPr b="1"/>
              <a:t>445/444 v. Chr. </a:t>
            </a:r>
            <a:r>
              <a:t>Erlaubnis des Artasasta an Nehemia  – Neh 2,7-9</a:t>
            </a:r>
          </a:p>
          <a:p>
            <a:pPr marL="0" indent="0" defTabSz="868680">
              <a:spcBef>
                <a:spcPts val="0"/>
              </a:spcBef>
              <a:buSzTx/>
              <a:buFontTx/>
              <a:buNone/>
              <a:defRPr sz="3514">
                <a:latin typeface="Arial Narrow"/>
                <a:ea typeface="Arial Narrow"/>
                <a:cs typeface="Arial Narrow"/>
                <a:sym typeface="Arial Narrow"/>
              </a:defRPr>
            </a:pPr>
            <a:r>
              <a:rPr b="1"/>
              <a:t>458/457 v. Chr.</a:t>
            </a:r>
            <a:r>
              <a:t> Edikt des Artasasta an Esra. Esr 7,6-26; 9,9</a:t>
            </a:r>
            <a:endParaRPr>
              <a:solidFill>
                <a:srgbClr val="3366FF"/>
              </a:solidFill>
              <a:effectLst>
                <a:outerShdw blurRad="36195" dist="36195" dir="2700000" rotWithShape="0">
                  <a:srgbClr val="000000"/>
                </a:outerShdw>
              </a:effectLst>
            </a:endParaRPr>
          </a:p>
          <a:p>
            <a:pPr marL="0" indent="0" defTabSz="868680">
              <a:spcBef>
                <a:spcPts val="0"/>
              </a:spcBef>
              <a:buSzTx/>
              <a:buFontTx/>
              <a:buNone/>
              <a:defRPr sz="3514">
                <a:latin typeface="Arial Narrow"/>
                <a:ea typeface="Arial Narrow"/>
                <a:cs typeface="Arial Narrow"/>
                <a:sym typeface="Arial Narrow"/>
              </a:defRPr>
            </a:pPr>
            <a:r>
              <a:rPr b="1"/>
              <a:t>520 v. Chr.</a:t>
            </a:r>
            <a:r>
              <a:t> Edikt des Darius (Fortsetzung des Tempelbaus). Esr 6,1-12; vgl. 4,24.</a:t>
            </a:r>
            <a:endParaRPr>
              <a:solidFill>
                <a:srgbClr val="3366FF"/>
              </a:solidFill>
              <a:effectLst>
                <a:outerShdw blurRad="36195" dist="36195" dir="2700000" rotWithShape="0">
                  <a:srgbClr val="000000"/>
                </a:outerShdw>
              </a:effectLst>
            </a:endParaRPr>
          </a:p>
          <a:p>
            <a:pPr marL="0" indent="0" defTabSz="868680">
              <a:spcBef>
                <a:spcPts val="0"/>
              </a:spcBef>
              <a:buSzTx/>
              <a:buFontTx/>
              <a:buNone/>
              <a:defRPr sz="3514">
                <a:latin typeface="Arial Narrow"/>
                <a:ea typeface="Arial Narrow"/>
                <a:cs typeface="Arial Narrow"/>
                <a:sym typeface="Arial Narrow"/>
              </a:defRPr>
            </a:pPr>
            <a:r>
              <a:rPr b="1"/>
              <a:t>538 v. Chr. </a:t>
            </a:r>
            <a:r>
              <a:t>Edikt des Kyrus. Esr 1,1-7; 2Ch 36,20-23</a:t>
            </a:r>
          </a:p>
          <a:p>
            <a:pPr marL="0" indent="0" defTabSz="868680">
              <a:spcBef>
                <a:spcPts val="0"/>
              </a:spcBef>
              <a:buSzTx/>
              <a:buFontTx/>
              <a:buNone/>
              <a:defRPr sz="3514">
                <a:latin typeface="Arial Narrow"/>
                <a:ea typeface="Arial Narrow"/>
                <a:cs typeface="Arial Narrow"/>
                <a:sym typeface="Arial Narrow"/>
              </a:defRPr>
            </a:pPr>
            <a:r>
              <a:rPr b="1"/>
              <a:t>605/597/587 v. Chr.:</a:t>
            </a:r>
            <a:r>
              <a:t> Gottes Wort an Jeremia (z. B. Jer 29,10-14; 30,3.8-11; 30,18; 30,22; 31,3; 31,31-40)</a:t>
            </a:r>
          </a:p>
          <a:p>
            <a:pPr marL="0" indent="0" defTabSz="868680">
              <a:spcBef>
                <a:spcPts val="0"/>
              </a:spcBef>
              <a:buSzTx/>
              <a:buFontTx/>
              <a:buNone/>
              <a:defRPr sz="3514">
                <a:latin typeface="Arial Narrow"/>
                <a:ea typeface="Arial Narrow"/>
                <a:cs typeface="Arial Narrow"/>
                <a:sym typeface="Arial Narrow"/>
              </a:defRPr>
            </a:pPr>
            <a:r>
              <a:rPr b="1"/>
              <a:t>Zum Datum: </a:t>
            </a:r>
            <a:r>
              <a:t>Jer</a:t>
            </a:r>
            <a:r>
              <a:rPr b="1"/>
              <a:t> </a:t>
            </a:r>
            <a:r>
              <a:t>25,1 (605); 29,1 (597); 32,1 (587)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5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95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95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95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95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95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95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4" grpId="1" build="p" bldLvl="5" animBg="1" advAuto="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 name="Shape 956"/>
          <p:cNvSpPr>
            <a:spLocks noGrp="1"/>
          </p:cNvSpPr>
          <p:nvPr>
            <p:ph type="title"/>
          </p:nvPr>
        </p:nvSpPr>
        <p:spPr>
          <a:xfrm>
            <a:off x="457199" y="23539"/>
            <a:ext cx="8229601" cy="432049"/>
          </a:xfrm>
          <a:prstGeom prst="rect">
            <a:avLst/>
          </a:prstGeom>
          <a:solidFill>
            <a:srgbClr val="FFFFFF"/>
          </a:solidFill>
          <a:ln>
            <a:solidFill>
              <a:schemeClr val="accent1"/>
            </a:solidFill>
            <a:round/>
          </a:ln>
          <a:effectLst>
            <a:outerShdw blurRad="25400" dist="12700" dir="5400000" rotWithShape="0">
              <a:srgbClr val="000000">
                <a:alpha val="35000"/>
              </a:srgbClr>
            </a:outerShdw>
          </a:effectLst>
        </p:spPr>
        <p:txBody>
          <a:bodyPr lIns="0" tIns="0" rIns="0" bIns="0"/>
          <a:lstStyle>
            <a:lvl1pPr defTabSz="914400">
              <a:defRPr sz="2600">
                <a:solidFill>
                  <a:srgbClr val="000000"/>
                </a:solidFill>
              </a:defRPr>
            </a:lvl1pPr>
          </a:lstStyle>
          <a:p>
            <a:pPr>
              <a:defRPr>
                <a:effectLst/>
              </a:defRPr>
            </a:pPr>
            <a:r>
              <a:t>Dan 9,25-27</a:t>
            </a:r>
          </a:p>
        </p:txBody>
      </p:sp>
      <p:sp>
        <p:nvSpPr>
          <p:cNvPr id="957" name="Shape 957"/>
          <p:cNvSpPr>
            <a:spLocks noGrp="1"/>
          </p:cNvSpPr>
          <p:nvPr>
            <p:ph type="body" idx="1"/>
          </p:nvPr>
        </p:nvSpPr>
        <p:spPr>
          <a:xfrm>
            <a:off x="111327" y="435352"/>
            <a:ext cx="8921345" cy="6422649"/>
          </a:xfrm>
          <a:prstGeom prst="rect">
            <a:avLst/>
          </a:prstGeom>
          <a:solidFill>
            <a:srgbClr val="FFFFFF"/>
          </a:solidFill>
          <a:ln>
            <a:solidFill>
              <a:schemeClr val="accent1"/>
            </a:solidFill>
            <a:round/>
          </a:ln>
          <a:effectLst>
            <a:outerShdw blurRad="25400" dist="12700" dir="5400000" rotWithShape="0">
              <a:srgbClr val="000000">
                <a:alpha val="35000"/>
              </a:srgbClr>
            </a:outerShdw>
          </a:effectLst>
        </p:spPr>
        <p:txBody>
          <a:bodyPr lIns="0" tIns="0" rIns="0" bIns="0"/>
          <a:lstStyle/>
          <a:p>
            <a:pPr marL="0" indent="0" defTabSz="877823">
              <a:spcBef>
                <a:spcPts val="0"/>
              </a:spcBef>
              <a:buSzTx/>
              <a:buFontTx/>
              <a:buNone/>
              <a:defRPr sz="2592" b="1">
                <a:latin typeface="Arial Narrow"/>
                <a:ea typeface="Arial Narrow"/>
                <a:cs typeface="Arial Narrow"/>
                <a:sym typeface="Arial Narrow"/>
              </a:defRPr>
            </a:pPr>
            <a:r>
              <a:t>25 So wisse denn und verstehe: </a:t>
            </a:r>
            <a:r>
              <a:rPr>
                <a:solidFill>
                  <a:srgbClr val="0433FF"/>
                </a:solidFill>
              </a:rPr>
              <a:t>Vom Ausgehen des Wortes, Jerusalem wiederherzustellen und zu bauen bis zu einem Gesalbten, einem Fürsten, [sind es] sieben Wochen.</a:t>
            </a:r>
            <a:r>
              <a:t> Und zweiundsechzig Wochen [lang] werden Platz und Graben wiederhergestellt und gebaut [werden] – und zwar in bedrängnisreichen Zeiten.</a:t>
            </a:r>
          </a:p>
          <a:p>
            <a:pPr marL="0" indent="0" defTabSz="877823">
              <a:spcBef>
                <a:spcPts val="0"/>
              </a:spcBef>
              <a:buSzTx/>
              <a:buFontTx/>
              <a:buNone/>
              <a:defRPr sz="2592" b="1">
                <a:latin typeface="Arial Narrow"/>
                <a:ea typeface="Arial Narrow"/>
                <a:cs typeface="Arial Narrow"/>
                <a:sym typeface="Arial Narrow"/>
              </a:defRPr>
            </a:pPr>
            <a:r>
              <a:t>26 Und nach den 62 Wochen wird ein Gesalbter ausgerottet werden und es (das Volk/Jerus.) wird keinen haben. </a:t>
            </a:r>
          </a:p>
          <a:p>
            <a:pPr marL="0" indent="0" defTabSz="877823">
              <a:spcBef>
                <a:spcPts val="0"/>
              </a:spcBef>
              <a:buSzTx/>
              <a:buFontTx/>
              <a:buNone/>
              <a:defRPr sz="2592" b="1">
                <a:latin typeface="Arial Narrow"/>
                <a:ea typeface="Arial Narrow"/>
                <a:cs typeface="Arial Narrow"/>
                <a:sym typeface="Arial Narrow"/>
              </a:defRPr>
            </a:pPr>
            <a:r>
              <a:t>Die Stadt aber samt dem Heiligtum wird das Volk eines Fürsten verderben, [</a:t>
            </a:r>
            <a:r>
              <a:rPr b="0"/>
              <a:t>das Volk eines Fürsten</a:t>
            </a:r>
            <a:r>
              <a:t>] welcher kommt. Und sein Ende wird sein in der Überflutung. Und bis ans Ende wird es Krieg geben, fest beschlossene Verwüstungen.</a:t>
            </a:r>
          </a:p>
          <a:p>
            <a:pPr marL="0" indent="0" defTabSz="877823">
              <a:spcBef>
                <a:spcPts val="0"/>
              </a:spcBef>
              <a:buSzTx/>
              <a:buFontTx/>
              <a:buNone/>
              <a:defRPr sz="2592" b="1">
                <a:latin typeface="Arial Narrow"/>
                <a:ea typeface="Arial Narrow"/>
                <a:cs typeface="Arial Narrow"/>
                <a:sym typeface="Arial Narrow"/>
              </a:defRPr>
            </a:pPr>
            <a:r>
              <a:t>27 Und er wird mit den Vielen einen festen Bund schließen eine Woche lang. Und in der Mitte der Woche wird er Schlachtopfer und Speisopfer aufhören lassen. Und auf Flügeln von Gräueln wird ein Verwüster [aufgestellt] sein, und zwar bis Vollendetes und Festbeschlossenes sich auf den Verwüster ergießen wird.</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5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95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95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95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9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 grpId="1" build="p" bldLvl="5" animBg="1" advAuto="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 name="Shape 959"/>
          <p:cNvSpPr>
            <a:spLocks noGrp="1"/>
          </p:cNvSpPr>
          <p:nvPr>
            <p:ph type="title"/>
          </p:nvPr>
        </p:nvSpPr>
        <p:spPr>
          <a:xfrm>
            <a:off x="-1" y="-2"/>
            <a:ext cx="9144001" cy="1052739"/>
          </a:xfrm>
          <a:prstGeom prst="rect">
            <a:avLst/>
          </a:prstGeom>
        </p:spPr>
        <p:txBody>
          <a:bodyPr lIns="0" tIns="0" rIns="0" bIns="0"/>
          <a:lstStyle>
            <a:lvl1pPr>
              <a:defRPr sz="3400"/>
            </a:lvl1pPr>
          </a:lstStyle>
          <a:p>
            <a:r>
              <a:t>70 Wochen</a:t>
            </a:r>
          </a:p>
        </p:txBody>
      </p:sp>
      <p:sp>
        <p:nvSpPr>
          <p:cNvPr id="960" name="Shape 960"/>
          <p:cNvSpPr/>
          <p:nvPr/>
        </p:nvSpPr>
        <p:spPr>
          <a:xfrm>
            <a:off x="352423" y="2994025"/>
            <a:ext cx="7306211" cy="0"/>
          </a:xfrm>
          <a:prstGeom prst="line">
            <a:avLst/>
          </a:prstGeom>
          <a:ln w="3175">
            <a:solidFill>
              <a:srgbClr val="FFFFFF"/>
            </a:solidFill>
          </a:ln>
        </p:spPr>
        <p:txBody>
          <a:bodyPr lIns="45719" rIns="45719"/>
          <a:lstStyle/>
          <a:p>
            <a:pPr>
              <a:defRPr sz="1600"/>
            </a:pPr>
            <a:endParaRPr/>
          </a:p>
        </p:txBody>
      </p:sp>
      <p:sp>
        <p:nvSpPr>
          <p:cNvPr id="961" name="Shape 961"/>
          <p:cNvSpPr/>
          <p:nvPr/>
        </p:nvSpPr>
        <p:spPr>
          <a:xfrm>
            <a:off x="354869" y="2463550"/>
            <a:ext cx="1148519" cy="533402"/>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962" name="Shape 962"/>
          <p:cNvSpPr/>
          <p:nvPr/>
        </p:nvSpPr>
        <p:spPr>
          <a:xfrm>
            <a:off x="1503387" y="2460624"/>
            <a:ext cx="4096294" cy="533401"/>
          </a:xfrm>
          <a:prstGeom prst="rect">
            <a:avLst/>
          </a:prstGeom>
          <a:solidFill>
            <a:srgbClr val="3366FF"/>
          </a:solidFill>
          <a:ln w="3175">
            <a:solidFill>
              <a:srgbClr val="FFFFFF"/>
            </a:solidFill>
            <a:miter/>
          </a:ln>
          <a:extLst>
            <a:ext uri="{C572A759-6A51-4108-AA02-DFA0A04FC94B}">
              <ma14:wrappingTextBoxFlag xmlns:ma14="http://schemas.microsoft.com/office/mac/drawingml/2011/main" xmlns="" val="1"/>
            </a:ext>
          </a:extLst>
        </p:spPr>
        <p:txBody>
          <a:bodyPr lIns="45719" rIns="45719" anchor="ctr"/>
          <a:lstStyle>
            <a:lvl1pPr>
              <a:defRPr sz="2700" b="1">
                <a:solidFill>
                  <a:srgbClr val="FFFB00"/>
                </a:solidFill>
                <a:latin typeface="Arial Narrow"/>
                <a:ea typeface="Arial Narrow"/>
                <a:cs typeface="Arial Narrow"/>
                <a:sym typeface="Arial Narrow"/>
              </a:defRPr>
            </a:lvl1pPr>
          </a:lstStyle>
          <a:p>
            <a:r>
              <a:t>62 Wochen lang wird gebaut.</a:t>
            </a:r>
          </a:p>
        </p:txBody>
      </p:sp>
      <p:sp>
        <p:nvSpPr>
          <p:cNvPr id="963" name="Shape 963"/>
          <p:cNvSpPr/>
          <p:nvPr/>
        </p:nvSpPr>
        <p:spPr>
          <a:xfrm>
            <a:off x="5593398" y="2460624"/>
            <a:ext cx="1068269"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964" name="Shape 964"/>
          <p:cNvSpPr/>
          <p:nvPr/>
        </p:nvSpPr>
        <p:spPr>
          <a:xfrm>
            <a:off x="35495" y="3284982"/>
            <a:ext cx="173991" cy="4097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200">
                <a:latin typeface="Times New Roman"/>
                <a:ea typeface="Times New Roman"/>
                <a:cs typeface="Times New Roman"/>
                <a:sym typeface="Times New Roman"/>
              </a:defRPr>
            </a:lvl1pPr>
          </a:lstStyle>
          <a:p>
            <a:r>
              <a:t> </a:t>
            </a:r>
          </a:p>
        </p:txBody>
      </p:sp>
      <p:sp>
        <p:nvSpPr>
          <p:cNvPr id="965" name="Shape 965"/>
          <p:cNvSpPr/>
          <p:nvPr/>
        </p:nvSpPr>
        <p:spPr>
          <a:xfrm>
            <a:off x="8532438" y="548679"/>
            <a:ext cx="2" cy="1958157"/>
          </a:xfrm>
          <a:prstGeom prst="line">
            <a:avLst/>
          </a:prstGeom>
          <a:ln w="63500">
            <a:solidFill>
              <a:srgbClr val="FF0000"/>
            </a:solidFill>
            <a:tailEnd type="triangle"/>
          </a:ln>
        </p:spPr>
        <p:txBody>
          <a:bodyPr lIns="45719" rIns="45719"/>
          <a:lstStyle/>
          <a:p>
            <a:pPr>
              <a:defRPr sz="1600"/>
            </a:pPr>
            <a:endParaRPr/>
          </a:p>
        </p:txBody>
      </p:sp>
      <p:sp>
        <p:nvSpPr>
          <p:cNvPr id="966" name="Shape 966"/>
          <p:cNvSpPr/>
          <p:nvPr/>
        </p:nvSpPr>
        <p:spPr>
          <a:xfrm>
            <a:off x="1512354" y="5056147"/>
            <a:ext cx="127001" cy="28379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marL="342900" indent="-342900" algn="ctr">
              <a:spcBef>
                <a:spcPts val="1900"/>
              </a:spcBef>
              <a:defRPr sz="2000"/>
            </a:lvl1pPr>
          </a:lstStyle>
          <a:p>
            <a:r>
              <a:t> </a:t>
            </a:r>
          </a:p>
        </p:txBody>
      </p:sp>
      <p:sp>
        <p:nvSpPr>
          <p:cNvPr id="967" name="Shape 967"/>
          <p:cNvSpPr/>
          <p:nvPr/>
        </p:nvSpPr>
        <p:spPr>
          <a:xfrm>
            <a:off x="6794375" y="2496491"/>
            <a:ext cx="699524" cy="40977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200">
                <a:latin typeface="Times New Roman"/>
                <a:ea typeface="Times New Roman"/>
                <a:cs typeface="Times New Roman"/>
                <a:sym typeface="Times New Roman"/>
              </a:defRPr>
            </a:lvl1pPr>
          </a:lstStyle>
          <a:p>
            <a:r>
              <a:t>3,5</a:t>
            </a:r>
          </a:p>
        </p:txBody>
      </p:sp>
      <p:sp>
        <p:nvSpPr>
          <p:cNvPr id="968" name="Shape 968"/>
          <p:cNvSpPr/>
          <p:nvPr/>
        </p:nvSpPr>
        <p:spPr>
          <a:xfrm flipV="1">
            <a:off x="6660230" y="3341020"/>
            <a:ext cx="1435" cy="736051"/>
          </a:xfrm>
          <a:prstGeom prst="line">
            <a:avLst/>
          </a:prstGeom>
          <a:ln w="63500">
            <a:solidFill>
              <a:srgbClr val="FFFFFF"/>
            </a:solidFill>
            <a:tailEnd type="triangle"/>
          </a:ln>
        </p:spPr>
        <p:txBody>
          <a:bodyPr lIns="45719" rIns="45719"/>
          <a:lstStyle/>
          <a:p>
            <a:pPr>
              <a:defRPr sz="1600"/>
            </a:pPr>
            <a:endParaRPr/>
          </a:p>
        </p:txBody>
      </p:sp>
      <p:sp>
        <p:nvSpPr>
          <p:cNvPr id="969" name="Shape 969"/>
          <p:cNvSpPr/>
          <p:nvPr/>
        </p:nvSpPr>
        <p:spPr>
          <a:xfrm>
            <a:off x="6661663" y="2463550"/>
            <a:ext cx="996972" cy="533402"/>
          </a:xfrm>
          <a:prstGeom prst="rect">
            <a:avLst/>
          </a:prstGeom>
          <a:solidFill>
            <a:srgbClr val="85A3FF"/>
          </a:solidFill>
          <a:ln w="3175">
            <a:solidFill>
              <a:srgbClr val="FFFFFF"/>
            </a:solidFill>
            <a:miter/>
          </a:ln>
        </p:spPr>
        <p:txBody>
          <a:bodyPr lIns="45719" rIns="45719" anchor="ctr"/>
          <a:lstStyle/>
          <a:p>
            <a:pPr>
              <a:defRPr sz="1600"/>
            </a:pPr>
            <a:endParaRPr/>
          </a:p>
        </p:txBody>
      </p:sp>
      <p:sp>
        <p:nvSpPr>
          <p:cNvPr id="970" name="Shape 970"/>
          <p:cNvSpPr/>
          <p:nvPr/>
        </p:nvSpPr>
        <p:spPr>
          <a:xfrm flipH="1" flipV="1">
            <a:off x="8502722" y="3068957"/>
            <a:ext cx="29718" cy="1987190"/>
          </a:xfrm>
          <a:prstGeom prst="line">
            <a:avLst/>
          </a:prstGeom>
          <a:ln w="63500">
            <a:solidFill>
              <a:srgbClr val="FFFFFF"/>
            </a:solidFill>
            <a:tailEnd type="triangle"/>
          </a:ln>
        </p:spPr>
        <p:txBody>
          <a:bodyPr lIns="45719" rIns="45719"/>
          <a:lstStyle/>
          <a:p>
            <a:pPr>
              <a:defRPr sz="1600"/>
            </a:pPr>
            <a:endParaRPr/>
          </a:p>
        </p:txBody>
      </p:sp>
      <p:sp>
        <p:nvSpPr>
          <p:cNvPr id="971" name="Shape 971"/>
          <p:cNvSpPr/>
          <p:nvPr/>
        </p:nvSpPr>
        <p:spPr>
          <a:xfrm>
            <a:off x="360417" y="2415132"/>
            <a:ext cx="1438389" cy="63023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p>
            <a:pPr>
              <a:defRPr sz="2000" b="1">
                <a:solidFill>
                  <a:srgbClr val="FFFB00"/>
                </a:solidFill>
                <a:latin typeface="Arial Narrow"/>
                <a:ea typeface="Arial Narrow"/>
                <a:cs typeface="Arial Narrow"/>
                <a:sym typeface="Arial Narrow"/>
              </a:defRPr>
            </a:pPr>
            <a:r>
              <a:t>kein </a:t>
            </a:r>
          </a:p>
          <a:p>
            <a:pPr>
              <a:defRPr b="1">
                <a:solidFill>
                  <a:srgbClr val="FFFB00"/>
                </a:solidFill>
                <a:latin typeface="Arial Narrow"/>
                <a:ea typeface="Arial Narrow"/>
                <a:cs typeface="Arial Narrow"/>
                <a:sym typeface="Arial Narrow"/>
              </a:defRPr>
            </a:pPr>
            <a:r>
              <a:t>Bauen.</a:t>
            </a:r>
          </a:p>
        </p:txBody>
      </p:sp>
      <p:sp>
        <p:nvSpPr>
          <p:cNvPr id="972" name="Shape 972"/>
          <p:cNvSpPr/>
          <p:nvPr/>
        </p:nvSpPr>
        <p:spPr>
          <a:xfrm>
            <a:off x="5834867" y="2504032"/>
            <a:ext cx="1652817" cy="45243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600" b="1">
                <a:solidFill>
                  <a:srgbClr val="FFFB00"/>
                </a:solidFill>
                <a:latin typeface="Arial Narrow"/>
                <a:ea typeface="Arial Narrow"/>
                <a:cs typeface="Arial Narrow"/>
                <a:sym typeface="Arial Narrow"/>
              </a:defRPr>
            </a:lvl1pPr>
          </a:lstStyle>
          <a:p>
            <a:r>
              <a:t>Verwüstung</a:t>
            </a:r>
          </a:p>
        </p:txBody>
      </p:sp>
      <p:sp>
        <p:nvSpPr>
          <p:cNvPr id="973" name="Shape 973"/>
          <p:cNvSpPr/>
          <p:nvPr/>
        </p:nvSpPr>
        <p:spPr>
          <a:xfrm>
            <a:off x="323525" y="2010324"/>
            <a:ext cx="1512172" cy="40923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300">
                <a:latin typeface="Times New Roman"/>
                <a:ea typeface="Times New Roman"/>
                <a:cs typeface="Times New Roman"/>
                <a:sym typeface="Times New Roman"/>
              </a:defRPr>
            </a:pPr>
            <a:r>
              <a:rPr b="1"/>
              <a:t>7</a:t>
            </a:r>
            <a:r>
              <a:t> </a:t>
            </a:r>
            <a:r>
              <a:rPr b="1"/>
              <a:t>Wochen</a:t>
            </a:r>
          </a:p>
        </p:txBody>
      </p:sp>
      <p:sp>
        <p:nvSpPr>
          <p:cNvPr id="974" name="Shape 974"/>
          <p:cNvSpPr/>
          <p:nvPr/>
        </p:nvSpPr>
        <p:spPr>
          <a:xfrm>
            <a:off x="2795448" y="2005901"/>
            <a:ext cx="1512172" cy="4092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300">
                <a:latin typeface="Times New Roman"/>
                <a:ea typeface="Times New Roman"/>
                <a:cs typeface="Times New Roman"/>
                <a:sym typeface="Times New Roman"/>
              </a:defRPr>
            </a:pPr>
            <a:r>
              <a:rPr b="1"/>
              <a:t>62</a:t>
            </a:r>
            <a:r>
              <a:t> </a:t>
            </a:r>
            <a:r>
              <a:rPr b="1"/>
              <a:t>Wochen</a:t>
            </a:r>
          </a:p>
        </p:txBody>
      </p:sp>
      <p:sp>
        <p:nvSpPr>
          <p:cNvPr id="975" name="Shape 975"/>
          <p:cNvSpPr/>
          <p:nvPr/>
        </p:nvSpPr>
        <p:spPr>
          <a:xfrm>
            <a:off x="5617525" y="2010324"/>
            <a:ext cx="1512172" cy="40923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300">
                <a:latin typeface="Times New Roman"/>
                <a:ea typeface="Times New Roman"/>
                <a:cs typeface="Times New Roman"/>
                <a:sym typeface="Times New Roman"/>
              </a:defRPr>
            </a:pPr>
            <a:r>
              <a:rPr b="1"/>
              <a:t>1</a:t>
            </a:r>
            <a:r>
              <a:t> </a:t>
            </a:r>
            <a:r>
              <a:rPr b="1"/>
              <a:t>Woche</a:t>
            </a:r>
          </a:p>
        </p:txBody>
      </p:sp>
      <p:sp>
        <p:nvSpPr>
          <p:cNvPr id="976" name="Shape 976"/>
          <p:cNvSpPr/>
          <p:nvPr/>
        </p:nvSpPr>
        <p:spPr>
          <a:xfrm>
            <a:off x="35915" y="3343797"/>
            <a:ext cx="2087393" cy="1697039"/>
          </a:xfrm>
          <a:prstGeom prst="rect">
            <a:avLst/>
          </a:prstGeom>
          <a:gradFill>
            <a:gsLst>
              <a:gs pos="0">
                <a:srgbClr val="FBFBFB"/>
              </a:gs>
              <a:gs pos="100000">
                <a:srgbClr val="BEBEBE"/>
              </a:gs>
            </a:gsLst>
            <a:lin ang="5400000"/>
          </a:gra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8" tIns="35718" rIns="35718" bIns="35718" anchor="ctr">
            <a:spAutoFit/>
          </a:bodyPr>
          <a:lstStyle/>
          <a:p>
            <a:pPr algn="ctr" defTabSz="410765">
              <a:defRPr sz="2700" b="1">
                <a:latin typeface="+mj-lt"/>
                <a:ea typeface="+mj-ea"/>
                <a:cs typeface="+mj-cs"/>
                <a:sym typeface="Helvetica"/>
              </a:defRPr>
            </a:pPr>
            <a:r>
              <a:t>Jer 29,10-14</a:t>
            </a:r>
          </a:p>
          <a:p>
            <a:pPr algn="ctr" defTabSz="410765">
              <a:defRPr sz="2700" b="1">
                <a:latin typeface="+mj-lt"/>
                <a:ea typeface="+mj-ea"/>
                <a:cs typeface="+mj-cs"/>
                <a:sym typeface="Helvetica"/>
              </a:defRPr>
            </a:pPr>
            <a:r>
              <a:t>30,3.8-11; 30,18.22</a:t>
            </a:r>
          </a:p>
          <a:p>
            <a:pPr algn="ctr" defTabSz="410765">
              <a:defRPr sz="2700" b="1">
                <a:latin typeface="+mj-lt"/>
                <a:ea typeface="+mj-ea"/>
                <a:cs typeface="+mj-cs"/>
                <a:sym typeface="Helvetica"/>
              </a:defRPr>
            </a:pPr>
            <a:r>
              <a:t>31,3.31-40</a:t>
            </a:r>
          </a:p>
        </p:txBody>
      </p:sp>
    </p:spTree>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 name="Shape 978"/>
          <p:cNvSpPr>
            <a:spLocks noGrp="1"/>
          </p:cNvSpPr>
          <p:nvPr>
            <p:ph type="title"/>
          </p:nvPr>
        </p:nvSpPr>
        <p:spPr>
          <a:xfrm>
            <a:off x="-1" y="277812"/>
            <a:ext cx="9144001" cy="461772"/>
          </a:xfrm>
          <a:prstGeom prst="rect">
            <a:avLst/>
          </a:prstGeom>
        </p:spPr>
        <p:txBody>
          <a:bodyPr lIns="0" tIns="0" rIns="0" bIns="0"/>
          <a:lstStyle/>
          <a:p>
            <a:pPr defTabSz="799184">
              <a:defRPr sz="3230" b="1" i="1">
                <a:effectLst>
                  <a:outerShdw blurRad="36195" dist="33299" dir="2700000" rotWithShape="0">
                    <a:srgbClr val="000000"/>
                  </a:outerShdw>
                </a:effectLst>
              </a:defRPr>
            </a:pPr>
            <a:r>
              <a:t>9,25: Von welchem </a:t>
            </a:r>
            <a:r>
              <a:rPr b="0" i="0"/>
              <a:t>Zeitpunkt an wird gezählt?</a:t>
            </a:r>
          </a:p>
        </p:txBody>
      </p:sp>
      <p:sp>
        <p:nvSpPr>
          <p:cNvPr id="979" name="Shape 979"/>
          <p:cNvSpPr>
            <a:spLocks noGrp="1"/>
          </p:cNvSpPr>
          <p:nvPr>
            <p:ph type="body" idx="1"/>
          </p:nvPr>
        </p:nvSpPr>
        <p:spPr>
          <a:xfrm>
            <a:off x="205679" y="978085"/>
            <a:ext cx="8732641" cy="5721424"/>
          </a:xfrm>
          <a:prstGeom prst="rect">
            <a:avLst/>
          </a:prstGeom>
          <a:solidFill>
            <a:srgbClr val="FFFFFF"/>
          </a:solidFill>
          <a:ln w="25400">
            <a:solidFill>
              <a:schemeClr val="accent1"/>
            </a:solidFill>
            <a:round/>
          </a:ln>
          <a:effectLst>
            <a:outerShdw blurRad="38100" dist="23000" dir="5400000" rotWithShape="0">
              <a:srgbClr val="000000">
                <a:alpha val="35000"/>
              </a:srgbClr>
            </a:outerShdw>
          </a:effectLst>
        </p:spPr>
        <p:txBody>
          <a:bodyPr lIns="0" tIns="0" rIns="0" bIns="0"/>
          <a:lstStyle/>
          <a:p>
            <a:pPr marL="0" indent="0" defTabSz="868680">
              <a:spcBef>
                <a:spcPts val="0"/>
              </a:spcBef>
              <a:buSzTx/>
              <a:buFontTx/>
              <a:buNone/>
              <a:defRPr sz="3514">
                <a:latin typeface="Arial Narrow"/>
                <a:ea typeface="Arial Narrow"/>
                <a:cs typeface="Arial Narrow"/>
                <a:sym typeface="Arial Narrow"/>
              </a:defRPr>
            </a:pPr>
            <a:r>
              <a:rPr b="1"/>
              <a:t>445/444 v. Chr. </a:t>
            </a:r>
            <a:r>
              <a:t>Erlaubnis des Artasasta an Nehemia  – Neh 2,7-9</a:t>
            </a:r>
          </a:p>
          <a:p>
            <a:pPr marL="0" indent="0" defTabSz="868680">
              <a:spcBef>
                <a:spcPts val="0"/>
              </a:spcBef>
              <a:buSzTx/>
              <a:buFontTx/>
              <a:buNone/>
              <a:defRPr sz="3514">
                <a:latin typeface="Arial Narrow"/>
                <a:ea typeface="Arial Narrow"/>
                <a:cs typeface="Arial Narrow"/>
                <a:sym typeface="Arial Narrow"/>
              </a:defRPr>
            </a:pPr>
            <a:r>
              <a:rPr b="1"/>
              <a:t>458/457 v. Chr.</a:t>
            </a:r>
            <a:r>
              <a:t> Edikt des Artasasta an Esra. Esr 7,6-26; 9,9</a:t>
            </a:r>
            <a:endParaRPr>
              <a:solidFill>
                <a:srgbClr val="3366FF"/>
              </a:solidFill>
              <a:effectLst>
                <a:outerShdw blurRad="36195" dist="36195" dir="2700000" rotWithShape="0">
                  <a:srgbClr val="000000"/>
                </a:outerShdw>
              </a:effectLst>
            </a:endParaRPr>
          </a:p>
          <a:p>
            <a:pPr marL="0" indent="0" defTabSz="868680">
              <a:spcBef>
                <a:spcPts val="0"/>
              </a:spcBef>
              <a:buSzTx/>
              <a:buFontTx/>
              <a:buNone/>
              <a:defRPr sz="3514">
                <a:latin typeface="Arial Narrow"/>
                <a:ea typeface="Arial Narrow"/>
                <a:cs typeface="Arial Narrow"/>
                <a:sym typeface="Arial Narrow"/>
              </a:defRPr>
            </a:pPr>
            <a:r>
              <a:rPr b="1"/>
              <a:t>520 v. Chr.</a:t>
            </a:r>
            <a:r>
              <a:t> Edikt des Darius (Fortsetzung des Tempelbaus). Esr 6,1-12; vgl. 4,24.</a:t>
            </a:r>
            <a:endParaRPr>
              <a:solidFill>
                <a:srgbClr val="3366FF"/>
              </a:solidFill>
              <a:effectLst>
                <a:outerShdw blurRad="36195" dist="36195" dir="2700000" rotWithShape="0">
                  <a:srgbClr val="000000"/>
                </a:outerShdw>
              </a:effectLst>
            </a:endParaRPr>
          </a:p>
          <a:p>
            <a:pPr marL="0" indent="0" defTabSz="868680">
              <a:spcBef>
                <a:spcPts val="0"/>
              </a:spcBef>
              <a:buSzTx/>
              <a:buFontTx/>
              <a:buNone/>
              <a:defRPr sz="3514">
                <a:latin typeface="Arial Narrow"/>
                <a:ea typeface="Arial Narrow"/>
                <a:cs typeface="Arial Narrow"/>
                <a:sym typeface="Arial Narrow"/>
              </a:defRPr>
            </a:pPr>
            <a:r>
              <a:rPr b="1"/>
              <a:t>538 v. Chr. </a:t>
            </a:r>
            <a:r>
              <a:t>Edikt des Kyrus. Esr 1,1-7; 2Ch 36,20-23</a:t>
            </a:r>
          </a:p>
          <a:p>
            <a:pPr marL="0" indent="0" defTabSz="868680">
              <a:spcBef>
                <a:spcPts val="0"/>
              </a:spcBef>
              <a:buSzTx/>
              <a:buFontTx/>
              <a:buNone/>
              <a:defRPr sz="3514">
                <a:latin typeface="Arial Narrow"/>
                <a:ea typeface="Arial Narrow"/>
                <a:cs typeface="Arial Narrow"/>
                <a:sym typeface="Arial Narrow"/>
              </a:defRPr>
            </a:pPr>
            <a:r>
              <a:rPr b="1"/>
              <a:t>605/597/587 v. Chr.:</a:t>
            </a:r>
            <a:r>
              <a:t> Gottes Wort an Jeremia (z. B. Jer 29,10-14; 30,3.8-11; 30,18; 30,22; 31,3; 31,31-40)</a:t>
            </a:r>
          </a:p>
          <a:p>
            <a:pPr marL="0" indent="0" defTabSz="868680">
              <a:spcBef>
                <a:spcPts val="0"/>
              </a:spcBef>
              <a:buSzTx/>
              <a:buFontTx/>
              <a:buNone/>
              <a:defRPr sz="3514">
                <a:latin typeface="Arial Narrow"/>
                <a:ea typeface="Arial Narrow"/>
                <a:cs typeface="Arial Narrow"/>
                <a:sym typeface="Arial Narrow"/>
              </a:defRPr>
            </a:pPr>
            <a:r>
              <a:rPr b="1"/>
              <a:t>Zum Datum: </a:t>
            </a:r>
            <a:r>
              <a:t>Jer</a:t>
            </a:r>
            <a:r>
              <a:rPr b="1"/>
              <a:t> </a:t>
            </a:r>
            <a:r>
              <a:t>25,1 (605); 29,1 (597); 32,1 (587);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7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97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97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97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97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97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9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 grpId="1" build="p" bldLvl="5" animBg="1" advAuto="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1" name="Shape 981"/>
          <p:cNvSpPr>
            <a:spLocks noGrp="1"/>
          </p:cNvSpPr>
          <p:nvPr>
            <p:ph type="title"/>
          </p:nvPr>
        </p:nvSpPr>
        <p:spPr>
          <a:xfrm>
            <a:off x="25582" y="116631"/>
            <a:ext cx="9118419" cy="397457"/>
          </a:xfrm>
          <a:prstGeom prst="rect">
            <a:avLst/>
          </a:prstGeom>
          <a:solidFill>
            <a:srgbClr val="FFFFFF"/>
          </a:solidFill>
          <a:ln>
            <a:solidFill>
              <a:schemeClr val="accent1"/>
            </a:solidFill>
            <a:round/>
          </a:ln>
          <a:effectLst>
            <a:outerShdw blurRad="25400" dist="12700" dir="5400000" rotWithShape="0">
              <a:srgbClr val="000000">
                <a:alpha val="35000"/>
              </a:srgbClr>
            </a:outerShdw>
          </a:effectLst>
        </p:spPr>
        <p:txBody>
          <a:bodyPr lIns="0" tIns="0" rIns="0" bIns="0"/>
          <a:lstStyle>
            <a:lvl1pPr defTabSz="905255">
              <a:defRPr sz="2574">
                <a:solidFill>
                  <a:srgbClr val="000000"/>
                </a:solidFill>
              </a:defRPr>
            </a:lvl1pPr>
          </a:lstStyle>
          <a:p>
            <a:pPr>
              <a:defRPr>
                <a:effectLst/>
              </a:defRPr>
            </a:pPr>
            <a:r>
              <a:t>9,24E: Das „Allerheiligste“ ist nicht der Messias</a:t>
            </a:r>
          </a:p>
        </p:txBody>
      </p:sp>
      <p:sp>
        <p:nvSpPr>
          <p:cNvPr id="982" name="Shape 982"/>
          <p:cNvSpPr>
            <a:spLocks noGrp="1"/>
          </p:cNvSpPr>
          <p:nvPr>
            <p:ph type="body" idx="1"/>
          </p:nvPr>
        </p:nvSpPr>
        <p:spPr>
          <a:xfrm>
            <a:off x="101724" y="548331"/>
            <a:ext cx="8940553" cy="6309671"/>
          </a:xfrm>
          <a:prstGeom prst="rect">
            <a:avLst/>
          </a:prstGeom>
          <a:solidFill>
            <a:srgbClr val="FFFFFF"/>
          </a:solidFill>
          <a:ln>
            <a:solidFill>
              <a:schemeClr val="accent1"/>
            </a:solidFill>
            <a:round/>
          </a:ln>
          <a:effectLst>
            <a:outerShdw blurRad="25400" dist="12700" dir="5400000" rotWithShape="0">
              <a:srgbClr val="000000">
                <a:alpha val="35000"/>
              </a:srgbClr>
            </a:outerShdw>
          </a:effectLst>
        </p:spPr>
        <p:txBody>
          <a:bodyPr lIns="0" tIns="0" rIns="0" bIns="0"/>
          <a:lstStyle/>
          <a:p>
            <a:pPr marL="0" indent="0" defTabSz="722376">
              <a:spcBef>
                <a:spcPts val="0"/>
              </a:spcBef>
              <a:buSzTx/>
              <a:buFontTx/>
              <a:buNone/>
              <a:defRPr sz="2133"/>
            </a:pPr>
            <a:r>
              <a:t>a) Er wurde </a:t>
            </a:r>
            <a:r>
              <a:rPr b="1"/>
              <a:t>schon vor </a:t>
            </a:r>
            <a:r>
              <a:t>der 70. Woche gesalbt: zum Propheten (Lk 4,17ff; Ag 10,38), zum Priester  ( Heb 5,5ff), zum König (Ag 2,36; 4,26f)</a:t>
            </a:r>
          </a:p>
          <a:p>
            <a:pPr marL="0" indent="0" defTabSz="722376">
              <a:spcBef>
                <a:spcPts val="0"/>
              </a:spcBef>
              <a:buSzTx/>
              <a:buFontTx/>
              <a:buNone/>
              <a:defRPr sz="2133"/>
            </a:pPr>
            <a:r>
              <a:t>b) Im Hebr fehlt der Artikel. Wenn das Wort „Heiligtum“ ohne Artikel steht, ist im AT immer eine Sache gemeint, nicht eine Person. (Keil)</a:t>
            </a:r>
          </a:p>
          <a:p>
            <a:pPr marL="0" indent="0" defTabSz="722376">
              <a:spcBef>
                <a:spcPts val="0"/>
              </a:spcBef>
              <a:buSzTx/>
              <a:buFontTx/>
              <a:buNone/>
              <a:defRPr sz="2133"/>
            </a:pPr>
            <a:r>
              <a:t>→  Das </a:t>
            </a:r>
            <a:r>
              <a:rPr u="sng"/>
              <a:t>Heiligtum</a:t>
            </a:r>
            <a:r>
              <a:t> (Vgl. Kontext; es geht um die Zukunft der </a:t>
            </a:r>
            <a:r>
              <a:rPr u="sng"/>
              <a:t>Stadt</a:t>
            </a:r>
            <a:r>
              <a:t> und des </a:t>
            </a:r>
            <a:r>
              <a:rPr u="sng"/>
              <a:t>Heiligtums</a:t>
            </a:r>
            <a:r>
              <a:t>)</a:t>
            </a:r>
          </a:p>
          <a:p>
            <a:pPr marL="0" indent="0" defTabSz="722376">
              <a:spcBef>
                <a:spcPts val="0"/>
              </a:spcBef>
              <a:buSzTx/>
              <a:buFontTx/>
              <a:buNone/>
              <a:defRPr sz="2133"/>
            </a:pPr>
            <a:r>
              <a:t>(Nb.: salben: 2M 40,10: „… </a:t>
            </a:r>
            <a:r>
              <a:rPr b="1"/>
              <a:t>salbe</a:t>
            </a:r>
            <a:r>
              <a:t> den Brandopferaltar und alle seine Geräte und heilige den Altar, und so wird der Altar ein Heiliges der Heiligen (= ein Allerheiligstes).</a:t>
            </a:r>
          </a:p>
          <a:p>
            <a:pPr marL="214594" indent="-214594" defTabSz="361188">
              <a:spcBef>
                <a:spcPts val="300"/>
              </a:spcBef>
              <a:buSzPct val="75000"/>
              <a:buFontTx/>
              <a:defRPr sz="2133"/>
            </a:pPr>
            <a:r>
              <a:t>2M 40,9 Und nimm das Salböl und salbe die Wohnung und alles, was darin ist, und heilige sie und alle ihre Geräte; und sie soll heilig sein.</a:t>
            </a:r>
          </a:p>
          <a:p>
            <a:pPr marL="214594" indent="-214594" defTabSz="361188">
              <a:spcBef>
                <a:spcPts val="300"/>
              </a:spcBef>
              <a:buSzPct val="75000"/>
              <a:buFontTx/>
              <a:defRPr sz="2133"/>
            </a:pPr>
            <a:r>
              <a:t>3M 8,10 Und Mose nahm das Salböl und salbte die Wohnung und alles, was darin war, und heiligte sie.</a:t>
            </a:r>
          </a:p>
          <a:p>
            <a:pPr marL="214594" indent="-214594" defTabSz="361188">
              <a:spcBef>
                <a:spcPts val="300"/>
              </a:spcBef>
              <a:buSzPct val="75000"/>
              <a:buFontTx/>
              <a:defRPr sz="2133"/>
            </a:pPr>
            <a:r>
              <a:t>4M 7,1 Und es geschah an dem Tage, da Mose das Aufrichten der Wohnung vollendet und sie gesalbt und sie geheiligt hatte mit allen ihren Geräten, sowie den Altar und alle seine Geräte, und er sie gesalbt und sie geheiligt hatte …</a:t>
            </a:r>
          </a:p>
          <a:p>
            <a:pPr marL="253611" indent="-253611" defTabSz="361188">
              <a:spcBef>
                <a:spcPts val="400"/>
              </a:spcBef>
              <a:buSzPct val="75000"/>
              <a:buFontTx/>
              <a:defRPr sz="2133"/>
            </a:pPr>
            <a:r>
              <a:t>Die Herrlichkeit kehrt in den neuen verherrlichten Tempel zurück: Hes 43,2ff. Daher muss er gesalbt werden.</a:t>
            </a:r>
          </a:p>
        </p:txBody>
      </p:sp>
    </p:spTree>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 name="Shape 984"/>
          <p:cNvSpPr>
            <a:spLocks noGrp="1"/>
          </p:cNvSpPr>
          <p:nvPr>
            <p:ph type="title"/>
          </p:nvPr>
        </p:nvSpPr>
        <p:spPr>
          <a:xfrm>
            <a:off x="457199" y="23539"/>
            <a:ext cx="8229601" cy="432049"/>
          </a:xfrm>
          <a:prstGeom prst="rect">
            <a:avLst/>
          </a:prstGeom>
          <a:solidFill>
            <a:srgbClr val="FFFFFF"/>
          </a:solidFill>
          <a:ln>
            <a:solidFill>
              <a:schemeClr val="accent1"/>
            </a:solidFill>
            <a:round/>
          </a:ln>
          <a:effectLst>
            <a:outerShdw blurRad="25400" dist="12700" dir="5400000" rotWithShape="0">
              <a:srgbClr val="000000">
                <a:alpha val="35000"/>
              </a:srgbClr>
            </a:outerShdw>
          </a:effectLst>
        </p:spPr>
        <p:txBody>
          <a:bodyPr lIns="0" tIns="0" rIns="0" bIns="0"/>
          <a:lstStyle>
            <a:lvl1pPr defTabSz="914400">
              <a:defRPr sz="2600">
                <a:solidFill>
                  <a:srgbClr val="000000"/>
                </a:solidFill>
              </a:defRPr>
            </a:lvl1pPr>
          </a:lstStyle>
          <a:p>
            <a:pPr>
              <a:defRPr>
                <a:effectLst/>
              </a:defRPr>
            </a:pPr>
            <a:r>
              <a:t>Dan 9,25-27</a:t>
            </a:r>
          </a:p>
        </p:txBody>
      </p:sp>
      <p:sp>
        <p:nvSpPr>
          <p:cNvPr id="985" name="Shape 985"/>
          <p:cNvSpPr>
            <a:spLocks noGrp="1"/>
          </p:cNvSpPr>
          <p:nvPr>
            <p:ph type="body" idx="1"/>
          </p:nvPr>
        </p:nvSpPr>
        <p:spPr>
          <a:xfrm>
            <a:off x="111327" y="435352"/>
            <a:ext cx="8921345" cy="6422649"/>
          </a:xfrm>
          <a:prstGeom prst="rect">
            <a:avLst/>
          </a:prstGeom>
          <a:solidFill>
            <a:srgbClr val="FFFFFF"/>
          </a:solidFill>
          <a:ln>
            <a:solidFill>
              <a:schemeClr val="accent1"/>
            </a:solidFill>
            <a:round/>
          </a:ln>
          <a:effectLst>
            <a:outerShdw blurRad="25400" dist="12700" dir="5400000" rotWithShape="0">
              <a:srgbClr val="000000">
                <a:alpha val="35000"/>
              </a:srgbClr>
            </a:outerShdw>
          </a:effectLst>
        </p:spPr>
        <p:txBody>
          <a:bodyPr lIns="0" tIns="0" rIns="0" bIns="0"/>
          <a:lstStyle/>
          <a:p>
            <a:pPr marL="0" indent="0" defTabSz="877823">
              <a:spcBef>
                <a:spcPts val="0"/>
              </a:spcBef>
              <a:buSzTx/>
              <a:buFontTx/>
              <a:buNone/>
              <a:defRPr sz="2592" b="1">
                <a:latin typeface="Arial Narrow"/>
                <a:ea typeface="Arial Narrow"/>
                <a:cs typeface="Arial Narrow"/>
                <a:sym typeface="Arial Narrow"/>
              </a:defRPr>
            </a:pPr>
            <a:r>
              <a:t>25 So wisse denn und verstehe: Vom Ausgehen des Wortes, Jerusalem wiederherzustellen und zu bauen bis zu einem Gesalbten, einem Fürsten, [sind es] sieben Wochen. Und zweiundsechzig Wochen [lang] werden Platz und Graben wiederhergestellt und gebaut [werden] – und zwar in bedrängnisreichen Zeiten.</a:t>
            </a:r>
          </a:p>
          <a:p>
            <a:pPr marL="0" indent="0" defTabSz="877823">
              <a:spcBef>
                <a:spcPts val="0"/>
              </a:spcBef>
              <a:buSzTx/>
              <a:buFontTx/>
              <a:buNone/>
              <a:defRPr sz="2592" b="1">
                <a:latin typeface="Arial Narrow"/>
                <a:ea typeface="Arial Narrow"/>
                <a:cs typeface="Arial Narrow"/>
                <a:sym typeface="Arial Narrow"/>
              </a:defRPr>
            </a:pPr>
            <a:r>
              <a:t>26 Und nach den 62 Wochen wird ein Gesalbter ausgerottet werden und es (das Volk/Jerus.) wird keinen haben. </a:t>
            </a:r>
          </a:p>
          <a:p>
            <a:pPr marL="0" indent="0" defTabSz="877823">
              <a:spcBef>
                <a:spcPts val="0"/>
              </a:spcBef>
              <a:buSzTx/>
              <a:buFontTx/>
              <a:buNone/>
              <a:defRPr sz="2592" b="1">
                <a:latin typeface="Arial Narrow"/>
                <a:ea typeface="Arial Narrow"/>
                <a:cs typeface="Arial Narrow"/>
                <a:sym typeface="Arial Narrow"/>
              </a:defRPr>
            </a:pPr>
            <a:r>
              <a:t>Die Stadt aber samt dem Heiligtum wird das Volk eines Fürsten verderben, [</a:t>
            </a:r>
            <a:r>
              <a:rPr b="0"/>
              <a:t>das Volk eines Fürsten</a:t>
            </a:r>
            <a:r>
              <a:t>] welcher kommt. Und sein Ende wird sein in der Überflutung. Und bis ans Ende wird es Krieg geben, fest beschlossene Verwüstungen.</a:t>
            </a:r>
          </a:p>
          <a:p>
            <a:pPr marL="0" indent="0" defTabSz="877823">
              <a:spcBef>
                <a:spcPts val="0"/>
              </a:spcBef>
              <a:buSzTx/>
              <a:buFontTx/>
              <a:buNone/>
              <a:defRPr sz="2592" b="1">
                <a:latin typeface="Arial Narrow"/>
                <a:ea typeface="Arial Narrow"/>
                <a:cs typeface="Arial Narrow"/>
                <a:sym typeface="Arial Narrow"/>
              </a:defRPr>
            </a:pPr>
            <a:r>
              <a:t>27 Und er wird mit den Vielen einen festen Bund schließen eine Woche lang. Und in der Mitte der Woche wird er Schlachtopfer und Speisopfer aufhören lassen. Und auf Flügeln von Gräueln wird ein Verwüster [aufgestellt] sein, und zwar bis Vollendetes und Festbeschlossenes sich auf den Verwüster ergießen wird.</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8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98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98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98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9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 grpId="1" build="p" bldLvl="5" animBg="1" advAuto="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 name="Shape 987"/>
          <p:cNvSpPr>
            <a:spLocks noGrp="1"/>
          </p:cNvSpPr>
          <p:nvPr>
            <p:ph type="title"/>
          </p:nvPr>
        </p:nvSpPr>
        <p:spPr>
          <a:xfrm>
            <a:off x="-1" y="116631"/>
            <a:ext cx="9144001" cy="1143002"/>
          </a:xfrm>
          <a:prstGeom prst="rect">
            <a:avLst/>
          </a:prstGeom>
        </p:spPr>
        <p:txBody>
          <a:bodyPr lIns="0" tIns="0" rIns="0" bIns="0"/>
          <a:lstStyle/>
          <a:p>
            <a:pPr>
              <a:defRPr sz="3800" i="1">
                <a:effectLst>
                  <a:outerShdw blurRad="38100" dist="38100" dir="2700000" rotWithShape="0">
                    <a:srgbClr val="000000"/>
                  </a:outerShdw>
                </a:effectLst>
              </a:defRPr>
            </a:pPr>
            <a:r>
              <a:t>Terminus a quo</a:t>
            </a:r>
            <a:br/>
            <a:r>
              <a:rPr sz="3000" i="0"/>
              <a:t>Zeitpunkt, von welchem an gezählt wird</a:t>
            </a:r>
          </a:p>
        </p:txBody>
      </p:sp>
      <p:sp>
        <p:nvSpPr>
          <p:cNvPr id="988" name="Shape 988"/>
          <p:cNvSpPr>
            <a:spLocks noGrp="1"/>
          </p:cNvSpPr>
          <p:nvPr>
            <p:ph type="body" idx="1"/>
          </p:nvPr>
        </p:nvSpPr>
        <p:spPr>
          <a:xfrm>
            <a:off x="107504" y="1340766"/>
            <a:ext cx="9036496" cy="5517236"/>
          </a:xfrm>
          <a:prstGeom prst="rect">
            <a:avLst/>
          </a:prstGeom>
          <a:solidFill>
            <a:srgbClr val="FFFFFF"/>
          </a:solidFill>
          <a:ln w="25400">
            <a:solidFill>
              <a:schemeClr val="accent1"/>
            </a:solidFill>
            <a:round/>
          </a:ln>
          <a:effectLst>
            <a:outerShdw blurRad="38100" dist="23000" dir="5400000" rotWithShape="0">
              <a:srgbClr val="000000">
                <a:alpha val="35000"/>
              </a:srgbClr>
            </a:outerShdw>
          </a:effectLst>
        </p:spPr>
        <p:txBody>
          <a:bodyPr lIns="0" tIns="0" rIns="0" bIns="0"/>
          <a:lstStyle/>
          <a:p>
            <a:pPr marL="0" indent="0" defTabSz="896111">
              <a:spcBef>
                <a:spcPts val="0"/>
              </a:spcBef>
              <a:buSzTx/>
              <a:buFontTx/>
              <a:buNone/>
              <a:defRPr sz="2646"/>
            </a:pPr>
            <a:r>
              <a:t>Gegen die Erlaubnis an Neh (445 v. Chr.) spricht:</a:t>
            </a:r>
            <a:r>
              <a:rPr>
                <a:effectLst>
                  <a:outerShdw blurRad="37338" dist="37338" dir="2700000" rotWithShape="0">
                    <a:srgbClr val="000000"/>
                  </a:outerShdw>
                </a:effectLst>
              </a:rPr>
              <a:t> </a:t>
            </a:r>
            <a:endParaRPr sz="1568"/>
          </a:p>
          <a:p>
            <a:pPr marL="718089" lvl="1" indent="-270033" defTabSz="896111">
              <a:spcBef>
                <a:spcPts val="0"/>
              </a:spcBef>
              <a:buBlip>
                <a:blip r:embed="rId2"/>
              </a:buBlip>
              <a:defRPr sz="2646"/>
            </a:pPr>
            <a:r>
              <a:t>Es war nicht das „Ausgehen des Wortes“, Jerusalem zu bauen, sondern nur eine Erlaubnis des Königs Arthasasta an Nehemia, nach Jerusalem zu reisen um die Mauer zu bauen bzw. zu reparieren (Neh 2,7-9) </a:t>
            </a:r>
            <a:endParaRPr sz="2548">
              <a:solidFill>
                <a:srgbClr val="3366FF"/>
              </a:solidFill>
              <a:effectLst>
                <a:outerShdw blurRad="37338" dist="37338" dir="2700000" rotWithShape="0">
                  <a:srgbClr val="000000"/>
                </a:outerShdw>
              </a:effectLst>
            </a:endParaRPr>
          </a:p>
          <a:p>
            <a:pPr marL="718089" lvl="1" indent="-270033" defTabSz="896111">
              <a:spcBef>
                <a:spcPts val="0"/>
              </a:spcBef>
              <a:buBlip>
                <a:blip r:embed="rId2"/>
              </a:buBlip>
              <a:defRPr sz="2646"/>
            </a:pPr>
            <a:r>
              <a:t>Diese Erlaubnis hat im Vergleich zu Esras Erlaubnis nur sekundäre Bedeutung.</a:t>
            </a:r>
          </a:p>
          <a:p>
            <a:pPr marL="718089" lvl="1" indent="-270033" defTabSz="896111">
              <a:spcBef>
                <a:spcPts val="0"/>
              </a:spcBef>
              <a:buBlip>
                <a:blip r:embed="rId2"/>
              </a:buBlip>
              <a:defRPr sz="2646"/>
            </a:pPr>
            <a:r>
              <a:t>Das war erst 93 Jahre nach dem Gebet des Daniel. Wollte Gott den Daniel 93 Jahre warten lassen, bis er sein Gebet erhörte? </a:t>
            </a:r>
          </a:p>
          <a:p>
            <a:pPr marL="718089" lvl="1" indent="-270033" defTabSz="896111">
              <a:spcBef>
                <a:spcPts val="0"/>
              </a:spcBef>
              <a:buBlip>
                <a:blip r:embed="rId2"/>
              </a:buBlip>
              <a:defRPr sz="2646"/>
            </a:pPr>
            <a:r>
              <a:t>Zur Zeit von Nehemia, hatte die Wiederherstellung der Stadt schon längst begonnen. Die Leute wohnten schon über 80 Jahre lang in getäfelten Häusern. Hag 1.</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8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98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98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98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98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9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8" grpId="1" build="p" bldLvl="5" animBg="1" advAuto="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 name="Shape 990"/>
          <p:cNvSpPr>
            <a:spLocks noGrp="1"/>
          </p:cNvSpPr>
          <p:nvPr>
            <p:ph type="title"/>
          </p:nvPr>
        </p:nvSpPr>
        <p:spPr>
          <a:xfrm>
            <a:off x="-1" y="116631"/>
            <a:ext cx="9144001" cy="864097"/>
          </a:xfrm>
          <a:prstGeom prst="rect">
            <a:avLst/>
          </a:prstGeom>
        </p:spPr>
        <p:txBody>
          <a:bodyPr lIns="0" tIns="0" rIns="0" bIns="0"/>
          <a:lstStyle/>
          <a:p>
            <a:pPr defTabSz="658367">
              <a:defRPr b="1" i="1">
                <a:effectLst>
                  <a:outerShdw blurRad="25400" dist="27432" dir="2700000" rotWithShape="0">
                    <a:srgbClr val="000000"/>
                  </a:outerShdw>
                </a:effectLst>
              </a:defRPr>
            </a:pPr>
            <a:r>
              <a:t>Terminus a quo</a:t>
            </a:r>
            <a:br/>
            <a:r>
              <a:rPr b="0" i="0"/>
              <a:t>Zeitpunkt, von welchem an gezählt wird</a:t>
            </a:r>
          </a:p>
        </p:txBody>
      </p:sp>
      <p:sp>
        <p:nvSpPr>
          <p:cNvPr id="991" name="Shape 991"/>
          <p:cNvSpPr>
            <a:spLocks noGrp="1"/>
          </p:cNvSpPr>
          <p:nvPr>
            <p:ph type="body" idx="1"/>
          </p:nvPr>
        </p:nvSpPr>
        <p:spPr>
          <a:xfrm>
            <a:off x="-1" y="1009824"/>
            <a:ext cx="9144001" cy="5848176"/>
          </a:xfrm>
          <a:prstGeom prst="rect">
            <a:avLst/>
          </a:prstGeom>
          <a:solidFill>
            <a:srgbClr val="FFFFFF"/>
          </a:solidFill>
          <a:ln w="25400">
            <a:solidFill>
              <a:schemeClr val="accent1"/>
            </a:solidFill>
            <a:round/>
          </a:ln>
          <a:effectLst>
            <a:outerShdw blurRad="38100" dist="23000" dir="5400000" rotWithShape="0">
              <a:srgbClr val="000000">
                <a:alpha val="35000"/>
              </a:srgbClr>
            </a:outerShdw>
          </a:effectLst>
        </p:spPr>
        <p:txBody>
          <a:bodyPr lIns="0" tIns="0" rIns="0" bIns="0"/>
          <a:lstStyle/>
          <a:p>
            <a:pPr marL="0" indent="0" defTabSz="914400">
              <a:spcBef>
                <a:spcPts val="0"/>
              </a:spcBef>
              <a:buSzTx/>
              <a:buFontTx/>
              <a:buNone/>
              <a:defRPr sz="2700"/>
            </a:pPr>
            <a:r>
              <a:t>Gegen das Edikt an Esra (458/457 v. C.) spricht: </a:t>
            </a:r>
            <a:endParaRPr sz="1600"/>
          </a:p>
          <a:p>
            <a:pPr marL="732744" lvl="1" indent="-275544" defTabSz="914400">
              <a:spcBef>
                <a:spcPts val="0"/>
              </a:spcBef>
              <a:buBlip>
                <a:blip r:embed="rId2"/>
              </a:buBlip>
              <a:defRPr sz="2700"/>
            </a:pPr>
            <a:r>
              <a:t>Das Wort, Jerusalem wiederherzustellen, war bereits vor Esra ausgegangen. </a:t>
            </a:r>
            <a:endParaRPr sz="1600"/>
          </a:p>
          <a:p>
            <a:pPr marL="732744" lvl="1" indent="-275544" defTabSz="914400">
              <a:spcBef>
                <a:spcPts val="0"/>
              </a:spcBef>
              <a:buBlip>
                <a:blip r:embed="rId2"/>
              </a:buBlip>
              <a:defRPr sz="2700"/>
            </a:pPr>
            <a:r>
              <a:t>Esras Aufgabe war nicht, Jerusalem wiederherzustellen. Er erhielt lediglich</a:t>
            </a:r>
            <a:r>
              <a:rPr>
                <a:effectLst>
                  <a:outerShdw blurRad="38100" dist="38100" dir="2700000" rotWithShape="0">
                    <a:srgbClr val="000000"/>
                  </a:outerShdw>
                </a:effectLst>
              </a:rPr>
              <a:t> </a:t>
            </a:r>
            <a:r>
              <a:t>die Mittel zur Wiederherstellung </a:t>
            </a:r>
            <a:r>
              <a:rPr u="sng"/>
              <a:t>des verfallenen Tempelkultus</a:t>
            </a:r>
            <a:r>
              <a:t>. </a:t>
            </a:r>
            <a:endParaRPr sz="2600">
              <a:solidFill>
                <a:srgbClr val="3366FF"/>
              </a:solidFill>
              <a:effectLst>
                <a:outerShdw blurRad="38100" dist="38100" dir="2700000" rotWithShape="0">
                  <a:srgbClr val="000000"/>
                </a:outerShdw>
              </a:effectLst>
            </a:endParaRPr>
          </a:p>
          <a:p>
            <a:pPr marL="732744" lvl="1" indent="-275544" defTabSz="914400">
              <a:spcBef>
                <a:spcPts val="0"/>
              </a:spcBef>
              <a:buBlip>
                <a:blip r:embed="rId2"/>
              </a:buBlip>
              <a:defRPr sz="2700"/>
            </a:pPr>
            <a:r>
              <a:t>Esr 7,27: „Gelobt sei JAHWEH, .. der dieses in das Herz des Königs gegeben hat, um das Haus JAHWEHS zu verherrlichen, das in Jerusalem ist“.</a:t>
            </a:r>
            <a:endParaRPr sz="2600">
              <a:solidFill>
                <a:srgbClr val="3366FF"/>
              </a:solidFill>
              <a:effectLst>
                <a:outerShdw blurRad="38100" dist="38100" dir="2700000" rotWithShape="0">
                  <a:srgbClr val="000000"/>
                </a:outerShdw>
              </a:effectLst>
            </a:endParaRPr>
          </a:p>
          <a:p>
            <a:pPr marL="732744" lvl="1" indent="-275544" defTabSz="914400">
              <a:spcBef>
                <a:spcPts val="0"/>
              </a:spcBef>
              <a:buBlip>
                <a:blip r:embed="rId2"/>
              </a:buBlip>
              <a:defRPr sz="2700"/>
            </a:pPr>
            <a:r>
              <a:t>Esr 9,9: „Und er hat uns Freundlichkeit zugewandt vor den Königen von Persien, so dass sie uns ein Aufleben verliehen, um das Haus unseres Gottes aufzubauen und seine Trümmer aufzurichten und uns eine Mauer zu geben in Juda und in Jerusalem.“</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1"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 name="Table 440"/>
          <p:cNvGraphicFramePr/>
          <p:nvPr/>
        </p:nvGraphicFramePr>
        <p:xfrm>
          <a:off x="228598" y="1277781"/>
          <a:ext cx="8686802" cy="5346634"/>
        </p:xfrm>
        <a:graphic>
          <a:graphicData uri="http://schemas.openxmlformats.org/drawingml/2006/table">
            <a:tbl>
              <a:tblPr firstRow="1" bandRow="1">
                <a:tableStyleId>{4C3C2611-4C71-4FC5-86AE-919BDF0F9419}</a:tableStyleId>
              </a:tblPr>
              <a:tblGrid>
                <a:gridCol w="7089689"/>
                <a:gridCol w="1593937"/>
              </a:tblGrid>
              <a:tr h="204699">
                <a:tc>
                  <a:txBody>
                    <a:bodyPr/>
                    <a:lstStyle/>
                    <a:p>
                      <a:pPr algn="l">
                        <a:defRPr sz="1600" b="0" i="0">
                          <a:solidFill>
                            <a:srgbClr val="000000"/>
                          </a:solidFill>
                          <a:latin typeface="+mn-lt"/>
                          <a:ea typeface="+mn-ea"/>
                          <a:cs typeface="+mn-cs"/>
                          <a:sym typeface="Helvetica Neue"/>
                        </a:defRPr>
                      </a:pPr>
                      <a:endParaRPr/>
                    </a:p>
                  </a:txBody>
                  <a:tcPr marL="45720" marR="45720" anchor="ctr" horzOverflow="overflow">
                    <a:lnL w="3175">
                      <a:miter lim="400000"/>
                    </a:lnL>
                    <a:lnR w="3175">
                      <a:miter lim="400000"/>
                    </a:lnR>
                    <a:lnT w="3175">
                      <a:miter lim="400000"/>
                    </a:lnT>
                    <a:lnB w="25400">
                      <a:solidFill>
                        <a:srgbClr val="FFFFFF"/>
                      </a:solidFill>
                      <a:bevel/>
                    </a:lnB>
                    <a:solidFill>
                      <a:srgbClr val="0365C0"/>
                    </a:solidFill>
                  </a:tcPr>
                </a:tc>
                <a:tc>
                  <a:txBody>
                    <a:bodyPr/>
                    <a:lstStyle/>
                    <a:p>
                      <a:pPr algn="l">
                        <a:defRPr sz="1600" b="0" i="0">
                          <a:solidFill>
                            <a:srgbClr val="000000"/>
                          </a:solidFill>
                          <a:latin typeface="+mn-lt"/>
                          <a:ea typeface="+mn-ea"/>
                          <a:cs typeface="+mn-cs"/>
                          <a:sym typeface="Helvetica Neue"/>
                        </a:defRPr>
                      </a:pPr>
                      <a:endParaRPr/>
                    </a:p>
                  </a:txBody>
                  <a:tcPr marL="45720" marR="45720" anchor="ctr" horzOverflow="overflow">
                    <a:lnL w="3175">
                      <a:miter lim="400000"/>
                    </a:lnL>
                    <a:lnR w="3175">
                      <a:miter lim="400000"/>
                    </a:lnR>
                    <a:lnT w="3175">
                      <a:miter lim="400000"/>
                    </a:lnT>
                    <a:lnB w="25400">
                      <a:solidFill>
                        <a:srgbClr val="FFFFFF"/>
                      </a:solidFill>
                      <a:bevel/>
                    </a:lnB>
                    <a:solidFill>
                      <a:srgbClr val="0365C0"/>
                    </a:solidFill>
                  </a:tcPr>
                </a:tc>
              </a:tr>
              <a:tr h="931833">
                <a:tc>
                  <a:txBody>
                    <a:bodyPr/>
                    <a:lstStyle/>
                    <a:p>
                      <a:pPr algn="l">
                        <a:defRPr sz="1600" b="0" i="0">
                          <a:solidFill>
                            <a:srgbClr val="000000"/>
                          </a:solidFill>
                          <a:latin typeface="+mn-lt"/>
                          <a:ea typeface="+mn-ea"/>
                          <a:cs typeface="+mn-cs"/>
                          <a:sym typeface="Helvetica Neue"/>
                        </a:defRPr>
                      </a:pPr>
                      <a:r>
                        <a:rPr sz="2200" b="1" i="1">
                          <a:solidFill>
                            <a:srgbClr val="FF0000"/>
                          </a:solidFill>
                        </a:rPr>
                        <a:t>Nabopolassar</a:t>
                      </a:r>
                      <a:r>
                        <a:rPr sz="2200" b="1" i="1">
                          <a:solidFill>
                            <a:srgbClr val="000080"/>
                          </a:solidFill>
                        </a:rPr>
                        <a:t> (Vater von Nebukadnezar) </a:t>
                      </a:r>
                    </a:p>
                  </a:txBody>
                  <a:tcPr marL="45720" marR="45720" anchor="ctr" horzOverflow="overflow">
                    <a:lnL w="3175">
                      <a:miter lim="400000"/>
                    </a:lnL>
                    <a:lnR w="3175">
                      <a:miter lim="400000"/>
                    </a:lnR>
                    <a:lnT w="25400">
                      <a:solidFill>
                        <a:srgbClr val="FFFFFF"/>
                      </a:solidFill>
                      <a:bevel/>
                    </a:lnT>
                    <a:lnB w="3175">
                      <a:miter lim="400000"/>
                    </a:lnB>
                    <a:solidFill>
                      <a:srgbClr val="FFFFFF"/>
                    </a:solidFill>
                  </a:tcPr>
                </a:tc>
                <a:tc>
                  <a:txBody>
                    <a:bodyPr/>
                    <a:lstStyle/>
                    <a:p>
                      <a:pPr algn="l">
                        <a:defRPr sz="1600" b="0" i="0">
                          <a:solidFill>
                            <a:srgbClr val="000000"/>
                          </a:solidFill>
                          <a:latin typeface="+mn-lt"/>
                          <a:ea typeface="+mn-ea"/>
                          <a:cs typeface="+mn-cs"/>
                          <a:sym typeface="Helvetica Neue"/>
                        </a:defRPr>
                      </a:pPr>
                      <a:r>
                        <a:rPr sz="2200" b="1" i="1">
                          <a:solidFill>
                            <a:srgbClr val="000080"/>
                          </a:solidFill>
                        </a:rPr>
                        <a:t>626-605 v. Chr. </a:t>
                      </a:r>
                    </a:p>
                  </a:txBody>
                  <a:tcPr marL="45720" marR="45720" anchor="ctr" horzOverflow="overflow">
                    <a:lnL w="3175">
                      <a:miter lim="400000"/>
                    </a:lnL>
                    <a:lnR w="3175">
                      <a:miter lim="400000"/>
                    </a:lnR>
                    <a:lnT w="25400">
                      <a:solidFill>
                        <a:srgbClr val="FFFFFF"/>
                      </a:solidFill>
                      <a:bevel/>
                    </a:lnT>
                    <a:lnB w="3175">
                      <a:miter lim="400000"/>
                    </a:lnB>
                    <a:solidFill>
                      <a:srgbClr val="FFFFFF"/>
                    </a:solidFill>
                  </a:tcPr>
                </a:tc>
              </a:tr>
              <a:tr h="750303">
                <a:tc>
                  <a:txBody>
                    <a:bodyPr/>
                    <a:lstStyle/>
                    <a:p>
                      <a:pPr algn="l">
                        <a:defRPr sz="1600" b="0" i="0">
                          <a:solidFill>
                            <a:srgbClr val="000000"/>
                          </a:solidFill>
                          <a:latin typeface="+mn-lt"/>
                          <a:ea typeface="+mn-ea"/>
                          <a:cs typeface="+mn-cs"/>
                          <a:sym typeface="Helvetica Neue"/>
                        </a:defRPr>
                      </a:pPr>
                      <a:r>
                        <a:rPr sz="2200" b="1" i="1">
                          <a:solidFill>
                            <a:srgbClr val="FF0000"/>
                          </a:solidFill>
                        </a:rPr>
                        <a:t>Nebukadnezar</a:t>
                      </a:r>
                    </a:p>
                  </a:txBody>
                  <a:tcPr marL="45720" marR="45720" anchor="ctr" horzOverflow="overflow">
                    <a:lnL w="3175">
                      <a:miter lim="400000"/>
                    </a:lnL>
                    <a:lnR w="3175">
                      <a:miter lim="400000"/>
                    </a:lnR>
                    <a:lnT w="3175">
                      <a:miter lim="400000"/>
                    </a:lnT>
                    <a:lnB w="3175">
                      <a:miter lim="400000"/>
                    </a:lnB>
                    <a:solidFill>
                      <a:srgbClr val="E3E5E8"/>
                    </a:solidFill>
                  </a:tcPr>
                </a:tc>
                <a:tc>
                  <a:txBody>
                    <a:bodyPr/>
                    <a:lstStyle/>
                    <a:p>
                      <a:pPr algn="l">
                        <a:defRPr sz="1600" b="0" i="0">
                          <a:solidFill>
                            <a:srgbClr val="000000"/>
                          </a:solidFill>
                          <a:latin typeface="+mn-lt"/>
                          <a:ea typeface="+mn-ea"/>
                          <a:cs typeface="+mn-cs"/>
                          <a:sym typeface="Helvetica Neue"/>
                        </a:defRPr>
                      </a:pPr>
                      <a:r>
                        <a:rPr sz="2200" b="1" i="1">
                          <a:solidFill>
                            <a:srgbClr val="000080"/>
                          </a:solidFill>
                        </a:rPr>
                        <a:t>605-562</a:t>
                      </a:r>
                    </a:p>
                  </a:txBody>
                  <a:tcPr marL="45720" marR="45720" anchor="ctr" horzOverflow="overflow">
                    <a:lnL w="3175">
                      <a:miter lim="400000"/>
                    </a:lnL>
                    <a:lnR w="3175">
                      <a:miter lim="400000"/>
                    </a:lnR>
                    <a:lnT w="3175">
                      <a:miter lim="400000"/>
                    </a:lnT>
                    <a:lnB w="3175">
                      <a:miter lim="400000"/>
                    </a:lnB>
                    <a:solidFill>
                      <a:srgbClr val="E3E5E8"/>
                    </a:solidFill>
                  </a:tcPr>
                </a:tc>
              </a:tr>
              <a:tr h="680403">
                <a:tc>
                  <a:txBody>
                    <a:bodyPr/>
                    <a:lstStyle/>
                    <a:p>
                      <a:pPr algn="l">
                        <a:defRPr sz="1600" b="0" i="0">
                          <a:solidFill>
                            <a:srgbClr val="000000"/>
                          </a:solidFill>
                          <a:latin typeface="+mn-lt"/>
                          <a:ea typeface="+mn-ea"/>
                          <a:cs typeface="+mn-cs"/>
                          <a:sym typeface="Helvetica Neue"/>
                        </a:defRPr>
                      </a:pPr>
                      <a:r>
                        <a:rPr sz="2200" b="1" i="1">
                          <a:solidFill>
                            <a:srgbClr val="FF0000"/>
                          </a:solidFill>
                        </a:rPr>
                        <a:t>Evil Merodach </a:t>
                      </a:r>
                      <a:r>
                        <a:rPr sz="2200" b="1" i="1">
                          <a:solidFill>
                            <a:srgbClr val="000080"/>
                          </a:solidFill>
                        </a:rPr>
                        <a:t>(Amel Marduk) </a:t>
                      </a:r>
                    </a:p>
                  </a:txBody>
                  <a:tcPr marL="45720" marR="45720" anchor="ctr" horzOverflow="overflow">
                    <a:lnL w="3175">
                      <a:miter lim="400000"/>
                    </a:lnL>
                    <a:lnR w="3175">
                      <a:miter lim="400000"/>
                    </a:lnR>
                    <a:lnT w="3175">
                      <a:miter lim="400000"/>
                    </a:lnT>
                    <a:lnB w="3175">
                      <a:miter lim="400000"/>
                    </a:lnB>
                    <a:solidFill>
                      <a:srgbClr val="FFFFFF"/>
                    </a:solidFill>
                  </a:tcPr>
                </a:tc>
                <a:tc>
                  <a:txBody>
                    <a:bodyPr/>
                    <a:lstStyle/>
                    <a:p>
                      <a:pPr algn="l">
                        <a:defRPr sz="1600" b="0" i="0">
                          <a:solidFill>
                            <a:srgbClr val="000000"/>
                          </a:solidFill>
                          <a:latin typeface="+mn-lt"/>
                          <a:ea typeface="+mn-ea"/>
                          <a:cs typeface="+mn-cs"/>
                          <a:sym typeface="Helvetica Neue"/>
                        </a:defRPr>
                      </a:pPr>
                      <a:r>
                        <a:rPr sz="2200" b="1" i="1">
                          <a:solidFill>
                            <a:srgbClr val="000080"/>
                          </a:solidFill>
                        </a:rPr>
                        <a:t>562-560</a:t>
                      </a:r>
                    </a:p>
                  </a:txBody>
                  <a:tcPr marL="45720" marR="45720" anchor="ctr" horzOverflow="overflow">
                    <a:lnL w="3175">
                      <a:miter lim="400000"/>
                    </a:lnL>
                    <a:lnR w="3175">
                      <a:miter lim="400000"/>
                    </a:lnR>
                    <a:lnT w="3175">
                      <a:miter lim="400000"/>
                    </a:lnT>
                    <a:lnB w="3175">
                      <a:miter lim="400000"/>
                    </a:lnB>
                    <a:solidFill>
                      <a:srgbClr val="FFFFFF"/>
                    </a:solidFill>
                  </a:tcPr>
                </a:tc>
              </a:tr>
              <a:tr h="583218">
                <a:tc>
                  <a:txBody>
                    <a:bodyPr/>
                    <a:lstStyle/>
                    <a:p>
                      <a:pPr algn="l">
                        <a:defRPr sz="1600" b="0" i="0">
                          <a:solidFill>
                            <a:srgbClr val="000000"/>
                          </a:solidFill>
                          <a:latin typeface="+mn-lt"/>
                          <a:ea typeface="+mn-ea"/>
                          <a:cs typeface="+mn-cs"/>
                          <a:sym typeface="Helvetica Neue"/>
                        </a:defRPr>
                      </a:pPr>
                      <a:r>
                        <a:rPr sz="2200" b="1" i="1">
                          <a:solidFill>
                            <a:srgbClr val="FF0000"/>
                          </a:solidFill>
                        </a:rPr>
                        <a:t>Nergal</a:t>
                      </a:r>
                    </a:p>
                  </a:txBody>
                  <a:tcPr marL="45720" marR="45720" anchor="ctr" horzOverflow="overflow">
                    <a:lnL w="3175">
                      <a:miter lim="400000"/>
                    </a:lnL>
                    <a:lnR w="3175">
                      <a:miter lim="400000"/>
                    </a:lnR>
                    <a:lnT w="3175">
                      <a:miter lim="400000"/>
                    </a:lnT>
                    <a:lnB w="3175">
                      <a:miter lim="400000"/>
                    </a:lnB>
                    <a:solidFill>
                      <a:srgbClr val="E3E5E8"/>
                    </a:solidFill>
                  </a:tcPr>
                </a:tc>
                <a:tc>
                  <a:txBody>
                    <a:bodyPr/>
                    <a:lstStyle/>
                    <a:p>
                      <a:pPr algn="l">
                        <a:defRPr sz="1600" b="0" i="0">
                          <a:solidFill>
                            <a:srgbClr val="000000"/>
                          </a:solidFill>
                          <a:latin typeface="+mn-lt"/>
                          <a:ea typeface="+mn-ea"/>
                          <a:cs typeface="+mn-cs"/>
                          <a:sym typeface="Helvetica Neue"/>
                        </a:defRPr>
                      </a:pPr>
                      <a:r>
                        <a:rPr sz="2200" b="1" i="1">
                          <a:solidFill>
                            <a:srgbClr val="000080"/>
                          </a:solidFill>
                        </a:rPr>
                        <a:t>560-556 </a:t>
                      </a:r>
                    </a:p>
                  </a:txBody>
                  <a:tcPr marL="45720" marR="45720" anchor="ctr" horzOverflow="overflow">
                    <a:lnL w="3175">
                      <a:miter lim="400000"/>
                    </a:lnL>
                    <a:lnR w="3175">
                      <a:miter lim="400000"/>
                    </a:lnR>
                    <a:lnT w="3175">
                      <a:miter lim="400000"/>
                    </a:lnT>
                    <a:lnB w="3175">
                      <a:miter lim="400000"/>
                    </a:lnB>
                    <a:solidFill>
                      <a:srgbClr val="E3E5E8"/>
                    </a:solidFill>
                  </a:tcPr>
                </a:tc>
              </a:tr>
              <a:tr h="583218">
                <a:tc>
                  <a:txBody>
                    <a:bodyPr/>
                    <a:lstStyle/>
                    <a:p>
                      <a:pPr algn="l">
                        <a:defRPr sz="1600" b="0" i="0">
                          <a:solidFill>
                            <a:srgbClr val="000000"/>
                          </a:solidFill>
                          <a:latin typeface="+mn-lt"/>
                          <a:ea typeface="+mn-ea"/>
                          <a:cs typeface="+mn-cs"/>
                          <a:sym typeface="Helvetica Neue"/>
                        </a:defRPr>
                      </a:pPr>
                      <a:r>
                        <a:rPr sz="2200" b="1" i="1">
                          <a:solidFill>
                            <a:srgbClr val="FF0000"/>
                          </a:solidFill>
                        </a:rPr>
                        <a:t>Labashi</a:t>
                      </a:r>
                      <a:r>
                        <a:rPr sz="2200" b="1" i="1">
                          <a:solidFill>
                            <a:srgbClr val="000080"/>
                          </a:solidFill>
                        </a:rPr>
                        <a:t> Marduk</a:t>
                      </a:r>
                    </a:p>
                  </a:txBody>
                  <a:tcPr marL="45720" marR="45720" anchor="ctr" horzOverflow="overflow">
                    <a:lnL w="3175">
                      <a:miter lim="400000"/>
                    </a:lnL>
                    <a:lnR w="3175">
                      <a:miter lim="400000"/>
                    </a:lnR>
                    <a:lnT w="3175">
                      <a:miter lim="400000"/>
                    </a:lnT>
                    <a:lnB w="3175">
                      <a:miter lim="400000"/>
                    </a:lnB>
                    <a:solidFill>
                      <a:srgbClr val="FFFFFF"/>
                    </a:solidFill>
                  </a:tcPr>
                </a:tc>
                <a:tc>
                  <a:txBody>
                    <a:bodyPr/>
                    <a:lstStyle/>
                    <a:p>
                      <a:pPr algn="l">
                        <a:defRPr sz="1600" b="0" i="0">
                          <a:solidFill>
                            <a:srgbClr val="000000"/>
                          </a:solidFill>
                          <a:latin typeface="+mn-lt"/>
                          <a:ea typeface="+mn-ea"/>
                          <a:cs typeface="+mn-cs"/>
                          <a:sym typeface="Helvetica Neue"/>
                        </a:defRPr>
                      </a:pPr>
                      <a:r>
                        <a:rPr sz="2200" b="1" i="1">
                          <a:solidFill>
                            <a:srgbClr val="000080"/>
                          </a:solidFill>
                        </a:rPr>
                        <a:t>556</a:t>
                      </a:r>
                    </a:p>
                  </a:txBody>
                  <a:tcPr marL="45720" marR="45720" anchor="ctr" horzOverflow="overflow">
                    <a:lnL w="3175">
                      <a:miter lim="400000"/>
                    </a:lnL>
                    <a:lnR w="3175">
                      <a:miter lim="400000"/>
                    </a:lnR>
                    <a:lnT w="3175">
                      <a:miter lim="400000"/>
                    </a:lnT>
                    <a:lnB w="3175">
                      <a:miter lim="400000"/>
                    </a:lnB>
                    <a:solidFill>
                      <a:srgbClr val="FFFFFF"/>
                    </a:solidFill>
                  </a:tcPr>
                </a:tc>
              </a:tr>
              <a:tr h="804890">
                <a:tc>
                  <a:txBody>
                    <a:bodyPr/>
                    <a:lstStyle/>
                    <a:p>
                      <a:pPr algn="l">
                        <a:defRPr sz="1600" b="0" i="0">
                          <a:solidFill>
                            <a:srgbClr val="000000"/>
                          </a:solidFill>
                          <a:latin typeface="+mn-lt"/>
                          <a:ea typeface="+mn-ea"/>
                          <a:cs typeface="+mn-cs"/>
                          <a:sym typeface="Helvetica Neue"/>
                        </a:defRPr>
                      </a:pPr>
                      <a:r>
                        <a:rPr sz="2200" b="1" i="1">
                          <a:solidFill>
                            <a:srgbClr val="FF0000"/>
                          </a:solidFill>
                        </a:rPr>
                        <a:t>Nabonidus</a:t>
                      </a:r>
                      <a:r>
                        <a:rPr sz="2200" b="1" i="1">
                          <a:solidFill>
                            <a:srgbClr val="000080"/>
                          </a:solidFill>
                        </a:rPr>
                        <a:t> </a:t>
                      </a:r>
                      <a:r>
                        <a:rPr sz="2200" i="1">
                          <a:solidFill>
                            <a:srgbClr val="000080"/>
                          </a:solidFill>
                        </a:rPr>
                        <a:t>(wahrscheinlich Schwiegersohn von Nebukadnezar)</a:t>
                      </a:r>
                    </a:p>
                  </a:txBody>
                  <a:tcPr marL="45720" marR="45720" anchor="ctr" horzOverflow="overflow">
                    <a:lnL w="3175">
                      <a:miter lim="400000"/>
                    </a:lnL>
                    <a:lnR w="3175">
                      <a:miter lim="400000"/>
                    </a:lnR>
                    <a:lnT w="3175">
                      <a:miter lim="400000"/>
                    </a:lnT>
                    <a:lnB w="3175">
                      <a:miter lim="400000"/>
                    </a:lnB>
                    <a:solidFill>
                      <a:srgbClr val="E3E5E8"/>
                    </a:solidFill>
                  </a:tcPr>
                </a:tc>
                <a:tc>
                  <a:txBody>
                    <a:bodyPr/>
                    <a:lstStyle/>
                    <a:p>
                      <a:pPr algn="l">
                        <a:defRPr sz="1600" b="0" i="0">
                          <a:solidFill>
                            <a:srgbClr val="000000"/>
                          </a:solidFill>
                          <a:latin typeface="+mn-lt"/>
                          <a:ea typeface="+mn-ea"/>
                          <a:cs typeface="+mn-cs"/>
                          <a:sym typeface="Helvetica Neue"/>
                        </a:defRPr>
                      </a:pPr>
                      <a:r>
                        <a:rPr sz="2200" b="1" i="1">
                          <a:solidFill>
                            <a:srgbClr val="000080"/>
                          </a:solidFill>
                        </a:rPr>
                        <a:t>556-539</a:t>
                      </a:r>
                    </a:p>
                  </a:txBody>
                  <a:tcPr marL="45720" marR="45720" anchor="ctr" horzOverflow="overflow">
                    <a:lnL w="3175">
                      <a:miter lim="400000"/>
                    </a:lnL>
                    <a:lnR w="3175">
                      <a:miter lim="400000"/>
                    </a:lnR>
                    <a:lnT w="3175">
                      <a:miter lim="400000"/>
                    </a:lnT>
                    <a:lnB w="3175">
                      <a:miter lim="400000"/>
                    </a:lnB>
                    <a:solidFill>
                      <a:srgbClr val="E3E5E8"/>
                    </a:solidFill>
                  </a:tcPr>
                </a:tc>
              </a:tr>
              <a:tr h="804890">
                <a:tc>
                  <a:txBody>
                    <a:bodyPr/>
                    <a:lstStyle/>
                    <a:p>
                      <a:pPr algn="l">
                        <a:defRPr sz="1600" b="0" i="0">
                          <a:solidFill>
                            <a:srgbClr val="000000"/>
                          </a:solidFill>
                          <a:latin typeface="+mn-lt"/>
                          <a:ea typeface="+mn-ea"/>
                          <a:cs typeface="+mn-cs"/>
                          <a:sym typeface="Helvetica Neue"/>
                        </a:defRPr>
                      </a:pPr>
                      <a:r>
                        <a:rPr sz="2200" b="1" i="1">
                          <a:solidFill>
                            <a:srgbClr val="FF0000"/>
                          </a:solidFill>
                        </a:rPr>
                        <a:t>Belsazar</a:t>
                      </a:r>
                      <a:r>
                        <a:rPr sz="2200" b="1" i="1">
                          <a:solidFill>
                            <a:srgbClr val="000080"/>
                          </a:solidFill>
                        </a:rPr>
                        <a:t> </a:t>
                      </a:r>
                      <a:r>
                        <a:rPr sz="2200" i="1">
                          <a:solidFill>
                            <a:srgbClr val="000080"/>
                          </a:solidFill>
                        </a:rPr>
                        <a:t>(Mitregent und Stellvertreter von Nabonid während dessen 10-jähr. Abwesenheit)</a:t>
                      </a:r>
                    </a:p>
                  </a:txBody>
                  <a:tcPr marL="45720" marR="45720" anchor="ctr" horzOverflow="overflow">
                    <a:lnL w="3175">
                      <a:miter lim="400000"/>
                    </a:lnL>
                    <a:lnR w="3175">
                      <a:miter lim="400000"/>
                    </a:lnR>
                    <a:lnT w="3175">
                      <a:miter lim="400000"/>
                    </a:lnT>
                    <a:lnB w="3175">
                      <a:miter lim="400000"/>
                    </a:lnB>
                    <a:solidFill>
                      <a:srgbClr val="FFFFFF"/>
                    </a:solidFill>
                  </a:tcPr>
                </a:tc>
                <a:tc>
                  <a:txBody>
                    <a:bodyPr/>
                    <a:lstStyle/>
                    <a:p>
                      <a:pPr algn="l">
                        <a:defRPr sz="1600" b="0" i="0">
                          <a:solidFill>
                            <a:srgbClr val="000000"/>
                          </a:solidFill>
                          <a:latin typeface="+mn-lt"/>
                          <a:ea typeface="+mn-ea"/>
                          <a:cs typeface="+mn-cs"/>
                          <a:sym typeface="Helvetica Neue"/>
                        </a:defRPr>
                      </a:pPr>
                      <a:r>
                        <a:rPr sz="2200" b="1" i="1">
                          <a:solidFill>
                            <a:srgbClr val="000080"/>
                          </a:solidFill>
                        </a:rPr>
                        <a:t>553-539</a:t>
                      </a:r>
                    </a:p>
                  </a:txBody>
                  <a:tcPr marL="45720" marR="45720" anchor="ctr" horzOverflow="overflow">
                    <a:lnL w="3175">
                      <a:miter lim="400000"/>
                    </a:lnL>
                    <a:lnR w="3175">
                      <a:miter lim="400000"/>
                    </a:lnR>
                    <a:lnT w="3175">
                      <a:miter lim="400000"/>
                    </a:lnT>
                    <a:lnB w="3175">
                      <a:miter lim="400000"/>
                    </a:lnB>
                    <a:solidFill>
                      <a:srgbClr val="FFFFFF"/>
                    </a:solidFill>
                  </a:tcPr>
                </a:tc>
              </a:tr>
            </a:tbl>
          </a:graphicData>
        </a:graphic>
      </p:graphicFrame>
      <p:sp>
        <p:nvSpPr>
          <p:cNvPr id="441" name="Shape 441"/>
          <p:cNvSpPr>
            <a:spLocks noGrp="1"/>
          </p:cNvSpPr>
          <p:nvPr>
            <p:ph type="title" idx="4294967295"/>
          </p:nvPr>
        </p:nvSpPr>
        <p:spPr>
          <a:xfrm>
            <a:off x="669726" y="312539"/>
            <a:ext cx="7804548" cy="586459"/>
          </a:xfrm>
          <a:prstGeom prst="rect">
            <a:avLst/>
          </a:prstGeom>
        </p:spPr>
        <p:txBody>
          <a:bodyPr lIns="35718" tIns="35718" rIns="35718" bIns="35718"/>
          <a:lstStyle>
            <a:lvl1pPr defTabSz="332720">
              <a:defRPr sz="3402">
                <a:effectLst>
                  <a:outerShdw blurRad="30861" dist="30861" dir="2700000" rotWithShape="0">
                    <a:srgbClr val="000000"/>
                  </a:outerShdw>
                </a:effectLst>
                <a:latin typeface="Helvetica Light"/>
                <a:ea typeface="Helvetica Light"/>
                <a:cs typeface="Helvetica Light"/>
                <a:sym typeface="Helvetica Light"/>
              </a:defRPr>
            </a:lvl1pPr>
          </a:lstStyle>
          <a:p>
            <a:pPr>
              <a:defRPr sz="1296">
                <a:solidFill>
                  <a:srgbClr val="FFFFFF"/>
                </a:solidFill>
              </a:defRPr>
            </a:pPr>
            <a:r>
              <a:rPr sz="3402">
                <a:solidFill>
                  <a:srgbClr val="FFC000"/>
                </a:solidFill>
              </a:rPr>
              <a:t>Babylonische Herrscher</a:t>
            </a:r>
          </a:p>
        </p:txBody>
      </p:sp>
    </p:spTree>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 name="Shape 993"/>
          <p:cNvSpPr>
            <a:spLocks noGrp="1"/>
          </p:cNvSpPr>
          <p:nvPr>
            <p:ph type="title"/>
          </p:nvPr>
        </p:nvSpPr>
        <p:spPr>
          <a:xfrm>
            <a:off x="-1" y="277812"/>
            <a:ext cx="9144001" cy="1143002"/>
          </a:xfrm>
          <a:prstGeom prst="rect">
            <a:avLst/>
          </a:prstGeom>
        </p:spPr>
        <p:txBody>
          <a:bodyPr lIns="0" tIns="0" rIns="0" bIns="0"/>
          <a:lstStyle/>
          <a:p>
            <a:pPr defTabSz="841247">
              <a:defRPr sz="3400" b="1" i="1">
                <a:effectLst>
                  <a:outerShdw blurRad="38100" dist="35052" dir="2700000" rotWithShape="0">
                    <a:srgbClr val="000000"/>
                  </a:outerShdw>
                </a:effectLst>
              </a:defRPr>
            </a:pPr>
            <a:r>
              <a:t>Terminus a quo</a:t>
            </a:r>
            <a:br/>
            <a:r>
              <a:rPr b="0" i="0"/>
              <a:t>Zeitpunkt, von welchem an gezählt wird</a:t>
            </a:r>
          </a:p>
        </p:txBody>
      </p:sp>
      <p:sp>
        <p:nvSpPr>
          <p:cNvPr id="994" name="Shape 994"/>
          <p:cNvSpPr>
            <a:spLocks noGrp="1"/>
          </p:cNvSpPr>
          <p:nvPr>
            <p:ph type="body" idx="1"/>
          </p:nvPr>
        </p:nvSpPr>
        <p:spPr>
          <a:xfrm>
            <a:off x="107503" y="1600200"/>
            <a:ext cx="8712970" cy="5257800"/>
          </a:xfrm>
          <a:prstGeom prst="rect">
            <a:avLst/>
          </a:prstGeom>
          <a:solidFill>
            <a:srgbClr val="FFFFFF"/>
          </a:solidFill>
          <a:ln w="25400">
            <a:solidFill>
              <a:schemeClr val="accent1"/>
            </a:solidFill>
            <a:round/>
          </a:ln>
          <a:effectLst>
            <a:outerShdw blurRad="38100" dist="23000" dir="5400000" rotWithShape="0">
              <a:srgbClr val="000000">
                <a:alpha val="35000"/>
              </a:srgbClr>
            </a:outerShdw>
          </a:effectLst>
        </p:spPr>
        <p:txBody>
          <a:bodyPr lIns="0" tIns="0" rIns="0" bIns="0"/>
          <a:lstStyle/>
          <a:p>
            <a:pPr marL="0" indent="0" defTabSz="914400">
              <a:spcBef>
                <a:spcPts val="0"/>
              </a:spcBef>
              <a:buSzTx/>
              <a:buFontTx/>
              <a:buNone/>
              <a:defRPr sz="2700"/>
            </a:pPr>
            <a:r>
              <a:t>Gegen das Edikt des Cyrus (2Ch 36:20-23; 538 v. Chr.) spricht: </a:t>
            </a:r>
          </a:p>
          <a:p>
            <a:pPr marL="0" indent="0" defTabSz="914400">
              <a:spcBef>
                <a:spcPts val="0"/>
              </a:spcBef>
              <a:buSzTx/>
              <a:buFontTx/>
              <a:buNone/>
              <a:defRPr sz="2700"/>
            </a:pPr>
            <a:r>
              <a:t>Er war eigentlich kein „Gesalbter“, nur im übertragenen Sinne. Er war kein Priester. </a:t>
            </a:r>
          </a:p>
          <a:p>
            <a:pPr marL="0" indent="0" defTabSz="914400">
              <a:spcBef>
                <a:spcPts val="0"/>
              </a:spcBef>
              <a:buSzTx/>
              <a:buFontTx/>
              <a:buNone/>
              <a:defRPr sz="2700"/>
            </a:pPr>
            <a:r>
              <a:t>In Dan 9 ist wohl von jüdischen Gesalbten die Rede, nicht von heidnischen. </a:t>
            </a:r>
          </a:p>
          <a:p>
            <a:pPr marL="0" indent="0" defTabSz="914400">
              <a:spcBef>
                <a:spcPts val="0"/>
              </a:spcBef>
              <a:buSzTx/>
              <a:buFontTx/>
              <a:buNone/>
              <a:defRPr sz="2700"/>
            </a:pPr>
            <a:r>
              <a:t>Vom Bauen ist erst in den 62 Wochen die Rede. </a:t>
            </a:r>
          </a:p>
          <a:p>
            <a:pPr marL="0" indent="0" defTabSz="914400">
              <a:spcBef>
                <a:spcPts val="0"/>
              </a:spcBef>
              <a:buSzTx/>
              <a:buFontTx/>
              <a:buNone/>
              <a:defRPr sz="2700"/>
            </a:pPr>
            <a:r>
              <a:t>Zu bauen begann man aber schon mit dem Edikt des Cyrus 538.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9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99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99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99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99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9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 grpId="1" build="p" bldLvl="5" animBg="1" advAuto="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 name="Shape 996"/>
          <p:cNvSpPr>
            <a:spLocks noGrp="1"/>
          </p:cNvSpPr>
          <p:nvPr>
            <p:ph type="title"/>
          </p:nvPr>
        </p:nvSpPr>
        <p:spPr>
          <a:xfrm>
            <a:off x="457199" y="23539"/>
            <a:ext cx="8229601" cy="432049"/>
          </a:xfrm>
          <a:prstGeom prst="rect">
            <a:avLst/>
          </a:prstGeom>
          <a:solidFill>
            <a:srgbClr val="FFFFFF"/>
          </a:solidFill>
          <a:ln>
            <a:solidFill>
              <a:schemeClr val="accent1"/>
            </a:solidFill>
            <a:round/>
          </a:ln>
          <a:effectLst>
            <a:outerShdw blurRad="25400" dist="12700" dir="5400000" rotWithShape="0">
              <a:srgbClr val="000000">
                <a:alpha val="35000"/>
              </a:srgbClr>
            </a:outerShdw>
          </a:effectLst>
        </p:spPr>
        <p:txBody>
          <a:bodyPr lIns="0" tIns="0" rIns="0" bIns="0"/>
          <a:lstStyle>
            <a:lvl1pPr defTabSz="914400">
              <a:defRPr sz="2600">
                <a:solidFill>
                  <a:srgbClr val="000000"/>
                </a:solidFill>
              </a:defRPr>
            </a:lvl1pPr>
          </a:lstStyle>
          <a:p>
            <a:pPr>
              <a:defRPr>
                <a:effectLst/>
              </a:defRPr>
            </a:pPr>
            <a:r>
              <a:t>Dan 9,25-27</a:t>
            </a:r>
          </a:p>
        </p:txBody>
      </p:sp>
      <p:sp>
        <p:nvSpPr>
          <p:cNvPr id="997" name="Shape 997"/>
          <p:cNvSpPr>
            <a:spLocks noGrp="1"/>
          </p:cNvSpPr>
          <p:nvPr>
            <p:ph type="body" idx="1"/>
          </p:nvPr>
        </p:nvSpPr>
        <p:spPr>
          <a:xfrm>
            <a:off x="111327" y="435352"/>
            <a:ext cx="8921345" cy="6422649"/>
          </a:xfrm>
          <a:prstGeom prst="rect">
            <a:avLst/>
          </a:prstGeom>
          <a:solidFill>
            <a:srgbClr val="FFFFFF"/>
          </a:solidFill>
          <a:ln>
            <a:solidFill>
              <a:schemeClr val="accent1"/>
            </a:solidFill>
            <a:round/>
          </a:ln>
          <a:effectLst>
            <a:outerShdw blurRad="25400" dist="12700" dir="5400000" rotWithShape="0">
              <a:srgbClr val="000000">
                <a:alpha val="35000"/>
              </a:srgbClr>
            </a:outerShdw>
          </a:effectLst>
        </p:spPr>
        <p:txBody>
          <a:bodyPr lIns="0" tIns="0" rIns="0" bIns="0"/>
          <a:lstStyle/>
          <a:p>
            <a:pPr marL="0" indent="0" defTabSz="877823">
              <a:spcBef>
                <a:spcPts val="0"/>
              </a:spcBef>
              <a:buSzTx/>
              <a:buFontTx/>
              <a:buNone/>
              <a:defRPr sz="2592" b="1">
                <a:latin typeface="Arial Narrow"/>
                <a:ea typeface="Arial Narrow"/>
                <a:cs typeface="Arial Narrow"/>
                <a:sym typeface="Arial Narrow"/>
              </a:defRPr>
            </a:pPr>
            <a:r>
              <a:t>25 So wisse denn und verstehe: Vom Ausgehen des Wortes, Jerusalem wiederherzustellen und zu bauen bis zu einem Gesalbten, einem Fürsten, [sind es] sieben Wochen. Und zweiundsechzig Wochen [lang] werden Platz und Graben wiederhergestellt und gebaut [werden] – und zwar in bedrängnisreichen Zeiten.</a:t>
            </a:r>
          </a:p>
          <a:p>
            <a:pPr marL="0" indent="0" defTabSz="877823">
              <a:spcBef>
                <a:spcPts val="0"/>
              </a:spcBef>
              <a:buSzTx/>
              <a:buFontTx/>
              <a:buNone/>
              <a:defRPr sz="2592" b="1">
                <a:latin typeface="Arial Narrow"/>
                <a:ea typeface="Arial Narrow"/>
                <a:cs typeface="Arial Narrow"/>
                <a:sym typeface="Arial Narrow"/>
              </a:defRPr>
            </a:pPr>
            <a:r>
              <a:t>26 Und nach den 62 Wochen wird ein Gesalbter ausgerottet werden und es (das Volk/Jerus.) wird keinen haben. </a:t>
            </a:r>
          </a:p>
          <a:p>
            <a:pPr marL="0" indent="0" defTabSz="877823">
              <a:spcBef>
                <a:spcPts val="0"/>
              </a:spcBef>
              <a:buSzTx/>
              <a:buFontTx/>
              <a:buNone/>
              <a:defRPr sz="2592" b="1">
                <a:latin typeface="Arial Narrow"/>
                <a:ea typeface="Arial Narrow"/>
                <a:cs typeface="Arial Narrow"/>
                <a:sym typeface="Arial Narrow"/>
              </a:defRPr>
            </a:pPr>
            <a:r>
              <a:t>Die Stadt aber samt dem Heiligtum wird das Volk eines Fürsten verderben, [</a:t>
            </a:r>
            <a:r>
              <a:rPr b="0"/>
              <a:t>das Volk eines Fürsten</a:t>
            </a:r>
            <a:r>
              <a:t>] welcher kommt. Und sein Ende wird sein in der Überflutung. Und bis ans Ende wird es Krieg geben, fest beschlossene Verwüstungen.</a:t>
            </a:r>
          </a:p>
          <a:p>
            <a:pPr marL="0" indent="0" defTabSz="877823">
              <a:spcBef>
                <a:spcPts val="0"/>
              </a:spcBef>
              <a:buSzTx/>
              <a:buFontTx/>
              <a:buNone/>
              <a:defRPr sz="2592" b="1">
                <a:latin typeface="Arial Narrow"/>
                <a:ea typeface="Arial Narrow"/>
                <a:cs typeface="Arial Narrow"/>
                <a:sym typeface="Arial Narrow"/>
              </a:defRPr>
            </a:pPr>
            <a:r>
              <a:t>27 Und er wird mit den Vielen einen festen Bund schließen eine Woche lang. Und in der Mitte der Woche wird er Schlachtopfer und Speisopfer aufhören lassen. Und auf Flügeln von Gräueln wird ein Verwüster [aufgestellt] sein, und zwar bis Vollendetes und Festbeschlossenes sich auf den Verwüster ergießen wird.</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9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99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99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99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9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 grpId="1" build="p" bldLvl="5" animBg="1" advAuto="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 name="Shape 999"/>
          <p:cNvSpPr>
            <a:spLocks noGrp="1"/>
          </p:cNvSpPr>
          <p:nvPr>
            <p:ph type="title"/>
          </p:nvPr>
        </p:nvSpPr>
        <p:spPr>
          <a:xfrm>
            <a:off x="-1" y="-2"/>
            <a:ext cx="9144001" cy="1052739"/>
          </a:xfrm>
          <a:prstGeom prst="rect">
            <a:avLst/>
          </a:prstGeom>
        </p:spPr>
        <p:txBody>
          <a:bodyPr lIns="0" tIns="0" rIns="0" bIns="0"/>
          <a:lstStyle>
            <a:lvl1pPr>
              <a:defRPr sz="3400"/>
            </a:lvl1pPr>
          </a:lstStyle>
          <a:p>
            <a:r>
              <a:t>70 Wochen</a:t>
            </a:r>
          </a:p>
        </p:txBody>
      </p:sp>
      <p:sp>
        <p:nvSpPr>
          <p:cNvPr id="1000" name="Shape 1000"/>
          <p:cNvSpPr/>
          <p:nvPr/>
        </p:nvSpPr>
        <p:spPr>
          <a:xfrm>
            <a:off x="352423" y="2994025"/>
            <a:ext cx="7306211" cy="0"/>
          </a:xfrm>
          <a:prstGeom prst="line">
            <a:avLst/>
          </a:prstGeom>
          <a:ln w="3175">
            <a:solidFill>
              <a:srgbClr val="FFFFFF"/>
            </a:solidFill>
          </a:ln>
        </p:spPr>
        <p:txBody>
          <a:bodyPr lIns="45719" rIns="45719"/>
          <a:lstStyle/>
          <a:p>
            <a:pPr>
              <a:defRPr sz="1600"/>
            </a:pPr>
            <a:endParaRPr/>
          </a:p>
        </p:txBody>
      </p:sp>
      <p:sp>
        <p:nvSpPr>
          <p:cNvPr id="1001" name="Shape 1001"/>
          <p:cNvSpPr/>
          <p:nvPr/>
        </p:nvSpPr>
        <p:spPr>
          <a:xfrm>
            <a:off x="354869" y="2463550"/>
            <a:ext cx="1148519" cy="533402"/>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002" name="Shape 1002"/>
          <p:cNvSpPr/>
          <p:nvPr/>
        </p:nvSpPr>
        <p:spPr>
          <a:xfrm>
            <a:off x="1503387" y="2460624"/>
            <a:ext cx="4096294" cy="533401"/>
          </a:xfrm>
          <a:prstGeom prst="rect">
            <a:avLst/>
          </a:prstGeom>
          <a:solidFill>
            <a:srgbClr val="3366FF"/>
          </a:solidFill>
          <a:ln w="3175">
            <a:solidFill>
              <a:srgbClr val="FFFFFF"/>
            </a:solidFill>
            <a:miter/>
          </a:ln>
          <a:extLst>
            <a:ext uri="{C572A759-6A51-4108-AA02-DFA0A04FC94B}">
              <ma14:wrappingTextBoxFlag xmlns:ma14="http://schemas.microsoft.com/office/mac/drawingml/2011/main" xmlns="" val="1"/>
            </a:ext>
          </a:extLst>
        </p:spPr>
        <p:txBody>
          <a:bodyPr lIns="45719" rIns="45719" anchor="ctr"/>
          <a:lstStyle>
            <a:lvl1pPr>
              <a:defRPr sz="2200" b="1">
                <a:solidFill>
                  <a:srgbClr val="FFFB00"/>
                </a:solidFill>
                <a:latin typeface="Arial Narrow"/>
                <a:ea typeface="Arial Narrow"/>
                <a:cs typeface="Arial Narrow"/>
                <a:sym typeface="Arial Narrow"/>
              </a:defRPr>
            </a:lvl1pPr>
          </a:lstStyle>
          <a:p>
            <a:r>
              <a:t>62 Wochen lang wird gebaut.</a:t>
            </a:r>
          </a:p>
        </p:txBody>
      </p:sp>
      <p:sp>
        <p:nvSpPr>
          <p:cNvPr id="1003" name="Shape 1003"/>
          <p:cNvSpPr/>
          <p:nvPr/>
        </p:nvSpPr>
        <p:spPr>
          <a:xfrm>
            <a:off x="5593398" y="2460624"/>
            <a:ext cx="1068269"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004" name="Shape 1004"/>
          <p:cNvSpPr/>
          <p:nvPr/>
        </p:nvSpPr>
        <p:spPr>
          <a:xfrm>
            <a:off x="35495" y="3284982"/>
            <a:ext cx="173991" cy="4097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200">
                <a:latin typeface="Times New Roman"/>
                <a:ea typeface="Times New Roman"/>
                <a:cs typeface="Times New Roman"/>
                <a:sym typeface="Times New Roman"/>
              </a:defRPr>
            </a:lvl1pPr>
          </a:lstStyle>
          <a:p>
            <a:r>
              <a:t> </a:t>
            </a:r>
          </a:p>
        </p:txBody>
      </p:sp>
      <p:sp>
        <p:nvSpPr>
          <p:cNvPr id="1005" name="Shape 1005"/>
          <p:cNvSpPr/>
          <p:nvPr/>
        </p:nvSpPr>
        <p:spPr>
          <a:xfrm>
            <a:off x="323525" y="2010324"/>
            <a:ext cx="1512172" cy="28708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1400">
                <a:latin typeface="Times New Roman"/>
                <a:ea typeface="Times New Roman"/>
                <a:cs typeface="Times New Roman"/>
                <a:sym typeface="Times New Roman"/>
              </a:defRPr>
            </a:pPr>
            <a:r>
              <a:t>7 </a:t>
            </a:r>
            <a:r>
              <a:rPr b="1"/>
              <a:t>Siebenheiten</a:t>
            </a:r>
          </a:p>
        </p:txBody>
      </p:sp>
      <p:sp>
        <p:nvSpPr>
          <p:cNvPr id="1006" name="Shape 1006"/>
          <p:cNvSpPr/>
          <p:nvPr/>
        </p:nvSpPr>
        <p:spPr>
          <a:xfrm>
            <a:off x="1632236" y="1988840"/>
            <a:ext cx="3893614" cy="28708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b="1">
                <a:latin typeface="Times New Roman"/>
                <a:ea typeface="Times New Roman"/>
                <a:cs typeface="Times New Roman"/>
                <a:sym typeface="Times New Roman"/>
              </a:defRPr>
            </a:lvl1pPr>
          </a:lstStyle>
          <a:p>
            <a:r>
              <a:t>62 Siebenheiten</a:t>
            </a:r>
          </a:p>
        </p:txBody>
      </p:sp>
      <p:sp>
        <p:nvSpPr>
          <p:cNvPr id="1007" name="Shape 1007"/>
          <p:cNvSpPr/>
          <p:nvPr/>
        </p:nvSpPr>
        <p:spPr>
          <a:xfrm>
            <a:off x="8532438" y="548679"/>
            <a:ext cx="2" cy="1958157"/>
          </a:xfrm>
          <a:prstGeom prst="line">
            <a:avLst/>
          </a:prstGeom>
          <a:ln w="63500">
            <a:solidFill>
              <a:srgbClr val="FF0000"/>
            </a:solidFill>
            <a:tailEnd type="triangle"/>
          </a:ln>
        </p:spPr>
        <p:txBody>
          <a:bodyPr lIns="45719" rIns="45719"/>
          <a:lstStyle/>
          <a:p>
            <a:pPr>
              <a:defRPr sz="1600"/>
            </a:pPr>
            <a:endParaRPr/>
          </a:p>
        </p:txBody>
      </p:sp>
      <p:sp>
        <p:nvSpPr>
          <p:cNvPr id="1008" name="Shape 1008"/>
          <p:cNvSpPr/>
          <p:nvPr/>
        </p:nvSpPr>
        <p:spPr>
          <a:xfrm>
            <a:off x="1512354" y="5056147"/>
            <a:ext cx="127001" cy="28379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marL="342900" indent="-342900" algn="ctr">
              <a:spcBef>
                <a:spcPts val="1900"/>
              </a:spcBef>
              <a:defRPr sz="2000"/>
            </a:lvl1pPr>
          </a:lstStyle>
          <a:p>
            <a:r>
              <a:t> </a:t>
            </a:r>
          </a:p>
        </p:txBody>
      </p:sp>
      <p:sp>
        <p:nvSpPr>
          <p:cNvPr id="1009" name="Shape 1009"/>
          <p:cNvSpPr/>
          <p:nvPr/>
        </p:nvSpPr>
        <p:spPr>
          <a:xfrm>
            <a:off x="6794375" y="2496491"/>
            <a:ext cx="699524" cy="40977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200">
                <a:latin typeface="Times New Roman"/>
                <a:ea typeface="Times New Roman"/>
                <a:cs typeface="Times New Roman"/>
                <a:sym typeface="Times New Roman"/>
              </a:defRPr>
            </a:lvl1pPr>
          </a:lstStyle>
          <a:p>
            <a:r>
              <a:t>3,5</a:t>
            </a:r>
          </a:p>
        </p:txBody>
      </p:sp>
      <p:sp>
        <p:nvSpPr>
          <p:cNvPr id="1010" name="Shape 1010"/>
          <p:cNvSpPr/>
          <p:nvPr/>
        </p:nvSpPr>
        <p:spPr>
          <a:xfrm flipV="1">
            <a:off x="6660230" y="3341020"/>
            <a:ext cx="1435" cy="736051"/>
          </a:xfrm>
          <a:prstGeom prst="line">
            <a:avLst/>
          </a:prstGeom>
          <a:ln w="63500">
            <a:solidFill>
              <a:srgbClr val="FFFFFF"/>
            </a:solidFill>
            <a:tailEnd type="triangle"/>
          </a:ln>
        </p:spPr>
        <p:txBody>
          <a:bodyPr lIns="45719" rIns="45719"/>
          <a:lstStyle/>
          <a:p>
            <a:pPr>
              <a:defRPr sz="1600"/>
            </a:pPr>
            <a:endParaRPr/>
          </a:p>
        </p:txBody>
      </p:sp>
      <p:sp>
        <p:nvSpPr>
          <p:cNvPr id="1011" name="Shape 1011"/>
          <p:cNvSpPr/>
          <p:nvPr/>
        </p:nvSpPr>
        <p:spPr>
          <a:xfrm>
            <a:off x="5544120" y="4149080"/>
            <a:ext cx="1641557" cy="44856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defRPr sz="1600" b="1">
                <a:latin typeface="Times New Roman"/>
                <a:ea typeface="Times New Roman"/>
                <a:cs typeface="Times New Roman"/>
                <a:sym typeface="Times New Roman"/>
              </a:defRPr>
            </a:pPr>
            <a:r>
              <a:t>Un</a:t>
            </a:r>
            <a:r>
              <a:rPr b="0"/>
              <a:t>d zur Hälfte der Woche …</a:t>
            </a:r>
          </a:p>
        </p:txBody>
      </p:sp>
      <p:sp>
        <p:nvSpPr>
          <p:cNvPr id="1012" name="Shape 1012"/>
          <p:cNvSpPr/>
          <p:nvPr/>
        </p:nvSpPr>
        <p:spPr>
          <a:xfrm>
            <a:off x="6661663" y="2463550"/>
            <a:ext cx="996972" cy="533402"/>
          </a:xfrm>
          <a:prstGeom prst="rect">
            <a:avLst/>
          </a:prstGeom>
          <a:solidFill>
            <a:srgbClr val="85A3FF"/>
          </a:solidFill>
          <a:ln w="3175">
            <a:solidFill>
              <a:srgbClr val="FFFFFF"/>
            </a:solidFill>
            <a:miter/>
          </a:ln>
        </p:spPr>
        <p:txBody>
          <a:bodyPr lIns="45719" rIns="45719" anchor="ctr"/>
          <a:lstStyle/>
          <a:p>
            <a:pPr>
              <a:defRPr sz="1600"/>
            </a:pPr>
            <a:endParaRPr/>
          </a:p>
        </p:txBody>
      </p:sp>
      <p:sp>
        <p:nvSpPr>
          <p:cNvPr id="1013" name="Shape 1013"/>
          <p:cNvSpPr/>
          <p:nvPr/>
        </p:nvSpPr>
        <p:spPr>
          <a:xfrm>
            <a:off x="5544120" y="1988840"/>
            <a:ext cx="2291681" cy="28708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b="1">
                <a:latin typeface="Times New Roman"/>
                <a:ea typeface="Times New Roman"/>
                <a:cs typeface="Times New Roman"/>
                <a:sym typeface="Times New Roman"/>
              </a:defRPr>
            </a:lvl1pPr>
          </a:lstStyle>
          <a:p>
            <a:r>
              <a:t>1 Siebenheit</a:t>
            </a:r>
          </a:p>
        </p:txBody>
      </p:sp>
      <p:sp>
        <p:nvSpPr>
          <p:cNvPr id="1014" name="Shape 1014"/>
          <p:cNvSpPr/>
          <p:nvPr/>
        </p:nvSpPr>
        <p:spPr>
          <a:xfrm flipH="1" flipV="1">
            <a:off x="8502722" y="3068957"/>
            <a:ext cx="29718" cy="1987190"/>
          </a:xfrm>
          <a:prstGeom prst="line">
            <a:avLst/>
          </a:prstGeom>
          <a:ln w="63500">
            <a:solidFill>
              <a:srgbClr val="FFFFFF"/>
            </a:solidFill>
            <a:tailEnd type="triangle"/>
          </a:ln>
        </p:spPr>
        <p:txBody>
          <a:bodyPr lIns="45719" rIns="45719"/>
          <a:lstStyle/>
          <a:p>
            <a:pPr>
              <a:defRPr sz="1600"/>
            </a:pPr>
            <a:endParaRPr/>
          </a:p>
        </p:txBody>
      </p:sp>
      <p:sp>
        <p:nvSpPr>
          <p:cNvPr id="1015" name="Shape 1015"/>
          <p:cNvSpPr/>
          <p:nvPr/>
        </p:nvSpPr>
        <p:spPr>
          <a:xfrm>
            <a:off x="6624735" y="4941168"/>
            <a:ext cx="2771803" cy="130308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400" b="1">
                <a:latin typeface="Times New Roman"/>
                <a:ea typeface="Times New Roman"/>
                <a:cs typeface="Times New Roman"/>
                <a:sym typeface="Times New Roman"/>
              </a:defRPr>
            </a:pPr>
            <a:r>
              <a:t>24: Frevel verschließen</a:t>
            </a:r>
          </a:p>
          <a:p>
            <a:pPr>
              <a:defRPr sz="1400" b="1">
                <a:latin typeface="Times New Roman"/>
                <a:ea typeface="Times New Roman"/>
                <a:cs typeface="Times New Roman"/>
                <a:sym typeface="Times New Roman"/>
              </a:defRPr>
            </a:pPr>
            <a:r>
              <a:t>Sünde versiegeln </a:t>
            </a:r>
          </a:p>
          <a:p>
            <a:pPr>
              <a:defRPr sz="1400" b="1">
                <a:latin typeface="Times New Roman"/>
                <a:ea typeface="Times New Roman"/>
                <a:cs typeface="Times New Roman"/>
                <a:sym typeface="Times New Roman"/>
              </a:defRPr>
            </a:pPr>
            <a:r>
              <a:t>Schuld sühnen</a:t>
            </a:r>
          </a:p>
          <a:p>
            <a:pPr>
              <a:defRPr sz="1400" b="1">
                <a:latin typeface="Times New Roman"/>
                <a:ea typeface="Times New Roman"/>
                <a:cs typeface="Times New Roman"/>
                <a:sym typeface="Times New Roman"/>
              </a:defRPr>
            </a:pPr>
            <a:r>
              <a:t>Ewige Gerechtigkeit einführen</a:t>
            </a:r>
          </a:p>
          <a:p>
            <a:pPr>
              <a:defRPr sz="1400" b="1">
                <a:latin typeface="Times New Roman"/>
                <a:ea typeface="Times New Roman"/>
                <a:cs typeface="Times New Roman"/>
                <a:sym typeface="Times New Roman"/>
              </a:defRPr>
            </a:pPr>
            <a:r>
              <a:t>Gesicht/Prophet versiegeln</a:t>
            </a:r>
          </a:p>
          <a:p>
            <a:pPr>
              <a:defRPr sz="1400" b="1">
                <a:latin typeface="Times New Roman"/>
                <a:ea typeface="Times New Roman"/>
                <a:cs typeface="Times New Roman"/>
                <a:sym typeface="Times New Roman"/>
              </a:defRPr>
            </a:pPr>
            <a:r>
              <a:t> Allerheiligstes salben</a:t>
            </a:r>
          </a:p>
        </p:txBody>
      </p:sp>
      <p:sp>
        <p:nvSpPr>
          <p:cNvPr id="1016" name="Shape 1016"/>
          <p:cNvSpPr/>
          <p:nvPr/>
        </p:nvSpPr>
        <p:spPr>
          <a:xfrm>
            <a:off x="360417" y="2415132"/>
            <a:ext cx="1438389" cy="63023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p>
            <a:pPr>
              <a:defRPr sz="2000" b="1">
                <a:solidFill>
                  <a:srgbClr val="FFFB00"/>
                </a:solidFill>
                <a:latin typeface="Arial Narrow"/>
                <a:ea typeface="Arial Narrow"/>
                <a:cs typeface="Arial Narrow"/>
                <a:sym typeface="Arial Narrow"/>
              </a:defRPr>
            </a:pPr>
            <a:r>
              <a:t>kein </a:t>
            </a:r>
          </a:p>
          <a:p>
            <a:pPr>
              <a:defRPr b="1">
                <a:solidFill>
                  <a:srgbClr val="FFFB00"/>
                </a:solidFill>
                <a:latin typeface="Arial Narrow"/>
                <a:ea typeface="Arial Narrow"/>
                <a:cs typeface="Arial Narrow"/>
                <a:sym typeface="Arial Narrow"/>
              </a:defRPr>
            </a:pPr>
            <a:r>
              <a:t>Bauen.</a:t>
            </a:r>
          </a:p>
        </p:txBody>
      </p:sp>
      <p:sp>
        <p:nvSpPr>
          <p:cNvPr id="1017" name="Shape 1017"/>
          <p:cNvSpPr/>
          <p:nvPr/>
        </p:nvSpPr>
        <p:spPr>
          <a:xfrm>
            <a:off x="5834867" y="2504032"/>
            <a:ext cx="1652817" cy="45243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600" b="1">
                <a:solidFill>
                  <a:srgbClr val="FFFB00"/>
                </a:solidFill>
                <a:latin typeface="Arial Narrow"/>
                <a:ea typeface="Arial Narrow"/>
                <a:cs typeface="Arial Narrow"/>
                <a:sym typeface="Arial Narrow"/>
              </a:defRPr>
            </a:lvl1pPr>
          </a:lstStyle>
          <a:p>
            <a:r>
              <a:t>Verwüstung</a:t>
            </a:r>
          </a:p>
        </p:txBody>
      </p:sp>
    </p:spTree>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 name="Shape 1019"/>
          <p:cNvSpPr>
            <a:spLocks noGrp="1"/>
          </p:cNvSpPr>
          <p:nvPr>
            <p:ph type="title"/>
          </p:nvPr>
        </p:nvSpPr>
        <p:spPr>
          <a:xfrm>
            <a:off x="-1" y="-2"/>
            <a:ext cx="9144001" cy="1052739"/>
          </a:xfrm>
          <a:prstGeom prst="rect">
            <a:avLst/>
          </a:prstGeom>
        </p:spPr>
        <p:txBody>
          <a:bodyPr lIns="0" tIns="0" rIns="0" bIns="0"/>
          <a:lstStyle>
            <a:lvl1pPr>
              <a:defRPr sz="3400"/>
            </a:lvl1pPr>
          </a:lstStyle>
          <a:p>
            <a:r>
              <a:t>70 Wochen</a:t>
            </a:r>
          </a:p>
        </p:txBody>
      </p:sp>
      <p:sp>
        <p:nvSpPr>
          <p:cNvPr id="1020" name="Shape 1020"/>
          <p:cNvSpPr/>
          <p:nvPr/>
        </p:nvSpPr>
        <p:spPr>
          <a:xfrm>
            <a:off x="352423" y="2994025"/>
            <a:ext cx="7306211" cy="0"/>
          </a:xfrm>
          <a:prstGeom prst="line">
            <a:avLst/>
          </a:prstGeom>
          <a:ln w="3175">
            <a:solidFill>
              <a:srgbClr val="FFFFFF"/>
            </a:solidFill>
          </a:ln>
        </p:spPr>
        <p:txBody>
          <a:bodyPr lIns="45719" rIns="45719"/>
          <a:lstStyle/>
          <a:p>
            <a:pPr>
              <a:defRPr sz="1600"/>
            </a:pPr>
            <a:endParaRPr/>
          </a:p>
        </p:txBody>
      </p:sp>
      <p:sp>
        <p:nvSpPr>
          <p:cNvPr id="1021" name="Shape 1021"/>
          <p:cNvSpPr/>
          <p:nvPr/>
        </p:nvSpPr>
        <p:spPr>
          <a:xfrm>
            <a:off x="354869" y="2463550"/>
            <a:ext cx="1148519" cy="533402"/>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022" name="Shape 1022"/>
          <p:cNvSpPr/>
          <p:nvPr/>
        </p:nvSpPr>
        <p:spPr>
          <a:xfrm>
            <a:off x="1503387" y="2460624"/>
            <a:ext cx="4096294" cy="533401"/>
          </a:xfrm>
          <a:prstGeom prst="rect">
            <a:avLst/>
          </a:prstGeom>
          <a:solidFill>
            <a:srgbClr val="3366FF"/>
          </a:solidFill>
          <a:ln w="3175">
            <a:solidFill>
              <a:srgbClr val="FFFFFF"/>
            </a:solidFill>
            <a:miter/>
          </a:ln>
          <a:extLst>
            <a:ext uri="{C572A759-6A51-4108-AA02-DFA0A04FC94B}">
              <ma14:wrappingTextBoxFlag xmlns:ma14="http://schemas.microsoft.com/office/mac/drawingml/2011/main" xmlns="" val="1"/>
            </a:ext>
          </a:extLst>
        </p:spPr>
        <p:txBody>
          <a:bodyPr lIns="45719" rIns="45719" anchor="ctr"/>
          <a:lstStyle>
            <a:lvl1pPr>
              <a:defRPr sz="2200" b="1">
                <a:solidFill>
                  <a:srgbClr val="FFFB00"/>
                </a:solidFill>
                <a:latin typeface="Arial Narrow"/>
                <a:ea typeface="Arial Narrow"/>
                <a:cs typeface="Arial Narrow"/>
                <a:sym typeface="Arial Narrow"/>
              </a:defRPr>
            </a:lvl1pPr>
          </a:lstStyle>
          <a:p>
            <a:r>
              <a:t>62 Wochen lang wird gebaut.</a:t>
            </a:r>
          </a:p>
        </p:txBody>
      </p:sp>
      <p:sp>
        <p:nvSpPr>
          <p:cNvPr id="1023" name="Shape 1023"/>
          <p:cNvSpPr/>
          <p:nvPr/>
        </p:nvSpPr>
        <p:spPr>
          <a:xfrm>
            <a:off x="5593398" y="2460624"/>
            <a:ext cx="1068269"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024" name="Shape 1024"/>
          <p:cNvSpPr/>
          <p:nvPr/>
        </p:nvSpPr>
        <p:spPr>
          <a:xfrm>
            <a:off x="35495" y="3284982"/>
            <a:ext cx="173991" cy="4097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200">
                <a:latin typeface="Times New Roman"/>
                <a:ea typeface="Times New Roman"/>
                <a:cs typeface="Times New Roman"/>
                <a:sym typeface="Times New Roman"/>
              </a:defRPr>
            </a:lvl1pPr>
          </a:lstStyle>
          <a:p>
            <a:r>
              <a:t> </a:t>
            </a:r>
          </a:p>
        </p:txBody>
      </p:sp>
      <p:sp>
        <p:nvSpPr>
          <p:cNvPr id="1025" name="Shape 1025"/>
          <p:cNvSpPr/>
          <p:nvPr/>
        </p:nvSpPr>
        <p:spPr>
          <a:xfrm>
            <a:off x="323525" y="2010324"/>
            <a:ext cx="1512172" cy="28708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1400">
                <a:latin typeface="Times New Roman"/>
                <a:ea typeface="Times New Roman"/>
                <a:cs typeface="Times New Roman"/>
                <a:sym typeface="Times New Roman"/>
              </a:defRPr>
            </a:pPr>
            <a:r>
              <a:t>7 </a:t>
            </a:r>
            <a:r>
              <a:rPr b="1"/>
              <a:t>Siebenheiten</a:t>
            </a:r>
          </a:p>
        </p:txBody>
      </p:sp>
      <p:sp>
        <p:nvSpPr>
          <p:cNvPr id="1026" name="Shape 1026"/>
          <p:cNvSpPr/>
          <p:nvPr/>
        </p:nvSpPr>
        <p:spPr>
          <a:xfrm>
            <a:off x="1632236" y="1988840"/>
            <a:ext cx="3893614" cy="28708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b="1">
                <a:latin typeface="Times New Roman"/>
                <a:ea typeface="Times New Roman"/>
                <a:cs typeface="Times New Roman"/>
                <a:sym typeface="Times New Roman"/>
              </a:defRPr>
            </a:lvl1pPr>
          </a:lstStyle>
          <a:p>
            <a:r>
              <a:t>62 Siebenheiten</a:t>
            </a:r>
          </a:p>
        </p:txBody>
      </p:sp>
      <p:sp>
        <p:nvSpPr>
          <p:cNvPr id="1027" name="Shape 1027"/>
          <p:cNvSpPr/>
          <p:nvPr/>
        </p:nvSpPr>
        <p:spPr>
          <a:xfrm>
            <a:off x="8532438" y="548679"/>
            <a:ext cx="2" cy="1958157"/>
          </a:xfrm>
          <a:prstGeom prst="line">
            <a:avLst/>
          </a:prstGeom>
          <a:ln w="63500">
            <a:solidFill>
              <a:srgbClr val="FF0000"/>
            </a:solidFill>
            <a:tailEnd type="triangle"/>
          </a:ln>
        </p:spPr>
        <p:txBody>
          <a:bodyPr lIns="45719" rIns="45719"/>
          <a:lstStyle/>
          <a:p>
            <a:pPr>
              <a:defRPr sz="1600"/>
            </a:pPr>
            <a:endParaRPr/>
          </a:p>
        </p:txBody>
      </p:sp>
      <p:sp>
        <p:nvSpPr>
          <p:cNvPr id="1028" name="Shape 1028"/>
          <p:cNvSpPr/>
          <p:nvPr/>
        </p:nvSpPr>
        <p:spPr>
          <a:xfrm>
            <a:off x="1512354" y="5056147"/>
            <a:ext cx="127001" cy="28379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marL="342900" indent="-342900" algn="ctr">
              <a:spcBef>
                <a:spcPts val="1900"/>
              </a:spcBef>
              <a:defRPr sz="2000"/>
            </a:lvl1pPr>
          </a:lstStyle>
          <a:p>
            <a:r>
              <a:t> </a:t>
            </a:r>
          </a:p>
        </p:txBody>
      </p:sp>
      <p:sp>
        <p:nvSpPr>
          <p:cNvPr id="1029" name="Shape 1029"/>
          <p:cNvSpPr/>
          <p:nvPr/>
        </p:nvSpPr>
        <p:spPr>
          <a:xfrm>
            <a:off x="6794375" y="2496491"/>
            <a:ext cx="699524" cy="40977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200">
                <a:latin typeface="Times New Roman"/>
                <a:ea typeface="Times New Roman"/>
                <a:cs typeface="Times New Roman"/>
                <a:sym typeface="Times New Roman"/>
              </a:defRPr>
            </a:lvl1pPr>
          </a:lstStyle>
          <a:p>
            <a:r>
              <a:t>3,5</a:t>
            </a:r>
          </a:p>
        </p:txBody>
      </p:sp>
      <p:sp>
        <p:nvSpPr>
          <p:cNvPr id="1030" name="Shape 1030"/>
          <p:cNvSpPr/>
          <p:nvPr/>
        </p:nvSpPr>
        <p:spPr>
          <a:xfrm flipV="1">
            <a:off x="6660230" y="3341020"/>
            <a:ext cx="1435" cy="736051"/>
          </a:xfrm>
          <a:prstGeom prst="line">
            <a:avLst/>
          </a:prstGeom>
          <a:ln w="63500">
            <a:solidFill>
              <a:srgbClr val="FFFFFF"/>
            </a:solidFill>
            <a:tailEnd type="triangle"/>
          </a:ln>
        </p:spPr>
        <p:txBody>
          <a:bodyPr lIns="45719" rIns="45719"/>
          <a:lstStyle/>
          <a:p>
            <a:pPr>
              <a:defRPr sz="1600"/>
            </a:pPr>
            <a:endParaRPr/>
          </a:p>
        </p:txBody>
      </p:sp>
      <p:sp>
        <p:nvSpPr>
          <p:cNvPr id="1031" name="Shape 1031"/>
          <p:cNvSpPr/>
          <p:nvPr/>
        </p:nvSpPr>
        <p:spPr>
          <a:xfrm>
            <a:off x="5544120" y="4149080"/>
            <a:ext cx="1641557" cy="44856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defRPr sz="1600" b="1">
                <a:latin typeface="Times New Roman"/>
                <a:ea typeface="Times New Roman"/>
                <a:cs typeface="Times New Roman"/>
                <a:sym typeface="Times New Roman"/>
              </a:defRPr>
            </a:pPr>
            <a:r>
              <a:t>Un</a:t>
            </a:r>
            <a:r>
              <a:rPr b="0"/>
              <a:t>d zur Hälfte der Woche …</a:t>
            </a:r>
          </a:p>
        </p:txBody>
      </p:sp>
      <p:sp>
        <p:nvSpPr>
          <p:cNvPr id="1032" name="Shape 1032"/>
          <p:cNvSpPr/>
          <p:nvPr/>
        </p:nvSpPr>
        <p:spPr>
          <a:xfrm>
            <a:off x="6661663" y="2463550"/>
            <a:ext cx="996972" cy="533402"/>
          </a:xfrm>
          <a:prstGeom prst="rect">
            <a:avLst/>
          </a:prstGeom>
          <a:solidFill>
            <a:srgbClr val="85A3FF"/>
          </a:solidFill>
          <a:ln w="3175">
            <a:solidFill>
              <a:srgbClr val="FFFFFF"/>
            </a:solidFill>
            <a:miter/>
          </a:ln>
        </p:spPr>
        <p:txBody>
          <a:bodyPr lIns="45719" rIns="45719" anchor="ctr"/>
          <a:lstStyle/>
          <a:p>
            <a:pPr>
              <a:defRPr sz="1600"/>
            </a:pPr>
            <a:endParaRPr/>
          </a:p>
        </p:txBody>
      </p:sp>
      <p:sp>
        <p:nvSpPr>
          <p:cNvPr id="1033" name="Shape 1033"/>
          <p:cNvSpPr/>
          <p:nvPr/>
        </p:nvSpPr>
        <p:spPr>
          <a:xfrm>
            <a:off x="5544120" y="1988840"/>
            <a:ext cx="2291681" cy="28708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b="1">
                <a:latin typeface="Times New Roman"/>
                <a:ea typeface="Times New Roman"/>
                <a:cs typeface="Times New Roman"/>
                <a:sym typeface="Times New Roman"/>
              </a:defRPr>
            </a:lvl1pPr>
          </a:lstStyle>
          <a:p>
            <a:r>
              <a:t>1 Siebenheit</a:t>
            </a:r>
          </a:p>
        </p:txBody>
      </p:sp>
      <p:sp>
        <p:nvSpPr>
          <p:cNvPr id="1034" name="Shape 1034"/>
          <p:cNvSpPr/>
          <p:nvPr/>
        </p:nvSpPr>
        <p:spPr>
          <a:xfrm flipH="1" flipV="1">
            <a:off x="8502722" y="3068957"/>
            <a:ext cx="29718" cy="1987190"/>
          </a:xfrm>
          <a:prstGeom prst="line">
            <a:avLst/>
          </a:prstGeom>
          <a:ln w="63500">
            <a:solidFill>
              <a:srgbClr val="FFFFFF"/>
            </a:solidFill>
            <a:tailEnd type="triangle"/>
          </a:ln>
        </p:spPr>
        <p:txBody>
          <a:bodyPr lIns="45719" rIns="45719"/>
          <a:lstStyle/>
          <a:p>
            <a:pPr>
              <a:defRPr sz="1600"/>
            </a:pPr>
            <a:endParaRPr/>
          </a:p>
        </p:txBody>
      </p:sp>
      <p:sp>
        <p:nvSpPr>
          <p:cNvPr id="1035" name="Shape 1035"/>
          <p:cNvSpPr/>
          <p:nvPr/>
        </p:nvSpPr>
        <p:spPr>
          <a:xfrm>
            <a:off x="6624735" y="4941168"/>
            <a:ext cx="2771803" cy="130308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400" b="1">
                <a:latin typeface="Times New Roman"/>
                <a:ea typeface="Times New Roman"/>
                <a:cs typeface="Times New Roman"/>
                <a:sym typeface="Times New Roman"/>
              </a:defRPr>
            </a:pPr>
            <a:r>
              <a:t>24: Frevel verschließen</a:t>
            </a:r>
          </a:p>
          <a:p>
            <a:pPr>
              <a:defRPr sz="1400" b="1">
                <a:latin typeface="Times New Roman"/>
                <a:ea typeface="Times New Roman"/>
                <a:cs typeface="Times New Roman"/>
                <a:sym typeface="Times New Roman"/>
              </a:defRPr>
            </a:pPr>
            <a:r>
              <a:t>Sünde versiegeln </a:t>
            </a:r>
          </a:p>
          <a:p>
            <a:pPr>
              <a:defRPr sz="1400" b="1">
                <a:latin typeface="Times New Roman"/>
                <a:ea typeface="Times New Roman"/>
                <a:cs typeface="Times New Roman"/>
                <a:sym typeface="Times New Roman"/>
              </a:defRPr>
            </a:pPr>
            <a:r>
              <a:t>Schuld sühnen</a:t>
            </a:r>
          </a:p>
          <a:p>
            <a:pPr>
              <a:defRPr sz="1400" b="1">
                <a:latin typeface="Times New Roman"/>
                <a:ea typeface="Times New Roman"/>
                <a:cs typeface="Times New Roman"/>
                <a:sym typeface="Times New Roman"/>
              </a:defRPr>
            </a:pPr>
            <a:r>
              <a:t>Ewige Gerechtigkeit einführen</a:t>
            </a:r>
          </a:p>
          <a:p>
            <a:pPr>
              <a:defRPr sz="1400" b="1">
                <a:latin typeface="Times New Roman"/>
                <a:ea typeface="Times New Roman"/>
                <a:cs typeface="Times New Roman"/>
                <a:sym typeface="Times New Roman"/>
              </a:defRPr>
            </a:pPr>
            <a:r>
              <a:t>Gesicht/Prophet versiegeln</a:t>
            </a:r>
          </a:p>
          <a:p>
            <a:pPr>
              <a:defRPr sz="1400" b="1">
                <a:latin typeface="Times New Roman"/>
                <a:ea typeface="Times New Roman"/>
                <a:cs typeface="Times New Roman"/>
                <a:sym typeface="Times New Roman"/>
              </a:defRPr>
            </a:pPr>
            <a:r>
              <a:t> Allerheiligstes salben</a:t>
            </a:r>
          </a:p>
        </p:txBody>
      </p:sp>
      <p:sp>
        <p:nvSpPr>
          <p:cNvPr id="1036" name="Shape 1036"/>
          <p:cNvSpPr/>
          <p:nvPr/>
        </p:nvSpPr>
        <p:spPr>
          <a:xfrm>
            <a:off x="360417" y="2415132"/>
            <a:ext cx="1438389" cy="63023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p>
            <a:pPr>
              <a:defRPr sz="2000" b="1">
                <a:solidFill>
                  <a:srgbClr val="FFFB00"/>
                </a:solidFill>
                <a:latin typeface="Arial Narrow"/>
                <a:ea typeface="Arial Narrow"/>
                <a:cs typeface="Arial Narrow"/>
                <a:sym typeface="Arial Narrow"/>
              </a:defRPr>
            </a:pPr>
            <a:r>
              <a:t>kein </a:t>
            </a:r>
          </a:p>
          <a:p>
            <a:pPr>
              <a:defRPr b="1">
                <a:solidFill>
                  <a:srgbClr val="FFFB00"/>
                </a:solidFill>
                <a:latin typeface="Arial Narrow"/>
                <a:ea typeface="Arial Narrow"/>
                <a:cs typeface="Arial Narrow"/>
                <a:sym typeface="Arial Narrow"/>
              </a:defRPr>
            </a:pPr>
            <a:r>
              <a:t>Bauen.</a:t>
            </a:r>
          </a:p>
        </p:txBody>
      </p:sp>
      <p:sp>
        <p:nvSpPr>
          <p:cNvPr id="1037" name="Shape 1037"/>
          <p:cNvSpPr/>
          <p:nvPr/>
        </p:nvSpPr>
        <p:spPr>
          <a:xfrm>
            <a:off x="35915" y="3737497"/>
            <a:ext cx="1786428" cy="909639"/>
          </a:xfrm>
          <a:prstGeom prst="rect">
            <a:avLst/>
          </a:prstGeom>
          <a:gradFill>
            <a:gsLst>
              <a:gs pos="0">
                <a:srgbClr val="FBFBFB"/>
              </a:gs>
              <a:gs pos="100000">
                <a:srgbClr val="BEBEBE"/>
              </a:gs>
            </a:gsLst>
            <a:lin ang="5400000"/>
          </a:gra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8" tIns="35718" rIns="35718" bIns="35718" anchor="ctr">
            <a:spAutoFit/>
          </a:bodyPr>
          <a:lstStyle/>
          <a:p>
            <a:pPr algn="ctr" defTabSz="410765">
              <a:defRPr b="1">
                <a:latin typeface="+mj-lt"/>
                <a:ea typeface="+mj-ea"/>
                <a:cs typeface="+mj-cs"/>
                <a:sym typeface="Helvetica"/>
              </a:defRPr>
            </a:pPr>
            <a:r>
              <a:t>Jer 29,10-14</a:t>
            </a:r>
          </a:p>
          <a:p>
            <a:pPr algn="ctr" defTabSz="410765">
              <a:defRPr b="1">
                <a:latin typeface="+mj-lt"/>
                <a:ea typeface="+mj-ea"/>
                <a:cs typeface="+mj-cs"/>
                <a:sym typeface="Helvetica"/>
              </a:defRPr>
            </a:pPr>
            <a:r>
              <a:t>30,3.8-11.18.22</a:t>
            </a:r>
          </a:p>
          <a:p>
            <a:pPr algn="ctr" defTabSz="410765">
              <a:defRPr b="1">
                <a:latin typeface="+mj-lt"/>
                <a:ea typeface="+mj-ea"/>
                <a:cs typeface="+mj-cs"/>
                <a:sym typeface="Helvetica"/>
              </a:defRPr>
            </a:pPr>
            <a:r>
              <a:t>31,3.31-40</a:t>
            </a:r>
          </a:p>
        </p:txBody>
      </p:sp>
      <p:sp>
        <p:nvSpPr>
          <p:cNvPr id="1038" name="Shape 1038"/>
          <p:cNvSpPr/>
          <p:nvPr/>
        </p:nvSpPr>
        <p:spPr>
          <a:xfrm>
            <a:off x="5853253" y="2504032"/>
            <a:ext cx="1618891" cy="452439"/>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defRPr sz="2600" b="1">
                <a:solidFill>
                  <a:srgbClr val="FFFB00"/>
                </a:solidFill>
                <a:latin typeface="Arial Narrow"/>
                <a:ea typeface="Arial Narrow"/>
                <a:cs typeface="Arial Narrow"/>
                <a:sym typeface="Arial Narrow"/>
              </a:defRPr>
            </a:lvl1pPr>
          </a:lstStyle>
          <a:p>
            <a:r>
              <a:t>Verwüstung</a:t>
            </a:r>
          </a:p>
        </p:txBody>
      </p:sp>
    </p:spTree>
  </p:cSld>
  <p:clrMapOvr>
    <a:masterClrMapping/>
  </p:clrMapOvr>
  <p:transition spd="slow"/>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Shape 1040"/>
          <p:cNvSpPr>
            <a:spLocks noGrp="1"/>
          </p:cNvSpPr>
          <p:nvPr>
            <p:ph type="title"/>
          </p:nvPr>
        </p:nvSpPr>
        <p:spPr>
          <a:xfrm>
            <a:off x="457199" y="23539"/>
            <a:ext cx="8229601" cy="432049"/>
          </a:xfrm>
          <a:prstGeom prst="rect">
            <a:avLst/>
          </a:prstGeom>
          <a:solidFill>
            <a:srgbClr val="FFFFFF"/>
          </a:solidFill>
          <a:ln>
            <a:solidFill>
              <a:schemeClr val="accent1"/>
            </a:solidFill>
            <a:round/>
          </a:ln>
          <a:effectLst>
            <a:outerShdw blurRad="25400" dist="12700" dir="5400000" rotWithShape="0">
              <a:srgbClr val="000000">
                <a:alpha val="35000"/>
              </a:srgbClr>
            </a:outerShdw>
          </a:effectLst>
        </p:spPr>
        <p:txBody>
          <a:bodyPr lIns="0" tIns="0" rIns="0" bIns="0"/>
          <a:lstStyle>
            <a:lvl1pPr defTabSz="914400">
              <a:defRPr sz="2600" b="1">
                <a:solidFill>
                  <a:srgbClr val="000000"/>
                </a:solidFill>
              </a:defRPr>
            </a:lvl1pPr>
          </a:lstStyle>
          <a:p>
            <a:pPr>
              <a:defRPr>
                <a:effectLst/>
              </a:defRPr>
            </a:pPr>
            <a:r>
              <a:t>Dan 9,25-27</a:t>
            </a:r>
          </a:p>
        </p:txBody>
      </p:sp>
      <p:sp>
        <p:nvSpPr>
          <p:cNvPr id="1041" name="Shape 1041"/>
          <p:cNvSpPr>
            <a:spLocks noGrp="1"/>
          </p:cNvSpPr>
          <p:nvPr>
            <p:ph type="body" idx="1"/>
          </p:nvPr>
        </p:nvSpPr>
        <p:spPr>
          <a:xfrm>
            <a:off x="111327" y="435352"/>
            <a:ext cx="8921345" cy="6422649"/>
          </a:xfrm>
          <a:prstGeom prst="rect">
            <a:avLst/>
          </a:prstGeom>
          <a:solidFill>
            <a:srgbClr val="FFFFFF"/>
          </a:solidFill>
          <a:ln>
            <a:solidFill>
              <a:schemeClr val="accent1"/>
            </a:solidFill>
            <a:round/>
          </a:ln>
          <a:effectLst>
            <a:outerShdw blurRad="25400" dist="12700" dir="5400000" rotWithShape="0">
              <a:srgbClr val="000000">
                <a:alpha val="35000"/>
              </a:srgbClr>
            </a:outerShdw>
          </a:effectLst>
        </p:spPr>
        <p:txBody>
          <a:bodyPr lIns="0" tIns="0" rIns="0" bIns="0"/>
          <a:lstStyle/>
          <a:p>
            <a:pPr marL="0" indent="0" defTabSz="877823">
              <a:spcBef>
                <a:spcPts val="0"/>
              </a:spcBef>
              <a:buSzTx/>
              <a:buFontTx/>
              <a:buNone/>
              <a:defRPr sz="2592">
                <a:latin typeface="Arial Narrow"/>
                <a:ea typeface="Arial Narrow"/>
                <a:cs typeface="Arial Narrow"/>
                <a:sym typeface="Arial Narrow"/>
              </a:defRPr>
            </a:pPr>
            <a:r>
              <a:t>25 So wisse denn und verstehe: Vom Ausgehen des Wortes, Jerusalem wiederherzustellen und zu bauen bis zu einem Gesalbten, einem Fürsten, [sind es] sieben Wochen. Und zweiundsechzig Wochen [lang] werden Platz und Graben wiederhergestellt und gebaut [werden] – und ‹zwar› in bedrängnisreichen Zeiten.</a:t>
            </a:r>
          </a:p>
          <a:p>
            <a:pPr marL="0" indent="0" defTabSz="877823">
              <a:spcBef>
                <a:spcPts val="0"/>
              </a:spcBef>
              <a:buSzTx/>
              <a:buFontTx/>
              <a:buNone/>
              <a:defRPr sz="2592">
                <a:latin typeface="Arial Narrow"/>
                <a:ea typeface="Arial Narrow"/>
                <a:cs typeface="Arial Narrow"/>
                <a:sym typeface="Arial Narrow"/>
              </a:defRPr>
            </a:pPr>
            <a:r>
              <a:t>26 Und nach den zweiundsechzig Wochen wird ein Gesalbter ausgerottet werden </a:t>
            </a:r>
            <a:r>
              <a:rPr b="1"/>
              <a:t>und für es (Volk/Heiligtum) wird keiner sein</a:t>
            </a:r>
            <a:r>
              <a:t>. Und das Volk eines Fürsten wird die Stadt und das Heiligtum verderben, [das Volk eines Fürsten] welcher kommt. Und sein Ende ‹wird sein› in der Überflutung. Und bis ans Ende ‹ist› Krieg; beschlossen sind Verwüstungen.</a:t>
            </a:r>
          </a:p>
          <a:p>
            <a:pPr marL="0" indent="0" defTabSz="877823">
              <a:spcBef>
                <a:spcPts val="0"/>
              </a:spcBef>
              <a:buSzTx/>
              <a:buFontTx/>
              <a:buNone/>
              <a:defRPr sz="2592">
                <a:latin typeface="Arial Narrow"/>
                <a:ea typeface="Arial Narrow"/>
                <a:cs typeface="Arial Narrow"/>
                <a:sym typeface="Arial Narrow"/>
              </a:defRPr>
            </a:pPr>
            <a:r>
              <a:t>27 Und stark machen wird er einen Bund den Vielen eine Woche lang. Und die Hälfte der Woche hindurch [o.: zur Hälfte der Woche] wird er ruhen machen [Schlacht]opfer und Gabe [Speisopfer]. Und auf Flügeln von Gräueln wird ein Verwüster sein,</a:t>
            </a:r>
          </a:p>
          <a:p>
            <a:pPr marL="0" indent="0" defTabSz="877823">
              <a:spcBef>
                <a:spcPts val="0"/>
              </a:spcBef>
              <a:buSzTx/>
              <a:buFontTx/>
              <a:buNone/>
              <a:defRPr sz="2592">
                <a:latin typeface="Arial Narrow"/>
                <a:ea typeface="Arial Narrow"/>
                <a:cs typeface="Arial Narrow"/>
                <a:sym typeface="Arial Narrow"/>
              </a:defRPr>
            </a:pPr>
            <a:r>
              <a:t>und [zwar] bis Vollendetes und Festbeschlossenes auf den Verwüster sich ergießen wird.</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4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04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04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04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0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1" build="p" bldLvl="5" animBg="1" advAuto="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Shape 1043"/>
          <p:cNvSpPr>
            <a:spLocks noGrp="1"/>
          </p:cNvSpPr>
          <p:nvPr>
            <p:ph type="body" idx="1"/>
          </p:nvPr>
        </p:nvSpPr>
        <p:spPr>
          <a:xfrm>
            <a:off x="235695" y="4830"/>
            <a:ext cx="8896379" cy="6932485"/>
          </a:xfrm>
          <a:prstGeom prst="rect">
            <a:avLst/>
          </a:prstGeom>
        </p:spPr>
        <p:txBody>
          <a:bodyPr/>
          <a:lstStyle/>
          <a:p>
            <a:pPr marL="0" indent="0" defTabSz="457200">
              <a:spcBef>
                <a:spcPts val="0"/>
              </a:spcBef>
              <a:buSzTx/>
              <a:buNone/>
              <a:defRPr sz="3100" b="1">
                <a:latin typeface="Arial Narrow"/>
                <a:ea typeface="Arial Narrow"/>
                <a:cs typeface="Arial Narrow"/>
                <a:sym typeface="Arial Narrow"/>
              </a:defRPr>
            </a:pPr>
            <a:r>
              <a:rPr b="0"/>
              <a:t>Jer 30,18-22: " </a:t>
            </a:r>
            <a:r>
              <a:t>So sagt JAHWEH:„Siehe, ich will die Gefangenschaft der Zelte Jakobs wenden und mich über seine Wohnungen erbarmen. </a:t>
            </a:r>
            <a:r>
              <a:rPr u="sng">
                <a:solidFill>
                  <a:schemeClr val="accent2">
                    <a:satOff val="-4966"/>
                    <a:lumOff val="-10549"/>
                  </a:schemeClr>
                </a:solidFill>
              </a:rPr>
              <a:t>Und die Stadt soll auf ihrem Hügel wieder erbaut und der Palast nach seiner Weise bewohnt werden</a:t>
            </a:r>
            <a:r>
              <a:t>; </a:t>
            </a:r>
            <a:r>
              <a:rPr b="0" baseline="31999"/>
              <a:t>19</a:t>
            </a:r>
            <a:r>
              <a:t> und Lobgesang und die Stimme der Spielenden wird von ihnen ausgehen. Und ich will sie vermehren, und sie werden sich nicht vermindern. Und ich will sie herrlich machen, und sie werden nicht gering werden.</a:t>
            </a:r>
            <a:endParaRPr b="0"/>
          </a:p>
          <a:p>
            <a:pPr marL="0" indent="0" defTabSz="457200">
              <a:spcBef>
                <a:spcPts val="0"/>
              </a:spcBef>
              <a:buSzTx/>
              <a:buNone/>
              <a:defRPr sz="3100" b="1">
                <a:latin typeface="Arial Narrow"/>
                <a:ea typeface="Arial Narrow"/>
                <a:cs typeface="Arial Narrow"/>
                <a:sym typeface="Arial Narrow"/>
              </a:defRPr>
            </a:pPr>
            <a:r>
              <a:t> </a:t>
            </a:r>
            <a:r>
              <a:rPr b="0" baseline="31999"/>
              <a:t>…</a:t>
            </a:r>
            <a:r>
              <a:t> </a:t>
            </a:r>
            <a:r>
              <a:rPr b="0" baseline="31999"/>
              <a:t>21</a:t>
            </a:r>
            <a:r>
              <a:t> Und sein Machthaber wird aus ihm sein und sein Herrscher aus seiner Mitte hervorgehen. Und ich will ihn herzutreten lassen, dass er mir nahe; denn wer ist es wohl, der sein Herz verpfändete, um mir zu nahen?, …</a:t>
            </a:r>
            <a:endParaRPr b="0"/>
          </a:p>
          <a:p>
            <a:pPr marL="0" indent="0" defTabSz="457200">
              <a:spcBef>
                <a:spcPts val="0"/>
              </a:spcBef>
              <a:buSzTx/>
              <a:buNone/>
              <a:defRPr sz="3100" b="1">
                <a:latin typeface="Arial Narrow"/>
                <a:ea typeface="Arial Narrow"/>
                <a:cs typeface="Arial Narrow"/>
                <a:sym typeface="Arial Narrow"/>
              </a:defRPr>
            </a:pPr>
            <a:r>
              <a:t> </a:t>
            </a:r>
            <a:r>
              <a:rPr b="0" baseline="31999"/>
              <a:t>22</a:t>
            </a:r>
            <a:r>
              <a:t> Und ihr werdet mein Volk, und ich werde euer Gott sein!</a:t>
            </a:r>
          </a:p>
        </p:txBody>
      </p:sp>
    </p:spTree>
  </p:cSld>
  <p:clrMapOvr>
    <a:masterClrMapping/>
  </p:clrMapOvr>
  <p:transition spd="slow"/>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Shape 1045"/>
          <p:cNvSpPr>
            <a:spLocks noGrp="1"/>
          </p:cNvSpPr>
          <p:nvPr>
            <p:ph type="body" idx="1"/>
          </p:nvPr>
        </p:nvSpPr>
        <p:spPr>
          <a:xfrm>
            <a:off x="235695" y="4830"/>
            <a:ext cx="8896379" cy="6932485"/>
          </a:xfrm>
          <a:prstGeom prst="rect">
            <a:avLst/>
          </a:prstGeom>
        </p:spPr>
        <p:txBody>
          <a:bodyPr anchor="t"/>
          <a:lstStyle/>
          <a:p>
            <a:pPr marL="0" indent="0" defTabSz="393192">
              <a:spcBef>
                <a:spcPts val="0"/>
              </a:spcBef>
              <a:buSzTx/>
              <a:buNone/>
              <a:defRPr sz="2666" b="1">
                <a:latin typeface="Arial Narrow"/>
                <a:ea typeface="Arial Narrow"/>
                <a:cs typeface="Arial Narrow"/>
                <a:sym typeface="Arial Narrow"/>
              </a:defRPr>
            </a:pPr>
            <a:r>
              <a:t>Jer 24,5-7: … (ich) ..</a:t>
            </a:r>
            <a:r>
              <a:rPr>
                <a:solidFill>
                  <a:schemeClr val="accent2">
                    <a:satOff val="-4966"/>
                    <a:lumOff val="-10549"/>
                  </a:schemeClr>
                </a:solidFill>
              </a:rPr>
              <a:t> werde ich die Weggeführten von Juda</a:t>
            </a:r>
            <a:r>
              <a:t>, die ich aus diesem Ort in das Land der Chaldäer wegschickte, </a:t>
            </a:r>
            <a:r>
              <a:rPr>
                <a:solidFill>
                  <a:schemeClr val="accent2">
                    <a:satOff val="-4966"/>
                    <a:lumOff val="-10549"/>
                  </a:schemeClr>
                </a:solidFill>
              </a:rPr>
              <a:t>ansehen zum Guten</a:t>
            </a:r>
            <a:r>
              <a:t>.  6 Ich werde mein Auge auf sie richten zum Guten und </a:t>
            </a:r>
            <a:r>
              <a:rPr>
                <a:solidFill>
                  <a:schemeClr val="accent2">
                    <a:satOff val="-4966"/>
                    <a:lumOff val="-10549"/>
                  </a:schemeClr>
                </a:solidFill>
              </a:rPr>
              <a:t>sie in dieses Land zurückbringen. U</a:t>
            </a:r>
            <a:r>
              <a:rPr u="sng">
                <a:solidFill>
                  <a:schemeClr val="accent2">
                    <a:satOff val="-4966"/>
                    <a:lumOff val="-10549"/>
                  </a:schemeClr>
                </a:solidFill>
              </a:rPr>
              <a:t>nd ich werde sie bauen</a:t>
            </a:r>
            <a:r>
              <a:rPr u="sng"/>
              <a:t> und nicht abbrechen, und sie pflanzen und nicht ausreiße</a:t>
            </a:r>
            <a:r>
              <a:t>n.  7 Und ich will ihnen ein Herz geben, mich zu erkennen, dass ich JAHWEH bin. </a:t>
            </a:r>
            <a:r>
              <a:rPr>
                <a:solidFill>
                  <a:schemeClr val="accent2">
                    <a:satOff val="-4966"/>
                    <a:lumOff val="-10549"/>
                  </a:schemeClr>
                </a:solidFill>
              </a:rPr>
              <a:t>Und sie werden mein Volk, und ich werde ihr Gott sein; </a:t>
            </a:r>
            <a:r>
              <a:t>denn sie werden mit ihrem ganzen Herzen zu mir umkehren.</a:t>
            </a:r>
          </a:p>
          <a:p>
            <a:pPr marL="0" indent="0" defTabSz="393192">
              <a:spcBef>
                <a:spcPts val="0"/>
              </a:spcBef>
              <a:buSzTx/>
              <a:buNone/>
              <a:defRPr sz="2666" b="1">
                <a:latin typeface="Arial Narrow"/>
                <a:ea typeface="Arial Narrow"/>
                <a:cs typeface="Arial Narrow"/>
                <a:sym typeface="Arial Narrow"/>
              </a:defRPr>
            </a:pPr>
            <a:r>
              <a:t>31,3.4: Ja, mit ewiger Liebe habe ich dich geliebt; darum habe ich dir fortdauern lassen [meine] Güte. 4 </a:t>
            </a:r>
            <a:r>
              <a:rPr u="sng">
                <a:solidFill>
                  <a:schemeClr val="accent2">
                    <a:satOff val="-4966"/>
                    <a:lumOff val="-10549"/>
                  </a:schemeClr>
                </a:solidFill>
              </a:rPr>
              <a:t>Ich will dich wieder bauen, und du wirst gebaut werden,</a:t>
            </a:r>
            <a:r>
              <a:t> Jungfrau Israel! … 31: Siehe, Tage kommen, … da ich mit dem Haus Israel und mit dem Haus Juda </a:t>
            </a:r>
            <a:r>
              <a:rPr u="sng">
                <a:solidFill>
                  <a:schemeClr val="accent2">
                    <a:satOff val="-4966"/>
                    <a:lumOff val="-10549"/>
                  </a:schemeClr>
                </a:solidFill>
              </a:rPr>
              <a:t>einen neuen Bund</a:t>
            </a:r>
            <a:r>
              <a:rPr>
                <a:solidFill>
                  <a:schemeClr val="accent2">
                    <a:satOff val="-4966"/>
                    <a:lumOff val="-10549"/>
                  </a:schemeClr>
                </a:solidFill>
              </a:rPr>
              <a:t> schließen werde</a:t>
            </a:r>
            <a:r>
              <a:t>: … 38: Siehe, Tage kommen,. .., </a:t>
            </a:r>
            <a:r>
              <a:rPr u="sng"/>
              <a:t>da diese Stadt JAHWEH gebaut werden wird vom Turm Hananel bis zum Eckto</a:t>
            </a:r>
            <a:r>
              <a:t>r. … 40 Und das ganze Tal … wird JAHWEH heilig sein; </a:t>
            </a:r>
            <a:r>
              <a:rPr u="sng">
                <a:solidFill>
                  <a:schemeClr val="accent2">
                    <a:satOff val="-4966"/>
                    <a:lumOff val="-10549"/>
                  </a:schemeClr>
                </a:solidFill>
              </a:rPr>
              <a:t>es soll nicht ausgerottet und nicht zerstört werden in Ewigkeit.</a:t>
            </a:r>
          </a:p>
        </p:txBody>
      </p:sp>
    </p:spTree>
  </p:cSld>
  <p:clrMapOvr>
    <a:masterClrMapping/>
  </p:clrMapOvr>
  <p:transition spd="slow"/>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 name="Shape 1047"/>
          <p:cNvSpPr>
            <a:spLocks noGrp="1"/>
          </p:cNvSpPr>
          <p:nvPr>
            <p:ph type="body" idx="1"/>
          </p:nvPr>
        </p:nvSpPr>
        <p:spPr>
          <a:xfrm>
            <a:off x="235695" y="4830"/>
            <a:ext cx="8896379" cy="6932485"/>
          </a:xfrm>
          <a:prstGeom prst="rect">
            <a:avLst/>
          </a:prstGeom>
        </p:spPr>
        <p:txBody>
          <a:bodyPr anchor="t"/>
          <a:lstStyle/>
          <a:p>
            <a:pPr marL="0" indent="0" defTabSz="384047">
              <a:spcBef>
                <a:spcPts val="0"/>
              </a:spcBef>
              <a:buSzTx/>
              <a:buNone/>
              <a:defRPr sz="2604" b="1">
                <a:latin typeface="Arial Narrow"/>
                <a:ea typeface="Arial Narrow"/>
                <a:cs typeface="Arial Narrow"/>
                <a:sym typeface="Arial Narrow"/>
              </a:defRPr>
            </a:pPr>
            <a:r>
              <a:t>Hes 34,13-14: Und ich werde sie herausführen aus den Völkern und sie aus den Ländern sammeln und sie in ihr Land bringen. Und ich werde sie weiden auf den Bergen Israels, in den Tälern und an allen Wohnplätzen des Landes.  14 Auf guter Weide werde ich sie weiden, und auf den hohen Bergen Israels wird ihr Weideplatz sein; Hes 34,23-24: Und ich werde einen Hirten über sie erwecken– und er wird sie weiden–: </a:t>
            </a:r>
            <a:r>
              <a:rPr>
                <a:solidFill>
                  <a:schemeClr val="accent2">
                    <a:satOff val="-4966"/>
                    <a:lumOff val="-10549"/>
                  </a:schemeClr>
                </a:solidFill>
              </a:rPr>
              <a:t>meinen Knecht David: Der wird sie weiden, und der wird ihr Hirte sein</a:t>
            </a:r>
            <a:r>
              <a:t>.  24 Und ich, JAHWEH, werde ihr Gott sein, und mein Knecht David wird Fürst sein in ihrer Mitte. </a:t>
            </a:r>
          </a:p>
          <a:p>
            <a:pPr marL="0" indent="0" defTabSz="384047">
              <a:spcBef>
                <a:spcPts val="0"/>
              </a:spcBef>
              <a:buSzTx/>
              <a:buNone/>
              <a:defRPr sz="2604" b="1">
                <a:latin typeface="Arial Narrow"/>
                <a:ea typeface="Arial Narrow"/>
                <a:cs typeface="Arial Narrow"/>
                <a:sym typeface="Arial Narrow"/>
              </a:defRPr>
            </a:pPr>
            <a:r>
              <a:t>36,9-11: siehe, [ich will] zu euch [kommen], und ich will mich zu euch wenden, u</a:t>
            </a:r>
            <a:r>
              <a:rPr u="sng">
                <a:solidFill>
                  <a:schemeClr val="accent2">
                    <a:satOff val="-4966"/>
                    <a:lumOff val="-10549"/>
                  </a:schemeClr>
                </a:solidFill>
              </a:rPr>
              <a:t>nd ihr sollt bebaut und besät werden</a:t>
            </a:r>
            <a:r>
              <a:t>.  10 Und ich werde die Menschen auf euch vermehren, das ganze Haus Israel insgesamt. </a:t>
            </a:r>
            <a:r>
              <a:rPr u="sng">
                <a:solidFill>
                  <a:schemeClr val="accent2">
                    <a:satOff val="-4966"/>
                    <a:lumOff val="-10549"/>
                  </a:schemeClr>
                </a:solidFill>
              </a:rPr>
              <a:t>Und die Städte sollen bewohnt und die Trümmer aufgebaut werden. </a:t>
            </a:r>
            <a:r>
              <a:t> 11 Und ich werde Menschen und Vieh auf euch vermehren, und sie werden sich mehren und fruchtbar sein. Und ich werde euch bewohnt machen, wie in euren Vorzeiten, und werde euch Gutes tun, mehr als in euren Anfängen. </a:t>
            </a:r>
            <a:r>
              <a:rPr u="sng"/>
              <a:t>Dann werdet ihr erkennen, dass ich, JAHWEH, es bin. </a:t>
            </a:r>
          </a:p>
        </p:txBody>
      </p:sp>
    </p:spTree>
  </p:cSld>
  <p:clrMapOvr>
    <a:masterClrMapping/>
  </p:clrMapOvr>
  <p:transition spd="slow"/>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 name="Shape 1049"/>
          <p:cNvSpPr>
            <a:spLocks noGrp="1"/>
          </p:cNvSpPr>
          <p:nvPr>
            <p:ph type="body" idx="1"/>
          </p:nvPr>
        </p:nvSpPr>
        <p:spPr>
          <a:xfrm>
            <a:off x="235695" y="4830"/>
            <a:ext cx="8896379" cy="6932485"/>
          </a:xfrm>
          <a:prstGeom prst="rect">
            <a:avLst/>
          </a:prstGeom>
        </p:spPr>
        <p:txBody>
          <a:bodyPr anchor="t"/>
          <a:lstStyle/>
          <a:p>
            <a:pPr marL="0" indent="0" defTabSz="429768">
              <a:spcBef>
                <a:spcPts val="0"/>
              </a:spcBef>
              <a:buSzTx/>
              <a:buNone/>
              <a:defRPr sz="2914" b="1">
                <a:latin typeface="Arial Narrow"/>
                <a:ea typeface="Arial Narrow"/>
                <a:cs typeface="Arial Narrow"/>
                <a:sym typeface="Arial Narrow"/>
              </a:defRPr>
            </a:pPr>
            <a:r>
              <a:t>Hes 36,33-35: An dem Tage, an dem ich </a:t>
            </a:r>
            <a:r>
              <a:rPr>
                <a:solidFill>
                  <a:schemeClr val="accent2">
                    <a:satOff val="-4966"/>
                    <a:lumOff val="-10549"/>
                  </a:schemeClr>
                </a:solidFill>
              </a:rPr>
              <a:t>euch reinigen werde </a:t>
            </a:r>
            <a:r>
              <a:t>von allen euren Ungerechtigkeiten, </a:t>
            </a:r>
            <a:r>
              <a:rPr u="sng">
                <a:solidFill>
                  <a:schemeClr val="accent2">
                    <a:satOff val="-4966"/>
                    <a:lumOff val="-10549"/>
                  </a:schemeClr>
                </a:solidFill>
              </a:rPr>
              <a:t>werde ich die Städte bewohnt machen, und die </a:t>
            </a:r>
            <a:r>
              <a:rPr>
                <a:solidFill>
                  <a:schemeClr val="accent2">
                    <a:satOff val="-4966"/>
                    <a:lumOff val="-10549"/>
                  </a:schemeClr>
                </a:solidFill>
              </a:rPr>
              <a:t>verwüsteten Stätten</a:t>
            </a:r>
            <a:r>
              <a:t>] </a:t>
            </a:r>
            <a:r>
              <a:rPr u="sng">
                <a:solidFill>
                  <a:schemeClr val="accent2">
                    <a:satOff val="-4966"/>
                    <a:lumOff val="-10549"/>
                  </a:schemeClr>
                </a:solidFill>
              </a:rPr>
              <a:t>sollen aufgebaut werden.</a:t>
            </a:r>
            <a:r>
              <a:t>  34 Und das verwüstete Land soll </a:t>
            </a:r>
            <a:r>
              <a:rPr u="sng"/>
              <a:t>bebaut</a:t>
            </a:r>
            <a:r>
              <a:t> werden, statt dass es eine Öde war vor den Augen jedes Vorüberziehenden.  35 Und man wird sagen:„Dieses Land … ist wie der Garten Eden geworden, und </a:t>
            </a:r>
            <a:r>
              <a:rPr u="sng">
                <a:solidFill>
                  <a:schemeClr val="accent2">
                    <a:satOff val="-4966"/>
                    <a:lumOff val="-10549"/>
                  </a:schemeClr>
                </a:solidFill>
              </a:rPr>
              <a:t>die verödeten und verwüsteten und zerstörten Städte sind befestigt und bewohnt.“ </a:t>
            </a:r>
          </a:p>
          <a:p>
            <a:pPr marL="0" indent="0" defTabSz="429768">
              <a:spcBef>
                <a:spcPts val="0"/>
              </a:spcBef>
              <a:buSzTx/>
              <a:buNone/>
              <a:defRPr sz="2914" b="1">
                <a:latin typeface="Arial Narrow"/>
                <a:ea typeface="Arial Narrow"/>
                <a:cs typeface="Arial Narrow"/>
                <a:sym typeface="Arial Narrow"/>
              </a:defRPr>
            </a:pPr>
            <a:r>
              <a:t>Hes 37,21-22: Siehe, ich werde die Söhne Israels aus den Völkern herausholen, wohin sie gezogen sind, und ich werde sie </a:t>
            </a:r>
            <a:r>
              <a:rPr u="sng"/>
              <a:t>von ringsumher sammeln und sie in ihr Land bringen</a:t>
            </a:r>
            <a:r>
              <a:t>.  22 Und ich werde sie zu </a:t>
            </a:r>
            <a:r>
              <a:rPr i="1"/>
              <a:t>einem</a:t>
            </a:r>
            <a:r>
              <a:t> Volk machen im Lande, auf den Bergen Israels, und sie werden allesamt </a:t>
            </a:r>
            <a:r>
              <a:rPr u="sng"/>
              <a:t>einen König</a:t>
            </a:r>
            <a:r>
              <a:t> zum König haben. Und sie sollen nicht mehr zu zwei Völkern werden; …</a:t>
            </a:r>
          </a:p>
        </p:txBody>
      </p:sp>
    </p:spTree>
  </p:cSld>
  <p:clrMapOvr>
    <a:masterClrMapping/>
  </p:clrMapOvr>
  <p:transition spd="slow"/>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 name="Shape 1051"/>
          <p:cNvSpPr>
            <a:spLocks noGrp="1"/>
          </p:cNvSpPr>
          <p:nvPr>
            <p:ph type="body" idx="1"/>
          </p:nvPr>
        </p:nvSpPr>
        <p:spPr>
          <a:xfrm>
            <a:off x="235695" y="4830"/>
            <a:ext cx="8896379" cy="6932485"/>
          </a:xfrm>
          <a:prstGeom prst="rect">
            <a:avLst/>
          </a:prstGeom>
        </p:spPr>
        <p:txBody>
          <a:bodyPr anchor="t"/>
          <a:lstStyle/>
          <a:p>
            <a:pPr marL="0" indent="0" defTabSz="457200">
              <a:spcBef>
                <a:spcPts val="0"/>
              </a:spcBef>
              <a:buSzTx/>
              <a:buNone/>
              <a:defRPr sz="3100" b="1">
                <a:latin typeface="Arial Narrow"/>
                <a:ea typeface="Arial Narrow"/>
                <a:cs typeface="Arial Narrow"/>
                <a:sym typeface="Arial Narrow"/>
              </a:defRPr>
            </a:pPr>
            <a:r>
              <a:t>Hes 37,23-28: Und sie werden mein Volk, und ich selbst werde ihr Gott sein.  24 Und </a:t>
            </a:r>
            <a:r>
              <a:rPr u="sng">
                <a:solidFill>
                  <a:schemeClr val="accent2">
                    <a:satOff val="-4966"/>
                    <a:lumOff val="-10549"/>
                  </a:schemeClr>
                </a:solidFill>
              </a:rPr>
              <a:t>mein Knecht David wird König über sie sein</a:t>
            </a:r>
            <a:r>
              <a:rPr>
                <a:solidFill>
                  <a:schemeClr val="accent2">
                    <a:satOff val="-4966"/>
                    <a:lumOff val="-10549"/>
                  </a:schemeClr>
                </a:solidFill>
              </a:rPr>
              <a:t>,</a:t>
            </a:r>
            <a:r>
              <a:t> und sie werden allesamt einen Hirten haben. .…  25 Und sie werden </a:t>
            </a:r>
            <a:r>
              <a:rPr u="sng">
                <a:solidFill>
                  <a:schemeClr val="accent2">
                    <a:satOff val="-4966"/>
                    <a:lumOff val="-10549"/>
                  </a:schemeClr>
                </a:solidFill>
              </a:rPr>
              <a:t>in dem Lande wohnen, …</a:t>
            </a:r>
            <a:r>
              <a:t> </a:t>
            </a:r>
            <a:r>
              <a:rPr>
                <a:solidFill>
                  <a:schemeClr val="accent2">
                    <a:satOff val="-4966"/>
                    <a:lumOff val="-10549"/>
                  </a:schemeClr>
                </a:solidFill>
              </a:rPr>
              <a:t>Und sie werden </a:t>
            </a:r>
            <a:r>
              <a:rPr u="sng">
                <a:solidFill>
                  <a:schemeClr val="accent2">
                    <a:satOff val="-4966"/>
                    <a:lumOff val="-10549"/>
                  </a:schemeClr>
                </a:solidFill>
              </a:rPr>
              <a:t>darin wohnen</a:t>
            </a:r>
            <a:r>
              <a:rPr>
                <a:solidFill>
                  <a:schemeClr val="accent2">
                    <a:satOff val="-4966"/>
                    <a:lumOff val="-10549"/>
                  </a:schemeClr>
                </a:solidFill>
              </a:rPr>
              <a:t>, sie und ihre Kinder und ihre Kindeskinder, </a:t>
            </a:r>
            <a:r>
              <a:rPr u="sng">
                <a:solidFill>
                  <a:srgbClr val="0433FF"/>
                </a:solidFill>
              </a:rPr>
              <a:t>bis in Ewigkeit</a:t>
            </a:r>
            <a:r>
              <a:rPr>
                <a:solidFill>
                  <a:schemeClr val="accent2">
                    <a:satOff val="-4966"/>
                    <a:lumOff val="-10549"/>
                  </a:schemeClr>
                </a:solidFill>
              </a:rPr>
              <a:t>.</a:t>
            </a:r>
            <a:r>
              <a:t> Und </a:t>
            </a:r>
            <a:r>
              <a:rPr>
                <a:solidFill>
                  <a:schemeClr val="accent2">
                    <a:satOff val="-4966"/>
                    <a:lumOff val="-10549"/>
                  </a:schemeClr>
                </a:solidFill>
              </a:rPr>
              <a:t>mein Knecht </a:t>
            </a:r>
            <a:r>
              <a:rPr u="sng">
                <a:solidFill>
                  <a:schemeClr val="accent2">
                    <a:satOff val="-4966"/>
                    <a:lumOff val="-10549"/>
                  </a:schemeClr>
                </a:solidFill>
              </a:rPr>
              <a:t>David</a:t>
            </a:r>
            <a:r>
              <a:rPr>
                <a:solidFill>
                  <a:schemeClr val="accent2">
                    <a:satOff val="-4966"/>
                    <a:lumOff val="-10549"/>
                  </a:schemeClr>
                </a:solidFill>
              </a:rPr>
              <a:t> wird ihr </a:t>
            </a:r>
            <a:r>
              <a:rPr u="sng">
                <a:solidFill>
                  <a:schemeClr val="accent2">
                    <a:satOff val="-4966"/>
                    <a:lumOff val="-10549"/>
                  </a:schemeClr>
                </a:solidFill>
              </a:rPr>
              <a:t>Fürst sein </a:t>
            </a:r>
            <a:r>
              <a:rPr u="sng">
                <a:solidFill>
                  <a:srgbClr val="0433FF"/>
                </a:solidFill>
              </a:rPr>
              <a:t>in Ewigkeit</a:t>
            </a:r>
            <a:r>
              <a:rPr>
                <a:solidFill>
                  <a:schemeClr val="accent2">
                    <a:satOff val="-4966"/>
                    <a:lumOff val="-10549"/>
                  </a:schemeClr>
                </a:solidFill>
              </a:rPr>
              <a:t>. </a:t>
            </a:r>
            <a:r>
              <a:t> 26 Und ich werde </a:t>
            </a:r>
            <a:r>
              <a:rPr>
                <a:solidFill>
                  <a:schemeClr val="accent2">
                    <a:satOff val="-4966"/>
                    <a:lumOff val="-10549"/>
                  </a:schemeClr>
                </a:solidFill>
              </a:rPr>
              <a:t>einen </a:t>
            </a:r>
            <a:r>
              <a:rPr u="sng">
                <a:solidFill>
                  <a:schemeClr val="accent2">
                    <a:satOff val="-4966"/>
                    <a:lumOff val="-10549"/>
                  </a:schemeClr>
                </a:solidFill>
              </a:rPr>
              <a:t>Bund</a:t>
            </a:r>
            <a:r>
              <a:rPr>
                <a:solidFill>
                  <a:schemeClr val="accent2">
                    <a:satOff val="-4966"/>
                    <a:lumOff val="-10549"/>
                  </a:schemeClr>
                </a:solidFill>
              </a:rPr>
              <a:t> des Friedens mit ihnen schließen</a:t>
            </a:r>
            <a:r>
              <a:t>, ein </a:t>
            </a:r>
            <a:r>
              <a:rPr u="sng">
                <a:solidFill>
                  <a:srgbClr val="0433FF"/>
                </a:solidFill>
              </a:rPr>
              <a:t>ewiger</a:t>
            </a:r>
            <a:r>
              <a:rPr u="sng"/>
              <a:t> </a:t>
            </a:r>
            <a:r>
              <a:rPr u="sng">
                <a:solidFill>
                  <a:schemeClr val="accent2">
                    <a:satOff val="-4966"/>
                    <a:lumOff val="-10549"/>
                  </a:schemeClr>
                </a:solidFill>
              </a:rPr>
              <a:t>Bund</a:t>
            </a:r>
            <a:r>
              <a:rPr u="sng"/>
              <a:t> </a:t>
            </a:r>
            <a:r>
              <a:t>wird es mit ihnen sein. Und ich werde … </a:t>
            </a:r>
            <a:r>
              <a:rPr u="sng">
                <a:solidFill>
                  <a:schemeClr val="accent2">
                    <a:satOff val="-4966"/>
                    <a:lumOff val="-10549"/>
                  </a:schemeClr>
                </a:solidFill>
              </a:rPr>
              <a:t>mein Heiligtum</a:t>
            </a:r>
            <a:r>
              <a:rPr>
                <a:solidFill>
                  <a:schemeClr val="accent2">
                    <a:satOff val="-4966"/>
                    <a:lumOff val="-10549"/>
                  </a:schemeClr>
                </a:solidFill>
              </a:rPr>
              <a:t> in ihre Mitte setzen </a:t>
            </a:r>
            <a:r>
              <a:rPr>
                <a:solidFill>
                  <a:srgbClr val="0433FF"/>
                </a:solidFill>
              </a:rPr>
              <a:t>in Ewigkeit.</a:t>
            </a:r>
            <a:r>
              <a:t>  27 Und meine Wohnung wird über ihnen sein. </a:t>
            </a:r>
            <a:r>
              <a:rPr u="sng"/>
              <a:t>Und ich werde ihr Gott, und sie werden mein Volk sein</a:t>
            </a:r>
            <a:r>
              <a:t>.  28 Und die Völker werden wissen, dass ich JAHWEH bin, der Israel heiligt, wenn</a:t>
            </a:r>
            <a:r>
              <a:rPr u="sng">
                <a:solidFill>
                  <a:schemeClr val="accent2">
                    <a:satOff val="-4966"/>
                    <a:lumOff val="-10549"/>
                  </a:schemeClr>
                </a:solidFill>
              </a:rPr>
              <a:t> mein Heiligtum in ihrer Mitte sein wird </a:t>
            </a:r>
            <a:r>
              <a:rPr u="sng">
                <a:solidFill>
                  <a:srgbClr val="0433FF"/>
                </a:solidFill>
              </a:rPr>
              <a:t>in Ewigkeit</a:t>
            </a:r>
            <a:r>
              <a:rPr u="sng">
                <a:solidFill>
                  <a:schemeClr val="accent2">
                    <a:satOff val="-4966"/>
                    <a:lumOff val="-10549"/>
                  </a:schemeClr>
                </a:solidFill>
              </a:rPr>
              <a:t>.</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p:cNvSpPr>
          <p:nvPr>
            <p:ph type="body" idx="1"/>
          </p:nvPr>
        </p:nvSpPr>
        <p:spPr>
          <a:xfrm>
            <a:off x="669726" y="1134268"/>
            <a:ext cx="7804548" cy="5072064"/>
          </a:xfrm>
          <a:prstGeom prst="rect">
            <a:avLst/>
          </a:prstGeom>
        </p:spPr>
        <p:txBody>
          <a:bodyPr/>
          <a:lstStyle/>
          <a:p>
            <a:pPr marL="571500" indent="-571500">
              <a:buNone/>
              <a:defRPr sz="1600"/>
            </a:pPr>
            <a:r>
              <a:rPr sz="3000">
                <a:effectLst>
                  <a:outerShdw blurRad="38100" dist="38100" dir="2700000" rotWithShape="0">
                    <a:srgbClr val="000000"/>
                  </a:outerShdw>
                </a:effectLst>
                <a:latin typeface="Arial"/>
                <a:ea typeface="Arial"/>
                <a:cs typeface="Arial"/>
                <a:sym typeface="Arial"/>
              </a:rPr>
              <a:t>→ Wirst DU bleiben? </a:t>
            </a:r>
            <a:endParaRPr>
              <a:latin typeface="Arial"/>
              <a:ea typeface="Arial"/>
              <a:cs typeface="Arial"/>
              <a:sym typeface="Arial"/>
            </a:endParaRPr>
          </a:p>
          <a:p>
            <a:pPr marL="571500" indent="-571500">
              <a:buNone/>
              <a:defRPr sz="1600"/>
            </a:pPr>
            <a:r>
              <a:rPr sz="3000">
                <a:effectLst>
                  <a:outerShdw blurRad="38100" dist="38100" dir="2700000" rotWithShape="0">
                    <a:srgbClr val="000000"/>
                  </a:outerShdw>
                </a:effectLst>
              </a:rPr>
              <a:t>Du wirst nur bleiben, wenn es einen Gott gibt, der spricht, einen der sich offenbart. </a:t>
            </a:r>
          </a:p>
          <a:p>
            <a:pPr marL="571500" indent="-571500">
              <a:buNone/>
              <a:defRPr sz="1600"/>
            </a:pPr>
            <a:r>
              <a:rPr sz="3000">
                <a:effectLst>
                  <a:outerShdw blurRad="38100" dist="38100" dir="2700000" rotWithShape="0">
                    <a:srgbClr val="000000"/>
                  </a:outerShdw>
                </a:effectLst>
              </a:rPr>
              <a:t>Gibt es einen Gott, der sich offenbart?</a:t>
            </a:r>
          </a:p>
          <a:p>
            <a:pPr marL="571500" indent="-571500">
              <a:buNone/>
              <a:defRPr sz="1600"/>
            </a:pPr>
            <a:r>
              <a:rPr sz="3000">
                <a:effectLst>
                  <a:outerShdw blurRad="38100" dist="38100" dir="2700000" rotWithShape="0">
                    <a:srgbClr val="000000"/>
                  </a:outerShdw>
                </a:effectLst>
                <a:latin typeface="Arial"/>
                <a:ea typeface="Arial"/>
                <a:cs typeface="Arial"/>
                <a:sym typeface="Arial"/>
              </a:rPr>
              <a:t>→ Daniel K. 2</a:t>
            </a:r>
          </a:p>
        </p:txBody>
      </p:sp>
      <p:sp>
        <p:nvSpPr>
          <p:cNvPr id="444" name="Shape 444"/>
          <p:cNvSpPr/>
          <p:nvPr/>
        </p:nvSpPr>
        <p:spPr>
          <a:xfrm>
            <a:off x="2286000" y="2481801"/>
            <a:ext cx="4572000" cy="417067"/>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lgn="ctr" defTabSz="410765">
              <a:defRPr sz="2400">
                <a:solidFill>
                  <a:srgbClr val="FFFFFF"/>
                </a:solidFill>
              </a:defRPr>
            </a:lvl1pPr>
          </a:lstStyle>
          <a:p>
            <a:pPr>
              <a:defRPr>
                <a:solidFill>
                  <a:srgbClr val="000000"/>
                </a:solidFill>
              </a:defRPr>
            </a:pPr>
            <a:r>
              <a:rPr>
                <a:solidFill>
                  <a:srgbClr val="FFFFFF"/>
                </a:solidFill>
              </a:rPr>
              <a:t> </a:t>
            </a:r>
          </a:p>
        </p:txBody>
      </p:sp>
      <p:sp>
        <p:nvSpPr>
          <p:cNvPr id="445" name="Shape 445"/>
          <p:cNvSpPr>
            <a:spLocks noGrp="1"/>
          </p:cNvSpPr>
          <p:nvPr>
            <p:ph type="title" idx="4294967295"/>
          </p:nvPr>
        </p:nvSpPr>
        <p:spPr>
          <a:xfrm>
            <a:off x="669726" y="312539"/>
            <a:ext cx="7804548" cy="516881"/>
          </a:xfrm>
          <a:prstGeom prst="rect">
            <a:avLst/>
          </a:prstGeom>
          <a:solidFill>
            <a:srgbClr val="FFFFFF"/>
          </a:solidFill>
          <a:ln w="25400">
            <a:solidFill>
              <a:schemeClr val="accent1"/>
            </a:solidFill>
            <a:round/>
          </a:ln>
          <a:effectLst>
            <a:outerShdw blurRad="38100" dist="23000" dir="5400000" rotWithShape="0">
              <a:srgbClr val="000000">
                <a:alpha val="35000"/>
              </a:srgbClr>
            </a:outerShdw>
          </a:effectLst>
        </p:spPr>
        <p:txBody>
          <a:bodyPr lIns="35718" tIns="35718" rIns="35718" bIns="35718"/>
          <a:lstStyle>
            <a:lvl1pPr defTabSz="667512">
              <a:defRPr sz="3066">
                <a:solidFill>
                  <a:schemeClr val="accent1"/>
                </a:solidFill>
                <a:effectLst>
                  <a:outerShdw blurRad="27813" dist="27813" dir="2700000" rotWithShape="0">
                    <a:srgbClr val="000000"/>
                  </a:outerShdw>
                </a:effectLst>
              </a:defRPr>
            </a:lvl1pPr>
          </a:lstStyle>
          <a:p>
            <a:pPr>
              <a:defRPr sz="1971">
                <a:effectLst/>
              </a:defRPr>
            </a:pPr>
            <a:r>
              <a:rPr sz="3066">
                <a:effectLst>
                  <a:outerShdw blurRad="27813" dist="27813" dir="2700000" rotWithShape="0">
                    <a:srgbClr val="000000"/>
                  </a:outerShdw>
                </a:effectLst>
              </a:rPr>
              <a:t>Dan 1,21: „Und Daniel blieb“</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4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4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4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4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 grpId="1" build="p" bldLvl="5" animBg="1" advAuto="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Shape 1053"/>
          <p:cNvSpPr>
            <a:spLocks noGrp="1"/>
          </p:cNvSpPr>
          <p:nvPr>
            <p:ph type="title"/>
          </p:nvPr>
        </p:nvSpPr>
        <p:spPr>
          <a:xfrm>
            <a:off x="457199" y="23539"/>
            <a:ext cx="8229601" cy="432049"/>
          </a:xfrm>
          <a:prstGeom prst="rect">
            <a:avLst/>
          </a:prstGeom>
          <a:solidFill>
            <a:srgbClr val="FFFFFF"/>
          </a:solidFill>
          <a:ln>
            <a:solidFill>
              <a:schemeClr val="accent1"/>
            </a:solidFill>
            <a:round/>
          </a:ln>
          <a:effectLst>
            <a:outerShdw blurRad="25400" dist="12700" dir="5400000" rotWithShape="0">
              <a:srgbClr val="000000">
                <a:alpha val="35000"/>
              </a:srgbClr>
            </a:outerShdw>
          </a:effectLst>
        </p:spPr>
        <p:txBody>
          <a:bodyPr lIns="0" tIns="0" rIns="0" bIns="0"/>
          <a:lstStyle>
            <a:lvl1pPr defTabSz="914400">
              <a:defRPr sz="2600">
                <a:solidFill>
                  <a:srgbClr val="000000"/>
                </a:solidFill>
              </a:defRPr>
            </a:lvl1pPr>
          </a:lstStyle>
          <a:p>
            <a:pPr>
              <a:defRPr>
                <a:effectLst/>
              </a:defRPr>
            </a:pPr>
            <a:r>
              <a:t>Dan 9,25-27</a:t>
            </a:r>
          </a:p>
        </p:txBody>
      </p:sp>
      <p:sp>
        <p:nvSpPr>
          <p:cNvPr id="1054" name="Shape 1054"/>
          <p:cNvSpPr>
            <a:spLocks noGrp="1"/>
          </p:cNvSpPr>
          <p:nvPr>
            <p:ph type="body" idx="1"/>
          </p:nvPr>
        </p:nvSpPr>
        <p:spPr>
          <a:xfrm>
            <a:off x="111327" y="435352"/>
            <a:ext cx="8921345" cy="6422649"/>
          </a:xfrm>
          <a:prstGeom prst="rect">
            <a:avLst/>
          </a:prstGeom>
          <a:solidFill>
            <a:srgbClr val="FFFFFF"/>
          </a:solidFill>
          <a:ln>
            <a:solidFill>
              <a:schemeClr val="accent1"/>
            </a:solidFill>
            <a:round/>
          </a:ln>
          <a:effectLst>
            <a:outerShdw blurRad="25400" dist="12700" dir="5400000" rotWithShape="0">
              <a:srgbClr val="000000">
                <a:alpha val="35000"/>
              </a:srgbClr>
            </a:outerShdw>
          </a:effectLst>
        </p:spPr>
        <p:txBody>
          <a:bodyPr lIns="0" tIns="0" rIns="0" bIns="0"/>
          <a:lstStyle/>
          <a:p>
            <a:pPr marL="0" indent="0" defTabSz="877823">
              <a:spcBef>
                <a:spcPts val="0"/>
              </a:spcBef>
              <a:buSzTx/>
              <a:buFontTx/>
              <a:buNone/>
              <a:defRPr sz="2592" b="1">
                <a:latin typeface="Arial Narrow"/>
                <a:ea typeface="Arial Narrow"/>
                <a:cs typeface="Arial Narrow"/>
                <a:sym typeface="Arial Narrow"/>
              </a:defRPr>
            </a:pPr>
            <a:r>
              <a:t>25 So wisse denn und verstehe: Vom Ausgehen des Wortes, Jerusalem wiederherzustellen und zu bauen bis zu einem Gesalbten, einem Fürsten, [sind es] sieben Wochen. Und zweiundsechzig Wochen [lang] werden Platz und Graben wiederhergestellt und gebaut [werden] – und zwar in bedrängnisreichen Zeiten.</a:t>
            </a:r>
          </a:p>
          <a:p>
            <a:pPr marL="0" indent="0" defTabSz="877823">
              <a:spcBef>
                <a:spcPts val="0"/>
              </a:spcBef>
              <a:buSzTx/>
              <a:buFontTx/>
              <a:buNone/>
              <a:defRPr sz="2592" b="1">
                <a:latin typeface="Arial Narrow"/>
                <a:ea typeface="Arial Narrow"/>
                <a:cs typeface="Arial Narrow"/>
                <a:sym typeface="Arial Narrow"/>
              </a:defRPr>
            </a:pPr>
            <a:r>
              <a:t>26 Und nach den 62 Wochen wird ein Gesalbter ausgerottet werden und es (das Volk/Jerus.) wird keinen haben. </a:t>
            </a:r>
          </a:p>
          <a:p>
            <a:pPr marL="0" indent="0" defTabSz="877823">
              <a:spcBef>
                <a:spcPts val="0"/>
              </a:spcBef>
              <a:buSzTx/>
              <a:buFontTx/>
              <a:buNone/>
              <a:defRPr sz="2592" b="1">
                <a:latin typeface="Arial Narrow"/>
                <a:ea typeface="Arial Narrow"/>
                <a:cs typeface="Arial Narrow"/>
                <a:sym typeface="Arial Narrow"/>
              </a:defRPr>
            </a:pPr>
            <a:r>
              <a:t>Die Stadt aber samt dem Heiligtum wird das Volk eines Fürsten verderben, [</a:t>
            </a:r>
            <a:r>
              <a:rPr b="0"/>
              <a:t>das Volk eines Fürsten</a:t>
            </a:r>
            <a:r>
              <a:t>] welcher kommt. Und sein Ende wird sein in der Überflutung. Und bis ans Ende wird es Krieg geben, fest beschlossene Verwüstungen.</a:t>
            </a:r>
          </a:p>
          <a:p>
            <a:pPr marL="0" indent="0" defTabSz="877823">
              <a:spcBef>
                <a:spcPts val="0"/>
              </a:spcBef>
              <a:buSzTx/>
              <a:buFontTx/>
              <a:buNone/>
              <a:defRPr sz="2592" b="1">
                <a:latin typeface="Arial Narrow"/>
                <a:ea typeface="Arial Narrow"/>
                <a:cs typeface="Arial Narrow"/>
                <a:sym typeface="Arial Narrow"/>
              </a:defRPr>
            </a:pPr>
            <a:r>
              <a:t>27 Und er wird mit den Vielen einen festen Bund schließen eine Woche lang. Und in der Mitte der Woche wird er Schlachtopfer und Speisopfer aufhören lassen. Und auf Flügeln von Gräueln wird ein Verwüster [aufgestellt] sein, und zwar bis Vollendetes und Festbeschlossenes sich auf den Verwüster ergießen wird.</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5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05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05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05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0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1" build="p" bldLvl="5" animBg="1" advAuto="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 name="Shape 1056"/>
          <p:cNvSpPr>
            <a:spLocks noGrp="1"/>
          </p:cNvSpPr>
          <p:nvPr>
            <p:ph type="title"/>
          </p:nvPr>
        </p:nvSpPr>
        <p:spPr>
          <a:xfrm>
            <a:off x="-1" y="-2"/>
            <a:ext cx="9144001" cy="1052739"/>
          </a:xfrm>
          <a:prstGeom prst="rect">
            <a:avLst/>
          </a:prstGeom>
        </p:spPr>
        <p:txBody>
          <a:bodyPr lIns="0" tIns="0" rIns="0" bIns="0"/>
          <a:lstStyle>
            <a:lvl1pPr>
              <a:defRPr sz="3400"/>
            </a:lvl1pPr>
          </a:lstStyle>
          <a:p>
            <a:r>
              <a:t>70 Wochen</a:t>
            </a:r>
          </a:p>
        </p:txBody>
      </p:sp>
      <p:sp>
        <p:nvSpPr>
          <p:cNvPr id="1057" name="Shape 1057"/>
          <p:cNvSpPr/>
          <p:nvPr/>
        </p:nvSpPr>
        <p:spPr>
          <a:xfrm>
            <a:off x="352423" y="2994025"/>
            <a:ext cx="7306211" cy="0"/>
          </a:xfrm>
          <a:prstGeom prst="line">
            <a:avLst/>
          </a:prstGeom>
          <a:ln w="3175">
            <a:solidFill>
              <a:srgbClr val="FFFFFF"/>
            </a:solidFill>
          </a:ln>
        </p:spPr>
        <p:txBody>
          <a:bodyPr lIns="45719" rIns="45719"/>
          <a:lstStyle/>
          <a:p>
            <a:pPr>
              <a:defRPr sz="1600"/>
            </a:pPr>
            <a:endParaRPr/>
          </a:p>
        </p:txBody>
      </p:sp>
      <p:sp>
        <p:nvSpPr>
          <p:cNvPr id="1058" name="Shape 1058"/>
          <p:cNvSpPr/>
          <p:nvPr/>
        </p:nvSpPr>
        <p:spPr>
          <a:xfrm>
            <a:off x="354869" y="2463550"/>
            <a:ext cx="1148519" cy="533402"/>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059" name="Shape 1059"/>
          <p:cNvSpPr/>
          <p:nvPr/>
        </p:nvSpPr>
        <p:spPr>
          <a:xfrm>
            <a:off x="1503387" y="2460624"/>
            <a:ext cx="4096294" cy="533401"/>
          </a:xfrm>
          <a:prstGeom prst="rect">
            <a:avLst/>
          </a:prstGeom>
          <a:solidFill>
            <a:srgbClr val="3366FF"/>
          </a:solidFill>
          <a:ln w="3175">
            <a:solidFill>
              <a:srgbClr val="FFFFFF"/>
            </a:solidFill>
            <a:miter/>
          </a:ln>
          <a:extLst>
            <a:ext uri="{C572A759-6A51-4108-AA02-DFA0A04FC94B}">
              <ma14:wrappingTextBoxFlag xmlns:ma14="http://schemas.microsoft.com/office/mac/drawingml/2011/main" xmlns="" val="1"/>
            </a:ext>
          </a:extLst>
        </p:spPr>
        <p:txBody>
          <a:bodyPr lIns="45719" rIns="45719" anchor="ctr"/>
          <a:lstStyle>
            <a:lvl1pPr>
              <a:defRPr sz="2700" b="1">
                <a:solidFill>
                  <a:srgbClr val="FFFB00"/>
                </a:solidFill>
                <a:latin typeface="Arial Narrow"/>
                <a:ea typeface="Arial Narrow"/>
                <a:cs typeface="Arial Narrow"/>
                <a:sym typeface="Arial Narrow"/>
              </a:defRPr>
            </a:lvl1pPr>
          </a:lstStyle>
          <a:p>
            <a:r>
              <a:t>62 Wochen lang wird gebaut.</a:t>
            </a:r>
          </a:p>
        </p:txBody>
      </p:sp>
      <p:sp>
        <p:nvSpPr>
          <p:cNvPr id="1060" name="Shape 1060"/>
          <p:cNvSpPr/>
          <p:nvPr/>
        </p:nvSpPr>
        <p:spPr>
          <a:xfrm>
            <a:off x="5593398" y="2460624"/>
            <a:ext cx="1068269"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061" name="Shape 1061"/>
          <p:cNvSpPr/>
          <p:nvPr/>
        </p:nvSpPr>
        <p:spPr>
          <a:xfrm>
            <a:off x="35495" y="3284982"/>
            <a:ext cx="173991" cy="4097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200">
                <a:latin typeface="Times New Roman"/>
                <a:ea typeface="Times New Roman"/>
                <a:cs typeface="Times New Roman"/>
                <a:sym typeface="Times New Roman"/>
              </a:defRPr>
            </a:lvl1pPr>
          </a:lstStyle>
          <a:p>
            <a:r>
              <a:t> </a:t>
            </a:r>
          </a:p>
        </p:txBody>
      </p:sp>
      <p:sp>
        <p:nvSpPr>
          <p:cNvPr id="1062" name="Shape 1062"/>
          <p:cNvSpPr/>
          <p:nvPr/>
        </p:nvSpPr>
        <p:spPr>
          <a:xfrm>
            <a:off x="8532438" y="548679"/>
            <a:ext cx="2" cy="1958157"/>
          </a:xfrm>
          <a:prstGeom prst="line">
            <a:avLst/>
          </a:prstGeom>
          <a:ln w="63500">
            <a:solidFill>
              <a:srgbClr val="FF0000"/>
            </a:solidFill>
            <a:tailEnd type="triangle"/>
          </a:ln>
        </p:spPr>
        <p:txBody>
          <a:bodyPr lIns="45719" rIns="45719"/>
          <a:lstStyle/>
          <a:p>
            <a:pPr>
              <a:defRPr sz="1600"/>
            </a:pPr>
            <a:endParaRPr/>
          </a:p>
        </p:txBody>
      </p:sp>
      <p:sp>
        <p:nvSpPr>
          <p:cNvPr id="1063" name="Shape 1063"/>
          <p:cNvSpPr/>
          <p:nvPr/>
        </p:nvSpPr>
        <p:spPr>
          <a:xfrm>
            <a:off x="1512354" y="5056147"/>
            <a:ext cx="127001" cy="28379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marL="342900" indent="-342900" algn="ctr">
              <a:spcBef>
                <a:spcPts val="1900"/>
              </a:spcBef>
              <a:defRPr sz="2000"/>
            </a:lvl1pPr>
          </a:lstStyle>
          <a:p>
            <a:r>
              <a:t> </a:t>
            </a:r>
          </a:p>
        </p:txBody>
      </p:sp>
      <p:sp>
        <p:nvSpPr>
          <p:cNvPr id="1064" name="Shape 1064"/>
          <p:cNvSpPr/>
          <p:nvPr/>
        </p:nvSpPr>
        <p:spPr>
          <a:xfrm>
            <a:off x="6794375" y="2496491"/>
            <a:ext cx="699524" cy="40977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200">
                <a:latin typeface="Times New Roman"/>
                <a:ea typeface="Times New Roman"/>
                <a:cs typeface="Times New Roman"/>
                <a:sym typeface="Times New Roman"/>
              </a:defRPr>
            </a:lvl1pPr>
          </a:lstStyle>
          <a:p>
            <a:r>
              <a:t>3,5</a:t>
            </a:r>
          </a:p>
        </p:txBody>
      </p:sp>
      <p:sp>
        <p:nvSpPr>
          <p:cNvPr id="1065" name="Shape 1065"/>
          <p:cNvSpPr/>
          <p:nvPr/>
        </p:nvSpPr>
        <p:spPr>
          <a:xfrm flipV="1">
            <a:off x="6660230" y="3341020"/>
            <a:ext cx="1435" cy="736051"/>
          </a:xfrm>
          <a:prstGeom prst="line">
            <a:avLst/>
          </a:prstGeom>
          <a:ln w="63500">
            <a:solidFill>
              <a:srgbClr val="FFFFFF"/>
            </a:solidFill>
            <a:tailEnd type="triangle"/>
          </a:ln>
        </p:spPr>
        <p:txBody>
          <a:bodyPr lIns="45719" rIns="45719"/>
          <a:lstStyle/>
          <a:p>
            <a:pPr>
              <a:defRPr sz="1600"/>
            </a:pPr>
            <a:endParaRPr/>
          </a:p>
        </p:txBody>
      </p:sp>
      <p:sp>
        <p:nvSpPr>
          <p:cNvPr id="1066" name="Shape 1066"/>
          <p:cNvSpPr/>
          <p:nvPr/>
        </p:nvSpPr>
        <p:spPr>
          <a:xfrm>
            <a:off x="6661663" y="2463550"/>
            <a:ext cx="996972" cy="533402"/>
          </a:xfrm>
          <a:prstGeom prst="rect">
            <a:avLst/>
          </a:prstGeom>
          <a:solidFill>
            <a:srgbClr val="85A3FF"/>
          </a:solidFill>
          <a:ln w="3175">
            <a:solidFill>
              <a:srgbClr val="FFFFFF"/>
            </a:solidFill>
            <a:miter/>
          </a:ln>
        </p:spPr>
        <p:txBody>
          <a:bodyPr lIns="45719" rIns="45719" anchor="ctr"/>
          <a:lstStyle/>
          <a:p>
            <a:pPr>
              <a:defRPr sz="1600"/>
            </a:pPr>
            <a:endParaRPr/>
          </a:p>
        </p:txBody>
      </p:sp>
      <p:sp>
        <p:nvSpPr>
          <p:cNvPr id="1067" name="Shape 1067"/>
          <p:cNvSpPr/>
          <p:nvPr/>
        </p:nvSpPr>
        <p:spPr>
          <a:xfrm flipH="1" flipV="1">
            <a:off x="8502722" y="3068957"/>
            <a:ext cx="29718" cy="1987190"/>
          </a:xfrm>
          <a:prstGeom prst="line">
            <a:avLst/>
          </a:prstGeom>
          <a:ln w="63500">
            <a:solidFill>
              <a:srgbClr val="FFFFFF"/>
            </a:solidFill>
            <a:tailEnd type="triangle"/>
          </a:ln>
        </p:spPr>
        <p:txBody>
          <a:bodyPr lIns="45719" rIns="45719"/>
          <a:lstStyle/>
          <a:p>
            <a:pPr>
              <a:defRPr sz="1600"/>
            </a:pPr>
            <a:endParaRPr/>
          </a:p>
        </p:txBody>
      </p:sp>
      <p:sp>
        <p:nvSpPr>
          <p:cNvPr id="1068" name="Shape 1068"/>
          <p:cNvSpPr/>
          <p:nvPr/>
        </p:nvSpPr>
        <p:spPr>
          <a:xfrm>
            <a:off x="360417" y="2415132"/>
            <a:ext cx="1438389" cy="63023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p>
            <a:pPr>
              <a:defRPr sz="2000" b="1">
                <a:solidFill>
                  <a:srgbClr val="FFFB00"/>
                </a:solidFill>
                <a:latin typeface="Arial Narrow"/>
                <a:ea typeface="Arial Narrow"/>
                <a:cs typeface="Arial Narrow"/>
                <a:sym typeface="Arial Narrow"/>
              </a:defRPr>
            </a:pPr>
            <a:r>
              <a:t>kein </a:t>
            </a:r>
          </a:p>
          <a:p>
            <a:pPr>
              <a:defRPr b="1">
                <a:solidFill>
                  <a:srgbClr val="FFFB00"/>
                </a:solidFill>
                <a:latin typeface="Arial Narrow"/>
                <a:ea typeface="Arial Narrow"/>
                <a:cs typeface="Arial Narrow"/>
                <a:sym typeface="Arial Narrow"/>
              </a:defRPr>
            </a:pPr>
            <a:r>
              <a:t>Bauen.</a:t>
            </a:r>
          </a:p>
        </p:txBody>
      </p:sp>
      <p:sp>
        <p:nvSpPr>
          <p:cNvPr id="1069" name="Shape 1069"/>
          <p:cNvSpPr/>
          <p:nvPr/>
        </p:nvSpPr>
        <p:spPr>
          <a:xfrm>
            <a:off x="5834867" y="2504032"/>
            <a:ext cx="1652817" cy="45243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600" b="1">
                <a:solidFill>
                  <a:srgbClr val="FFFB00"/>
                </a:solidFill>
                <a:latin typeface="Arial Narrow"/>
                <a:ea typeface="Arial Narrow"/>
                <a:cs typeface="Arial Narrow"/>
                <a:sym typeface="Arial Narrow"/>
              </a:defRPr>
            </a:lvl1pPr>
          </a:lstStyle>
          <a:p>
            <a:r>
              <a:t>Verwüstung</a:t>
            </a:r>
          </a:p>
        </p:txBody>
      </p:sp>
      <p:sp>
        <p:nvSpPr>
          <p:cNvPr id="1070" name="Shape 1070"/>
          <p:cNvSpPr/>
          <p:nvPr/>
        </p:nvSpPr>
        <p:spPr>
          <a:xfrm>
            <a:off x="323525" y="2010324"/>
            <a:ext cx="1512172" cy="40923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300">
                <a:latin typeface="Times New Roman"/>
                <a:ea typeface="Times New Roman"/>
                <a:cs typeface="Times New Roman"/>
                <a:sym typeface="Times New Roman"/>
              </a:defRPr>
            </a:pPr>
            <a:r>
              <a:rPr b="1"/>
              <a:t>7</a:t>
            </a:r>
            <a:r>
              <a:t> </a:t>
            </a:r>
            <a:r>
              <a:rPr b="1"/>
              <a:t>Wochen</a:t>
            </a:r>
          </a:p>
        </p:txBody>
      </p:sp>
      <p:sp>
        <p:nvSpPr>
          <p:cNvPr id="1071" name="Shape 1071"/>
          <p:cNvSpPr/>
          <p:nvPr/>
        </p:nvSpPr>
        <p:spPr>
          <a:xfrm>
            <a:off x="2795448" y="2005901"/>
            <a:ext cx="1512172" cy="4092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300">
                <a:latin typeface="Times New Roman"/>
                <a:ea typeface="Times New Roman"/>
                <a:cs typeface="Times New Roman"/>
                <a:sym typeface="Times New Roman"/>
              </a:defRPr>
            </a:pPr>
            <a:r>
              <a:rPr b="1"/>
              <a:t>62</a:t>
            </a:r>
            <a:r>
              <a:t> </a:t>
            </a:r>
            <a:r>
              <a:rPr b="1"/>
              <a:t>Wochen</a:t>
            </a:r>
          </a:p>
        </p:txBody>
      </p:sp>
      <p:sp>
        <p:nvSpPr>
          <p:cNvPr id="1072" name="Shape 1072"/>
          <p:cNvSpPr/>
          <p:nvPr/>
        </p:nvSpPr>
        <p:spPr>
          <a:xfrm>
            <a:off x="5617525" y="2010324"/>
            <a:ext cx="1512172" cy="40923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300">
                <a:latin typeface="Times New Roman"/>
                <a:ea typeface="Times New Roman"/>
                <a:cs typeface="Times New Roman"/>
                <a:sym typeface="Times New Roman"/>
              </a:defRPr>
            </a:pPr>
            <a:r>
              <a:rPr b="1"/>
              <a:t>1</a:t>
            </a:r>
            <a:r>
              <a:t> </a:t>
            </a:r>
            <a:r>
              <a:rPr b="1"/>
              <a:t>Woche</a:t>
            </a:r>
          </a:p>
        </p:txBody>
      </p:sp>
      <p:sp>
        <p:nvSpPr>
          <p:cNvPr id="1073" name="Shape 1073"/>
          <p:cNvSpPr/>
          <p:nvPr/>
        </p:nvSpPr>
        <p:spPr>
          <a:xfrm>
            <a:off x="35915" y="3343797"/>
            <a:ext cx="2087393" cy="1697039"/>
          </a:xfrm>
          <a:prstGeom prst="rect">
            <a:avLst/>
          </a:prstGeom>
          <a:gradFill>
            <a:gsLst>
              <a:gs pos="0">
                <a:srgbClr val="FBFBFB"/>
              </a:gs>
              <a:gs pos="100000">
                <a:srgbClr val="BEBEBE"/>
              </a:gs>
            </a:gsLst>
            <a:lin ang="5400000"/>
          </a:gra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8" tIns="35718" rIns="35718" bIns="35718" anchor="ctr">
            <a:spAutoFit/>
          </a:bodyPr>
          <a:lstStyle/>
          <a:p>
            <a:pPr algn="ctr" defTabSz="410765">
              <a:defRPr sz="2700" b="1">
                <a:latin typeface="+mj-lt"/>
                <a:ea typeface="+mj-ea"/>
                <a:cs typeface="+mj-cs"/>
                <a:sym typeface="Helvetica"/>
              </a:defRPr>
            </a:pPr>
            <a:r>
              <a:t>Jer 29,10-14</a:t>
            </a:r>
          </a:p>
          <a:p>
            <a:pPr algn="ctr" defTabSz="410765">
              <a:defRPr sz="2700" b="1">
                <a:latin typeface="+mj-lt"/>
                <a:ea typeface="+mj-ea"/>
                <a:cs typeface="+mj-cs"/>
                <a:sym typeface="Helvetica"/>
              </a:defRPr>
            </a:pPr>
            <a:r>
              <a:t>30,3.8-11; 30,18.22</a:t>
            </a:r>
          </a:p>
          <a:p>
            <a:pPr algn="ctr" defTabSz="410765">
              <a:defRPr sz="2700" b="1">
                <a:latin typeface="+mj-lt"/>
                <a:ea typeface="+mj-ea"/>
                <a:cs typeface="+mj-cs"/>
                <a:sym typeface="Helvetica"/>
              </a:defRPr>
            </a:pPr>
            <a:r>
              <a:t>31,3.31-40</a:t>
            </a:r>
          </a:p>
        </p:txBody>
      </p:sp>
      <p:sp>
        <p:nvSpPr>
          <p:cNvPr id="1074" name="Shape 1074"/>
          <p:cNvSpPr/>
          <p:nvPr/>
        </p:nvSpPr>
        <p:spPr>
          <a:xfrm>
            <a:off x="725433" y="5146219"/>
            <a:ext cx="1700842" cy="1625601"/>
          </a:xfrm>
          <a:prstGeom prst="rect">
            <a:avLst/>
          </a:prstGeom>
          <a:gradFill>
            <a:gsLst>
              <a:gs pos="0">
                <a:srgbClr val="FBFBFB"/>
              </a:gs>
              <a:gs pos="100000">
                <a:srgbClr val="BEBEBE"/>
              </a:gs>
            </a:gsLst>
            <a:lin ang="5400000"/>
          </a:gra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spAutoFit/>
          </a:bodyPr>
          <a:lstStyle>
            <a:lvl1pPr algn="ctr" defTabSz="410765">
              <a:defRPr sz="2700" b="1">
                <a:latin typeface="+mj-lt"/>
                <a:ea typeface="+mj-ea"/>
                <a:cs typeface="+mj-cs"/>
                <a:sym typeface="Helvetica"/>
              </a:defRPr>
            </a:lvl1pPr>
          </a:lstStyle>
          <a:p>
            <a:pPr>
              <a:defRPr b="0">
                <a:latin typeface="Helvetica Light"/>
                <a:ea typeface="Helvetica Light"/>
                <a:cs typeface="Helvetica Light"/>
                <a:sym typeface="Helvetica Light"/>
              </a:defRPr>
            </a:pPr>
            <a:r>
              <a:rPr b="1">
                <a:latin typeface="+mj-lt"/>
                <a:ea typeface="+mj-ea"/>
                <a:cs typeface="+mj-cs"/>
                <a:sym typeface="Helvetica"/>
              </a:rPr>
              <a:t>ein Gesalbter, ein Fürst</a:t>
            </a:r>
          </a:p>
        </p:txBody>
      </p:sp>
    </p:spTree>
  </p:cSld>
  <p:clrMapOvr>
    <a:masterClrMapping/>
  </p:clrMapOvr>
  <p:transition spd="slow"/>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 name="Shape 1076"/>
          <p:cNvSpPr>
            <a:spLocks noGrp="1"/>
          </p:cNvSpPr>
          <p:nvPr>
            <p:ph type="title"/>
          </p:nvPr>
        </p:nvSpPr>
        <p:spPr>
          <a:xfrm>
            <a:off x="-1" y="-2"/>
            <a:ext cx="9144001" cy="1052739"/>
          </a:xfrm>
          <a:prstGeom prst="rect">
            <a:avLst/>
          </a:prstGeom>
        </p:spPr>
        <p:txBody>
          <a:bodyPr lIns="0" tIns="0" rIns="0" bIns="0"/>
          <a:lstStyle>
            <a:lvl1pPr>
              <a:defRPr sz="3400"/>
            </a:lvl1pPr>
          </a:lstStyle>
          <a:p>
            <a:r>
              <a:t>70 Wochen</a:t>
            </a:r>
          </a:p>
        </p:txBody>
      </p:sp>
      <p:sp>
        <p:nvSpPr>
          <p:cNvPr id="1077" name="Shape 1077"/>
          <p:cNvSpPr/>
          <p:nvPr/>
        </p:nvSpPr>
        <p:spPr>
          <a:xfrm>
            <a:off x="352423" y="2994025"/>
            <a:ext cx="7306211" cy="0"/>
          </a:xfrm>
          <a:prstGeom prst="line">
            <a:avLst/>
          </a:prstGeom>
          <a:ln w="3175">
            <a:solidFill>
              <a:srgbClr val="FFFFFF"/>
            </a:solidFill>
          </a:ln>
        </p:spPr>
        <p:txBody>
          <a:bodyPr lIns="45719" rIns="45719"/>
          <a:lstStyle/>
          <a:p>
            <a:pPr>
              <a:defRPr sz="1600"/>
            </a:pPr>
            <a:endParaRPr/>
          </a:p>
        </p:txBody>
      </p:sp>
      <p:sp>
        <p:nvSpPr>
          <p:cNvPr id="1078" name="Shape 1078"/>
          <p:cNvSpPr/>
          <p:nvPr/>
        </p:nvSpPr>
        <p:spPr>
          <a:xfrm>
            <a:off x="354869" y="2463550"/>
            <a:ext cx="1148519" cy="533402"/>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079" name="Shape 1079"/>
          <p:cNvSpPr/>
          <p:nvPr/>
        </p:nvSpPr>
        <p:spPr>
          <a:xfrm>
            <a:off x="1503387" y="2460624"/>
            <a:ext cx="4096294" cy="533401"/>
          </a:xfrm>
          <a:prstGeom prst="rect">
            <a:avLst/>
          </a:prstGeom>
          <a:solidFill>
            <a:srgbClr val="3366FF"/>
          </a:solidFill>
          <a:ln w="3175">
            <a:solidFill>
              <a:srgbClr val="FFFFFF"/>
            </a:solidFill>
            <a:miter/>
          </a:ln>
          <a:extLst>
            <a:ext uri="{C572A759-6A51-4108-AA02-DFA0A04FC94B}">
              <ma14:wrappingTextBoxFlag xmlns:ma14="http://schemas.microsoft.com/office/mac/drawingml/2011/main" xmlns="" val="1"/>
            </a:ext>
          </a:extLst>
        </p:spPr>
        <p:txBody>
          <a:bodyPr lIns="45719" rIns="45719" anchor="ctr"/>
          <a:lstStyle>
            <a:lvl1pPr>
              <a:defRPr sz="2700" b="1">
                <a:solidFill>
                  <a:srgbClr val="FFFB00"/>
                </a:solidFill>
                <a:latin typeface="Arial Narrow"/>
                <a:ea typeface="Arial Narrow"/>
                <a:cs typeface="Arial Narrow"/>
                <a:sym typeface="Arial Narrow"/>
              </a:defRPr>
            </a:lvl1pPr>
          </a:lstStyle>
          <a:p>
            <a:r>
              <a:t>62 Wochen lang wird gebaut.</a:t>
            </a:r>
          </a:p>
        </p:txBody>
      </p:sp>
      <p:sp>
        <p:nvSpPr>
          <p:cNvPr id="1080" name="Shape 1080"/>
          <p:cNvSpPr/>
          <p:nvPr/>
        </p:nvSpPr>
        <p:spPr>
          <a:xfrm>
            <a:off x="5593398" y="2460624"/>
            <a:ext cx="1068269"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081" name="Shape 1081"/>
          <p:cNvSpPr/>
          <p:nvPr/>
        </p:nvSpPr>
        <p:spPr>
          <a:xfrm>
            <a:off x="35495" y="3284982"/>
            <a:ext cx="173991" cy="4097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200">
                <a:latin typeface="Times New Roman"/>
                <a:ea typeface="Times New Roman"/>
                <a:cs typeface="Times New Roman"/>
                <a:sym typeface="Times New Roman"/>
              </a:defRPr>
            </a:lvl1pPr>
          </a:lstStyle>
          <a:p>
            <a:r>
              <a:t> </a:t>
            </a:r>
          </a:p>
        </p:txBody>
      </p:sp>
      <p:sp>
        <p:nvSpPr>
          <p:cNvPr id="1082" name="Shape 1082"/>
          <p:cNvSpPr/>
          <p:nvPr/>
        </p:nvSpPr>
        <p:spPr>
          <a:xfrm>
            <a:off x="8532438" y="548679"/>
            <a:ext cx="2" cy="1958157"/>
          </a:xfrm>
          <a:prstGeom prst="line">
            <a:avLst/>
          </a:prstGeom>
          <a:ln w="63500">
            <a:solidFill>
              <a:srgbClr val="FF0000"/>
            </a:solidFill>
            <a:tailEnd type="triangle"/>
          </a:ln>
        </p:spPr>
        <p:txBody>
          <a:bodyPr lIns="45719" rIns="45719"/>
          <a:lstStyle/>
          <a:p>
            <a:pPr>
              <a:defRPr sz="1600"/>
            </a:pPr>
            <a:endParaRPr/>
          </a:p>
        </p:txBody>
      </p:sp>
      <p:sp>
        <p:nvSpPr>
          <p:cNvPr id="1083" name="Shape 1083"/>
          <p:cNvSpPr/>
          <p:nvPr/>
        </p:nvSpPr>
        <p:spPr>
          <a:xfrm>
            <a:off x="1512354" y="5056147"/>
            <a:ext cx="127001" cy="28379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marL="342900" indent="-342900" algn="ctr">
              <a:spcBef>
                <a:spcPts val="1900"/>
              </a:spcBef>
              <a:defRPr sz="2000"/>
            </a:lvl1pPr>
          </a:lstStyle>
          <a:p>
            <a:r>
              <a:t> </a:t>
            </a:r>
          </a:p>
        </p:txBody>
      </p:sp>
      <p:sp>
        <p:nvSpPr>
          <p:cNvPr id="1084" name="Shape 1084"/>
          <p:cNvSpPr/>
          <p:nvPr/>
        </p:nvSpPr>
        <p:spPr>
          <a:xfrm>
            <a:off x="6794375" y="2496491"/>
            <a:ext cx="699524" cy="40977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200">
                <a:latin typeface="Times New Roman"/>
                <a:ea typeface="Times New Roman"/>
                <a:cs typeface="Times New Roman"/>
                <a:sym typeface="Times New Roman"/>
              </a:defRPr>
            </a:lvl1pPr>
          </a:lstStyle>
          <a:p>
            <a:r>
              <a:t>3,5</a:t>
            </a:r>
          </a:p>
        </p:txBody>
      </p:sp>
      <p:sp>
        <p:nvSpPr>
          <p:cNvPr id="1085" name="Shape 1085"/>
          <p:cNvSpPr/>
          <p:nvPr/>
        </p:nvSpPr>
        <p:spPr>
          <a:xfrm flipV="1">
            <a:off x="6660230" y="3341020"/>
            <a:ext cx="1435" cy="736051"/>
          </a:xfrm>
          <a:prstGeom prst="line">
            <a:avLst/>
          </a:prstGeom>
          <a:ln w="63500">
            <a:solidFill>
              <a:srgbClr val="FFFFFF"/>
            </a:solidFill>
            <a:tailEnd type="triangle"/>
          </a:ln>
        </p:spPr>
        <p:txBody>
          <a:bodyPr lIns="45719" rIns="45719"/>
          <a:lstStyle/>
          <a:p>
            <a:pPr>
              <a:defRPr sz="1600"/>
            </a:pPr>
            <a:endParaRPr/>
          </a:p>
        </p:txBody>
      </p:sp>
      <p:sp>
        <p:nvSpPr>
          <p:cNvPr id="1086" name="Shape 1086"/>
          <p:cNvSpPr/>
          <p:nvPr/>
        </p:nvSpPr>
        <p:spPr>
          <a:xfrm>
            <a:off x="6661663" y="2463550"/>
            <a:ext cx="996972" cy="533402"/>
          </a:xfrm>
          <a:prstGeom prst="rect">
            <a:avLst/>
          </a:prstGeom>
          <a:solidFill>
            <a:srgbClr val="85A3FF"/>
          </a:solidFill>
          <a:ln w="3175">
            <a:solidFill>
              <a:srgbClr val="FFFFFF"/>
            </a:solidFill>
            <a:miter/>
          </a:ln>
        </p:spPr>
        <p:txBody>
          <a:bodyPr lIns="45719" rIns="45719" anchor="ctr"/>
          <a:lstStyle/>
          <a:p>
            <a:pPr>
              <a:defRPr sz="1600"/>
            </a:pPr>
            <a:endParaRPr/>
          </a:p>
        </p:txBody>
      </p:sp>
      <p:sp>
        <p:nvSpPr>
          <p:cNvPr id="1087" name="Shape 1087"/>
          <p:cNvSpPr/>
          <p:nvPr/>
        </p:nvSpPr>
        <p:spPr>
          <a:xfrm flipH="1" flipV="1">
            <a:off x="8502722" y="3068957"/>
            <a:ext cx="29718" cy="1987190"/>
          </a:xfrm>
          <a:prstGeom prst="line">
            <a:avLst/>
          </a:prstGeom>
          <a:ln w="63500">
            <a:solidFill>
              <a:srgbClr val="FFFFFF"/>
            </a:solidFill>
            <a:tailEnd type="triangle"/>
          </a:ln>
        </p:spPr>
        <p:txBody>
          <a:bodyPr lIns="45719" rIns="45719"/>
          <a:lstStyle/>
          <a:p>
            <a:pPr>
              <a:defRPr sz="1600"/>
            </a:pPr>
            <a:endParaRPr/>
          </a:p>
        </p:txBody>
      </p:sp>
      <p:sp>
        <p:nvSpPr>
          <p:cNvPr id="1088" name="Shape 1088"/>
          <p:cNvSpPr/>
          <p:nvPr/>
        </p:nvSpPr>
        <p:spPr>
          <a:xfrm>
            <a:off x="360417" y="2415132"/>
            <a:ext cx="1438389" cy="63023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p>
            <a:pPr>
              <a:defRPr sz="2000" b="1">
                <a:solidFill>
                  <a:srgbClr val="FFFB00"/>
                </a:solidFill>
                <a:latin typeface="Arial Narrow"/>
                <a:ea typeface="Arial Narrow"/>
                <a:cs typeface="Arial Narrow"/>
                <a:sym typeface="Arial Narrow"/>
              </a:defRPr>
            </a:pPr>
            <a:r>
              <a:t>kein </a:t>
            </a:r>
          </a:p>
          <a:p>
            <a:pPr>
              <a:defRPr b="1">
                <a:solidFill>
                  <a:srgbClr val="FFFB00"/>
                </a:solidFill>
                <a:latin typeface="Arial Narrow"/>
                <a:ea typeface="Arial Narrow"/>
                <a:cs typeface="Arial Narrow"/>
                <a:sym typeface="Arial Narrow"/>
              </a:defRPr>
            </a:pPr>
            <a:r>
              <a:t>Bauen.</a:t>
            </a:r>
          </a:p>
        </p:txBody>
      </p:sp>
      <p:sp>
        <p:nvSpPr>
          <p:cNvPr id="1089" name="Shape 1089"/>
          <p:cNvSpPr/>
          <p:nvPr/>
        </p:nvSpPr>
        <p:spPr>
          <a:xfrm>
            <a:off x="5834867" y="2504032"/>
            <a:ext cx="1652817" cy="45243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600" b="1">
                <a:solidFill>
                  <a:srgbClr val="FFFB00"/>
                </a:solidFill>
                <a:latin typeface="Arial Narrow"/>
                <a:ea typeface="Arial Narrow"/>
                <a:cs typeface="Arial Narrow"/>
                <a:sym typeface="Arial Narrow"/>
              </a:defRPr>
            </a:lvl1pPr>
          </a:lstStyle>
          <a:p>
            <a:r>
              <a:t>Verwüstung</a:t>
            </a:r>
          </a:p>
        </p:txBody>
      </p:sp>
      <p:sp>
        <p:nvSpPr>
          <p:cNvPr id="1090" name="Shape 1090"/>
          <p:cNvSpPr/>
          <p:nvPr/>
        </p:nvSpPr>
        <p:spPr>
          <a:xfrm>
            <a:off x="323525" y="2010324"/>
            <a:ext cx="1512172" cy="40923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300">
                <a:latin typeface="Times New Roman"/>
                <a:ea typeface="Times New Roman"/>
                <a:cs typeface="Times New Roman"/>
                <a:sym typeface="Times New Roman"/>
              </a:defRPr>
            </a:pPr>
            <a:r>
              <a:rPr b="1"/>
              <a:t>7</a:t>
            </a:r>
            <a:r>
              <a:t> </a:t>
            </a:r>
            <a:r>
              <a:rPr b="1"/>
              <a:t>Wochen</a:t>
            </a:r>
          </a:p>
        </p:txBody>
      </p:sp>
      <p:sp>
        <p:nvSpPr>
          <p:cNvPr id="1091" name="Shape 1091"/>
          <p:cNvSpPr/>
          <p:nvPr/>
        </p:nvSpPr>
        <p:spPr>
          <a:xfrm>
            <a:off x="2795448" y="2005901"/>
            <a:ext cx="1512172" cy="4092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300">
                <a:latin typeface="Times New Roman"/>
                <a:ea typeface="Times New Roman"/>
                <a:cs typeface="Times New Roman"/>
                <a:sym typeface="Times New Roman"/>
              </a:defRPr>
            </a:pPr>
            <a:r>
              <a:rPr b="1"/>
              <a:t>62</a:t>
            </a:r>
            <a:r>
              <a:t> </a:t>
            </a:r>
            <a:r>
              <a:rPr b="1"/>
              <a:t>Wochen</a:t>
            </a:r>
          </a:p>
        </p:txBody>
      </p:sp>
      <p:sp>
        <p:nvSpPr>
          <p:cNvPr id="1092" name="Shape 1092"/>
          <p:cNvSpPr/>
          <p:nvPr/>
        </p:nvSpPr>
        <p:spPr>
          <a:xfrm>
            <a:off x="5617525" y="2010324"/>
            <a:ext cx="1512172" cy="40923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300">
                <a:latin typeface="Times New Roman"/>
                <a:ea typeface="Times New Roman"/>
                <a:cs typeface="Times New Roman"/>
                <a:sym typeface="Times New Roman"/>
              </a:defRPr>
            </a:pPr>
            <a:r>
              <a:rPr b="1"/>
              <a:t>1</a:t>
            </a:r>
            <a:r>
              <a:t> </a:t>
            </a:r>
            <a:r>
              <a:rPr b="1"/>
              <a:t>Woche</a:t>
            </a:r>
          </a:p>
        </p:txBody>
      </p:sp>
      <p:sp>
        <p:nvSpPr>
          <p:cNvPr id="1093" name="Shape 1093"/>
          <p:cNvSpPr/>
          <p:nvPr/>
        </p:nvSpPr>
        <p:spPr>
          <a:xfrm>
            <a:off x="725433" y="5146219"/>
            <a:ext cx="1700842" cy="2032001"/>
          </a:xfrm>
          <a:prstGeom prst="rect">
            <a:avLst/>
          </a:prstGeom>
          <a:gradFill>
            <a:gsLst>
              <a:gs pos="0">
                <a:srgbClr val="FBFBFB"/>
              </a:gs>
              <a:gs pos="100000">
                <a:srgbClr val="BEBEBE"/>
              </a:gs>
            </a:gsLst>
            <a:lin ang="5400000"/>
          </a:gra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spAutoFit/>
          </a:bodyPr>
          <a:lstStyle/>
          <a:p>
            <a:pPr algn="ctr" defTabSz="410765">
              <a:defRPr sz="2700">
                <a:latin typeface="Helvetica Light"/>
                <a:ea typeface="Helvetica Light"/>
                <a:cs typeface="Helvetica Light"/>
                <a:sym typeface="Helvetica Light"/>
              </a:defRPr>
            </a:pPr>
            <a:r>
              <a:rPr b="1">
                <a:latin typeface="+mj-lt"/>
                <a:ea typeface="+mj-ea"/>
                <a:cs typeface="+mj-cs"/>
                <a:sym typeface="Helvetica"/>
              </a:rPr>
              <a:t>Der Hohe Priester Joshua</a:t>
            </a:r>
          </a:p>
          <a:p>
            <a:pPr algn="ctr" defTabSz="410765">
              <a:defRPr sz="2700">
                <a:solidFill>
                  <a:schemeClr val="accent2">
                    <a:satOff val="-4966"/>
                    <a:lumOff val="-10549"/>
                  </a:schemeClr>
                </a:solidFill>
                <a:latin typeface="Helvetica Light"/>
                <a:ea typeface="Helvetica Light"/>
                <a:cs typeface="Helvetica Light"/>
                <a:sym typeface="Helvetica Light"/>
              </a:defRPr>
            </a:pPr>
            <a:r>
              <a:rPr b="1">
                <a:latin typeface="+mj-lt"/>
                <a:ea typeface="+mj-ea"/>
                <a:cs typeface="+mj-cs"/>
                <a:sym typeface="Helvetica"/>
              </a:rPr>
              <a:t>Sach 6</a:t>
            </a:r>
            <a:endParaRPr b="1">
              <a:solidFill>
                <a:srgbClr val="000000"/>
              </a:solidFill>
              <a:latin typeface="+mj-lt"/>
              <a:ea typeface="+mj-ea"/>
              <a:cs typeface="+mj-cs"/>
              <a:sym typeface="Helvetica"/>
            </a:endParaRPr>
          </a:p>
        </p:txBody>
      </p:sp>
      <p:sp>
        <p:nvSpPr>
          <p:cNvPr id="1094" name="Shape 1094"/>
          <p:cNvSpPr/>
          <p:nvPr/>
        </p:nvSpPr>
        <p:spPr>
          <a:xfrm>
            <a:off x="4588315" y="4821009"/>
            <a:ext cx="2107543" cy="1219201"/>
          </a:xfrm>
          <a:prstGeom prst="rect">
            <a:avLst/>
          </a:prstGeom>
          <a:gradFill>
            <a:gsLst>
              <a:gs pos="0">
                <a:srgbClr val="FBFBFB"/>
              </a:gs>
              <a:gs pos="100000">
                <a:srgbClr val="BEBEBE"/>
              </a:gs>
            </a:gsLst>
            <a:lin ang="5400000"/>
          </a:gra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spAutoFit/>
          </a:bodyPr>
          <a:lstStyle>
            <a:lvl1pPr algn="ctr" defTabSz="410765">
              <a:defRPr sz="2700" b="1">
                <a:latin typeface="+mj-lt"/>
                <a:ea typeface="+mj-ea"/>
                <a:cs typeface="+mj-cs"/>
                <a:sym typeface="Helvetica"/>
              </a:defRPr>
            </a:lvl1pPr>
          </a:lstStyle>
          <a:p>
            <a:pPr>
              <a:defRPr b="0">
                <a:latin typeface="Helvetica Light"/>
                <a:ea typeface="Helvetica Light"/>
                <a:cs typeface="Helvetica Light"/>
                <a:sym typeface="Helvetica Light"/>
              </a:defRPr>
            </a:pPr>
            <a:r>
              <a:rPr b="1">
                <a:latin typeface="+mj-lt"/>
                <a:ea typeface="+mj-ea"/>
                <a:cs typeface="+mj-cs"/>
                <a:sym typeface="Helvetica"/>
              </a:rPr>
              <a:t>Ermordung eines Gesalbten</a:t>
            </a:r>
          </a:p>
        </p:txBody>
      </p:sp>
      <p:sp>
        <p:nvSpPr>
          <p:cNvPr id="1095" name="Shape 1095"/>
          <p:cNvSpPr/>
          <p:nvPr/>
        </p:nvSpPr>
        <p:spPr>
          <a:xfrm>
            <a:off x="-40285" y="3343797"/>
            <a:ext cx="2087393" cy="1697039"/>
          </a:xfrm>
          <a:prstGeom prst="rect">
            <a:avLst/>
          </a:prstGeom>
          <a:gradFill>
            <a:gsLst>
              <a:gs pos="0">
                <a:srgbClr val="FBFBFB"/>
              </a:gs>
              <a:gs pos="100000">
                <a:srgbClr val="BEBEBE"/>
              </a:gs>
            </a:gsLst>
            <a:lin ang="5400000"/>
          </a:gra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8" tIns="35718" rIns="35718" bIns="35718" anchor="ctr">
            <a:spAutoFit/>
          </a:bodyPr>
          <a:lstStyle/>
          <a:p>
            <a:pPr algn="ctr" defTabSz="410765">
              <a:defRPr sz="2700" b="1">
                <a:latin typeface="+mj-lt"/>
                <a:ea typeface="+mj-ea"/>
                <a:cs typeface="+mj-cs"/>
                <a:sym typeface="Helvetica"/>
              </a:defRPr>
            </a:pPr>
            <a:r>
              <a:t>Jer 29,10-14</a:t>
            </a:r>
          </a:p>
          <a:p>
            <a:pPr algn="ctr" defTabSz="410765">
              <a:defRPr sz="2700" b="1">
                <a:latin typeface="+mj-lt"/>
                <a:ea typeface="+mj-ea"/>
                <a:cs typeface="+mj-cs"/>
                <a:sym typeface="Helvetica"/>
              </a:defRPr>
            </a:pPr>
            <a:r>
              <a:t>30,3.8-11; 30,18.22</a:t>
            </a:r>
          </a:p>
          <a:p>
            <a:pPr algn="ctr" defTabSz="410765">
              <a:defRPr sz="2700" b="1">
                <a:latin typeface="+mj-lt"/>
                <a:ea typeface="+mj-ea"/>
                <a:cs typeface="+mj-cs"/>
                <a:sym typeface="Helvetica"/>
              </a:defRPr>
            </a:pPr>
            <a:r>
              <a:t>31,3.31-40</a:t>
            </a:r>
          </a:p>
        </p:txBody>
      </p:sp>
    </p:spTree>
  </p:cSld>
  <p:clrMapOvr>
    <a:masterClrMapping/>
  </p:clrMapOvr>
  <p:transition spd="slow"/>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 name="Shape 1097"/>
          <p:cNvSpPr/>
          <p:nvPr/>
        </p:nvSpPr>
        <p:spPr>
          <a:xfrm>
            <a:off x="352424" y="2994025"/>
            <a:ext cx="7306210" cy="0"/>
          </a:xfrm>
          <a:prstGeom prst="line">
            <a:avLst/>
          </a:prstGeom>
          <a:ln w="3175">
            <a:solidFill>
              <a:srgbClr val="000000"/>
            </a:solidFill>
          </a:ln>
        </p:spPr>
        <p:txBody>
          <a:bodyPr lIns="35718" tIns="35718" rIns="35718" bIns="35718" anchor="ctr"/>
          <a:lstStyle/>
          <a:p>
            <a:pPr defTabSz="457200">
              <a:defRPr sz="1100">
                <a:latin typeface="+mj-lt"/>
                <a:ea typeface="+mj-ea"/>
                <a:cs typeface="+mj-cs"/>
                <a:sym typeface="Helvetica"/>
              </a:defRPr>
            </a:pPr>
            <a:endParaRPr/>
          </a:p>
        </p:txBody>
      </p:sp>
      <p:sp>
        <p:nvSpPr>
          <p:cNvPr id="1098" name="Shape 1098"/>
          <p:cNvSpPr/>
          <p:nvPr/>
        </p:nvSpPr>
        <p:spPr>
          <a:xfrm>
            <a:off x="354869" y="2463551"/>
            <a:ext cx="1148518" cy="533401"/>
          </a:xfrm>
          <a:prstGeom prst="rect">
            <a:avLst/>
          </a:prstGeom>
          <a:solidFill>
            <a:schemeClr val="accent1"/>
          </a:solidFill>
          <a:ln w="3175">
            <a:solidFill>
              <a:srgbClr val="000000"/>
            </a:solidFill>
            <a:miter/>
          </a:ln>
        </p:spPr>
        <p:txBody>
          <a:bodyPr lIns="35718" tIns="35718" rIns="35718" bIns="35718" anchor="ctr"/>
          <a:lstStyle/>
          <a:p>
            <a:pPr>
              <a:defRPr sz="1600">
                <a:latin typeface="Calibri"/>
                <a:ea typeface="Calibri"/>
                <a:cs typeface="Calibri"/>
                <a:sym typeface="Calibri"/>
              </a:defRPr>
            </a:pPr>
            <a:endParaRPr/>
          </a:p>
        </p:txBody>
      </p:sp>
      <p:sp>
        <p:nvSpPr>
          <p:cNvPr id="1099" name="Shape 1099"/>
          <p:cNvSpPr/>
          <p:nvPr/>
        </p:nvSpPr>
        <p:spPr>
          <a:xfrm>
            <a:off x="1503388" y="2460624"/>
            <a:ext cx="4040733" cy="736383"/>
          </a:xfrm>
          <a:prstGeom prst="rect">
            <a:avLst/>
          </a:prstGeom>
          <a:solidFill>
            <a:srgbClr val="3366FF"/>
          </a:solidFill>
          <a:ln w="3175">
            <a:solidFill>
              <a:srgbClr val="000000"/>
            </a:solidFill>
            <a:miter/>
          </a:ln>
        </p:spPr>
        <p:txBody>
          <a:bodyPr lIns="35718" tIns="35718" rIns="35718" bIns="35718" anchor="ctr"/>
          <a:lstStyle/>
          <a:p>
            <a:pPr algn="ctr">
              <a:defRPr sz="1600">
                <a:latin typeface="Calibri"/>
                <a:ea typeface="Calibri"/>
                <a:cs typeface="Calibri"/>
                <a:sym typeface="Calibri"/>
              </a:defRPr>
            </a:pPr>
            <a:endParaRPr/>
          </a:p>
        </p:txBody>
      </p:sp>
      <p:sp>
        <p:nvSpPr>
          <p:cNvPr id="1100" name="Shape 1100"/>
          <p:cNvSpPr/>
          <p:nvPr/>
        </p:nvSpPr>
        <p:spPr>
          <a:xfrm>
            <a:off x="5522078" y="2460624"/>
            <a:ext cx="1139588" cy="533401"/>
          </a:xfrm>
          <a:prstGeom prst="rect">
            <a:avLst/>
          </a:prstGeom>
          <a:solidFill>
            <a:schemeClr val="accent1"/>
          </a:solidFill>
          <a:ln w="3175">
            <a:solidFill>
              <a:srgbClr val="000000"/>
            </a:solidFill>
            <a:miter/>
          </a:ln>
        </p:spPr>
        <p:txBody>
          <a:bodyPr lIns="35718" tIns="35718" rIns="35718" bIns="35718" anchor="ctr"/>
          <a:lstStyle/>
          <a:p>
            <a:pPr>
              <a:defRPr sz="1600">
                <a:latin typeface="Calibri"/>
                <a:ea typeface="Calibri"/>
                <a:cs typeface="Calibri"/>
                <a:sym typeface="Calibri"/>
              </a:defRPr>
            </a:pPr>
            <a:endParaRPr/>
          </a:p>
        </p:txBody>
      </p:sp>
      <p:sp>
        <p:nvSpPr>
          <p:cNvPr id="1101" name="Shape 1101"/>
          <p:cNvSpPr/>
          <p:nvPr/>
        </p:nvSpPr>
        <p:spPr>
          <a:xfrm>
            <a:off x="35495" y="3090099"/>
            <a:ext cx="153989" cy="389770"/>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defRPr sz="2200" b="1">
                <a:solidFill>
                  <a:srgbClr val="FFFF00"/>
                </a:solidFill>
                <a:latin typeface="Times New Roman"/>
                <a:ea typeface="Times New Roman"/>
                <a:cs typeface="Times New Roman"/>
                <a:sym typeface="Times New Roman"/>
              </a:defRPr>
            </a:lvl1pPr>
          </a:lstStyle>
          <a:p>
            <a:pPr>
              <a:defRPr sz="1600">
                <a:solidFill>
                  <a:srgbClr val="000000"/>
                </a:solidFill>
                <a:latin typeface="Calibri"/>
                <a:ea typeface="Calibri"/>
                <a:cs typeface="Calibri"/>
                <a:sym typeface="Calibri"/>
              </a:defRPr>
            </a:pPr>
            <a:r>
              <a:rPr sz="2200">
                <a:solidFill>
                  <a:srgbClr val="FFFF00"/>
                </a:solidFill>
                <a:latin typeface="Times New Roman"/>
                <a:ea typeface="Times New Roman"/>
                <a:cs typeface="Times New Roman"/>
                <a:sym typeface="Times New Roman"/>
              </a:rPr>
              <a:t> </a:t>
            </a:r>
          </a:p>
        </p:txBody>
      </p:sp>
      <p:sp>
        <p:nvSpPr>
          <p:cNvPr id="1102" name="Shape 1102"/>
          <p:cNvSpPr/>
          <p:nvPr/>
        </p:nvSpPr>
        <p:spPr>
          <a:xfrm>
            <a:off x="1511719" y="4914252"/>
            <a:ext cx="127001" cy="28379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marL="342900" indent="-342900" algn="ctr">
              <a:spcBef>
                <a:spcPts val="1900"/>
              </a:spcBef>
              <a:defRPr sz="2000" b="1">
                <a:solidFill>
                  <a:srgbClr val="C0C0C0"/>
                </a:solidFill>
              </a:defRPr>
            </a:lvl1pPr>
          </a:lstStyle>
          <a:p>
            <a:pPr>
              <a:defRPr sz="2200">
                <a:solidFill>
                  <a:srgbClr val="000000"/>
                </a:solidFill>
                <a:latin typeface="Times New Roman"/>
                <a:ea typeface="Times New Roman"/>
                <a:cs typeface="Times New Roman"/>
                <a:sym typeface="Times New Roman"/>
              </a:defRPr>
            </a:pPr>
            <a:r>
              <a:rPr sz="2000">
                <a:solidFill>
                  <a:srgbClr val="C0C0C0"/>
                </a:solidFill>
                <a:latin typeface="Arial"/>
                <a:ea typeface="Arial"/>
                <a:cs typeface="Arial"/>
                <a:sym typeface="Arial"/>
              </a:rPr>
              <a:t> </a:t>
            </a:r>
          </a:p>
        </p:txBody>
      </p:sp>
      <p:sp>
        <p:nvSpPr>
          <p:cNvPr id="1103" name="Shape 1103"/>
          <p:cNvSpPr/>
          <p:nvPr/>
        </p:nvSpPr>
        <p:spPr>
          <a:xfrm flipV="1">
            <a:off x="6660230" y="2994025"/>
            <a:ext cx="1" cy="1083047"/>
          </a:xfrm>
          <a:prstGeom prst="line">
            <a:avLst/>
          </a:prstGeom>
          <a:ln w="63500">
            <a:solidFill>
              <a:srgbClr val="1F497D"/>
            </a:solidFill>
            <a:tailEnd type="triangle"/>
          </a:ln>
        </p:spPr>
        <p:txBody>
          <a:bodyPr lIns="35718" tIns="35718" rIns="35718" bIns="35718" anchor="ctr"/>
          <a:lstStyle/>
          <a:p>
            <a:pPr defTabSz="457200">
              <a:defRPr sz="1100">
                <a:latin typeface="+mj-lt"/>
                <a:ea typeface="+mj-ea"/>
                <a:cs typeface="+mj-cs"/>
                <a:sym typeface="Helvetica"/>
              </a:defRPr>
            </a:pPr>
            <a:endParaRPr/>
          </a:p>
        </p:txBody>
      </p:sp>
      <p:sp>
        <p:nvSpPr>
          <p:cNvPr id="1104" name="Shape 1104"/>
          <p:cNvSpPr/>
          <p:nvPr/>
        </p:nvSpPr>
        <p:spPr>
          <a:xfrm>
            <a:off x="6661663" y="2463551"/>
            <a:ext cx="996970" cy="533401"/>
          </a:xfrm>
          <a:prstGeom prst="rect">
            <a:avLst/>
          </a:prstGeom>
          <a:solidFill>
            <a:srgbClr val="31859C"/>
          </a:solidFill>
          <a:ln w="3175">
            <a:solidFill>
              <a:srgbClr val="000000"/>
            </a:solidFill>
            <a:miter/>
          </a:ln>
        </p:spPr>
        <p:txBody>
          <a:bodyPr lIns="35718" tIns="35718" rIns="35718" bIns="35718" anchor="ctr"/>
          <a:lstStyle/>
          <a:p>
            <a:pPr>
              <a:defRPr sz="1600">
                <a:latin typeface="Calibri"/>
                <a:ea typeface="Calibri"/>
                <a:cs typeface="Calibri"/>
                <a:sym typeface="Calibri"/>
              </a:defRPr>
            </a:pPr>
            <a:endParaRPr/>
          </a:p>
        </p:txBody>
      </p:sp>
      <p:sp>
        <p:nvSpPr>
          <p:cNvPr id="1105" name="Shape 1105"/>
          <p:cNvSpPr/>
          <p:nvPr/>
        </p:nvSpPr>
        <p:spPr>
          <a:xfrm>
            <a:off x="5544120" y="1531579"/>
            <a:ext cx="2082143" cy="869672"/>
          </a:xfrm>
          <a:prstGeom prst="rect">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35718" tIns="35718" rIns="35718" bIns="35718" anchor="ctr">
            <a:spAutoFit/>
          </a:bodyPr>
          <a:lstStyle>
            <a:lvl1pPr>
              <a:defRPr sz="2700" b="1">
                <a:latin typeface="Times New Roman"/>
                <a:ea typeface="Times New Roman"/>
                <a:cs typeface="Times New Roman"/>
                <a:sym typeface="Times New Roman"/>
              </a:defRPr>
            </a:lvl1pPr>
          </a:lstStyle>
          <a:p>
            <a:pPr>
              <a:defRPr b="0">
                <a:latin typeface="Arial"/>
                <a:ea typeface="Arial"/>
                <a:cs typeface="Arial"/>
                <a:sym typeface="Arial"/>
              </a:defRPr>
            </a:pPr>
            <a:r>
              <a:rPr b="1">
                <a:latin typeface="Times New Roman"/>
                <a:ea typeface="Times New Roman"/>
                <a:cs typeface="Times New Roman"/>
                <a:sym typeface="Times New Roman"/>
              </a:rPr>
              <a:t>1 Woche: Bedrängnis</a:t>
            </a:r>
          </a:p>
        </p:txBody>
      </p:sp>
      <p:sp>
        <p:nvSpPr>
          <p:cNvPr id="1106" name="Shape 1106"/>
          <p:cNvSpPr/>
          <p:nvPr/>
        </p:nvSpPr>
        <p:spPr>
          <a:xfrm>
            <a:off x="35495" y="2938115"/>
            <a:ext cx="640161" cy="110013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p>
            <a:pPr>
              <a:defRPr sz="2400" b="1">
                <a:latin typeface="Arial Narrow"/>
                <a:ea typeface="Arial Narrow"/>
                <a:cs typeface="Arial Narrow"/>
                <a:sym typeface="Arial Narrow"/>
              </a:defRPr>
            </a:pPr>
            <a:r>
              <a:t>605/</a:t>
            </a:r>
          </a:p>
          <a:p>
            <a:pPr>
              <a:defRPr sz="2400" b="1">
                <a:latin typeface="Arial Narrow"/>
                <a:ea typeface="Arial Narrow"/>
                <a:cs typeface="Arial Narrow"/>
                <a:sym typeface="Arial Narrow"/>
              </a:defRPr>
            </a:pPr>
            <a:r>
              <a:t>597</a:t>
            </a:r>
          </a:p>
          <a:p>
            <a:pPr>
              <a:defRPr sz="2400" b="1">
                <a:latin typeface="Arial Narrow"/>
                <a:ea typeface="Arial Narrow"/>
                <a:cs typeface="Arial Narrow"/>
                <a:sym typeface="Arial Narrow"/>
              </a:defRPr>
            </a:pPr>
            <a:r>
              <a:t>587</a:t>
            </a:r>
          </a:p>
        </p:txBody>
      </p:sp>
      <p:sp>
        <p:nvSpPr>
          <p:cNvPr id="1107" name="Shape 1107"/>
          <p:cNvSpPr>
            <a:spLocks noGrp="1"/>
          </p:cNvSpPr>
          <p:nvPr>
            <p:ph type="title"/>
          </p:nvPr>
        </p:nvSpPr>
        <p:spPr>
          <a:xfrm>
            <a:off x="669726" y="105017"/>
            <a:ext cx="7804548" cy="882691"/>
          </a:xfrm>
          <a:prstGeom prst="rect">
            <a:avLst/>
          </a:prstGeom>
        </p:spPr>
        <p:txBody>
          <a:bodyPr/>
          <a:lstStyle>
            <a:lvl1pPr>
              <a:defRPr sz="3500">
                <a:solidFill>
                  <a:srgbClr val="FF9300"/>
                </a:solidFill>
              </a:defRPr>
            </a:lvl1pPr>
          </a:lstStyle>
          <a:p>
            <a:r>
              <a:t>Die 70. Woche</a:t>
            </a:r>
          </a:p>
        </p:txBody>
      </p:sp>
      <p:sp>
        <p:nvSpPr>
          <p:cNvPr id="1108" name="Shape 1108"/>
          <p:cNvSpPr/>
          <p:nvPr/>
        </p:nvSpPr>
        <p:spPr>
          <a:xfrm flipV="1">
            <a:off x="5589651" y="3158143"/>
            <a:ext cx="1" cy="1788960"/>
          </a:xfrm>
          <a:prstGeom prst="line">
            <a:avLst/>
          </a:prstGeom>
          <a:ln w="63500">
            <a:solidFill>
              <a:srgbClr val="1F497D"/>
            </a:solidFill>
            <a:tailEnd type="triangle"/>
          </a:ln>
        </p:spPr>
        <p:txBody>
          <a:bodyPr lIns="35718" tIns="35718" rIns="35718" bIns="35718" anchor="ctr"/>
          <a:lstStyle/>
          <a:p>
            <a:pPr defTabSz="457200">
              <a:defRPr sz="1100">
                <a:latin typeface="+mj-lt"/>
                <a:ea typeface="+mj-ea"/>
                <a:cs typeface="+mj-cs"/>
                <a:sym typeface="Helvetica"/>
              </a:defRPr>
            </a:pPr>
            <a:endParaRPr/>
          </a:p>
        </p:txBody>
      </p:sp>
      <p:sp>
        <p:nvSpPr>
          <p:cNvPr id="1109" name="Shape 1109"/>
          <p:cNvSpPr/>
          <p:nvPr/>
        </p:nvSpPr>
        <p:spPr>
          <a:xfrm>
            <a:off x="1154148" y="3158143"/>
            <a:ext cx="570658" cy="47783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defRPr sz="2800" b="1">
                <a:latin typeface="Arial Narrow"/>
                <a:ea typeface="Arial Narrow"/>
                <a:cs typeface="Arial Narrow"/>
                <a:sym typeface="Arial Narrow"/>
              </a:defRPr>
            </a:lvl1pPr>
          </a:lstStyle>
          <a:p>
            <a:r>
              <a:t>538</a:t>
            </a:r>
          </a:p>
        </p:txBody>
      </p:sp>
      <p:sp>
        <p:nvSpPr>
          <p:cNvPr id="1110" name="Shape 1110"/>
          <p:cNvSpPr/>
          <p:nvPr/>
        </p:nvSpPr>
        <p:spPr>
          <a:xfrm>
            <a:off x="1587309" y="2548145"/>
            <a:ext cx="3974491" cy="485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700" b="1">
                <a:solidFill>
                  <a:srgbClr val="FFFB00"/>
                </a:solidFill>
                <a:latin typeface="Arial Narrow"/>
                <a:ea typeface="Arial Narrow"/>
                <a:cs typeface="Arial Narrow"/>
                <a:sym typeface="Arial Narrow"/>
              </a:defRPr>
            </a:lvl1pPr>
          </a:lstStyle>
          <a:p>
            <a:r>
              <a:t>62 Wochen lang wird gebaut.</a:t>
            </a:r>
          </a:p>
        </p:txBody>
      </p:sp>
      <p:sp>
        <p:nvSpPr>
          <p:cNvPr id="1111" name="Shape 1111"/>
          <p:cNvSpPr/>
          <p:nvPr/>
        </p:nvSpPr>
        <p:spPr>
          <a:xfrm>
            <a:off x="4308915" y="4821009"/>
            <a:ext cx="2107543" cy="1219201"/>
          </a:xfrm>
          <a:prstGeom prst="rect">
            <a:avLst/>
          </a:prstGeom>
          <a:gradFill>
            <a:gsLst>
              <a:gs pos="0">
                <a:srgbClr val="FBFBFB"/>
              </a:gs>
              <a:gs pos="100000">
                <a:srgbClr val="BEBEBE"/>
              </a:gs>
            </a:gsLst>
            <a:lin ang="5400000"/>
          </a:gra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spAutoFit/>
          </a:bodyPr>
          <a:lstStyle>
            <a:lvl1pPr algn="ctr" defTabSz="410765">
              <a:defRPr sz="2700" b="1">
                <a:latin typeface="+mj-lt"/>
                <a:ea typeface="+mj-ea"/>
                <a:cs typeface="+mj-cs"/>
                <a:sym typeface="Helvetica"/>
              </a:defRPr>
            </a:lvl1pPr>
          </a:lstStyle>
          <a:p>
            <a:pPr>
              <a:defRPr b="0">
                <a:latin typeface="Helvetica Light"/>
                <a:ea typeface="Helvetica Light"/>
                <a:cs typeface="Helvetica Light"/>
                <a:sym typeface="Helvetica Light"/>
              </a:defRPr>
            </a:pPr>
            <a:r>
              <a:rPr b="1">
                <a:latin typeface="+mj-lt"/>
                <a:ea typeface="+mj-ea"/>
                <a:cs typeface="+mj-cs"/>
                <a:sym typeface="Helvetica"/>
              </a:rPr>
              <a:t>Ermordung eines Hohen Priesters </a:t>
            </a:r>
          </a:p>
        </p:txBody>
      </p:sp>
      <p:sp>
        <p:nvSpPr>
          <p:cNvPr id="1112" name="Shape 1112"/>
          <p:cNvSpPr/>
          <p:nvPr/>
        </p:nvSpPr>
        <p:spPr>
          <a:xfrm>
            <a:off x="724798" y="4673600"/>
            <a:ext cx="1700843" cy="1625600"/>
          </a:xfrm>
          <a:prstGeom prst="rect">
            <a:avLst/>
          </a:prstGeom>
          <a:gradFill>
            <a:gsLst>
              <a:gs pos="0">
                <a:srgbClr val="FBFBFB"/>
              </a:gs>
              <a:gs pos="100000">
                <a:srgbClr val="BEBEBE"/>
              </a:gs>
            </a:gsLst>
            <a:lin ang="5400000"/>
          </a:gra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spAutoFit/>
          </a:bodyPr>
          <a:lstStyle/>
          <a:p>
            <a:pPr algn="ctr" defTabSz="410765">
              <a:defRPr sz="2700">
                <a:latin typeface="Helvetica Light"/>
                <a:ea typeface="Helvetica Light"/>
                <a:cs typeface="Helvetica Light"/>
                <a:sym typeface="Helvetica Light"/>
              </a:defRPr>
            </a:pPr>
            <a:r>
              <a:rPr b="1">
                <a:latin typeface="+mj-lt"/>
                <a:ea typeface="+mj-ea"/>
                <a:cs typeface="+mj-cs"/>
                <a:sym typeface="Helvetica"/>
              </a:rPr>
              <a:t>Der Hohe Priester Joshua</a:t>
            </a:r>
          </a:p>
          <a:p>
            <a:pPr algn="ctr" defTabSz="410765">
              <a:defRPr sz="2700">
                <a:solidFill>
                  <a:schemeClr val="accent2">
                    <a:satOff val="-4966"/>
                    <a:lumOff val="-10549"/>
                  </a:schemeClr>
                </a:solidFill>
                <a:latin typeface="Helvetica Light"/>
                <a:ea typeface="Helvetica Light"/>
                <a:cs typeface="Helvetica Light"/>
                <a:sym typeface="Helvetica Light"/>
              </a:defRPr>
            </a:pPr>
            <a:r>
              <a:rPr b="1">
                <a:latin typeface="+mj-lt"/>
                <a:ea typeface="+mj-ea"/>
                <a:cs typeface="+mj-cs"/>
                <a:sym typeface="Helvetica"/>
              </a:rPr>
              <a:t>Sach 6</a:t>
            </a:r>
          </a:p>
        </p:txBody>
      </p:sp>
      <p:sp>
        <p:nvSpPr>
          <p:cNvPr id="1113" name="Shape 1113"/>
          <p:cNvSpPr/>
          <p:nvPr/>
        </p:nvSpPr>
        <p:spPr>
          <a:xfrm flipV="1">
            <a:off x="1537119" y="3655378"/>
            <a:ext cx="1" cy="1029104"/>
          </a:xfrm>
          <a:prstGeom prst="line">
            <a:avLst/>
          </a:prstGeom>
          <a:ln w="63500">
            <a:solidFill>
              <a:srgbClr val="1F497D"/>
            </a:solidFill>
            <a:tailEnd type="triangle"/>
          </a:ln>
        </p:spPr>
        <p:txBody>
          <a:bodyPr lIns="35718" tIns="35718" rIns="35718" bIns="35718" anchor="ctr"/>
          <a:lstStyle/>
          <a:p>
            <a:pPr defTabSz="457200">
              <a:defRPr sz="1100">
                <a:latin typeface="+mj-lt"/>
                <a:ea typeface="+mj-ea"/>
                <a:cs typeface="+mj-cs"/>
                <a:sym typeface="Helvetica"/>
              </a:defRPr>
            </a:pPr>
            <a:endParaRPr/>
          </a:p>
        </p:txBody>
      </p:sp>
      <p:sp>
        <p:nvSpPr>
          <p:cNvPr id="1114" name="Shape 1114"/>
          <p:cNvSpPr/>
          <p:nvPr/>
        </p:nvSpPr>
        <p:spPr>
          <a:xfrm>
            <a:off x="5834867" y="2497682"/>
            <a:ext cx="1885485" cy="46513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700" b="1">
                <a:solidFill>
                  <a:srgbClr val="FFFB00"/>
                </a:solidFill>
                <a:latin typeface="Arial Narrow"/>
                <a:ea typeface="Arial Narrow"/>
                <a:cs typeface="Arial Narrow"/>
                <a:sym typeface="Arial Narrow"/>
              </a:defRPr>
            </a:lvl1pPr>
          </a:lstStyle>
          <a:p>
            <a:r>
              <a:t>Verwüstung</a:t>
            </a:r>
          </a:p>
        </p:txBody>
      </p:sp>
      <p:sp>
        <p:nvSpPr>
          <p:cNvPr id="1115" name="Shape 1115"/>
          <p:cNvSpPr/>
          <p:nvPr/>
        </p:nvSpPr>
        <p:spPr>
          <a:xfrm>
            <a:off x="373867" y="2497682"/>
            <a:ext cx="1110523" cy="46513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700" b="1">
                <a:solidFill>
                  <a:srgbClr val="FFFB00"/>
                </a:solidFill>
                <a:latin typeface="Arial Narrow"/>
                <a:ea typeface="Arial Narrow"/>
                <a:cs typeface="Arial Narrow"/>
                <a:sym typeface="Arial Narrow"/>
              </a:defRPr>
            </a:lvl1pPr>
          </a:lstStyle>
          <a:p>
            <a:r>
              <a:t> Ruhe</a:t>
            </a:r>
          </a:p>
        </p:txBody>
      </p:sp>
      <p:sp>
        <p:nvSpPr>
          <p:cNvPr id="1116" name="Shape 1116"/>
          <p:cNvSpPr/>
          <p:nvPr/>
        </p:nvSpPr>
        <p:spPr>
          <a:xfrm>
            <a:off x="6506316" y="4086560"/>
            <a:ext cx="2218615" cy="2032001"/>
          </a:xfrm>
          <a:prstGeom prst="rect">
            <a:avLst/>
          </a:prstGeom>
          <a:gradFill>
            <a:gsLst>
              <a:gs pos="0">
                <a:srgbClr val="FBFBFB"/>
              </a:gs>
              <a:gs pos="100000">
                <a:srgbClr val="BEBEBE"/>
              </a:gs>
            </a:gsLst>
            <a:lin ang="5400000"/>
          </a:gra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spAutoFit/>
          </a:bodyPr>
          <a:lstStyle/>
          <a:p>
            <a:pPr algn="ctr" defTabSz="410765">
              <a:defRPr sz="2700" b="1">
                <a:latin typeface="+mj-lt"/>
                <a:ea typeface="+mj-ea"/>
                <a:cs typeface="+mj-cs"/>
                <a:sym typeface="Helvetica"/>
              </a:defRPr>
            </a:pPr>
            <a:r>
              <a:t>Der Fürst, der die Stadt verwüstete, nimmt das Opfer weg.</a:t>
            </a:r>
          </a:p>
        </p:txBody>
      </p:sp>
      <p:sp>
        <p:nvSpPr>
          <p:cNvPr id="1117" name="Shape 1117"/>
          <p:cNvSpPr/>
          <p:nvPr/>
        </p:nvSpPr>
        <p:spPr>
          <a:xfrm>
            <a:off x="220606" y="1144229"/>
            <a:ext cx="1301582" cy="1263372"/>
          </a:xfrm>
          <a:prstGeom prst="rect">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35718" tIns="35718" rIns="35718" bIns="35718" anchor="ctr">
            <a:spAutoFit/>
          </a:bodyPr>
          <a:lstStyle>
            <a:lvl1pPr>
              <a:defRPr sz="2700" b="1">
                <a:latin typeface="Times New Roman"/>
                <a:ea typeface="Times New Roman"/>
                <a:cs typeface="Times New Roman"/>
                <a:sym typeface="Times New Roman"/>
              </a:defRPr>
            </a:lvl1pPr>
          </a:lstStyle>
          <a:p>
            <a:r>
              <a:t>Zeit vor dem Bauen</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1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1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11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11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11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1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 grpId="5" animBg="1" advAuto="0"/>
      <p:bldP spid="1106" grpId="6" animBg="1" advAuto="0"/>
      <p:bldP spid="1109" grpId="7" animBg="1" advAuto="0"/>
      <p:bldP spid="1110" grpId="2" animBg="1" advAuto="0"/>
      <p:bldP spid="1111" grpId="9" animBg="1" advAuto="0"/>
      <p:bldP spid="1112" grpId="8" animBg="1" advAuto="0"/>
      <p:bldP spid="1114" grpId="3" animBg="1" advAuto="0"/>
      <p:bldP spid="1115" grpId="1" animBg="1" advAuto="0"/>
      <p:bldP spid="1116" grpId="10" animBg="1" advAuto="0"/>
      <p:bldP spid="1117" grpId="4" animBg="1" advAuto="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 name="Shape 1119"/>
          <p:cNvSpPr/>
          <p:nvPr/>
        </p:nvSpPr>
        <p:spPr>
          <a:xfrm>
            <a:off x="352424" y="2994025"/>
            <a:ext cx="7306210" cy="0"/>
          </a:xfrm>
          <a:prstGeom prst="line">
            <a:avLst/>
          </a:prstGeom>
          <a:ln w="3175">
            <a:solidFill>
              <a:srgbClr val="000000"/>
            </a:solidFill>
          </a:ln>
        </p:spPr>
        <p:txBody>
          <a:bodyPr lIns="35718" tIns="35718" rIns="35718" bIns="35718" anchor="ctr"/>
          <a:lstStyle/>
          <a:p>
            <a:pPr defTabSz="457200">
              <a:defRPr sz="1100">
                <a:latin typeface="+mj-lt"/>
                <a:ea typeface="+mj-ea"/>
                <a:cs typeface="+mj-cs"/>
                <a:sym typeface="Helvetica"/>
              </a:defRPr>
            </a:pPr>
            <a:endParaRPr/>
          </a:p>
        </p:txBody>
      </p:sp>
      <p:sp>
        <p:nvSpPr>
          <p:cNvPr id="1120" name="Shape 1120"/>
          <p:cNvSpPr/>
          <p:nvPr/>
        </p:nvSpPr>
        <p:spPr>
          <a:xfrm>
            <a:off x="354869" y="2463551"/>
            <a:ext cx="1148518" cy="533401"/>
          </a:xfrm>
          <a:prstGeom prst="rect">
            <a:avLst/>
          </a:prstGeom>
          <a:solidFill>
            <a:schemeClr val="accent1"/>
          </a:solidFill>
          <a:ln w="3175">
            <a:solidFill>
              <a:srgbClr val="000000"/>
            </a:solidFill>
            <a:miter/>
          </a:ln>
        </p:spPr>
        <p:txBody>
          <a:bodyPr lIns="35718" tIns="35718" rIns="35718" bIns="35718" anchor="ctr"/>
          <a:lstStyle/>
          <a:p>
            <a:pPr>
              <a:defRPr sz="1600">
                <a:latin typeface="Calibri"/>
                <a:ea typeface="Calibri"/>
                <a:cs typeface="Calibri"/>
                <a:sym typeface="Calibri"/>
              </a:defRPr>
            </a:pPr>
            <a:endParaRPr/>
          </a:p>
        </p:txBody>
      </p:sp>
      <p:sp>
        <p:nvSpPr>
          <p:cNvPr id="1121" name="Shape 1121"/>
          <p:cNvSpPr/>
          <p:nvPr/>
        </p:nvSpPr>
        <p:spPr>
          <a:xfrm>
            <a:off x="1503388" y="2460624"/>
            <a:ext cx="4040733" cy="736383"/>
          </a:xfrm>
          <a:prstGeom prst="rect">
            <a:avLst/>
          </a:prstGeom>
          <a:solidFill>
            <a:srgbClr val="3366FF"/>
          </a:solidFill>
          <a:ln w="3175">
            <a:solidFill>
              <a:srgbClr val="000000"/>
            </a:solidFill>
            <a:miter/>
          </a:ln>
        </p:spPr>
        <p:txBody>
          <a:bodyPr lIns="35718" tIns="35718" rIns="35718" bIns="35718" anchor="ctr"/>
          <a:lstStyle/>
          <a:p>
            <a:pPr algn="ctr">
              <a:defRPr sz="1600">
                <a:latin typeface="Calibri"/>
                <a:ea typeface="Calibri"/>
                <a:cs typeface="Calibri"/>
                <a:sym typeface="Calibri"/>
              </a:defRPr>
            </a:pPr>
            <a:endParaRPr/>
          </a:p>
        </p:txBody>
      </p:sp>
      <p:sp>
        <p:nvSpPr>
          <p:cNvPr id="1122" name="Shape 1122"/>
          <p:cNvSpPr/>
          <p:nvPr/>
        </p:nvSpPr>
        <p:spPr>
          <a:xfrm>
            <a:off x="5522078" y="2460624"/>
            <a:ext cx="1139588" cy="533401"/>
          </a:xfrm>
          <a:prstGeom prst="rect">
            <a:avLst/>
          </a:prstGeom>
          <a:solidFill>
            <a:schemeClr val="accent1"/>
          </a:solidFill>
          <a:ln w="3175">
            <a:solidFill>
              <a:srgbClr val="000000"/>
            </a:solidFill>
            <a:miter/>
          </a:ln>
        </p:spPr>
        <p:txBody>
          <a:bodyPr lIns="35718" tIns="35718" rIns="35718" bIns="35718" anchor="ctr"/>
          <a:lstStyle/>
          <a:p>
            <a:pPr>
              <a:defRPr sz="1600">
                <a:latin typeface="Calibri"/>
                <a:ea typeface="Calibri"/>
                <a:cs typeface="Calibri"/>
                <a:sym typeface="Calibri"/>
              </a:defRPr>
            </a:pPr>
            <a:endParaRPr/>
          </a:p>
        </p:txBody>
      </p:sp>
      <p:sp>
        <p:nvSpPr>
          <p:cNvPr id="1123" name="Shape 1123"/>
          <p:cNvSpPr/>
          <p:nvPr/>
        </p:nvSpPr>
        <p:spPr>
          <a:xfrm>
            <a:off x="35495" y="3090099"/>
            <a:ext cx="153989" cy="389770"/>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defRPr sz="2200" b="1">
                <a:solidFill>
                  <a:srgbClr val="FFFF00"/>
                </a:solidFill>
                <a:latin typeface="Times New Roman"/>
                <a:ea typeface="Times New Roman"/>
                <a:cs typeface="Times New Roman"/>
                <a:sym typeface="Times New Roman"/>
              </a:defRPr>
            </a:lvl1pPr>
          </a:lstStyle>
          <a:p>
            <a:pPr>
              <a:defRPr sz="1600">
                <a:solidFill>
                  <a:srgbClr val="000000"/>
                </a:solidFill>
                <a:latin typeface="Calibri"/>
                <a:ea typeface="Calibri"/>
                <a:cs typeface="Calibri"/>
                <a:sym typeface="Calibri"/>
              </a:defRPr>
            </a:pPr>
            <a:r>
              <a:rPr sz="2200">
                <a:solidFill>
                  <a:srgbClr val="FFFF00"/>
                </a:solidFill>
                <a:latin typeface="Times New Roman"/>
                <a:ea typeface="Times New Roman"/>
                <a:cs typeface="Times New Roman"/>
                <a:sym typeface="Times New Roman"/>
              </a:rPr>
              <a:t> </a:t>
            </a:r>
          </a:p>
        </p:txBody>
      </p:sp>
      <p:sp>
        <p:nvSpPr>
          <p:cNvPr id="1124" name="Shape 1124"/>
          <p:cNvSpPr/>
          <p:nvPr/>
        </p:nvSpPr>
        <p:spPr>
          <a:xfrm>
            <a:off x="1511719" y="4914252"/>
            <a:ext cx="127001" cy="28379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marL="342900" indent="-342900" algn="ctr">
              <a:spcBef>
                <a:spcPts val="1900"/>
              </a:spcBef>
              <a:defRPr sz="2000" b="1">
                <a:solidFill>
                  <a:srgbClr val="C0C0C0"/>
                </a:solidFill>
              </a:defRPr>
            </a:lvl1pPr>
          </a:lstStyle>
          <a:p>
            <a:pPr>
              <a:defRPr sz="2200">
                <a:solidFill>
                  <a:srgbClr val="000000"/>
                </a:solidFill>
                <a:latin typeface="Times New Roman"/>
                <a:ea typeface="Times New Roman"/>
                <a:cs typeface="Times New Roman"/>
                <a:sym typeface="Times New Roman"/>
              </a:defRPr>
            </a:pPr>
            <a:r>
              <a:rPr sz="2000">
                <a:solidFill>
                  <a:srgbClr val="C0C0C0"/>
                </a:solidFill>
                <a:latin typeface="Arial"/>
                <a:ea typeface="Arial"/>
                <a:cs typeface="Arial"/>
                <a:sym typeface="Arial"/>
              </a:rPr>
              <a:t> </a:t>
            </a:r>
          </a:p>
        </p:txBody>
      </p:sp>
      <p:sp>
        <p:nvSpPr>
          <p:cNvPr id="1125" name="Shape 1125"/>
          <p:cNvSpPr/>
          <p:nvPr/>
        </p:nvSpPr>
        <p:spPr>
          <a:xfrm flipV="1">
            <a:off x="6660230" y="3481944"/>
            <a:ext cx="1" cy="595127"/>
          </a:xfrm>
          <a:prstGeom prst="line">
            <a:avLst/>
          </a:prstGeom>
          <a:ln w="63500">
            <a:solidFill>
              <a:srgbClr val="1F497D"/>
            </a:solidFill>
            <a:tailEnd type="triangle"/>
          </a:ln>
        </p:spPr>
        <p:txBody>
          <a:bodyPr lIns="35718" tIns="35718" rIns="35718" bIns="35718" anchor="ctr"/>
          <a:lstStyle/>
          <a:p>
            <a:pPr defTabSz="457200">
              <a:defRPr sz="1100">
                <a:latin typeface="+mj-lt"/>
                <a:ea typeface="+mj-ea"/>
                <a:cs typeface="+mj-cs"/>
                <a:sym typeface="Helvetica"/>
              </a:defRPr>
            </a:pPr>
            <a:endParaRPr/>
          </a:p>
        </p:txBody>
      </p:sp>
      <p:sp>
        <p:nvSpPr>
          <p:cNvPr id="1126" name="Shape 1126"/>
          <p:cNvSpPr/>
          <p:nvPr/>
        </p:nvSpPr>
        <p:spPr>
          <a:xfrm>
            <a:off x="6661663" y="2463551"/>
            <a:ext cx="996970" cy="533401"/>
          </a:xfrm>
          <a:prstGeom prst="rect">
            <a:avLst/>
          </a:prstGeom>
          <a:solidFill>
            <a:srgbClr val="31859C"/>
          </a:solidFill>
          <a:ln w="3175">
            <a:solidFill>
              <a:srgbClr val="000000"/>
            </a:solidFill>
            <a:miter/>
          </a:ln>
        </p:spPr>
        <p:txBody>
          <a:bodyPr lIns="35718" tIns="35718" rIns="35718" bIns="35718" anchor="ctr"/>
          <a:lstStyle/>
          <a:p>
            <a:pPr>
              <a:defRPr sz="1600">
                <a:latin typeface="Calibri"/>
                <a:ea typeface="Calibri"/>
                <a:cs typeface="Calibri"/>
                <a:sym typeface="Calibri"/>
              </a:defRPr>
            </a:pPr>
            <a:endParaRPr/>
          </a:p>
        </p:txBody>
      </p:sp>
      <p:sp>
        <p:nvSpPr>
          <p:cNvPr id="1127" name="Shape 1127"/>
          <p:cNvSpPr/>
          <p:nvPr/>
        </p:nvSpPr>
        <p:spPr>
          <a:xfrm>
            <a:off x="5544120" y="1531579"/>
            <a:ext cx="2082143" cy="869672"/>
          </a:xfrm>
          <a:prstGeom prst="rect">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35718" tIns="35718" rIns="35718" bIns="35718" anchor="ctr">
            <a:spAutoFit/>
          </a:bodyPr>
          <a:lstStyle>
            <a:lvl1pPr>
              <a:defRPr sz="2700" b="1">
                <a:latin typeface="Times New Roman"/>
                <a:ea typeface="Times New Roman"/>
                <a:cs typeface="Times New Roman"/>
                <a:sym typeface="Times New Roman"/>
              </a:defRPr>
            </a:lvl1pPr>
          </a:lstStyle>
          <a:p>
            <a:pPr>
              <a:defRPr b="0">
                <a:latin typeface="Arial"/>
                <a:ea typeface="Arial"/>
                <a:cs typeface="Arial"/>
                <a:sym typeface="Arial"/>
              </a:defRPr>
            </a:pPr>
            <a:r>
              <a:rPr b="1">
                <a:latin typeface="Times New Roman"/>
                <a:ea typeface="Times New Roman"/>
                <a:cs typeface="Times New Roman"/>
                <a:sym typeface="Times New Roman"/>
              </a:rPr>
              <a:t>1 Woche: Bedrängnis</a:t>
            </a:r>
          </a:p>
        </p:txBody>
      </p:sp>
      <p:sp>
        <p:nvSpPr>
          <p:cNvPr id="1128" name="Shape 1128"/>
          <p:cNvSpPr/>
          <p:nvPr/>
        </p:nvSpPr>
        <p:spPr>
          <a:xfrm>
            <a:off x="35495" y="2938115"/>
            <a:ext cx="640161" cy="110013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p>
            <a:pPr>
              <a:defRPr sz="2400" b="1">
                <a:latin typeface="Arial Narrow"/>
                <a:ea typeface="Arial Narrow"/>
                <a:cs typeface="Arial Narrow"/>
                <a:sym typeface="Arial Narrow"/>
              </a:defRPr>
            </a:pPr>
            <a:r>
              <a:t>605/</a:t>
            </a:r>
          </a:p>
          <a:p>
            <a:pPr>
              <a:defRPr sz="2400" b="1">
                <a:latin typeface="Arial Narrow"/>
                <a:ea typeface="Arial Narrow"/>
                <a:cs typeface="Arial Narrow"/>
                <a:sym typeface="Arial Narrow"/>
              </a:defRPr>
            </a:pPr>
            <a:r>
              <a:t>597</a:t>
            </a:r>
          </a:p>
          <a:p>
            <a:pPr>
              <a:defRPr sz="2400" b="1">
                <a:latin typeface="Arial Narrow"/>
                <a:ea typeface="Arial Narrow"/>
                <a:cs typeface="Arial Narrow"/>
                <a:sym typeface="Arial Narrow"/>
              </a:defRPr>
            </a:pPr>
            <a:r>
              <a:t>587</a:t>
            </a:r>
          </a:p>
        </p:txBody>
      </p:sp>
      <p:sp>
        <p:nvSpPr>
          <p:cNvPr id="1129" name="Shape 1129"/>
          <p:cNvSpPr>
            <a:spLocks noGrp="1"/>
          </p:cNvSpPr>
          <p:nvPr>
            <p:ph type="title"/>
          </p:nvPr>
        </p:nvSpPr>
        <p:spPr>
          <a:xfrm>
            <a:off x="669726" y="105017"/>
            <a:ext cx="7804548" cy="882691"/>
          </a:xfrm>
          <a:prstGeom prst="rect">
            <a:avLst/>
          </a:prstGeom>
        </p:spPr>
        <p:txBody>
          <a:bodyPr/>
          <a:lstStyle>
            <a:lvl1pPr>
              <a:defRPr sz="3500">
                <a:solidFill>
                  <a:srgbClr val="FF9300"/>
                </a:solidFill>
              </a:defRPr>
            </a:lvl1pPr>
          </a:lstStyle>
          <a:p>
            <a:r>
              <a:t>Die 70. Woche und Antiochus</a:t>
            </a:r>
          </a:p>
        </p:txBody>
      </p:sp>
      <p:sp>
        <p:nvSpPr>
          <p:cNvPr id="1130" name="Shape 1130"/>
          <p:cNvSpPr/>
          <p:nvPr/>
        </p:nvSpPr>
        <p:spPr>
          <a:xfrm flipV="1">
            <a:off x="5615051" y="3541077"/>
            <a:ext cx="1" cy="1406026"/>
          </a:xfrm>
          <a:prstGeom prst="line">
            <a:avLst/>
          </a:prstGeom>
          <a:ln w="63500">
            <a:solidFill>
              <a:srgbClr val="1F497D"/>
            </a:solidFill>
            <a:tailEnd type="triangle"/>
          </a:ln>
        </p:spPr>
        <p:txBody>
          <a:bodyPr lIns="35718" tIns="35718" rIns="35718" bIns="35718" anchor="ctr"/>
          <a:lstStyle/>
          <a:p>
            <a:pPr defTabSz="457200">
              <a:defRPr sz="1100">
                <a:latin typeface="+mj-lt"/>
                <a:ea typeface="+mj-ea"/>
                <a:cs typeface="+mj-cs"/>
                <a:sym typeface="Helvetica"/>
              </a:defRPr>
            </a:pPr>
            <a:endParaRPr/>
          </a:p>
        </p:txBody>
      </p:sp>
      <p:sp>
        <p:nvSpPr>
          <p:cNvPr id="1131" name="Shape 1131"/>
          <p:cNvSpPr/>
          <p:nvPr/>
        </p:nvSpPr>
        <p:spPr>
          <a:xfrm>
            <a:off x="1154148" y="3158143"/>
            <a:ext cx="570658" cy="47783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defRPr sz="2800" b="1">
                <a:latin typeface="Arial Narrow"/>
                <a:ea typeface="Arial Narrow"/>
                <a:cs typeface="Arial Narrow"/>
                <a:sym typeface="Arial Narrow"/>
              </a:defRPr>
            </a:lvl1pPr>
          </a:lstStyle>
          <a:p>
            <a:r>
              <a:t>538</a:t>
            </a:r>
          </a:p>
        </p:txBody>
      </p:sp>
      <p:sp>
        <p:nvSpPr>
          <p:cNvPr id="1132" name="Shape 1132"/>
          <p:cNvSpPr/>
          <p:nvPr/>
        </p:nvSpPr>
        <p:spPr>
          <a:xfrm>
            <a:off x="7478748" y="2917825"/>
            <a:ext cx="1413472" cy="88423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p>
            <a:pPr>
              <a:defRPr sz="2800" b="1">
                <a:latin typeface="Arial Narrow"/>
                <a:ea typeface="Arial Narrow"/>
                <a:cs typeface="Arial Narrow"/>
                <a:sym typeface="Arial Narrow"/>
              </a:defRPr>
            </a:pPr>
            <a:r>
              <a:t>Dez 165 /</a:t>
            </a:r>
          </a:p>
          <a:p>
            <a:pPr>
              <a:defRPr sz="2800" b="1">
                <a:latin typeface="Arial Narrow"/>
                <a:ea typeface="Arial Narrow"/>
                <a:cs typeface="Arial Narrow"/>
                <a:sym typeface="Arial Narrow"/>
              </a:defRPr>
            </a:pPr>
            <a:r>
              <a:t>Febr 164</a:t>
            </a:r>
          </a:p>
        </p:txBody>
      </p:sp>
      <p:sp>
        <p:nvSpPr>
          <p:cNvPr id="1133" name="Shape 1133"/>
          <p:cNvSpPr/>
          <p:nvPr/>
        </p:nvSpPr>
        <p:spPr>
          <a:xfrm>
            <a:off x="5222776" y="3122265"/>
            <a:ext cx="570658" cy="47783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defRPr sz="2800" b="1">
                <a:latin typeface="Arial Narrow"/>
                <a:ea typeface="Arial Narrow"/>
                <a:cs typeface="Arial Narrow"/>
                <a:sym typeface="Arial Narrow"/>
              </a:defRPr>
            </a:lvl1pPr>
          </a:lstStyle>
          <a:p>
            <a:r>
              <a:t>171</a:t>
            </a:r>
          </a:p>
        </p:txBody>
      </p:sp>
      <p:sp>
        <p:nvSpPr>
          <p:cNvPr id="1134" name="Shape 1134"/>
          <p:cNvSpPr/>
          <p:nvPr/>
        </p:nvSpPr>
        <p:spPr>
          <a:xfrm>
            <a:off x="6054114" y="2994025"/>
            <a:ext cx="1170211" cy="47783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p>
            <a:pPr>
              <a:defRPr sz="2800" b="1">
                <a:latin typeface="Arial Narrow"/>
                <a:ea typeface="Arial Narrow"/>
                <a:cs typeface="Arial Narrow"/>
                <a:sym typeface="Arial Narrow"/>
              </a:defRPr>
            </a:pPr>
            <a:r>
              <a:t>Dez 168</a:t>
            </a:r>
          </a:p>
        </p:txBody>
      </p:sp>
      <p:sp>
        <p:nvSpPr>
          <p:cNvPr id="1135" name="Shape 1135"/>
          <p:cNvSpPr/>
          <p:nvPr/>
        </p:nvSpPr>
        <p:spPr>
          <a:xfrm>
            <a:off x="4308915" y="4821009"/>
            <a:ext cx="2107543" cy="1625601"/>
          </a:xfrm>
          <a:prstGeom prst="rect">
            <a:avLst/>
          </a:prstGeom>
          <a:gradFill>
            <a:gsLst>
              <a:gs pos="0">
                <a:srgbClr val="FBFBFB"/>
              </a:gs>
              <a:gs pos="100000">
                <a:srgbClr val="BEBEBE"/>
              </a:gs>
            </a:gsLst>
            <a:lin ang="5400000"/>
          </a:gra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spAutoFit/>
          </a:bodyPr>
          <a:lstStyle/>
          <a:p>
            <a:pPr algn="ctr" defTabSz="410765">
              <a:defRPr sz="2700">
                <a:latin typeface="Helvetica Light"/>
                <a:ea typeface="Helvetica Light"/>
                <a:cs typeface="Helvetica Light"/>
                <a:sym typeface="Helvetica Light"/>
              </a:defRPr>
            </a:pPr>
            <a:r>
              <a:rPr b="1">
                <a:latin typeface="+mj-lt"/>
                <a:ea typeface="+mj-ea"/>
                <a:cs typeface="+mj-cs"/>
                <a:sym typeface="Helvetica"/>
              </a:rPr>
              <a:t>Ermordung des Hohen Priesters </a:t>
            </a:r>
            <a:r>
              <a:rPr b="1">
                <a:solidFill>
                  <a:srgbClr val="FF2600"/>
                </a:solidFill>
                <a:latin typeface="+mj-lt"/>
                <a:ea typeface="+mj-ea"/>
                <a:cs typeface="+mj-cs"/>
                <a:sym typeface="Helvetica"/>
              </a:rPr>
              <a:t>Onias III</a:t>
            </a:r>
            <a:r>
              <a:rPr b="1">
                <a:latin typeface="+mj-lt"/>
                <a:ea typeface="+mj-ea"/>
                <a:cs typeface="+mj-cs"/>
                <a:sym typeface="Helvetica"/>
              </a:rPr>
              <a:t> </a:t>
            </a:r>
          </a:p>
        </p:txBody>
      </p:sp>
      <p:sp>
        <p:nvSpPr>
          <p:cNvPr id="1136" name="Shape 1136"/>
          <p:cNvSpPr/>
          <p:nvPr/>
        </p:nvSpPr>
        <p:spPr>
          <a:xfrm>
            <a:off x="724798" y="4673600"/>
            <a:ext cx="1700843" cy="1625600"/>
          </a:xfrm>
          <a:prstGeom prst="rect">
            <a:avLst/>
          </a:prstGeom>
          <a:gradFill>
            <a:gsLst>
              <a:gs pos="0">
                <a:srgbClr val="FBFBFB"/>
              </a:gs>
              <a:gs pos="100000">
                <a:srgbClr val="BEBEBE"/>
              </a:gs>
            </a:gsLst>
            <a:lin ang="5400000"/>
          </a:gra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spAutoFit/>
          </a:bodyPr>
          <a:lstStyle/>
          <a:p>
            <a:pPr algn="ctr" defTabSz="410765">
              <a:defRPr sz="2700">
                <a:latin typeface="Helvetica Light"/>
                <a:ea typeface="Helvetica Light"/>
                <a:cs typeface="Helvetica Light"/>
                <a:sym typeface="Helvetica Light"/>
              </a:defRPr>
            </a:pPr>
            <a:r>
              <a:rPr b="1">
                <a:latin typeface="+mj-lt"/>
                <a:ea typeface="+mj-ea"/>
                <a:cs typeface="+mj-cs"/>
                <a:sym typeface="Helvetica"/>
              </a:rPr>
              <a:t>Der Hohe Priester Joshua</a:t>
            </a:r>
          </a:p>
          <a:p>
            <a:pPr algn="ctr" defTabSz="410765">
              <a:defRPr sz="2700">
                <a:solidFill>
                  <a:schemeClr val="accent2">
                    <a:satOff val="-4966"/>
                    <a:lumOff val="-10549"/>
                  </a:schemeClr>
                </a:solidFill>
                <a:latin typeface="Helvetica Light"/>
                <a:ea typeface="Helvetica Light"/>
                <a:cs typeface="Helvetica Light"/>
                <a:sym typeface="Helvetica Light"/>
              </a:defRPr>
            </a:pPr>
            <a:r>
              <a:rPr b="1">
                <a:latin typeface="+mj-lt"/>
                <a:ea typeface="+mj-ea"/>
                <a:cs typeface="+mj-cs"/>
                <a:sym typeface="Helvetica"/>
              </a:rPr>
              <a:t>Sach 6</a:t>
            </a:r>
          </a:p>
        </p:txBody>
      </p:sp>
      <p:sp>
        <p:nvSpPr>
          <p:cNvPr id="1137" name="Shape 1137"/>
          <p:cNvSpPr/>
          <p:nvPr/>
        </p:nvSpPr>
        <p:spPr>
          <a:xfrm flipV="1">
            <a:off x="1537119" y="3655378"/>
            <a:ext cx="1" cy="1029104"/>
          </a:xfrm>
          <a:prstGeom prst="line">
            <a:avLst/>
          </a:prstGeom>
          <a:ln w="63500">
            <a:solidFill>
              <a:srgbClr val="1F497D"/>
            </a:solidFill>
            <a:tailEnd type="triangle"/>
          </a:ln>
        </p:spPr>
        <p:txBody>
          <a:bodyPr lIns="35718" tIns="35718" rIns="35718" bIns="35718" anchor="ctr"/>
          <a:lstStyle/>
          <a:p>
            <a:pPr defTabSz="457200">
              <a:defRPr sz="1100">
                <a:latin typeface="+mj-lt"/>
                <a:ea typeface="+mj-ea"/>
                <a:cs typeface="+mj-cs"/>
                <a:sym typeface="Helvetica"/>
              </a:defRPr>
            </a:pPr>
            <a:endParaRPr/>
          </a:p>
        </p:txBody>
      </p:sp>
      <p:sp>
        <p:nvSpPr>
          <p:cNvPr id="1138" name="Shape 1138"/>
          <p:cNvSpPr/>
          <p:nvPr/>
        </p:nvSpPr>
        <p:spPr>
          <a:xfrm>
            <a:off x="6506316" y="4086560"/>
            <a:ext cx="2107543" cy="2032001"/>
          </a:xfrm>
          <a:prstGeom prst="rect">
            <a:avLst/>
          </a:prstGeom>
          <a:gradFill>
            <a:gsLst>
              <a:gs pos="0">
                <a:srgbClr val="FBFBFB"/>
              </a:gs>
              <a:gs pos="100000">
                <a:srgbClr val="BEBEBE"/>
              </a:gs>
            </a:gsLst>
            <a:lin ang="5400000"/>
          </a:gra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spAutoFit/>
          </a:bodyPr>
          <a:lstStyle/>
          <a:p>
            <a:pPr algn="ctr" defTabSz="410765">
              <a:defRPr sz="2700" b="1">
                <a:latin typeface="+mj-lt"/>
                <a:ea typeface="+mj-ea"/>
                <a:cs typeface="+mj-cs"/>
                <a:sym typeface="Helvetica"/>
              </a:defRPr>
            </a:pPr>
            <a:r>
              <a:rPr>
                <a:solidFill>
                  <a:srgbClr val="FF2600"/>
                </a:solidFill>
              </a:rPr>
              <a:t>Antiochus</a:t>
            </a:r>
            <a:r>
              <a:t>, der die Stadt verwüstete, nimmt das Opfer weg.</a:t>
            </a:r>
          </a:p>
        </p:txBody>
      </p:sp>
      <p:sp>
        <p:nvSpPr>
          <p:cNvPr id="1139" name="Shape 1139"/>
          <p:cNvSpPr/>
          <p:nvPr/>
        </p:nvSpPr>
        <p:spPr>
          <a:xfrm>
            <a:off x="220606" y="1144229"/>
            <a:ext cx="1301582" cy="1263372"/>
          </a:xfrm>
          <a:prstGeom prst="rect">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35718" tIns="35718" rIns="35718" bIns="35718" anchor="ctr">
            <a:spAutoFit/>
          </a:bodyPr>
          <a:lstStyle>
            <a:lvl1pPr>
              <a:defRPr sz="2700" b="1">
                <a:latin typeface="Times New Roman"/>
                <a:ea typeface="Times New Roman"/>
                <a:cs typeface="Times New Roman"/>
                <a:sym typeface="Times New Roman"/>
              </a:defRPr>
            </a:lvl1pPr>
          </a:lstStyle>
          <a:p>
            <a:r>
              <a:t>Zeit vor dem Bauen</a:t>
            </a:r>
          </a:p>
        </p:txBody>
      </p:sp>
    </p:spTree>
  </p:cSld>
  <p:clrMapOvr>
    <a:masterClrMapping/>
  </p:clrMapOvr>
  <p:transition spd="slow"/>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 name="Shape 1141"/>
          <p:cNvSpPr>
            <a:spLocks noGrp="1"/>
          </p:cNvSpPr>
          <p:nvPr>
            <p:ph type="title"/>
          </p:nvPr>
        </p:nvSpPr>
        <p:spPr>
          <a:xfrm>
            <a:off x="0" y="-1"/>
            <a:ext cx="9144000" cy="805237"/>
          </a:xfrm>
          <a:prstGeom prst="rect">
            <a:avLst/>
          </a:prstGeom>
        </p:spPr>
        <p:txBody>
          <a:bodyPr lIns="0" tIns="0" rIns="0" bIns="0"/>
          <a:lstStyle>
            <a:lvl1pPr>
              <a:defRPr sz="4200">
                <a:solidFill>
                  <a:schemeClr val="accent6">
                    <a:satOff val="-35873"/>
                    <a:lumOff val="-12431"/>
                  </a:schemeClr>
                </a:solidFill>
                <a:effectLst>
                  <a:outerShdw blurRad="38100" dist="38100" dir="2700000" rotWithShape="0">
                    <a:srgbClr val="000000"/>
                  </a:outerShdw>
                </a:effectLst>
              </a:defRPr>
            </a:lvl1pPr>
          </a:lstStyle>
          <a:p>
            <a:r>
              <a:t>Die 70. Woche</a:t>
            </a:r>
          </a:p>
        </p:txBody>
      </p:sp>
      <p:sp>
        <p:nvSpPr>
          <p:cNvPr id="1142" name="Shape 1142"/>
          <p:cNvSpPr/>
          <p:nvPr/>
        </p:nvSpPr>
        <p:spPr>
          <a:xfrm>
            <a:off x="611560" y="1200040"/>
            <a:ext cx="3548034" cy="1057148"/>
          </a:xfrm>
          <a:prstGeom prst="rect">
            <a:avLst/>
          </a:prstGeom>
          <a:solidFill>
            <a:srgbClr val="3366FF"/>
          </a:solidFill>
          <a:ln w="12700">
            <a:solidFill>
              <a:srgbClr val="FFFFFF"/>
            </a:solidFill>
            <a:miter/>
          </a:ln>
        </p:spPr>
        <p:txBody>
          <a:bodyPr lIns="45719" rIns="45719" anchor="ctr"/>
          <a:lstStyle/>
          <a:p>
            <a:pPr>
              <a:defRPr sz="2700"/>
            </a:pPr>
            <a:endParaRPr/>
          </a:p>
        </p:txBody>
      </p:sp>
      <p:sp>
        <p:nvSpPr>
          <p:cNvPr id="1143" name="Shape 1143"/>
          <p:cNvSpPr/>
          <p:nvPr/>
        </p:nvSpPr>
        <p:spPr>
          <a:xfrm>
            <a:off x="654234" y="1475086"/>
            <a:ext cx="3462685" cy="50705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3000" b="1">
                <a:solidFill>
                  <a:srgbClr val="FFFF00"/>
                </a:solidFill>
                <a:latin typeface="Times New Roman"/>
                <a:ea typeface="Times New Roman"/>
                <a:cs typeface="Times New Roman"/>
                <a:sym typeface="Times New Roman"/>
              </a:defRPr>
            </a:lvl1pPr>
          </a:lstStyle>
          <a:p>
            <a:pPr>
              <a:defRPr>
                <a:latin typeface="Arial Narrow"/>
                <a:ea typeface="Arial Narrow"/>
                <a:cs typeface="Arial Narrow"/>
                <a:sym typeface="Arial Narrow"/>
              </a:defRPr>
            </a:pPr>
            <a:r>
              <a:rPr>
                <a:latin typeface="Times New Roman"/>
                <a:ea typeface="Times New Roman"/>
                <a:cs typeface="Times New Roman"/>
                <a:sym typeface="Times New Roman"/>
              </a:rPr>
              <a:t>Halbe Woche</a:t>
            </a:r>
          </a:p>
        </p:txBody>
      </p:sp>
      <p:sp>
        <p:nvSpPr>
          <p:cNvPr id="1144" name="Shape 1144"/>
          <p:cNvSpPr/>
          <p:nvPr/>
        </p:nvSpPr>
        <p:spPr>
          <a:xfrm>
            <a:off x="71499" y="4590939"/>
            <a:ext cx="2772974" cy="2123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b="1">
                <a:latin typeface="Arial Narrow"/>
                <a:ea typeface="Arial Narrow"/>
                <a:cs typeface="Arial Narrow"/>
                <a:sym typeface="Arial Narrow"/>
              </a:defRPr>
            </a:pPr>
            <a:r>
              <a:t>27: Und er wird einen Bund schließen mit den Vielen </a:t>
            </a:r>
            <a:r>
              <a:rPr u="sng"/>
              <a:t>1 Woche lang</a:t>
            </a:r>
            <a:r>
              <a:t>.</a:t>
            </a:r>
          </a:p>
        </p:txBody>
      </p:sp>
      <p:sp>
        <p:nvSpPr>
          <p:cNvPr id="1145" name="Shape 1145"/>
          <p:cNvSpPr/>
          <p:nvPr/>
        </p:nvSpPr>
        <p:spPr>
          <a:xfrm>
            <a:off x="3046074" y="4764985"/>
            <a:ext cx="6129044" cy="1930401"/>
          </a:xfrm>
          <a:prstGeom prst="rect">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0" tIns="0" rIns="0" bIns="0">
            <a:spAutoFit/>
          </a:bodyPr>
          <a:lstStyle/>
          <a:p>
            <a:pPr>
              <a:defRPr sz="2600" b="1">
                <a:latin typeface="Arial Narrow"/>
                <a:ea typeface="Arial Narrow"/>
                <a:cs typeface="Arial Narrow"/>
                <a:sym typeface="Arial Narrow"/>
              </a:defRPr>
            </a:pPr>
            <a:r>
              <a:t>27M: Und </a:t>
            </a:r>
            <a:r>
              <a:rPr u="sng"/>
              <a:t>zur Hälfte der Woche </a:t>
            </a:r>
            <a:r>
              <a:t>wird er Schlacht- und Speiseopfer aufhören lassen; und auf Flügeln von Gräueln wird Verwüstung sein, und zwar bis Vernichtung und Festbe-schlossenes sich auf den Verwüster ergießt.</a:t>
            </a:r>
          </a:p>
        </p:txBody>
      </p:sp>
      <p:sp>
        <p:nvSpPr>
          <p:cNvPr id="1146" name="Shape 1146"/>
          <p:cNvSpPr/>
          <p:nvPr/>
        </p:nvSpPr>
        <p:spPr>
          <a:xfrm>
            <a:off x="4201334" y="1200039"/>
            <a:ext cx="3518684" cy="1057150"/>
          </a:xfrm>
          <a:prstGeom prst="rect">
            <a:avLst/>
          </a:prstGeom>
          <a:solidFill>
            <a:srgbClr val="0039E6"/>
          </a:solidFill>
          <a:ln w="12700">
            <a:solidFill>
              <a:srgbClr val="FFFFFF"/>
            </a:solidFill>
            <a:miter/>
          </a:ln>
        </p:spPr>
        <p:txBody>
          <a:bodyPr lIns="45719" rIns="45719" anchor="ctr"/>
          <a:lstStyle/>
          <a:p>
            <a:pPr algn="ctr">
              <a:defRPr sz="2700">
                <a:latin typeface="Times New Roman"/>
                <a:ea typeface="Times New Roman"/>
                <a:cs typeface="Times New Roman"/>
                <a:sym typeface="Times New Roman"/>
              </a:defRPr>
            </a:pPr>
            <a:endParaRPr/>
          </a:p>
        </p:txBody>
      </p:sp>
      <p:sp>
        <p:nvSpPr>
          <p:cNvPr id="1147" name="Shape 1147"/>
          <p:cNvSpPr/>
          <p:nvPr/>
        </p:nvSpPr>
        <p:spPr>
          <a:xfrm flipV="1">
            <a:off x="8820470" y="3068959"/>
            <a:ext cx="2" cy="2088234"/>
          </a:xfrm>
          <a:prstGeom prst="line">
            <a:avLst/>
          </a:prstGeom>
          <a:ln w="76200">
            <a:solidFill>
              <a:srgbClr val="FFFFFF"/>
            </a:solidFill>
            <a:tailEnd type="triangle"/>
          </a:ln>
        </p:spPr>
        <p:txBody>
          <a:bodyPr lIns="45719" rIns="45719"/>
          <a:lstStyle/>
          <a:p>
            <a:pPr>
              <a:defRPr sz="2700"/>
            </a:pPr>
            <a:endParaRPr/>
          </a:p>
        </p:txBody>
      </p:sp>
      <p:sp>
        <p:nvSpPr>
          <p:cNvPr id="1148" name="Shape 1148"/>
          <p:cNvSpPr/>
          <p:nvPr/>
        </p:nvSpPr>
        <p:spPr>
          <a:xfrm>
            <a:off x="71500" y="2338521"/>
            <a:ext cx="2952757" cy="2059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700" b="1">
                <a:solidFill>
                  <a:schemeClr val="accent2">
                    <a:satOff val="-4966"/>
                    <a:lumOff val="-10549"/>
                  </a:schemeClr>
                </a:solidFill>
                <a:latin typeface="Arial Narrow"/>
                <a:ea typeface="Arial Narrow"/>
                <a:cs typeface="Arial Narrow"/>
                <a:sym typeface="Arial Narrow"/>
              </a:defRPr>
            </a:lvl1pPr>
          </a:lstStyle>
          <a:p>
            <a:r>
              <a:t>26: Und nach den 62 Wochen wird der Gesalbte ausgerottet und es (das Volk) wird keinen haben. </a:t>
            </a:r>
          </a:p>
        </p:txBody>
      </p:sp>
      <p:sp>
        <p:nvSpPr>
          <p:cNvPr id="1149" name="Shape 1149"/>
          <p:cNvSpPr/>
          <p:nvPr/>
        </p:nvSpPr>
        <p:spPr>
          <a:xfrm>
            <a:off x="3691703" y="2215984"/>
            <a:ext cx="5353723" cy="2453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700" b="1">
                <a:solidFill>
                  <a:schemeClr val="accent2">
                    <a:satOff val="-4966"/>
                    <a:lumOff val="-10549"/>
                  </a:schemeClr>
                </a:solidFill>
                <a:latin typeface="Arial Narrow"/>
                <a:ea typeface="Arial Narrow"/>
                <a:cs typeface="Arial Narrow"/>
                <a:sym typeface="Arial Narrow"/>
              </a:defRPr>
            </a:pPr>
            <a:r>
              <a:t>26M: Die Stadt aber samt dem Heiligtum wird das Volk eines Fürsten verderben, welcher kommt. Und sein </a:t>
            </a:r>
            <a:r>
              <a:rPr b="0"/>
              <a:t>(= des Fürsten)</a:t>
            </a:r>
            <a:r>
              <a:t> Ende ist in der Über-flutung. Und bis ans Ende wird es Krieg geben, …. Verwüstungen.</a:t>
            </a:r>
          </a:p>
        </p:txBody>
      </p:sp>
      <p:sp>
        <p:nvSpPr>
          <p:cNvPr id="1150" name="Shape 1150"/>
          <p:cNvSpPr/>
          <p:nvPr/>
        </p:nvSpPr>
        <p:spPr>
          <a:xfrm>
            <a:off x="4169521" y="1537168"/>
            <a:ext cx="3344677" cy="474892"/>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lgn="ctr">
              <a:defRPr sz="2900" b="1">
                <a:solidFill>
                  <a:srgbClr val="FFFF00"/>
                </a:solidFill>
                <a:latin typeface="Times New Roman"/>
                <a:ea typeface="Times New Roman"/>
                <a:cs typeface="Times New Roman"/>
                <a:sym typeface="Times New Roman"/>
              </a:defRPr>
            </a:lvl1pPr>
          </a:lstStyle>
          <a:p>
            <a:pPr>
              <a:defRPr>
                <a:latin typeface="Arial Narrow"/>
                <a:ea typeface="Arial Narrow"/>
                <a:cs typeface="Arial Narrow"/>
                <a:sym typeface="Arial Narrow"/>
              </a:defRPr>
            </a:pPr>
            <a:r>
              <a:rPr>
                <a:latin typeface="Times New Roman"/>
                <a:ea typeface="Times New Roman"/>
                <a:cs typeface="Times New Roman"/>
                <a:sym typeface="Times New Roman"/>
              </a:rPr>
              <a:t>Halbe Woche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1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4" grpId="3" animBg="1" advAuto="0"/>
      <p:bldP spid="1145" grpId="4" animBg="1" advAuto="0"/>
      <p:bldP spid="1148" grpId="1" animBg="1" advAuto="0"/>
      <p:bldP spid="1149" grpId="2" animBg="1" advAuto="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 name="Shape 1152"/>
          <p:cNvSpPr>
            <a:spLocks noGrp="1"/>
          </p:cNvSpPr>
          <p:nvPr>
            <p:ph type="title"/>
          </p:nvPr>
        </p:nvSpPr>
        <p:spPr>
          <a:xfrm>
            <a:off x="0" y="-1"/>
            <a:ext cx="9144000" cy="734097"/>
          </a:xfrm>
          <a:prstGeom prst="rect">
            <a:avLst/>
          </a:prstGeom>
        </p:spPr>
        <p:txBody>
          <a:bodyPr lIns="0" tIns="0" rIns="0" bIns="0"/>
          <a:lstStyle>
            <a:lvl1pPr>
              <a:defRPr sz="4300">
                <a:solidFill>
                  <a:schemeClr val="accent6">
                    <a:satOff val="-35873"/>
                    <a:lumOff val="-12431"/>
                  </a:schemeClr>
                </a:solidFill>
                <a:effectLst>
                  <a:outerShdw blurRad="38100" dist="38100" dir="2700000" rotWithShape="0">
                    <a:srgbClr val="000000"/>
                  </a:outerShdw>
                </a:effectLst>
              </a:defRPr>
            </a:lvl1pPr>
          </a:lstStyle>
          <a:p>
            <a:r>
              <a:t>Die 70. Woche</a:t>
            </a:r>
          </a:p>
        </p:txBody>
      </p:sp>
      <p:sp>
        <p:nvSpPr>
          <p:cNvPr id="1153" name="Shape 1153"/>
          <p:cNvSpPr/>
          <p:nvPr/>
        </p:nvSpPr>
        <p:spPr>
          <a:xfrm>
            <a:off x="611560" y="1200040"/>
            <a:ext cx="3548034" cy="1057148"/>
          </a:xfrm>
          <a:prstGeom prst="rect">
            <a:avLst/>
          </a:prstGeom>
          <a:solidFill>
            <a:srgbClr val="3366FF"/>
          </a:solidFill>
          <a:ln w="12700">
            <a:solidFill>
              <a:srgbClr val="FFFFFF"/>
            </a:solidFill>
            <a:miter/>
          </a:ln>
        </p:spPr>
        <p:txBody>
          <a:bodyPr lIns="45719" rIns="45719" anchor="ctr"/>
          <a:lstStyle/>
          <a:p>
            <a:pPr>
              <a:defRPr sz="2700"/>
            </a:pPr>
            <a:endParaRPr/>
          </a:p>
        </p:txBody>
      </p:sp>
      <p:sp>
        <p:nvSpPr>
          <p:cNvPr id="1154" name="Shape 1154"/>
          <p:cNvSpPr/>
          <p:nvPr/>
        </p:nvSpPr>
        <p:spPr>
          <a:xfrm>
            <a:off x="654234" y="1475086"/>
            <a:ext cx="3462685" cy="50705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3000" b="1">
                <a:solidFill>
                  <a:srgbClr val="FFFF00"/>
                </a:solidFill>
                <a:latin typeface="Times New Roman"/>
                <a:ea typeface="Times New Roman"/>
                <a:cs typeface="Times New Roman"/>
                <a:sym typeface="Times New Roman"/>
              </a:defRPr>
            </a:lvl1pPr>
          </a:lstStyle>
          <a:p>
            <a:pPr>
              <a:defRPr>
                <a:latin typeface="Arial Narrow"/>
                <a:ea typeface="Arial Narrow"/>
                <a:cs typeface="Arial Narrow"/>
                <a:sym typeface="Arial Narrow"/>
              </a:defRPr>
            </a:pPr>
            <a:r>
              <a:rPr>
                <a:latin typeface="Times New Roman"/>
                <a:ea typeface="Times New Roman"/>
                <a:cs typeface="Times New Roman"/>
                <a:sym typeface="Times New Roman"/>
              </a:rPr>
              <a:t>Halbe Woche</a:t>
            </a:r>
          </a:p>
        </p:txBody>
      </p:sp>
      <p:sp>
        <p:nvSpPr>
          <p:cNvPr id="1155" name="Shape 1155"/>
          <p:cNvSpPr/>
          <p:nvPr/>
        </p:nvSpPr>
        <p:spPr>
          <a:xfrm>
            <a:off x="71499" y="4590939"/>
            <a:ext cx="2772974" cy="2123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b="1">
                <a:latin typeface="Arial Narrow"/>
                <a:ea typeface="Arial Narrow"/>
                <a:cs typeface="Arial Narrow"/>
                <a:sym typeface="Arial Narrow"/>
              </a:defRPr>
            </a:pPr>
            <a:r>
              <a:t>27: Und er wird einen Bund schließen mit den Vielen </a:t>
            </a:r>
            <a:r>
              <a:rPr u="sng"/>
              <a:t>1 Woche lang</a:t>
            </a:r>
            <a:r>
              <a:t>.</a:t>
            </a:r>
          </a:p>
        </p:txBody>
      </p:sp>
      <p:sp>
        <p:nvSpPr>
          <p:cNvPr id="1156" name="Shape 1156"/>
          <p:cNvSpPr/>
          <p:nvPr/>
        </p:nvSpPr>
        <p:spPr>
          <a:xfrm>
            <a:off x="3046074" y="4764985"/>
            <a:ext cx="6129044" cy="1930401"/>
          </a:xfrm>
          <a:prstGeom prst="rect">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0" tIns="0" rIns="0" bIns="0">
            <a:spAutoFit/>
          </a:bodyPr>
          <a:lstStyle/>
          <a:p>
            <a:pPr>
              <a:defRPr sz="2600" b="1">
                <a:latin typeface="Arial Narrow"/>
                <a:ea typeface="Arial Narrow"/>
                <a:cs typeface="Arial Narrow"/>
                <a:sym typeface="Arial Narrow"/>
              </a:defRPr>
            </a:pPr>
            <a:r>
              <a:t>27M: Und </a:t>
            </a:r>
            <a:r>
              <a:rPr u="sng"/>
              <a:t>zur Hälfte der Woche </a:t>
            </a:r>
            <a:r>
              <a:t>wird er Schlacht- und Speiseopfer aufhören lassen; und auf Flügeln von Gräueln wird Verwüstung sein, und zwar bis Vernichtung und Festbe-schlossenes sich auf den Verwüster ergießt.</a:t>
            </a:r>
          </a:p>
        </p:txBody>
      </p:sp>
      <p:sp>
        <p:nvSpPr>
          <p:cNvPr id="1157" name="Shape 1157"/>
          <p:cNvSpPr/>
          <p:nvPr/>
        </p:nvSpPr>
        <p:spPr>
          <a:xfrm>
            <a:off x="4201334" y="1200039"/>
            <a:ext cx="3518684" cy="1057150"/>
          </a:xfrm>
          <a:prstGeom prst="rect">
            <a:avLst/>
          </a:prstGeom>
          <a:solidFill>
            <a:srgbClr val="0039E6"/>
          </a:solidFill>
          <a:ln w="12700">
            <a:solidFill>
              <a:srgbClr val="FFFFFF"/>
            </a:solidFill>
            <a:miter/>
          </a:ln>
        </p:spPr>
        <p:txBody>
          <a:bodyPr lIns="45719" rIns="45719" anchor="ctr"/>
          <a:lstStyle/>
          <a:p>
            <a:pPr algn="ctr">
              <a:defRPr sz="2700">
                <a:latin typeface="Times New Roman"/>
                <a:ea typeface="Times New Roman"/>
                <a:cs typeface="Times New Roman"/>
                <a:sym typeface="Times New Roman"/>
              </a:defRPr>
            </a:pPr>
            <a:endParaRPr/>
          </a:p>
        </p:txBody>
      </p:sp>
      <p:sp>
        <p:nvSpPr>
          <p:cNvPr id="1158" name="Shape 1158"/>
          <p:cNvSpPr/>
          <p:nvPr/>
        </p:nvSpPr>
        <p:spPr>
          <a:xfrm flipV="1">
            <a:off x="8820470" y="3068959"/>
            <a:ext cx="2" cy="2088234"/>
          </a:xfrm>
          <a:prstGeom prst="line">
            <a:avLst/>
          </a:prstGeom>
          <a:ln w="76200">
            <a:solidFill>
              <a:srgbClr val="FFFFFF"/>
            </a:solidFill>
            <a:tailEnd type="triangle"/>
          </a:ln>
        </p:spPr>
        <p:txBody>
          <a:bodyPr lIns="45719" rIns="45719"/>
          <a:lstStyle/>
          <a:p>
            <a:pPr>
              <a:defRPr sz="2700"/>
            </a:pPr>
            <a:endParaRPr/>
          </a:p>
        </p:txBody>
      </p:sp>
      <p:sp>
        <p:nvSpPr>
          <p:cNvPr id="1159" name="Shape 1159"/>
          <p:cNvSpPr/>
          <p:nvPr/>
        </p:nvSpPr>
        <p:spPr>
          <a:xfrm>
            <a:off x="71500" y="2338521"/>
            <a:ext cx="2952757" cy="2059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700" b="1">
                <a:solidFill>
                  <a:schemeClr val="accent2">
                    <a:satOff val="-4966"/>
                    <a:lumOff val="-10549"/>
                  </a:schemeClr>
                </a:solidFill>
                <a:latin typeface="Arial Narrow"/>
                <a:ea typeface="Arial Narrow"/>
                <a:cs typeface="Arial Narrow"/>
                <a:sym typeface="Arial Narrow"/>
              </a:defRPr>
            </a:lvl1pPr>
          </a:lstStyle>
          <a:p>
            <a:r>
              <a:t>26: Und nach den 62 Wochen wird der Gesalbte ausgerottet und es (das Volk) wird keinen haben. </a:t>
            </a:r>
          </a:p>
        </p:txBody>
      </p:sp>
      <p:sp>
        <p:nvSpPr>
          <p:cNvPr id="1160" name="Shape 1160"/>
          <p:cNvSpPr/>
          <p:nvPr/>
        </p:nvSpPr>
        <p:spPr>
          <a:xfrm>
            <a:off x="3691703" y="2215984"/>
            <a:ext cx="5353723" cy="2453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700" b="1">
                <a:solidFill>
                  <a:schemeClr val="accent2">
                    <a:satOff val="-4966"/>
                    <a:lumOff val="-10549"/>
                  </a:schemeClr>
                </a:solidFill>
                <a:latin typeface="Arial Narrow"/>
                <a:ea typeface="Arial Narrow"/>
                <a:cs typeface="Arial Narrow"/>
                <a:sym typeface="Arial Narrow"/>
              </a:defRPr>
            </a:pPr>
            <a:r>
              <a:t>26M: Die Stadt aber samt dem Heiligtum wird das Volk eines Fürsten verderben, welcher kommt. Und sein </a:t>
            </a:r>
            <a:r>
              <a:rPr b="0"/>
              <a:t>(= des Fürsten)</a:t>
            </a:r>
            <a:r>
              <a:t> Ende ist in der Über-flutung. Und bis ans Ende wird es Krieg geben, …. Verwüstungen.</a:t>
            </a:r>
          </a:p>
        </p:txBody>
      </p:sp>
      <p:sp>
        <p:nvSpPr>
          <p:cNvPr id="1161" name="Shape 1161"/>
          <p:cNvSpPr/>
          <p:nvPr/>
        </p:nvSpPr>
        <p:spPr>
          <a:xfrm>
            <a:off x="4169521" y="1537168"/>
            <a:ext cx="3344677" cy="474892"/>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lgn="ctr">
              <a:defRPr sz="2900" b="1">
                <a:solidFill>
                  <a:srgbClr val="FFFF00"/>
                </a:solidFill>
                <a:latin typeface="Times New Roman"/>
                <a:ea typeface="Times New Roman"/>
                <a:cs typeface="Times New Roman"/>
                <a:sym typeface="Times New Roman"/>
              </a:defRPr>
            </a:lvl1pPr>
          </a:lstStyle>
          <a:p>
            <a:pPr>
              <a:defRPr>
                <a:latin typeface="Arial Narrow"/>
                <a:ea typeface="Arial Narrow"/>
                <a:cs typeface="Arial Narrow"/>
                <a:sym typeface="Arial Narrow"/>
              </a:defRPr>
            </a:pPr>
            <a:r>
              <a:rPr>
                <a:latin typeface="Times New Roman"/>
                <a:ea typeface="Times New Roman"/>
                <a:cs typeface="Times New Roman"/>
                <a:sym typeface="Times New Roman"/>
              </a:rPr>
              <a:t>Halbe Woche</a:t>
            </a:r>
          </a:p>
        </p:txBody>
      </p:sp>
      <p:sp>
        <p:nvSpPr>
          <p:cNvPr id="1162" name="Shape 1162"/>
          <p:cNvSpPr/>
          <p:nvPr/>
        </p:nvSpPr>
        <p:spPr>
          <a:xfrm>
            <a:off x="83844" y="794159"/>
            <a:ext cx="2220707" cy="42478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300" b="1"/>
            </a:lvl1pPr>
          </a:lstStyle>
          <a:p>
            <a:r>
              <a:t>Herbst 171 v.C.</a:t>
            </a:r>
          </a:p>
        </p:txBody>
      </p:sp>
      <p:sp>
        <p:nvSpPr>
          <p:cNvPr id="1163" name="Shape 1163"/>
          <p:cNvSpPr/>
          <p:nvPr/>
        </p:nvSpPr>
        <p:spPr>
          <a:xfrm>
            <a:off x="3517753" y="794159"/>
            <a:ext cx="2011215" cy="42478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300" b="1"/>
            </a:lvl1pPr>
          </a:lstStyle>
          <a:p>
            <a:r>
              <a:t>Dez. 168 v.C.</a:t>
            </a:r>
          </a:p>
        </p:txBody>
      </p:sp>
      <p:sp>
        <p:nvSpPr>
          <p:cNvPr id="1164" name="Shape 1164"/>
          <p:cNvSpPr/>
          <p:nvPr/>
        </p:nvSpPr>
        <p:spPr>
          <a:xfrm>
            <a:off x="6742171" y="794159"/>
            <a:ext cx="2304852" cy="42478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300" b="1"/>
            </a:lvl1pPr>
          </a:lstStyle>
          <a:p>
            <a:r>
              <a:t>Febr. 164 v.C.</a:t>
            </a:r>
          </a:p>
        </p:txBody>
      </p:sp>
    </p:spTree>
  </p:cSld>
  <p:clrMapOvr>
    <a:masterClrMapping/>
  </p:clrMapOvr>
  <p:transition spd="slow"/>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 name="Shape 1166"/>
          <p:cNvSpPr>
            <a:spLocks noGrp="1"/>
          </p:cNvSpPr>
          <p:nvPr>
            <p:ph type="title"/>
          </p:nvPr>
        </p:nvSpPr>
        <p:spPr>
          <a:xfrm>
            <a:off x="54917" y="51097"/>
            <a:ext cx="9034166" cy="783284"/>
          </a:xfrm>
          <a:prstGeom prst="rect">
            <a:avLst/>
          </a:prstGeom>
          <a:ln>
            <a:solidFill>
              <a:srgbClr val="85888D"/>
            </a:solidFill>
          </a:ln>
        </p:spPr>
        <p:txBody>
          <a:bodyPr/>
          <a:lstStyle>
            <a:lvl1pPr>
              <a:defRPr sz="3400" b="1">
                <a:solidFill>
                  <a:schemeClr val="accent2">
                    <a:satOff val="-4966"/>
                    <a:lumOff val="-10549"/>
                  </a:schemeClr>
                </a:solidFill>
                <a:latin typeface="+mj-lt"/>
                <a:ea typeface="+mj-ea"/>
                <a:cs typeface="+mj-cs"/>
                <a:sym typeface="Helvetica"/>
              </a:defRPr>
            </a:lvl1pPr>
          </a:lstStyle>
          <a:p>
            <a:pPr>
              <a:defRPr>
                <a:effectLst/>
              </a:defRPr>
            </a:pPr>
            <a:r>
              <a:t>Was geschieht in der 70. Woche (171-164)? </a:t>
            </a:r>
          </a:p>
        </p:txBody>
      </p:sp>
      <p:sp>
        <p:nvSpPr>
          <p:cNvPr id="1167" name="Shape 1167"/>
          <p:cNvSpPr>
            <a:spLocks noGrp="1"/>
          </p:cNvSpPr>
          <p:nvPr>
            <p:ph type="body" idx="1"/>
          </p:nvPr>
        </p:nvSpPr>
        <p:spPr>
          <a:xfrm>
            <a:off x="46285" y="820489"/>
            <a:ext cx="9229230" cy="6086575"/>
          </a:xfrm>
          <a:prstGeom prst="rect">
            <a:avLst/>
          </a:prstGeom>
          <a:ln>
            <a:solidFill>
              <a:srgbClr val="85888D"/>
            </a:solidFill>
          </a:ln>
        </p:spPr>
        <p:txBody>
          <a:bodyPr/>
          <a:lstStyle/>
          <a:p>
            <a:pPr marL="0" indent="0">
              <a:spcBef>
                <a:spcPts val="0"/>
              </a:spcBef>
              <a:buSzTx/>
              <a:buNone/>
              <a:defRPr sz="3100" b="1">
                <a:latin typeface="Arial Narrow"/>
                <a:ea typeface="Arial Narrow"/>
                <a:cs typeface="Arial Narrow"/>
                <a:sym typeface="Arial Narrow"/>
              </a:defRPr>
            </a:pPr>
            <a:r>
              <a:rPr>
                <a:solidFill>
                  <a:schemeClr val="accent2">
                    <a:satOff val="-4966"/>
                    <a:lumOff val="-10549"/>
                  </a:schemeClr>
                </a:solidFill>
              </a:rPr>
              <a:t>V. 26:</a:t>
            </a:r>
            <a:r>
              <a:t> . Ein Gesalbter wird getötet. Onias III. </a:t>
            </a:r>
          </a:p>
          <a:p>
            <a:pPr marL="0" lvl="1" indent="228600">
              <a:spcBef>
                <a:spcPts val="0"/>
              </a:spcBef>
              <a:buSzTx/>
              <a:buNone/>
              <a:defRPr sz="3100" b="1">
                <a:latin typeface="Arial Narrow"/>
                <a:ea typeface="Arial Narrow"/>
                <a:cs typeface="Arial Narrow"/>
                <a:sym typeface="Arial Narrow"/>
              </a:defRPr>
            </a:pPr>
            <a:r>
              <a:t>. Das (Soldaten)volk des Antiochus IV verdirbt die Stadt und das Heiligtum. </a:t>
            </a:r>
            <a:r>
              <a:rPr>
                <a:solidFill>
                  <a:srgbClr val="0433FF"/>
                </a:solidFill>
              </a:rPr>
              <a:t>(ab 169 v. Chr.)</a:t>
            </a:r>
          </a:p>
          <a:p>
            <a:pPr marL="0" lvl="1" indent="228600">
              <a:spcBef>
                <a:spcPts val="0"/>
              </a:spcBef>
              <a:buSzTx/>
              <a:buNone/>
              <a:defRPr sz="3100" b="1">
                <a:latin typeface="Arial Narrow"/>
                <a:ea typeface="Arial Narrow"/>
                <a:cs typeface="Arial Narrow"/>
                <a:sym typeface="Arial Narrow"/>
              </a:defRPr>
            </a:pPr>
            <a:r>
              <a:t>. Das Ende (von Antiochus IV) ist in der Überflutung </a:t>
            </a:r>
            <a:r>
              <a:rPr>
                <a:solidFill>
                  <a:srgbClr val="0433FF"/>
                </a:solidFill>
              </a:rPr>
              <a:t>(164)</a:t>
            </a:r>
          </a:p>
          <a:p>
            <a:pPr marL="0" lvl="1" indent="228600">
              <a:spcBef>
                <a:spcPts val="0"/>
              </a:spcBef>
              <a:buSzTx/>
              <a:buNone/>
              <a:defRPr sz="3100" b="1">
                <a:latin typeface="Arial Narrow"/>
                <a:ea typeface="Arial Narrow"/>
                <a:cs typeface="Arial Narrow"/>
                <a:sym typeface="Arial Narrow"/>
              </a:defRPr>
            </a:pPr>
            <a:r>
              <a:t>. Bis zum Ende </a:t>
            </a:r>
            <a:r>
              <a:rPr>
                <a:solidFill>
                  <a:srgbClr val="0433FF"/>
                </a:solidFill>
              </a:rPr>
              <a:t>(Febr./März 164 v. Chr.)</a:t>
            </a:r>
            <a:r>
              <a:t> sind Krieg und Verwüstungen beschlossen.</a:t>
            </a:r>
          </a:p>
          <a:p>
            <a:pPr marL="0" indent="0">
              <a:spcBef>
                <a:spcPts val="0"/>
              </a:spcBef>
              <a:buSzTx/>
              <a:buNone/>
              <a:defRPr sz="3100" b="1">
                <a:latin typeface="Arial Narrow"/>
                <a:ea typeface="Arial Narrow"/>
                <a:cs typeface="Arial Narrow"/>
                <a:sym typeface="Arial Narrow"/>
              </a:defRPr>
            </a:pPr>
            <a:r>
              <a:rPr>
                <a:solidFill>
                  <a:schemeClr val="accent2">
                    <a:satOff val="-4966"/>
                    <a:lumOff val="-10549"/>
                  </a:schemeClr>
                </a:solidFill>
              </a:rPr>
              <a:t>V. 27:</a:t>
            </a:r>
            <a:r>
              <a:t> . Antiochus macht mit der Masse des jüdischen Volkes einen Bund „eine Woche“ lang. </a:t>
            </a:r>
            <a:r>
              <a:rPr>
                <a:solidFill>
                  <a:srgbClr val="0433FF"/>
                </a:solidFill>
              </a:rPr>
              <a:t>(171-165 v. Chr.)</a:t>
            </a:r>
          </a:p>
          <a:p>
            <a:pPr marL="0" lvl="1" indent="228600">
              <a:spcBef>
                <a:spcPts val="0"/>
              </a:spcBef>
              <a:buSzTx/>
              <a:buNone/>
              <a:defRPr sz="3100" b="1">
                <a:latin typeface="Arial Narrow"/>
                <a:ea typeface="Arial Narrow"/>
                <a:cs typeface="Arial Narrow"/>
                <a:sym typeface="Arial Narrow"/>
              </a:defRPr>
            </a:pPr>
            <a:r>
              <a:t>. Eine halbe Woche lang </a:t>
            </a:r>
            <a:r>
              <a:rPr>
                <a:solidFill>
                  <a:srgbClr val="0433FF"/>
                </a:solidFill>
              </a:rPr>
              <a:t>(ab Dez.168) </a:t>
            </a:r>
            <a:r>
              <a:t>veranlasst er, dass Schlacht- und Speiseopfer aufhören.</a:t>
            </a:r>
            <a:r>
              <a:rPr>
                <a:solidFill>
                  <a:srgbClr val="FFFFFF"/>
                </a:solidFill>
              </a:rPr>
              <a:t> </a:t>
            </a:r>
            <a:r>
              <a:t>(= Dan 11,31; 12,11) </a:t>
            </a:r>
          </a:p>
          <a:p>
            <a:pPr marL="0" lvl="1" indent="228600">
              <a:spcBef>
                <a:spcPts val="0"/>
              </a:spcBef>
              <a:buSzTx/>
              <a:buNone/>
              <a:defRPr sz="3100" b="1">
                <a:latin typeface="Arial Narrow"/>
                <a:ea typeface="Arial Narrow"/>
                <a:cs typeface="Arial Narrow"/>
                <a:sym typeface="Arial Narrow"/>
              </a:defRPr>
            </a:pPr>
            <a:r>
              <a:t>. Auf Gräuelflügeln steht eine Verwüstung (ein Götze). </a:t>
            </a:r>
          </a:p>
          <a:p>
            <a:pPr marL="0" lvl="1" indent="228600">
              <a:spcBef>
                <a:spcPts val="0"/>
              </a:spcBef>
              <a:buSzTx/>
              <a:buNone/>
              <a:defRPr sz="3100" b="1">
                <a:latin typeface="Arial Narrow"/>
                <a:ea typeface="Arial Narrow"/>
                <a:cs typeface="Arial Narrow"/>
                <a:sym typeface="Arial Narrow"/>
              </a:defRPr>
            </a:pPr>
            <a:r>
              <a:t>. Fest beschlossene Vernichtung wird sich über den Verwüster (Antiochus) ergießen. </a:t>
            </a:r>
            <a:r>
              <a:rPr>
                <a:solidFill>
                  <a:srgbClr val="0433FF"/>
                </a:solidFill>
              </a:rPr>
              <a:t>(Febr./März 164 v. Chr.)</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6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16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16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16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16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16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16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167">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1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 grpId="1" build="p" bldLvl="5" animBg="1" advAuto="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 name="Shape 1169"/>
          <p:cNvSpPr>
            <a:spLocks noGrp="1"/>
          </p:cNvSpPr>
          <p:nvPr>
            <p:ph type="title"/>
          </p:nvPr>
        </p:nvSpPr>
        <p:spPr>
          <a:xfrm>
            <a:off x="-1" y="-1"/>
            <a:ext cx="3937448" cy="2004865"/>
          </a:xfrm>
          <a:prstGeom prst="rect">
            <a:avLst/>
          </a:prstGeom>
          <a:solidFill>
            <a:srgbClr val="FFFFFF"/>
          </a:solidFill>
          <a:ln w="25400">
            <a:solidFill>
              <a:schemeClr val="accent1"/>
            </a:solidFill>
            <a:round/>
          </a:ln>
          <a:effectLst>
            <a:outerShdw blurRad="38100" dist="23000" dir="5400000" rotWithShape="0">
              <a:srgbClr val="000000">
                <a:alpha val="35000"/>
              </a:srgbClr>
            </a:outerShdw>
          </a:effectLst>
        </p:spPr>
        <p:txBody>
          <a:bodyPr lIns="0" tIns="0" rIns="0" bIns="0"/>
          <a:lstStyle/>
          <a:p>
            <a:pPr defTabSz="914400">
              <a:defRPr sz="3400" b="1">
                <a:solidFill>
                  <a:srgbClr val="000000"/>
                </a:solidFill>
                <a:effectLst/>
              </a:defRPr>
            </a:pPr>
            <a:r>
              <a:t>9,27 „auf Flügeln</a:t>
            </a:r>
          </a:p>
          <a:p>
            <a:pPr defTabSz="914400">
              <a:defRPr sz="3400" b="1">
                <a:solidFill>
                  <a:srgbClr val="000000"/>
                </a:solidFill>
                <a:effectLst/>
              </a:defRPr>
            </a:pPr>
            <a:r>
              <a:t>von Gräueln“</a:t>
            </a:r>
          </a:p>
        </p:txBody>
      </p:sp>
      <p:pic>
        <p:nvPicPr>
          <p:cNvPr id="1170" name="image17.png"/>
          <p:cNvPicPr>
            <a:picLocks noChangeAspect="1"/>
          </p:cNvPicPr>
          <p:nvPr/>
        </p:nvPicPr>
        <p:blipFill>
          <a:blip r:embed="rId2">
            <a:extLst/>
          </a:blip>
          <a:stretch>
            <a:fillRect/>
          </a:stretch>
        </p:blipFill>
        <p:spPr>
          <a:xfrm>
            <a:off x="4018688" y="22481"/>
            <a:ext cx="5148710" cy="6813038"/>
          </a:xfrm>
          <a:prstGeom prst="rect">
            <a:avLst/>
          </a:prstGeom>
          <a:ln w="12700">
            <a:miter lim="400000"/>
          </a:ln>
        </p:spPr>
      </p:pic>
    </p:spTree>
  </p:cSld>
  <p:clrMapOvr>
    <a:masterClrMapping/>
  </p:clrMapOvr>
  <p:transition spd="slow"/>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 name="Shape 1172"/>
          <p:cNvSpPr>
            <a:spLocks noGrp="1"/>
          </p:cNvSpPr>
          <p:nvPr>
            <p:ph type="title"/>
          </p:nvPr>
        </p:nvSpPr>
        <p:spPr>
          <a:xfrm>
            <a:off x="669726" y="83939"/>
            <a:ext cx="7804548" cy="597698"/>
          </a:xfrm>
          <a:prstGeom prst="rect">
            <a:avLst/>
          </a:prstGeom>
        </p:spPr>
        <p:txBody>
          <a:bodyPr/>
          <a:lstStyle>
            <a:lvl1pPr defTabSz="398442">
              <a:defRPr sz="3492">
                <a:solidFill>
                  <a:schemeClr val="accent6"/>
                </a:solidFill>
                <a:effectLst>
                  <a:outerShdw blurRad="36957" dist="36957" dir="2700000" rotWithShape="0">
                    <a:srgbClr val="000000"/>
                  </a:outerShdw>
                </a:effectLst>
                <a:latin typeface="Calibri"/>
                <a:ea typeface="Calibri"/>
                <a:cs typeface="Calibri"/>
                <a:sym typeface="Calibri"/>
              </a:defRPr>
            </a:lvl1pPr>
          </a:lstStyle>
          <a:p>
            <a:r>
              <a:t>Zur Berechnung der Wochen von Dan 9: </a:t>
            </a:r>
          </a:p>
        </p:txBody>
      </p:sp>
      <p:sp>
        <p:nvSpPr>
          <p:cNvPr id="1173" name="Shape 1173"/>
          <p:cNvSpPr>
            <a:spLocks noGrp="1"/>
          </p:cNvSpPr>
          <p:nvPr>
            <p:ph type="body" idx="1"/>
          </p:nvPr>
        </p:nvSpPr>
        <p:spPr>
          <a:xfrm>
            <a:off x="51518" y="672098"/>
            <a:ext cx="9040963" cy="6174878"/>
          </a:xfrm>
          <a:prstGeom prst="rect">
            <a:avLst/>
          </a:prstGeom>
        </p:spPr>
        <p:txBody>
          <a:bodyPr/>
          <a:lstStyle/>
          <a:p>
            <a:pPr marL="278989" indent="-278989" defTabSz="398442">
              <a:spcBef>
                <a:spcPts val="700"/>
              </a:spcBef>
              <a:defRPr sz="2910">
                <a:latin typeface="Arial Narrow"/>
                <a:ea typeface="Arial Narrow"/>
                <a:cs typeface="Arial Narrow"/>
                <a:sym typeface="Arial Narrow"/>
              </a:defRPr>
            </a:pPr>
            <a:r>
              <a:t>1: </a:t>
            </a:r>
            <a:r>
              <a:rPr b="1">
                <a:solidFill>
                  <a:srgbClr val="942192"/>
                </a:solidFill>
              </a:rPr>
              <a:t>7 Wochen:</a:t>
            </a:r>
            <a:r>
              <a:t> Kein Bauen! (</a:t>
            </a:r>
            <a:r>
              <a:rPr b="1"/>
              <a:t>605/597/587 - 538</a:t>
            </a:r>
            <a:r>
              <a:t> v. Chr.)</a:t>
            </a:r>
          </a:p>
          <a:p>
            <a:pPr marL="278989" indent="-278989" defTabSz="398442">
              <a:spcBef>
                <a:spcPts val="700"/>
              </a:spcBef>
              <a:defRPr sz="2910">
                <a:latin typeface="Arial Narrow"/>
                <a:ea typeface="Arial Narrow"/>
                <a:cs typeface="Arial Narrow"/>
                <a:sym typeface="Arial Narrow"/>
              </a:defRPr>
            </a:pPr>
            <a:r>
              <a:t>2. </a:t>
            </a:r>
            <a:r>
              <a:rPr b="1">
                <a:solidFill>
                  <a:srgbClr val="942192"/>
                </a:solidFill>
              </a:rPr>
              <a:t>62 Wochen: </a:t>
            </a:r>
            <a:r>
              <a:t>Zeit des Bauens (</a:t>
            </a:r>
            <a:r>
              <a:rPr b="1"/>
              <a:t>538-171</a:t>
            </a:r>
            <a:r>
              <a:t> v. Chr.)</a:t>
            </a:r>
          </a:p>
          <a:p>
            <a:pPr marL="278989" indent="-278989" defTabSz="398442">
              <a:spcBef>
                <a:spcPts val="700"/>
              </a:spcBef>
              <a:defRPr sz="2910">
                <a:latin typeface="Arial Narrow"/>
                <a:ea typeface="Arial Narrow"/>
                <a:cs typeface="Arial Narrow"/>
                <a:sym typeface="Arial Narrow"/>
              </a:defRPr>
            </a:pPr>
            <a:r>
              <a:t>3. </a:t>
            </a:r>
            <a:r>
              <a:rPr b="1">
                <a:solidFill>
                  <a:srgbClr val="942192"/>
                </a:solidFill>
              </a:rPr>
              <a:t>1 Woche</a:t>
            </a:r>
            <a:r>
              <a:t>: Große Bedrängnis des Gottesvolkes unter Antiochus IV. (Herbst </a:t>
            </a:r>
            <a:r>
              <a:rPr b="1"/>
              <a:t>171</a:t>
            </a:r>
            <a:r>
              <a:t> - Febr. </a:t>
            </a:r>
            <a:r>
              <a:rPr b="1"/>
              <a:t>164</a:t>
            </a:r>
            <a:r>
              <a:t> v. Chr.)</a:t>
            </a:r>
          </a:p>
          <a:p>
            <a:pPr marL="247990" indent="-247990" defTabSz="398442">
              <a:spcBef>
                <a:spcPts val="700"/>
              </a:spcBef>
              <a:defRPr sz="2910">
                <a:latin typeface="Arial Narrow"/>
                <a:ea typeface="Arial Narrow"/>
                <a:cs typeface="Arial Narrow"/>
                <a:sym typeface="Arial Narrow"/>
              </a:defRPr>
            </a:pPr>
            <a:r>
              <a:t>62 Wochen = </a:t>
            </a:r>
            <a:r>
              <a:rPr b="1"/>
              <a:t>434</a:t>
            </a:r>
            <a:r>
              <a:t> Jahre: </a:t>
            </a:r>
            <a:r>
              <a:rPr b="1" u="sng"/>
              <a:t>Nicht mathematisch</a:t>
            </a:r>
            <a:r>
              <a:rPr u="sng"/>
              <a:t> gezählt</a:t>
            </a:r>
            <a:r>
              <a:t>! (538 - 171 = </a:t>
            </a:r>
            <a:r>
              <a:rPr b="1"/>
              <a:t>367</a:t>
            </a:r>
            <a:r>
              <a:t> Jahre): </a:t>
            </a:r>
            <a:r>
              <a:rPr u="sng"/>
              <a:t>Prophetie ist nicht Berechnung</a:t>
            </a:r>
            <a:r>
              <a:t>. Hier: </a:t>
            </a:r>
            <a:r>
              <a:rPr u="sng"/>
              <a:t>Zahlenspiel mit symbolischer Bedeutung</a:t>
            </a:r>
            <a:r>
              <a:t>. </a:t>
            </a:r>
          </a:p>
          <a:p>
            <a:pPr marL="646385" lvl="1" indent="-215220" defTabSz="398442">
              <a:spcBef>
                <a:spcPts val="700"/>
              </a:spcBef>
              <a:defRPr sz="2910">
                <a:latin typeface="Arial Narrow"/>
                <a:ea typeface="Arial Narrow"/>
                <a:cs typeface="Arial Narrow"/>
                <a:sym typeface="Arial Narrow"/>
              </a:defRPr>
            </a:pPr>
            <a:r>
              <a:t>„</a:t>
            </a:r>
            <a:r>
              <a:rPr b="1"/>
              <a:t>70</a:t>
            </a:r>
            <a:r>
              <a:t> Jahre“ (Dan 9,2): 605-538 v. Chr. = 67 Jahre.</a:t>
            </a:r>
          </a:p>
          <a:p>
            <a:pPr marL="646385" lvl="1" indent="-215220" defTabSz="398442">
              <a:spcBef>
                <a:spcPts val="700"/>
              </a:spcBef>
              <a:defRPr sz="2910">
                <a:latin typeface="Arial Narrow"/>
                <a:ea typeface="Arial Narrow"/>
                <a:cs typeface="Arial Narrow"/>
                <a:sym typeface="Arial Narrow"/>
              </a:defRPr>
            </a:pPr>
            <a:r>
              <a:t>„</a:t>
            </a:r>
            <a:r>
              <a:rPr b="1"/>
              <a:t>70x7mal</a:t>
            </a:r>
            <a:r>
              <a:t>“ vergeben Mt 18,22 (Vgl. </a:t>
            </a:r>
            <a:r>
              <a:rPr b="1"/>
              <a:t>77mal</a:t>
            </a:r>
            <a:r>
              <a:t> gerächt 1M 4,24)</a:t>
            </a:r>
          </a:p>
          <a:p>
            <a:pPr marL="646385" lvl="1" indent="-215220" defTabSz="398442">
              <a:spcBef>
                <a:spcPts val="700"/>
              </a:spcBef>
              <a:defRPr sz="2910">
                <a:latin typeface="Arial Narrow"/>
                <a:ea typeface="Arial Narrow"/>
                <a:cs typeface="Arial Narrow"/>
                <a:sym typeface="Arial Narrow"/>
              </a:defRPr>
            </a:pPr>
            <a:r>
              <a:t>Vgl. 3M 26,21.24.28: </a:t>
            </a:r>
            <a:r>
              <a:rPr>
                <a:solidFill>
                  <a:srgbClr val="FF2600"/>
                </a:solidFill>
              </a:rPr>
              <a:t>"Wenn ihr euch nicht von mir zurechtweisen lasst und mir widersteht, werde auch ich … euch </a:t>
            </a:r>
            <a:r>
              <a:rPr b="1" u="sng">
                <a:solidFill>
                  <a:srgbClr val="FF2600"/>
                </a:solidFill>
              </a:rPr>
              <a:t>siebenfach</a:t>
            </a:r>
            <a:r>
              <a:rPr>
                <a:solidFill>
                  <a:srgbClr val="FF2600"/>
                </a:solidFill>
              </a:rPr>
              <a:t> schlagen wegen eurer Sünden.“</a:t>
            </a:r>
          </a:p>
          <a:p>
            <a:pPr marL="646385" lvl="1" indent="-215220" defTabSz="398442">
              <a:spcBef>
                <a:spcPts val="700"/>
              </a:spcBef>
              <a:defRPr sz="2910">
                <a:latin typeface="Arial Narrow"/>
                <a:ea typeface="Arial Narrow"/>
                <a:cs typeface="Arial Narrow"/>
                <a:sym typeface="Arial Narrow"/>
              </a:defRPr>
            </a:pPr>
            <a:r>
              <a:rPr b="1"/>
              <a:t>3x14</a:t>
            </a:r>
            <a:r>
              <a:t> Geschlechter in Mt 1 (drei ausgelassen!)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7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17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17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17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17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17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17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17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17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hape 447"/>
          <p:cNvSpPr>
            <a:spLocks noGrp="1"/>
          </p:cNvSpPr>
          <p:nvPr>
            <p:ph type="body" idx="1"/>
          </p:nvPr>
        </p:nvSpPr>
        <p:spPr>
          <a:xfrm>
            <a:off x="669726" y="1650796"/>
            <a:ext cx="7804548" cy="4314236"/>
          </a:xfrm>
          <a:prstGeom prst="rect">
            <a:avLst/>
          </a:prstGeom>
        </p:spPr>
        <p:txBody>
          <a:bodyPr anchor="t"/>
          <a:lstStyle/>
          <a:p>
            <a:pPr marL="304800" indent="-304800">
              <a:buNone/>
              <a:defRPr sz="1600"/>
            </a:pPr>
            <a:endParaRPr/>
          </a:p>
          <a:p>
            <a:pPr marL="571500" indent="-571500">
              <a:buNone/>
              <a:defRPr sz="1600"/>
            </a:pPr>
            <a:r>
              <a:rPr sz="3000" b="1">
                <a:solidFill>
                  <a:schemeClr val="accent2">
                    <a:satOff val="-4966"/>
                    <a:lumOff val="-10549"/>
                  </a:schemeClr>
                </a:solidFill>
                <a:latin typeface="+mj-lt"/>
                <a:ea typeface="+mj-ea"/>
                <a:cs typeface="+mj-cs"/>
                <a:sym typeface="Helvetica"/>
              </a:rPr>
              <a:t>Woher</a:t>
            </a:r>
            <a:r>
              <a:rPr sz="3000"/>
              <a:t>?  </a:t>
            </a:r>
            <a:r>
              <a:rPr sz="3000" b="1">
                <a:latin typeface="Arial"/>
                <a:ea typeface="Arial"/>
                <a:cs typeface="Arial"/>
                <a:sym typeface="Arial"/>
              </a:rPr>
              <a:t>1. Mose</a:t>
            </a:r>
            <a:endParaRPr b="1">
              <a:latin typeface="Arial"/>
              <a:ea typeface="Arial"/>
              <a:cs typeface="Arial"/>
              <a:sym typeface="Arial"/>
            </a:endParaRPr>
          </a:p>
          <a:p>
            <a:pPr marL="0" lvl="1" indent="444500">
              <a:spcBef>
                <a:spcPts val="600"/>
              </a:spcBef>
              <a:buClr>
                <a:srgbClr val="FFFFFF"/>
              </a:buClr>
              <a:buSzTx/>
              <a:buNone/>
              <a:defRPr sz="1600" b="1">
                <a:latin typeface="+mj-lt"/>
                <a:ea typeface="+mj-ea"/>
                <a:cs typeface="+mj-cs"/>
                <a:sym typeface="Helvetica"/>
              </a:defRPr>
            </a:pPr>
            <a:r>
              <a:rPr sz="2600"/>
              <a:t>Ohne Vergangenheit: keine Identität</a:t>
            </a:r>
          </a:p>
          <a:p>
            <a:pPr marL="571500" indent="-571500">
              <a:buNone/>
              <a:defRPr sz="1600"/>
            </a:pPr>
            <a:r>
              <a:rPr sz="3000" b="1">
                <a:solidFill>
                  <a:schemeClr val="accent5"/>
                </a:solidFill>
                <a:latin typeface="+mj-lt"/>
                <a:ea typeface="+mj-ea"/>
                <a:cs typeface="+mj-cs"/>
                <a:sym typeface="Helvetica"/>
              </a:rPr>
              <a:t>Wohin</a:t>
            </a:r>
            <a:r>
              <a:rPr sz="3000"/>
              <a:t>?   </a:t>
            </a:r>
            <a:r>
              <a:rPr sz="3000" b="1">
                <a:latin typeface="Arial"/>
                <a:ea typeface="Arial"/>
                <a:cs typeface="Arial"/>
                <a:sym typeface="Arial"/>
              </a:rPr>
              <a:t>Daniel</a:t>
            </a:r>
            <a:endParaRPr b="1">
              <a:latin typeface="Arial"/>
              <a:ea typeface="Arial"/>
              <a:cs typeface="Arial"/>
              <a:sym typeface="Arial"/>
            </a:endParaRPr>
          </a:p>
          <a:p>
            <a:pPr marL="0" lvl="1" indent="444500">
              <a:spcBef>
                <a:spcPts val="600"/>
              </a:spcBef>
              <a:buClr>
                <a:srgbClr val="FFFFFF"/>
              </a:buClr>
              <a:buSzTx/>
              <a:buNone/>
              <a:defRPr sz="1600" b="1">
                <a:latin typeface="+mj-lt"/>
                <a:ea typeface="+mj-ea"/>
                <a:cs typeface="+mj-cs"/>
                <a:sym typeface="Helvetica"/>
              </a:defRPr>
            </a:pPr>
            <a:r>
              <a:rPr sz="2600"/>
              <a:t>Ohne Zukunft: keine Hoffnung, kein Sinn</a:t>
            </a:r>
          </a:p>
        </p:txBody>
      </p:sp>
      <p:sp>
        <p:nvSpPr>
          <p:cNvPr id="448" name="Shape 448"/>
          <p:cNvSpPr>
            <a:spLocks noGrp="1"/>
          </p:cNvSpPr>
          <p:nvPr>
            <p:ph type="title" idx="4294967295"/>
          </p:nvPr>
        </p:nvSpPr>
        <p:spPr>
          <a:xfrm>
            <a:off x="669726" y="312539"/>
            <a:ext cx="7804548" cy="1518047"/>
          </a:xfrm>
          <a:prstGeom prst="rect">
            <a:avLst/>
          </a:prstGeom>
        </p:spPr>
        <p:txBody>
          <a:bodyPr lIns="35718" tIns="35718" rIns="35718" bIns="35718"/>
          <a:lstStyle>
            <a:lvl1pPr marL="571500" indent="-571500" algn="l" defTabSz="410765">
              <a:spcBef>
                <a:spcPts val="2900"/>
              </a:spcBef>
              <a:buSzPct val="75000"/>
              <a:defRPr sz="3000" b="1">
                <a:solidFill>
                  <a:srgbClr val="000000"/>
                </a:solidFill>
                <a:latin typeface="+mj-lt"/>
                <a:ea typeface="+mj-ea"/>
                <a:cs typeface="+mj-cs"/>
                <a:sym typeface="Helvetica"/>
              </a:defRPr>
            </a:lvl1pPr>
          </a:lstStyle>
          <a:p>
            <a:pPr>
              <a:defRPr sz="1600">
                <a:effectLst/>
              </a:defRPr>
            </a:pPr>
            <a:r>
              <a:rPr sz="3000"/>
              <a:t>Die zwei wichtigsten Bücher im AT, am meisten angefochten: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4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4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4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4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4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4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 grpId="1" build="p" bldLvl="5" animBg="1" advAuto="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 name="Shape 1175"/>
          <p:cNvSpPr>
            <a:spLocks noGrp="1"/>
          </p:cNvSpPr>
          <p:nvPr>
            <p:ph type="title"/>
          </p:nvPr>
        </p:nvSpPr>
        <p:spPr>
          <a:prstGeom prst="rect">
            <a:avLst/>
          </a:prstGeom>
        </p:spPr>
        <p:txBody>
          <a:bodyPr/>
          <a:lstStyle>
            <a:lvl1pPr>
              <a:defRPr sz="3400"/>
            </a:lvl1pPr>
          </a:lstStyle>
          <a:p>
            <a:r>
              <a:t>Zur Berechnung der 70 Jahrwochen</a:t>
            </a:r>
          </a:p>
        </p:txBody>
      </p:sp>
      <p:sp>
        <p:nvSpPr>
          <p:cNvPr id="1176" name="Shape 1176"/>
          <p:cNvSpPr>
            <a:spLocks noGrp="1"/>
          </p:cNvSpPr>
          <p:nvPr>
            <p:ph type="body" idx="1"/>
          </p:nvPr>
        </p:nvSpPr>
        <p:spPr>
          <a:prstGeom prst="rect">
            <a:avLst/>
          </a:prstGeom>
        </p:spPr>
        <p:txBody>
          <a:bodyPr/>
          <a:lstStyle/>
          <a:p>
            <a:pPr marL="342899" indent="-342899">
              <a:defRPr sz="3500">
                <a:latin typeface="Arial Narrow"/>
                <a:ea typeface="Arial Narrow"/>
                <a:cs typeface="Arial Narrow"/>
                <a:sym typeface="Arial Narrow"/>
              </a:defRPr>
            </a:pPr>
            <a:r>
              <a:rPr b="1">
                <a:solidFill>
                  <a:schemeClr val="accent2">
                    <a:satOff val="-4966"/>
                    <a:lumOff val="-10549"/>
                  </a:schemeClr>
                </a:solidFill>
              </a:rPr>
              <a:t>7 Wochen:</a:t>
            </a:r>
            <a:r>
              <a:t> 605/597/587 - 538 = </a:t>
            </a:r>
            <a:r>
              <a:rPr b="1"/>
              <a:t>67-49 Jahre</a:t>
            </a:r>
          </a:p>
          <a:p>
            <a:pPr marL="342899" indent="-342899">
              <a:defRPr sz="3500">
                <a:latin typeface="Arial Narrow"/>
                <a:ea typeface="Arial Narrow"/>
                <a:cs typeface="Arial Narrow"/>
                <a:sym typeface="Arial Narrow"/>
              </a:defRPr>
            </a:pPr>
            <a:r>
              <a:rPr b="1">
                <a:solidFill>
                  <a:schemeClr val="accent2">
                    <a:satOff val="-4966"/>
                    <a:lumOff val="-10549"/>
                  </a:schemeClr>
                </a:solidFill>
              </a:rPr>
              <a:t>62 Wochen:</a:t>
            </a:r>
            <a:r>
              <a:t> 538 - Herbst 171 = </a:t>
            </a:r>
            <a:r>
              <a:rPr b="1"/>
              <a:t>367 Jahre</a:t>
            </a:r>
          </a:p>
          <a:p>
            <a:pPr marL="342899" indent="-342899">
              <a:defRPr sz="3500">
                <a:latin typeface="Arial Narrow"/>
                <a:ea typeface="Arial Narrow"/>
                <a:cs typeface="Arial Narrow"/>
                <a:sym typeface="Arial Narrow"/>
              </a:defRPr>
            </a:pPr>
            <a:r>
              <a:rPr b="1">
                <a:solidFill>
                  <a:schemeClr val="accent2">
                    <a:satOff val="-4966"/>
                    <a:lumOff val="-10549"/>
                  </a:schemeClr>
                </a:solidFill>
              </a:rPr>
              <a:t>1 Woche:</a:t>
            </a:r>
            <a:r>
              <a:t> </a:t>
            </a:r>
            <a:r>
              <a:rPr b="1"/>
              <a:t>Herbst 171 - Febr 164 = 6,4 Jahre</a:t>
            </a:r>
          </a:p>
          <a:p>
            <a:pPr marL="342899" indent="-342899">
              <a:defRPr sz="3500">
                <a:latin typeface="Arial Narrow"/>
                <a:ea typeface="Arial Narrow"/>
                <a:cs typeface="Arial Narrow"/>
                <a:sym typeface="Arial Narrow"/>
              </a:defRPr>
            </a:pPr>
            <a:r>
              <a:rPr b="1"/>
              <a:t>Mitte: Abschaffung der Opfer. Dann Aufstellen des Gräuels der Verwüstung </a:t>
            </a:r>
            <a:r>
              <a:rPr b="1">
                <a:solidFill>
                  <a:schemeClr val="accent2">
                    <a:satOff val="-4966"/>
                    <a:lumOff val="-10549"/>
                  </a:schemeClr>
                </a:solidFill>
              </a:rPr>
              <a:t>(15. Dez. 168)</a:t>
            </a:r>
            <a:r>
              <a:t> </a:t>
            </a:r>
          </a:p>
          <a:p>
            <a:pPr marL="342899" indent="-342899">
              <a:defRPr sz="3500">
                <a:latin typeface="Arial Narrow"/>
                <a:ea typeface="Arial Narrow"/>
                <a:cs typeface="Arial Narrow"/>
                <a:sym typeface="Arial Narrow"/>
              </a:defRPr>
            </a:pPr>
            <a:r>
              <a:t>→ </a:t>
            </a:r>
            <a:r>
              <a:rPr u="sng">
                <a:solidFill>
                  <a:srgbClr val="0433FF"/>
                </a:solidFill>
              </a:rPr>
              <a:t>Keiner der 3 Abschnitte wird mathematisch genau gezählt!</a:t>
            </a:r>
            <a:r>
              <a:rPr>
                <a:solidFill>
                  <a:srgbClr val="0433FF"/>
                </a:solidFill>
              </a:rPr>
              <a:t> </a:t>
            </a:r>
            <a:r>
              <a:t>(</a:t>
            </a:r>
            <a:r>
              <a:rPr b="1"/>
              <a:t>70x7</a:t>
            </a:r>
            <a:r>
              <a:t>: Zahlen mit Symbolwert!)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7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17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17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17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17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1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 grpId="1" build="p" bldLvl="5" animBg="1" advAuto="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 name="Shape 1178"/>
          <p:cNvSpPr/>
          <p:nvPr/>
        </p:nvSpPr>
        <p:spPr>
          <a:xfrm>
            <a:off x="352424" y="2994025"/>
            <a:ext cx="7306210" cy="0"/>
          </a:xfrm>
          <a:prstGeom prst="line">
            <a:avLst/>
          </a:prstGeom>
          <a:ln w="3175">
            <a:solidFill>
              <a:srgbClr val="000000"/>
            </a:solidFill>
          </a:ln>
        </p:spPr>
        <p:txBody>
          <a:bodyPr lIns="35718" tIns="35718" rIns="35718" bIns="35718" anchor="ctr"/>
          <a:lstStyle/>
          <a:p>
            <a:pPr defTabSz="457200">
              <a:defRPr sz="1100">
                <a:latin typeface="+mj-lt"/>
                <a:ea typeface="+mj-ea"/>
                <a:cs typeface="+mj-cs"/>
                <a:sym typeface="Helvetica"/>
              </a:defRPr>
            </a:pPr>
            <a:endParaRPr/>
          </a:p>
        </p:txBody>
      </p:sp>
      <p:sp>
        <p:nvSpPr>
          <p:cNvPr id="1179" name="Shape 1179"/>
          <p:cNvSpPr/>
          <p:nvPr/>
        </p:nvSpPr>
        <p:spPr>
          <a:xfrm>
            <a:off x="354869" y="2463551"/>
            <a:ext cx="1148518" cy="533401"/>
          </a:xfrm>
          <a:prstGeom prst="rect">
            <a:avLst/>
          </a:prstGeom>
          <a:solidFill>
            <a:schemeClr val="accent1"/>
          </a:solidFill>
          <a:ln w="3175">
            <a:solidFill>
              <a:srgbClr val="000000"/>
            </a:solidFill>
            <a:miter/>
          </a:ln>
        </p:spPr>
        <p:txBody>
          <a:bodyPr lIns="35718" tIns="35718" rIns="35718" bIns="35718" anchor="ctr"/>
          <a:lstStyle/>
          <a:p>
            <a:pPr>
              <a:defRPr sz="1600">
                <a:latin typeface="Calibri"/>
                <a:ea typeface="Calibri"/>
                <a:cs typeface="Calibri"/>
                <a:sym typeface="Calibri"/>
              </a:defRPr>
            </a:pPr>
            <a:endParaRPr/>
          </a:p>
        </p:txBody>
      </p:sp>
      <p:sp>
        <p:nvSpPr>
          <p:cNvPr id="1180" name="Shape 1180"/>
          <p:cNvSpPr/>
          <p:nvPr/>
        </p:nvSpPr>
        <p:spPr>
          <a:xfrm>
            <a:off x="1503388" y="2460624"/>
            <a:ext cx="4040733" cy="736383"/>
          </a:xfrm>
          <a:prstGeom prst="rect">
            <a:avLst/>
          </a:prstGeom>
          <a:solidFill>
            <a:srgbClr val="3366FF"/>
          </a:solidFill>
          <a:ln w="3175">
            <a:solidFill>
              <a:srgbClr val="000000"/>
            </a:solidFill>
            <a:miter/>
          </a:ln>
        </p:spPr>
        <p:txBody>
          <a:bodyPr lIns="35718" tIns="35718" rIns="35718" bIns="35718" anchor="ctr"/>
          <a:lstStyle/>
          <a:p>
            <a:pPr algn="ctr">
              <a:defRPr sz="1600">
                <a:latin typeface="Calibri"/>
                <a:ea typeface="Calibri"/>
                <a:cs typeface="Calibri"/>
                <a:sym typeface="Calibri"/>
              </a:defRPr>
            </a:pPr>
            <a:endParaRPr/>
          </a:p>
        </p:txBody>
      </p:sp>
      <p:sp>
        <p:nvSpPr>
          <p:cNvPr id="1181" name="Shape 1181"/>
          <p:cNvSpPr/>
          <p:nvPr/>
        </p:nvSpPr>
        <p:spPr>
          <a:xfrm>
            <a:off x="5522078" y="2460624"/>
            <a:ext cx="1139588" cy="533401"/>
          </a:xfrm>
          <a:prstGeom prst="rect">
            <a:avLst/>
          </a:prstGeom>
          <a:solidFill>
            <a:schemeClr val="accent1"/>
          </a:solidFill>
          <a:ln w="3175">
            <a:solidFill>
              <a:srgbClr val="000000"/>
            </a:solidFill>
            <a:miter/>
          </a:ln>
        </p:spPr>
        <p:txBody>
          <a:bodyPr lIns="35718" tIns="35718" rIns="35718" bIns="35718" anchor="ctr"/>
          <a:lstStyle/>
          <a:p>
            <a:pPr>
              <a:defRPr sz="1600">
                <a:latin typeface="Calibri"/>
                <a:ea typeface="Calibri"/>
                <a:cs typeface="Calibri"/>
                <a:sym typeface="Calibri"/>
              </a:defRPr>
            </a:pPr>
            <a:endParaRPr/>
          </a:p>
        </p:txBody>
      </p:sp>
      <p:sp>
        <p:nvSpPr>
          <p:cNvPr id="1182" name="Shape 1182"/>
          <p:cNvSpPr/>
          <p:nvPr/>
        </p:nvSpPr>
        <p:spPr>
          <a:xfrm>
            <a:off x="35495" y="3090099"/>
            <a:ext cx="153989" cy="389770"/>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defRPr sz="2200" b="1">
                <a:solidFill>
                  <a:srgbClr val="FFFF00"/>
                </a:solidFill>
                <a:latin typeface="Times New Roman"/>
                <a:ea typeface="Times New Roman"/>
                <a:cs typeface="Times New Roman"/>
                <a:sym typeface="Times New Roman"/>
              </a:defRPr>
            </a:lvl1pPr>
          </a:lstStyle>
          <a:p>
            <a:pPr>
              <a:defRPr sz="1600">
                <a:solidFill>
                  <a:srgbClr val="000000"/>
                </a:solidFill>
                <a:latin typeface="Calibri"/>
                <a:ea typeface="Calibri"/>
                <a:cs typeface="Calibri"/>
                <a:sym typeface="Calibri"/>
              </a:defRPr>
            </a:pPr>
            <a:r>
              <a:rPr sz="2200">
                <a:solidFill>
                  <a:srgbClr val="FFFF00"/>
                </a:solidFill>
                <a:latin typeface="Times New Roman"/>
                <a:ea typeface="Times New Roman"/>
                <a:cs typeface="Times New Roman"/>
                <a:sym typeface="Times New Roman"/>
              </a:rPr>
              <a:t> </a:t>
            </a:r>
          </a:p>
        </p:txBody>
      </p:sp>
      <p:sp>
        <p:nvSpPr>
          <p:cNvPr id="1183" name="Shape 1183"/>
          <p:cNvSpPr/>
          <p:nvPr/>
        </p:nvSpPr>
        <p:spPr>
          <a:xfrm>
            <a:off x="1511719" y="4914252"/>
            <a:ext cx="127001" cy="28379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marL="342900" indent="-342900" algn="ctr">
              <a:spcBef>
                <a:spcPts val="1900"/>
              </a:spcBef>
              <a:defRPr sz="2000" b="1">
                <a:solidFill>
                  <a:srgbClr val="C0C0C0"/>
                </a:solidFill>
              </a:defRPr>
            </a:lvl1pPr>
          </a:lstStyle>
          <a:p>
            <a:pPr>
              <a:defRPr sz="2200">
                <a:solidFill>
                  <a:srgbClr val="000000"/>
                </a:solidFill>
                <a:latin typeface="Times New Roman"/>
                <a:ea typeface="Times New Roman"/>
                <a:cs typeface="Times New Roman"/>
                <a:sym typeface="Times New Roman"/>
              </a:defRPr>
            </a:pPr>
            <a:r>
              <a:rPr sz="2000">
                <a:solidFill>
                  <a:srgbClr val="C0C0C0"/>
                </a:solidFill>
                <a:latin typeface="Arial"/>
                <a:ea typeface="Arial"/>
                <a:cs typeface="Arial"/>
                <a:sym typeface="Arial"/>
              </a:rPr>
              <a:t> </a:t>
            </a:r>
          </a:p>
        </p:txBody>
      </p:sp>
      <p:sp>
        <p:nvSpPr>
          <p:cNvPr id="1184" name="Shape 1184"/>
          <p:cNvSpPr/>
          <p:nvPr/>
        </p:nvSpPr>
        <p:spPr>
          <a:xfrm flipV="1">
            <a:off x="6660230" y="3481944"/>
            <a:ext cx="1" cy="595127"/>
          </a:xfrm>
          <a:prstGeom prst="line">
            <a:avLst/>
          </a:prstGeom>
          <a:ln w="63500">
            <a:solidFill>
              <a:srgbClr val="1F497D"/>
            </a:solidFill>
            <a:tailEnd type="triangle"/>
          </a:ln>
        </p:spPr>
        <p:txBody>
          <a:bodyPr lIns="35718" tIns="35718" rIns="35718" bIns="35718" anchor="ctr"/>
          <a:lstStyle/>
          <a:p>
            <a:pPr defTabSz="457200">
              <a:defRPr sz="1100">
                <a:latin typeface="+mj-lt"/>
                <a:ea typeface="+mj-ea"/>
                <a:cs typeface="+mj-cs"/>
                <a:sym typeface="Helvetica"/>
              </a:defRPr>
            </a:pPr>
            <a:endParaRPr/>
          </a:p>
        </p:txBody>
      </p:sp>
      <p:sp>
        <p:nvSpPr>
          <p:cNvPr id="1185" name="Shape 1185"/>
          <p:cNvSpPr/>
          <p:nvPr/>
        </p:nvSpPr>
        <p:spPr>
          <a:xfrm>
            <a:off x="6661663" y="2463551"/>
            <a:ext cx="996970" cy="533401"/>
          </a:xfrm>
          <a:prstGeom prst="rect">
            <a:avLst/>
          </a:prstGeom>
          <a:solidFill>
            <a:srgbClr val="31859C"/>
          </a:solidFill>
          <a:ln w="3175">
            <a:solidFill>
              <a:srgbClr val="000000"/>
            </a:solidFill>
            <a:miter/>
          </a:ln>
        </p:spPr>
        <p:txBody>
          <a:bodyPr lIns="35718" tIns="35718" rIns="35718" bIns="35718" anchor="ctr"/>
          <a:lstStyle/>
          <a:p>
            <a:pPr>
              <a:defRPr sz="1600">
                <a:latin typeface="Calibri"/>
                <a:ea typeface="Calibri"/>
                <a:cs typeface="Calibri"/>
                <a:sym typeface="Calibri"/>
              </a:defRPr>
            </a:pPr>
            <a:endParaRPr/>
          </a:p>
        </p:txBody>
      </p:sp>
      <p:sp>
        <p:nvSpPr>
          <p:cNvPr id="1186" name="Shape 1186"/>
          <p:cNvSpPr/>
          <p:nvPr/>
        </p:nvSpPr>
        <p:spPr>
          <a:xfrm>
            <a:off x="5544120" y="1531579"/>
            <a:ext cx="2082143" cy="869672"/>
          </a:xfrm>
          <a:prstGeom prst="rect">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35718" tIns="35718" rIns="35718" bIns="35718" anchor="ctr">
            <a:spAutoFit/>
          </a:bodyPr>
          <a:lstStyle>
            <a:lvl1pPr>
              <a:defRPr sz="2700" b="1">
                <a:latin typeface="Times New Roman"/>
                <a:ea typeface="Times New Roman"/>
                <a:cs typeface="Times New Roman"/>
                <a:sym typeface="Times New Roman"/>
              </a:defRPr>
            </a:lvl1pPr>
          </a:lstStyle>
          <a:p>
            <a:pPr>
              <a:defRPr b="0">
                <a:latin typeface="Arial"/>
                <a:ea typeface="Arial"/>
                <a:cs typeface="Arial"/>
                <a:sym typeface="Arial"/>
              </a:defRPr>
            </a:pPr>
            <a:r>
              <a:rPr b="1">
                <a:latin typeface="Times New Roman"/>
                <a:ea typeface="Times New Roman"/>
                <a:cs typeface="Times New Roman"/>
                <a:sym typeface="Times New Roman"/>
              </a:rPr>
              <a:t>1 Woche: Bedrängnis</a:t>
            </a:r>
          </a:p>
        </p:txBody>
      </p:sp>
      <p:sp>
        <p:nvSpPr>
          <p:cNvPr id="1187" name="Shape 1187"/>
          <p:cNvSpPr/>
          <p:nvPr/>
        </p:nvSpPr>
        <p:spPr>
          <a:xfrm>
            <a:off x="35495" y="2938115"/>
            <a:ext cx="640161" cy="110013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p>
            <a:pPr>
              <a:defRPr sz="2400" b="1">
                <a:latin typeface="Arial Narrow"/>
                <a:ea typeface="Arial Narrow"/>
                <a:cs typeface="Arial Narrow"/>
                <a:sym typeface="Arial Narrow"/>
              </a:defRPr>
            </a:pPr>
            <a:r>
              <a:t>605/</a:t>
            </a:r>
          </a:p>
          <a:p>
            <a:pPr>
              <a:defRPr sz="2400" b="1">
                <a:latin typeface="Arial Narrow"/>
                <a:ea typeface="Arial Narrow"/>
                <a:cs typeface="Arial Narrow"/>
                <a:sym typeface="Arial Narrow"/>
              </a:defRPr>
            </a:pPr>
            <a:r>
              <a:t>597</a:t>
            </a:r>
          </a:p>
          <a:p>
            <a:pPr>
              <a:defRPr sz="2400" b="1">
                <a:latin typeface="Arial Narrow"/>
                <a:ea typeface="Arial Narrow"/>
                <a:cs typeface="Arial Narrow"/>
                <a:sym typeface="Arial Narrow"/>
              </a:defRPr>
            </a:pPr>
            <a:r>
              <a:t>587</a:t>
            </a:r>
          </a:p>
        </p:txBody>
      </p:sp>
      <p:sp>
        <p:nvSpPr>
          <p:cNvPr id="1188" name="Shape 1188"/>
          <p:cNvSpPr>
            <a:spLocks noGrp="1"/>
          </p:cNvSpPr>
          <p:nvPr>
            <p:ph type="title"/>
          </p:nvPr>
        </p:nvSpPr>
        <p:spPr>
          <a:xfrm>
            <a:off x="669726" y="105017"/>
            <a:ext cx="7804548" cy="882691"/>
          </a:xfrm>
          <a:prstGeom prst="rect">
            <a:avLst/>
          </a:prstGeom>
        </p:spPr>
        <p:txBody>
          <a:bodyPr/>
          <a:lstStyle>
            <a:lvl1pPr>
              <a:defRPr sz="3500">
                <a:solidFill>
                  <a:srgbClr val="FF9300"/>
                </a:solidFill>
              </a:defRPr>
            </a:lvl1pPr>
          </a:lstStyle>
          <a:p>
            <a:r>
              <a:t>Die 70. Woche und Antiochus</a:t>
            </a:r>
          </a:p>
        </p:txBody>
      </p:sp>
      <p:sp>
        <p:nvSpPr>
          <p:cNvPr id="1189" name="Shape 1189"/>
          <p:cNvSpPr/>
          <p:nvPr/>
        </p:nvSpPr>
        <p:spPr>
          <a:xfrm flipV="1">
            <a:off x="5615051" y="3541077"/>
            <a:ext cx="1" cy="1406026"/>
          </a:xfrm>
          <a:prstGeom prst="line">
            <a:avLst/>
          </a:prstGeom>
          <a:ln w="63500">
            <a:solidFill>
              <a:srgbClr val="1F497D"/>
            </a:solidFill>
            <a:tailEnd type="triangle"/>
          </a:ln>
        </p:spPr>
        <p:txBody>
          <a:bodyPr lIns="35718" tIns="35718" rIns="35718" bIns="35718" anchor="ctr"/>
          <a:lstStyle/>
          <a:p>
            <a:pPr defTabSz="457200">
              <a:defRPr sz="1100">
                <a:latin typeface="+mj-lt"/>
                <a:ea typeface="+mj-ea"/>
                <a:cs typeface="+mj-cs"/>
                <a:sym typeface="Helvetica"/>
              </a:defRPr>
            </a:pPr>
            <a:endParaRPr/>
          </a:p>
        </p:txBody>
      </p:sp>
      <p:sp>
        <p:nvSpPr>
          <p:cNvPr id="1190" name="Shape 1190"/>
          <p:cNvSpPr/>
          <p:nvPr/>
        </p:nvSpPr>
        <p:spPr>
          <a:xfrm>
            <a:off x="1154148" y="3158143"/>
            <a:ext cx="570658" cy="47783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defRPr sz="2800" b="1">
                <a:latin typeface="Arial Narrow"/>
                <a:ea typeface="Arial Narrow"/>
                <a:cs typeface="Arial Narrow"/>
                <a:sym typeface="Arial Narrow"/>
              </a:defRPr>
            </a:lvl1pPr>
          </a:lstStyle>
          <a:p>
            <a:r>
              <a:t>538</a:t>
            </a:r>
          </a:p>
        </p:txBody>
      </p:sp>
      <p:sp>
        <p:nvSpPr>
          <p:cNvPr id="1191" name="Shape 1191"/>
          <p:cNvSpPr/>
          <p:nvPr/>
        </p:nvSpPr>
        <p:spPr>
          <a:xfrm>
            <a:off x="7478748" y="2917825"/>
            <a:ext cx="1413472" cy="88423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p>
            <a:pPr>
              <a:defRPr sz="2800" b="1">
                <a:latin typeface="Arial Narrow"/>
                <a:ea typeface="Arial Narrow"/>
                <a:cs typeface="Arial Narrow"/>
                <a:sym typeface="Arial Narrow"/>
              </a:defRPr>
            </a:pPr>
            <a:r>
              <a:t>Dez 165 /</a:t>
            </a:r>
          </a:p>
          <a:p>
            <a:pPr>
              <a:defRPr sz="2800" b="1">
                <a:latin typeface="Arial Narrow"/>
                <a:ea typeface="Arial Narrow"/>
                <a:cs typeface="Arial Narrow"/>
                <a:sym typeface="Arial Narrow"/>
              </a:defRPr>
            </a:pPr>
            <a:r>
              <a:t>Febr 164</a:t>
            </a:r>
          </a:p>
        </p:txBody>
      </p:sp>
      <p:sp>
        <p:nvSpPr>
          <p:cNvPr id="1192" name="Shape 1192"/>
          <p:cNvSpPr/>
          <p:nvPr/>
        </p:nvSpPr>
        <p:spPr>
          <a:xfrm>
            <a:off x="5222776" y="3122265"/>
            <a:ext cx="570658" cy="47783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defRPr sz="2800" b="1">
                <a:latin typeface="Arial Narrow"/>
                <a:ea typeface="Arial Narrow"/>
                <a:cs typeface="Arial Narrow"/>
                <a:sym typeface="Arial Narrow"/>
              </a:defRPr>
            </a:lvl1pPr>
          </a:lstStyle>
          <a:p>
            <a:r>
              <a:t>171</a:t>
            </a:r>
          </a:p>
        </p:txBody>
      </p:sp>
      <p:sp>
        <p:nvSpPr>
          <p:cNvPr id="1193" name="Shape 1193"/>
          <p:cNvSpPr/>
          <p:nvPr/>
        </p:nvSpPr>
        <p:spPr>
          <a:xfrm>
            <a:off x="6054114" y="2994025"/>
            <a:ext cx="1170211" cy="47783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p>
            <a:pPr>
              <a:defRPr sz="2800" b="1">
                <a:latin typeface="Arial Narrow"/>
                <a:ea typeface="Arial Narrow"/>
                <a:cs typeface="Arial Narrow"/>
                <a:sym typeface="Arial Narrow"/>
              </a:defRPr>
            </a:pPr>
            <a:r>
              <a:t>Dez 168</a:t>
            </a:r>
          </a:p>
        </p:txBody>
      </p:sp>
      <p:sp>
        <p:nvSpPr>
          <p:cNvPr id="1194" name="Shape 1194"/>
          <p:cNvSpPr/>
          <p:nvPr/>
        </p:nvSpPr>
        <p:spPr>
          <a:xfrm>
            <a:off x="1587309" y="2548145"/>
            <a:ext cx="2807995" cy="485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700" b="1">
                <a:solidFill>
                  <a:srgbClr val="FFFB00"/>
                </a:solidFill>
                <a:latin typeface="Arial Narrow"/>
                <a:ea typeface="Arial Narrow"/>
                <a:cs typeface="Arial Narrow"/>
                <a:sym typeface="Arial Narrow"/>
              </a:defRPr>
            </a:lvl1pPr>
          </a:lstStyle>
          <a:p>
            <a:r>
              <a:t>367 Jahre (statt 434)</a:t>
            </a:r>
          </a:p>
        </p:txBody>
      </p:sp>
      <p:sp>
        <p:nvSpPr>
          <p:cNvPr id="1195" name="Shape 1195"/>
          <p:cNvSpPr/>
          <p:nvPr/>
        </p:nvSpPr>
        <p:spPr>
          <a:xfrm>
            <a:off x="4308915" y="4821009"/>
            <a:ext cx="2107543" cy="1625601"/>
          </a:xfrm>
          <a:prstGeom prst="rect">
            <a:avLst/>
          </a:prstGeom>
          <a:gradFill>
            <a:gsLst>
              <a:gs pos="0">
                <a:srgbClr val="FBFBFB"/>
              </a:gs>
              <a:gs pos="100000">
                <a:srgbClr val="BEBEBE"/>
              </a:gs>
            </a:gsLst>
            <a:lin ang="5400000"/>
          </a:gra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spAutoFit/>
          </a:bodyPr>
          <a:lstStyle>
            <a:lvl1pPr algn="ctr" defTabSz="410765">
              <a:defRPr sz="2700" b="1">
                <a:latin typeface="+mj-lt"/>
                <a:ea typeface="+mj-ea"/>
                <a:cs typeface="+mj-cs"/>
                <a:sym typeface="Helvetica"/>
              </a:defRPr>
            </a:lvl1pPr>
          </a:lstStyle>
          <a:p>
            <a:pPr>
              <a:defRPr b="0">
                <a:latin typeface="Helvetica Light"/>
                <a:ea typeface="Helvetica Light"/>
                <a:cs typeface="Helvetica Light"/>
                <a:sym typeface="Helvetica Light"/>
              </a:defRPr>
            </a:pPr>
            <a:r>
              <a:rPr b="1">
                <a:latin typeface="+mj-lt"/>
                <a:ea typeface="+mj-ea"/>
                <a:cs typeface="+mj-cs"/>
                <a:sym typeface="Helvetica"/>
              </a:rPr>
              <a:t>Ermordung des Hohen Priesters Onias III </a:t>
            </a:r>
          </a:p>
        </p:txBody>
      </p:sp>
      <p:sp>
        <p:nvSpPr>
          <p:cNvPr id="1196" name="Shape 1196"/>
          <p:cNvSpPr/>
          <p:nvPr/>
        </p:nvSpPr>
        <p:spPr>
          <a:xfrm>
            <a:off x="724798" y="4673600"/>
            <a:ext cx="1700843" cy="1625600"/>
          </a:xfrm>
          <a:prstGeom prst="rect">
            <a:avLst/>
          </a:prstGeom>
          <a:gradFill>
            <a:gsLst>
              <a:gs pos="0">
                <a:srgbClr val="FBFBFB"/>
              </a:gs>
              <a:gs pos="100000">
                <a:srgbClr val="BEBEBE"/>
              </a:gs>
            </a:gsLst>
            <a:lin ang="5400000"/>
          </a:gra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spAutoFit/>
          </a:bodyPr>
          <a:lstStyle/>
          <a:p>
            <a:pPr algn="ctr" defTabSz="410765">
              <a:defRPr sz="2700">
                <a:latin typeface="Helvetica Light"/>
                <a:ea typeface="Helvetica Light"/>
                <a:cs typeface="Helvetica Light"/>
                <a:sym typeface="Helvetica Light"/>
              </a:defRPr>
            </a:pPr>
            <a:r>
              <a:rPr b="1">
                <a:latin typeface="+mj-lt"/>
                <a:ea typeface="+mj-ea"/>
                <a:cs typeface="+mj-cs"/>
                <a:sym typeface="Helvetica"/>
              </a:rPr>
              <a:t>Der Hohe Priester Joshua</a:t>
            </a:r>
          </a:p>
          <a:p>
            <a:pPr algn="ctr" defTabSz="410765">
              <a:defRPr sz="2700">
                <a:solidFill>
                  <a:schemeClr val="accent2">
                    <a:satOff val="-4966"/>
                    <a:lumOff val="-10549"/>
                  </a:schemeClr>
                </a:solidFill>
                <a:latin typeface="Helvetica Light"/>
                <a:ea typeface="Helvetica Light"/>
                <a:cs typeface="Helvetica Light"/>
                <a:sym typeface="Helvetica Light"/>
              </a:defRPr>
            </a:pPr>
            <a:r>
              <a:rPr b="1">
                <a:latin typeface="+mj-lt"/>
                <a:ea typeface="+mj-ea"/>
                <a:cs typeface="+mj-cs"/>
                <a:sym typeface="Helvetica"/>
              </a:rPr>
              <a:t>Sach 6</a:t>
            </a:r>
          </a:p>
        </p:txBody>
      </p:sp>
      <p:sp>
        <p:nvSpPr>
          <p:cNvPr id="1197" name="Shape 1197"/>
          <p:cNvSpPr/>
          <p:nvPr/>
        </p:nvSpPr>
        <p:spPr>
          <a:xfrm flipV="1">
            <a:off x="1537119" y="3655378"/>
            <a:ext cx="1" cy="1029104"/>
          </a:xfrm>
          <a:prstGeom prst="line">
            <a:avLst/>
          </a:prstGeom>
          <a:ln w="63500">
            <a:solidFill>
              <a:srgbClr val="1F497D"/>
            </a:solidFill>
            <a:tailEnd type="triangle"/>
          </a:ln>
        </p:spPr>
        <p:txBody>
          <a:bodyPr lIns="35718" tIns="35718" rIns="35718" bIns="35718" anchor="ctr"/>
          <a:lstStyle/>
          <a:p>
            <a:pPr defTabSz="457200">
              <a:defRPr sz="1100">
                <a:latin typeface="+mj-lt"/>
                <a:ea typeface="+mj-ea"/>
                <a:cs typeface="+mj-cs"/>
                <a:sym typeface="Helvetica"/>
              </a:defRPr>
            </a:pPr>
            <a:endParaRPr/>
          </a:p>
        </p:txBody>
      </p:sp>
      <p:sp>
        <p:nvSpPr>
          <p:cNvPr id="1198" name="Shape 1198"/>
          <p:cNvSpPr/>
          <p:nvPr/>
        </p:nvSpPr>
        <p:spPr>
          <a:xfrm>
            <a:off x="5834867" y="2497682"/>
            <a:ext cx="1885485" cy="46513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700" b="1">
                <a:solidFill>
                  <a:srgbClr val="FFFB00"/>
                </a:solidFill>
                <a:latin typeface="Arial Narrow"/>
                <a:ea typeface="Arial Narrow"/>
                <a:cs typeface="Arial Narrow"/>
                <a:sym typeface="Arial Narrow"/>
              </a:defRPr>
            </a:lvl1pPr>
          </a:lstStyle>
          <a:p>
            <a:r>
              <a:t>6,4 Jahre</a:t>
            </a:r>
          </a:p>
        </p:txBody>
      </p:sp>
      <p:sp>
        <p:nvSpPr>
          <p:cNvPr id="1199" name="Shape 1199"/>
          <p:cNvSpPr/>
          <p:nvPr/>
        </p:nvSpPr>
        <p:spPr>
          <a:xfrm>
            <a:off x="373867" y="2497682"/>
            <a:ext cx="1110523" cy="46513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700" b="1">
                <a:solidFill>
                  <a:srgbClr val="FFFB00"/>
                </a:solidFill>
                <a:latin typeface="Arial Narrow"/>
                <a:ea typeface="Arial Narrow"/>
                <a:cs typeface="Arial Narrow"/>
                <a:sym typeface="Arial Narrow"/>
              </a:defRPr>
            </a:lvl1pPr>
          </a:lstStyle>
          <a:p>
            <a:r>
              <a:t> 67-49J</a:t>
            </a:r>
          </a:p>
        </p:txBody>
      </p:sp>
      <p:sp>
        <p:nvSpPr>
          <p:cNvPr id="1200" name="Shape 1200"/>
          <p:cNvSpPr/>
          <p:nvPr/>
        </p:nvSpPr>
        <p:spPr>
          <a:xfrm>
            <a:off x="6506316" y="4086560"/>
            <a:ext cx="2107543" cy="2032001"/>
          </a:xfrm>
          <a:prstGeom prst="rect">
            <a:avLst/>
          </a:prstGeom>
          <a:gradFill>
            <a:gsLst>
              <a:gs pos="0">
                <a:srgbClr val="FBFBFB"/>
              </a:gs>
              <a:gs pos="100000">
                <a:srgbClr val="BEBEBE"/>
              </a:gs>
            </a:gsLst>
            <a:lin ang="5400000"/>
          </a:gra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spAutoFit/>
          </a:bodyPr>
          <a:lstStyle/>
          <a:p>
            <a:pPr algn="ctr" defTabSz="410765">
              <a:defRPr sz="2700" b="1">
                <a:latin typeface="+mj-lt"/>
                <a:ea typeface="+mj-ea"/>
                <a:cs typeface="+mj-cs"/>
                <a:sym typeface="Helvetica"/>
              </a:defRPr>
            </a:pPr>
            <a:r>
              <a:t>Antiochus, der die Stadt verwüstete, nimmt das Opfer weg.</a:t>
            </a:r>
          </a:p>
        </p:txBody>
      </p:sp>
      <p:sp>
        <p:nvSpPr>
          <p:cNvPr id="1201" name="Shape 1201"/>
          <p:cNvSpPr/>
          <p:nvPr/>
        </p:nvSpPr>
        <p:spPr>
          <a:xfrm>
            <a:off x="220606" y="1144229"/>
            <a:ext cx="1301582" cy="1263372"/>
          </a:xfrm>
          <a:prstGeom prst="rect">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35718" tIns="35718" rIns="35718" bIns="35718" anchor="ctr">
            <a:spAutoFit/>
          </a:bodyPr>
          <a:lstStyle>
            <a:lvl1pPr>
              <a:defRPr sz="2700" b="1">
                <a:latin typeface="Times New Roman"/>
                <a:ea typeface="Times New Roman"/>
                <a:cs typeface="Times New Roman"/>
                <a:sym typeface="Times New Roman"/>
              </a:defRPr>
            </a:lvl1pPr>
          </a:lstStyle>
          <a:p>
            <a:r>
              <a:t>Zeit vor dem Bauen</a:t>
            </a:r>
          </a:p>
        </p:txBody>
      </p:sp>
    </p:spTree>
  </p:cSld>
  <p:clrMapOvr>
    <a:masterClrMapping/>
  </p:clrMapOvr>
  <p:transition spd="slow"/>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 name="Shape 1203"/>
          <p:cNvSpPr>
            <a:spLocks noGrp="1"/>
          </p:cNvSpPr>
          <p:nvPr>
            <p:ph type="title"/>
          </p:nvPr>
        </p:nvSpPr>
        <p:spPr>
          <a:xfrm>
            <a:off x="247786" y="176926"/>
            <a:ext cx="8648428" cy="973195"/>
          </a:xfrm>
          <a:prstGeom prst="rect">
            <a:avLst/>
          </a:prstGeom>
        </p:spPr>
        <p:txBody>
          <a:bodyPr/>
          <a:lstStyle>
            <a:lvl1pPr>
              <a:defRPr sz="3600">
                <a:solidFill>
                  <a:schemeClr val="accent6"/>
                </a:solidFill>
                <a:latin typeface="Calibri"/>
                <a:ea typeface="Calibri"/>
                <a:cs typeface="Calibri"/>
                <a:sym typeface="Calibri"/>
              </a:defRPr>
            </a:lvl1pPr>
          </a:lstStyle>
          <a:p>
            <a:r>
              <a:t>Ist Dan 9 eine Weissagung auf Jesus Christus ?</a:t>
            </a:r>
          </a:p>
        </p:txBody>
      </p:sp>
      <p:sp>
        <p:nvSpPr>
          <p:cNvPr id="1204" name="Shape 1204"/>
          <p:cNvSpPr>
            <a:spLocks noGrp="1"/>
          </p:cNvSpPr>
          <p:nvPr>
            <p:ph type="body" idx="1"/>
          </p:nvPr>
        </p:nvSpPr>
        <p:spPr>
          <a:xfrm>
            <a:off x="209415" y="1361249"/>
            <a:ext cx="8725170" cy="5461281"/>
          </a:xfrm>
          <a:prstGeom prst="rect">
            <a:avLst/>
          </a:prstGeom>
        </p:spPr>
        <p:txBody>
          <a:bodyPr anchor="t"/>
          <a:lstStyle/>
          <a:p>
            <a:pPr marL="287443" indent="-287443" defTabSz="398442">
              <a:spcBef>
                <a:spcPts val="700"/>
              </a:spcBef>
              <a:defRPr sz="3298">
                <a:latin typeface="Arial Narrow"/>
                <a:ea typeface="Arial Narrow"/>
                <a:cs typeface="Arial Narrow"/>
                <a:sym typeface="Arial Narrow"/>
              </a:defRPr>
            </a:pPr>
            <a:r>
              <a:t>Die Prophetie in Dan 9 geht NICHT auf die Kreuzigung!  </a:t>
            </a:r>
            <a:r>
              <a:rPr>
                <a:solidFill>
                  <a:srgbClr val="0433FF"/>
                </a:solidFill>
              </a:rPr>
              <a:t>Auffälliges Schweigen im NT</a:t>
            </a:r>
            <a:r>
              <a:t>!</a:t>
            </a:r>
          </a:p>
          <a:p>
            <a:pPr marL="287443" indent="-287443" defTabSz="398442">
              <a:spcBef>
                <a:spcPts val="700"/>
              </a:spcBef>
              <a:defRPr sz="3298">
                <a:latin typeface="Arial Narrow"/>
                <a:ea typeface="Arial Narrow"/>
                <a:cs typeface="Arial Narrow"/>
                <a:sym typeface="Arial Narrow"/>
              </a:defRPr>
            </a:pPr>
            <a:r>
              <a:rPr b="1">
                <a:solidFill>
                  <a:srgbClr val="0433FF"/>
                </a:solidFill>
              </a:rPr>
              <a:t>Alle</a:t>
            </a:r>
            <a:r>
              <a:rPr>
                <a:solidFill>
                  <a:srgbClr val="0433FF"/>
                </a:solidFill>
              </a:rPr>
              <a:t> Prophetie in Dan</a:t>
            </a:r>
            <a:r>
              <a:t> (K. 2, 7, 8, 9, 11, 12) </a:t>
            </a:r>
            <a:r>
              <a:rPr>
                <a:solidFill>
                  <a:srgbClr val="0433FF"/>
                </a:solidFill>
              </a:rPr>
              <a:t>geht bis auf </a:t>
            </a:r>
            <a:r>
              <a:rPr b="1">
                <a:solidFill>
                  <a:srgbClr val="0433FF"/>
                </a:solidFill>
              </a:rPr>
              <a:t>Antiochus</a:t>
            </a:r>
            <a:r>
              <a:t>! Jene Zeit ist das „Ende“ (Dan 8,17.19). </a:t>
            </a:r>
          </a:p>
          <a:p>
            <a:pPr marL="287443" indent="-287443" defTabSz="398442">
              <a:spcBef>
                <a:spcPts val="700"/>
              </a:spcBef>
              <a:defRPr sz="3298">
                <a:latin typeface="Arial Narrow"/>
                <a:ea typeface="Arial Narrow"/>
                <a:cs typeface="Arial Narrow"/>
                <a:sym typeface="Arial Narrow"/>
              </a:defRPr>
            </a:pPr>
            <a:r>
              <a:rPr b="1"/>
              <a:t>Danach</a:t>
            </a:r>
            <a:r>
              <a:t> kommt das Messiasreich (verkürzte Perspektive). </a:t>
            </a:r>
          </a:p>
          <a:p>
            <a:pPr marL="287443" indent="-287443" defTabSz="398442">
              <a:spcBef>
                <a:spcPts val="700"/>
              </a:spcBef>
              <a:defRPr sz="3298">
                <a:latin typeface="Arial Narrow"/>
                <a:ea typeface="Arial Narrow"/>
                <a:cs typeface="Arial Narrow"/>
                <a:sym typeface="Arial Narrow"/>
              </a:defRPr>
            </a:pPr>
            <a:r>
              <a:t>Der Text sagt nicht, dass das Neue Jerusalem (= das gesalbte „Allerheiligste“) </a:t>
            </a:r>
            <a:r>
              <a:rPr u="sng"/>
              <a:t>unmittelbar</a:t>
            </a:r>
            <a:r>
              <a:t> nach Ablauf der 70 Wochen kommt. </a:t>
            </a:r>
          </a:p>
          <a:p>
            <a:pPr marL="287443" indent="-287443" defTabSz="398442">
              <a:spcBef>
                <a:spcPts val="700"/>
              </a:spcBef>
              <a:defRPr sz="3298" b="1">
                <a:latin typeface="Arial Narrow"/>
                <a:ea typeface="Arial Narrow"/>
                <a:cs typeface="Arial Narrow"/>
                <a:sym typeface="Arial Narrow"/>
              </a:defRPr>
            </a:pPr>
            <a:r>
              <a:rPr i="1">
                <a:solidFill>
                  <a:srgbClr val="942192"/>
                </a:solidFill>
              </a:rPr>
              <a:t>Prophetische verkürzte Perspektive!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0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20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20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20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20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2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4" grpId="1" build="p" bldLvl="5" animBg="1" advAuto="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 name="Shape 1206"/>
          <p:cNvSpPr>
            <a:spLocks noGrp="1"/>
          </p:cNvSpPr>
          <p:nvPr>
            <p:ph type="title"/>
          </p:nvPr>
        </p:nvSpPr>
        <p:spPr>
          <a:xfrm>
            <a:off x="457200" y="223838"/>
            <a:ext cx="8229600" cy="642210"/>
          </a:xfrm>
          <a:prstGeom prst="rect">
            <a:avLst/>
          </a:prstGeom>
        </p:spPr>
        <p:txBody>
          <a:bodyPr/>
          <a:lstStyle>
            <a:lvl1pPr>
              <a:defRPr sz="3400">
                <a:latin typeface="Arial Narrow"/>
                <a:ea typeface="Arial Narrow"/>
                <a:cs typeface="Arial Narrow"/>
                <a:sym typeface="Arial Narrow"/>
              </a:defRPr>
            </a:lvl1pPr>
          </a:lstStyle>
          <a:p>
            <a:r>
              <a:t>Zur Berechnung der letzten Jahrwoche</a:t>
            </a:r>
          </a:p>
        </p:txBody>
      </p:sp>
      <p:sp>
        <p:nvSpPr>
          <p:cNvPr id="1207" name="Shape 1207"/>
          <p:cNvSpPr>
            <a:spLocks noGrp="1"/>
          </p:cNvSpPr>
          <p:nvPr>
            <p:ph type="body" idx="1"/>
          </p:nvPr>
        </p:nvSpPr>
        <p:spPr>
          <a:xfrm>
            <a:off x="0" y="990897"/>
            <a:ext cx="9144000" cy="5867103"/>
          </a:xfrm>
          <a:prstGeom prst="rect">
            <a:avLst/>
          </a:prstGeom>
        </p:spPr>
        <p:txBody>
          <a:bodyPr/>
          <a:lstStyle/>
          <a:p>
            <a:pPr>
              <a:defRPr sz="3400">
                <a:latin typeface="Arial Narrow"/>
                <a:ea typeface="Arial Narrow"/>
                <a:cs typeface="Arial Narrow"/>
                <a:sym typeface="Arial Narrow"/>
              </a:defRPr>
            </a:pPr>
            <a:r>
              <a:t>Dan 8,14: </a:t>
            </a:r>
            <a:r>
              <a:rPr b="1">
                <a:solidFill>
                  <a:srgbClr val="0433FF"/>
                </a:solidFill>
              </a:rPr>
              <a:t>2300</a:t>
            </a:r>
            <a:r>
              <a:t> Tage = </a:t>
            </a:r>
            <a:r>
              <a:rPr>
                <a:solidFill>
                  <a:srgbClr val="0433FF"/>
                </a:solidFill>
              </a:rPr>
              <a:t>6 J. 4 Monate 20 Tage</a:t>
            </a:r>
            <a:r>
              <a:t> (Wenn Schaltmonate einberechnet: </a:t>
            </a:r>
            <a:r>
              <a:rPr b="1">
                <a:solidFill>
                  <a:srgbClr val="0433FF"/>
                </a:solidFill>
              </a:rPr>
              <a:t>6 J, 2 Mt, 20 T</a:t>
            </a:r>
            <a:r>
              <a:t>)</a:t>
            </a:r>
          </a:p>
          <a:p>
            <a:pPr>
              <a:defRPr sz="3400">
                <a:solidFill>
                  <a:srgbClr val="FF2600"/>
                </a:solidFill>
                <a:latin typeface="Arial Narrow"/>
                <a:ea typeface="Arial Narrow"/>
                <a:cs typeface="Arial Narrow"/>
                <a:sym typeface="Arial Narrow"/>
              </a:defRPr>
            </a:pPr>
            <a:r>
              <a:t>Die 2. halbe Woche: 1290 Tage = </a:t>
            </a:r>
            <a:r>
              <a:rPr b="1"/>
              <a:t>3,5 Jahre </a:t>
            </a:r>
            <a:r>
              <a:t>(Schaltmonat einberechnet)</a:t>
            </a:r>
          </a:p>
          <a:p>
            <a:pPr>
              <a:defRPr sz="3400">
                <a:latin typeface="Arial Narrow"/>
                <a:ea typeface="Arial Narrow"/>
                <a:cs typeface="Arial Narrow"/>
                <a:sym typeface="Arial Narrow"/>
              </a:defRPr>
            </a:pPr>
            <a:r>
              <a:t>→ die 1. halbe Woche: 1010 T = </a:t>
            </a:r>
            <a:r>
              <a:rPr b="1"/>
              <a:t>2 J, 8 Mt, 20 T</a:t>
            </a:r>
            <a:r>
              <a:t> (Schaltmonat einberechnet)</a:t>
            </a:r>
          </a:p>
          <a:p>
            <a:pPr>
              <a:defRPr sz="3400" b="1">
                <a:solidFill>
                  <a:srgbClr val="0433FF"/>
                </a:solidFill>
                <a:latin typeface="Arial Narrow"/>
                <a:ea typeface="Arial Narrow"/>
                <a:cs typeface="Arial Narrow"/>
                <a:sym typeface="Arial Narrow"/>
              </a:defRPr>
            </a:pPr>
            <a:r>
              <a:t>Die Jahrwoche (2300 Tage) ist nicht exakt geteilt und nicht exakt 7 Jahre! </a:t>
            </a:r>
          </a:p>
          <a:p>
            <a:pPr>
              <a:defRPr sz="3400">
                <a:latin typeface="Arial Narrow"/>
                <a:ea typeface="Arial Narrow"/>
                <a:cs typeface="Arial Narrow"/>
                <a:sym typeface="Arial Narrow"/>
              </a:defRPr>
            </a:pPr>
            <a:r>
              <a:rPr b="1"/>
              <a:t>Herbst 171 - Febr 164 (= ca. 6,4 Jahre)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0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20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20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20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20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2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7" grpId="1" build="p" bldLvl="5" animBg="1" advAuto="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 name="Shape 1209"/>
          <p:cNvSpPr/>
          <p:nvPr/>
        </p:nvSpPr>
        <p:spPr>
          <a:xfrm>
            <a:off x="352424" y="2994025"/>
            <a:ext cx="7306210" cy="0"/>
          </a:xfrm>
          <a:prstGeom prst="line">
            <a:avLst/>
          </a:prstGeom>
          <a:ln w="3175">
            <a:solidFill>
              <a:srgbClr val="000000"/>
            </a:solidFill>
          </a:ln>
        </p:spPr>
        <p:txBody>
          <a:bodyPr lIns="35718" tIns="35718" rIns="35718" bIns="35718" anchor="ctr"/>
          <a:lstStyle/>
          <a:p>
            <a:pPr defTabSz="457200">
              <a:defRPr sz="1100">
                <a:latin typeface="+mj-lt"/>
                <a:ea typeface="+mj-ea"/>
                <a:cs typeface="+mj-cs"/>
                <a:sym typeface="Helvetica"/>
              </a:defRPr>
            </a:pPr>
            <a:endParaRPr/>
          </a:p>
        </p:txBody>
      </p:sp>
      <p:sp>
        <p:nvSpPr>
          <p:cNvPr id="1210" name="Shape 1210"/>
          <p:cNvSpPr/>
          <p:nvPr/>
        </p:nvSpPr>
        <p:spPr>
          <a:xfrm>
            <a:off x="354869" y="2463551"/>
            <a:ext cx="1148518" cy="533401"/>
          </a:xfrm>
          <a:prstGeom prst="rect">
            <a:avLst/>
          </a:prstGeom>
          <a:solidFill>
            <a:schemeClr val="accent1"/>
          </a:solidFill>
          <a:ln w="3175">
            <a:solidFill>
              <a:srgbClr val="000000"/>
            </a:solidFill>
            <a:miter/>
          </a:ln>
        </p:spPr>
        <p:txBody>
          <a:bodyPr lIns="35718" tIns="35718" rIns="35718" bIns="35718" anchor="ctr"/>
          <a:lstStyle/>
          <a:p>
            <a:pPr>
              <a:defRPr sz="1600">
                <a:latin typeface="Calibri"/>
                <a:ea typeface="Calibri"/>
                <a:cs typeface="Calibri"/>
                <a:sym typeface="Calibri"/>
              </a:defRPr>
            </a:pPr>
            <a:endParaRPr/>
          </a:p>
        </p:txBody>
      </p:sp>
      <p:sp>
        <p:nvSpPr>
          <p:cNvPr id="1211" name="Shape 1211"/>
          <p:cNvSpPr/>
          <p:nvPr/>
        </p:nvSpPr>
        <p:spPr>
          <a:xfrm>
            <a:off x="1503388" y="2460624"/>
            <a:ext cx="4040733" cy="736383"/>
          </a:xfrm>
          <a:prstGeom prst="rect">
            <a:avLst/>
          </a:prstGeom>
          <a:solidFill>
            <a:srgbClr val="3366FF"/>
          </a:solidFill>
          <a:ln w="3175">
            <a:solidFill>
              <a:srgbClr val="000000"/>
            </a:solidFill>
            <a:miter/>
          </a:ln>
        </p:spPr>
        <p:txBody>
          <a:bodyPr lIns="35718" tIns="35718" rIns="35718" bIns="35718" anchor="ctr"/>
          <a:lstStyle/>
          <a:p>
            <a:pPr algn="ctr">
              <a:defRPr sz="1600">
                <a:latin typeface="Calibri"/>
                <a:ea typeface="Calibri"/>
                <a:cs typeface="Calibri"/>
                <a:sym typeface="Calibri"/>
              </a:defRPr>
            </a:pPr>
            <a:endParaRPr/>
          </a:p>
        </p:txBody>
      </p:sp>
      <p:sp>
        <p:nvSpPr>
          <p:cNvPr id="1212" name="Shape 1212"/>
          <p:cNvSpPr/>
          <p:nvPr/>
        </p:nvSpPr>
        <p:spPr>
          <a:xfrm>
            <a:off x="5522078" y="2460624"/>
            <a:ext cx="1139588" cy="533401"/>
          </a:xfrm>
          <a:prstGeom prst="rect">
            <a:avLst/>
          </a:prstGeom>
          <a:solidFill>
            <a:schemeClr val="accent1"/>
          </a:solidFill>
          <a:ln w="3175">
            <a:solidFill>
              <a:srgbClr val="000000"/>
            </a:solidFill>
            <a:miter/>
          </a:ln>
        </p:spPr>
        <p:txBody>
          <a:bodyPr lIns="35718" tIns="35718" rIns="35718" bIns="35718" anchor="ctr"/>
          <a:lstStyle/>
          <a:p>
            <a:pPr>
              <a:defRPr sz="1600">
                <a:latin typeface="Calibri"/>
                <a:ea typeface="Calibri"/>
                <a:cs typeface="Calibri"/>
                <a:sym typeface="Calibri"/>
              </a:defRPr>
            </a:pPr>
            <a:endParaRPr/>
          </a:p>
        </p:txBody>
      </p:sp>
      <p:sp>
        <p:nvSpPr>
          <p:cNvPr id="1213" name="Shape 1213"/>
          <p:cNvSpPr/>
          <p:nvPr/>
        </p:nvSpPr>
        <p:spPr>
          <a:xfrm>
            <a:off x="35495" y="3090099"/>
            <a:ext cx="153989" cy="389770"/>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defRPr sz="2200" b="1">
                <a:solidFill>
                  <a:srgbClr val="FFFF00"/>
                </a:solidFill>
                <a:latin typeface="Times New Roman"/>
                <a:ea typeface="Times New Roman"/>
                <a:cs typeface="Times New Roman"/>
                <a:sym typeface="Times New Roman"/>
              </a:defRPr>
            </a:lvl1pPr>
          </a:lstStyle>
          <a:p>
            <a:pPr>
              <a:defRPr sz="1600">
                <a:solidFill>
                  <a:srgbClr val="000000"/>
                </a:solidFill>
                <a:latin typeface="Calibri"/>
                <a:ea typeface="Calibri"/>
                <a:cs typeface="Calibri"/>
                <a:sym typeface="Calibri"/>
              </a:defRPr>
            </a:pPr>
            <a:r>
              <a:rPr sz="2200">
                <a:solidFill>
                  <a:srgbClr val="FFFF00"/>
                </a:solidFill>
                <a:latin typeface="Times New Roman"/>
                <a:ea typeface="Times New Roman"/>
                <a:cs typeface="Times New Roman"/>
                <a:sym typeface="Times New Roman"/>
              </a:rPr>
              <a:t> </a:t>
            </a:r>
          </a:p>
        </p:txBody>
      </p:sp>
      <p:sp>
        <p:nvSpPr>
          <p:cNvPr id="1214" name="Shape 1214"/>
          <p:cNvSpPr/>
          <p:nvPr/>
        </p:nvSpPr>
        <p:spPr>
          <a:xfrm>
            <a:off x="1511719" y="4914252"/>
            <a:ext cx="127001" cy="28379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marL="342900" indent="-342900" algn="ctr">
              <a:spcBef>
                <a:spcPts val="1900"/>
              </a:spcBef>
              <a:defRPr sz="2000" b="1">
                <a:solidFill>
                  <a:srgbClr val="C0C0C0"/>
                </a:solidFill>
              </a:defRPr>
            </a:lvl1pPr>
          </a:lstStyle>
          <a:p>
            <a:pPr>
              <a:defRPr sz="2200">
                <a:solidFill>
                  <a:srgbClr val="000000"/>
                </a:solidFill>
                <a:latin typeface="Times New Roman"/>
                <a:ea typeface="Times New Roman"/>
                <a:cs typeface="Times New Roman"/>
                <a:sym typeface="Times New Roman"/>
              </a:defRPr>
            </a:pPr>
            <a:r>
              <a:rPr sz="2000">
                <a:solidFill>
                  <a:srgbClr val="C0C0C0"/>
                </a:solidFill>
                <a:latin typeface="Arial"/>
                <a:ea typeface="Arial"/>
                <a:cs typeface="Arial"/>
                <a:sym typeface="Arial"/>
              </a:rPr>
              <a:t> </a:t>
            </a:r>
          </a:p>
        </p:txBody>
      </p:sp>
      <p:sp>
        <p:nvSpPr>
          <p:cNvPr id="1215" name="Shape 1215"/>
          <p:cNvSpPr/>
          <p:nvPr/>
        </p:nvSpPr>
        <p:spPr>
          <a:xfrm flipV="1">
            <a:off x="6660230" y="3481944"/>
            <a:ext cx="1" cy="595127"/>
          </a:xfrm>
          <a:prstGeom prst="line">
            <a:avLst/>
          </a:prstGeom>
          <a:ln w="63500">
            <a:solidFill>
              <a:srgbClr val="1F497D"/>
            </a:solidFill>
            <a:tailEnd type="triangle"/>
          </a:ln>
        </p:spPr>
        <p:txBody>
          <a:bodyPr lIns="35718" tIns="35718" rIns="35718" bIns="35718" anchor="ctr"/>
          <a:lstStyle/>
          <a:p>
            <a:pPr defTabSz="457200">
              <a:defRPr sz="1100">
                <a:latin typeface="+mj-lt"/>
                <a:ea typeface="+mj-ea"/>
                <a:cs typeface="+mj-cs"/>
                <a:sym typeface="Helvetica"/>
              </a:defRPr>
            </a:pPr>
            <a:endParaRPr/>
          </a:p>
        </p:txBody>
      </p:sp>
      <p:sp>
        <p:nvSpPr>
          <p:cNvPr id="1216" name="Shape 1216"/>
          <p:cNvSpPr/>
          <p:nvPr/>
        </p:nvSpPr>
        <p:spPr>
          <a:xfrm>
            <a:off x="6661663" y="2463551"/>
            <a:ext cx="996970" cy="533401"/>
          </a:xfrm>
          <a:prstGeom prst="rect">
            <a:avLst/>
          </a:prstGeom>
          <a:solidFill>
            <a:srgbClr val="31859C"/>
          </a:solidFill>
          <a:ln w="3175">
            <a:solidFill>
              <a:srgbClr val="000000"/>
            </a:solidFill>
            <a:miter/>
          </a:ln>
        </p:spPr>
        <p:txBody>
          <a:bodyPr lIns="35718" tIns="35718" rIns="35718" bIns="35718" anchor="ctr"/>
          <a:lstStyle/>
          <a:p>
            <a:pPr>
              <a:defRPr sz="1600">
                <a:latin typeface="Calibri"/>
                <a:ea typeface="Calibri"/>
                <a:cs typeface="Calibri"/>
                <a:sym typeface="Calibri"/>
              </a:defRPr>
            </a:pPr>
            <a:endParaRPr/>
          </a:p>
        </p:txBody>
      </p:sp>
      <p:sp>
        <p:nvSpPr>
          <p:cNvPr id="1217" name="Shape 1217"/>
          <p:cNvSpPr/>
          <p:nvPr/>
        </p:nvSpPr>
        <p:spPr>
          <a:xfrm>
            <a:off x="5544120" y="1531579"/>
            <a:ext cx="2082143" cy="869672"/>
          </a:xfrm>
          <a:prstGeom prst="rect">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35718" tIns="35718" rIns="35718" bIns="35718" anchor="ctr">
            <a:spAutoFit/>
          </a:bodyPr>
          <a:lstStyle>
            <a:lvl1pPr>
              <a:defRPr sz="2700" b="1">
                <a:latin typeface="Times New Roman"/>
                <a:ea typeface="Times New Roman"/>
                <a:cs typeface="Times New Roman"/>
                <a:sym typeface="Times New Roman"/>
              </a:defRPr>
            </a:lvl1pPr>
          </a:lstStyle>
          <a:p>
            <a:pPr>
              <a:defRPr b="0">
                <a:latin typeface="Arial"/>
                <a:ea typeface="Arial"/>
                <a:cs typeface="Arial"/>
                <a:sym typeface="Arial"/>
              </a:defRPr>
            </a:pPr>
            <a:r>
              <a:rPr b="1">
                <a:latin typeface="Times New Roman"/>
                <a:ea typeface="Times New Roman"/>
                <a:cs typeface="Times New Roman"/>
                <a:sym typeface="Times New Roman"/>
              </a:rPr>
              <a:t>1 Woche: Bedrängnis</a:t>
            </a:r>
          </a:p>
        </p:txBody>
      </p:sp>
      <p:sp>
        <p:nvSpPr>
          <p:cNvPr id="1218" name="Shape 1218"/>
          <p:cNvSpPr/>
          <p:nvPr/>
        </p:nvSpPr>
        <p:spPr>
          <a:xfrm>
            <a:off x="35495" y="2938115"/>
            <a:ext cx="640161" cy="110013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p>
            <a:pPr>
              <a:defRPr sz="2400" b="1">
                <a:latin typeface="Arial Narrow"/>
                <a:ea typeface="Arial Narrow"/>
                <a:cs typeface="Arial Narrow"/>
                <a:sym typeface="Arial Narrow"/>
              </a:defRPr>
            </a:pPr>
            <a:r>
              <a:t>605/</a:t>
            </a:r>
          </a:p>
          <a:p>
            <a:pPr>
              <a:defRPr sz="2400" b="1">
                <a:latin typeface="Arial Narrow"/>
                <a:ea typeface="Arial Narrow"/>
                <a:cs typeface="Arial Narrow"/>
                <a:sym typeface="Arial Narrow"/>
              </a:defRPr>
            </a:pPr>
            <a:r>
              <a:t>597</a:t>
            </a:r>
          </a:p>
          <a:p>
            <a:pPr>
              <a:defRPr sz="2400" b="1">
                <a:latin typeface="Arial Narrow"/>
                <a:ea typeface="Arial Narrow"/>
                <a:cs typeface="Arial Narrow"/>
                <a:sym typeface="Arial Narrow"/>
              </a:defRPr>
            </a:pPr>
            <a:r>
              <a:t>587</a:t>
            </a:r>
          </a:p>
        </p:txBody>
      </p:sp>
      <p:sp>
        <p:nvSpPr>
          <p:cNvPr id="1219" name="Shape 1219"/>
          <p:cNvSpPr>
            <a:spLocks noGrp="1"/>
          </p:cNvSpPr>
          <p:nvPr>
            <p:ph type="title"/>
          </p:nvPr>
        </p:nvSpPr>
        <p:spPr>
          <a:xfrm>
            <a:off x="669726" y="105017"/>
            <a:ext cx="7804548" cy="882691"/>
          </a:xfrm>
          <a:prstGeom prst="rect">
            <a:avLst/>
          </a:prstGeom>
        </p:spPr>
        <p:txBody>
          <a:bodyPr/>
          <a:lstStyle>
            <a:lvl1pPr>
              <a:defRPr sz="3500">
                <a:solidFill>
                  <a:srgbClr val="FF9300"/>
                </a:solidFill>
              </a:defRPr>
            </a:lvl1pPr>
          </a:lstStyle>
          <a:p>
            <a:r>
              <a:t>Die 70. Woche und Antiochus</a:t>
            </a:r>
          </a:p>
        </p:txBody>
      </p:sp>
      <p:sp>
        <p:nvSpPr>
          <p:cNvPr id="1220" name="Shape 1220"/>
          <p:cNvSpPr/>
          <p:nvPr/>
        </p:nvSpPr>
        <p:spPr>
          <a:xfrm flipV="1">
            <a:off x="5615051" y="3541077"/>
            <a:ext cx="1" cy="1406026"/>
          </a:xfrm>
          <a:prstGeom prst="line">
            <a:avLst/>
          </a:prstGeom>
          <a:ln w="63500">
            <a:solidFill>
              <a:srgbClr val="1F497D"/>
            </a:solidFill>
            <a:tailEnd type="triangle"/>
          </a:ln>
        </p:spPr>
        <p:txBody>
          <a:bodyPr lIns="35718" tIns="35718" rIns="35718" bIns="35718" anchor="ctr"/>
          <a:lstStyle/>
          <a:p>
            <a:pPr defTabSz="457200">
              <a:defRPr sz="1100">
                <a:latin typeface="+mj-lt"/>
                <a:ea typeface="+mj-ea"/>
                <a:cs typeface="+mj-cs"/>
                <a:sym typeface="Helvetica"/>
              </a:defRPr>
            </a:pPr>
            <a:endParaRPr/>
          </a:p>
        </p:txBody>
      </p:sp>
      <p:sp>
        <p:nvSpPr>
          <p:cNvPr id="1221" name="Shape 1221"/>
          <p:cNvSpPr/>
          <p:nvPr/>
        </p:nvSpPr>
        <p:spPr>
          <a:xfrm>
            <a:off x="1154148" y="3158143"/>
            <a:ext cx="570658" cy="47783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defRPr sz="2800" b="1">
                <a:latin typeface="Arial Narrow"/>
                <a:ea typeface="Arial Narrow"/>
                <a:cs typeface="Arial Narrow"/>
                <a:sym typeface="Arial Narrow"/>
              </a:defRPr>
            </a:lvl1pPr>
          </a:lstStyle>
          <a:p>
            <a:r>
              <a:t>538</a:t>
            </a:r>
          </a:p>
        </p:txBody>
      </p:sp>
      <p:sp>
        <p:nvSpPr>
          <p:cNvPr id="1222" name="Shape 1222"/>
          <p:cNvSpPr/>
          <p:nvPr/>
        </p:nvSpPr>
        <p:spPr>
          <a:xfrm>
            <a:off x="7478748" y="2994025"/>
            <a:ext cx="1170212" cy="47783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p>
            <a:pPr>
              <a:defRPr sz="2800" b="1">
                <a:latin typeface="Arial Narrow"/>
                <a:ea typeface="Arial Narrow"/>
                <a:cs typeface="Arial Narrow"/>
                <a:sym typeface="Arial Narrow"/>
              </a:defRPr>
            </a:pPr>
            <a:r>
              <a:t>Dez 165</a:t>
            </a:r>
          </a:p>
        </p:txBody>
      </p:sp>
      <p:sp>
        <p:nvSpPr>
          <p:cNvPr id="1223" name="Shape 1223"/>
          <p:cNvSpPr/>
          <p:nvPr/>
        </p:nvSpPr>
        <p:spPr>
          <a:xfrm>
            <a:off x="5222776" y="3122265"/>
            <a:ext cx="570658" cy="47783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defRPr sz="2800" b="1">
                <a:latin typeface="Arial Narrow"/>
                <a:ea typeface="Arial Narrow"/>
                <a:cs typeface="Arial Narrow"/>
                <a:sym typeface="Arial Narrow"/>
              </a:defRPr>
            </a:lvl1pPr>
          </a:lstStyle>
          <a:p>
            <a:r>
              <a:t>171</a:t>
            </a:r>
          </a:p>
        </p:txBody>
      </p:sp>
      <p:sp>
        <p:nvSpPr>
          <p:cNvPr id="1224" name="Shape 1224"/>
          <p:cNvSpPr/>
          <p:nvPr/>
        </p:nvSpPr>
        <p:spPr>
          <a:xfrm>
            <a:off x="6054114" y="2994025"/>
            <a:ext cx="1170211" cy="47783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p>
            <a:pPr>
              <a:defRPr sz="2800" b="1">
                <a:latin typeface="Arial Narrow"/>
                <a:ea typeface="Arial Narrow"/>
                <a:cs typeface="Arial Narrow"/>
                <a:sym typeface="Arial Narrow"/>
              </a:defRPr>
            </a:pPr>
            <a:r>
              <a:t>Dez 168</a:t>
            </a:r>
          </a:p>
        </p:txBody>
      </p:sp>
      <p:sp>
        <p:nvSpPr>
          <p:cNvPr id="1225" name="Shape 1225"/>
          <p:cNvSpPr/>
          <p:nvPr/>
        </p:nvSpPr>
        <p:spPr>
          <a:xfrm>
            <a:off x="1587309" y="2548145"/>
            <a:ext cx="3974491" cy="485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700" b="1">
                <a:solidFill>
                  <a:srgbClr val="FFFB00"/>
                </a:solidFill>
                <a:latin typeface="Arial Narrow"/>
                <a:ea typeface="Arial Narrow"/>
                <a:cs typeface="Arial Narrow"/>
                <a:sym typeface="Arial Narrow"/>
              </a:defRPr>
            </a:lvl1pPr>
          </a:lstStyle>
          <a:p>
            <a:r>
              <a:t>62 Wochen lang wird gebaut.</a:t>
            </a:r>
          </a:p>
        </p:txBody>
      </p:sp>
      <p:sp>
        <p:nvSpPr>
          <p:cNvPr id="1226" name="Shape 1226"/>
          <p:cNvSpPr/>
          <p:nvPr/>
        </p:nvSpPr>
        <p:spPr>
          <a:xfrm>
            <a:off x="4308915" y="4821009"/>
            <a:ext cx="2107543" cy="1625601"/>
          </a:xfrm>
          <a:prstGeom prst="rect">
            <a:avLst/>
          </a:prstGeom>
          <a:gradFill>
            <a:gsLst>
              <a:gs pos="0">
                <a:srgbClr val="FBFBFB"/>
              </a:gs>
              <a:gs pos="100000">
                <a:srgbClr val="BEBEBE"/>
              </a:gs>
            </a:gsLst>
            <a:lin ang="5400000"/>
          </a:gra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spAutoFit/>
          </a:bodyPr>
          <a:lstStyle>
            <a:lvl1pPr algn="ctr" defTabSz="410765">
              <a:defRPr sz="2700" b="1">
                <a:latin typeface="+mj-lt"/>
                <a:ea typeface="+mj-ea"/>
                <a:cs typeface="+mj-cs"/>
                <a:sym typeface="Helvetica"/>
              </a:defRPr>
            </a:lvl1pPr>
          </a:lstStyle>
          <a:p>
            <a:pPr>
              <a:defRPr b="0">
                <a:latin typeface="Helvetica Light"/>
                <a:ea typeface="Helvetica Light"/>
                <a:cs typeface="Helvetica Light"/>
                <a:sym typeface="Helvetica Light"/>
              </a:defRPr>
            </a:pPr>
            <a:r>
              <a:rPr b="1">
                <a:latin typeface="+mj-lt"/>
                <a:ea typeface="+mj-ea"/>
                <a:cs typeface="+mj-cs"/>
                <a:sym typeface="Helvetica"/>
              </a:rPr>
              <a:t>Ermordung des Hohen Priesters Onias III </a:t>
            </a:r>
          </a:p>
        </p:txBody>
      </p:sp>
      <p:sp>
        <p:nvSpPr>
          <p:cNvPr id="1227" name="Shape 1227"/>
          <p:cNvSpPr/>
          <p:nvPr/>
        </p:nvSpPr>
        <p:spPr>
          <a:xfrm>
            <a:off x="724798" y="4673600"/>
            <a:ext cx="1700843" cy="1625600"/>
          </a:xfrm>
          <a:prstGeom prst="rect">
            <a:avLst/>
          </a:prstGeom>
          <a:gradFill>
            <a:gsLst>
              <a:gs pos="0">
                <a:srgbClr val="FBFBFB"/>
              </a:gs>
              <a:gs pos="100000">
                <a:srgbClr val="BEBEBE"/>
              </a:gs>
            </a:gsLst>
            <a:lin ang="5400000"/>
          </a:gra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spAutoFit/>
          </a:bodyPr>
          <a:lstStyle/>
          <a:p>
            <a:pPr algn="ctr" defTabSz="410765">
              <a:defRPr sz="2700">
                <a:latin typeface="Helvetica Light"/>
                <a:ea typeface="Helvetica Light"/>
                <a:cs typeface="Helvetica Light"/>
                <a:sym typeface="Helvetica Light"/>
              </a:defRPr>
            </a:pPr>
            <a:r>
              <a:rPr b="1">
                <a:latin typeface="+mj-lt"/>
                <a:ea typeface="+mj-ea"/>
                <a:cs typeface="+mj-cs"/>
                <a:sym typeface="Helvetica"/>
              </a:rPr>
              <a:t>Der Hohe Priester Joshua</a:t>
            </a:r>
          </a:p>
          <a:p>
            <a:pPr algn="ctr" defTabSz="410765">
              <a:defRPr sz="2700">
                <a:solidFill>
                  <a:schemeClr val="accent2">
                    <a:satOff val="-4966"/>
                    <a:lumOff val="-10549"/>
                  </a:schemeClr>
                </a:solidFill>
                <a:latin typeface="Helvetica Light"/>
                <a:ea typeface="Helvetica Light"/>
                <a:cs typeface="Helvetica Light"/>
                <a:sym typeface="Helvetica Light"/>
              </a:defRPr>
            </a:pPr>
            <a:r>
              <a:rPr b="1">
                <a:latin typeface="+mj-lt"/>
                <a:ea typeface="+mj-ea"/>
                <a:cs typeface="+mj-cs"/>
                <a:sym typeface="Helvetica"/>
              </a:rPr>
              <a:t>Sach 6</a:t>
            </a:r>
          </a:p>
        </p:txBody>
      </p:sp>
      <p:sp>
        <p:nvSpPr>
          <p:cNvPr id="1228" name="Shape 1228"/>
          <p:cNvSpPr/>
          <p:nvPr/>
        </p:nvSpPr>
        <p:spPr>
          <a:xfrm flipV="1">
            <a:off x="1537119" y="3655378"/>
            <a:ext cx="1" cy="1029104"/>
          </a:xfrm>
          <a:prstGeom prst="line">
            <a:avLst/>
          </a:prstGeom>
          <a:ln w="63500">
            <a:solidFill>
              <a:srgbClr val="1F497D"/>
            </a:solidFill>
            <a:tailEnd type="triangle"/>
          </a:ln>
        </p:spPr>
        <p:txBody>
          <a:bodyPr lIns="35718" tIns="35718" rIns="35718" bIns="35718" anchor="ctr"/>
          <a:lstStyle/>
          <a:p>
            <a:pPr defTabSz="457200">
              <a:defRPr sz="1100">
                <a:latin typeface="+mj-lt"/>
                <a:ea typeface="+mj-ea"/>
                <a:cs typeface="+mj-cs"/>
                <a:sym typeface="Helvetica"/>
              </a:defRPr>
            </a:pPr>
            <a:endParaRPr/>
          </a:p>
        </p:txBody>
      </p:sp>
      <p:sp>
        <p:nvSpPr>
          <p:cNvPr id="1229" name="Shape 1229"/>
          <p:cNvSpPr/>
          <p:nvPr/>
        </p:nvSpPr>
        <p:spPr>
          <a:xfrm>
            <a:off x="5834867" y="2497682"/>
            <a:ext cx="1885485" cy="46513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700" b="1">
                <a:solidFill>
                  <a:srgbClr val="FFFB00"/>
                </a:solidFill>
                <a:latin typeface="Arial Narrow"/>
                <a:ea typeface="Arial Narrow"/>
                <a:cs typeface="Arial Narrow"/>
                <a:sym typeface="Arial Narrow"/>
              </a:defRPr>
            </a:lvl1pPr>
          </a:lstStyle>
          <a:p>
            <a:r>
              <a:t>Verwüstung</a:t>
            </a:r>
          </a:p>
        </p:txBody>
      </p:sp>
      <p:sp>
        <p:nvSpPr>
          <p:cNvPr id="1230" name="Shape 1230"/>
          <p:cNvSpPr/>
          <p:nvPr/>
        </p:nvSpPr>
        <p:spPr>
          <a:xfrm>
            <a:off x="373867" y="2497682"/>
            <a:ext cx="1110523" cy="46513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2700" b="1">
                <a:solidFill>
                  <a:srgbClr val="FFFB00"/>
                </a:solidFill>
                <a:latin typeface="Arial Narrow"/>
                <a:ea typeface="Arial Narrow"/>
                <a:cs typeface="Arial Narrow"/>
                <a:sym typeface="Arial Narrow"/>
              </a:defRPr>
            </a:lvl1pPr>
          </a:lstStyle>
          <a:p>
            <a:r>
              <a:t> Ruhe</a:t>
            </a:r>
          </a:p>
        </p:txBody>
      </p:sp>
      <p:sp>
        <p:nvSpPr>
          <p:cNvPr id="1231" name="Shape 1231"/>
          <p:cNvSpPr/>
          <p:nvPr/>
        </p:nvSpPr>
        <p:spPr>
          <a:xfrm>
            <a:off x="6506316" y="4086560"/>
            <a:ext cx="1700842" cy="1219201"/>
          </a:xfrm>
          <a:prstGeom prst="rect">
            <a:avLst/>
          </a:prstGeom>
          <a:gradFill>
            <a:gsLst>
              <a:gs pos="0">
                <a:srgbClr val="FBFBFB"/>
              </a:gs>
              <a:gs pos="100000">
                <a:srgbClr val="BEBEBE"/>
              </a:gs>
            </a:gsLst>
            <a:lin ang="5400000"/>
          </a:gra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spAutoFit/>
          </a:bodyPr>
          <a:lstStyle/>
          <a:p>
            <a:pPr algn="ctr" defTabSz="410765">
              <a:defRPr sz="2700" b="1">
                <a:latin typeface="+mj-lt"/>
                <a:ea typeface="+mj-ea"/>
                <a:cs typeface="+mj-cs"/>
                <a:sym typeface="Helvetica"/>
              </a:defRPr>
            </a:pPr>
            <a:r>
              <a:t>Er nimmt das Opfer weg</a:t>
            </a:r>
          </a:p>
        </p:txBody>
      </p:sp>
      <p:sp>
        <p:nvSpPr>
          <p:cNvPr id="1232" name="Shape 1232"/>
          <p:cNvSpPr/>
          <p:nvPr/>
        </p:nvSpPr>
        <p:spPr>
          <a:xfrm>
            <a:off x="220606" y="1144229"/>
            <a:ext cx="1301582" cy="1263372"/>
          </a:xfrm>
          <a:prstGeom prst="rect">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35718" tIns="35718" rIns="35718" bIns="35718" anchor="ctr">
            <a:spAutoFit/>
          </a:bodyPr>
          <a:lstStyle>
            <a:lvl1pPr>
              <a:defRPr sz="2700" b="1">
                <a:latin typeface="Times New Roman"/>
                <a:ea typeface="Times New Roman"/>
                <a:cs typeface="Times New Roman"/>
                <a:sym typeface="Times New Roman"/>
              </a:defRPr>
            </a:lvl1pPr>
          </a:lstStyle>
          <a:p>
            <a:r>
              <a:t>Zeit vor dem Bauen</a:t>
            </a:r>
          </a:p>
        </p:txBody>
      </p:sp>
    </p:spTree>
  </p:cSld>
  <p:clrMapOvr>
    <a:masterClrMapping/>
  </p:clrMapOvr>
  <p:transition spd="slow"/>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 name="Shape 1234"/>
          <p:cNvSpPr>
            <a:spLocks noGrp="1"/>
          </p:cNvSpPr>
          <p:nvPr>
            <p:ph type="title"/>
          </p:nvPr>
        </p:nvSpPr>
        <p:spPr>
          <a:prstGeom prst="rect">
            <a:avLst/>
          </a:prstGeom>
        </p:spPr>
        <p:txBody>
          <a:bodyPr/>
          <a:lstStyle/>
          <a:p>
            <a:endParaRPr/>
          </a:p>
        </p:txBody>
      </p:sp>
      <p:pic>
        <p:nvPicPr>
          <p:cNvPr id="1235" name="image20.jpeg"/>
          <p:cNvPicPr>
            <a:picLocks noChangeAspect="1"/>
          </p:cNvPicPr>
          <p:nvPr/>
        </p:nvPicPr>
        <p:blipFill>
          <a:blip r:embed="rId2">
            <a:extLst/>
          </a:blip>
          <a:stretch>
            <a:fillRect/>
          </a:stretch>
        </p:blipFill>
        <p:spPr>
          <a:xfrm>
            <a:off x="-320686" y="-171401"/>
            <a:ext cx="9464687" cy="7098515"/>
          </a:xfrm>
          <a:prstGeom prst="rect">
            <a:avLst/>
          </a:prstGeom>
          <a:ln w="12700">
            <a:miter lim="400000"/>
          </a:ln>
        </p:spPr>
      </p:pic>
      <p:sp>
        <p:nvSpPr>
          <p:cNvPr id="1236" name="Shape 1236"/>
          <p:cNvSpPr/>
          <p:nvPr/>
        </p:nvSpPr>
        <p:spPr>
          <a:xfrm>
            <a:off x="618197" y="387808"/>
            <a:ext cx="7586912" cy="5207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a:defRPr sz="3400" b="1">
                <a:solidFill>
                  <a:srgbClr val="FFFFFF"/>
                </a:solidFill>
                <a:latin typeface="Calibri"/>
                <a:ea typeface="Calibri"/>
                <a:cs typeface="Calibri"/>
                <a:sym typeface="Calibri"/>
              </a:defRPr>
            </a:lvl1pPr>
          </a:lstStyle>
          <a:p>
            <a:r>
              <a:t>Zusammenschau in verkürzter Perspektive</a:t>
            </a:r>
          </a:p>
        </p:txBody>
      </p:sp>
    </p:spTree>
  </p:cSld>
  <p:clrMapOvr>
    <a:masterClrMapping/>
  </p:clrMapOvr>
  <p:transition spd="slow"/>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 name="Shape 1238"/>
          <p:cNvSpPr>
            <a:spLocks noGrp="1"/>
          </p:cNvSpPr>
          <p:nvPr>
            <p:ph type="title"/>
          </p:nvPr>
        </p:nvSpPr>
        <p:spPr>
          <a:xfrm>
            <a:off x="32649" y="188638"/>
            <a:ext cx="9144001" cy="864097"/>
          </a:xfrm>
          <a:prstGeom prst="rect">
            <a:avLst/>
          </a:prstGeom>
        </p:spPr>
        <p:txBody>
          <a:bodyPr/>
          <a:lstStyle>
            <a:lvl1pPr defTabSz="749808">
              <a:defRPr sz="3000" b="1">
                <a:solidFill>
                  <a:schemeClr val="accent5">
                    <a:lumOff val="11617"/>
                  </a:schemeClr>
                </a:solidFill>
              </a:defRPr>
            </a:lvl1pPr>
          </a:lstStyle>
          <a:p>
            <a:pPr>
              <a:defRPr b="0"/>
            </a:pPr>
            <a:r>
              <a:rPr b="1"/>
              <a:t>Zusammenschau in verkürzter Perspektive</a:t>
            </a:r>
          </a:p>
        </p:txBody>
      </p:sp>
      <p:sp>
        <p:nvSpPr>
          <p:cNvPr id="1239" name="Shape 1239"/>
          <p:cNvSpPr>
            <a:spLocks noGrp="1"/>
          </p:cNvSpPr>
          <p:nvPr>
            <p:ph type="body" idx="1"/>
          </p:nvPr>
        </p:nvSpPr>
        <p:spPr>
          <a:xfrm>
            <a:off x="0" y="953301"/>
            <a:ext cx="9144001" cy="5904701"/>
          </a:xfrm>
          <a:prstGeom prst="rect">
            <a:avLst/>
          </a:prstGeom>
        </p:spPr>
        <p:txBody>
          <a:bodyPr/>
          <a:lstStyle/>
          <a:p>
            <a:pPr marL="300036" indent="-300036">
              <a:lnSpc>
                <a:spcPct val="90000"/>
              </a:lnSpc>
              <a:spcBef>
                <a:spcPts val="600"/>
              </a:spcBef>
              <a:buBlip>
                <a:blip r:embed="rId2"/>
              </a:buBlip>
              <a:defRPr sz="2800" b="1"/>
            </a:pPr>
            <a:r>
              <a:t>Zwei oder mehrere zukünftige, aber zeitlich auseinander liegende Ereignisse, werden als zusammenfallend geschaut. Fernes und Nahes werden in einem einzigen Bilde dargestellt. </a:t>
            </a:r>
            <a:endParaRPr sz="1800"/>
          </a:p>
          <a:p>
            <a:pPr marL="702127" lvl="1" indent="-244927">
              <a:lnSpc>
                <a:spcPct val="90000"/>
              </a:lnSpc>
              <a:spcBef>
                <a:spcPts val="500"/>
              </a:spcBef>
              <a:buBlip>
                <a:blip r:embed="rId2"/>
              </a:buBlip>
              <a:defRPr sz="2400"/>
            </a:pPr>
            <a:r>
              <a:t>„</a:t>
            </a:r>
            <a:r>
              <a:rPr b="1"/>
              <a:t>Die zeitliche Komponente tritt zurück</a:t>
            </a:r>
            <a:r>
              <a:t>. Verwandte Begebenheiten, Gerichte sowie Segnungen Gottes, stellen sich in einem einzigen Gemälde dar, </a:t>
            </a:r>
            <a:r>
              <a:rPr b="1"/>
              <a:t>deren zeitliche Sonderung erst durch die Erfüllung gegeben wird</a:t>
            </a:r>
            <a:r>
              <a:t>“ </a:t>
            </a:r>
            <a:r>
              <a:rPr sz="2000"/>
              <a:t>(Hengstenberg)</a:t>
            </a:r>
          </a:p>
          <a:p>
            <a:pPr marL="702127" lvl="1" indent="-244927">
              <a:lnSpc>
                <a:spcPct val="90000"/>
              </a:lnSpc>
              <a:spcBef>
                <a:spcPts val="500"/>
              </a:spcBef>
              <a:buBlip>
                <a:blip r:embed="rId2"/>
              </a:buBlip>
              <a:defRPr sz="2400"/>
            </a:pPr>
            <a:r>
              <a:t>Das Prinzip der „</a:t>
            </a:r>
            <a:r>
              <a:rPr i="1"/>
              <a:t>prophetischen Zusammenschau weit auseinander liegender Ereignisse, geschaut in verkürzter Perspektive</a:t>
            </a:r>
            <a:r>
              <a:t>“ erlaubt es, </a:t>
            </a:r>
            <a:r>
              <a:rPr b="1">
                <a:solidFill>
                  <a:srgbClr val="0000FF"/>
                </a:solidFill>
              </a:rPr>
              <a:t>dass der Prophet ein </a:t>
            </a:r>
            <a:r>
              <a:rPr b="1" u="sng">
                <a:solidFill>
                  <a:srgbClr val="0000FF"/>
                </a:solidFill>
              </a:rPr>
              <a:t>zukünftiges</a:t>
            </a:r>
            <a:r>
              <a:rPr b="1">
                <a:solidFill>
                  <a:srgbClr val="0000FF"/>
                </a:solidFill>
              </a:rPr>
              <a:t> Ereignis mit einem Ereignis der </a:t>
            </a:r>
            <a:r>
              <a:rPr b="1" u="sng">
                <a:solidFill>
                  <a:srgbClr val="0000FF"/>
                </a:solidFill>
              </a:rPr>
              <a:t>gegenwärtigen</a:t>
            </a:r>
            <a:r>
              <a:rPr b="1">
                <a:solidFill>
                  <a:srgbClr val="0000FF"/>
                </a:solidFill>
              </a:rPr>
              <a:t> (oder nahe in der Zukunft liegenden) </a:t>
            </a:r>
            <a:r>
              <a:rPr b="1" u="sng">
                <a:solidFill>
                  <a:srgbClr val="0000FF"/>
                </a:solidFill>
              </a:rPr>
              <a:t>Zeit</a:t>
            </a:r>
            <a:r>
              <a:rPr b="1">
                <a:solidFill>
                  <a:srgbClr val="0000FF"/>
                </a:solidFill>
              </a:rPr>
              <a:t> </a:t>
            </a:r>
            <a:r>
              <a:rPr b="1" u="sng">
                <a:solidFill>
                  <a:srgbClr val="0000FF"/>
                </a:solidFill>
              </a:rPr>
              <a:t>zusammen in einem einzigen Bilde schaut</a:t>
            </a:r>
            <a:r>
              <a:rPr b="1">
                <a:solidFill>
                  <a:srgbClr val="0000FF"/>
                </a:solidFill>
              </a:rPr>
              <a:t>, obwohl sie zeitlich nicht zusammengehören</a:t>
            </a:r>
            <a:r>
              <a:t>. </a:t>
            </a:r>
            <a:r>
              <a:rPr sz="2000"/>
              <a:t>(Delitzsch)</a:t>
            </a:r>
          </a:p>
        </p:txBody>
      </p:sp>
    </p:spTree>
  </p:cSld>
  <p:clrMapOvr>
    <a:masterClrMapping/>
  </p:clrMapOvr>
  <p:transition spd="slow"/>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 name="Shape 1241"/>
          <p:cNvSpPr>
            <a:spLocks noGrp="1"/>
          </p:cNvSpPr>
          <p:nvPr>
            <p:ph type="title"/>
          </p:nvPr>
        </p:nvSpPr>
        <p:spPr>
          <a:prstGeom prst="rect">
            <a:avLst/>
          </a:prstGeom>
        </p:spPr>
        <p:txBody>
          <a:bodyPr/>
          <a:lstStyle/>
          <a:p>
            <a:endParaRPr/>
          </a:p>
        </p:txBody>
      </p:sp>
      <p:sp>
        <p:nvSpPr>
          <p:cNvPr id="1242" name="Shape 1242"/>
          <p:cNvSpPr>
            <a:spLocks noGrp="1"/>
          </p:cNvSpPr>
          <p:nvPr>
            <p:ph type="body" idx="1"/>
          </p:nvPr>
        </p:nvSpPr>
        <p:spPr>
          <a:prstGeom prst="rect">
            <a:avLst/>
          </a:prstGeom>
        </p:spPr>
        <p:txBody>
          <a:bodyPr/>
          <a:lstStyle/>
          <a:p>
            <a:endParaRPr/>
          </a:p>
        </p:txBody>
      </p:sp>
    </p:spTree>
  </p:cSld>
  <p:clrMapOvr>
    <a:masterClrMapping/>
  </p:clrMapOvr>
  <p:transition spd="slow"/>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 name="Shape 1244"/>
          <p:cNvSpPr>
            <a:spLocks noGrp="1"/>
          </p:cNvSpPr>
          <p:nvPr>
            <p:ph type="title"/>
          </p:nvPr>
        </p:nvSpPr>
        <p:spPr>
          <a:prstGeom prst="rect">
            <a:avLst/>
          </a:prstGeom>
          <a:solidFill>
            <a:srgbClr val="FFFFFF"/>
          </a:solidFill>
          <a:ln w="25400">
            <a:solidFill>
              <a:schemeClr val="accent1"/>
            </a:solidFill>
            <a:round/>
          </a:ln>
          <a:effectLst>
            <a:outerShdw blurRad="38100" dist="23000" dir="5400000" rotWithShape="0">
              <a:srgbClr val="000000">
                <a:alpha val="35000"/>
              </a:srgbClr>
            </a:outerShdw>
          </a:effectLst>
        </p:spPr>
        <p:txBody>
          <a:bodyPr/>
          <a:lstStyle>
            <a:lvl1pPr defTabSz="914400">
              <a:defRPr sz="3600" b="1">
                <a:solidFill>
                  <a:srgbClr val="000000"/>
                </a:solidFill>
                <a:latin typeface="Arial"/>
                <a:ea typeface="Arial"/>
                <a:cs typeface="Arial"/>
                <a:sym typeface="Arial"/>
              </a:defRPr>
            </a:lvl1pPr>
          </a:lstStyle>
          <a:p>
            <a:pPr>
              <a:defRPr>
                <a:effectLst/>
              </a:defRPr>
            </a:pPr>
            <a:r>
              <a:t>Exkurs: Andere Modelle</a:t>
            </a:r>
          </a:p>
        </p:txBody>
      </p:sp>
      <p:sp>
        <p:nvSpPr>
          <p:cNvPr id="1245" name="Shape 1245"/>
          <p:cNvSpPr>
            <a:spLocks noGrp="1"/>
          </p:cNvSpPr>
          <p:nvPr>
            <p:ph type="body" idx="1"/>
          </p:nvPr>
        </p:nvSpPr>
        <p:spPr>
          <a:prstGeom prst="rect">
            <a:avLst/>
          </a:prstGeom>
        </p:spPr>
        <p:txBody>
          <a:bodyPr/>
          <a:lstStyle/>
          <a:p>
            <a:pPr marL="370416" indent="-370416">
              <a:spcBef>
                <a:spcPts val="700"/>
              </a:spcBef>
              <a:buNone/>
              <a:defRPr sz="3000">
                <a:latin typeface="Calibri"/>
                <a:ea typeface="Calibri"/>
                <a:cs typeface="Calibri"/>
                <a:sym typeface="Calibri"/>
              </a:defRPr>
            </a:pPr>
            <a:endParaRPr/>
          </a:p>
        </p:txBody>
      </p:sp>
    </p:spTree>
  </p:cSld>
  <p:clrMapOvr>
    <a:masterClrMapping/>
  </p:clrMapOvr>
  <p:transition spd="slow"/>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 name="Shape 1247"/>
          <p:cNvSpPr>
            <a:spLocks noGrp="1"/>
          </p:cNvSpPr>
          <p:nvPr>
            <p:ph type="title"/>
          </p:nvPr>
        </p:nvSpPr>
        <p:spPr>
          <a:xfrm>
            <a:off x="-1" y="188638"/>
            <a:ext cx="9144001" cy="639766"/>
          </a:xfrm>
          <a:prstGeom prst="rect">
            <a:avLst/>
          </a:prstGeom>
        </p:spPr>
        <p:txBody>
          <a:bodyPr lIns="0" tIns="0" rIns="0" bIns="0"/>
          <a:lstStyle>
            <a:lvl1pPr defTabSz="452627">
              <a:defRPr sz="3366">
                <a:solidFill>
                  <a:schemeClr val="accent5">
                    <a:lumOff val="11617"/>
                  </a:schemeClr>
                </a:solidFill>
                <a:effectLst>
                  <a:outerShdw blurRad="37719" dist="37719" dir="2700000" rotWithShape="0">
                    <a:srgbClr val="000000"/>
                  </a:outerShdw>
                </a:effectLst>
              </a:defRPr>
            </a:lvl1pPr>
          </a:lstStyle>
          <a:p>
            <a:r>
              <a:t>70 Wochen – 1: Dispensationalistische Deutung</a:t>
            </a:r>
          </a:p>
        </p:txBody>
      </p:sp>
      <p:sp>
        <p:nvSpPr>
          <p:cNvPr id="1248" name="Shape 1248"/>
          <p:cNvSpPr/>
          <p:nvPr/>
        </p:nvSpPr>
        <p:spPr>
          <a:xfrm>
            <a:off x="352424" y="2994025"/>
            <a:ext cx="7848601" cy="0"/>
          </a:xfrm>
          <a:prstGeom prst="line">
            <a:avLst/>
          </a:prstGeom>
          <a:ln w="3175">
            <a:solidFill>
              <a:srgbClr val="FFFFFF"/>
            </a:solidFill>
          </a:ln>
        </p:spPr>
        <p:txBody>
          <a:bodyPr lIns="45719" rIns="45719"/>
          <a:lstStyle/>
          <a:p>
            <a:pPr>
              <a:defRPr sz="1600"/>
            </a:pPr>
            <a:endParaRPr/>
          </a:p>
        </p:txBody>
      </p:sp>
      <p:sp>
        <p:nvSpPr>
          <p:cNvPr id="1249" name="Shape 1249"/>
          <p:cNvSpPr/>
          <p:nvPr/>
        </p:nvSpPr>
        <p:spPr>
          <a:xfrm flipH="1">
            <a:off x="324797" y="2852934"/>
            <a:ext cx="2" cy="288034"/>
          </a:xfrm>
          <a:prstGeom prst="line">
            <a:avLst/>
          </a:prstGeom>
          <a:ln w="3175">
            <a:solidFill>
              <a:srgbClr val="FFFFFF"/>
            </a:solidFill>
          </a:ln>
        </p:spPr>
        <p:txBody>
          <a:bodyPr lIns="45719" rIns="45719"/>
          <a:lstStyle/>
          <a:p>
            <a:pPr>
              <a:defRPr sz="1600"/>
            </a:pPr>
            <a:endParaRPr/>
          </a:p>
        </p:txBody>
      </p:sp>
      <p:sp>
        <p:nvSpPr>
          <p:cNvPr id="1250" name="Shape 1250"/>
          <p:cNvSpPr/>
          <p:nvPr/>
        </p:nvSpPr>
        <p:spPr>
          <a:xfrm>
            <a:off x="866054" y="2460624"/>
            <a:ext cx="609602"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251" name="Shape 1251"/>
          <p:cNvSpPr/>
          <p:nvPr/>
        </p:nvSpPr>
        <p:spPr>
          <a:xfrm>
            <a:off x="1503386" y="2460624"/>
            <a:ext cx="4105277"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252" name="Shape 1252"/>
          <p:cNvSpPr/>
          <p:nvPr/>
        </p:nvSpPr>
        <p:spPr>
          <a:xfrm>
            <a:off x="7209618" y="2460624"/>
            <a:ext cx="504827"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253" name="Shape 1253"/>
          <p:cNvSpPr/>
          <p:nvPr/>
        </p:nvSpPr>
        <p:spPr>
          <a:xfrm>
            <a:off x="5608663" y="1628799"/>
            <a:ext cx="13287" cy="1332867"/>
          </a:xfrm>
          <a:prstGeom prst="line">
            <a:avLst/>
          </a:prstGeom>
          <a:ln w="63500">
            <a:solidFill>
              <a:srgbClr val="FF0000"/>
            </a:solidFill>
          </a:ln>
        </p:spPr>
        <p:txBody>
          <a:bodyPr lIns="45719" rIns="45719"/>
          <a:lstStyle/>
          <a:p>
            <a:pPr>
              <a:defRPr sz="1600"/>
            </a:pPr>
            <a:endParaRPr/>
          </a:p>
        </p:txBody>
      </p:sp>
      <p:sp>
        <p:nvSpPr>
          <p:cNvPr id="1254" name="Shape 1254"/>
          <p:cNvSpPr/>
          <p:nvPr/>
        </p:nvSpPr>
        <p:spPr>
          <a:xfrm>
            <a:off x="5393349" y="2060848"/>
            <a:ext cx="457202" cy="2"/>
          </a:xfrm>
          <a:prstGeom prst="line">
            <a:avLst/>
          </a:prstGeom>
          <a:ln w="63500">
            <a:solidFill>
              <a:srgbClr val="FF0000"/>
            </a:solidFill>
          </a:ln>
        </p:spPr>
        <p:txBody>
          <a:bodyPr lIns="45719" rIns="45719"/>
          <a:lstStyle/>
          <a:p>
            <a:pPr>
              <a:defRPr sz="1600"/>
            </a:pPr>
            <a:endParaRPr/>
          </a:p>
        </p:txBody>
      </p:sp>
      <p:sp>
        <p:nvSpPr>
          <p:cNvPr id="1255" name="Shape 1255"/>
          <p:cNvSpPr/>
          <p:nvPr/>
        </p:nvSpPr>
        <p:spPr>
          <a:xfrm>
            <a:off x="107948" y="3187700"/>
            <a:ext cx="1258031" cy="40977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200">
                <a:latin typeface="Times New Roman"/>
                <a:ea typeface="Times New Roman"/>
                <a:cs typeface="Times New Roman"/>
                <a:sym typeface="Times New Roman"/>
              </a:defRPr>
            </a:lvl1pPr>
          </a:lstStyle>
          <a:p>
            <a:r>
              <a:t>444 v.Chr.</a:t>
            </a:r>
          </a:p>
        </p:txBody>
      </p:sp>
      <p:sp>
        <p:nvSpPr>
          <p:cNvPr id="1256" name="Shape 1256"/>
          <p:cNvSpPr/>
          <p:nvPr/>
        </p:nvSpPr>
        <p:spPr>
          <a:xfrm>
            <a:off x="35495" y="1340765"/>
            <a:ext cx="2061851" cy="7399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200">
                <a:latin typeface="Times New Roman"/>
                <a:ea typeface="Times New Roman"/>
                <a:cs typeface="Times New Roman"/>
                <a:sym typeface="Times New Roman"/>
              </a:defRPr>
            </a:pPr>
            <a:r>
              <a:t>7 Siebenheiten</a:t>
            </a:r>
            <a:br/>
            <a:r>
              <a:t>= 49 proph. Jahre</a:t>
            </a:r>
          </a:p>
        </p:txBody>
      </p:sp>
      <p:sp>
        <p:nvSpPr>
          <p:cNvPr id="1257" name="Shape 1257"/>
          <p:cNvSpPr/>
          <p:nvPr/>
        </p:nvSpPr>
        <p:spPr>
          <a:xfrm>
            <a:off x="2555875" y="1340766"/>
            <a:ext cx="2403188" cy="7399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200">
                <a:latin typeface="Times New Roman"/>
                <a:ea typeface="Times New Roman"/>
                <a:cs typeface="Times New Roman"/>
                <a:sym typeface="Times New Roman"/>
              </a:defRPr>
            </a:pPr>
            <a:r>
              <a:t>62 Siebenheiten</a:t>
            </a:r>
            <a:br/>
            <a:r>
              <a:t>= 434 prophet. Jahre</a:t>
            </a:r>
          </a:p>
        </p:txBody>
      </p:sp>
      <p:sp>
        <p:nvSpPr>
          <p:cNvPr id="1258" name="Shape 1258"/>
          <p:cNvSpPr/>
          <p:nvPr/>
        </p:nvSpPr>
        <p:spPr>
          <a:xfrm flipH="1" flipV="1">
            <a:off x="6372198" y="3068959"/>
            <a:ext cx="71985" cy="1765664"/>
          </a:xfrm>
          <a:prstGeom prst="line">
            <a:avLst/>
          </a:prstGeom>
          <a:ln w="63500">
            <a:solidFill>
              <a:srgbClr val="FFFFFF"/>
            </a:solidFill>
            <a:tailEnd type="triangle"/>
          </a:ln>
        </p:spPr>
        <p:txBody>
          <a:bodyPr lIns="45719" rIns="45719"/>
          <a:lstStyle/>
          <a:p>
            <a:pPr>
              <a:defRPr sz="1600"/>
            </a:pPr>
            <a:endParaRPr/>
          </a:p>
        </p:txBody>
      </p:sp>
      <p:sp>
        <p:nvSpPr>
          <p:cNvPr id="1259" name="Shape 1259"/>
          <p:cNvSpPr/>
          <p:nvPr/>
        </p:nvSpPr>
        <p:spPr>
          <a:xfrm>
            <a:off x="5262300" y="4984139"/>
            <a:ext cx="1685965" cy="8679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342900" indent="-342900" algn="ctr">
              <a:spcBef>
                <a:spcPts val="1900"/>
              </a:spcBef>
              <a:defRPr sz="2000"/>
            </a:lvl1pPr>
          </a:lstStyle>
          <a:p>
            <a:r>
              <a:t>Zeit der GemeindeChristi  </a:t>
            </a:r>
          </a:p>
        </p:txBody>
      </p:sp>
      <p:sp>
        <p:nvSpPr>
          <p:cNvPr id="1260" name="Shape 1260"/>
          <p:cNvSpPr/>
          <p:nvPr/>
        </p:nvSpPr>
        <p:spPr>
          <a:xfrm>
            <a:off x="7719793" y="1052735"/>
            <a:ext cx="2" cy="1958157"/>
          </a:xfrm>
          <a:prstGeom prst="line">
            <a:avLst/>
          </a:prstGeom>
          <a:ln w="63500">
            <a:solidFill>
              <a:srgbClr val="FF0000"/>
            </a:solidFill>
            <a:tailEnd type="triangle"/>
          </a:ln>
        </p:spPr>
        <p:txBody>
          <a:bodyPr lIns="45719" rIns="45719"/>
          <a:lstStyle/>
          <a:p>
            <a:pPr>
              <a:defRPr sz="1600"/>
            </a:pPr>
            <a:endParaRPr/>
          </a:p>
        </p:txBody>
      </p:sp>
      <p:sp>
        <p:nvSpPr>
          <p:cNvPr id="1261" name="Shape 1261"/>
          <p:cNvSpPr/>
          <p:nvPr/>
        </p:nvSpPr>
        <p:spPr>
          <a:xfrm>
            <a:off x="557284" y="5056147"/>
            <a:ext cx="2035870" cy="57589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marL="342900" indent="-342900" algn="ctr">
              <a:spcBef>
                <a:spcPts val="1900"/>
              </a:spcBef>
              <a:defRPr sz="2000"/>
            </a:pPr>
            <a:r>
              <a:t>Keine</a:t>
            </a:r>
            <a:br/>
            <a:r>
              <a:t>Unterbrechung</a:t>
            </a:r>
          </a:p>
        </p:txBody>
      </p:sp>
      <p:grpSp>
        <p:nvGrpSpPr>
          <p:cNvPr id="1264" name="Group 1264"/>
          <p:cNvGrpSpPr/>
          <p:nvPr/>
        </p:nvGrpSpPr>
        <p:grpSpPr>
          <a:xfrm>
            <a:off x="1331637" y="3140966"/>
            <a:ext cx="72011" cy="1737085"/>
            <a:chOff x="0" y="0"/>
            <a:chExt cx="72010" cy="1737084"/>
          </a:xfrm>
        </p:grpSpPr>
        <p:sp>
          <p:nvSpPr>
            <p:cNvPr id="1262" name="Shape 1262"/>
            <p:cNvSpPr/>
            <p:nvPr/>
          </p:nvSpPr>
          <p:spPr>
            <a:xfrm flipH="1" flipV="1">
              <a:off x="0" y="0"/>
              <a:ext cx="72009" cy="1728196"/>
            </a:xfrm>
            <a:prstGeom prst="line">
              <a:avLst/>
            </a:prstGeom>
            <a:noFill/>
            <a:ln w="63500" cap="flat">
              <a:solidFill>
                <a:srgbClr val="FFFFFF"/>
              </a:solidFill>
              <a:prstDash val="solid"/>
              <a:round/>
              <a:tailEnd type="triangle" w="med" len="med"/>
            </a:ln>
            <a:effectLst/>
          </p:spPr>
          <p:txBody>
            <a:bodyPr wrap="square" lIns="45719" tIns="45719" rIns="45719" bIns="45719" numCol="1" anchor="t">
              <a:noAutofit/>
            </a:bodyPr>
            <a:lstStyle/>
            <a:p>
              <a:pPr>
                <a:defRPr sz="1600"/>
              </a:pPr>
              <a:endParaRPr/>
            </a:p>
          </p:txBody>
        </p:sp>
        <p:sp>
          <p:nvSpPr>
            <p:cNvPr id="1263" name="Shape 1263"/>
            <p:cNvSpPr/>
            <p:nvPr/>
          </p:nvSpPr>
          <p:spPr>
            <a:xfrm rot="10800000">
              <a:off x="0" y="1515131"/>
              <a:ext cx="72011" cy="22195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600"/>
              </a:lvl1pPr>
            </a:lstStyle>
            <a:p>
              <a:r>
                <a:t>.</a:t>
              </a:r>
            </a:p>
          </p:txBody>
        </p:sp>
      </p:grpSp>
      <p:sp>
        <p:nvSpPr>
          <p:cNvPr id="1265" name="Shape 1265"/>
          <p:cNvSpPr/>
          <p:nvPr/>
        </p:nvSpPr>
        <p:spPr>
          <a:xfrm>
            <a:off x="7740352" y="2924943"/>
            <a:ext cx="2" cy="304802"/>
          </a:xfrm>
          <a:prstGeom prst="line">
            <a:avLst/>
          </a:prstGeom>
          <a:ln w="3175">
            <a:solidFill>
              <a:srgbClr val="FFFFFF"/>
            </a:solidFill>
          </a:ln>
        </p:spPr>
        <p:txBody>
          <a:bodyPr lIns="45719" rIns="45719"/>
          <a:lstStyle/>
          <a:p>
            <a:pPr>
              <a:defRPr sz="1600"/>
            </a:pPr>
            <a:endParaRPr/>
          </a:p>
        </p:txBody>
      </p:sp>
      <p:sp>
        <p:nvSpPr>
          <p:cNvPr id="1266" name="Shape 1266"/>
          <p:cNvSpPr/>
          <p:nvPr/>
        </p:nvSpPr>
        <p:spPr>
          <a:xfrm>
            <a:off x="7214819" y="869623"/>
            <a:ext cx="2" cy="1958158"/>
          </a:xfrm>
          <a:prstGeom prst="line">
            <a:avLst/>
          </a:prstGeom>
          <a:ln w="63500">
            <a:solidFill>
              <a:srgbClr val="FF0000"/>
            </a:solidFill>
            <a:tailEnd type="triangle"/>
          </a:ln>
        </p:spPr>
        <p:txBody>
          <a:bodyPr lIns="45719" rIns="45719"/>
          <a:lstStyle/>
          <a:p>
            <a:pPr>
              <a:defRPr sz="1600"/>
            </a:pPr>
            <a:endParaRPr/>
          </a:p>
        </p:txBody>
      </p:sp>
      <p:sp>
        <p:nvSpPr>
          <p:cNvPr id="1267" name="Shape 1267"/>
          <p:cNvSpPr/>
          <p:nvPr/>
        </p:nvSpPr>
        <p:spPr>
          <a:xfrm>
            <a:off x="6668616" y="1196750"/>
            <a:ext cx="1863826" cy="7399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200">
                <a:latin typeface="Times New Roman"/>
                <a:ea typeface="Times New Roman"/>
                <a:cs typeface="Times New Roman"/>
                <a:sym typeface="Times New Roman"/>
              </a:defRPr>
            </a:lvl1pPr>
          </a:lstStyle>
          <a:p>
            <a:r>
              <a:t>1 Siebenheit = 7 Jahre</a:t>
            </a:r>
          </a:p>
        </p:txBody>
      </p:sp>
      <p:sp>
        <p:nvSpPr>
          <p:cNvPr id="1268" name="Shape 1268"/>
          <p:cNvSpPr/>
          <p:nvPr/>
        </p:nvSpPr>
        <p:spPr>
          <a:xfrm flipH="1" flipV="1">
            <a:off x="7462031" y="3103496"/>
            <a:ext cx="71985" cy="1765664"/>
          </a:xfrm>
          <a:prstGeom prst="line">
            <a:avLst/>
          </a:prstGeom>
          <a:ln w="63500">
            <a:solidFill>
              <a:srgbClr val="FFFFFF"/>
            </a:solidFill>
            <a:tailEnd type="triangle"/>
          </a:ln>
        </p:spPr>
        <p:txBody>
          <a:bodyPr lIns="45719" rIns="45719"/>
          <a:lstStyle/>
          <a:p>
            <a:pPr>
              <a:defRPr sz="1600"/>
            </a:pPr>
            <a:endParaRPr/>
          </a:p>
        </p:txBody>
      </p:sp>
      <p:sp>
        <p:nvSpPr>
          <p:cNvPr id="1269" name="Shape 1269"/>
          <p:cNvSpPr/>
          <p:nvPr/>
        </p:nvSpPr>
        <p:spPr>
          <a:xfrm>
            <a:off x="7115864" y="5056147"/>
            <a:ext cx="1344569" cy="5758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342900" indent="-342900" algn="ctr">
              <a:spcBef>
                <a:spcPts val="1900"/>
              </a:spcBef>
              <a:defRPr sz="2000"/>
            </a:lvl1pPr>
          </a:lstStyle>
          <a:p>
            <a:r>
              <a:t>Drangsals-zeit</a:t>
            </a:r>
          </a:p>
        </p:txBody>
      </p:sp>
      <p:sp>
        <p:nvSpPr>
          <p:cNvPr id="1270" name="Shape 1270"/>
          <p:cNvSpPr/>
          <p:nvPr/>
        </p:nvSpPr>
        <p:spPr>
          <a:xfrm flipH="1" flipV="1">
            <a:off x="8388423" y="3044549"/>
            <a:ext cx="72010" cy="3264773"/>
          </a:xfrm>
          <a:prstGeom prst="line">
            <a:avLst/>
          </a:prstGeom>
          <a:ln w="63500">
            <a:solidFill>
              <a:srgbClr val="FFFFFF"/>
            </a:solidFill>
            <a:tailEnd type="triangle"/>
          </a:ln>
        </p:spPr>
        <p:txBody>
          <a:bodyPr lIns="45719" rIns="45719"/>
          <a:lstStyle/>
          <a:p>
            <a:pPr>
              <a:defRPr sz="1600"/>
            </a:pPr>
            <a:endParaRPr/>
          </a:p>
        </p:txBody>
      </p:sp>
      <p:sp>
        <p:nvSpPr>
          <p:cNvPr id="1271" name="Shape 1271"/>
          <p:cNvSpPr/>
          <p:nvPr/>
        </p:nvSpPr>
        <p:spPr>
          <a:xfrm>
            <a:off x="7380312" y="6258797"/>
            <a:ext cx="1543474" cy="2837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342900" indent="-342900">
              <a:spcBef>
                <a:spcPts val="1900"/>
              </a:spcBef>
              <a:defRPr sz="2000"/>
            </a:lvl1pPr>
          </a:lstStyle>
          <a:p>
            <a:r>
              <a:t>1000j.Reich</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Shape 450"/>
          <p:cNvSpPr>
            <a:spLocks noGrp="1"/>
          </p:cNvSpPr>
          <p:nvPr>
            <p:ph type="title"/>
          </p:nvPr>
        </p:nvSpPr>
        <p:spPr>
          <a:prstGeom prst="rect">
            <a:avLst/>
          </a:prstGeom>
        </p:spPr>
        <p:txBody>
          <a:bodyPr/>
          <a:lstStyle/>
          <a:p>
            <a:pPr>
              <a:defRPr>
                <a:solidFill>
                  <a:srgbClr val="FFC000"/>
                </a:solidFill>
              </a:defRPr>
            </a:pPr>
            <a:r>
              <a:t>Daniel – </a:t>
            </a:r>
            <a:r>
              <a:rPr>
                <a:solidFill>
                  <a:srgbClr val="FFFFFF"/>
                </a:solidFill>
              </a:rPr>
              <a:t>10 Abschnitte</a:t>
            </a:r>
          </a:p>
        </p:txBody>
      </p:sp>
      <p:sp>
        <p:nvSpPr>
          <p:cNvPr id="451" name="Shape 451"/>
          <p:cNvSpPr>
            <a:spLocks noGrp="1"/>
          </p:cNvSpPr>
          <p:nvPr>
            <p:ph type="body" idx="1"/>
          </p:nvPr>
        </p:nvSpPr>
        <p:spPr>
          <a:xfrm>
            <a:off x="457199" y="1340767"/>
            <a:ext cx="4690866" cy="5517234"/>
          </a:xfrm>
          <a:prstGeom prst="rect">
            <a:avLst/>
          </a:prstGeom>
        </p:spPr>
        <p:txBody>
          <a:bodyPr/>
          <a:lstStyle/>
          <a:p>
            <a:pPr>
              <a:buBlip>
                <a:blip r:embed="rId2"/>
              </a:buBlip>
            </a:pPr>
            <a:r>
              <a:t>1  </a:t>
            </a:r>
            <a:endParaRPr>
              <a:solidFill>
                <a:srgbClr val="CAB5EC"/>
              </a:solidFill>
            </a:endParaRPr>
          </a:p>
          <a:p>
            <a:pPr>
              <a:buBlip>
                <a:blip r:embed="rId2"/>
              </a:buBlip>
            </a:pPr>
            <a:r>
              <a:t>2</a:t>
            </a:r>
            <a:endParaRPr>
              <a:solidFill>
                <a:srgbClr val="CAB5EC"/>
              </a:solidFill>
            </a:endParaRPr>
          </a:p>
          <a:p>
            <a:pPr>
              <a:buBlip>
                <a:blip r:embed="rId2"/>
              </a:buBlip>
            </a:pPr>
            <a:r>
              <a:t>3,1-30</a:t>
            </a:r>
            <a:endParaRPr>
              <a:solidFill>
                <a:srgbClr val="CAB5EC"/>
              </a:solidFill>
            </a:endParaRPr>
          </a:p>
          <a:p>
            <a:pPr>
              <a:buBlip>
                <a:blip r:embed="rId2"/>
              </a:buBlip>
            </a:pPr>
            <a:r>
              <a:t>4 [3,31- K. 4]</a:t>
            </a:r>
          </a:p>
          <a:p>
            <a:pPr>
              <a:buBlip>
                <a:blip r:embed="rId2"/>
              </a:buBlip>
            </a:pPr>
            <a:r>
              <a:t>5</a:t>
            </a:r>
            <a:endParaRPr>
              <a:solidFill>
                <a:srgbClr val="FFFF00"/>
              </a:solidFill>
            </a:endParaRPr>
          </a:p>
          <a:p>
            <a:pPr>
              <a:buBlip>
                <a:blip r:embed="rId2"/>
              </a:buBlip>
            </a:pPr>
            <a:r>
              <a:t>6</a:t>
            </a:r>
            <a:endParaRPr sz="2400">
              <a:solidFill>
                <a:srgbClr val="FFFF00"/>
              </a:solidFill>
            </a:endParaRPr>
          </a:p>
          <a:p>
            <a:pPr>
              <a:buBlip>
                <a:blip r:embed="rId2"/>
              </a:buBlip>
            </a:pPr>
            <a:r>
              <a:t>7</a:t>
            </a:r>
          </a:p>
          <a:p>
            <a:pPr>
              <a:buBlip>
                <a:blip r:embed="rId2"/>
              </a:buBlip>
            </a:pPr>
            <a:r>
              <a:t>8</a:t>
            </a:r>
          </a:p>
          <a:p>
            <a:pPr>
              <a:buBlip>
                <a:blip r:embed="rId2"/>
              </a:buBlip>
            </a:pPr>
            <a:r>
              <a:t>9</a:t>
            </a:r>
            <a:endParaRPr>
              <a:solidFill>
                <a:srgbClr val="FFFF00"/>
              </a:solidFill>
            </a:endParaRPr>
          </a:p>
          <a:p>
            <a:pPr>
              <a:buBlip>
                <a:blip r:embed="rId2"/>
              </a:buBlip>
            </a:pPr>
            <a:r>
              <a:t>10-12</a:t>
            </a:r>
          </a:p>
        </p:txBody>
      </p:sp>
    </p:spTree>
  </p:cSld>
  <p:clrMapOvr>
    <a:masterClrMapping/>
  </p:clrMapOvr>
  <p:transition spd="slow"/>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 name="Shape 1273"/>
          <p:cNvSpPr>
            <a:spLocks noGrp="1"/>
          </p:cNvSpPr>
          <p:nvPr>
            <p:ph type="body" idx="1"/>
          </p:nvPr>
        </p:nvSpPr>
        <p:spPr>
          <a:xfrm>
            <a:off x="152250" y="236703"/>
            <a:ext cx="8990234" cy="6384594"/>
          </a:xfrm>
          <a:prstGeom prst="rect">
            <a:avLst/>
          </a:prstGeom>
          <a:ln>
            <a:solidFill>
              <a:srgbClr val="85888D"/>
            </a:solidFill>
          </a:ln>
        </p:spPr>
        <p:txBody>
          <a:bodyPr lIns="0" tIns="0" rIns="0" bIns="0"/>
          <a:lstStyle/>
          <a:p>
            <a:pPr marL="0" indent="0" defTabSz="377904">
              <a:spcBef>
                <a:spcPts val="0"/>
              </a:spcBef>
              <a:buSzTx/>
              <a:buFontTx/>
              <a:buNone/>
              <a:defRPr sz="2116" b="1">
                <a:latin typeface="+mj-lt"/>
                <a:ea typeface="+mj-ea"/>
                <a:cs typeface="+mj-cs"/>
                <a:sym typeface="Helvetica"/>
              </a:defRPr>
            </a:pPr>
            <a:r>
              <a:t>Darf man umrechnen: prophetische Jahre → Sonnenjahre?</a:t>
            </a:r>
          </a:p>
          <a:p>
            <a:pPr marL="0" indent="0" defTabSz="377904">
              <a:spcBef>
                <a:spcPts val="0"/>
              </a:spcBef>
              <a:buSzTx/>
              <a:buFontTx/>
              <a:buNone/>
              <a:defRPr sz="2116" b="1">
                <a:latin typeface="+mj-lt"/>
                <a:ea typeface="+mj-ea"/>
                <a:cs typeface="+mj-cs"/>
                <a:sym typeface="Helvetica"/>
              </a:defRPr>
            </a:pPr>
            <a:r>
              <a:t>360mal 483 Jahre geteilt durch 365. 173880 Tage : 365,25 = 476 Jahre → 444 v. Chr. + 476 Jahre = 32 n. Chr. </a:t>
            </a:r>
          </a:p>
          <a:p>
            <a:pPr marL="0" indent="0" defTabSz="377904">
              <a:spcBef>
                <a:spcPts val="0"/>
              </a:spcBef>
              <a:buSzTx/>
              <a:buFontTx/>
              <a:buNone/>
              <a:defRPr sz="2116" b="1">
                <a:latin typeface="+mj-lt"/>
                <a:ea typeface="+mj-ea"/>
                <a:cs typeface="+mj-cs"/>
                <a:sym typeface="Helvetica"/>
              </a:defRPr>
            </a:pPr>
            <a:endParaRPr/>
          </a:p>
          <a:p>
            <a:pPr marL="0" indent="0" defTabSz="377904">
              <a:spcBef>
                <a:spcPts val="0"/>
              </a:spcBef>
              <a:buSzTx/>
              <a:buFontTx/>
              <a:buNone/>
              <a:defRPr sz="2116" b="1">
                <a:latin typeface="+mj-lt"/>
                <a:ea typeface="+mj-ea"/>
                <a:cs typeface="+mj-cs"/>
                <a:sym typeface="Helvetica"/>
              </a:defRPr>
            </a:pPr>
            <a:r>
              <a:rPr>
                <a:solidFill>
                  <a:schemeClr val="accent1">
                    <a:satOff val="-4409"/>
                    <a:lumOff val="-10509"/>
                  </a:schemeClr>
                </a:solidFill>
              </a:rPr>
              <a:t>ABER</a:t>
            </a:r>
            <a:r>
              <a:t>: </a:t>
            </a:r>
          </a:p>
          <a:p>
            <a:pPr marL="0" indent="0" defTabSz="377904">
              <a:spcBef>
                <a:spcPts val="0"/>
              </a:spcBef>
              <a:buSzTx/>
              <a:buFontTx/>
              <a:buNone/>
              <a:defRPr sz="2116" b="1">
                <a:latin typeface="+mj-lt"/>
                <a:ea typeface="+mj-ea"/>
                <a:cs typeface="+mj-cs"/>
                <a:sym typeface="Helvetica"/>
              </a:defRPr>
            </a:pPr>
            <a:r>
              <a:t>A) Mondjahr: 354,4 Tage (1 Mondperiode: 29,5 Tage); Sonnenjahr: 365,24 Tage; Differenz: ca. 11 Tage) → </a:t>
            </a:r>
            <a:r>
              <a:rPr u="sng">
                <a:solidFill>
                  <a:schemeClr val="accent2">
                    <a:satOff val="-4966"/>
                    <a:lumOff val="-10549"/>
                  </a:schemeClr>
                </a:solidFill>
              </a:rPr>
              <a:t>Die Juden schoben alle 2-3 Jahre einen Schaltmonat („We-Adar“) ein</a:t>
            </a:r>
            <a:r>
              <a:rPr u="sng"/>
              <a:t>:</a:t>
            </a:r>
            <a:r>
              <a:t> Exakt: alle 19 Jahre sieben Schaltmonate (im 3., 6., 8., 11., 14., 17. u. 19. Jahr). </a:t>
            </a:r>
            <a:r>
              <a:rPr u="sng">
                <a:solidFill>
                  <a:srgbClr val="FF2600"/>
                </a:solidFill>
              </a:rPr>
              <a:t>Bei allen Jahresangaben sind die Jahre mit Zusatzmonat bereits eingerechnet! Würden wir die „prophetischen Jahre“ in Sonnenjahre umrechnen, so würden wir die Schaltmonate doppelt zählen.</a:t>
            </a:r>
            <a:endParaRPr>
              <a:solidFill>
                <a:srgbClr val="FF2600"/>
              </a:solidFill>
            </a:endParaRPr>
          </a:p>
          <a:p>
            <a:pPr marL="0" indent="0" defTabSz="377904">
              <a:spcBef>
                <a:spcPts val="0"/>
              </a:spcBef>
              <a:buSzTx/>
              <a:buFontTx/>
              <a:buNone/>
              <a:defRPr sz="2116" b="1">
                <a:latin typeface="+mj-lt"/>
                <a:ea typeface="+mj-ea"/>
                <a:cs typeface="+mj-cs"/>
                <a:sym typeface="Helvetica"/>
              </a:defRPr>
            </a:pPr>
            <a:r>
              <a:t>B) Christus starb nicht 32, sondern 30 n. Chr. </a:t>
            </a:r>
            <a:r>
              <a:rPr b="0">
                <a:latin typeface="Helvetica Light"/>
                <a:ea typeface="Helvetica Light"/>
                <a:cs typeface="Helvetica Light"/>
                <a:sym typeface="Helvetica Light"/>
              </a:rPr>
              <a:t>(Lk 3,23 „etwa“ bei Lukas = exakt, nicht „ungefähr“!)</a:t>
            </a:r>
          </a:p>
          <a:p>
            <a:pPr marL="0" indent="0" defTabSz="377904">
              <a:spcBef>
                <a:spcPts val="0"/>
              </a:spcBef>
              <a:buSzTx/>
              <a:buFontTx/>
              <a:buNone/>
              <a:defRPr sz="2116" b="1">
                <a:latin typeface="+mj-lt"/>
                <a:ea typeface="+mj-ea"/>
                <a:cs typeface="+mj-cs"/>
                <a:sym typeface="Helvetica"/>
              </a:defRPr>
            </a:pPr>
            <a:r>
              <a:t>C) 444 v. Chr.: Kein „Ausgehen des Wortes“ Jerusalem zu bauen. </a:t>
            </a:r>
          </a:p>
          <a:p>
            <a:pPr marL="0" indent="0" defTabSz="377904">
              <a:spcBef>
                <a:spcPts val="0"/>
              </a:spcBef>
              <a:buSzTx/>
              <a:buFontTx/>
              <a:buNone/>
              <a:defRPr sz="2116" b="1">
                <a:latin typeface="+mj-lt"/>
                <a:ea typeface="+mj-ea"/>
                <a:cs typeface="+mj-cs"/>
                <a:sym typeface="Helvetica"/>
              </a:defRPr>
            </a:pPr>
            <a:r>
              <a:t>Und es wäre auch schwer denkbar, dass die Antwort auf das Gebet im Jahr 538 v. Chr. erst 94 Jahre später (im Jahr 444) kommt.</a:t>
            </a:r>
          </a:p>
          <a:p>
            <a:pPr marL="0" indent="0" defTabSz="377904">
              <a:spcBef>
                <a:spcPts val="0"/>
              </a:spcBef>
              <a:buSzTx/>
              <a:buFontTx/>
              <a:buNone/>
              <a:defRPr sz="2116" b="1">
                <a:latin typeface="+mj-lt"/>
                <a:ea typeface="+mj-ea"/>
                <a:cs typeface="+mj-cs"/>
                <a:sym typeface="Helvetica"/>
              </a:defRPr>
            </a:pPr>
            <a:r>
              <a:t>D) Lücken einzuschieben ist nicht erlaubt. Auch die 70 Exiljahre waren lückenlos.</a:t>
            </a:r>
          </a:p>
          <a:p>
            <a:pPr marL="0" indent="0" defTabSz="841247">
              <a:spcBef>
                <a:spcPts val="0"/>
              </a:spcBef>
              <a:buSzTx/>
              <a:buFontTx/>
              <a:buNone/>
              <a:defRPr sz="2116" b="1"/>
            </a:pPr>
            <a:r>
              <a:t>E) 70 n. Chr. (Zerst. Jerus.) fiele in die „Lücke“, wird aber berichtet!</a:t>
            </a:r>
          </a:p>
        </p:txBody>
      </p:sp>
    </p:spTree>
  </p:cSld>
  <p:clrMapOvr>
    <a:masterClrMapping/>
  </p:clrMapOvr>
  <p:transition spd="slow"/>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 name="Shape 1275"/>
          <p:cNvSpPr>
            <a:spLocks noGrp="1"/>
          </p:cNvSpPr>
          <p:nvPr>
            <p:ph type="title"/>
          </p:nvPr>
        </p:nvSpPr>
        <p:spPr>
          <a:xfrm>
            <a:off x="457199" y="277812"/>
            <a:ext cx="8229601" cy="1143002"/>
          </a:xfrm>
          <a:prstGeom prst="rect">
            <a:avLst/>
          </a:prstGeom>
        </p:spPr>
        <p:txBody>
          <a:bodyPr lIns="0" tIns="0" rIns="0" bIns="0"/>
          <a:lstStyle/>
          <a:p>
            <a:r>
              <a:t>Bergspitzen und Täler</a:t>
            </a:r>
          </a:p>
        </p:txBody>
      </p:sp>
      <p:pic>
        <p:nvPicPr>
          <p:cNvPr id="1276" name="image16.png" descr="G:\dta\Archiv Privat\BILDER\ProphetischeSchau.bmp"/>
          <p:cNvPicPr>
            <a:picLocks noChangeAspect="1"/>
          </p:cNvPicPr>
          <p:nvPr/>
        </p:nvPicPr>
        <p:blipFill>
          <a:blip r:embed="rId2">
            <a:extLst/>
          </a:blip>
          <a:stretch>
            <a:fillRect/>
          </a:stretch>
        </p:blipFill>
        <p:spPr>
          <a:xfrm>
            <a:off x="-1332657" y="1196750"/>
            <a:ext cx="11279471" cy="6192690"/>
          </a:xfrm>
          <a:prstGeom prst="rect">
            <a:avLst/>
          </a:prstGeom>
          <a:ln w="12700">
            <a:miter lim="400000"/>
          </a:ln>
        </p:spPr>
      </p:pic>
    </p:spTree>
  </p:cSld>
  <p:clrMapOvr>
    <a:masterClrMapping/>
  </p:clrMapOvr>
  <p:transition spd="slow"/>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 name="Shape 1278"/>
          <p:cNvSpPr>
            <a:spLocks noGrp="1"/>
          </p:cNvSpPr>
          <p:nvPr>
            <p:ph type="title"/>
          </p:nvPr>
        </p:nvSpPr>
        <p:spPr>
          <a:xfrm>
            <a:off x="-1" y="188638"/>
            <a:ext cx="9144001" cy="639766"/>
          </a:xfrm>
          <a:prstGeom prst="rect">
            <a:avLst/>
          </a:prstGeom>
        </p:spPr>
        <p:txBody>
          <a:bodyPr lIns="0" tIns="0" rIns="0" bIns="0"/>
          <a:lstStyle>
            <a:lvl1pPr defTabSz="448055">
              <a:defRPr sz="3332">
                <a:solidFill>
                  <a:schemeClr val="accent5">
                    <a:lumOff val="11617"/>
                  </a:schemeClr>
                </a:solidFill>
                <a:effectLst>
                  <a:outerShdw blurRad="37338" dist="37338" dir="2700000" rotWithShape="0">
                    <a:srgbClr val="000000"/>
                  </a:outerShdw>
                </a:effectLst>
              </a:defRPr>
            </a:lvl1pPr>
          </a:lstStyle>
          <a:p>
            <a:r>
              <a:t>70 Wochen – 2. Deutung: Teilung der 70. Woche</a:t>
            </a:r>
          </a:p>
        </p:txBody>
      </p:sp>
      <p:sp>
        <p:nvSpPr>
          <p:cNvPr id="1279" name="Shape 1279"/>
          <p:cNvSpPr/>
          <p:nvPr/>
        </p:nvSpPr>
        <p:spPr>
          <a:xfrm>
            <a:off x="352423" y="2994025"/>
            <a:ext cx="7306211" cy="0"/>
          </a:xfrm>
          <a:prstGeom prst="line">
            <a:avLst/>
          </a:prstGeom>
          <a:ln w="3175">
            <a:solidFill>
              <a:srgbClr val="FFFFFF"/>
            </a:solidFill>
          </a:ln>
        </p:spPr>
        <p:txBody>
          <a:bodyPr lIns="45719" rIns="45719"/>
          <a:lstStyle/>
          <a:p>
            <a:pPr>
              <a:defRPr sz="1600"/>
            </a:pPr>
            <a:endParaRPr/>
          </a:p>
        </p:txBody>
      </p:sp>
      <p:sp>
        <p:nvSpPr>
          <p:cNvPr id="1280" name="Shape 1280"/>
          <p:cNvSpPr/>
          <p:nvPr/>
        </p:nvSpPr>
        <p:spPr>
          <a:xfrm flipH="1">
            <a:off x="324797" y="2852934"/>
            <a:ext cx="2" cy="288034"/>
          </a:xfrm>
          <a:prstGeom prst="line">
            <a:avLst/>
          </a:prstGeom>
          <a:ln w="3175">
            <a:solidFill>
              <a:srgbClr val="FFFFFF"/>
            </a:solidFill>
          </a:ln>
        </p:spPr>
        <p:txBody>
          <a:bodyPr lIns="45719" rIns="45719"/>
          <a:lstStyle/>
          <a:p>
            <a:pPr>
              <a:defRPr sz="1600"/>
            </a:pPr>
            <a:endParaRPr/>
          </a:p>
        </p:txBody>
      </p:sp>
      <p:sp>
        <p:nvSpPr>
          <p:cNvPr id="1281" name="Shape 1281"/>
          <p:cNvSpPr/>
          <p:nvPr/>
        </p:nvSpPr>
        <p:spPr>
          <a:xfrm>
            <a:off x="912437" y="2463550"/>
            <a:ext cx="590951" cy="533402"/>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282" name="Shape 1282"/>
          <p:cNvSpPr/>
          <p:nvPr/>
        </p:nvSpPr>
        <p:spPr>
          <a:xfrm>
            <a:off x="1503386" y="2460624"/>
            <a:ext cx="4105277"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283" name="Shape 1283"/>
          <p:cNvSpPr/>
          <p:nvPr/>
        </p:nvSpPr>
        <p:spPr>
          <a:xfrm>
            <a:off x="7380312" y="2460624"/>
            <a:ext cx="278323"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284" name="Shape 1284"/>
          <p:cNvSpPr/>
          <p:nvPr/>
        </p:nvSpPr>
        <p:spPr>
          <a:xfrm>
            <a:off x="5638833" y="1664086"/>
            <a:ext cx="13287" cy="1332867"/>
          </a:xfrm>
          <a:prstGeom prst="line">
            <a:avLst/>
          </a:prstGeom>
          <a:ln w="63500">
            <a:solidFill>
              <a:srgbClr val="FF0000"/>
            </a:solidFill>
          </a:ln>
        </p:spPr>
        <p:txBody>
          <a:bodyPr lIns="45719" rIns="45719"/>
          <a:lstStyle/>
          <a:p>
            <a:pPr>
              <a:defRPr sz="1600"/>
            </a:pPr>
            <a:endParaRPr/>
          </a:p>
        </p:txBody>
      </p:sp>
      <p:sp>
        <p:nvSpPr>
          <p:cNvPr id="1285" name="Shape 1285"/>
          <p:cNvSpPr/>
          <p:nvPr/>
        </p:nvSpPr>
        <p:spPr>
          <a:xfrm>
            <a:off x="5436096" y="2060848"/>
            <a:ext cx="457202" cy="2"/>
          </a:xfrm>
          <a:prstGeom prst="line">
            <a:avLst/>
          </a:prstGeom>
          <a:ln w="63500">
            <a:solidFill>
              <a:srgbClr val="FF0000"/>
            </a:solidFill>
          </a:ln>
        </p:spPr>
        <p:txBody>
          <a:bodyPr lIns="45719" rIns="45719"/>
          <a:lstStyle/>
          <a:p>
            <a:pPr>
              <a:defRPr sz="1600"/>
            </a:pPr>
            <a:endParaRPr/>
          </a:p>
        </p:txBody>
      </p:sp>
      <p:sp>
        <p:nvSpPr>
          <p:cNvPr id="1286" name="Shape 1286"/>
          <p:cNvSpPr/>
          <p:nvPr/>
        </p:nvSpPr>
        <p:spPr>
          <a:xfrm>
            <a:off x="467542" y="3246073"/>
            <a:ext cx="1159668" cy="7399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200">
                <a:latin typeface="Times New Roman"/>
                <a:ea typeface="Times New Roman"/>
                <a:cs typeface="Times New Roman"/>
                <a:sym typeface="Times New Roman"/>
              </a:defRPr>
            </a:pPr>
            <a:r>
              <a:t>457/458 </a:t>
            </a:r>
          </a:p>
          <a:p>
            <a:pPr>
              <a:defRPr sz="2200">
                <a:latin typeface="Times New Roman"/>
                <a:ea typeface="Times New Roman"/>
                <a:cs typeface="Times New Roman"/>
                <a:sym typeface="Times New Roman"/>
              </a:defRPr>
            </a:pPr>
            <a:r>
              <a:t>v. Chr.</a:t>
            </a:r>
          </a:p>
        </p:txBody>
      </p:sp>
      <p:sp>
        <p:nvSpPr>
          <p:cNvPr id="1287" name="Shape 1287"/>
          <p:cNvSpPr/>
          <p:nvPr/>
        </p:nvSpPr>
        <p:spPr>
          <a:xfrm>
            <a:off x="354869" y="1340765"/>
            <a:ext cx="1756803" cy="7399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200">
                <a:latin typeface="Times New Roman"/>
                <a:ea typeface="Times New Roman"/>
                <a:cs typeface="Times New Roman"/>
                <a:sym typeface="Times New Roman"/>
              </a:defRPr>
            </a:pPr>
            <a:r>
              <a:t>7 Siebenheiten</a:t>
            </a:r>
            <a:br/>
            <a:endParaRPr/>
          </a:p>
        </p:txBody>
      </p:sp>
      <p:sp>
        <p:nvSpPr>
          <p:cNvPr id="1288" name="Shape 1288"/>
          <p:cNvSpPr/>
          <p:nvPr/>
        </p:nvSpPr>
        <p:spPr>
          <a:xfrm>
            <a:off x="2555875" y="1340767"/>
            <a:ext cx="1966352" cy="87219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200">
                <a:latin typeface="Times New Roman"/>
                <a:ea typeface="Times New Roman"/>
                <a:cs typeface="Times New Roman"/>
                <a:sym typeface="Times New Roman"/>
              </a:defRPr>
            </a:pPr>
            <a:r>
              <a:t>62 Siebenheiten</a:t>
            </a:r>
          </a:p>
          <a:p>
            <a:pPr>
              <a:defRPr sz="1600"/>
            </a:pPr>
            <a:r>
              <a:t/>
            </a:r>
            <a:br/>
            <a:endParaRPr/>
          </a:p>
        </p:txBody>
      </p:sp>
      <p:sp>
        <p:nvSpPr>
          <p:cNvPr id="1289" name="Shape 1289"/>
          <p:cNvSpPr/>
          <p:nvPr/>
        </p:nvSpPr>
        <p:spPr>
          <a:xfrm flipH="1" flipV="1">
            <a:off x="5508128" y="3108634"/>
            <a:ext cx="71985" cy="1765664"/>
          </a:xfrm>
          <a:prstGeom prst="line">
            <a:avLst/>
          </a:prstGeom>
          <a:ln w="63500">
            <a:solidFill>
              <a:srgbClr val="FFFFFF"/>
            </a:solidFill>
            <a:tailEnd type="triangle"/>
          </a:ln>
        </p:spPr>
        <p:txBody>
          <a:bodyPr lIns="45719" rIns="45719"/>
          <a:lstStyle/>
          <a:p>
            <a:pPr>
              <a:defRPr sz="1600"/>
            </a:pPr>
            <a:endParaRPr/>
          </a:p>
        </p:txBody>
      </p:sp>
      <p:sp>
        <p:nvSpPr>
          <p:cNvPr id="1290" name="Shape 1290"/>
          <p:cNvSpPr/>
          <p:nvPr/>
        </p:nvSpPr>
        <p:spPr>
          <a:xfrm>
            <a:off x="6679984" y="3487168"/>
            <a:ext cx="1586000" cy="57700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342900" indent="-342900" algn="ctr">
              <a:spcBef>
                <a:spcPts val="1900"/>
              </a:spcBef>
              <a:defRPr sz="2000"/>
            </a:pPr>
            <a:r>
              <a:t> </a:t>
            </a:r>
            <a:r>
              <a:rPr>
                <a:latin typeface="Times New Roman"/>
                <a:ea typeface="Times New Roman"/>
                <a:cs typeface="Times New Roman"/>
                <a:sym typeface="Times New Roman"/>
              </a:rPr>
              <a:t>3,5</a:t>
            </a:r>
            <a:r>
              <a:t> </a:t>
            </a:r>
            <a:r>
              <a:rPr>
                <a:latin typeface="Times New Roman"/>
                <a:ea typeface="Times New Roman"/>
                <a:cs typeface="Times New Roman"/>
                <a:sym typeface="Times New Roman"/>
              </a:rPr>
              <a:t>Jahre Endzeit</a:t>
            </a:r>
          </a:p>
        </p:txBody>
      </p:sp>
      <p:sp>
        <p:nvSpPr>
          <p:cNvPr id="1291" name="Shape 1291"/>
          <p:cNvSpPr/>
          <p:nvPr/>
        </p:nvSpPr>
        <p:spPr>
          <a:xfrm>
            <a:off x="7719793" y="1052735"/>
            <a:ext cx="2" cy="1958157"/>
          </a:xfrm>
          <a:prstGeom prst="line">
            <a:avLst/>
          </a:prstGeom>
          <a:ln w="63500">
            <a:solidFill>
              <a:srgbClr val="FF0000"/>
            </a:solidFill>
            <a:tailEnd type="triangle"/>
          </a:ln>
        </p:spPr>
        <p:txBody>
          <a:bodyPr lIns="45719" rIns="45719"/>
          <a:lstStyle/>
          <a:p>
            <a:pPr>
              <a:defRPr sz="1600"/>
            </a:pPr>
            <a:endParaRPr/>
          </a:p>
        </p:txBody>
      </p:sp>
      <p:sp>
        <p:nvSpPr>
          <p:cNvPr id="1292" name="Shape 1292"/>
          <p:cNvSpPr/>
          <p:nvPr/>
        </p:nvSpPr>
        <p:spPr>
          <a:xfrm>
            <a:off x="1512354" y="5056147"/>
            <a:ext cx="127001" cy="28379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marL="342900" indent="-342900" algn="ctr">
              <a:spcBef>
                <a:spcPts val="1900"/>
              </a:spcBef>
              <a:defRPr sz="2000"/>
            </a:lvl1pPr>
          </a:lstStyle>
          <a:p>
            <a:r>
              <a:t> </a:t>
            </a:r>
          </a:p>
        </p:txBody>
      </p:sp>
      <p:sp>
        <p:nvSpPr>
          <p:cNvPr id="1293" name="Shape 1293"/>
          <p:cNvSpPr/>
          <p:nvPr/>
        </p:nvSpPr>
        <p:spPr>
          <a:xfrm>
            <a:off x="7020272" y="908719"/>
            <a:ext cx="699523" cy="4097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200">
                <a:latin typeface="Times New Roman"/>
                <a:ea typeface="Times New Roman"/>
                <a:cs typeface="Times New Roman"/>
                <a:sym typeface="Times New Roman"/>
              </a:defRPr>
            </a:lvl1pPr>
          </a:lstStyle>
          <a:p>
            <a:r>
              <a:t>3,5 J.</a:t>
            </a:r>
          </a:p>
        </p:txBody>
      </p:sp>
      <p:sp>
        <p:nvSpPr>
          <p:cNvPr id="1294" name="Shape 1294"/>
          <p:cNvSpPr/>
          <p:nvPr/>
        </p:nvSpPr>
        <p:spPr>
          <a:xfrm>
            <a:off x="7740352" y="2924943"/>
            <a:ext cx="2" cy="304802"/>
          </a:xfrm>
          <a:prstGeom prst="line">
            <a:avLst/>
          </a:prstGeom>
          <a:ln w="3175">
            <a:solidFill>
              <a:srgbClr val="FFFFFF"/>
            </a:solidFill>
          </a:ln>
        </p:spPr>
        <p:txBody>
          <a:bodyPr lIns="45719" rIns="45719"/>
          <a:lstStyle/>
          <a:p>
            <a:pPr>
              <a:defRPr sz="1600"/>
            </a:pPr>
            <a:endParaRPr/>
          </a:p>
        </p:txBody>
      </p:sp>
      <p:sp>
        <p:nvSpPr>
          <p:cNvPr id="1295" name="Shape 1295"/>
          <p:cNvSpPr/>
          <p:nvPr/>
        </p:nvSpPr>
        <p:spPr>
          <a:xfrm>
            <a:off x="5306471" y="2463550"/>
            <a:ext cx="315479" cy="533402"/>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296" name="Shape 1296"/>
          <p:cNvSpPr/>
          <p:nvPr/>
        </p:nvSpPr>
        <p:spPr>
          <a:xfrm>
            <a:off x="5306471" y="908719"/>
            <a:ext cx="699523" cy="4097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200">
                <a:latin typeface="Times New Roman"/>
                <a:ea typeface="Times New Roman"/>
                <a:cs typeface="Times New Roman"/>
                <a:sym typeface="Times New Roman"/>
              </a:defRPr>
            </a:lvl1pPr>
          </a:lstStyle>
          <a:p>
            <a:r>
              <a:t>3,5 J.</a:t>
            </a:r>
          </a:p>
        </p:txBody>
      </p:sp>
      <p:sp>
        <p:nvSpPr>
          <p:cNvPr id="1297" name="Shape 1297"/>
          <p:cNvSpPr/>
          <p:nvPr/>
        </p:nvSpPr>
        <p:spPr>
          <a:xfrm>
            <a:off x="5387638" y="3927081"/>
            <a:ext cx="1480878" cy="88183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a:latin typeface="Times New Roman"/>
                <a:ea typeface="Times New Roman"/>
                <a:cs typeface="Times New Roman"/>
                <a:sym typeface="Times New Roman"/>
              </a:defRPr>
            </a:pPr>
            <a:r>
              <a:t>3,5 Jahre Dienst Christi</a:t>
            </a:r>
          </a:p>
          <a:p>
            <a:pPr>
              <a:defRPr>
                <a:latin typeface="Times New Roman"/>
                <a:ea typeface="Times New Roman"/>
                <a:cs typeface="Times New Roman"/>
                <a:sym typeface="Times New Roman"/>
              </a:defRPr>
            </a:pPr>
            <a:r>
              <a:t>26-30 n. Chr</a:t>
            </a:r>
          </a:p>
        </p:txBody>
      </p:sp>
      <p:sp>
        <p:nvSpPr>
          <p:cNvPr id="1298" name="Shape 1298"/>
          <p:cNvSpPr/>
          <p:nvPr/>
        </p:nvSpPr>
        <p:spPr>
          <a:xfrm flipV="1">
            <a:off x="4712233" y="3165550"/>
            <a:ext cx="515195" cy="1229061"/>
          </a:xfrm>
          <a:prstGeom prst="line">
            <a:avLst/>
          </a:prstGeom>
          <a:ln w="63500">
            <a:solidFill>
              <a:srgbClr val="FFFFFF"/>
            </a:solidFill>
            <a:tailEnd type="triangle"/>
          </a:ln>
        </p:spPr>
        <p:txBody>
          <a:bodyPr lIns="45719" rIns="45719"/>
          <a:lstStyle/>
          <a:p>
            <a:pPr>
              <a:defRPr sz="1600"/>
            </a:pPr>
            <a:endParaRPr/>
          </a:p>
        </p:txBody>
      </p:sp>
      <p:sp>
        <p:nvSpPr>
          <p:cNvPr id="1299" name="Shape 1299"/>
          <p:cNvSpPr/>
          <p:nvPr/>
        </p:nvSpPr>
        <p:spPr>
          <a:xfrm>
            <a:off x="4622617" y="3363935"/>
            <a:ext cx="857074" cy="7399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200">
                <a:latin typeface="Times New Roman"/>
                <a:ea typeface="Times New Roman"/>
                <a:cs typeface="Times New Roman"/>
                <a:sym typeface="Times New Roman"/>
              </a:defRPr>
            </a:pPr>
            <a:r>
              <a:t>26 </a:t>
            </a:r>
          </a:p>
          <a:p>
            <a:pPr>
              <a:defRPr sz="2200">
                <a:latin typeface="Times New Roman"/>
                <a:ea typeface="Times New Roman"/>
                <a:cs typeface="Times New Roman"/>
                <a:sym typeface="Times New Roman"/>
              </a:defRPr>
            </a:pPr>
            <a:r>
              <a:t>n. Chr.</a:t>
            </a:r>
          </a:p>
        </p:txBody>
      </p:sp>
      <p:sp>
        <p:nvSpPr>
          <p:cNvPr id="1300" name="Shape 1300"/>
          <p:cNvSpPr/>
          <p:nvPr/>
        </p:nvSpPr>
        <p:spPr>
          <a:xfrm>
            <a:off x="184945" y="4606465"/>
            <a:ext cx="8370188" cy="187922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p>
            <a:pPr defTabSz="410765">
              <a:defRPr sz="2000" b="1">
                <a:latin typeface="+mj-lt"/>
                <a:ea typeface="+mj-ea"/>
                <a:cs typeface="+mj-cs"/>
                <a:sym typeface="Helvetica"/>
              </a:defRPr>
            </a:pPr>
            <a:r>
              <a:t>ABER: </a:t>
            </a:r>
          </a:p>
          <a:p>
            <a:pPr defTabSz="410765">
              <a:defRPr sz="2000" b="1">
                <a:latin typeface="+mj-lt"/>
                <a:ea typeface="+mj-ea"/>
                <a:cs typeface="+mj-cs"/>
                <a:sym typeface="Helvetica"/>
              </a:defRPr>
            </a:pPr>
            <a:r>
              <a:t>. Zerteilung der 70. Woche: vom Text her unzulässig</a:t>
            </a:r>
          </a:p>
          <a:p>
            <a:pPr defTabSz="410765">
              <a:defRPr sz="2000" b="1">
                <a:latin typeface="+mj-lt"/>
                <a:ea typeface="+mj-ea"/>
                <a:cs typeface="+mj-cs"/>
                <a:sym typeface="Helvetica"/>
              </a:defRPr>
            </a:pPr>
            <a:r>
              <a:t>. 457 v. Chr.: fraglicher Ausgangspunkt</a:t>
            </a:r>
          </a:p>
          <a:p>
            <a:pPr defTabSz="410765">
              <a:defRPr sz="2000" b="1">
                <a:latin typeface="+mj-lt"/>
                <a:ea typeface="+mj-ea"/>
                <a:cs typeface="+mj-cs"/>
                <a:sym typeface="Helvetica"/>
              </a:defRPr>
            </a:pPr>
            <a:r>
              <a:t>. Der Text sagt nicht, dass der Gesalbte in der Mitte der letzten Woche ausgerottet wurde, sondern am Ende der 69. Woche.</a:t>
            </a:r>
          </a:p>
          <a:p>
            <a:pPr>
              <a:defRPr sz="2000" b="1"/>
            </a:pPr>
            <a:r>
              <a:t>. 70 n. Chr. (Zerst. Jerus.) fiele in die „Lücke“, wird aber berichtet!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0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30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30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30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30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3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 grpId="1" build="p" bldLvl="5" animBg="1" advAuto="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 name="Shape 1302"/>
          <p:cNvSpPr>
            <a:spLocks noGrp="1"/>
          </p:cNvSpPr>
          <p:nvPr>
            <p:ph type="title"/>
          </p:nvPr>
        </p:nvSpPr>
        <p:spPr>
          <a:xfrm>
            <a:off x="-1" y="188638"/>
            <a:ext cx="9144001" cy="639766"/>
          </a:xfrm>
          <a:prstGeom prst="rect">
            <a:avLst/>
          </a:prstGeom>
        </p:spPr>
        <p:txBody>
          <a:bodyPr lIns="0" tIns="0" rIns="0" bIns="0"/>
          <a:lstStyle>
            <a:lvl1pPr>
              <a:defRPr sz="3400">
                <a:solidFill>
                  <a:schemeClr val="accent5">
                    <a:lumOff val="11617"/>
                  </a:schemeClr>
                </a:solidFill>
              </a:defRPr>
            </a:lvl1pPr>
          </a:lstStyle>
          <a:p>
            <a:r>
              <a:t>70 Wochen – 3. Deutung: Adventist., Auberlen</a:t>
            </a:r>
          </a:p>
        </p:txBody>
      </p:sp>
      <p:sp>
        <p:nvSpPr>
          <p:cNvPr id="1303" name="Shape 1303"/>
          <p:cNvSpPr/>
          <p:nvPr/>
        </p:nvSpPr>
        <p:spPr>
          <a:xfrm>
            <a:off x="352424" y="2994025"/>
            <a:ext cx="7848601" cy="0"/>
          </a:xfrm>
          <a:prstGeom prst="line">
            <a:avLst/>
          </a:prstGeom>
          <a:ln w="3175">
            <a:solidFill>
              <a:srgbClr val="FFFFFF"/>
            </a:solidFill>
          </a:ln>
        </p:spPr>
        <p:txBody>
          <a:bodyPr lIns="45719" rIns="45719"/>
          <a:lstStyle/>
          <a:p>
            <a:pPr>
              <a:defRPr sz="1600"/>
            </a:pPr>
            <a:endParaRPr/>
          </a:p>
        </p:txBody>
      </p:sp>
      <p:sp>
        <p:nvSpPr>
          <p:cNvPr id="1304" name="Shape 1304"/>
          <p:cNvSpPr/>
          <p:nvPr/>
        </p:nvSpPr>
        <p:spPr>
          <a:xfrm flipH="1">
            <a:off x="324797" y="2852934"/>
            <a:ext cx="2" cy="288034"/>
          </a:xfrm>
          <a:prstGeom prst="line">
            <a:avLst/>
          </a:prstGeom>
          <a:ln w="3175">
            <a:solidFill>
              <a:srgbClr val="FFFFFF"/>
            </a:solidFill>
          </a:ln>
        </p:spPr>
        <p:txBody>
          <a:bodyPr lIns="45719" rIns="45719"/>
          <a:lstStyle/>
          <a:p>
            <a:pPr>
              <a:defRPr sz="1600"/>
            </a:pPr>
            <a:endParaRPr/>
          </a:p>
        </p:txBody>
      </p:sp>
      <p:sp>
        <p:nvSpPr>
          <p:cNvPr id="1305" name="Shape 1305"/>
          <p:cNvSpPr/>
          <p:nvPr/>
        </p:nvSpPr>
        <p:spPr>
          <a:xfrm>
            <a:off x="866054" y="2460624"/>
            <a:ext cx="609602"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306" name="Shape 1306"/>
          <p:cNvSpPr/>
          <p:nvPr/>
        </p:nvSpPr>
        <p:spPr>
          <a:xfrm>
            <a:off x="1503387" y="2460624"/>
            <a:ext cx="3860703"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307" name="Shape 1307"/>
          <p:cNvSpPr/>
          <p:nvPr/>
        </p:nvSpPr>
        <p:spPr>
          <a:xfrm>
            <a:off x="5364088" y="2460624"/>
            <a:ext cx="504827"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308" name="Shape 1308"/>
          <p:cNvSpPr/>
          <p:nvPr/>
        </p:nvSpPr>
        <p:spPr>
          <a:xfrm>
            <a:off x="5608663" y="1628799"/>
            <a:ext cx="13287" cy="1332867"/>
          </a:xfrm>
          <a:prstGeom prst="line">
            <a:avLst/>
          </a:prstGeom>
          <a:ln w="63500">
            <a:solidFill>
              <a:srgbClr val="FF0000"/>
            </a:solidFill>
          </a:ln>
        </p:spPr>
        <p:txBody>
          <a:bodyPr lIns="45719" rIns="45719"/>
          <a:lstStyle/>
          <a:p>
            <a:pPr>
              <a:defRPr sz="1600"/>
            </a:pPr>
            <a:endParaRPr/>
          </a:p>
        </p:txBody>
      </p:sp>
      <p:sp>
        <p:nvSpPr>
          <p:cNvPr id="1309" name="Shape 1309"/>
          <p:cNvSpPr/>
          <p:nvPr/>
        </p:nvSpPr>
        <p:spPr>
          <a:xfrm>
            <a:off x="5393349" y="2060848"/>
            <a:ext cx="457202" cy="2"/>
          </a:xfrm>
          <a:prstGeom prst="line">
            <a:avLst/>
          </a:prstGeom>
          <a:ln w="63500">
            <a:solidFill>
              <a:srgbClr val="FF0000"/>
            </a:solidFill>
          </a:ln>
        </p:spPr>
        <p:txBody>
          <a:bodyPr lIns="45719" rIns="45719"/>
          <a:lstStyle/>
          <a:p>
            <a:pPr>
              <a:defRPr sz="1600"/>
            </a:pPr>
            <a:endParaRPr/>
          </a:p>
        </p:txBody>
      </p:sp>
      <p:sp>
        <p:nvSpPr>
          <p:cNvPr id="1310" name="Shape 1310"/>
          <p:cNvSpPr/>
          <p:nvPr/>
        </p:nvSpPr>
        <p:spPr>
          <a:xfrm>
            <a:off x="542448" y="3067870"/>
            <a:ext cx="880267" cy="7399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200">
                <a:latin typeface="Times New Roman"/>
                <a:ea typeface="Times New Roman"/>
                <a:cs typeface="Times New Roman"/>
                <a:sym typeface="Times New Roman"/>
              </a:defRPr>
            </a:pPr>
            <a:r>
              <a:t>458/7 </a:t>
            </a:r>
          </a:p>
          <a:p>
            <a:pPr>
              <a:defRPr sz="2200">
                <a:latin typeface="Times New Roman"/>
                <a:ea typeface="Times New Roman"/>
                <a:cs typeface="Times New Roman"/>
                <a:sym typeface="Times New Roman"/>
              </a:defRPr>
            </a:pPr>
            <a:r>
              <a:t>v. Chr.</a:t>
            </a:r>
          </a:p>
        </p:txBody>
      </p:sp>
      <p:sp>
        <p:nvSpPr>
          <p:cNvPr id="1311" name="Shape 1311"/>
          <p:cNvSpPr/>
          <p:nvPr/>
        </p:nvSpPr>
        <p:spPr>
          <a:xfrm>
            <a:off x="354869" y="1340765"/>
            <a:ext cx="1756803" cy="7399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200">
                <a:latin typeface="Times New Roman"/>
                <a:ea typeface="Times New Roman"/>
                <a:cs typeface="Times New Roman"/>
                <a:sym typeface="Times New Roman"/>
              </a:defRPr>
            </a:pPr>
            <a:r>
              <a:t>7 Siebenheiten</a:t>
            </a:r>
            <a:br/>
            <a:r>
              <a:t>= 49 Jahre</a:t>
            </a:r>
          </a:p>
        </p:txBody>
      </p:sp>
      <p:sp>
        <p:nvSpPr>
          <p:cNvPr id="1312" name="Shape 1312"/>
          <p:cNvSpPr/>
          <p:nvPr/>
        </p:nvSpPr>
        <p:spPr>
          <a:xfrm>
            <a:off x="2555875" y="1340766"/>
            <a:ext cx="1896502" cy="7399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200">
                <a:latin typeface="Times New Roman"/>
                <a:ea typeface="Times New Roman"/>
                <a:cs typeface="Times New Roman"/>
                <a:sym typeface="Times New Roman"/>
              </a:defRPr>
            </a:pPr>
            <a:r>
              <a:t>62 Siebenheiten</a:t>
            </a:r>
            <a:br/>
            <a:r>
              <a:t>= 434 Jahre</a:t>
            </a:r>
          </a:p>
        </p:txBody>
      </p:sp>
      <p:sp>
        <p:nvSpPr>
          <p:cNvPr id="1313" name="Shape 1313"/>
          <p:cNvSpPr/>
          <p:nvPr/>
        </p:nvSpPr>
        <p:spPr>
          <a:xfrm>
            <a:off x="4931230" y="725570"/>
            <a:ext cx="1801012" cy="61513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Times New Roman"/>
                <a:ea typeface="Times New Roman"/>
                <a:cs typeface="Times New Roman"/>
                <a:sym typeface="Times New Roman"/>
              </a:defRPr>
            </a:lvl1pPr>
          </a:lstStyle>
          <a:p>
            <a:r>
              <a:t>1 Siebenheit =  3,5+3,5 J. </a:t>
            </a:r>
          </a:p>
        </p:txBody>
      </p:sp>
      <p:sp>
        <p:nvSpPr>
          <p:cNvPr id="1314" name="Shape 1314"/>
          <p:cNvSpPr/>
          <p:nvPr/>
        </p:nvSpPr>
        <p:spPr>
          <a:xfrm flipH="1" flipV="1">
            <a:off x="1511670" y="3010890"/>
            <a:ext cx="71985" cy="1765664"/>
          </a:xfrm>
          <a:prstGeom prst="line">
            <a:avLst/>
          </a:prstGeom>
          <a:ln w="63500">
            <a:solidFill>
              <a:srgbClr val="FFFFFF"/>
            </a:solidFill>
            <a:tailEnd type="triangle"/>
          </a:ln>
        </p:spPr>
        <p:txBody>
          <a:bodyPr lIns="45719" rIns="45719"/>
          <a:lstStyle/>
          <a:p>
            <a:pPr>
              <a:defRPr sz="1600"/>
            </a:pPr>
            <a:endParaRPr/>
          </a:p>
        </p:txBody>
      </p:sp>
      <p:sp>
        <p:nvSpPr>
          <p:cNvPr id="1315" name="Shape 1315"/>
          <p:cNvSpPr/>
          <p:nvPr/>
        </p:nvSpPr>
        <p:spPr>
          <a:xfrm>
            <a:off x="6942346" y="3060176"/>
            <a:ext cx="1008114" cy="7399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200">
                <a:latin typeface="Times New Roman"/>
                <a:ea typeface="Times New Roman"/>
                <a:cs typeface="Times New Roman"/>
                <a:sym typeface="Times New Roman"/>
              </a:defRPr>
            </a:pPr>
            <a:r>
              <a:t>70</a:t>
            </a:r>
          </a:p>
          <a:p>
            <a:pPr>
              <a:defRPr sz="2200">
                <a:latin typeface="Times New Roman"/>
                <a:ea typeface="Times New Roman"/>
                <a:cs typeface="Times New Roman"/>
                <a:sym typeface="Times New Roman"/>
              </a:defRPr>
            </a:pPr>
            <a:r>
              <a:t>n. Chr.</a:t>
            </a:r>
          </a:p>
        </p:txBody>
      </p:sp>
      <p:sp>
        <p:nvSpPr>
          <p:cNvPr id="1316" name="Shape 1316"/>
          <p:cNvSpPr/>
          <p:nvPr/>
        </p:nvSpPr>
        <p:spPr>
          <a:xfrm>
            <a:off x="4467454" y="3085576"/>
            <a:ext cx="1008114" cy="7399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200">
                <a:latin typeface="Times New Roman"/>
                <a:ea typeface="Times New Roman"/>
                <a:cs typeface="Times New Roman"/>
                <a:sym typeface="Times New Roman"/>
              </a:defRPr>
            </a:pPr>
            <a:r>
              <a:t>26/27 </a:t>
            </a:r>
          </a:p>
          <a:p>
            <a:pPr>
              <a:defRPr sz="2200">
                <a:latin typeface="Times New Roman"/>
                <a:ea typeface="Times New Roman"/>
                <a:cs typeface="Times New Roman"/>
                <a:sym typeface="Times New Roman"/>
              </a:defRPr>
            </a:pPr>
            <a:r>
              <a:t>n. Chr</a:t>
            </a:r>
          </a:p>
        </p:txBody>
      </p:sp>
      <p:sp>
        <p:nvSpPr>
          <p:cNvPr id="1317" name="Shape 1317"/>
          <p:cNvSpPr/>
          <p:nvPr/>
        </p:nvSpPr>
        <p:spPr>
          <a:xfrm flipH="1" flipV="1">
            <a:off x="5357355" y="3077485"/>
            <a:ext cx="35992" cy="1575652"/>
          </a:xfrm>
          <a:prstGeom prst="line">
            <a:avLst/>
          </a:prstGeom>
          <a:ln w="63500">
            <a:solidFill>
              <a:srgbClr val="FFFFFF"/>
            </a:solidFill>
            <a:tailEnd type="triangle"/>
          </a:ln>
        </p:spPr>
        <p:txBody>
          <a:bodyPr lIns="45719" rIns="45719"/>
          <a:lstStyle/>
          <a:p>
            <a:pPr>
              <a:defRPr sz="1600"/>
            </a:pPr>
            <a:endParaRPr/>
          </a:p>
        </p:txBody>
      </p:sp>
      <p:sp>
        <p:nvSpPr>
          <p:cNvPr id="1318" name="Shape 1318"/>
          <p:cNvSpPr/>
          <p:nvPr/>
        </p:nvSpPr>
        <p:spPr>
          <a:xfrm flipH="1" flipV="1">
            <a:off x="5892219" y="3010890"/>
            <a:ext cx="71986" cy="2257220"/>
          </a:xfrm>
          <a:prstGeom prst="line">
            <a:avLst/>
          </a:prstGeom>
          <a:ln w="63500">
            <a:solidFill>
              <a:srgbClr val="FFFFFF"/>
            </a:solidFill>
            <a:tailEnd type="triangle"/>
          </a:ln>
        </p:spPr>
        <p:txBody>
          <a:bodyPr lIns="45719" rIns="45719"/>
          <a:lstStyle/>
          <a:p>
            <a:pPr>
              <a:defRPr sz="1600"/>
            </a:pPr>
            <a:endParaRPr/>
          </a:p>
        </p:txBody>
      </p:sp>
      <p:sp>
        <p:nvSpPr>
          <p:cNvPr id="1319" name="Shape 1319"/>
          <p:cNvSpPr/>
          <p:nvPr/>
        </p:nvSpPr>
        <p:spPr>
          <a:xfrm>
            <a:off x="5591455" y="3096750"/>
            <a:ext cx="905935" cy="7399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200">
                <a:latin typeface="Times New Roman"/>
                <a:ea typeface="Times New Roman"/>
                <a:cs typeface="Times New Roman"/>
                <a:sym typeface="Times New Roman"/>
              </a:defRPr>
            </a:pPr>
            <a:r>
              <a:t>33/34 </a:t>
            </a:r>
          </a:p>
          <a:p>
            <a:pPr>
              <a:defRPr sz="2200">
                <a:latin typeface="Times New Roman"/>
                <a:ea typeface="Times New Roman"/>
                <a:cs typeface="Times New Roman"/>
                <a:sym typeface="Times New Roman"/>
              </a:defRPr>
            </a:pPr>
            <a:r>
              <a:t>n. Chr</a:t>
            </a:r>
          </a:p>
        </p:txBody>
      </p:sp>
      <p:sp>
        <p:nvSpPr>
          <p:cNvPr id="1320" name="Shape 1320"/>
          <p:cNvSpPr/>
          <p:nvPr/>
        </p:nvSpPr>
        <p:spPr>
          <a:xfrm>
            <a:off x="1494440" y="3077285"/>
            <a:ext cx="838930" cy="7399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200">
                <a:latin typeface="Times New Roman"/>
                <a:ea typeface="Times New Roman"/>
                <a:cs typeface="Times New Roman"/>
                <a:sym typeface="Times New Roman"/>
              </a:defRPr>
            </a:pPr>
            <a:r>
              <a:t>409/8</a:t>
            </a:r>
          </a:p>
          <a:p>
            <a:pPr>
              <a:defRPr sz="2200">
                <a:latin typeface="Times New Roman"/>
                <a:ea typeface="Times New Roman"/>
                <a:cs typeface="Times New Roman"/>
                <a:sym typeface="Times New Roman"/>
              </a:defRPr>
            </a:pPr>
            <a:r>
              <a:t>v. Chr.</a:t>
            </a:r>
          </a:p>
        </p:txBody>
      </p:sp>
      <p:sp>
        <p:nvSpPr>
          <p:cNvPr id="1321" name="Shape 1321"/>
          <p:cNvSpPr/>
          <p:nvPr/>
        </p:nvSpPr>
        <p:spPr>
          <a:xfrm>
            <a:off x="109964" y="3831789"/>
            <a:ext cx="8924071" cy="2872917"/>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p>
            <a:pPr defTabSz="410765">
              <a:defRPr b="1">
                <a:latin typeface="+mj-lt"/>
                <a:ea typeface="+mj-ea"/>
                <a:cs typeface="+mj-cs"/>
                <a:sym typeface="Helvetica"/>
              </a:defRPr>
            </a:pPr>
            <a:r>
              <a:t>. Aber der Text sagt nicht, dass der Gesalbte in der Mitte der letzten Woche ausgerottet wurde, sondern am Ende der 69. Woche.</a:t>
            </a:r>
          </a:p>
          <a:p>
            <a:pPr defTabSz="410765">
              <a:defRPr b="1">
                <a:latin typeface="+mj-lt"/>
                <a:ea typeface="+mj-ea"/>
                <a:cs typeface="+mj-cs"/>
                <a:sym typeface="Helvetica"/>
              </a:defRPr>
            </a:pPr>
            <a:r>
              <a:t>. Im Jahr 34 n. Chr. ergoss sich keine Verwüstung über den Verwüster. </a:t>
            </a:r>
          </a:p>
          <a:p>
            <a:pPr defTabSz="410765">
              <a:defRPr b="1">
                <a:latin typeface="+mj-lt"/>
                <a:ea typeface="+mj-ea"/>
                <a:cs typeface="+mj-cs"/>
                <a:sym typeface="Helvetica"/>
              </a:defRPr>
            </a:pPr>
            <a:r>
              <a:t>. 9,27: Jerusalem sollte noch in der 70. Woche verwüstet werden.</a:t>
            </a:r>
          </a:p>
          <a:p>
            <a:pPr defTabSz="410765">
              <a:defRPr b="1">
                <a:latin typeface="+mj-lt"/>
                <a:ea typeface="+mj-ea"/>
                <a:cs typeface="+mj-cs"/>
                <a:sym typeface="Helvetica"/>
              </a:defRPr>
            </a:pPr>
            <a:r>
              <a:t>. </a:t>
            </a:r>
            <a:r>
              <a:rPr u="sng"/>
              <a:t>Der</a:t>
            </a:r>
            <a:r>
              <a:t> Fürst macht, dass man aufhört, das Opfer im Tempel darzubringen. In </a:t>
            </a:r>
            <a:r>
              <a:rPr i="1">
                <a:latin typeface="Arial"/>
                <a:ea typeface="Arial"/>
                <a:cs typeface="Arial"/>
                <a:sym typeface="Arial"/>
              </a:rPr>
              <a:t>diesem</a:t>
            </a:r>
            <a:r>
              <a:t> Sinne „beseitigt“ er es (12,11; </a:t>
            </a:r>
            <a:r>
              <a:rPr>
                <a:latin typeface="Arial"/>
                <a:ea typeface="Arial"/>
                <a:cs typeface="Arial"/>
                <a:sym typeface="Arial"/>
              </a:rPr>
              <a:t>vgl. 8,11</a:t>
            </a:r>
            <a:r>
              <a:t>!). Er tut dies, </a:t>
            </a:r>
            <a:r>
              <a:rPr u="sng">
                <a:latin typeface="Arial"/>
                <a:ea typeface="Arial"/>
                <a:cs typeface="Arial"/>
                <a:sym typeface="Arial"/>
              </a:rPr>
              <a:t>um</a:t>
            </a:r>
            <a:r>
              <a:rPr u="sng"/>
              <a:t> den Gräuel der Verwüstung aufzustellen</a:t>
            </a:r>
            <a:r>
              <a:t>. Vgl. 12,11: „Von der Zeit an, da das beständige Opfer beseitigt wird, um den Verwüstugsgräuel aufzustellen, sind des 1290 Tage.“ </a:t>
            </a:r>
          </a:p>
          <a:p>
            <a:pPr defTabSz="410765">
              <a:defRPr b="1">
                <a:latin typeface="+mj-lt"/>
                <a:ea typeface="+mj-ea"/>
                <a:cs typeface="+mj-cs"/>
                <a:sym typeface="Helvetica"/>
              </a:defRPr>
            </a:pPr>
            <a:r>
              <a:t>. 457 v. Chr.: fraglicher Ausgangspunkt </a:t>
            </a:r>
          </a:p>
          <a:p>
            <a:pPr defTabSz="410765">
              <a:defRPr b="1">
                <a:latin typeface="+mj-lt"/>
                <a:ea typeface="+mj-ea"/>
                <a:cs typeface="+mj-cs"/>
                <a:sym typeface="Helvetica"/>
              </a:defRPr>
            </a:pPr>
            <a:r>
              <a:t>. Frage: Wollte Gott, dass man das Kommens Christi berechnen konnte? </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2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32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32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32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32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32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3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 grpId="1" build="p" bldLvl="5" animBg="1" advAuto="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 name="Shape 1323"/>
          <p:cNvSpPr>
            <a:spLocks noGrp="1"/>
          </p:cNvSpPr>
          <p:nvPr>
            <p:ph type="title"/>
          </p:nvPr>
        </p:nvSpPr>
        <p:spPr>
          <a:xfrm>
            <a:off x="-1" y="188638"/>
            <a:ext cx="9144001" cy="639766"/>
          </a:xfrm>
          <a:prstGeom prst="rect">
            <a:avLst/>
          </a:prstGeom>
        </p:spPr>
        <p:txBody>
          <a:bodyPr lIns="0" tIns="0" rIns="0" bIns="0"/>
          <a:lstStyle>
            <a:lvl1pPr>
              <a:defRPr sz="3400">
                <a:solidFill>
                  <a:schemeClr val="accent5">
                    <a:lumOff val="11617"/>
                  </a:schemeClr>
                </a:solidFill>
              </a:defRPr>
            </a:lvl1pPr>
          </a:lstStyle>
          <a:p>
            <a:r>
              <a:t>70 Wochen – 4. Deutung: 2 Lücken</a:t>
            </a:r>
          </a:p>
        </p:txBody>
      </p:sp>
      <p:sp>
        <p:nvSpPr>
          <p:cNvPr id="1324" name="Shape 1324"/>
          <p:cNvSpPr/>
          <p:nvPr/>
        </p:nvSpPr>
        <p:spPr>
          <a:xfrm>
            <a:off x="352423" y="2994025"/>
            <a:ext cx="7387930" cy="0"/>
          </a:xfrm>
          <a:prstGeom prst="line">
            <a:avLst/>
          </a:prstGeom>
          <a:ln w="3175">
            <a:solidFill>
              <a:srgbClr val="FFFFFF"/>
            </a:solidFill>
          </a:ln>
        </p:spPr>
        <p:txBody>
          <a:bodyPr lIns="45719" rIns="45719"/>
          <a:lstStyle/>
          <a:p>
            <a:pPr>
              <a:defRPr sz="1600"/>
            </a:pPr>
            <a:endParaRPr/>
          </a:p>
        </p:txBody>
      </p:sp>
      <p:sp>
        <p:nvSpPr>
          <p:cNvPr id="1325" name="Shape 1325"/>
          <p:cNvSpPr/>
          <p:nvPr/>
        </p:nvSpPr>
        <p:spPr>
          <a:xfrm flipH="1">
            <a:off x="324797" y="2852934"/>
            <a:ext cx="2" cy="288034"/>
          </a:xfrm>
          <a:prstGeom prst="line">
            <a:avLst/>
          </a:prstGeom>
          <a:ln w="3175">
            <a:solidFill>
              <a:srgbClr val="FFFFFF"/>
            </a:solidFill>
          </a:ln>
        </p:spPr>
        <p:txBody>
          <a:bodyPr lIns="45719" rIns="45719"/>
          <a:lstStyle/>
          <a:p>
            <a:pPr>
              <a:defRPr sz="1600"/>
            </a:pPr>
            <a:endParaRPr/>
          </a:p>
        </p:txBody>
      </p:sp>
      <p:sp>
        <p:nvSpPr>
          <p:cNvPr id="1326" name="Shape 1326"/>
          <p:cNvSpPr/>
          <p:nvPr/>
        </p:nvSpPr>
        <p:spPr>
          <a:xfrm>
            <a:off x="321488" y="2460624"/>
            <a:ext cx="609602"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327" name="Shape 1327"/>
          <p:cNvSpPr/>
          <p:nvPr/>
        </p:nvSpPr>
        <p:spPr>
          <a:xfrm>
            <a:off x="1503386" y="2460624"/>
            <a:ext cx="4105277"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328" name="Shape 1328"/>
          <p:cNvSpPr/>
          <p:nvPr/>
        </p:nvSpPr>
        <p:spPr>
          <a:xfrm>
            <a:off x="7209618" y="2460624"/>
            <a:ext cx="504827"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329" name="Shape 1329"/>
          <p:cNvSpPr/>
          <p:nvPr/>
        </p:nvSpPr>
        <p:spPr>
          <a:xfrm>
            <a:off x="5608663" y="1628799"/>
            <a:ext cx="13287" cy="1332867"/>
          </a:xfrm>
          <a:prstGeom prst="line">
            <a:avLst/>
          </a:prstGeom>
          <a:ln w="63500">
            <a:solidFill>
              <a:srgbClr val="FF0000"/>
            </a:solidFill>
          </a:ln>
        </p:spPr>
        <p:txBody>
          <a:bodyPr lIns="45719" rIns="45719"/>
          <a:lstStyle/>
          <a:p>
            <a:pPr>
              <a:defRPr sz="1600"/>
            </a:pPr>
            <a:endParaRPr/>
          </a:p>
        </p:txBody>
      </p:sp>
      <p:sp>
        <p:nvSpPr>
          <p:cNvPr id="1330" name="Shape 1330"/>
          <p:cNvSpPr/>
          <p:nvPr/>
        </p:nvSpPr>
        <p:spPr>
          <a:xfrm>
            <a:off x="5393349" y="2060848"/>
            <a:ext cx="457202" cy="2"/>
          </a:xfrm>
          <a:prstGeom prst="line">
            <a:avLst/>
          </a:prstGeom>
          <a:ln w="63500">
            <a:solidFill>
              <a:srgbClr val="FF0000"/>
            </a:solidFill>
          </a:ln>
        </p:spPr>
        <p:txBody>
          <a:bodyPr lIns="45719" rIns="45719"/>
          <a:lstStyle/>
          <a:p>
            <a:pPr>
              <a:defRPr sz="1600"/>
            </a:pPr>
            <a:endParaRPr/>
          </a:p>
        </p:txBody>
      </p:sp>
      <p:sp>
        <p:nvSpPr>
          <p:cNvPr id="1331" name="Shape 1331"/>
          <p:cNvSpPr/>
          <p:nvPr/>
        </p:nvSpPr>
        <p:spPr>
          <a:xfrm>
            <a:off x="107948" y="3187700"/>
            <a:ext cx="838931" cy="73997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200">
                <a:latin typeface="Times New Roman"/>
                <a:ea typeface="Times New Roman"/>
                <a:cs typeface="Times New Roman"/>
                <a:sym typeface="Times New Roman"/>
              </a:defRPr>
            </a:pPr>
            <a:r>
              <a:t>538 </a:t>
            </a:r>
          </a:p>
          <a:p>
            <a:pPr>
              <a:defRPr sz="2200">
                <a:latin typeface="Times New Roman"/>
                <a:ea typeface="Times New Roman"/>
                <a:cs typeface="Times New Roman"/>
                <a:sym typeface="Times New Roman"/>
              </a:defRPr>
            </a:pPr>
            <a:r>
              <a:t>v. Chr.</a:t>
            </a:r>
          </a:p>
        </p:txBody>
      </p:sp>
      <p:sp>
        <p:nvSpPr>
          <p:cNvPr id="1332" name="Shape 1332"/>
          <p:cNvSpPr/>
          <p:nvPr/>
        </p:nvSpPr>
        <p:spPr>
          <a:xfrm>
            <a:off x="354869" y="1340765"/>
            <a:ext cx="1270309" cy="7399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200">
                <a:latin typeface="Times New Roman"/>
                <a:ea typeface="Times New Roman"/>
                <a:cs typeface="Times New Roman"/>
                <a:sym typeface="Times New Roman"/>
              </a:defRPr>
            </a:pPr>
            <a:r>
              <a:t>7 Wochen</a:t>
            </a:r>
            <a:br/>
            <a:r>
              <a:t>= 49 Jahre</a:t>
            </a:r>
          </a:p>
        </p:txBody>
      </p:sp>
      <p:sp>
        <p:nvSpPr>
          <p:cNvPr id="1333" name="Shape 1333"/>
          <p:cNvSpPr/>
          <p:nvPr/>
        </p:nvSpPr>
        <p:spPr>
          <a:xfrm>
            <a:off x="2555875" y="1340766"/>
            <a:ext cx="1410008" cy="7399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200">
                <a:latin typeface="Times New Roman"/>
                <a:ea typeface="Times New Roman"/>
                <a:cs typeface="Times New Roman"/>
                <a:sym typeface="Times New Roman"/>
              </a:defRPr>
            </a:pPr>
            <a:r>
              <a:t>62 Wochen</a:t>
            </a:r>
            <a:br/>
            <a:r>
              <a:t>= 434 Jahre</a:t>
            </a:r>
          </a:p>
        </p:txBody>
      </p:sp>
      <p:sp>
        <p:nvSpPr>
          <p:cNvPr id="1334" name="Shape 1334"/>
          <p:cNvSpPr/>
          <p:nvPr/>
        </p:nvSpPr>
        <p:spPr>
          <a:xfrm>
            <a:off x="7308304" y="4149080"/>
            <a:ext cx="1564564" cy="2837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342900" indent="-342900">
              <a:spcBef>
                <a:spcPts val="1900"/>
              </a:spcBef>
              <a:defRPr sz="2000"/>
            </a:lvl1pPr>
          </a:lstStyle>
          <a:p>
            <a:r>
              <a:t>Vollendung</a:t>
            </a:r>
          </a:p>
        </p:txBody>
      </p:sp>
      <p:sp>
        <p:nvSpPr>
          <p:cNvPr id="1335" name="Shape 1335"/>
          <p:cNvSpPr/>
          <p:nvPr/>
        </p:nvSpPr>
        <p:spPr>
          <a:xfrm flipH="1" flipV="1">
            <a:off x="6372198" y="3068959"/>
            <a:ext cx="71985" cy="1765664"/>
          </a:xfrm>
          <a:prstGeom prst="line">
            <a:avLst/>
          </a:prstGeom>
          <a:ln w="63500">
            <a:solidFill>
              <a:srgbClr val="FFFFFF"/>
            </a:solidFill>
            <a:tailEnd type="triangle"/>
          </a:ln>
        </p:spPr>
        <p:txBody>
          <a:bodyPr lIns="45719" rIns="45719"/>
          <a:lstStyle/>
          <a:p>
            <a:pPr>
              <a:defRPr sz="1600"/>
            </a:pPr>
            <a:endParaRPr/>
          </a:p>
        </p:txBody>
      </p:sp>
      <p:sp>
        <p:nvSpPr>
          <p:cNvPr id="1336" name="Shape 1336"/>
          <p:cNvSpPr/>
          <p:nvPr/>
        </p:nvSpPr>
        <p:spPr>
          <a:xfrm>
            <a:off x="5149821" y="4591232"/>
            <a:ext cx="2643883" cy="482601"/>
          </a:xfrm>
          <a:prstGeom prst="rect">
            <a:avLst/>
          </a:prstGeom>
          <a:gradFill>
            <a:gsLst>
              <a:gs pos="0">
                <a:srgbClr val="FBFBFB"/>
              </a:gs>
              <a:gs pos="100000">
                <a:srgbClr val="BEBEBE"/>
              </a:gs>
            </a:gsLst>
            <a:lin ang="5400000"/>
          </a:gra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spAutoFit/>
          </a:bodyPr>
          <a:lstStyle/>
          <a:p>
            <a:pPr algn="ctr" defTabSz="410765">
              <a:defRPr sz="1600" b="1">
                <a:latin typeface="+mj-lt"/>
                <a:ea typeface="+mj-ea"/>
                <a:cs typeface="+mj-cs"/>
                <a:sym typeface="Helvetica"/>
              </a:defRPr>
            </a:pPr>
            <a:r>
              <a:t>2. zeitliche</a:t>
            </a:r>
            <a:br/>
            <a:r>
              <a:t>Unterbrechung: 2000 Jahre</a:t>
            </a:r>
          </a:p>
        </p:txBody>
      </p:sp>
      <p:sp>
        <p:nvSpPr>
          <p:cNvPr id="1337" name="Shape 1337"/>
          <p:cNvSpPr/>
          <p:nvPr/>
        </p:nvSpPr>
        <p:spPr>
          <a:xfrm>
            <a:off x="7764441" y="1052735"/>
            <a:ext cx="2" cy="1958157"/>
          </a:xfrm>
          <a:prstGeom prst="line">
            <a:avLst/>
          </a:prstGeom>
          <a:ln w="63500">
            <a:solidFill>
              <a:srgbClr val="FF0000"/>
            </a:solidFill>
            <a:tailEnd type="triangle"/>
          </a:ln>
        </p:spPr>
        <p:txBody>
          <a:bodyPr lIns="45719" rIns="45719"/>
          <a:lstStyle/>
          <a:p>
            <a:pPr>
              <a:defRPr sz="1600"/>
            </a:pPr>
            <a:endParaRPr/>
          </a:p>
        </p:txBody>
      </p:sp>
      <p:sp>
        <p:nvSpPr>
          <p:cNvPr id="1338" name="Shape 1338"/>
          <p:cNvSpPr/>
          <p:nvPr/>
        </p:nvSpPr>
        <p:spPr>
          <a:xfrm>
            <a:off x="589092" y="4583410"/>
            <a:ext cx="2271217" cy="482601"/>
          </a:xfrm>
          <a:prstGeom prst="rect">
            <a:avLst/>
          </a:prstGeom>
          <a:gradFill>
            <a:gsLst>
              <a:gs pos="0">
                <a:srgbClr val="FBFBFB"/>
              </a:gs>
              <a:gs pos="100000">
                <a:srgbClr val="BEBEBE"/>
              </a:gs>
            </a:gsLst>
            <a:lin ang="5400000"/>
          </a:gra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0" tIns="0" rIns="0" bIns="0">
            <a:spAutoFit/>
          </a:bodyPr>
          <a:lstStyle/>
          <a:p>
            <a:pPr algn="ctr" defTabSz="410765">
              <a:defRPr sz="1600" b="1">
                <a:latin typeface="+mj-lt"/>
                <a:ea typeface="+mj-ea"/>
                <a:cs typeface="+mj-cs"/>
                <a:sym typeface="Helvetica"/>
              </a:defRPr>
            </a:pPr>
            <a:r>
              <a:t>1. zeitliche</a:t>
            </a:r>
            <a:br/>
            <a:r>
              <a:t>Unterbrechung 489-396</a:t>
            </a:r>
          </a:p>
        </p:txBody>
      </p:sp>
      <p:sp>
        <p:nvSpPr>
          <p:cNvPr id="1339" name="Shape 1339"/>
          <p:cNvSpPr/>
          <p:nvPr/>
        </p:nvSpPr>
        <p:spPr>
          <a:xfrm flipH="1" flipV="1">
            <a:off x="7884368" y="2924941"/>
            <a:ext cx="180022" cy="1224139"/>
          </a:xfrm>
          <a:prstGeom prst="line">
            <a:avLst/>
          </a:prstGeom>
          <a:ln w="63500">
            <a:solidFill>
              <a:srgbClr val="FFFFFF"/>
            </a:solidFill>
            <a:tailEnd type="triangle"/>
          </a:ln>
        </p:spPr>
        <p:txBody>
          <a:bodyPr lIns="45719" rIns="45719"/>
          <a:lstStyle/>
          <a:p>
            <a:pPr>
              <a:defRPr sz="1600"/>
            </a:pPr>
            <a:endParaRPr/>
          </a:p>
        </p:txBody>
      </p:sp>
      <p:sp>
        <p:nvSpPr>
          <p:cNvPr id="1340" name="Shape 1340"/>
          <p:cNvSpPr/>
          <p:nvPr/>
        </p:nvSpPr>
        <p:spPr>
          <a:xfrm>
            <a:off x="6696222" y="1568986"/>
            <a:ext cx="1476180" cy="61512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Times New Roman"/>
                <a:ea typeface="Times New Roman"/>
                <a:cs typeface="Times New Roman"/>
                <a:sym typeface="Times New Roman"/>
              </a:defRPr>
            </a:lvl1pPr>
          </a:lstStyle>
          <a:p>
            <a:r>
              <a:t>1 Woche =  7Jahre</a:t>
            </a:r>
          </a:p>
        </p:txBody>
      </p:sp>
      <p:sp>
        <p:nvSpPr>
          <p:cNvPr id="1341" name="Shape 1341"/>
          <p:cNvSpPr/>
          <p:nvPr/>
        </p:nvSpPr>
        <p:spPr>
          <a:xfrm>
            <a:off x="7740352" y="2924943"/>
            <a:ext cx="2" cy="304802"/>
          </a:xfrm>
          <a:prstGeom prst="line">
            <a:avLst/>
          </a:prstGeom>
          <a:ln w="3175">
            <a:solidFill>
              <a:srgbClr val="FFFFFF"/>
            </a:solidFill>
          </a:ln>
        </p:spPr>
        <p:txBody>
          <a:bodyPr lIns="45719" rIns="45719"/>
          <a:lstStyle/>
          <a:p>
            <a:pPr>
              <a:defRPr sz="1600"/>
            </a:pPr>
            <a:endParaRPr/>
          </a:p>
        </p:txBody>
      </p:sp>
      <p:sp>
        <p:nvSpPr>
          <p:cNvPr id="1342" name="Shape 1342"/>
          <p:cNvSpPr/>
          <p:nvPr/>
        </p:nvSpPr>
        <p:spPr>
          <a:xfrm>
            <a:off x="38707" y="5232195"/>
            <a:ext cx="8885798" cy="173330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200" b="1"/>
            </a:pPr>
            <a:r>
              <a:t>Aber: </a:t>
            </a:r>
          </a:p>
          <a:p>
            <a:pPr>
              <a:defRPr sz="2200" b="1"/>
            </a:pPr>
            <a:r>
              <a:t>. Unerlaubte Lücken. Wie die 70 Exiljahre sind die 70 Wochen lückenlos. </a:t>
            </a:r>
          </a:p>
          <a:p>
            <a:pPr>
              <a:defRPr sz="2200" b="1"/>
            </a:pPr>
            <a:r>
              <a:t>. 70 n. Chr. (Zerst. Jerus.) fiele in die „Lücke“, wird aber berichtet!</a:t>
            </a:r>
          </a:p>
        </p:txBody>
      </p:sp>
      <p:sp>
        <p:nvSpPr>
          <p:cNvPr id="1343" name="Shape 1343"/>
          <p:cNvSpPr/>
          <p:nvPr/>
        </p:nvSpPr>
        <p:spPr>
          <a:xfrm>
            <a:off x="6890311" y="3229742"/>
            <a:ext cx="957485" cy="4097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200">
                <a:latin typeface="Times New Roman"/>
                <a:ea typeface="Times New Roman"/>
                <a:cs typeface="Times New Roman"/>
                <a:sym typeface="Times New Roman"/>
              </a:defRPr>
            </a:lvl1pPr>
          </a:lstStyle>
          <a:p>
            <a:r>
              <a:t>Endzeit</a:t>
            </a:r>
          </a:p>
        </p:txBody>
      </p:sp>
      <p:sp>
        <p:nvSpPr>
          <p:cNvPr id="1344" name="Shape 1344"/>
          <p:cNvSpPr/>
          <p:nvPr/>
        </p:nvSpPr>
        <p:spPr>
          <a:xfrm>
            <a:off x="5090112" y="3284982"/>
            <a:ext cx="857075" cy="7399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200">
                <a:latin typeface="Times New Roman"/>
                <a:ea typeface="Times New Roman"/>
                <a:cs typeface="Times New Roman"/>
                <a:sym typeface="Times New Roman"/>
              </a:defRPr>
            </a:pPr>
            <a:r>
              <a:t>30 </a:t>
            </a:r>
          </a:p>
          <a:p>
            <a:pPr>
              <a:defRPr sz="2200">
                <a:latin typeface="Times New Roman"/>
                <a:ea typeface="Times New Roman"/>
                <a:cs typeface="Times New Roman"/>
                <a:sym typeface="Times New Roman"/>
              </a:defRPr>
            </a:pPr>
            <a:r>
              <a:t>n. Chr.</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 name="Shape 1346"/>
          <p:cNvSpPr>
            <a:spLocks noGrp="1"/>
          </p:cNvSpPr>
          <p:nvPr>
            <p:ph type="title"/>
          </p:nvPr>
        </p:nvSpPr>
        <p:spPr>
          <a:xfrm>
            <a:off x="-1" y="188638"/>
            <a:ext cx="9144001" cy="639766"/>
          </a:xfrm>
          <a:prstGeom prst="rect">
            <a:avLst/>
          </a:prstGeom>
        </p:spPr>
        <p:txBody>
          <a:bodyPr lIns="0" tIns="0" rIns="0" bIns="0"/>
          <a:lstStyle>
            <a:lvl1pPr defTabSz="452627">
              <a:defRPr sz="3366">
                <a:solidFill>
                  <a:schemeClr val="accent5">
                    <a:lumOff val="11617"/>
                  </a:schemeClr>
                </a:solidFill>
                <a:effectLst>
                  <a:outerShdw blurRad="37719" dist="37719" dir="2700000" rotWithShape="0">
                    <a:srgbClr val="000000"/>
                  </a:outerShdw>
                </a:effectLst>
              </a:defRPr>
            </a:lvl1pPr>
          </a:lstStyle>
          <a:p>
            <a:r>
              <a:t>70 Wochen – 5.: präteristische symbol. Deutung</a:t>
            </a:r>
          </a:p>
        </p:txBody>
      </p:sp>
      <p:sp>
        <p:nvSpPr>
          <p:cNvPr id="1347" name="Shape 1347"/>
          <p:cNvSpPr/>
          <p:nvPr/>
        </p:nvSpPr>
        <p:spPr>
          <a:xfrm>
            <a:off x="352424" y="2994025"/>
            <a:ext cx="7848601" cy="0"/>
          </a:xfrm>
          <a:prstGeom prst="line">
            <a:avLst/>
          </a:prstGeom>
          <a:ln w="3175">
            <a:solidFill>
              <a:srgbClr val="FFFFFF"/>
            </a:solidFill>
          </a:ln>
        </p:spPr>
        <p:txBody>
          <a:bodyPr lIns="45719" rIns="45719"/>
          <a:lstStyle/>
          <a:p>
            <a:pPr>
              <a:defRPr sz="1600"/>
            </a:pPr>
            <a:endParaRPr/>
          </a:p>
        </p:txBody>
      </p:sp>
      <p:sp>
        <p:nvSpPr>
          <p:cNvPr id="1348" name="Shape 1348"/>
          <p:cNvSpPr/>
          <p:nvPr/>
        </p:nvSpPr>
        <p:spPr>
          <a:xfrm flipH="1">
            <a:off x="324797" y="2852934"/>
            <a:ext cx="2" cy="288034"/>
          </a:xfrm>
          <a:prstGeom prst="line">
            <a:avLst/>
          </a:prstGeom>
          <a:ln w="3175">
            <a:solidFill>
              <a:srgbClr val="FFFFFF"/>
            </a:solidFill>
          </a:ln>
        </p:spPr>
        <p:txBody>
          <a:bodyPr lIns="45719" rIns="45719"/>
          <a:lstStyle/>
          <a:p>
            <a:pPr>
              <a:defRPr sz="1600"/>
            </a:pPr>
            <a:endParaRPr/>
          </a:p>
        </p:txBody>
      </p:sp>
      <p:sp>
        <p:nvSpPr>
          <p:cNvPr id="1349" name="Shape 1349"/>
          <p:cNvSpPr/>
          <p:nvPr/>
        </p:nvSpPr>
        <p:spPr>
          <a:xfrm>
            <a:off x="321488" y="2463550"/>
            <a:ext cx="1181901" cy="533402"/>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350" name="Shape 1350"/>
          <p:cNvSpPr/>
          <p:nvPr/>
        </p:nvSpPr>
        <p:spPr>
          <a:xfrm>
            <a:off x="1503386" y="2460624"/>
            <a:ext cx="4105277"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351" name="Shape 1351"/>
          <p:cNvSpPr/>
          <p:nvPr/>
        </p:nvSpPr>
        <p:spPr>
          <a:xfrm>
            <a:off x="7380312" y="2460624"/>
            <a:ext cx="278323"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352" name="Shape 1352"/>
          <p:cNvSpPr/>
          <p:nvPr/>
        </p:nvSpPr>
        <p:spPr>
          <a:xfrm>
            <a:off x="5410944" y="2060848"/>
            <a:ext cx="457202" cy="2"/>
          </a:xfrm>
          <a:prstGeom prst="line">
            <a:avLst/>
          </a:prstGeom>
          <a:ln w="63500">
            <a:solidFill>
              <a:srgbClr val="FF0000"/>
            </a:solidFill>
          </a:ln>
        </p:spPr>
        <p:txBody>
          <a:bodyPr lIns="45719" rIns="45719"/>
          <a:lstStyle/>
          <a:p>
            <a:pPr>
              <a:defRPr sz="1600"/>
            </a:pPr>
            <a:endParaRPr/>
          </a:p>
        </p:txBody>
      </p:sp>
      <p:sp>
        <p:nvSpPr>
          <p:cNvPr id="1353" name="Shape 1353"/>
          <p:cNvSpPr/>
          <p:nvPr/>
        </p:nvSpPr>
        <p:spPr>
          <a:xfrm>
            <a:off x="107948" y="3187700"/>
            <a:ext cx="838931" cy="73997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200">
                <a:latin typeface="Times New Roman"/>
                <a:ea typeface="Times New Roman"/>
                <a:cs typeface="Times New Roman"/>
                <a:sym typeface="Times New Roman"/>
              </a:defRPr>
            </a:pPr>
            <a:r>
              <a:t>538 </a:t>
            </a:r>
          </a:p>
          <a:p>
            <a:pPr>
              <a:defRPr sz="2200">
                <a:latin typeface="Times New Roman"/>
                <a:ea typeface="Times New Roman"/>
                <a:cs typeface="Times New Roman"/>
                <a:sym typeface="Times New Roman"/>
              </a:defRPr>
            </a:pPr>
            <a:r>
              <a:t>v. Chr.</a:t>
            </a:r>
          </a:p>
        </p:txBody>
      </p:sp>
      <p:sp>
        <p:nvSpPr>
          <p:cNvPr id="1354" name="Shape 1354"/>
          <p:cNvSpPr/>
          <p:nvPr/>
        </p:nvSpPr>
        <p:spPr>
          <a:xfrm>
            <a:off x="354869" y="1340766"/>
            <a:ext cx="1826653" cy="10701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200">
                <a:latin typeface="Times New Roman"/>
                <a:ea typeface="Times New Roman"/>
                <a:cs typeface="Times New Roman"/>
                <a:sym typeface="Times New Roman"/>
              </a:defRPr>
            </a:pPr>
            <a:r>
              <a:t>7 Siebenheiten</a:t>
            </a:r>
          </a:p>
          <a:p>
            <a:pPr>
              <a:defRPr sz="2200">
                <a:latin typeface="Times New Roman"/>
                <a:ea typeface="Times New Roman"/>
                <a:cs typeface="Times New Roman"/>
                <a:sym typeface="Times New Roman"/>
              </a:defRPr>
            </a:pPr>
            <a:r>
              <a:t>undefininiert</a:t>
            </a:r>
            <a:br/>
            <a:endParaRPr/>
          </a:p>
        </p:txBody>
      </p:sp>
      <p:sp>
        <p:nvSpPr>
          <p:cNvPr id="1355" name="Shape 1355"/>
          <p:cNvSpPr/>
          <p:nvPr/>
        </p:nvSpPr>
        <p:spPr>
          <a:xfrm>
            <a:off x="2555875" y="1340767"/>
            <a:ext cx="1966352" cy="10701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200">
                <a:latin typeface="Times New Roman"/>
                <a:ea typeface="Times New Roman"/>
                <a:cs typeface="Times New Roman"/>
                <a:sym typeface="Times New Roman"/>
              </a:defRPr>
            </a:pPr>
            <a:r>
              <a:t>62 Siebenheiten</a:t>
            </a:r>
          </a:p>
          <a:p>
            <a:pPr>
              <a:defRPr sz="2200">
                <a:latin typeface="Times New Roman"/>
                <a:ea typeface="Times New Roman"/>
                <a:cs typeface="Times New Roman"/>
                <a:sym typeface="Times New Roman"/>
              </a:defRPr>
            </a:pPr>
            <a:r>
              <a:t>undefiniert</a:t>
            </a:r>
            <a:br/>
            <a:endParaRPr/>
          </a:p>
        </p:txBody>
      </p:sp>
      <p:sp>
        <p:nvSpPr>
          <p:cNvPr id="1356" name="Shape 1356"/>
          <p:cNvSpPr/>
          <p:nvPr/>
        </p:nvSpPr>
        <p:spPr>
          <a:xfrm>
            <a:off x="7719793" y="1052735"/>
            <a:ext cx="2" cy="1958157"/>
          </a:xfrm>
          <a:prstGeom prst="line">
            <a:avLst/>
          </a:prstGeom>
          <a:ln w="63500">
            <a:solidFill>
              <a:srgbClr val="FF0000"/>
            </a:solidFill>
            <a:tailEnd type="triangle"/>
          </a:ln>
        </p:spPr>
        <p:txBody>
          <a:bodyPr lIns="45719" rIns="45719"/>
          <a:lstStyle/>
          <a:p>
            <a:pPr>
              <a:defRPr sz="1600"/>
            </a:pPr>
            <a:endParaRPr/>
          </a:p>
        </p:txBody>
      </p:sp>
      <p:sp>
        <p:nvSpPr>
          <p:cNvPr id="1357" name="Shape 1357"/>
          <p:cNvSpPr/>
          <p:nvPr/>
        </p:nvSpPr>
        <p:spPr>
          <a:xfrm>
            <a:off x="5850547" y="1340766"/>
            <a:ext cx="2033822" cy="7399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200">
                <a:latin typeface="Times New Roman"/>
                <a:ea typeface="Times New Roman"/>
                <a:cs typeface="Times New Roman"/>
                <a:sym typeface="Times New Roman"/>
              </a:defRPr>
            </a:lvl1pPr>
          </a:lstStyle>
          <a:p>
            <a:r>
              <a:t>½ symbolische Woche </a:t>
            </a:r>
          </a:p>
        </p:txBody>
      </p:sp>
      <p:sp>
        <p:nvSpPr>
          <p:cNvPr id="1358" name="Shape 1358"/>
          <p:cNvSpPr/>
          <p:nvPr/>
        </p:nvSpPr>
        <p:spPr>
          <a:xfrm>
            <a:off x="7740352" y="2924943"/>
            <a:ext cx="2" cy="304802"/>
          </a:xfrm>
          <a:prstGeom prst="line">
            <a:avLst/>
          </a:prstGeom>
          <a:ln w="3175">
            <a:solidFill>
              <a:srgbClr val="FFFFFF"/>
            </a:solidFill>
          </a:ln>
        </p:spPr>
        <p:txBody>
          <a:bodyPr lIns="45719" rIns="45719"/>
          <a:lstStyle/>
          <a:p>
            <a:pPr>
              <a:defRPr sz="1600"/>
            </a:pPr>
            <a:endParaRPr/>
          </a:p>
        </p:txBody>
      </p:sp>
      <p:sp>
        <p:nvSpPr>
          <p:cNvPr id="1359" name="Shape 1359"/>
          <p:cNvSpPr/>
          <p:nvPr/>
        </p:nvSpPr>
        <p:spPr>
          <a:xfrm>
            <a:off x="5220072" y="2463550"/>
            <a:ext cx="388593" cy="533402"/>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360" name="Shape 1360"/>
          <p:cNvSpPr/>
          <p:nvPr/>
        </p:nvSpPr>
        <p:spPr>
          <a:xfrm>
            <a:off x="4932610" y="1340766"/>
            <a:ext cx="864097" cy="64160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200">
                <a:latin typeface="Times New Roman"/>
                <a:ea typeface="Times New Roman"/>
                <a:cs typeface="Times New Roman"/>
                <a:sym typeface="Times New Roman"/>
              </a:defRPr>
            </a:pPr>
            <a:r>
              <a:t>½</a:t>
            </a:r>
            <a:r>
              <a:rPr sz="1800"/>
              <a:t> </a:t>
            </a:r>
          </a:p>
          <a:p>
            <a:pPr>
              <a:defRPr sz="1600" b="1">
                <a:latin typeface="Times New Roman"/>
                <a:ea typeface="Times New Roman"/>
                <a:cs typeface="Times New Roman"/>
                <a:sym typeface="Times New Roman"/>
              </a:defRPr>
            </a:pPr>
            <a:r>
              <a:t>Woche</a:t>
            </a:r>
          </a:p>
        </p:txBody>
      </p:sp>
      <p:sp>
        <p:nvSpPr>
          <p:cNvPr id="1361" name="Shape 1361"/>
          <p:cNvSpPr/>
          <p:nvPr/>
        </p:nvSpPr>
        <p:spPr>
          <a:xfrm>
            <a:off x="5652120" y="2460624"/>
            <a:ext cx="1990316"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362" name="Shape 1362"/>
          <p:cNvSpPr/>
          <p:nvPr/>
        </p:nvSpPr>
        <p:spPr>
          <a:xfrm>
            <a:off x="5638833" y="1691878"/>
            <a:ext cx="13287" cy="1332867"/>
          </a:xfrm>
          <a:prstGeom prst="line">
            <a:avLst/>
          </a:prstGeom>
          <a:ln w="63500">
            <a:solidFill>
              <a:srgbClr val="FF0000"/>
            </a:solidFill>
          </a:ln>
        </p:spPr>
        <p:txBody>
          <a:bodyPr lIns="45719" rIns="45719"/>
          <a:lstStyle/>
          <a:p>
            <a:pPr>
              <a:defRPr sz="1600"/>
            </a:pPr>
            <a:endParaRPr/>
          </a:p>
        </p:txBody>
      </p:sp>
      <p:sp>
        <p:nvSpPr>
          <p:cNvPr id="1363" name="Shape 1363"/>
          <p:cNvSpPr/>
          <p:nvPr/>
        </p:nvSpPr>
        <p:spPr>
          <a:xfrm>
            <a:off x="5208350" y="3253437"/>
            <a:ext cx="857075" cy="7399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200">
                <a:latin typeface="Times New Roman"/>
                <a:ea typeface="Times New Roman"/>
                <a:cs typeface="Times New Roman"/>
                <a:sym typeface="Times New Roman"/>
              </a:defRPr>
            </a:pPr>
            <a:r>
              <a:t>30</a:t>
            </a:r>
          </a:p>
          <a:p>
            <a:pPr>
              <a:defRPr sz="2200">
                <a:latin typeface="Times New Roman"/>
                <a:ea typeface="Times New Roman"/>
                <a:cs typeface="Times New Roman"/>
                <a:sym typeface="Times New Roman"/>
              </a:defRPr>
            </a:pPr>
            <a:r>
              <a:t>n. Chr.</a:t>
            </a:r>
          </a:p>
        </p:txBody>
      </p:sp>
      <p:sp>
        <p:nvSpPr>
          <p:cNvPr id="1364" name="Shape 1364"/>
          <p:cNvSpPr/>
          <p:nvPr/>
        </p:nvSpPr>
        <p:spPr>
          <a:xfrm flipV="1">
            <a:off x="4712233" y="3165550"/>
            <a:ext cx="515195" cy="1229061"/>
          </a:xfrm>
          <a:prstGeom prst="line">
            <a:avLst/>
          </a:prstGeom>
          <a:ln w="63500">
            <a:solidFill>
              <a:srgbClr val="FFFFFF"/>
            </a:solidFill>
            <a:tailEnd type="triangle"/>
          </a:ln>
        </p:spPr>
        <p:txBody>
          <a:bodyPr lIns="45719" rIns="45719"/>
          <a:lstStyle/>
          <a:p>
            <a:pPr>
              <a:defRPr sz="1600"/>
            </a:pPr>
            <a:endParaRPr/>
          </a:p>
        </p:txBody>
      </p:sp>
      <p:sp>
        <p:nvSpPr>
          <p:cNvPr id="1365" name="Shape 1365"/>
          <p:cNvSpPr/>
          <p:nvPr/>
        </p:nvSpPr>
        <p:spPr>
          <a:xfrm>
            <a:off x="3897269" y="4365104"/>
            <a:ext cx="857074" cy="7399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200">
                <a:latin typeface="Times New Roman"/>
                <a:ea typeface="Times New Roman"/>
                <a:cs typeface="Times New Roman"/>
                <a:sym typeface="Times New Roman"/>
              </a:defRPr>
            </a:pPr>
            <a:r>
              <a:t>26 </a:t>
            </a:r>
          </a:p>
          <a:p>
            <a:pPr>
              <a:defRPr sz="2200">
                <a:latin typeface="Times New Roman"/>
                <a:ea typeface="Times New Roman"/>
                <a:cs typeface="Times New Roman"/>
                <a:sym typeface="Times New Roman"/>
              </a:defRPr>
            </a:pPr>
            <a:r>
              <a:t>n. Chr.</a:t>
            </a:r>
          </a:p>
        </p:txBody>
      </p:sp>
      <p:sp>
        <p:nvSpPr>
          <p:cNvPr id="1366" name="Shape 1366"/>
          <p:cNvSpPr/>
          <p:nvPr/>
        </p:nvSpPr>
        <p:spPr>
          <a:xfrm>
            <a:off x="107950" y="5373215"/>
            <a:ext cx="8928546" cy="140310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200" b="1"/>
            </a:pPr>
            <a:r>
              <a:t>ABER: </a:t>
            </a:r>
          </a:p>
          <a:p>
            <a:pPr>
              <a:defRPr sz="2200" b="1"/>
            </a:pPr>
            <a:r>
              <a:t>70 n. Chr. war nicht die Erfüllung von 9,24. Die Opfer wurden nicht abgeschafft, um den Gräuel aufzustellen (12,11).</a:t>
            </a:r>
          </a:p>
          <a:p>
            <a:pPr>
              <a:defRPr sz="2200" b="1"/>
            </a:pPr>
            <a:r>
              <a:t>1. Wochenhälfte = 3,5 Jahre; 2. Hälfte = 40 Jahre → Nicht erlaubt!.</a:t>
            </a:r>
          </a:p>
        </p:txBody>
      </p:sp>
      <p:sp>
        <p:nvSpPr>
          <p:cNvPr id="1367" name="Shape 1367"/>
          <p:cNvSpPr/>
          <p:nvPr/>
        </p:nvSpPr>
        <p:spPr>
          <a:xfrm flipH="1" flipV="1">
            <a:off x="7884367" y="2994023"/>
            <a:ext cx="134212" cy="1363531"/>
          </a:xfrm>
          <a:prstGeom prst="line">
            <a:avLst/>
          </a:prstGeom>
          <a:ln w="63500">
            <a:solidFill>
              <a:srgbClr val="FFFFFF"/>
            </a:solidFill>
            <a:tailEnd type="triangle"/>
          </a:ln>
        </p:spPr>
        <p:txBody>
          <a:bodyPr lIns="45719" rIns="45719"/>
          <a:lstStyle/>
          <a:p>
            <a:pPr>
              <a:defRPr sz="1600"/>
            </a:pPr>
            <a:endParaRPr/>
          </a:p>
        </p:txBody>
      </p:sp>
      <p:sp>
        <p:nvSpPr>
          <p:cNvPr id="1368" name="Shape 1368"/>
          <p:cNvSpPr/>
          <p:nvPr/>
        </p:nvSpPr>
        <p:spPr>
          <a:xfrm>
            <a:off x="7236296" y="4357553"/>
            <a:ext cx="1564564" cy="2837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342900" indent="-342900">
              <a:spcBef>
                <a:spcPts val="1900"/>
              </a:spcBef>
              <a:defRPr sz="2000"/>
            </a:lvl1pPr>
          </a:lstStyle>
          <a:p>
            <a:r>
              <a:t>70 n. Chr. </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 name="Shape 1370"/>
          <p:cNvSpPr/>
          <p:nvPr/>
        </p:nvSpPr>
        <p:spPr>
          <a:xfrm>
            <a:off x="352423" y="2994025"/>
            <a:ext cx="7306211" cy="0"/>
          </a:xfrm>
          <a:prstGeom prst="line">
            <a:avLst/>
          </a:prstGeom>
          <a:ln w="3175">
            <a:solidFill>
              <a:srgbClr val="FFFFFF"/>
            </a:solidFill>
          </a:ln>
        </p:spPr>
        <p:txBody>
          <a:bodyPr lIns="45719" rIns="45719"/>
          <a:lstStyle/>
          <a:p>
            <a:pPr>
              <a:defRPr sz="1600"/>
            </a:pPr>
            <a:endParaRPr/>
          </a:p>
        </p:txBody>
      </p:sp>
      <p:grpSp>
        <p:nvGrpSpPr>
          <p:cNvPr id="1373" name="Group 1373"/>
          <p:cNvGrpSpPr/>
          <p:nvPr/>
        </p:nvGrpSpPr>
        <p:grpSpPr>
          <a:xfrm>
            <a:off x="354868" y="2463550"/>
            <a:ext cx="1148521" cy="533402"/>
            <a:chOff x="0" y="0"/>
            <a:chExt cx="1148520" cy="533401"/>
          </a:xfrm>
        </p:grpSpPr>
        <p:sp>
          <p:nvSpPr>
            <p:cNvPr id="1371" name="Shape 1371"/>
            <p:cNvSpPr/>
            <p:nvPr/>
          </p:nvSpPr>
          <p:spPr>
            <a:xfrm>
              <a:off x="-1" y="-1"/>
              <a:ext cx="1148522" cy="533403"/>
            </a:xfrm>
            <a:prstGeom prst="rect">
              <a:avLst/>
            </a:prstGeom>
            <a:solidFill>
              <a:srgbClr val="3366FF"/>
            </a:solidFill>
            <a:ln w="3175" cap="flat">
              <a:solidFill>
                <a:srgbClr val="FFFFFF"/>
              </a:solidFill>
              <a:prstDash val="solid"/>
              <a:miter lim="800000"/>
            </a:ln>
            <a:effectLst/>
          </p:spPr>
          <p:txBody>
            <a:bodyPr wrap="square" lIns="45719" tIns="45719" rIns="45719" bIns="45719" numCol="1" anchor="ctr">
              <a:noAutofit/>
            </a:bodyPr>
            <a:lstStyle/>
            <a:p>
              <a:pPr>
                <a:defRPr sz="1600"/>
              </a:pPr>
              <a:endParaRPr/>
            </a:p>
          </p:txBody>
        </p:sp>
        <p:sp>
          <p:nvSpPr>
            <p:cNvPr id="1372" name="Shape 1372"/>
            <p:cNvSpPr/>
            <p:nvPr/>
          </p:nvSpPr>
          <p:spPr>
            <a:xfrm>
              <a:off x="0" y="156716"/>
              <a:ext cx="904181" cy="2199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1600">
                  <a:latin typeface="Times New Roman"/>
                  <a:ea typeface="Times New Roman"/>
                  <a:cs typeface="Times New Roman"/>
                  <a:sym typeface="Times New Roman"/>
                </a:defRPr>
              </a:lvl1pPr>
            </a:lstStyle>
            <a:p>
              <a:r>
                <a:t>undefiniert</a:t>
              </a:r>
            </a:p>
          </p:txBody>
        </p:sp>
      </p:grpSp>
      <p:grpSp>
        <p:nvGrpSpPr>
          <p:cNvPr id="1376" name="Group 1376"/>
          <p:cNvGrpSpPr/>
          <p:nvPr/>
        </p:nvGrpSpPr>
        <p:grpSpPr>
          <a:xfrm>
            <a:off x="1503386" y="2460624"/>
            <a:ext cx="4040737" cy="533401"/>
            <a:chOff x="0" y="0"/>
            <a:chExt cx="4040735" cy="533400"/>
          </a:xfrm>
        </p:grpSpPr>
        <p:sp>
          <p:nvSpPr>
            <p:cNvPr id="1374" name="Shape 1374"/>
            <p:cNvSpPr/>
            <p:nvPr/>
          </p:nvSpPr>
          <p:spPr>
            <a:xfrm>
              <a:off x="-1" y="0"/>
              <a:ext cx="4040737" cy="533400"/>
            </a:xfrm>
            <a:prstGeom prst="rect">
              <a:avLst/>
            </a:prstGeom>
            <a:solidFill>
              <a:srgbClr val="3366FF"/>
            </a:solidFill>
            <a:ln w="3175" cap="flat">
              <a:solidFill>
                <a:srgbClr val="FFFFFF"/>
              </a:solidFill>
              <a:prstDash val="solid"/>
              <a:miter lim="800000"/>
            </a:ln>
            <a:effectLst/>
          </p:spPr>
          <p:txBody>
            <a:bodyPr wrap="square" lIns="45719" tIns="45719" rIns="45719" bIns="45719" numCol="1" anchor="ctr">
              <a:noAutofit/>
            </a:bodyPr>
            <a:lstStyle/>
            <a:p>
              <a:pPr algn="ctr">
                <a:defRPr sz="1600"/>
              </a:pPr>
              <a:endParaRPr/>
            </a:p>
          </p:txBody>
        </p:sp>
        <p:sp>
          <p:nvSpPr>
            <p:cNvPr id="1375" name="Shape 1375"/>
            <p:cNvSpPr/>
            <p:nvPr/>
          </p:nvSpPr>
          <p:spPr>
            <a:xfrm>
              <a:off x="1568277" y="156715"/>
              <a:ext cx="904181" cy="2199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a:defRPr sz="1600">
                  <a:latin typeface="Times New Roman"/>
                  <a:ea typeface="Times New Roman"/>
                  <a:cs typeface="Times New Roman"/>
                  <a:sym typeface="Times New Roman"/>
                </a:defRPr>
              </a:lvl1pPr>
            </a:lstStyle>
            <a:p>
              <a:r>
                <a:t>undefiniert</a:t>
              </a:r>
            </a:p>
          </p:txBody>
        </p:sp>
      </p:grpSp>
      <p:sp>
        <p:nvSpPr>
          <p:cNvPr id="1377" name="Shape 1377"/>
          <p:cNvSpPr/>
          <p:nvPr/>
        </p:nvSpPr>
        <p:spPr>
          <a:xfrm>
            <a:off x="5593398" y="2460624"/>
            <a:ext cx="1068269"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378" name="Shape 1378"/>
          <p:cNvSpPr/>
          <p:nvPr/>
        </p:nvSpPr>
        <p:spPr>
          <a:xfrm>
            <a:off x="5580111" y="1664086"/>
            <a:ext cx="13287" cy="1332867"/>
          </a:xfrm>
          <a:prstGeom prst="line">
            <a:avLst/>
          </a:prstGeom>
          <a:ln w="63500">
            <a:solidFill>
              <a:srgbClr val="FF0000"/>
            </a:solidFill>
          </a:ln>
        </p:spPr>
        <p:txBody>
          <a:bodyPr lIns="45719" rIns="45719"/>
          <a:lstStyle/>
          <a:p>
            <a:pPr>
              <a:defRPr sz="1600"/>
            </a:pPr>
            <a:endParaRPr/>
          </a:p>
        </p:txBody>
      </p:sp>
      <p:sp>
        <p:nvSpPr>
          <p:cNvPr id="1379" name="Shape 1379"/>
          <p:cNvSpPr/>
          <p:nvPr/>
        </p:nvSpPr>
        <p:spPr>
          <a:xfrm>
            <a:off x="5364088" y="1916832"/>
            <a:ext cx="457202" cy="2"/>
          </a:xfrm>
          <a:prstGeom prst="line">
            <a:avLst/>
          </a:prstGeom>
          <a:ln w="63500">
            <a:solidFill>
              <a:srgbClr val="FF0000"/>
            </a:solidFill>
          </a:ln>
        </p:spPr>
        <p:txBody>
          <a:bodyPr lIns="45719" rIns="45719"/>
          <a:lstStyle/>
          <a:p>
            <a:pPr>
              <a:defRPr sz="1600"/>
            </a:pPr>
            <a:endParaRPr/>
          </a:p>
        </p:txBody>
      </p:sp>
      <p:sp>
        <p:nvSpPr>
          <p:cNvPr id="1380" name="Shape 1380"/>
          <p:cNvSpPr/>
          <p:nvPr/>
        </p:nvSpPr>
        <p:spPr>
          <a:xfrm>
            <a:off x="35495" y="3284982"/>
            <a:ext cx="173991" cy="4097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200">
                <a:latin typeface="Times New Roman"/>
                <a:ea typeface="Times New Roman"/>
                <a:cs typeface="Times New Roman"/>
                <a:sym typeface="Times New Roman"/>
              </a:defRPr>
            </a:lvl1pPr>
          </a:lstStyle>
          <a:p>
            <a:r>
              <a:t> </a:t>
            </a:r>
          </a:p>
        </p:txBody>
      </p:sp>
      <p:sp>
        <p:nvSpPr>
          <p:cNvPr id="1381" name="Shape 1381"/>
          <p:cNvSpPr/>
          <p:nvPr/>
        </p:nvSpPr>
        <p:spPr>
          <a:xfrm>
            <a:off x="323525" y="2010324"/>
            <a:ext cx="1512172" cy="28708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1400" b="1">
                <a:latin typeface="Times New Roman"/>
                <a:ea typeface="Times New Roman"/>
                <a:cs typeface="Times New Roman"/>
                <a:sym typeface="Times New Roman"/>
              </a:defRPr>
            </a:pPr>
            <a:r>
              <a:t>7</a:t>
            </a:r>
            <a:r>
              <a:rPr b="0"/>
              <a:t> </a:t>
            </a:r>
            <a:r>
              <a:t>Siebenheiten</a:t>
            </a:r>
          </a:p>
        </p:txBody>
      </p:sp>
      <p:sp>
        <p:nvSpPr>
          <p:cNvPr id="1382" name="Shape 1382"/>
          <p:cNvSpPr/>
          <p:nvPr/>
        </p:nvSpPr>
        <p:spPr>
          <a:xfrm>
            <a:off x="1632236" y="1988840"/>
            <a:ext cx="3893614" cy="28708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b="1">
                <a:latin typeface="Times New Roman"/>
                <a:ea typeface="Times New Roman"/>
                <a:cs typeface="Times New Roman"/>
                <a:sym typeface="Times New Roman"/>
              </a:defRPr>
            </a:lvl1pPr>
          </a:lstStyle>
          <a:p>
            <a:r>
              <a:t>62 Siebenheiten</a:t>
            </a:r>
          </a:p>
        </p:txBody>
      </p:sp>
      <p:sp>
        <p:nvSpPr>
          <p:cNvPr id="1383" name="Shape 1383"/>
          <p:cNvSpPr/>
          <p:nvPr/>
        </p:nvSpPr>
        <p:spPr>
          <a:xfrm>
            <a:off x="7719793" y="548679"/>
            <a:ext cx="2" cy="1958157"/>
          </a:xfrm>
          <a:prstGeom prst="line">
            <a:avLst/>
          </a:prstGeom>
          <a:ln w="63500">
            <a:solidFill>
              <a:srgbClr val="FF0000"/>
            </a:solidFill>
            <a:tailEnd type="triangle"/>
          </a:ln>
        </p:spPr>
        <p:txBody>
          <a:bodyPr lIns="45719" rIns="45719"/>
          <a:lstStyle/>
          <a:p>
            <a:pPr>
              <a:defRPr sz="1600"/>
            </a:pPr>
            <a:endParaRPr/>
          </a:p>
        </p:txBody>
      </p:sp>
      <p:sp>
        <p:nvSpPr>
          <p:cNvPr id="1384" name="Shape 1384"/>
          <p:cNvSpPr/>
          <p:nvPr/>
        </p:nvSpPr>
        <p:spPr>
          <a:xfrm>
            <a:off x="1512354" y="5056147"/>
            <a:ext cx="127001" cy="28379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marL="342900" indent="-342900" algn="ctr">
              <a:spcBef>
                <a:spcPts val="1900"/>
              </a:spcBef>
              <a:defRPr sz="2000"/>
            </a:lvl1pPr>
          </a:lstStyle>
          <a:p>
            <a:r>
              <a:t> </a:t>
            </a:r>
          </a:p>
        </p:txBody>
      </p:sp>
      <p:sp>
        <p:nvSpPr>
          <p:cNvPr id="1385" name="Shape 1385"/>
          <p:cNvSpPr/>
          <p:nvPr/>
        </p:nvSpPr>
        <p:spPr>
          <a:xfrm>
            <a:off x="6794375" y="2496491"/>
            <a:ext cx="699524" cy="40977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200">
                <a:latin typeface="Times New Roman"/>
                <a:ea typeface="Times New Roman"/>
                <a:cs typeface="Times New Roman"/>
                <a:sym typeface="Times New Roman"/>
              </a:defRPr>
            </a:lvl1pPr>
          </a:lstStyle>
          <a:p>
            <a:r>
              <a:t>3,5</a:t>
            </a:r>
          </a:p>
        </p:txBody>
      </p:sp>
      <p:sp>
        <p:nvSpPr>
          <p:cNvPr id="1386" name="Shape 1386"/>
          <p:cNvSpPr/>
          <p:nvPr/>
        </p:nvSpPr>
        <p:spPr>
          <a:xfrm>
            <a:off x="5783143" y="2507606"/>
            <a:ext cx="699523" cy="4097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200">
                <a:latin typeface="Times New Roman"/>
                <a:ea typeface="Times New Roman"/>
                <a:cs typeface="Times New Roman"/>
                <a:sym typeface="Times New Roman"/>
              </a:defRPr>
            </a:lvl1pPr>
          </a:lstStyle>
          <a:p>
            <a:r>
              <a:t>3 ½ </a:t>
            </a:r>
          </a:p>
        </p:txBody>
      </p:sp>
      <p:sp>
        <p:nvSpPr>
          <p:cNvPr id="1387" name="Shape 1387"/>
          <p:cNvSpPr/>
          <p:nvPr/>
        </p:nvSpPr>
        <p:spPr>
          <a:xfrm flipV="1">
            <a:off x="6660230" y="3341020"/>
            <a:ext cx="1435" cy="736051"/>
          </a:xfrm>
          <a:prstGeom prst="line">
            <a:avLst/>
          </a:prstGeom>
          <a:ln w="63500">
            <a:solidFill>
              <a:srgbClr val="FFFFFF"/>
            </a:solidFill>
            <a:tailEnd type="triangle"/>
          </a:ln>
        </p:spPr>
        <p:txBody>
          <a:bodyPr lIns="45719" rIns="45719"/>
          <a:lstStyle/>
          <a:p>
            <a:pPr>
              <a:defRPr sz="1600"/>
            </a:pPr>
            <a:endParaRPr/>
          </a:p>
        </p:txBody>
      </p:sp>
      <p:grpSp>
        <p:nvGrpSpPr>
          <p:cNvPr id="1390" name="Group 1390"/>
          <p:cNvGrpSpPr/>
          <p:nvPr/>
        </p:nvGrpSpPr>
        <p:grpSpPr>
          <a:xfrm>
            <a:off x="6661663" y="2463550"/>
            <a:ext cx="996972" cy="533402"/>
            <a:chOff x="0" y="0"/>
            <a:chExt cx="996971" cy="533401"/>
          </a:xfrm>
        </p:grpSpPr>
        <p:sp>
          <p:nvSpPr>
            <p:cNvPr id="1388" name="Shape 1388"/>
            <p:cNvSpPr/>
            <p:nvPr/>
          </p:nvSpPr>
          <p:spPr>
            <a:xfrm>
              <a:off x="-1" y="-1"/>
              <a:ext cx="996973" cy="533403"/>
            </a:xfrm>
            <a:prstGeom prst="rect">
              <a:avLst/>
            </a:prstGeom>
            <a:solidFill>
              <a:srgbClr val="3366FF"/>
            </a:solidFill>
            <a:ln w="3175" cap="flat">
              <a:solidFill>
                <a:srgbClr val="FFFFFF"/>
              </a:solidFill>
              <a:prstDash val="solid"/>
              <a:miter lim="800000"/>
            </a:ln>
            <a:effectLst/>
          </p:spPr>
          <p:txBody>
            <a:bodyPr wrap="square" lIns="45719" tIns="45719" rIns="45719" bIns="45719" numCol="1" anchor="ctr">
              <a:noAutofit/>
            </a:bodyPr>
            <a:lstStyle/>
            <a:p>
              <a:pPr>
                <a:defRPr sz="1600"/>
              </a:pPr>
              <a:endParaRPr/>
            </a:p>
          </p:txBody>
        </p:sp>
        <p:sp>
          <p:nvSpPr>
            <p:cNvPr id="1389" name="Shape 1389"/>
            <p:cNvSpPr/>
            <p:nvPr/>
          </p:nvSpPr>
          <p:spPr>
            <a:xfrm>
              <a:off x="-1" y="107534"/>
              <a:ext cx="641351" cy="318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2200">
                  <a:latin typeface="Times New Roman"/>
                  <a:ea typeface="Times New Roman"/>
                  <a:cs typeface="Times New Roman"/>
                  <a:sym typeface="Times New Roman"/>
                </a:defRPr>
              </a:lvl1pPr>
            </a:lstStyle>
            <a:p>
              <a:r>
                <a:t>  3 ½ </a:t>
              </a:r>
            </a:p>
          </p:txBody>
        </p:sp>
      </p:grpSp>
      <p:sp>
        <p:nvSpPr>
          <p:cNvPr id="1391" name="Shape 1391"/>
          <p:cNvSpPr/>
          <p:nvPr/>
        </p:nvSpPr>
        <p:spPr>
          <a:xfrm>
            <a:off x="5544120" y="1988840"/>
            <a:ext cx="2291681" cy="28708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b="1">
                <a:latin typeface="Times New Roman"/>
                <a:ea typeface="Times New Roman"/>
                <a:cs typeface="Times New Roman"/>
                <a:sym typeface="Times New Roman"/>
              </a:defRPr>
            </a:lvl1pPr>
          </a:lstStyle>
          <a:p>
            <a:r>
              <a:t>1 Siebenheit undefiniert</a:t>
            </a:r>
          </a:p>
        </p:txBody>
      </p:sp>
      <p:sp>
        <p:nvSpPr>
          <p:cNvPr id="1392" name="Shape 1392"/>
          <p:cNvSpPr/>
          <p:nvPr/>
        </p:nvSpPr>
        <p:spPr>
          <a:xfrm flipH="1" flipV="1">
            <a:off x="7690074" y="3068957"/>
            <a:ext cx="29718" cy="1987190"/>
          </a:xfrm>
          <a:prstGeom prst="line">
            <a:avLst/>
          </a:prstGeom>
          <a:ln w="63500">
            <a:solidFill>
              <a:srgbClr val="FFFFFF"/>
            </a:solidFill>
            <a:tailEnd type="triangle"/>
          </a:ln>
        </p:spPr>
        <p:txBody>
          <a:bodyPr lIns="45719" rIns="45719"/>
          <a:lstStyle/>
          <a:p>
            <a:pPr>
              <a:defRPr sz="1600"/>
            </a:pPr>
            <a:endParaRPr/>
          </a:p>
        </p:txBody>
      </p:sp>
      <p:sp>
        <p:nvSpPr>
          <p:cNvPr id="1393" name="Shape 1393"/>
          <p:cNvSpPr/>
          <p:nvPr/>
        </p:nvSpPr>
        <p:spPr>
          <a:xfrm>
            <a:off x="5148064" y="3140966"/>
            <a:ext cx="1056848" cy="34843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Times New Roman"/>
                <a:ea typeface="Times New Roman"/>
                <a:cs typeface="Times New Roman"/>
                <a:sym typeface="Times New Roman"/>
              </a:defRPr>
            </a:lvl1pPr>
          </a:lstStyle>
          <a:p>
            <a:r>
              <a:t>30 n.C.</a:t>
            </a:r>
          </a:p>
        </p:txBody>
      </p:sp>
      <p:sp>
        <p:nvSpPr>
          <p:cNvPr id="1394" name="Shape 1394"/>
          <p:cNvSpPr/>
          <p:nvPr/>
        </p:nvSpPr>
        <p:spPr>
          <a:xfrm>
            <a:off x="35494" y="3284982"/>
            <a:ext cx="838931" cy="7399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200">
                <a:latin typeface="Times New Roman"/>
                <a:ea typeface="Times New Roman"/>
                <a:cs typeface="Times New Roman"/>
                <a:sym typeface="Times New Roman"/>
              </a:defRPr>
            </a:pPr>
            <a:r>
              <a:t>538 </a:t>
            </a:r>
          </a:p>
          <a:p>
            <a:pPr>
              <a:defRPr sz="2200">
                <a:latin typeface="Times New Roman"/>
                <a:ea typeface="Times New Roman"/>
                <a:cs typeface="Times New Roman"/>
                <a:sym typeface="Times New Roman"/>
              </a:defRPr>
            </a:pPr>
            <a:r>
              <a:t>v. Chr.</a:t>
            </a:r>
          </a:p>
        </p:txBody>
      </p:sp>
      <p:sp>
        <p:nvSpPr>
          <p:cNvPr id="1395" name="Shape 1395"/>
          <p:cNvSpPr/>
          <p:nvPr/>
        </p:nvSpPr>
        <p:spPr>
          <a:xfrm>
            <a:off x="6161537" y="2996950"/>
            <a:ext cx="1056848" cy="34843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Times New Roman"/>
                <a:ea typeface="Times New Roman"/>
                <a:cs typeface="Times New Roman"/>
                <a:sym typeface="Times New Roman"/>
              </a:defRPr>
            </a:lvl1pPr>
          </a:lstStyle>
          <a:p>
            <a:r>
              <a:t>70 n.C.</a:t>
            </a:r>
          </a:p>
        </p:txBody>
      </p:sp>
      <p:sp>
        <p:nvSpPr>
          <p:cNvPr id="1396" name="Shape 1396"/>
          <p:cNvSpPr>
            <a:spLocks noGrp="1"/>
          </p:cNvSpPr>
          <p:nvPr>
            <p:ph type="title"/>
          </p:nvPr>
        </p:nvSpPr>
        <p:spPr>
          <a:xfrm>
            <a:off x="-1" y="-1"/>
            <a:ext cx="9144001" cy="1052514"/>
          </a:xfrm>
          <a:prstGeom prst="rect">
            <a:avLst/>
          </a:prstGeom>
        </p:spPr>
        <p:txBody>
          <a:bodyPr lIns="0" tIns="0" rIns="0" bIns="0"/>
          <a:lstStyle/>
          <a:p>
            <a:pPr>
              <a:defRPr sz="3400">
                <a:solidFill>
                  <a:schemeClr val="accent5">
                    <a:lumOff val="11617"/>
                  </a:schemeClr>
                </a:solidFill>
              </a:defRPr>
            </a:pPr>
            <a:r>
              <a:t>70 Wochen –  6. Die klassische Deutung</a:t>
            </a:r>
            <a:br/>
            <a:endParaRPr/>
          </a:p>
        </p:txBody>
      </p:sp>
      <p:sp>
        <p:nvSpPr>
          <p:cNvPr id="1397" name="Shape 1397"/>
          <p:cNvSpPr/>
          <p:nvPr/>
        </p:nvSpPr>
        <p:spPr>
          <a:xfrm>
            <a:off x="4817750" y="3502098"/>
            <a:ext cx="1538010" cy="69348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latin typeface="Times New Roman"/>
                <a:ea typeface="Times New Roman"/>
                <a:cs typeface="Times New Roman"/>
                <a:sym typeface="Times New Roman"/>
              </a:defRPr>
            </a:lvl1pPr>
          </a:lstStyle>
          <a:p>
            <a:r>
              <a:t>Mit Christi Kommen beginnt die letzte Woche</a:t>
            </a:r>
          </a:p>
        </p:txBody>
      </p:sp>
      <p:sp>
        <p:nvSpPr>
          <p:cNvPr id="1398" name="Shape 1398"/>
          <p:cNvSpPr/>
          <p:nvPr/>
        </p:nvSpPr>
        <p:spPr>
          <a:xfrm>
            <a:off x="92732" y="4531808"/>
            <a:ext cx="9099774" cy="2027239"/>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p>
            <a:pPr defTabSz="410765">
              <a:defRPr b="1">
                <a:latin typeface="+mj-lt"/>
                <a:ea typeface="+mj-ea"/>
                <a:cs typeface="+mj-cs"/>
                <a:sym typeface="Helvetica"/>
              </a:defRPr>
            </a:pPr>
            <a:r>
              <a:t>ABER: </a:t>
            </a:r>
          </a:p>
          <a:p>
            <a:pPr defTabSz="410765">
              <a:defRPr b="1">
                <a:latin typeface="+mj-lt"/>
                <a:ea typeface="+mj-ea"/>
                <a:cs typeface="+mj-cs"/>
                <a:sym typeface="Helvetica"/>
              </a:defRPr>
            </a:pPr>
            <a:r>
              <a:t>. Die Opferdarbringungen hörten beim röm.-jüd. Krieg am 17. Juli 70 n. Chr. auf, aber </a:t>
            </a:r>
            <a:r>
              <a:rPr u="sng"/>
              <a:t>nicht</a:t>
            </a:r>
            <a:r>
              <a:t>, „um den verwüstenden Gräuel aufzustellen“ (12,11).</a:t>
            </a:r>
          </a:p>
          <a:p>
            <a:pPr defTabSz="410765">
              <a:defRPr b="1">
                <a:latin typeface="+mj-lt"/>
                <a:ea typeface="+mj-ea"/>
                <a:cs typeface="+mj-cs"/>
                <a:sym typeface="Helvetica"/>
              </a:defRPr>
            </a:pPr>
            <a:r>
              <a:t>. Titus schloss keinen Bund mit den Juden, drängte ihnen auch keinen auf. </a:t>
            </a:r>
          </a:p>
          <a:p>
            <a:pPr defTabSz="410765">
              <a:defRPr b="1">
                <a:latin typeface="+mj-lt"/>
                <a:ea typeface="+mj-ea"/>
                <a:cs typeface="+mj-cs"/>
                <a:sym typeface="Helvetica"/>
              </a:defRPr>
            </a:pPr>
            <a:r>
              <a:t>. Titus wurde nicht 70 n. Chr. getötet/gerichtet, auch sein Heer nicht.</a:t>
            </a:r>
          </a:p>
          <a:p>
            <a:pPr defTabSz="410765">
              <a:defRPr b="1">
                <a:latin typeface="+mj-lt"/>
                <a:ea typeface="+mj-ea"/>
                <a:cs typeface="+mj-cs"/>
                <a:sym typeface="Helvetica"/>
              </a:defRPr>
            </a:pPr>
            <a:r>
              <a:t>. Die letzte halbe „Woche“ (2000 Jahre) wäre unverhältnismäßige stark „gedehnt“.  = unzulässig. Zeitangaben müssen annähernd mit der Realität übereinstimmen. </a:t>
            </a:r>
          </a:p>
        </p:txBody>
      </p:sp>
    </p:spTree>
  </p:cSld>
  <p:clrMapOvr>
    <a:masterClrMapping/>
  </p:clrMapOvr>
  <p:transition spd="slow"/>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 name="Shape 1400"/>
          <p:cNvSpPr/>
          <p:nvPr/>
        </p:nvSpPr>
        <p:spPr>
          <a:xfrm>
            <a:off x="352424" y="2994025"/>
            <a:ext cx="7306210" cy="0"/>
          </a:xfrm>
          <a:prstGeom prst="line">
            <a:avLst/>
          </a:prstGeom>
          <a:ln w="3175">
            <a:solidFill>
              <a:srgbClr val="000000"/>
            </a:solidFill>
          </a:ln>
        </p:spPr>
        <p:txBody>
          <a:bodyPr lIns="35718" tIns="35718" rIns="35718" bIns="35718" anchor="ctr"/>
          <a:lstStyle/>
          <a:p>
            <a:pPr defTabSz="457200">
              <a:defRPr sz="1100">
                <a:latin typeface="+mj-lt"/>
                <a:ea typeface="+mj-ea"/>
                <a:cs typeface="+mj-cs"/>
                <a:sym typeface="Helvetica"/>
              </a:defRPr>
            </a:pPr>
            <a:endParaRPr/>
          </a:p>
        </p:txBody>
      </p:sp>
      <p:sp>
        <p:nvSpPr>
          <p:cNvPr id="1401" name="Shape 1401"/>
          <p:cNvSpPr/>
          <p:nvPr/>
        </p:nvSpPr>
        <p:spPr>
          <a:xfrm>
            <a:off x="354869" y="2463551"/>
            <a:ext cx="1148518" cy="533401"/>
          </a:xfrm>
          <a:prstGeom prst="rect">
            <a:avLst/>
          </a:prstGeom>
          <a:solidFill>
            <a:schemeClr val="accent1"/>
          </a:solidFill>
          <a:ln w="3175">
            <a:solidFill>
              <a:srgbClr val="000000"/>
            </a:solidFill>
            <a:miter/>
          </a:ln>
        </p:spPr>
        <p:txBody>
          <a:bodyPr lIns="35718" tIns="35718" rIns="35718" bIns="35718" anchor="ctr"/>
          <a:lstStyle/>
          <a:p>
            <a:pPr>
              <a:defRPr sz="1600">
                <a:latin typeface="Calibri"/>
                <a:ea typeface="Calibri"/>
                <a:cs typeface="Calibri"/>
                <a:sym typeface="Calibri"/>
              </a:defRPr>
            </a:pPr>
            <a:endParaRPr/>
          </a:p>
        </p:txBody>
      </p:sp>
      <p:sp>
        <p:nvSpPr>
          <p:cNvPr id="1402" name="Shape 1402"/>
          <p:cNvSpPr/>
          <p:nvPr/>
        </p:nvSpPr>
        <p:spPr>
          <a:xfrm>
            <a:off x="1503388" y="2460624"/>
            <a:ext cx="4040733" cy="736383"/>
          </a:xfrm>
          <a:prstGeom prst="rect">
            <a:avLst/>
          </a:prstGeom>
          <a:solidFill>
            <a:srgbClr val="3366FF"/>
          </a:solidFill>
          <a:ln w="3175">
            <a:solidFill>
              <a:srgbClr val="000000"/>
            </a:solidFill>
            <a:miter/>
          </a:ln>
        </p:spPr>
        <p:txBody>
          <a:bodyPr lIns="35718" tIns="35718" rIns="35718" bIns="35718" anchor="ctr"/>
          <a:lstStyle/>
          <a:p>
            <a:pPr algn="ctr">
              <a:defRPr sz="1600">
                <a:latin typeface="Calibri"/>
                <a:ea typeface="Calibri"/>
                <a:cs typeface="Calibri"/>
                <a:sym typeface="Calibri"/>
              </a:defRPr>
            </a:pPr>
            <a:endParaRPr/>
          </a:p>
        </p:txBody>
      </p:sp>
      <p:sp>
        <p:nvSpPr>
          <p:cNvPr id="1403" name="Shape 1403"/>
          <p:cNvSpPr/>
          <p:nvPr/>
        </p:nvSpPr>
        <p:spPr>
          <a:xfrm>
            <a:off x="5593398" y="2460624"/>
            <a:ext cx="1068268" cy="533401"/>
          </a:xfrm>
          <a:prstGeom prst="rect">
            <a:avLst/>
          </a:prstGeom>
          <a:solidFill>
            <a:schemeClr val="accent1"/>
          </a:solidFill>
          <a:ln w="3175">
            <a:solidFill>
              <a:srgbClr val="000000"/>
            </a:solidFill>
            <a:miter/>
          </a:ln>
        </p:spPr>
        <p:txBody>
          <a:bodyPr lIns="35718" tIns="35718" rIns="35718" bIns="35718" anchor="ctr"/>
          <a:lstStyle/>
          <a:p>
            <a:pPr>
              <a:defRPr sz="1600">
                <a:latin typeface="Calibri"/>
                <a:ea typeface="Calibri"/>
                <a:cs typeface="Calibri"/>
                <a:sym typeface="Calibri"/>
              </a:defRPr>
            </a:pPr>
            <a:endParaRPr/>
          </a:p>
        </p:txBody>
      </p:sp>
      <p:sp>
        <p:nvSpPr>
          <p:cNvPr id="1404" name="Shape 1404"/>
          <p:cNvSpPr/>
          <p:nvPr/>
        </p:nvSpPr>
        <p:spPr>
          <a:xfrm>
            <a:off x="35495" y="3090099"/>
            <a:ext cx="153989" cy="389770"/>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defRPr sz="2200" b="1">
                <a:solidFill>
                  <a:srgbClr val="FFFF00"/>
                </a:solidFill>
                <a:latin typeface="Times New Roman"/>
                <a:ea typeface="Times New Roman"/>
                <a:cs typeface="Times New Roman"/>
                <a:sym typeface="Times New Roman"/>
              </a:defRPr>
            </a:lvl1pPr>
          </a:lstStyle>
          <a:p>
            <a:pPr>
              <a:defRPr sz="1600">
                <a:solidFill>
                  <a:srgbClr val="000000"/>
                </a:solidFill>
                <a:latin typeface="Calibri"/>
                <a:ea typeface="Calibri"/>
                <a:cs typeface="Calibri"/>
                <a:sym typeface="Calibri"/>
              </a:defRPr>
            </a:pPr>
            <a:r>
              <a:rPr sz="2200">
                <a:solidFill>
                  <a:srgbClr val="FFFF00"/>
                </a:solidFill>
                <a:latin typeface="Times New Roman"/>
                <a:ea typeface="Times New Roman"/>
                <a:cs typeface="Times New Roman"/>
                <a:sym typeface="Times New Roman"/>
              </a:rPr>
              <a:t> </a:t>
            </a:r>
          </a:p>
        </p:txBody>
      </p:sp>
      <p:sp>
        <p:nvSpPr>
          <p:cNvPr id="1405" name="Shape 1405"/>
          <p:cNvSpPr/>
          <p:nvPr/>
        </p:nvSpPr>
        <p:spPr>
          <a:xfrm>
            <a:off x="194140" y="1052362"/>
            <a:ext cx="1469976" cy="595128"/>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p>
            <a:pPr algn="ctr">
              <a:defRPr b="1">
                <a:latin typeface="Calibri"/>
                <a:ea typeface="Calibri"/>
                <a:cs typeface="Calibri"/>
                <a:sym typeface="Calibri"/>
              </a:defRPr>
            </a:pPr>
            <a:r>
              <a:rPr>
                <a:latin typeface="Times New Roman"/>
                <a:ea typeface="Times New Roman"/>
                <a:cs typeface="Times New Roman"/>
                <a:sym typeface="Times New Roman"/>
              </a:rPr>
              <a:t>Zeit </a:t>
            </a:r>
            <a:r>
              <a:rPr u="sng">
                <a:latin typeface="Times New Roman"/>
                <a:ea typeface="Times New Roman"/>
                <a:cs typeface="Times New Roman"/>
                <a:sym typeface="Times New Roman"/>
              </a:rPr>
              <a:t>vor</a:t>
            </a:r>
            <a:r>
              <a:rPr>
                <a:latin typeface="Times New Roman"/>
                <a:ea typeface="Times New Roman"/>
                <a:cs typeface="Times New Roman"/>
                <a:sym typeface="Times New Roman"/>
              </a:rPr>
              <a:t> dem</a:t>
            </a:r>
          </a:p>
          <a:p>
            <a:pPr algn="ctr">
              <a:defRPr b="1">
                <a:latin typeface="Calibri"/>
                <a:ea typeface="Calibri"/>
                <a:cs typeface="Calibri"/>
                <a:sym typeface="Calibri"/>
              </a:defRPr>
            </a:pPr>
            <a:r>
              <a:rPr>
                <a:latin typeface="Times New Roman"/>
                <a:ea typeface="Times New Roman"/>
                <a:cs typeface="Times New Roman"/>
                <a:sym typeface="Times New Roman"/>
              </a:rPr>
              <a:t> Bauen</a:t>
            </a:r>
          </a:p>
        </p:txBody>
      </p:sp>
      <p:sp>
        <p:nvSpPr>
          <p:cNvPr id="1406" name="Shape 1406"/>
          <p:cNvSpPr/>
          <p:nvPr/>
        </p:nvSpPr>
        <p:spPr>
          <a:xfrm>
            <a:off x="2136525" y="1105390"/>
            <a:ext cx="3417136" cy="719970"/>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lgn="ctr">
              <a:defRPr sz="2200" b="1">
                <a:latin typeface="Times New Roman"/>
                <a:ea typeface="Times New Roman"/>
                <a:cs typeface="Times New Roman"/>
                <a:sym typeface="Times New Roman"/>
              </a:defRPr>
            </a:lvl1pPr>
          </a:lstStyle>
          <a:p>
            <a:pPr>
              <a:defRPr>
                <a:latin typeface="Calibri"/>
                <a:ea typeface="Calibri"/>
                <a:cs typeface="Calibri"/>
                <a:sym typeface="Calibri"/>
              </a:defRPr>
            </a:pPr>
            <a:r>
              <a:rPr>
                <a:latin typeface="Times New Roman"/>
                <a:ea typeface="Times New Roman"/>
                <a:cs typeface="Times New Roman"/>
                <a:sym typeface="Times New Roman"/>
              </a:rPr>
              <a:t>62 Wochen: Zeit des Bauens</a:t>
            </a:r>
          </a:p>
        </p:txBody>
      </p:sp>
      <p:sp>
        <p:nvSpPr>
          <p:cNvPr id="1407" name="Shape 1407"/>
          <p:cNvSpPr/>
          <p:nvPr/>
        </p:nvSpPr>
        <p:spPr>
          <a:xfrm>
            <a:off x="8820471" y="548679"/>
            <a:ext cx="1" cy="1958156"/>
          </a:xfrm>
          <a:prstGeom prst="line">
            <a:avLst/>
          </a:prstGeom>
          <a:ln w="63500">
            <a:solidFill>
              <a:srgbClr val="FF0000"/>
            </a:solidFill>
            <a:tailEnd type="triangle"/>
          </a:ln>
        </p:spPr>
        <p:txBody>
          <a:bodyPr lIns="35718" tIns="35718" rIns="35718" bIns="35718" anchor="ctr"/>
          <a:lstStyle/>
          <a:p>
            <a:pPr defTabSz="457200">
              <a:defRPr sz="1100">
                <a:latin typeface="+mj-lt"/>
                <a:ea typeface="+mj-ea"/>
                <a:cs typeface="+mj-cs"/>
                <a:sym typeface="Helvetica"/>
              </a:defRPr>
            </a:pPr>
            <a:endParaRPr/>
          </a:p>
        </p:txBody>
      </p:sp>
      <p:sp>
        <p:nvSpPr>
          <p:cNvPr id="1408" name="Shape 1408"/>
          <p:cNvSpPr/>
          <p:nvPr/>
        </p:nvSpPr>
        <p:spPr>
          <a:xfrm>
            <a:off x="1511719" y="4914252"/>
            <a:ext cx="127001" cy="28379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marL="342900" indent="-342900" algn="ctr">
              <a:spcBef>
                <a:spcPts val="1900"/>
              </a:spcBef>
              <a:defRPr sz="2000" b="1">
                <a:solidFill>
                  <a:srgbClr val="C0C0C0"/>
                </a:solidFill>
              </a:defRPr>
            </a:lvl1pPr>
          </a:lstStyle>
          <a:p>
            <a:pPr>
              <a:defRPr sz="2200">
                <a:solidFill>
                  <a:srgbClr val="000000"/>
                </a:solidFill>
                <a:latin typeface="Times New Roman"/>
                <a:ea typeface="Times New Roman"/>
                <a:cs typeface="Times New Roman"/>
                <a:sym typeface="Times New Roman"/>
              </a:defRPr>
            </a:pPr>
            <a:r>
              <a:rPr sz="2000">
                <a:solidFill>
                  <a:srgbClr val="C0C0C0"/>
                </a:solidFill>
                <a:latin typeface="Arial"/>
                <a:ea typeface="Arial"/>
                <a:cs typeface="Arial"/>
                <a:sym typeface="Arial"/>
              </a:rPr>
              <a:t> </a:t>
            </a:r>
          </a:p>
        </p:txBody>
      </p:sp>
      <p:sp>
        <p:nvSpPr>
          <p:cNvPr id="1409" name="Shape 1409"/>
          <p:cNvSpPr/>
          <p:nvPr/>
        </p:nvSpPr>
        <p:spPr>
          <a:xfrm flipV="1">
            <a:off x="6661663" y="3341022"/>
            <a:ext cx="1" cy="413459"/>
          </a:xfrm>
          <a:prstGeom prst="line">
            <a:avLst/>
          </a:prstGeom>
          <a:ln w="63500">
            <a:solidFill>
              <a:srgbClr val="1F497D"/>
            </a:solidFill>
            <a:tailEnd type="triangle"/>
          </a:ln>
        </p:spPr>
        <p:txBody>
          <a:bodyPr lIns="35718" tIns="35718" rIns="35718" bIns="35718" anchor="ctr"/>
          <a:lstStyle/>
          <a:p>
            <a:pPr defTabSz="457200">
              <a:defRPr sz="1100">
                <a:latin typeface="+mj-lt"/>
                <a:ea typeface="+mj-ea"/>
                <a:cs typeface="+mj-cs"/>
                <a:sym typeface="Helvetica"/>
              </a:defRPr>
            </a:pPr>
            <a:endParaRPr/>
          </a:p>
        </p:txBody>
      </p:sp>
      <p:sp>
        <p:nvSpPr>
          <p:cNvPr id="1410" name="Shape 1410"/>
          <p:cNvSpPr/>
          <p:nvPr/>
        </p:nvSpPr>
        <p:spPr>
          <a:xfrm>
            <a:off x="6160513" y="3778448"/>
            <a:ext cx="1641556" cy="533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b="1">
                <a:latin typeface="Arial Narrow"/>
                <a:ea typeface="Arial Narrow"/>
                <a:cs typeface="Arial Narrow"/>
                <a:sym typeface="Arial Narrow"/>
              </a:defRPr>
            </a:lvl1pPr>
          </a:lstStyle>
          <a:p>
            <a:r>
              <a:t>Und zur Hälfte der Woche …</a:t>
            </a:r>
          </a:p>
        </p:txBody>
      </p:sp>
      <p:sp>
        <p:nvSpPr>
          <p:cNvPr id="1411" name="Shape 1411"/>
          <p:cNvSpPr/>
          <p:nvPr/>
        </p:nvSpPr>
        <p:spPr>
          <a:xfrm>
            <a:off x="6661663" y="2463551"/>
            <a:ext cx="996970" cy="533401"/>
          </a:xfrm>
          <a:prstGeom prst="rect">
            <a:avLst/>
          </a:prstGeom>
          <a:solidFill>
            <a:srgbClr val="31859C"/>
          </a:solidFill>
          <a:ln w="3175">
            <a:solidFill>
              <a:srgbClr val="000000"/>
            </a:solidFill>
            <a:miter/>
          </a:ln>
        </p:spPr>
        <p:txBody>
          <a:bodyPr lIns="35718" tIns="35718" rIns="35718" bIns="35718" anchor="ctr"/>
          <a:lstStyle/>
          <a:p>
            <a:pPr>
              <a:defRPr sz="1600">
                <a:latin typeface="Calibri"/>
                <a:ea typeface="Calibri"/>
                <a:cs typeface="Calibri"/>
                <a:sym typeface="Calibri"/>
              </a:defRPr>
            </a:pPr>
            <a:endParaRPr/>
          </a:p>
        </p:txBody>
      </p:sp>
      <p:sp>
        <p:nvSpPr>
          <p:cNvPr id="1412" name="Shape 1412"/>
          <p:cNvSpPr/>
          <p:nvPr/>
        </p:nvSpPr>
        <p:spPr>
          <a:xfrm>
            <a:off x="5544120" y="1135991"/>
            <a:ext cx="2291680" cy="64484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lgn="ctr">
              <a:defRPr sz="2000" b="1">
                <a:latin typeface="Times New Roman"/>
                <a:ea typeface="Times New Roman"/>
                <a:cs typeface="Times New Roman"/>
                <a:sym typeface="Times New Roman"/>
              </a:defRPr>
            </a:lvl1pPr>
          </a:lstStyle>
          <a:p>
            <a:pPr>
              <a:defRPr>
                <a:latin typeface="Calibri"/>
                <a:ea typeface="Calibri"/>
                <a:cs typeface="Calibri"/>
                <a:sym typeface="Calibri"/>
              </a:defRPr>
            </a:pPr>
            <a:r>
              <a:rPr>
                <a:latin typeface="Times New Roman"/>
                <a:ea typeface="Times New Roman"/>
                <a:cs typeface="Times New Roman"/>
                <a:sym typeface="Times New Roman"/>
              </a:rPr>
              <a:t>1 Woche: 7 Jahre Bedrängnis</a:t>
            </a:r>
          </a:p>
        </p:txBody>
      </p:sp>
      <p:sp>
        <p:nvSpPr>
          <p:cNvPr id="1413" name="Shape 1413"/>
          <p:cNvSpPr/>
          <p:nvPr/>
        </p:nvSpPr>
        <p:spPr>
          <a:xfrm>
            <a:off x="5148064" y="3164278"/>
            <a:ext cx="1056847" cy="328427"/>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b="1">
                <a:latin typeface="Times New Roman"/>
                <a:ea typeface="Times New Roman"/>
                <a:cs typeface="Times New Roman"/>
                <a:sym typeface="Times New Roman"/>
              </a:defRPr>
            </a:lvl1pPr>
          </a:lstStyle>
          <a:p>
            <a:pPr>
              <a:defRPr sz="1600">
                <a:latin typeface="Calibri"/>
                <a:ea typeface="Calibri"/>
                <a:cs typeface="Calibri"/>
                <a:sym typeface="Calibri"/>
              </a:defRPr>
            </a:pPr>
            <a:r>
              <a:rPr sz="1800">
                <a:latin typeface="Times New Roman"/>
                <a:ea typeface="Times New Roman"/>
                <a:cs typeface="Times New Roman"/>
                <a:sym typeface="Times New Roman"/>
              </a:rPr>
              <a:t>171 v.C.</a:t>
            </a:r>
          </a:p>
        </p:txBody>
      </p:sp>
      <p:sp>
        <p:nvSpPr>
          <p:cNvPr id="1414" name="Shape 1414"/>
          <p:cNvSpPr/>
          <p:nvPr/>
        </p:nvSpPr>
        <p:spPr>
          <a:xfrm>
            <a:off x="6161537" y="2966684"/>
            <a:ext cx="1056847" cy="328427"/>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lgn="ctr">
              <a:defRPr b="1">
                <a:latin typeface="Times New Roman"/>
                <a:ea typeface="Times New Roman"/>
                <a:cs typeface="Times New Roman"/>
                <a:sym typeface="Times New Roman"/>
              </a:defRPr>
            </a:lvl1pPr>
          </a:lstStyle>
          <a:p>
            <a:pPr>
              <a:defRPr sz="1600">
                <a:latin typeface="Calibri"/>
                <a:ea typeface="Calibri"/>
                <a:cs typeface="Calibri"/>
                <a:sym typeface="Calibri"/>
              </a:defRPr>
            </a:pPr>
            <a:r>
              <a:rPr sz="1800">
                <a:latin typeface="Times New Roman"/>
                <a:ea typeface="Times New Roman"/>
                <a:cs typeface="Times New Roman"/>
                <a:sym typeface="Times New Roman"/>
              </a:rPr>
              <a:t>168</a:t>
            </a:r>
          </a:p>
        </p:txBody>
      </p:sp>
      <p:sp>
        <p:nvSpPr>
          <p:cNvPr id="1415" name="Shape 1415"/>
          <p:cNvSpPr/>
          <p:nvPr/>
        </p:nvSpPr>
        <p:spPr>
          <a:xfrm>
            <a:off x="4671016" y="3880224"/>
            <a:ext cx="1469976" cy="1207791"/>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p>
            <a:pPr>
              <a:defRPr sz="1600" b="1"/>
            </a:pPr>
            <a:r>
              <a:t>Mit der Ermordung von Onias III beginnt die letzte Woche</a:t>
            </a:r>
          </a:p>
        </p:txBody>
      </p:sp>
      <p:sp>
        <p:nvSpPr>
          <p:cNvPr id="1416" name="Shape 1416"/>
          <p:cNvSpPr/>
          <p:nvPr/>
        </p:nvSpPr>
        <p:spPr>
          <a:xfrm flipV="1">
            <a:off x="5615051" y="3541078"/>
            <a:ext cx="1" cy="571501"/>
          </a:xfrm>
          <a:prstGeom prst="line">
            <a:avLst/>
          </a:prstGeom>
          <a:ln w="63500">
            <a:solidFill>
              <a:srgbClr val="1F497D"/>
            </a:solidFill>
            <a:tailEnd type="triangle"/>
          </a:ln>
        </p:spPr>
        <p:txBody>
          <a:bodyPr lIns="35718" tIns="35718" rIns="35718" bIns="35718" anchor="ctr"/>
          <a:lstStyle/>
          <a:p>
            <a:pPr defTabSz="457200">
              <a:defRPr sz="1100">
                <a:latin typeface="+mj-lt"/>
                <a:ea typeface="+mj-ea"/>
                <a:cs typeface="+mj-cs"/>
                <a:sym typeface="Helvetica"/>
              </a:defRPr>
            </a:pPr>
            <a:endParaRPr/>
          </a:p>
        </p:txBody>
      </p:sp>
      <p:sp>
        <p:nvSpPr>
          <p:cNvPr id="1417" name="Shape 1417"/>
          <p:cNvSpPr/>
          <p:nvPr/>
        </p:nvSpPr>
        <p:spPr>
          <a:xfrm>
            <a:off x="1154148" y="3202177"/>
            <a:ext cx="503239" cy="389770"/>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lvl1pPr>
              <a:defRPr sz="2200" b="1">
                <a:latin typeface="Times New Roman"/>
                <a:ea typeface="Times New Roman"/>
                <a:cs typeface="Times New Roman"/>
                <a:sym typeface="Times New Roman"/>
              </a:defRPr>
            </a:lvl1pPr>
          </a:lstStyle>
          <a:p>
            <a:pPr>
              <a:defRPr sz="1600">
                <a:latin typeface="Calibri"/>
                <a:ea typeface="Calibri"/>
                <a:cs typeface="Calibri"/>
                <a:sym typeface="Calibri"/>
              </a:defRPr>
            </a:pPr>
            <a:r>
              <a:rPr sz="2200">
                <a:latin typeface="Times New Roman"/>
                <a:ea typeface="Times New Roman"/>
                <a:cs typeface="Times New Roman"/>
                <a:sym typeface="Times New Roman"/>
              </a:rPr>
              <a:t>538</a:t>
            </a:r>
          </a:p>
        </p:txBody>
      </p:sp>
      <p:sp>
        <p:nvSpPr>
          <p:cNvPr id="1418" name="Shape 1418"/>
          <p:cNvSpPr/>
          <p:nvPr/>
        </p:nvSpPr>
        <p:spPr>
          <a:xfrm>
            <a:off x="7294237" y="2965364"/>
            <a:ext cx="1056847" cy="328427"/>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b="1">
                <a:latin typeface="Times New Roman"/>
                <a:ea typeface="Times New Roman"/>
                <a:cs typeface="Times New Roman"/>
                <a:sym typeface="Times New Roman"/>
              </a:defRPr>
            </a:lvl1pPr>
          </a:lstStyle>
          <a:p>
            <a:pPr>
              <a:defRPr sz="1600">
                <a:latin typeface="Calibri"/>
                <a:ea typeface="Calibri"/>
                <a:cs typeface="Calibri"/>
                <a:sym typeface="Calibri"/>
              </a:defRPr>
            </a:pPr>
            <a:r>
              <a:rPr sz="1800">
                <a:latin typeface="Times New Roman"/>
                <a:ea typeface="Times New Roman"/>
                <a:cs typeface="Times New Roman"/>
                <a:sym typeface="Times New Roman"/>
              </a:rPr>
              <a:t>164 v.C.</a:t>
            </a:r>
          </a:p>
        </p:txBody>
      </p:sp>
      <p:sp>
        <p:nvSpPr>
          <p:cNvPr id="1419" name="Shape 1419"/>
          <p:cNvSpPr/>
          <p:nvPr/>
        </p:nvSpPr>
        <p:spPr>
          <a:xfrm>
            <a:off x="88250" y="5784924"/>
            <a:ext cx="9030805" cy="106203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p>
            <a:pPr defTabSz="410765">
              <a:defRPr sz="2200" b="1">
                <a:latin typeface="+mj-lt"/>
                <a:ea typeface="+mj-ea"/>
                <a:cs typeface="+mj-cs"/>
                <a:sym typeface="Helvetica"/>
              </a:defRPr>
            </a:pPr>
            <a:r>
              <a:t>Die Deutung auf Antiochus ist die einzige Deutung </a:t>
            </a:r>
            <a:r>
              <a:rPr u="sng"/>
              <a:t>ohne Probleme, </a:t>
            </a:r>
            <a:r>
              <a:t>wenn man erkennt, dass die Wochen nicht arithmetisch-mathematisch gezählt werden.</a:t>
            </a:r>
          </a:p>
        </p:txBody>
      </p:sp>
      <p:sp>
        <p:nvSpPr>
          <p:cNvPr id="1420" name="Shape 1420"/>
          <p:cNvSpPr/>
          <p:nvPr/>
        </p:nvSpPr>
        <p:spPr>
          <a:xfrm>
            <a:off x="-1558" y="260706"/>
            <a:ext cx="8770887" cy="562138"/>
          </a:xfrm>
          <a:prstGeom prst="rect">
            <a:avLst/>
          </a:prstGeom>
          <a:gradFill>
            <a:gsLst>
              <a:gs pos="0">
                <a:schemeClr val="accent4">
                  <a:hueOff val="-206663"/>
                  <a:satOff val="29896"/>
                  <a:lumOff val="29240"/>
                </a:schemeClr>
              </a:gs>
              <a:gs pos="35000">
                <a:srgbClr val="D8C9EE"/>
              </a:gs>
              <a:gs pos="100000">
                <a:schemeClr val="accent4">
                  <a:hueOff val="-242556"/>
                  <a:satOff val="32941"/>
                  <a:lumOff val="43328"/>
                </a:schemeClr>
              </a:gs>
            </a:gsLst>
            <a:lin ang="16200000"/>
          </a:gradFill>
          <a:ln>
            <a:solidFill>
              <a:srgbClr val="7D60A0"/>
            </a:solidFill>
          </a:ln>
          <a:effectLst>
            <a:outerShdw blurRad="38100" dist="20000" dir="5400000" rotWithShape="0">
              <a:srgbClr val="000000">
                <a:alpha val="38000"/>
              </a:srgbClr>
            </a:outerShdw>
          </a:effectLst>
          <a:extLst>
            <a:ext uri="{C572A759-6A51-4108-AA02-DFA0A04FC94B}">
              <ma14:wrappingTextBoxFlag xmlns:ma14="http://schemas.microsoft.com/office/mac/drawingml/2011/main" xmlns="" val="1"/>
            </a:ext>
          </a:extLst>
        </p:spPr>
        <p:txBody>
          <a:bodyPr lIns="35718" tIns="35718" rIns="35718" bIns="35718" anchor="ctr">
            <a:spAutoFit/>
          </a:bodyPr>
          <a:lstStyle>
            <a:lvl1pPr algn="ctr">
              <a:defRPr sz="3400" b="1"/>
            </a:lvl1pPr>
          </a:lstStyle>
          <a:p>
            <a:r>
              <a:t>Deutung auf Antiochus</a:t>
            </a:r>
          </a:p>
        </p:txBody>
      </p:sp>
      <p:sp>
        <p:nvSpPr>
          <p:cNvPr id="1421" name="Shape 1421"/>
          <p:cNvSpPr/>
          <p:nvPr/>
        </p:nvSpPr>
        <p:spPr>
          <a:xfrm>
            <a:off x="35495" y="2943510"/>
            <a:ext cx="599208" cy="93694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p>
            <a:pPr>
              <a:defRPr sz="2000" b="1">
                <a:latin typeface="Times New Roman"/>
                <a:ea typeface="Times New Roman"/>
                <a:cs typeface="Times New Roman"/>
                <a:sym typeface="Times New Roman"/>
              </a:defRPr>
            </a:pPr>
            <a:r>
              <a:t>605/</a:t>
            </a:r>
          </a:p>
          <a:p>
            <a:pPr>
              <a:defRPr sz="2000" b="1">
                <a:latin typeface="Times New Roman"/>
                <a:ea typeface="Times New Roman"/>
                <a:cs typeface="Times New Roman"/>
                <a:sym typeface="Times New Roman"/>
              </a:defRPr>
            </a:pPr>
            <a:r>
              <a:t>597/</a:t>
            </a:r>
          </a:p>
          <a:p>
            <a:pPr>
              <a:defRPr sz="2000" b="1">
                <a:latin typeface="Times New Roman"/>
                <a:ea typeface="Times New Roman"/>
                <a:cs typeface="Times New Roman"/>
                <a:sym typeface="Times New Roman"/>
              </a:defRPr>
            </a:pPr>
            <a:r>
              <a:t>587</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9" grpId="1" animBg="1" advAuto="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 name="Shape 1423"/>
          <p:cNvSpPr>
            <a:spLocks noGrp="1"/>
          </p:cNvSpPr>
          <p:nvPr>
            <p:ph type="title"/>
          </p:nvPr>
        </p:nvSpPr>
        <p:spPr>
          <a:xfrm>
            <a:off x="-1" y="-1"/>
            <a:ext cx="3937448" cy="2004865"/>
          </a:xfrm>
          <a:prstGeom prst="rect">
            <a:avLst/>
          </a:prstGeom>
          <a:solidFill>
            <a:srgbClr val="FFFFFF"/>
          </a:solidFill>
          <a:ln w="25400">
            <a:solidFill>
              <a:schemeClr val="accent1"/>
            </a:solidFill>
            <a:round/>
          </a:ln>
          <a:effectLst>
            <a:outerShdw blurRad="38100" dist="23000" dir="5400000" rotWithShape="0">
              <a:srgbClr val="000000">
                <a:alpha val="35000"/>
              </a:srgbClr>
            </a:outerShdw>
          </a:effectLst>
        </p:spPr>
        <p:txBody>
          <a:bodyPr lIns="0" tIns="0" rIns="0" bIns="0"/>
          <a:lstStyle/>
          <a:p>
            <a:pPr defTabSz="914400">
              <a:defRPr sz="3400" b="1">
                <a:solidFill>
                  <a:srgbClr val="000000"/>
                </a:solidFill>
                <a:effectLst/>
              </a:defRPr>
            </a:pPr>
            <a:r>
              <a:t>9,27 „auf Flügeln</a:t>
            </a:r>
          </a:p>
          <a:p>
            <a:pPr defTabSz="914400">
              <a:defRPr sz="3400" b="1">
                <a:solidFill>
                  <a:srgbClr val="000000"/>
                </a:solidFill>
                <a:effectLst/>
              </a:defRPr>
            </a:pPr>
            <a:r>
              <a:t>von Gräueln“</a:t>
            </a:r>
          </a:p>
        </p:txBody>
      </p:sp>
      <p:pic>
        <p:nvPicPr>
          <p:cNvPr id="1424" name="image17.png"/>
          <p:cNvPicPr>
            <a:picLocks noChangeAspect="1"/>
          </p:cNvPicPr>
          <p:nvPr/>
        </p:nvPicPr>
        <p:blipFill>
          <a:blip r:embed="rId2">
            <a:extLst/>
          </a:blip>
          <a:stretch>
            <a:fillRect/>
          </a:stretch>
        </p:blipFill>
        <p:spPr>
          <a:xfrm>
            <a:off x="4018688" y="22481"/>
            <a:ext cx="5148710" cy="6813038"/>
          </a:xfrm>
          <a:prstGeom prst="rect">
            <a:avLst/>
          </a:prstGeom>
          <a:ln w="12700">
            <a:miter lim="400000"/>
          </a:ln>
        </p:spPr>
      </p:pic>
    </p:spTree>
  </p:cSld>
  <p:clrMapOvr>
    <a:masterClrMapping/>
  </p:clrMapOvr>
  <p:transition spd="slow"/>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 name="Shape 1426"/>
          <p:cNvSpPr/>
          <p:nvPr/>
        </p:nvSpPr>
        <p:spPr>
          <a:xfrm>
            <a:off x="873988" y="2060911"/>
            <a:ext cx="6768001" cy="576002"/>
          </a:xfrm>
          <a:prstGeom prst="rect">
            <a:avLst/>
          </a:prstGeom>
          <a:solidFill>
            <a:srgbClr val="D9D9D9"/>
          </a:solidFill>
          <a:ln w="12700">
            <a:miter lim="400000"/>
          </a:ln>
        </p:spPr>
        <p:txBody>
          <a:bodyPr lIns="45719" rIns="45719" anchor="ctr"/>
          <a:lstStyle/>
          <a:p>
            <a:pPr algn="ctr">
              <a:defRPr>
                <a:solidFill>
                  <a:srgbClr val="FFFFFF"/>
                </a:solidFill>
                <a:latin typeface="Calibri"/>
                <a:ea typeface="Calibri"/>
                <a:cs typeface="Calibri"/>
                <a:sym typeface="Calibri"/>
              </a:defRPr>
            </a:pPr>
            <a:endParaRPr/>
          </a:p>
        </p:txBody>
      </p:sp>
      <p:sp>
        <p:nvSpPr>
          <p:cNvPr id="1427" name="Shape 1427"/>
          <p:cNvSpPr>
            <a:spLocks noGrp="1"/>
          </p:cNvSpPr>
          <p:nvPr>
            <p:ph type="title"/>
          </p:nvPr>
        </p:nvSpPr>
        <p:spPr>
          <a:xfrm>
            <a:off x="227366" y="2433"/>
            <a:ext cx="8676000" cy="1440000"/>
          </a:xfrm>
          <a:prstGeom prst="rect">
            <a:avLst/>
          </a:prstGeom>
        </p:spPr>
        <p:txBody>
          <a:bodyPr/>
          <a:lstStyle>
            <a:lvl1pPr>
              <a:defRPr sz="2400" b="1">
                <a:latin typeface="Bookman Old Style"/>
                <a:ea typeface="Bookman Old Style"/>
                <a:cs typeface="Bookman Old Style"/>
                <a:sym typeface="Bookman Old Style"/>
              </a:defRPr>
            </a:lvl1pPr>
          </a:lstStyle>
          <a:p>
            <a:pPr>
              <a:defRPr>
                <a:effectLst/>
              </a:defRPr>
            </a:pPr>
            <a:r>
              <a:t>Das Buch Daniel – Zuordnung von Ereignis zu Kapitel</a:t>
            </a:r>
          </a:p>
        </p:txBody>
      </p:sp>
      <p:sp>
        <p:nvSpPr>
          <p:cNvPr id="1428" name="Shape 1428"/>
          <p:cNvSpPr/>
          <p:nvPr/>
        </p:nvSpPr>
        <p:spPr>
          <a:xfrm>
            <a:off x="80964" y="1340767"/>
            <a:ext cx="1957064" cy="419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tabLst>
                <a:tab pos="533400" algn="l"/>
              </a:tabLst>
              <a:defRPr b="1">
                <a:latin typeface="Verdana"/>
                <a:ea typeface="Verdana"/>
                <a:cs typeface="Verdana"/>
                <a:sym typeface="Verdana"/>
              </a:defRPr>
            </a:pPr>
            <a:r>
              <a:t>Könige</a:t>
            </a:r>
          </a:p>
          <a:p>
            <a:pPr>
              <a:tabLst>
                <a:tab pos="533400" algn="l"/>
              </a:tabLst>
              <a:defRPr b="1">
                <a:latin typeface="Verdana"/>
                <a:ea typeface="Verdana"/>
                <a:cs typeface="Verdana"/>
                <a:sym typeface="Verdana"/>
              </a:defRPr>
            </a:pPr>
            <a:endParaRPr/>
          </a:p>
          <a:p>
            <a:pPr>
              <a:tabLst>
                <a:tab pos="533400" algn="l"/>
              </a:tabLst>
              <a:defRPr sz="2000" b="1">
                <a:latin typeface="Verdana"/>
                <a:ea typeface="Verdana"/>
                <a:cs typeface="Verdana"/>
                <a:sym typeface="Verdana"/>
              </a:defRPr>
            </a:pPr>
            <a:r>
              <a:t>	</a:t>
            </a:r>
          </a:p>
          <a:p>
            <a:pPr>
              <a:tabLst>
                <a:tab pos="533400" algn="l"/>
              </a:tabLst>
              <a:defRPr sz="1000">
                <a:latin typeface="Verdana"/>
                <a:ea typeface="Verdana"/>
                <a:cs typeface="Verdana"/>
                <a:sym typeface="Verdana"/>
              </a:defRPr>
            </a:pPr>
            <a:r>
              <a:t>Ereignis</a:t>
            </a:r>
          </a:p>
          <a:p>
            <a:pPr>
              <a:tabLst>
                <a:tab pos="533400" algn="l"/>
              </a:tabLst>
              <a:defRPr sz="2800" b="1">
                <a:latin typeface="Verdana"/>
                <a:ea typeface="Verdana"/>
                <a:cs typeface="Verdana"/>
                <a:sym typeface="Verdana"/>
              </a:defRPr>
            </a:pPr>
            <a:r>
              <a:t>	</a:t>
            </a:r>
          </a:p>
          <a:p>
            <a:pPr>
              <a:tabLst>
                <a:tab pos="533400" algn="l"/>
              </a:tabLst>
              <a:defRPr>
                <a:latin typeface="Verdana"/>
                <a:ea typeface="Verdana"/>
                <a:cs typeface="Verdana"/>
                <a:sym typeface="Verdana"/>
              </a:defRPr>
            </a:pPr>
            <a:r>
              <a:t>* Daniels</a:t>
            </a:r>
          </a:p>
          <a:p>
            <a:pPr>
              <a:tabLst>
                <a:tab pos="533400" algn="l"/>
              </a:tabLst>
              <a:defRPr>
                <a:latin typeface="Verdana"/>
                <a:ea typeface="Verdana"/>
                <a:cs typeface="Verdana"/>
                <a:sym typeface="Verdana"/>
              </a:defRPr>
            </a:pPr>
            <a:r>
              <a:t>Visionen</a:t>
            </a:r>
          </a:p>
          <a:p>
            <a:pPr>
              <a:defRPr sz="4800">
                <a:latin typeface="Verdana"/>
                <a:ea typeface="Verdana"/>
                <a:cs typeface="Verdana"/>
                <a:sym typeface="Verdana"/>
              </a:defRPr>
            </a:pPr>
            <a:r>
              <a:t> 		</a:t>
            </a:r>
          </a:p>
          <a:p>
            <a:pPr>
              <a:defRPr>
                <a:latin typeface="Verdana"/>
                <a:ea typeface="Verdana"/>
                <a:cs typeface="Verdana"/>
                <a:sym typeface="Verdana"/>
              </a:defRPr>
            </a:pPr>
            <a:r>
              <a:t>Kapitel</a:t>
            </a:r>
          </a:p>
          <a:p>
            <a:pPr>
              <a:defRPr>
                <a:latin typeface="Verdana"/>
                <a:ea typeface="Verdana"/>
                <a:cs typeface="Verdana"/>
                <a:sym typeface="Verdana"/>
              </a:defRPr>
            </a:pPr>
            <a:endParaRPr/>
          </a:p>
          <a:p>
            <a:pPr>
              <a:defRPr>
                <a:latin typeface="Verdana"/>
                <a:ea typeface="Verdana"/>
                <a:cs typeface="Verdana"/>
                <a:sym typeface="Verdana"/>
              </a:defRPr>
            </a:pPr>
            <a:endParaRPr/>
          </a:p>
          <a:p>
            <a:pPr>
              <a:defRPr sz="1600">
                <a:latin typeface="Verdana"/>
                <a:ea typeface="Verdana"/>
                <a:cs typeface="Verdana"/>
                <a:sym typeface="Verdana"/>
              </a:defRPr>
            </a:pPr>
            <a:r>
              <a:t>	</a:t>
            </a:r>
          </a:p>
          <a:p>
            <a:pPr>
              <a:defRPr b="1">
                <a:latin typeface="Verdana"/>
                <a:ea typeface="Verdana"/>
                <a:cs typeface="Verdana"/>
                <a:sym typeface="Verdana"/>
              </a:defRPr>
            </a:pPr>
            <a:r>
              <a:t>Ereignis</a:t>
            </a:r>
          </a:p>
        </p:txBody>
      </p:sp>
      <p:sp>
        <p:nvSpPr>
          <p:cNvPr id="1429" name="Shape 1429"/>
          <p:cNvSpPr/>
          <p:nvPr/>
        </p:nvSpPr>
        <p:spPr>
          <a:xfrm>
            <a:off x="755575" y="3613079"/>
            <a:ext cx="8316002" cy="1"/>
          </a:xfrm>
          <a:prstGeom prst="line">
            <a:avLst/>
          </a:prstGeom>
          <a:ln w="38100" cap="rnd">
            <a:solidFill>
              <a:srgbClr val="4A7EBB"/>
            </a:solidFill>
            <a:tailEnd type="triangle"/>
          </a:ln>
        </p:spPr>
        <p:txBody>
          <a:bodyPr lIns="45719" rIns="45719"/>
          <a:lstStyle/>
          <a:p>
            <a:pPr>
              <a:defRPr>
                <a:latin typeface="Calibri"/>
                <a:ea typeface="Calibri"/>
                <a:cs typeface="Calibri"/>
                <a:sym typeface="Calibri"/>
              </a:defRPr>
            </a:pPr>
            <a:endParaRPr/>
          </a:p>
        </p:txBody>
      </p:sp>
      <p:sp>
        <p:nvSpPr>
          <p:cNvPr id="1430" name="Shape 1430"/>
          <p:cNvSpPr/>
          <p:nvPr/>
        </p:nvSpPr>
        <p:spPr>
          <a:xfrm>
            <a:off x="971599" y="3469063"/>
            <a:ext cx="1" cy="288033"/>
          </a:xfrm>
          <a:prstGeom prst="line">
            <a:avLst/>
          </a:prstGeom>
          <a:ln w="15875" cap="rnd">
            <a:solidFill>
              <a:srgbClr val="000000"/>
            </a:solidFill>
          </a:ln>
        </p:spPr>
        <p:txBody>
          <a:bodyPr lIns="45719" rIns="45719"/>
          <a:lstStyle/>
          <a:p>
            <a:pPr>
              <a:defRPr>
                <a:latin typeface="Calibri"/>
                <a:ea typeface="Calibri"/>
                <a:cs typeface="Calibri"/>
                <a:sym typeface="Calibri"/>
              </a:defRPr>
            </a:pPr>
            <a:endParaRPr/>
          </a:p>
        </p:txBody>
      </p:sp>
      <p:sp>
        <p:nvSpPr>
          <p:cNvPr id="1431" name="Shape 1431"/>
          <p:cNvSpPr/>
          <p:nvPr/>
        </p:nvSpPr>
        <p:spPr>
          <a:xfrm>
            <a:off x="1691680" y="3469063"/>
            <a:ext cx="1" cy="288033"/>
          </a:xfrm>
          <a:prstGeom prst="line">
            <a:avLst/>
          </a:prstGeom>
          <a:ln w="15875" cap="rnd">
            <a:solidFill>
              <a:srgbClr val="000000"/>
            </a:solidFill>
          </a:ln>
        </p:spPr>
        <p:txBody>
          <a:bodyPr lIns="45719" rIns="45719"/>
          <a:lstStyle/>
          <a:p>
            <a:pPr>
              <a:defRPr>
                <a:latin typeface="Calibri"/>
                <a:ea typeface="Calibri"/>
                <a:cs typeface="Calibri"/>
                <a:sym typeface="Calibri"/>
              </a:defRPr>
            </a:pPr>
            <a:endParaRPr/>
          </a:p>
        </p:txBody>
      </p:sp>
      <p:sp>
        <p:nvSpPr>
          <p:cNvPr id="1432" name="Shape 1432"/>
          <p:cNvSpPr/>
          <p:nvPr/>
        </p:nvSpPr>
        <p:spPr>
          <a:xfrm>
            <a:off x="2411759" y="3469063"/>
            <a:ext cx="1" cy="288033"/>
          </a:xfrm>
          <a:prstGeom prst="line">
            <a:avLst/>
          </a:prstGeom>
          <a:ln w="15875" cap="rnd">
            <a:solidFill>
              <a:srgbClr val="000000"/>
            </a:solidFill>
          </a:ln>
        </p:spPr>
        <p:txBody>
          <a:bodyPr lIns="45719" rIns="45719"/>
          <a:lstStyle/>
          <a:p>
            <a:pPr>
              <a:defRPr>
                <a:latin typeface="Calibri"/>
                <a:ea typeface="Calibri"/>
                <a:cs typeface="Calibri"/>
                <a:sym typeface="Calibri"/>
              </a:defRPr>
            </a:pPr>
            <a:endParaRPr/>
          </a:p>
        </p:txBody>
      </p:sp>
      <p:pic>
        <p:nvPicPr>
          <p:cNvPr id="1433" name="image1.png"/>
          <p:cNvPicPr>
            <a:picLocks noChangeAspect="1"/>
          </p:cNvPicPr>
          <p:nvPr/>
        </p:nvPicPr>
        <p:blipFill>
          <a:blip r:embed="rId2">
            <a:extLst/>
          </a:blip>
          <a:stretch>
            <a:fillRect/>
          </a:stretch>
        </p:blipFill>
        <p:spPr>
          <a:xfrm>
            <a:off x="3131840" y="3457504"/>
            <a:ext cx="19051" cy="311151"/>
          </a:xfrm>
          <a:prstGeom prst="rect">
            <a:avLst/>
          </a:prstGeom>
          <a:ln w="12700">
            <a:miter lim="400000"/>
          </a:ln>
        </p:spPr>
      </p:pic>
      <p:pic>
        <p:nvPicPr>
          <p:cNvPr id="1434" name="image1.png"/>
          <p:cNvPicPr>
            <a:picLocks noChangeAspect="1"/>
          </p:cNvPicPr>
          <p:nvPr/>
        </p:nvPicPr>
        <p:blipFill>
          <a:blip r:embed="rId2">
            <a:extLst/>
          </a:blip>
          <a:stretch>
            <a:fillRect/>
          </a:stretch>
        </p:blipFill>
        <p:spPr>
          <a:xfrm>
            <a:off x="3842394" y="3469063"/>
            <a:ext cx="19051" cy="311151"/>
          </a:xfrm>
          <a:prstGeom prst="rect">
            <a:avLst/>
          </a:prstGeom>
          <a:ln w="12700">
            <a:miter lim="400000"/>
          </a:ln>
        </p:spPr>
      </p:pic>
      <p:pic>
        <p:nvPicPr>
          <p:cNvPr id="1435" name="image1.png"/>
          <p:cNvPicPr>
            <a:picLocks noChangeAspect="1"/>
          </p:cNvPicPr>
          <p:nvPr/>
        </p:nvPicPr>
        <p:blipFill>
          <a:blip r:embed="rId2">
            <a:extLst/>
          </a:blip>
          <a:stretch>
            <a:fillRect/>
          </a:stretch>
        </p:blipFill>
        <p:spPr>
          <a:xfrm>
            <a:off x="4560092" y="3480622"/>
            <a:ext cx="19051" cy="311151"/>
          </a:xfrm>
          <a:prstGeom prst="rect">
            <a:avLst/>
          </a:prstGeom>
          <a:ln w="12700">
            <a:miter lim="400000"/>
          </a:ln>
        </p:spPr>
      </p:pic>
      <p:sp>
        <p:nvSpPr>
          <p:cNvPr id="1436" name="Shape 1436"/>
          <p:cNvSpPr/>
          <p:nvPr/>
        </p:nvSpPr>
        <p:spPr>
          <a:xfrm>
            <a:off x="2944279" y="2993471"/>
            <a:ext cx="244338" cy="459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b="1">
                <a:latin typeface="Bookman Old Style"/>
                <a:ea typeface="Bookman Old Style"/>
                <a:cs typeface="Bookman Old Style"/>
                <a:sym typeface="Bookman Old Style"/>
              </a:defRPr>
            </a:lvl1pPr>
          </a:lstStyle>
          <a:p>
            <a:r>
              <a:t>*</a:t>
            </a:r>
          </a:p>
        </p:txBody>
      </p:sp>
      <p:sp>
        <p:nvSpPr>
          <p:cNvPr id="1437" name="Shape 1437"/>
          <p:cNvSpPr/>
          <p:nvPr/>
        </p:nvSpPr>
        <p:spPr>
          <a:xfrm>
            <a:off x="807705" y="3767982"/>
            <a:ext cx="266662"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Verdana"/>
                <a:ea typeface="Verdana"/>
                <a:cs typeface="Verdana"/>
                <a:sym typeface="Verdana"/>
              </a:defRPr>
            </a:lvl1pPr>
          </a:lstStyle>
          <a:p>
            <a:r>
              <a:t>2</a:t>
            </a:r>
          </a:p>
        </p:txBody>
      </p:sp>
      <p:pic>
        <p:nvPicPr>
          <p:cNvPr id="1438" name="image1.png"/>
          <p:cNvPicPr>
            <a:picLocks noChangeAspect="1"/>
          </p:cNvPicPr>
          <p:nvPr/>
        </p:nvPicPr>
        <p:blipFill>
          <a:blip r:embed="rId2">
            <a:extLst/>
          </a:blip>
          <a:stretch>
            <a:fillRect/>
          </a:stretch>
        </p:blipFill>
        <p:spPr>
          <a:xfrm>
            <a:off x="5282403" y="3469063"/>
            <a:ext cx="19051" cy="311151"/>
          </a:xfrm>
          <a:prstGeom prst="rect">
            <a:avLst/>
          </a:prstGeom>
          <a:ln w="12700">
            <a:miter lim="400000"/>
          </a:ln>
        </p:spPr>
      </p:pic>
      <p:pic>
        <p:nvPicPr>
          <p:cNvPr id="1439" name="image1.png"/>
          <p:cNvPicPr>
            <a:picLocks noChangeAspect="1"/>
          </p:cNvPicPr>
          <p:nvPr/>
        </p:nvPicPr>
        <p:blipFill>
          <a:blip r:embed="rId2">
            <a:extLst/>
          </a:blip>
          <a:stretch>
            <a:fillRect/>
          </a:stretch>
        </p:blipFill>
        <p:spPr>
          <a:xfrm>
            <a:off x="6002484" y="3459388"/>
            <a:ext cx="19051" cy="311151"/>
          </a:xfrm>
          <a:prstGeom prst="rect">
            <a:avLst/>
          </a:prstGeom>
          <a:ln w="12700">
            <a:miter lim="400000"/>
          </a:ln>
        </p:spPr>
      </p:pic>
      <p:pic>
        <p:nvPicPr>
          <p:cNvPr id="1440" name="image1.png"/>
          <p:cNvPicPr>
            <a:picLocks noChangeAspect="1"/>
          </p:cNvPicPr>
          <p:nvPr/>
        </p:nvPicPr>
        <p:blipFill>
          <a:blip r:embed="rId2">
            <a:extLst/>
          </a:blip>
          <a:stretch>
            <a:fillRect/>
          </a:stretch>
        </p:blipFill>
        <p:spPr>
          <a:xfrm>
            <a:off x="6720447" y="3456968"/>
            <a:ext cx="19051" cy="311151"/>
          </a:xfrm>
          <a:prstGeom prst="rect">
            <a:avLst/>
          </a:prstGeom>
          <a:ln w="12700">
            <a:miter lim="400000"/>
          </a:ln>
        </p:spPr>
      </p:pic>
      <p:pic>
        <p:nvPicPr>
          <p:cNvPr id="1441" name="image1.png"/>
          <p:cNvPicPr>
            <a:picLocks noChangeAspect="1"/>
          </p:cNvPicPr>
          <p:nvPr/>
        </p:nvPicPr>
        <p:blipFill>
          <a:blip r:embed="rId2">
            <a:extLst/>
          </a:blip>
          <a:stretch>
            <a:fillRect/>
          </a:stretch>
        </p:blipFill>
        <p:spPr>
          <a:xfrm>
            <a:off x="7442644" y="3459388"/>
            <a:ext cx="19051" cy="311151"/>
          </a:xfrm>
          <a:prstGeom prst="rect">
            <a:avLst/>
          </a:prstGeom>
          <a:ln w="12700">
            <a:miter lim="400000"/>
          </a:ln>
        </p:spPr>
      </p:pic>
      <p:pic>
        <p:nvPicPr>
          <p:cNvPr id="1442" name="image1.png"/>
          <p:cNvPicPr>
            <a:picLocks noChangeAspect="1"/>
          </p:cNvPicPr>
          <p:nvPr/>
        </p:nvPicPr>
        <p:blipFill>
          <a:blip r:embed="rId2">
            <a:extLst/>
          </a:blip>
          <a:stretch>
            <a:fillRect/>
          </a:stretch>
        </p:blipFill>
        <p:spPr>
          <a:xfrm>
            <a:off x="8162724" y="3459388"/>
            <a:ext cx="19051" cy="311151"/>
          </a:xfrm>
          <a:prstGeom prst="rect">
            <a:avLst/>
          </a:prstGeom>
          <a:ln w="12700">
            <a:miter lim="400000"/>
          </a:ln>
        </p:spPr>
      </p:pic>
      <p:sp>
        <p:nvSpPr>
          <p:cNvPr id="1443" name="Shape 1443"/>
          <p:cNvSpPr/>
          <p:nvPr/>
        </p:nvSpPr>
        <p:spPr>
          <a:xfrm>
            <a:off x="1525892" y="3767982"/>
            <a:ext cx="266661"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Verdana"/>
                <a:ea typeface="Verdana"/>
                <a:cs typeface="Verdana"/>
                <a:sym typeface="Verdana"/>
              </a:defRPr>
            </a:lvl1pPr>
          </a:lstStyle>
          <a:p>
            <a:r>
              <a:t>3</a:t>
            </a:r>
          </a:p>
        </p:txBody>
      </p:sp>
      <p:sp>
        <p:nvSpPr>
          <p:cNvPr id="1444" name="Shape 1444"/>
          <p:cNvSpPr/>
          <p:nvPr/>
        </p:nvSpPr>
        <p:spPr>
          <a:xfrm>
            <a:off x="2253700" y="3767982"/>
            <a:ext cx="266661"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Verdana"/>
                <a:ea typeface="Verdana"/>
                <a:cs typeface="Verdana"/>
                <a:sym typeface="Verdana"/>
              </a:defRPr>
            </a:lvl1pPr>
          </a:lstStyle>
          <a:p>
            <a:r>
              <a:t>4</a:t>
            </a:r>
          </a:p>
        </p:txBody>
      </p:sp>
      <p:sp>
        <p:nvSpPr>
          <p:cNvPr id="1445" name="Shape 1445"/>
          <p:cNvSpPr/>
          <p:nvPr/>
        </p:nvSpPr>
        <p:spPr>
          <a:xfrm>
            <a:off x="2971282" y="3761290"/>
            <a:ext cx="266661"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Verdana"/>
                <a:ea typeface="Verdana"/>
                <a:cs typeface="Verdana"/>
                <a:sym typeface="Verdana"/>
              </a:defRPr>
            </a:lvl1pPr>
          </a:lstStyle>
          <a:p>
            <a:r>
              <a:t>7</a:t>
            </a:r>
          </a:p>
        </p:txBody>
      </p:sp>
      <p:sp>
        <p:nvSpPr>
          <p:cNvPr id="1446" name="Shape 1446"/>
          <p:cNvSpPr/>
          <p:nvPr/>
        </p:nvSpPr>
        <p:spPr>
          <a:xfrm>
            <a:off x="3691220" y="3767982"/>
            <a:ext cx="266661"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Verdana"/>
                <a:ea typeface="Verdana"/>
                <a:cs typeface="Verdana"/>
                <a:sym typeface="Verdana"/>
              </a:defRPr>
            </a:lvl1pPr>
          </a:lstStyle>
          <a:p>
            <a:r>
              <a:t>8</a:t>
            </a:r>
          </a:p>
        </p:txBody>
      </p:sp>
      <p:sp>
        <p:nvSpPr>
          <p:cNvPr id="1447" name="Shape 1447"/>
          <p:cNvSpPr/>
          <p:nvPr/>
        </p:nvSpPr>
        <p:spPr>
          <a:xfrm>
            <a:off x="4415494" y="3767978"/>
            <a:ext cx="266661"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Verdana"/>
                <a:ea typeface="Verdana"/>
                <a:cs typeface="Verdana"/>
                <a:sym typeface="Verdana"/>
              </a:defRPr>
            </a:lvl1pPr>
          </a:lstStyle>
          <a:p>
            <a:r>
              <a:t>5</a:t>
            </a:r>
          </a:p>
        </p:txBody>
      </p:sp>
      <p:sp>
        <p:nvSpPr>
          <p:cNvPr id="1448" name="Shape 1448"/>
          <p:cNvSpPr/>
          <p:nvPr/>
        </p:nvSpPr>
        <p:spPr>
          <a:xfrm>
            <a:off x="5123134" y="3767982"/>
            <a:ext cx="266661"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Verdana"/>
                <a:ea typeface="Verdana"/>
                <a:cs typeface="Verdana"/>
                <a:sym typeface="Verdana"/>
              </a:defRPr>
            </a:lvl1pPr>
          </a:lstStyle>
          <a:p>
            <a:r>
              <a:t>9</a:t>
            </a:r>
          </a:p>
        </p:txBody>
      </p:sp>
      <p:sp>
        <p:nvSpPr>
          <p:cNvPr id="1449" name="Shape 1449"/>
          <p:cNvSpPr/>
          <p:nvPr/>
        </p:nvSpPr>
        <p:spPr>
          <a:xfrm>
            <a:off x="5841660" y="3767985"/>
            <a:ext cx="266661"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Verdana"/>
                <a:ea typeface="Verdana"/>
                <a:cs typeface="Verdana"/>
                <a:sym typeface="Verdana"/>
              </a:defRPr>
            </a:lvl1pPr>
          </a:lstStyle>
          <a:p>
            <a:r>
              <a:t>6</a:t>
            </a:r>
          </a:p>
        </p:txBody>
      </p:sp>
      <p:sp>
        <p:nvSpPr>
          <p:cNvPr id="1450" name="Shape 1450"/>
          <p:cNvSpPr/>
          <p:nvPr/>
        </p:nvSpPr>
        <p:spPr>
          <a:xfrm>
            <a:off x="6393972" y="3767990"/>
            <a:ext cx="583962" cy="332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600">
                <a:latin typeface="Verdana"/>
                <a:ea typeface="Verdana"/>
                <a:cs typeface="Verdana"/>
                <a:sym typeface="Verdana"/>
              </a:defRPr>
            </a:lvl1pPr>
          </a:lstStyle>
          <a:p>
            <a:r>
              <a:t>1:21</a:t>
            </a:r>
          </a:p>
        </p:txBody>
      </p:sp>
      <p:sp>
        <p:nvSpPr>
          <p:cNvPr id="1451" name="Shape 1451"/>
          <p:cNvSpPr/>
          <p:nvPr/>
        </p:nvSpPr>
        <p:spPr>
          <a:xfrm>
            <a:off x="7213396" y="3767994"/>
            <a:ext cx="429181"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Verdana"/>
                <a:ea typeface="Verdana"/>
                <a:cs typeface="Verdana"/>
                <a:sym typeface="Verdana"/>
              </a:defRPr>
            </a:lvl1pPr>
          </a:lstStyle>
          <a:p>
            <a:r>
              <a:t>10</a:t>
            </a:r>
          </a:p>
        </p:txBody>
      </p:sp>
      <p:sp>
        <p:nvSpPr>
          <p:cNvPr id="1452" name="Shape 1452"/>
          <p:cNvSpPr/>
          <p:nvPr/>
        </p:nvSpPr>
        <p:spPr>
          <a:xfrm>
            <a:off x="7933783" y="3767982"/>
            <a:ext cx="429182"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Verdana"/>
                <a:ea typeface="Verdana"/>
                <a:cs typeface="Verdana"/>
                <a:sym typeface="Verdana"/>
              </a:defRPr>
            </a:lvl1pPr>
          </a:lstStyle>
          <a:p>
            <a:r>
              <a:t>11</a:t>
            </a:r>
          </a:p>
        </p:txBody>
      </p:sp>
      <p:sp>
        <p:nvSpPr>
          <p:cNvPr id="1453" name="Shape 1453"/>
          <p:cNvSpPr/>
          <p:nvPr/>
        </p:nvSpPr>
        <p:spPr>
          <a:xfrm>
            <a:off x="8637999" y="3767695"/>
            <a:ext cx="429182"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Verdana"/>
                <a:ea typeface="Verdana"/>
                <a:cs typeface="Verdana"/>
                <a:sym typeface="Verdana"/>
              </a:defRPr>
            </a:lvl1pPr>
          </a:lstStyle>
          <a:p>
            <a:r>
              <a:t>12</a:t>
            </a:r>
          </a:p>
        </p:txBody>
      </p:sp>
      <p:pic>
        <p:nvPicPr>
          <p:cNvPr id="1454" name="image1.png"/>
          <p:cNvPicPr>
            <a:picLocks noChangeAspect="1"/>
          </p:cNvPicPr>
          <p:nvPr/>
        </p:nvPicPr>
        <p:blipFill>
          <a:blip r:embed="rId2">
            <a:extLst/>
          </a:blip>
          <a:stretch>
            <a:fillRect/>
          </a:stretch>
        </p:blipFill>
        <p:spPr>
          <a:xfrm>
            <a:off x="8881195" y="3469063"/>
            <a:ext cx="19051" cy="311151"/>
          </a:xfrm>
          <a:prstGeom prst="rect">
            <a:avLst/>
          </a:prstGeom>
          <a:ln w="12700">
            <a:miter lim="400000"/>
          </a:ln>
        </p:spPr>
      </p:pic>
      <p:sp>
        <p:nvSpPr>
          <p:cNvPr id="1455" name="Shape 1455"/>
          <p:cNvSpPr/>
          <p:nvPr/>
        </p:nvSpPr>
        <p:spPr>
          <a:xfrm>
            <a:off x="773153" y="1718386"/>
            <a:ext cx="6818163"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latin typeface="Verdana"/>
                <a:ea typeface="Verdana"/>
                <a:cs typeface="Verdana"/>
                <a:sym typeface="Verdana"/>
              </a:defRPr>
            </a:pPr>
            <a:r>
              <a:t>Nebukadnezar       B e l s a z a r       </a:t>
            </a:r>
            <a:r>
              <a:rPr spc="100"/>
              <a:t>Darius</a:t>
            </a:r>
            <a:r>
              <a:t>        </a:t>
            </a:r>
            <a:r>
              <a:rPr spc="500"/>
              <a:t>Kyros</a:t>
            </a:r>
          </a:p>
        </p:txBody>
      </p:sp>
      <p:sp>
        <p:nvSpPr>
          <p:cNvPr id="1456" name="Shape 1456"/>
          <p:cNvSpPr/>
          <p:nvPr/>
        </p:nvSpPr>
        <p:spPr>
          <a:xfrm>
            <a:off x="805812" y="1988840"/>
            <a:ext cx="6766692"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Verdana"/>
                <a:ea typeface="Verdana"/>
                <a:cs typeface="Verdana"/>
                <a:sym typeface="Verdana"/>
              </a:defRPr>
            </a:lvl1pPr>
          </a:lstStyle>
          <a:p>
            <a:r>
              <a:t>1.               2.      1.      3.               1.               1.      3.</a:t>
            </a:r>
          </a:p>
        </p:txBody>
      </p:sp>
      <p:sp>
        <p:nvSpPr>
          <p:cNvPr id="1457" name="Shape 1457"/>
          <p:cNvSpPr/>
          <p:nvPr/>
        </p:nvSpPr>
        <p:spPr>
          <a:xfrm>
            <a:off x="756751" y="2276872"/>
            <a:ext cx="6820457"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latin typeface="Verdana"/>
                <a:ea typeface="Verdana"/>
                <a:cs typeface="Verdana"/>
                <a:sym typeface="Verdana"/>
              </a:defRPr>
            </a:pPr>
            <a:r>
              <a:t>  T  r  a  u  m        Reg.-Jahr             </a:t>
            </a:r>
            <a:r>
              <a:rPr sz="800"/>
              <a:t> </a:t>
            </a:r>
            <a:r>
              <a:rPr spc="250"/>
              <a:t>Regierungs–Jahr</a:t>
            </a:r>
          </a:p>
        </p:txBody>
      </p:sp>
      <p:sp>
        <p:nvSpPr>
          <p:cNvPr id="1458" name="Shape 1458"/>
          <p:cNvSpPr/>
          <p:nvPr/>
        </p:nvSpPr>
        <p:spPr>
          <a:xfrm>
            <a:off x="3679695" y="2990259"/>
            <a:ext cx="244338" cy="459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b="1">
                <a:latin typeface="Bookman Old Style"/>
                <a:ea typeface="Bookman Old Style"/>
                <a:cs typeface="Bookman Old Style"/>
                <a:sym typeface="Bookman Old Style"/>
              </a:defRPr>
            </a:lvl1pPr>
          </a:lstStyle>
          <a:p>
            <a:r>
              <a:t>*</a:t>
            </a:r>
          </a:p>
        </p:txBody>
      </p:sp>
      <p:sp>
        <p:nvSpPr>
          <p:cNvPr id="1459" name="Shape 1459"/>
          <p:cNvSpPr/>
          <p:nvPr/>
        </p:nvSpPr>
        <p:spPr>
          <a:xfrm>
            <a:off x="5102278" y="2990259"/>
            <a:ext cx="244337" cy="459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b="1">
                <a:latin typeface="Bookman Old Style"/>
                <a:ea typeface="Bookman Old Style"/>
                <a:cs typeface="Bookman Old Style"/>
                <a:sym typeface="Bookman Old Style"/>
              </a:defRPr>
            </a:lvl1pPr>
          </a:lstStyle>
          <a:p>
            <a:r>
              <a:t>*</a:t>
            </a:r>
          </a:p>
        </p:txBody>
      </p:sp>
      <p:sp>
        <p:nvSpPr>
          <p:cNvPr id="1460" name="Shape 1460"/>
          <p:cNvSpPr/>
          <p:nvPr/>
        </p:nvSpPr>
        <p:spPr>
          <a:xfrm>
            <a:off x="7971711" y="2994454"/>
            <a:ext cx="244337" cy="459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b="1">
                <a:latin typeface="Bookman Old Style"/>
                <a:ea typeface="Bookman Old Style"/>
                <a:cs typeface="Bookman Old Style"/>
                <a:sym typeface="Bookman Old Style"/>
              </a:defRPr>
            </a:lvl1pPr>
          </a:lstStyle>
          <a:p>
            <a:r>
              <a:t>*</a:t>
            </a:r>
          </a:p>
        </p:txBody>
      </p:sp>
      <p:sp>
        <p:nvSpPr>
          <p:cNvPr id="1461" name="Shape 1461"/>
          <p:cNvSpPr/>
          <p:nvPr/>
        </p:nvSpPr>
        <p:spPr>
          <a:xfrm flipH="1">
            <a:off x="7450808" y="3236172"/>
            <a:ext cx="472090" cy="1"/>
          </a:xfrm>
          <a:prstGeom prst="line">
            <a:avLst/>
          </a:prstGeom>
          <a:ln w="19050" cap="rnd">
            <a:solidFill>
              <a:srgbClr val="000000"/>
            </a:solidFill>
            <a:tailEnd type="triangle"/>
          </a:ln>
        </p:spPr>
        <p:txBody>
          <a:bodyPr lIns="45719" rIns="45719"/>
          <a:lstStyle/>
          <a:p>
            <a:pPr>
              <a:defRPr>
                <a:latin typeface="Calibri"/>
                <a:ea typeface="Calibri"/>
                <a:cs typeface="Calibri"/>
                <a:sym typeface="Calibri"/>
              </a:defRPr>
            </a:pPr>
            <a:endParaRPr/>
          </a:p>
        </p:txBody>
      </p:sp>
      <p:sp>
        <p:nvSpPr>
          <p:cNvPr id="1462" name="Shape 1462"/>
          <p:cNvSpPr/>
          <p:nvPr/>
        </p:nvSpPr>
        <p:spPr>
          <a:xfrm>
            <a:off x="8420389" y="3234747"/>
            <a:ext cx="472090" cy="1"/>
          </a:xfrm>
          <a:prstGeom prst="line">
            <a:avLst/>
          </a:prstGeom>
          <a:ln w="19050" cap="rnd">
            <a:solidFill>
              <a:srgbClr val="000000"/>
            </a:solidFill>
            <a:tailEnd type="triangle"/>
          </a:ln>
        </p:spPr>
        <p:txBody>
          <a:bodyPr lIns="45719" rIns="45719"/>
          <a:lstStyle/>
          <a:p>
            <a:pPr>
              <a:defRPr>
                <a:latin typeface="Calibri"/>
                <a:ea typeface="Calibri"/>
                <a:cs typeface="Calibri"/>
                <a:sym typeface="Calibri"/>
              </a:defRPr>
            </a:pPr>
            <a:endParaRPr/>
          </a:p>
        </p:txBody>
      </p:sp>
      <p:sp>
        <p:nvSpPr>
          <p:cNvPr id="1463" name="Shape 1463"/>
          <p:cNvSpPr/>
          <p:nvPr/>
        </p:nvSpPr>
        <p:spPr>
          <a:xfrm>
            <a:off x="129275" y="3490121"/>
            <a:ext cx="599429" cy="2565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000" b="1">
                <a:latin typeface="Calibri"/>
                <a:ea typeface="Calibri"/>
                <a:cs typeface="Calibri"/>
                <a:sym typeface="Calibri"/>
              </a:defRPr>
            </a:lvl1pPr>
          </a:lstStyle>
          <a:p>
            <a:r>
              <a:t>Zeitachse</a:t>
            </a:r>
          </a:p>
        </p:txBody>
      </p:sp>
      <p:sp>
        <p:nvSpPr>
          <p:cNvPr id="1464" name="Shape 1464"/>
          <p:cNvSpPr/>
          <p:nvPr/>
        </p:nvSpPr>
        <p:spPr>
          <a:xfrm rot="16200000">
            <a:off x="1052664" y="5214466"/>
            <a:ext cx="1244660" cy="332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600">
                <a:latin typeface="Verdana"/>
                <a:ea typeface="Verdana"/>
                <a:cs typeface="Verdana"/>
                <a:sym typeface="Verdana"/>
              </a:defRPr>
            </a:lvl1pPr>
          </a:lstStyle>
          <a:p>
            <a:r>
              <a:t>Feuer-Ofen</a:t>
            </a:r>
          </a:p>
        </p:txBody>
      </p:sp>
      <p:sp>
        <p:nvSpPr>
          <p:cNvPr id="1465" name="Shape 1465"/>
          <p:cNvSpPr/>
          <p:nvPr/>
        </p:nvSpPr>
        <p:spPr>
          <a:xfrm rot="16200000">
            <a:off x="3839410" y="5216276"/>
            <a:ext cx="1430001" cy="332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600">
                <a:latin typeface="Verdana"/>
                <a:ea typeface="Verdana"/>
                <a:cs typeface="Verdana"/>
                <a:sym typeface="Verdana"/>
              </a:defRPr>
            </a:lvl1pPr>
          </a:lstStyle>
          <a:p>
            <a:r>
              <a:t>Wand-Schrift</a:t>
            </a:r>
          </a:p>
        </p:txBody>
      </p:sp>
      <p:sp>
        <p:nvSpPr>
          <p:cNvPr id="1466" name="Shape 1466"/>
          <p:cNvSpPr/>
          <p:nvPr/>
        </p:nvSpPr>
        <p:spPr>
          <a:xfrm rot="16200000">
            <a:off x="5260234" y="5217526"/>
            <a:ext cx="1469292" cy="332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600">
                <a:latin typeface="Verdana"/>
                <a:ea typeface="Verdana"/>
                <a:cs typeface="Verdana"/>
                <a:sym typeface="Verdana"/>
              </a:defRPr>
            </a:lvl1pPr>
          </a:lstStyle>
          <a:p>
            <a:r>
              <a:t>Löwen-Grube</a:t>
            </a:r>
          </a:p>
        </p:txBody>
      </p:sp>
      <p:sp>
        <p:nvSpPr>
          <p:cNvPr id="1467" name="Shape 1467"/>
          <p:cNvSpPr/>
          <p:nvPr/>
        </p:nvSpPr>
        <p:spPr>
          <a:xfrm rot="16200000">
            <a:off x="5767969" y="4977340"/>
            <a:ext cx="2094668" cy="815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sz="1600">
                <a:latin typeface="Verdana"/>
                <a:ea typeface="Verdana"/>
                <a:cs typeface="Verdana"/>
                <a:sym typeface="Verdana"/>
              </a:defRPr>
            </a:pPr>
            <a:r>
              <a:t>Daniel frei</a:t>
            </a:r>
          </a:p>
          <a:p>
            <a:pPr algn="ctr">
              <a:defRPr sz="1600" spc="-100">
                <a:latin typeface="Verdana"/>
                <a:ea typeface="Verdana"/>
                <a:cs typeface="Verdana"/>
                <a:sym typeface="Verdana"/>
              </a:defRPr>
            </a:pPr>
            <a:r>
              <a:t>Exil—Ende (Esra 1:1)</a:t>
            </a:r>
          </a:p>
        </p:txBody>
      </p:sp>
      <p:sp>
        <p:nvSpPr>
          <p:cNvPr id="1468" name="Shape 1468"/>
          <p:cNvSpPr/>
          <p:nvPr/>
        </p:nvSpPr>
        <p:spPr>
          <a:xfrm>
            <a:off x="7966667" y="6171996"/>
            <a:ext cx="825759" cy="218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800">
                <a:latin typeface="Calibri"/>
                <a:ea typeface="Calibri"/>
                <a:cs typeface="Calibri"/>
                <a:sym typeface="Calibri"/>
              </a:defRPr>
            </a:lvl1pPr>
          </a:lstStyle>
          <a:p>
            <a:r>
              <a:t>Ausgabe 02/2016</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Shape 453"/>
          <p:cNvSpPr>
            <a:spLocks noGrp="1"/>
          </p:cNvSpPr>
          <p:nvPr>
            <p:ph type="title"/>
          </p:nvPr>
        </p:nvSpPr>
        <p:spPr>
          <a:prstGeom prst="rect">
            <a:avLst/>
          </a:prstGeom>
        </p:spPr>
        <p:txBody>
          <a:bodyPr/>
          <a:lstStyle/>
          <a:p>
            <a:pPr>
              <a:defRPr>
                <a:solidFill>
                  <a:srgbClr val="FFC000"/>
                </a:solidFill>
              </a:defRPr>
            </a:pPr>
            <a:r>
              <a:t>Daniel – </a:t>
            </a:r>
            <a:r>
              <a:rPr>
                <a:solidFill>
                  <a:srgbClr val="FFFFFF"/>
                </a:solidFill>
              </a:rPr>
              <a:t>10 Abschnitte</a:t>
            </a:r>
          </a:p>
        </p:txBody>
      </p:sp>
      <p:sp>
        <p:nvSpPr>
          <p:cNvPr id="454" name="Shape 454"/>
          <p:cNvSpPr>
            <a:spLocks noGrp="1"/>
          </p:cNvSpPr>
          <p:nvPr>
            <p:ph type="body" idx="1"/>
          </p:nvPr>
        </p:nvSpPr>
        <p:spPr>
          <a:xfrm>
            <a:off x="457200" y="1340767"/>
            <a:ext cx="8686800" cy="5517234"/>
          </a:xfrm>
          <a:prstGeom prst="rect">
            <a:avLst/>
          </a:prstGeom>
        </p:spPr>
        <p:txBody>
          <a:bodyPr/>
          <a:lstStyle/>
          <a:p>
            <a:pPr>
              <a:buBlip>
                <a:blip r:embed="rId2"/>
              </a:buBlip>
            </a:pPr>
            <a:r>
              <a:t>1 </a:t>
            </a:r>
            <a:r>
              <a:rPr>
                <a:solidFill>
                  <a:srgbClr val="CAB5EC"/>
                </a:solidFill>
              </a:rPr>
              <a:t>Nebukadnezar:</a:t>
            </a:r>
            <a:r>
              <a:t> </a:t>
            </a:r>
            <a:r>
              <a:rPr sz="2400">
                <a:solidFill>
                  <a:srgbClr val="CAB5EC"/>
                </a:solidFill>
              </a:rPr>
              <a:t>Daniel weigert sich (Religion)</a:t>
            </a:r>
            <a:endParaRPr>
              <a:solidFill>
                <a:srgbClr val="CAB5EC"/>
              </a:solidFill>
            </a:endParaRPr>
          </a:p>
          <a:p>
            <a:pPr>
              <a:buBlip>
                <a:blip r:embed="rId2"/>
              </a:buBlip>
            </a:pPr>
            <a:r>
              <a:t>2 </a:t>
            </a:r>
            <a:r>
              <a:rPr>
                <a:solidFill>
                  <a:srgbClr val="CAB5EC"/>
                </a:solidFill>
              </a:rPr>
              <a:t>Nebukadnezars Traum: Vier Weltreiche</a:t>
            </a:r>
          </a:p>
          <a:p>
            <a:pPr>
              <a:buBlip>
                <a:blip r:embed="rId2"/>
              </a:buBlip>
            </a:pPr>
            <a:r>
              <a:t>3 </a:t>
            </a:r>
            <a:r>
              <a:rPr>
                <a:solidFill>
                  <a:srgbClr val="CAB5EC"/>
                </a:solidFill>
              </a:rPr>
              <a:t>Standbild - Feuerofen</a:t>
            </a:r>
          </a:p>
          <a:p>
            <a:pPr>
              <a:buBlip>
                <a:blip r:embed="rId2"/>
              </a:buBlip>
            </a:pPr>
            <a:r>
              <a:t>4 </a:t>
            </a:r>
            <a:r>
              <a:rPr>
                <a:solidFill>
                  <a:srgbClr val="CAB5EC"/>
                </a:solidFill>
              </a:rPr>
              <a:t>Strafe + Wiederherstellung Nebukadn. (7 Zeiten)</a:t>
            </a:r>
          </a:p>
          <a:p>
            <a:pPr>
              <a:buBlip>
                <a:blip r:embed="rId2"/>
              </a:buBlip>
            </a:pPr>
            <a:r>
              <a:t>5 </a:t>
            </a:r>
            <a:r>
              <a:rPr>
                <a:solidFill>
                  <a:srgbClr val="CAB5EC"/>
                </a:solidFill>
              </a:rPr>
              <a:t>Belsazar </a:t>
            </a:r>
            <a:r>
              <a:rPr sz="2400">
                <a:solidFill>
                  <a:srgbClr val="CAB5EC"/>
                </a:solidFill>
              </a:rPr>
              <a:t>– Untergang des Weltreiches</a:t>
            </a:r>
            <a:endParaRPr>
              <a:solidFill>
                <a:srgbClr val="CAB5EC"/>
              </a:solidFill>
            </a:endParaRPr>
          </a:p>
          <a:p>
            <a:pPr>
              <a:buBlip>
                <a:blip r:embed="rId2"/>
              </a:buBlip>
            </a:pPr>
            <a:r>
              <a:t>6 </a:t>
            </a:r>
            <a:r>
              <a:rPr>
                <a:solidFill>
                  <a:srgbClr val="CAB5EC"/>
                </a:solidFill>
              </a:rPr>
              <a:t>Darius: </a:t>
            </a:r>
            <a:r>
              <a:rPr sz="2400">
                <a:solidFill>
                  <a:srgbClr val="CAB5EC"/>
                </a:solidFill>
              </a:rPr>
              <a:t>Daniel weigert sich (Religion) -Löwengrube</a:t>
            </a:r>
          </a:p>
          <a:p>
            <a:pPr>
              <a:buBlip>
                <a:blip r:embed="rId2"/>
              </a:buBlip>
            </a:pPr>
            <a:r>
              <a:t>7 </a:t>
            </a:r>
            <a:r>
              <a:rPr>
                <a:solidFill>
                  <a:srgbClr val="CAB5EC"/>
                </a:solidFill>
              </a:rPr>
              <a:t>Daniels Traum: Vier Weltreiche</a:t>
            </a:r>
          </a:p>
          <a:p>
            <a:pPr>
              <a:buBlip>
                <a:blip r:embed="rId2"/>
              </a:buBlip>
            </a:pPr>
            <a:r>
              <a:t>8 </a:t>
            </a:r>
            <a:r>
              <a:rPr>
                <a:solidFill>
                  <a:srgbClr val="CAB5EC"/>
                </a:solidFill>
              </a:rPr>
              <a:t>Zwei Weltreiche</a:t>
            </a:r>
          </a:p>
          <a:p>
            <a:pPr>
              <a:buBlip>
                <a:blip r:embed="rId2"/>
              </a:buBlip>
            </a:pPr>
            <a:r>
              <a:t>9 </a:t>
            </a:r>
            <a:r>
              <a:rPr>
                <a:solidFill>
                  <a:srgbClr val="CAB5EC"/>
                </a:solidFill>
              </a:rPr>
              <a:t>Strafe + Wiederherstellung Jerusalems (70+7x70)</a:t>
            </a:r>
          </a:p>
          <a:p>
            <a:pPr>
              <a:buBlip>
                <a:blip r:embed="rId2"/>
              </a:buBlip>
            </a:pPr>
            <a:r>
              <a:t>10-12 </a:t>
            </a:r>
            <a:r>
              <a:rPr>
                <a:solidFill>
                  <a:srgbClr val="CAB5EC"/>
                </a:solidFill>
              </a:rPr>
              <a:t>König des Nordens - </a:t>
            </a:r>
            <a:r>
              <a:rPr sz="2400">
                <a:solidFill>
                  <a:srgbClr val="CAB5EC"/>
                </a:solidFill>
              </a:rPr>
              <a:t>Untergang des Weltreiches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5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5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5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5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5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45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45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45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454">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454">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iterate>
                                    <p:tmAbs val="0"/>
                                  </p:iterate>
                                  <p:childTnLst>
                                    <p:set>
                                      <p:cBhvr>
                                        <p:cTn id="44" fill="hold"/>
                                        <p:tgtEl>
                                          <p:spTgt spid="45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 grpId="1" build="p" bldLvl="5" animBg="1" advAuto="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 name="Shape 1470"/>
          <p:cNvSpPr>
            <a:spLocks noGrp="1"/>
          </p:cNvSpPr>
          <p:nvPr>
            <p:ph type="title"/>
          </p:nvPr>
        </p:nvSpPr>
        <p:spPr>
          <a:prstGeom prst="rect">
            <a:avLst/>
          </a:prstGeom>
        </p:spPr>
        <p:txBody>
          <a:bodyPr/>
          <a:lstStyle>
            <a:lvl1pPr>
              <a:defRPr sz="4200"/>
            </a:lvl1pPr>
          </a:lstStyle>
          <a:p>
            <a:r>
              <a:t>Dan 11 und 12</a:t>
            </a:r>
          </a:p>
        </p:txBody>
      </p:sp>
      <p:sp>
        <p:nvSpPr>
          <p:cNvPr id="1471" name="Shape 1471"/>
          <p:cNvSpPr>
            <a:spLocks noGrp="1"/>
          </p:cNvSpPr>
          <p:nvPr>
            <p:ph type="body" idx="1"/>
          </p:nvPr>
        </p:nvSpPr>
        <p:spPr>
          <a:prstGeom prst="rect">
            <a:avLst/>
          </a:prstGeom>
        </p:spPr>
        <p:txBody>
          <a:bodyPr/>
          <a:lstStyle/>
          <a:p>
            <a:endParaRPr/>
          </a:p>
        </p:txBody>
      </p:sp>
    </p:spTree>
  </p:cSld>
  <p:clrMapOvr>
    <a:masterClrMapping/>
  </p:clrMapOvr>
  <p:transition spd="slow"/>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 name="Shape 1473"/>
          <p:cNvSpPr>
            <a:spLocks noGrp="1"/>
          </p:cNvSpPr>
          <p:nvPr>
            <p:ph type="title" idx="4294967295"/>
          </p:nvPr>
        </p:nvSpPr>
        <p:spPr>
          <a:xfrm>
            <a:off x="0" y="609600"/>
            <a:ext cx="8686800" cy="1143000"/>
          </a:xfrm>
          <a:prstGeom prst="rect">
            <a:avLst/>
          </a:prstGeom>
        </p:spPr>
        <p:txBody>
          <a:bodyPr lIns="0" tIns="0" rIns="0" bIns="0"/>
          <a:lstStyle>
            <a:lvl1pPr>
              <a:defRPr b="1" i="1">
                <a:solidFill>
                  <a:schemeClr val="accent5">
                    <a:lumOff val="11617"/>
                  </a:schemeClr>
                </a:solidFill>
              </a:defRPr>
            </a:lvl1pPr>
          </a:lstStyle>
          <a:p>
            <a:r>
              <a:t>Daniel - historischer Rahmen</a:t>
            </a:r>
          </a:p>
        </p:txBody>
      </p:sp>
      <p:sp>
        <p:nvSpPr>
          <p:cNvPr id="1474" name="Shape 1474"/>
          <p:cNvSpPr/>
          <p:nvPr/>
        </p:nvSpPr>
        <p:spPr>
          <a:xfrm>
            <a:off x="609600" y="4267200"/>
            <a:ext cx="7239000" cy="0"/>
          </a:xfrm>
          <a:prstGeom prst="line">
            <a:avLst/>
          </a:prstGeom>
          <a:ln w="38100">
            <a:solidFill>
              <a:srgbClr val="FFFFFF"/>
            </a:solidFill>
          </a:ln>
        </p:spPr>
        <p:txBody>
          <a:bodyPr lIns="45719" rIns="45719"/>
          <a:lstStyle/>
          <a:p>
            <a:pPr>
              <a:defRPr sz="2700"/>
            </a:pPr>
            <a:endParaRPr/>
          </a:p>
        </p:txBody>
      </p:sp>
      <p:sp>
        <p:nvSpPr>
          <p:cNvPr id="1475" name="Shape 1475"/>
          <p:cNvSpPr/>
          <p:nvPr/>
        </p:nvSpPr>
        <p:spPr>
          <a:xfrm>
            <a:off x="1371600" y="4191000"/>
            <a:ext cx="0" cy="152400"/>
          </a:xfrm>
          <a:prstGeom prst="line">
            <a:avLst/>
          </a:prstGeom>
          <a:ln w="12700">
            <a:solidFill>
              <a:srgbClr val="FFFFFF"/>
            </a:solidFill>
          </a:ln>
        </p:spPr>
        <p:txBody>
          <a:bodyPr lIns="45719" rIns="45719"/>
          <a:lstStyle/>
          <a:p>
            <a:pPr>
              <a:defRPr sz="2700"/>
            </a:pPr>
            <a:endParaRPr/>
          </a:p>
        </p:txBody>
      </p:sp>
      <p:sp>
        <p:nvSpPr>
          <p:cNvPr id="1476" name="Shape 1476"/>
          <p:cNvSpPr/>
          <p:nvPr/>
        </p:nvSpPr>
        <p:spPr>
          <a:xfrm>
            <a:off x="6248400" y="4191000"/>
            <a:ext cx="0" cy="152400"/>
          </a:xfrm>
          <a:prstGeom prst="line">
            <a:avLst/>
          </a:prstGeom>
          <a:ln w="12700">
            <a:solidFill>
              <a:srgbClr val="FFFFFF"/>
            </a:solidFill>
          </a:ln>
        </p:spPr>
        <p:txBody>
          <a:bodyPr lIns="45719" rIns="45719"/>
          <a:lstStyle/>
          <a:p>
            <a:pPr>
              <a:defRPr sz="2700"/>
            </a:pPr>
            <a:endParaRPr/>
          </a:p>
        </p:txBody>
      </p:sp>
      <p:sp>
        <p:nvSpPr>
          <p:cNvPr id="1477" name="Shape 1477"/>
          <p:cNvSpPr/>
          <p:nvPr/>
        </p:nvSpPr>
        <p:spPr>
          <a:xfrm>
            <a:off x="6553200" y="4191000"/>
            <a:ext cx="0" cy="152400"/>
          </a:xfrm>
          <a:prstGeom prst="line">
            <a:avLst/>
          </a:prstGeom>
          <a:ln w="12700">
            <a:solidFill>
              <a:srgbClr val="FFFFFF"/>
            </a:solidFill>
          </a:ln>
        </p:spPr>
        <p:txBody>
          <a:bodyPr lIns="45719" rIns="45719"/>
          <a:lstStyle/>
          <a:p>
            <a:pPr>
              <a:defRPr sz="2700"/>
            </a:pPr>
            <a:endParaRPr/>
          </a:p>
        </p:txBody>
      </p:sp>
      <p:sp>
        <p:nvSpPr>
          <p:cNvPr id="1478" name="Shape 1478"/>
          <p:cNvSpPr/>
          <p:nvPr/>
        </p:nvSpPr>
        <p:spPr>
          <a:xfrm>
            <a:off x="974725" y="4384675"/>
            <a:ext cx="1202046"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a:latin typeface="Times New Roman"/>
                <a:ea typeface="Times New Roman"/>
                <a:cs typeface="Times New Roman"/>
                <a:sym typeface="Times New Roman"/>
              </a:defRPr>
            </a:lvl1pPr>
          </a:lstStyle>
          <a:p>
            <a:r>
              <a:t>605 v. C.</a:t>
            </a:r>
          </a:p>
        </p:txBody>
      </p:sp>
      <p:sp>
        <p:nvSpPr>
          <p:cNvPr id="1479" name="Shape 1479"/>
          <p:cNvSpPr/>
          <p:nvPr/>
        </p:nvSpPr>
        <p:spPr>
          <a:xfrm>
            <a:off x="5699125" y="4384675"/>
            <a:ext cx="1964046"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a:latin typeface="Times New Roman"/>
                <a:ea typeface="Times New Roman"/>
                <a:cs typeface="Times New Roman"/>
                <a:sym typeface="Times New Roman"/>
              </a:defRPr>
            </a:lvl1pPr>
          </a:lstStyle>
          <a:p>
            <a:r>
              <a:t>539    536 v. C.</a:t>
            </a:r>
          </a:p>
        </p:txBody>
      </p:sp>
      <p:grpSp>
        <p:nvGrpSpPr>
          <p:cNvPr id="1482" name="Group 1482"/>
          <p:cNvGrpSpPr/>
          <p:nvPr/>
        </p:nvGrpSpPr>
        <p:grpSpPr>
          <a:xfrm>
            <a:off x="179510" y="1981200"/>
            <a:ext cx="6068892" cy="1066800"/>
            <a:chOff x="0" y="0"/>
            <a:chExt cx="6068891" cy="1066800"/>
          </a:xfrm>
        </p:grpSpPr>
        <p:sp>
          <p:nvSpPr>
            <p:cNvPr id="1480" name="Shape 1480"/>
            <p:cNvSpPr/>
            <p:nvPr/>
          </p:nvSpPr>
          <p:spPr>
            <a:xfrm>
              <a:off x="0" y="0"/>
              <a:ext cx="6068892" cy="1066800"/>
            </a:xfrm>
            <a:prstGeom prst="rect">
              <a:avLst/>
            </a:prstGeom>
            <a:solidFill>
              <a:srgbClr val="3366FF"/>
            </a:solidFill>
            <a:ln w="12700" cap="flat">
              <a:solidFill>
                <a:srgbClr val="FFFFFF"/>
              </a:solidFill>
              <a:prstDash val="solid"/>
              <a:miter lim="800000"/>
            </a:ln>
            <a:effectLst/>
          </p:spPr>
          <p:txBody>
            <a:bodyPr wrap="square" lIns="45719" tIns="45719" rIns="45719" bIns="45719" numCol="1" anchor="ctr">
              <a:noAutofit/>
            </a:bodyPr>
            <a:lstStyle/>
            <a:p>
              <a:pPr>
                <a:defRPr sz="2800" b="1">
                  <a:latin typeface="Times New Roman"/>
                  <a:ea typeface="Times New Roman"/>
                  <a:cs typeface="Times New Roman"/>
                  <a:sym typeface="Times New Roman"/>
                </a:defRPr>
              </a:pPr>
              <a:endParaRPr/>
            </a:p>
          </p:txBody>
        </p:sp>
        <p:sp>
          <p:nvSpPr>
            <p:cNvPr id="1481" name="Shape 1481"/>
            <p:cNvSpPr/>
            <p:nvPr/>
          </p:nvSpPr>
          <p:spPr>
            <a:xfrm>
              <a:off x="0" y="337752"/>
              <a:ext cx="5234707" cy="3912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2800" b="1">
                  <a:latin typeface="Times New Roman"/>
                  <a:ea typeface="Times New Roman"/>
                  <a:cs typeface="Times New Roman"/>
                  <a:sym typeface="Times New Roman"/>
                </a:defRPr>
              </a:lvl1pPr>
            </a:lstStyle>
            <a:p>
              <a:r>
                <a:t>Babylonisches Weltreich (605-539)</a:t>
              </a:r>
            </a:p>
          </p:txBody>
        </p:sp>
      </p:grpSp>
      <p:grpSp>
        <p:nvGrpSpPr>
          <p:cNvPr id="1485" name="Group 1485"/>
          <p:cNvGrpSpPr/>
          <p:nvPr/>
        </p:nvGrpSpPr>
        <p:grpSpPr>
          <a:xfrm>
            <a:off x="6248400" y="1981200"/>
            <a:ext cx="2572075" cy="1066800"/>
            <a:chOff x="0" y="0"/>
            <a:chExt cx="2572074" cy="1066800"/>
          </a:xfrm>
        </p:grpSpPr>
        <p:sp>
          <p:nvSpPr>
            <p:cNvPr id="1483" name="Shape 1483"/>
            <p:cNvSpPr/>
            <p:nvPr/>
          </p:nvSpPr>
          <p:spPr>
            <a:xfrm>
              <a:off x="0" y="0"/>
              <a:ext cx="2572075" cy="1066800"/>
            </a:xfrm>
            <a:prstGeom prst="rect">
              <a:avLst/>
            </a:prstGeom>
            <a:solidFill>
              <a:srgbClr val="45C984"/>
            </a:solidFill>
            <a:ln w="12700" cap="flat">
              <a:solidFill>
                <a:srgbClr val="FFFFFF"/>
              </a:solidFill>
              <a:prstDash val="solid"/>
              <a:miter lim="800000"/>
            </a:ln>
            <a:effectLst/>
          </p:spPr>
          <p:txBody>
            <a:bodyPr wrap="square" lIns="45719" tIns="45719" rIns="45719" bIns="45719" numCol="1" anchor="ctr">
              <a:noAutofit/>
            </a:bodyPr>
            <a:lstStyle/>
            <a:p>
              <a:pPr>
                <a:defRPr sz="2400" b="1">
                  <a:latin typeface="Times New Roman"/>
                  <a:ea typeface="Times New Roman"/>
                  <a:cs typeface="Times New Roman"/>
                  <a:sym typeface="Times New Roman"/>
                </a:defRPr>
              </a:pPr>
              <a:endParaRPr/>
            </a:p>
          </p:txBody>
        </p:sp>
        <p:sp>
          <p:nvSpPr>
            <p:cNvPr id="1484" name="Shape 1484"/>
            <p:cNvSpPr/>
            <p:nvPr/>
          </p:nvSpPr>
          <p:spPr>
            <a:xfrm>
              <a:off x="0" y="196974"/>
              <a:ext cx="2571800" cy="6728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p>
              <a:pPr>
                <a:defRPr sz="2400" b="1">
                  <a:latin typeface="Times New Roman"/>
                  <a:ea typeface="Times New Roman"/>
                  <a:cs typeface="Times New Roman"/>
                  <a:sym typeface="Times New Roman"/>
                </a:defRPr>
              </a:pPr>
              <a:r>
                <a:t>Medo-Persisches </a:t>
              </a:r>
              <a:br/>
              <a:r>
                <a:t>Weltreich (539-333)</a:t>
              </a:r>
            </a:p>
          </p:txBody>
        </p:sp>
      </p:grpSp>
      <p:sp>
        <p:nvSpPr>
          <p:cNvPr id="1486" name="Shape 1486"/>
          <p:cNvSpPr/>
          <p:nvPr/>
        </p:nvSpPr>
        <p:spPr>
          <a:xfrm>
            <a:off x="1371600" y="3352800"/>
            <a:ext cx="2946400" cy="54407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200" b="1">
                <a:latin typeface="Times New Roman"/>
                <a:ea typeface="Times New Roman"/>
                <a:cs typeface="Times New Roman"/>
                <a:sym typeface="Times New Roman"/>
              </a:defRPr>
            </a:lvl1pPr>
          </a:lstStyle>
          <a:p>
            <a:r>
              <a:t>Nebukadnezar</a:t>
            </a:r>
          </a:p>
        </p:txBody>
      </p:sp>
      <p:sp>
        <p:nvSpPr>
          <p:cNvPr id="1487" name="Shape 1487"/>
          <p:cNvSpPr/>
          <p:nvPr/>
        </p:nvSpPr>
        <p:spPr>
          <a:xfrm>
            <a:off x="5092700" y="3657600"/>
            <a:ext cx="1221393"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b="1">
                <a:latin typeface="Times New Roman"/>
                <a:ea typeface="Times New Roman"/>
                <a:cs typeface="Times New Roman"/>
                <a:sym typeface="Times New Roman"/>
              </a:defRPr>
            </a:lvl1pPr>
          </a:lstStyle>
          <a:p>
            <a:r>
              <a:t>Belsazar</a:t>
            </a:r>
          </a:p>
        </p:txBody>
      </p:sp>
      <p:sp>
        <p:nvSpPr>
          <p:cNvPr id="1488" name="Shape 1488"/>
          <p:cNvSpPr/>
          <p:nvPr/>
        </p:nvSpPr>
        <p:spPr>
          <a:xfrm>
            <a:off x="6400800" y="3200400"/>
            <a:ext cx="1831142"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400" b="1">
                <a:latin typeface="Times New Roman"/>
                <a:ea typeface="Times New Roman"/>
                <a:cs typeface="Times New Roman"/>
                <a:sym typeface="Times New Roman"/>
              </a:defRPr>
            </a:pPr>
            <a:r>
              <a:t>Kyrus</a:t>
            </a:r>
            <a:r>
              <a:rPr b="0"/>
              <a:t>, Perser</a:t>
            </a:r>
          </a:p>
        </p:txBody>
      </p:sp>
      <p:sp>
        <p:nvSpPr>
          <p:cNvPr id="1489" name="Shape 1489"/>
          <p:cNvSpPr/>
          <p:nvPr/>
        </p:nvSpPr>
        <p:spPr>
          <a:xfrm>
            <a:off x="6384925" y="3698875"/>
            <a:ext cx="1932643"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400" b="1">
                <a:latin typeface="Times New Roman"/>
                <a:ea typeface="Times New Roman"/>
                <a:cs typeface="Times New Roman"/>
                <a:sym typeface="Times New Roman"/>
              </a:defRPr>
            </a:pPr>
            <a:r>
              <a:t>Darius</a:t>
            </a:r>
            <a:r>
              <a:rPr b="0"/>
              <a:t>, Meder</a:t>
            </a:r>
          </a:p>
        </p:txBody>
      </p:sp>
      <p:sp>
        <p:nvSpPr>
          <p:cNvPr id="1490" name="Shape 1490"/>
          <p:cNvSpPr/>
          <p:nvPr/>
        </p:nvSpPr>
        <p:spPr>
          <a:xfrm>
            <a:off x="4784725" y="3165475"/>
            <a:ext cx="1153825"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a:latin typeface="Times New Roman"/>
                <a:ea typeface="Times New Roman"/>
                <a:cs typeface="Times New Roman"/>
                <a:sym typeface="Times New Roman"/>
              </a:defRPr>
            </a:lvl1pPr>
          </a:lstStyle>
          <a:p>
            <a:r>
              <a:t>Nabonid</a:t>
            </a:r>
          </a:p>
        </p:txBody>
      </p:sp>
      <p:sp>
        <p:nvSpPr>
          <p:cNvPr id="1491" name="Shape 1491"/>
          <p:cNvSpPr/>
          <p:nvPr/>
        </p:nvSpPr>
        <p:spPr>
          <a:xfrm>
            <a:off x="1137444" y="5715000"/>
            <a:ext cx="1051878"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a:latin typeface="Times New Roman"/>
                <a:ea typeface="Times New Roman"/>
                <a:cs typeface="Times New Roman"/>
                <a:sym typeface="Times New Roman"/>
              </a:defRPr>
            </a:lvl1pPr>
          </a:lstStyle>
          <a:p>
            <a:r>
              <a:t>Jeremia</a:t>
            </a:r>
          </a:p>
        </p:txBody>
      </p:sp>
      <p:sp>
        <p:nvSpPr>
          <p:cNvPr id="1492" name="Shape 1492"/>
          <p:cNvSpPr/>
          <p:nvPr/>
        </p:nvSpPr>
        <p:spPr>
          <a:xfrm>
            <a:off x="2498725" y="5908675"/>
            <a:ext cx="1170494"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a:latin typeface="Times New Roman"/>
                <a:ea typeface="Times New Roman"/>
                <a:cs typeface="Times New Roman"/>
                <a:sym typeface="Times New Roman"/>
              </a:defRPr>
            </a:lvl1pPr>
          </a:lstStyle>
          <a:p>
            <a:r>
              <a:t>Hesekiel</a:t>
            </a:r>
          </a:p>
        </p:txBody>
      </p:sp>
      <p:sp>
        <p:nvSpPr>
          <p:cNvPr id="1493" name="Shape 1493"/>
          <p:cNvSpPr/>
          <p:nvPr/>
        </p:nvSpPr>
        <p:spPr>
          <a:xfrm>
            <a:off x="5292080" y="5780111"/>
            <a:ext cx="2008694"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a:latin typeface="Times New Roman"/>
                <a:ea typeface="Times New Roman"/>
                <a:cs typeface="Times New Roman"/>
                <a:sym typeface="Times New Roman"/>
              </a:defRPr>
            </a:lvl1pPr>
          </a:lstStyle>
          <a:p>
            <a:r>
              <a:t>Serubbabel 538</a:t>
            </a:r>
          </a:p>
        </p:txBody>
      </p:sp>
      <p:sp>
        <p:nvSpPr>
          <p:cNvPr id="1494" name="Shape 1494"/>
          <p:cNvSpPr/>
          <p:nvPr/>
        </p:nvSpPr>
        <p:spPr>
          <a:xfrm>
            <a:off x="1259632" y="4800600"/>
            <a:ext cx="5144647" cy="329952"/>
          </a:xfrm>
          <a:prstGeom prst="rect">
            <a:avLst/>
          </a:prstGeom>
          <a:solidFill>
            <a:srgbClr val="0039E6"/>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a:defRPr sz="2400" b="1">
                <a:solidFill>
                  <a:srgbClr val="FFFF00"/>
                </a:solidFill>
                <a:latin typeface="Times New Roman"/>
                <a:ea typeface="Times New Roman"/>
                <a:cs typeface="Times New Roman"/>
                <a:sym typeface="Times New Roman"/>
              </a:defRPr>
            </a:pPr>
            <a:r>
              <a:t>70 Jahre </a:t>
            </a:r>
            <a:r>
              <a:rPr b="0"/>
              <a:t>babylonische Gefangenschaft</a:t>
            </a:r>
          </a:p>
        </p:txBody>
      </p:sp>
      <p:sp>
        <p:nvSpPr>
          <p:cNvPr id="1495" name="Shape 1495"/>
          <p:cNvSpPr/>
          <p:nvPr/>
        </p:nvSpPr>
        <p:spPr>
          <a:xfrm>
            <a:off x="7910613" y="5775647"/>
            <a:ext cx="1179126"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a:latin typeface="Times New Roman"/>
                <a:ea typeface="Times New Roman"/>
                <a:cs typeface="Times New Roman"/>
                <a:sym typeface="Times New Roman"/>
              </a:defRPr>
            </a:lvl1pPr>
          </a:lstStyle>
          <a:p>
            <a:r>
              <a:t>Esra 458</a:t>
            </a:r>
          </a:p>
        </p:txBody>
      </p:sp>
    </p:spTree>
  </p:cSld>
  <p:clrMapOvr>
    <a:masterClrMapping/>
  </p:clrMapOvr>
  <p:transition spd="slow"/>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7" name="Shape 1497"/>
          <p:cNvSpPr>
            <a:spLocks noGrp="1"/>
          </p:cNvSpPr>
          <p:nvPr>
            <p:ph type="title"/>
          </p:nvPr>
        </p:nvSpPr>
        <p:spPr>
          <a:xfrm>
            <a:off x="457200" y="277813"/>
            <a:ext cx="8229600" cy="1143002"/>
          </a:xfrm>
          <a:prstGeom prst="rect">
            <a:avLst/>
          </a:prstGeom>
        </p:spPr>
        <p:txBody>
          <a:bodyPr lIns="0" tIns="0" rIns="0" bIns="0"/>
          <a:lstStyle>
            <a:lvl1pPr>
              <a:defRPr>
                <a:solidFill>
                  <a:schemeClr val="accent5">
                    <a:lumOff val="11617"/>
                  </a:schemeClr>
                </a:solidFill>
              </a:defRPr>
            </a:lvl1pPr>
          </a:lstStyle>
          <a:p>
            <a:r>
              <a:t>Dan 11,3.4</a:t>
            </a:r>
          </a:p>
        </p:txBody>
      </p:sp>
      <p:sp>
        <p:nvSpPr>
          <p:cNvPr id="1498" name="Shape 1498"/>
          <p:cNvSpPr>
            <a:spLocks noGrp="1"/>
          </p:cNvSpPr>
          <p:nvPr>
            <p:ph type="body" idx="1"/>
          </p:nvPr>
        </p:nvSpPr>
        <p:spPr>
          <a:xfrm>
            <a:off x="251520" y="1600200"/>
            <a:ext cx="8892480" cy="5257800"/>
          </a:xfrm>
          <a:prstGeom prst="rect">
            <a:avLst/>
          </a:prstGeom>
          <a:solidFill>
            <a:srgbClr val="FFFFFF"/>
          </a:solidFill>
          <a:ln w="25400">
            <a:solidFill>
              <a:schemeClr val="accent1"/>
            </a:solidFill>
            <a:round/>
          </a:ln>
          <a:effectLst>
            <a:outerShdw blurRad="38100" dist="23000" dir="5400000" rotWithShape="0">
              <a:srgbClr val="000000">
                <a:alpha val="35000"/>
              </a:srgbClr>
            </a:outerShdw>
          </a:effectLst>
        </p:spPr>
        <p:txBody>
          <a:bodyPr lIns="0" tIns="0" rIns="0" bIns="0"/>
          <a:lstStyle/>
          <a:p>
            <a:pPr marL="0" indent="0" defTabSz="914400">
              <a:spcBef>
                <a:spcPts val="0"/>
              </a:spcBef>
              <a:buSzTx/>
              <a:buFontTx/>
              <a:buNone/>
              <a:defRPr sz="2700"/>
            </a:pPr>
            <a:r>
              <a:t>Alexander </a:t>
            </a:r>
            <a:r>
              <a:rPr sz="2800"/>
              <a:t>von Makedonien: 334-323 v. Chr. </a:t>
            </a:r>
          </a:p>
          <a:p>
            <a:pPr marL="0" indent="0" defTabSz="914400">
              <a:spcBef>
                <a:spcPts val="0"/>
              </a:spcBef>
              <a:buSzTx/>
              <a:buFontTx/>
              <a:buNone/>
              <a:defRPr sz="2700"/>
            </a:pPr>
            <a:r>
              <a:t>Diadochen </a:t>
            </a:r>
            <a:r>
              <a:rPr sz="2400"/>
              <a:t>nach dem Tod Alexanders 323 </a:t>
            </a:r>
          </a:p>
          <a:p>
            <a:pPr marL="0" lvl="1" indent="0" defTabSz="914400">
              <a:spcBef>
                <a:spcPts val="0"/>
              </a:spcBef>
              <a:buSzTx/>
              <a:buFontTx/>
              <a:buNone/>
              <a:defRPr sz="2700"/>
            </a:pPr>
            <a:r>
              <a:t>1. Ptolemaios - Ägypten und Palästina + Teile Arabiens </a:t>
            </a:r>
            <a:r>
              <a:rPr sz="2400"/>
              <a:t>[ab 312 v. Chr.]</a:t>
            </a:r>
            <a:endParaRPr sz="2800">
              <a:effectLst>
                <a:outerShdw blurRad="38100" dist="38100" dir="2700000" rotWithShape="0">
                  <a:srgbClr val="000000"/>
                </a:outerShdw>
              </a:effectLst>
            </a:endParaRPr>
          </a:p>
          <a:p>
            <a:pPr marL="0" lvl="1" indent="0" defTabSz="914400">
              <a:spcBef>
                <a:spcPts val="0"/>
              </a:spcBef>
              <a:buSzTx/>
              <a:buFontTx/>
              <a:buNone/>
              <a:defRPr sz="2700"/>
            </a:pPr>
            <a:r>
              <a:t>2. Seleukos – Syrien [</a:t>
            </a:r>
            <a:r>
              <a:rPr sz="2000"/>
              <a:t>Zuerst </a:t>
            </a:r>
            <a:r>
              <a:rPr sz="2400"/>
              <a:t>Antigonos </a:t>
            </a:r>
            <a:r>
              <a:rPr sz="2000"/>
              <a:t>- Babylon + Phrygien </a:t>
            </a:r>
            <a:r>
              <a:rPr sz="2000">
                <a:latin typeface="Symbol"/>
                <a:ea typeface="Symbol"/>
                <a:cs typeface="Symbol"/>
                <a:sym typeface="Symbol"/>
              </a:rPr>
              <a:t>→</a:t>
            </a:r>
            <a:r>
              <a:t> </a:t>
            </a:r>
            <a:r>
              <a:rPr sz="2400"/>
              <a:t>301: </a:t>
            </a:r>
            <a:r>
              <a:t>Seleukus: Syrien bis Indien</a:t>
            </a:r>
            <a:br/>
            <a:r>
              <a:t>3. Lysimachos - Thrakien und Bithynien (Teile Kleinasiens; nur bis 281 v. Chr.) </a:t>
            </a:r>
            <a:endParaRPr sz="1800"/>
          </a:p>
          <a:p>
            <a:pPr marL="0" lvl="1" indent="0" defTabSz="914400">
              <a:spcBef>
                <a:spcPts val="0"/>
              </a:spcBef>
              <a:buSzTx/>
              <a:buFontTx/>
              <a:buNone/>
              <a:defRPr sz="2700"/>
            </a:pPr>
            <a:r>
              <a:t>4. Kassander - Mazedonien und Griechenland  (unbedeutend) (Später: die „Antigoniden“) </a:t>
            </a:r>
          </a:p>
        </p:txBody>
      </p:sp>
    </p:spTree>
  </p:cSld>
  <p:clrMapOvr>
    <a:masterClrMapping/>
  </p:clrMapOvr>
  <p:transition spd="slow"/>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 name="Shape 1500"/>
          <p:cNvSpPr>
            <a:spLocks noGrp="1"/>
          </p:cNvSpPr>
          <p:nvPr>
            <p:ph type="title"/>
          </p:nvPr>
        </p:nvSpPr>
        <p:spPr>
          <a:xfrm>
            <a:off x="0" y="260647"/>
            <a:ext cx="9144000" cy="864096"/>
          </a:xfrm>
          <a:prstGeom prst="rect">
            <a:avLst/>
          </a:prstGeom>
        </p:spPr>
        <p:txBody>
          <a:bodyPr lIns="0" tIns="0" rIns="0" bIns="0"/>
          <a:lstStyle/>
          <a:p>
            <a:pPr>
              <a:defRPr b="1" i="1">
                <a:solidFill>
                  <a:srgbClr val="3366FF"/>
                </a:solidFill>
                <a:effectLst>
                  <a:outerShdw blurRad="38100" dist="38100" dir="2700000" rotWithShape="0">
                    <a:srgbClr val="000000"/>
                  </a:outerShdw>
                </a:effectLst>
              </a:defRPr>
            </a:pPr>
            <a:r>
              <a:t>3. Makedonisches Reich </a:t>
            </a:r>
            <a:r>
              <a:rPr b="0"/>
              <a:t>334-323</a:t>
            </a:r>
          </a:p>
        </p:txBody>
      </p:sp>
      <p:pic>
        <p:nvPicPr>
          <p:cNvPr id="1501" name="image15.png" descr="http://www.bmlv.gv.at/omz/grafiken/vollbild/birk4505.png"/>
          <p:cNvPicPr>
            <a:picLocks noChangeAspect="1"/>
          </p:cNvPicPr>
          <p:nvPr/>
        </p:nvPicPr>
        <p:blipFill>
          <a:blip r:embed="rId2">
            <a:extLst/>
          </a:blip>
          <a:stretch>
            <a:fillRect/>
          </a:stretch>
        </p:blipFill>
        <p:spPr>
          <a:xfrm>
            <a:off x="-3" y="1179871"/>
            <a:ext cx="9381850" cy="5678129"/>
          </a:xfrm>
          <a:prstGeom prst="rect">
            <a:avLst/>
          </a:prstGeom>
          <a:ln w="12700">
            <a:miter lim="400000"/>
          </a:ln>
        </p:spPr>
      </p:pic>
    </p:spTree>
  </p:cSld>
  <p:clrMapOvr>
    <a:masterClrMapping/>
  </p:clrMapOvr>
  <p:transition spd="slow"/>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 name="Shape 1503"/>
          <p:cNvSpPr>
            <a:spLocks noGrp="1"/>
          </p:cNvSpPr>
          <p:nvPr>
            <p:ph type="title"/>
          </p:nvPr>
        </p:nvSpPr>
        <p:spPr>
          <a:xfrm>
            <a:off x="651470" y="6105975"/>
            <a:ext cx="7804548" cy="635017"/>
          </a:xfrm>
          <a:prstGeom prst="rect">
            <a:avLst/>
          </a:prstGeom>
        </p:spPr>
        <p:txBody>
          <a:bodyPr/>
          <a:lstStyle>
            <a:lvl1pPr>
              <a:defRPr sz="4000" b="1">
                <a:solidFill>
                  <a:schemeClr val="accent5"/>
                </a:solidFill>
                <a:latin typeface="Arial"/>
                <a:ea typeface="Arial"/>
                <a:cs typeface="Arial"/>
                <a:sym typeface="Arial"/>
              </a:defRPr>
            </a:lvl1pPr>
          </a:lstStyle>
          <a:p>
            <a:r>
              <a:t>Diadochenreiche 312 v.Ch.</a:t>
            </a:r>
          </a:p>
        </p:txBody>
      </p:sp>
      <p:sp>
        <p:nvSpPr>
          <p:cNvPr id="1504" name="Shape 1504"/>
          <p:cNvSpPr>
            <a:spLocks noGrp="1"/>
          </p:cNvSpPr>
          <p:nvPr>
            <p:ph type="body" idx="1"/>
          </p:nvPr>
        </p:nvSpPr>
        <p:spPr>
          <a:prstGeom prst="rect">
            <a:avLst/>
          </a:prstGeom>
        </p:spPr>
        <p:txBody>
          <a:bodyPr/>
          <a:lstStyle/>
          <a:p>
            <a:pPr marL="257175" indent="-257175">
              <a:buSzPct val="100000"/>
              <a:buFont typeface="Arial"/>
            </a:pPr>
            <a:endParaRPr/>
          </a:p>
        </p:txBody>
      </p:sp>
      <p:pic>
        <p:nvPicPr>
          <p:cNvPr id="1505" name="image9.png" descr="http://upload.wikimedia.org/wikipedia/commons/1/15/Diadochi.png"/>
          <p:cNvPicPr>
            <a:picLocks noChangeAspect="1"/>
          </p:cNvPicPr>
          <p:nvPr/>
        </p:nvPicPr>
        <p:blipFill>
          <a:blip r:embed="rId2">
            <a:extLst/>
          </a:blip>
          <a:stretch>
            <a:fillRect/>
          </a:stretch>
        </p:blipFill>
        <p:spPr>
          <a:xfrm>
            <a:off x="-36513" y="3024"/>
            <a:ext cx="9180514" cy="5150720"/>
          </a:xfrm>
          <a:prstGeom prst="rect">
            <a:avLst/>
          </a:prstGeom>
          <a:ln w="12700">
            <a:miter lim="400000"/>
          </a:ln>
        </p:spPr>
      </p:pic>
    </p:spTree>
  </p:cSld>
  <p:clrMapOvr>
    <a:masterClrMapping/>
  </p:clrMapOvr>
  <p:transition spd="slow"/>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7" name="Shape 1507"/>
          <p:cNvSpPr>
            <a:spLocks noGrp="1"/>
          </p:cNvSpPr>
          <p:nvPr>
            <p:ph type="title"/>
          </p:nvPr>
        </p:nvSpPr>
        <p:spPr>
          <a:prstGeom prst="rect">
            <a:avLst/>
          </a:prstGeom>
        </p:spPr>
        <p:txBody>
          <a:bodyPr/>
          <a:lstStyle/>
          <a:p>
            <a:endParaRPr/>
          </a:p>
        </p:txBody>
      </p:sp>
      <p:sp>
        <p:nvSpPr>
          <p:cNvPr id="1508" name="Shape 1508"/>
          <p:cNvSpPr>
            <a:spLocks noGrp="1"/>
          </p:cNvSpPr>
          <p:nvPr>
            <p:ph type="body" idx="1"/>
          </p:nvPr>
        </p:nvSpPr>
        <p:spPr>
          <a:prstGeom prst="rect">
            <a:avLst/>
          </a:prstGeom>
        </p:spPr>
        <p:txBody>
          <a:bodyPr/>
          <a:lstStyle/>
          <a:p>
            <a:pPr marL="257175" indent="-257175">
              <a:buSzPct val="100000"/>
              <a:buFont typeface="Arial"/>
            </a:pPr>
            <a:endParaRPr/>
          </a:p>
        </p:txBody>
      </p:sp>
      <p:pic>
        <p:nvPicPr>
          <p:cNvPr id="1509" name="image10.png"/>
          <p:cNvPicPr>
            <a:picLocks noChangeAspect="1"/>
          </p:cNvPicPr>
          <p:nvPr/>
        </p:nvPicPr>
        <p:blipFill>
          <a:blip r:embed="rId3">
            <a:extLst/>
          </a:blip>
          <a:stretch>
            <a:fillRect/>
          </a:stretch>
        </p:blipFill>
        <p:spPr>
          <a:xfrm>
            <a:off x="-1188641" y="-315417"/>
            <a:ext cx="11089683" cy="5328594"/>
          </a:xfrm>
          <a:prstGeom prst="rect">
            <a:avLst/>
          </a:prstGeom>
          <a:ln w="12700">
            <a:miter lim="400000"/>
          </a:ln>
        </p:spPr>
      </p:pic>
      <p:sp>
        <p:nvSpPr>
          <p:cNvPr id="1510" name="Shape 1510"/>
          <p:cNvSpPr/>
          <p:nvPr/>
        </p:nvSpPr>
        <p:spPr>
          <a:xfrm>
            <a:off x="363517" y="4524552"/>
            <a:ext cx="8236265" cy="235743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p>
            <a:pPr defTabSz="410765">
              <a:defRPr sz="2400" b="1">
                <a:solidFill>
                  <a:srgbClr val="FFFFFF"/>
                </a:solidFill>
                <a:latin typeface="+mj-lt"/>
                <a:ea typeface="+mj-ea"/>
                <a:cs typeface="+mj-cs"/>
                <a:sym typeface="Helvetica"/>
              </a:defRPr>
            </a:pPr>
            <a:r>
              <a:rPr sz="3000"/>
              <a:t>Die 4 Diadochenreiche um 301 v. Chr.: </a:t>
            </a:r>
          </a:p>
          <a:p>
            <a:pPr defTabSz="410765">
              <a:defRPr sz="2400" b="1">
                <a:solidFill>
                  <a:srgbClr val="6238A6"/>
                </a:solidFill>
                <a:latin typeface="+mj-lt"/>
                <a:ea typeface="+mj-ea"/>
                <a:cs typeface="+mj-cs"/>
                <a:sym typeface="Helvetica"/>
              </a:defRPr>
            </a:pPr>
            <a:r>
              <a:rPr sz="3000"/>
              <a:t>Seleukos → Seleukiden </a:t>
            </a:r>
            <a:r>
              <a:rPr sz="2600"/>
              <a:t>(König des Nordens)</a:t>
            </a:r>
          </a:p>
          <a:p>
            <a:pPr defTabSz="410765">
              <a:defRPr sz="2400" b="1">
                <a:solidFill>
                  <a:srgbClr val="2952CC"/>
                </a:solidFill>
                <a:latin typeface="+mj-lt"/>
                <a:ea typeface="+mj-ea"/>
                <a:cs typeface="+mj-cs"/>
                <a:sym typeface="Helvetica"/>
              </a:defRPr>
            </a:pPr>
            <a:r>
              <a:rPr sz="3000"/>
              <a:t>Ptolemaios → Ptolemäer </a:t>
            </a:r>
            <a:r>
              <a:rPr sz="2600"/>
              <a:t>(König des Südens)</a:t>
            </a:r>
          </a:p>
          <a:p>
            <a:pPr defTabSz="410765">
              <a:defRPr sz="2400" b="1">
                <a:solidFill>
                  <a:srgbClr val="FF9300"/>
                </a:solidFill>
                <a:latin typeface="+mj-lt"/>
                <a:ea typeface="+mj-ea"/>
                <a:cs typeface="+mj-cs"/>
                <a:sym typeface="Helvetica"/>
              </a:defRPr>
            </a:pPr>
            <a:r>
              <a:rPr sz="3000"/>
              <a:t>Lysimachos (bis 281)</a:t>
            </a:r>
          </a:p>
          <a:p>
            <a:pPr defTabSz="410765">
              <a:defRPr sz="2400" b="1">
                <a:solidFill>
                  <a:srgbClr val="00F900"/>
                </a:solidFill>
                <a:latin typeface="+mj-lt"/>
                <a:ea typeface="+mj-ea"/>
                <a:cs typeface="+mj-cs"/>
                <a:sym typeface="Helvetica"/>
              </a:defRPr>
            </a:pPr>
            <a:r>
              <a:rPr sz="3000">
                <a:solidFill>
                  <a:srgbClr val="000000"/>
                </a:solidFill>
              </a:rPr>
              <a:t>Kassandros</a:t>
            </a:r>
            <a:r>
              <a:rPr sz="3000"/>
              <a:t> </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 name="Shape 1514"/>
          <p:cNvSpPr>
            <a:spLocks noGrp="1"/>
          </p:cNvSpPr>
          <p:nvPr>
            <p:ph type="title"/>
          </p:nvPr>
        </p:nvSpPr>
        <p:spPr>
          <a:prstGeom prst="rect">
            <a:avLst/>
          </a:prstGeom>
        </p:spPr>
        <p:txBody>
          <a:bodyPr/>
          <a:lstStyle/>
          <a:p>
            <a:endParaRPr/>
          </a:p>
        </p:txBody>
      </p:sp>
      <p:sp>
        <p:nvSpPr>
          <p:cNvPr id="1515" name="Shape 1515"/>
          <p:cNvSpPr>
            <a:spLocks noGrp="1"/>
          </p:cNvSpPr>
          <p:nvPr>
            <p:ph type="body" idx="1"/>
          </p:nvPr>
        </p:nvSpPr>
        <p:spPr>
          <a:prstGeom prst="rect">
            <a:avLst/>
          </a:prstGeom>
        </p:spPr>
        <p:txBody>
          <a:bodyPr/>
          <a:lstStyle/>
          <a:p>
            <a:pPr marL="257175" indent="-257175">
              <a:buSzPct val="100000"/>
              <a:buFont typeface="Arial"/>
            </a:pPr>
            <a:endParaRPr/>
          </a:p>
        </p:txBody>
      </p:sp>
      <p:pic>
        <p:nvPicPr>
          <p:cNvPr id="1516" name="image11.png"/>
          <p:cNvPicPr>
            <a:picLocks noChangeAspect="1"/>
          </p:cNvPicPr>
          <p:nvPr/>
        </p:nvPicPr>
        <p:blipFill>
          <a:blip r:embed="rId3">
            <a:extLst/>
          </a:blip>
          <a:stretch>
            <a:fillRect/>
          </a:stretch>
        </p:blipFill>
        <p:spPr>
          <a:xfrm>
            <a:off x="-82886" y="1014387"/>
            <a:ext cx="9919854" cy="44644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0" name="Shape 1520"/>
          <p:cNvSpPr>
            <a:spLocks noGrp="1"/>
          </p:cNvSpPr>
          <p:nvPr>
            <p:ph type="title"/>
          </p:nvPr>
        </p:nvSpPr>
        <p:spPr>
          <a:prstGeom prst="rect">
            <a:avLst/>
          </a:prstGeom>
        </p:spPr>
        <p:txBody>
          <a:bodyPr/>
          <a:lstStyle/>
          <a:p>
            <a:endParaRPr/>
          </a:p>
        </p:txBody>
      </p:sp>
      <p:pic>
        <p:nvPicPr>
          <p:cNvPr id="1521" name="image12.jpeg" descr="http://gabrieleweis.de/3-geschichtsbits/histo-surfing/1-fruehgeschichte%20%2B%20altertum/1-11-altindische%20hochkultur/bilder/perser3-diadochenreiche.jpg"/>
          <p:cNvPicPr>
            <a:picLocks noChangeAspect="1"/>
          </p:cNvPicPr>
          <p:nvPr/>
        </p:nvPicPr>
        <p:blipFill>
          <a:blip r:embed="rId2">
            <a:extLst/>
          </a:blip>
          <a:stretch>
            <a:fillRect/>
          </a:stretch>
        </p:blipFill>
        <p:spPr>
          <a:xfrm>
            <a:off x="-1" y="-4724921"/>
            <a:ext cx="9390058" cy="10369153"/>
          </a:xfrm>
          <a:prstGeom prst="rect">
            <a:avLst/>
          </a:prstGeom>
          <a:ln w="12700">
            <a:miter lim="400000"/>
          </a:ln>
        </p:spPr>
      </p:pic>
      <p:sp>
        <p:nvSpPr>
          <p:cNvPr id="1522" name="Shape 1522"/>
          <p:cNvSpPr/>
          <p:nvPr/>
        </p:nvSpPr>
        <p:spPr>
          <a:xfrm>
            <a:off x="84961" y="5695245"/>
            <a:ext cx="8748465" cy="1112838"/>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p>
            <a:pPr algn="ctr" defTabSz="410765">
              <a:defRPr sz="2400" b="1">
                <a:solidFill>
                  <a:srgbClr val="A96E44"/>
                </a:solidFill>
                <a:latin typeface="+mj-lt"/>
                <a:ea typeface="+mj-ea"/>
                <a:cs typeface="+mj-cs"/>
                <a:sym typeface="Helvetica"/>
              </a:defRPr>
            </a:pPr>
            <a:r>
              <a:rPr sz="2600"/>
              <a:t>Seleukidenreich um 180 v. Chr. </a:t>
            </a:r>
          </a:p>
          <a:p>
            <a:pPr algn="ctr" defTabSz="410765">
              <a:defRPr sz="2400" b="1">
                <a:solidFill>
                  <a:srgbClr val="A96E44"/>
                </a:solidFill>
                <a:latin typeface="+mj-lt"/>
                <a:ea typeface="+mj-ea"/>
                <a:cs typeface="+mj-cs"/>
                <a:sym typeface="Helvetica"/>
              </a:defRPr>
            </a:pPr>
            <a:r>
              <a:t>Zerfall nach 164 v. Chr.</a:t>
            </a:r>
          </a:p>
          <a:p>
            <a:pPr algn="ctr" defTabSz="410765">
              <a:defRPr b="1">
                <a:solidFill>
                  <a:srgbClr val="FFFFFF"/>
                </a:solidFill>
                <a:latin typeface="+mj-lt"/>
                <a:ea typeface="+mj-ea"/>
                <a:cs typeface="+mj-cs"/>
                <a:sym typeface="Helvetica"/>
              </a:defRPr>
            </a:pPr>
            <a:r>
              <a:t>→ Endgültiges Ende: 63 v. Chr.  </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 name="Shape 1524"/>
          <p:cNvSpPr>
            <a:spLocks noGrp="1"/>
          </p:cNvSpPr>
          <p:nvPr>
            <p:ph type="title"/>
          </p:nvPr>
        </p:nvSpPr>
        <p:spPr>
          <a:prstGeom prst="rect">
            <a:avLst/>
          </a:prstGeom>
        </p:spPr>
        <p:txBody>
          <a:bodyPr/>
          <a:lstStyle/>
          <a:p>
            <a:endParaRPr/>
          </a:p>
        </p:txBody>
      </p:sp>
      <p:sp>
        <p:nvSpPr>
          <p:cNvPr id="1525" name="Shape 1525"/>
          <p:cNvSpPr>
            <a:spLocks noGrp="1"/>
          </p:cNvSpPr>
          <p:nvPr>
            <p:ph type="body" idx="1"/>
          </p:nvPr>
        </p:nvSpPr>
        <p:spPr>
          <a:prstGeom prst="rect">
            <a:avLst/>
          </a:prstGeom>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 name="Shape 1527"/>
          <p:cNvSpPr>
            <a:spLocks noGrp="1"/>
          </p:cNvSpPr>
          <p:nvPr>
            <p:ph type="title"/>
          </p:nvPr>
        </p:nvSpPr>
        <p:spPr>
          <a:xfrm>
            <a:off x="457200" y="277813"/>
            <a:ext cx="8229600" cy="1143002"/>
          </a:xfrm>
          <a:prstGeom prst="rect">
            <a:avLst/>
          </a:prstGeom>
        </p:spPr>
        <p:txBody>
          <a:bodyPr lIns="0" tIns="0" rIns="0" bIns="0"/>
          <a:lstStyle/>
          <a:p>
            <a:pPr>
              <a:defRPr>
                <a:solidFill>
                  <a:schemeClr val="accent1"/>
                </a:solidFill>
              </a:defRPr>
            </a:pPr>
            <a:r>
              <a:t>Daniel 11: </a:t>
            </a:r>
          </a:p>
          <a:p>
            <a:pPr>
              <a:defRPr>
                <a:solidFill>
                  <a:schemeClr val="accent5">
                    <a:lumOff val="11617"/>
                  </a:schemeClr>
                </a:solidFill>
              </a:defRPr>
            </a:pPr>
            <a:r>
              <a:t>Vorbereitendes: 11,2</a:t>
            </a:r>
          </a:p>
        </p:txBody>
      </p:sp>
      <p:sp>
        <p:nvSpPr>
          <p:cNvPr id="1528" name="Shape 1528"/>
          <p:cNvSpPr>
            <a:spLocks noGrp="1"/>
          </p:cNvSpPr>
          <p:nvPr>
            <p:ph type="body" idx="1"/>
          </p:nvPr>
        </p:nvSpPr>
        <p:spPr>
          <a:xfrm>
            <a:off x="457200" y="1600200"/>
            <a:ext cx="8229600" cy="4530725"/>
          </a:xfrm>
          <a:prstGeom prst="rect">
            <a:avLst/>
          </a:prstGeom>
        </p:spPr>
        <p:txBody>
          <a:bodyPr lIns="0" tIns="0" rIns="0" bIns="0"/>
          <a:lstStyle/>
          <a:p>
            <a:pPr marL="0" indent="0">
              <a:spcBef>
                <a:spcPts val="500"/>
              </a:spcBef>
              <a:buSzTx/>
              <a:buFontTx/>
              <a:buNone/>
              <a:defRPr sz="2700"/>
            </a:pPr>
            <a:r>
              <a:t>1. Kambyses 530-522 („Ahasveros“, Esr 4,6) </a:t>
            </a:r>
            <a:br/>
            <a:r>
              <a:t>2. Gautama (Thronräuber) 522 (= Artasasta, Esr 4,7) </a:t>
            </a:r>
            <a:br/>
            <a:r>
              <a:t>3. Darius I. „Hystaspis“: 521-486 v. Chr., (Esra 4,5.24) </a:t>
            </a:r>
            <a:br/>
            <a:r>
              <a:t>4. Xerxes 1. „Ahasveros“ (Esther 1,1): 486-465 v. Chr. </a:t>
            </a:r>
            <a:br/>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Shape 456"/>
          <p:cNvSpPr>
            <a:spLocks noGrp="1"/>
          </p:cNvSpPr>
          <p:nvPr>
            <p:ph type="title"/>
          </p:nvPr>
        </p:nvSpPr>
        <p:spPr>
          <a:xfrm>
            <a:off x="457200" y="277813"/>
            <a:ext cx="8363271" cy="1143001"/>
          </a:xfrm>
          <a:prstGeom prst="rect">
            <a:avLst/>
          </a:prstGeom>
        </p:spPr>
        <p:txBody>
          <a:bodyPr/>
          <a:lstStyle/>
          <a:p>
            <a:pPr>
              <a:defRPr>
                <a:solidFill>
                  <a:srgbClr val="FFC000"/>
                </a:solidFill>
              </a:defRPr>
            </a:pPr>
            <a:r>
              <a:t>Daniel – </a:t>
            </a:r>
            <a:r>
              <a:rPr sz="4000">
                <a:solidFill>
                  <a:srgbClr val="FFFFFF"/>
                </a:solidFill>
              </a:rPr>
              <a:t>Einteilung sprachlich?</a:t>
            </a:r>
          </a:p>
        </p:txBody>
      </p:sp>
      <p:sp>
        <p:nvSpPr>
          <p:cNvPr id="457" name="Shape 457"/>
          <p:cNvSpPr>
            <a:spLocks noGrp="1"/>
          </p:cNvSpPr>
          <p:nvPr>
            <p:ph type="body" idx="1"/>
          </p:nvPr>
        </p:nvSpPr>
        <p:spPr>
          <a:xfrm>
            <a:off x="457200" y="1340767"/>
            <a:ext cx="8435280" cy="5517234"/>
          </a:xfrm>
          <a:prstGeom prst="rect">
            <a:avLst/>
          </a:prstGeom>
        </p:spPr>
        <p:txBody>
          <a:bodyPr/>
          <a:lstStyle/>
          <a:p>
            <a:pPr>
              <a:buBlip>
                <a:blip r:embed="rId2"/>
              </a:buBlip>
              <a:defRPr>
                <a:solidFill>
                  <a:srgbClr val="CAB5EC"/>
                </a:solidFill>
              </a:defRPr>
            </a:pPr>
            <a:r>
              <a:t>1 + 2,1-4A: hebräisch </a:t>
            </a:r>
          </a:p>
          <a:p>
            <a:pPr>
              <a:buBlip>
                <a:blip r:embed="rId2"/>
              </a:buBlip>
              <a:defRPr>
                <a:solidFill>
                  <a:srgbClr val="FFFF00"/>
                </a:solidFill>
              </a:defRPr>
            </a:pPr>
            <a:r>
              <a:t>2,4M: V. 4ff: aramäisch</a:t>
            </a:r>
          </a:p>
          <a:p>
            <a:pPr>
              <a:buBlip>
                <a:blip r:embed="rId2"/>
              </a:buBlip>
              <a:defRPr>
                <a:solidFill>
                  <a:srgbClr val="FFFF00"/>
                </a:solidFill>
              </a:defRPr>
            </a:pPr>
            <a:r>
              <a:t>3: aramäisch</a:t>
            </a:r>
          </a:p>
          <a:p>
            <a:pPr>
              <a:buBlip>
                <a:blip r:embed="rId2"/>
              </a:buBlip>
              <a:defRPr>
                <a:solidFill>
                  <a:srgbClr val="FFFF00"/>
                </a:solidFill>
              </a:defRPr>
            </a:pPr>
            <a:r>
              <a:t>4: aramäisch </a:t>
            </a:r>
          </a:p>
          <a:p>
            <a:pPr>
              <a:buBlip>
                <a:blip r:embed="rId2"/>
              </a:buBlip>
              <a:defRPr>
                <a:solidFill>
                  <a:srgbClr val="FFFF00"/>
                </a:solidFill>
              </a:defRPr>
            </a:pPr>
            <a:r>
              <a:t>5: aramäisch </a:t>
            </a:r>
          </a:p>
          <a:p>
            <a:pPr>
              <a:buBlip>
                <a:blip r:embed="rId2"/>
              </a:buBlip>
              <a:defRPr>
                <a:solidFill>
                  <a:srgbClr val="FFFF00"/>
                </a:solidFill>
              </a:defRPr>
            </a:pPr>
            <a:r>
              <a:t>6: aramäisch </a:t>
            </a:r>
          </a:p>
          <a:p>
            <a:pPr>
              <a:buBlip>
                <a:blip r:embed="rId2"/>
              </a:buBlip>
              <a:defRPr>
                <a:solidFill>
                  <a:srgbClr val="FFFF00"/>
                </a:solidFill>
              </a:defRPr>
            </a:pPr>
            <a:r>
              <a:t>7: aramäisch </a:t>
            </a:r>
          </a:p>
          <a:p>
            <a:pPr>
              <a:buBlip>
                <a:blip r:embed="rId2"/>
              </a:buBlip>
              <a:defRPr>
                <a:solidFill>
                  <a:srgbClr val="CAB5EC"/>
                </a:solidFill>
              </a:defRPr>
            </a:pPr>
            <a:r>
              <a:t>8: hebräisch</a:t>
            </a:r>
          </a:p>
          <a:p>
            <a:pPr>
              <a:buBlip>
                <a:blip r:embed="rId2"/>
              </a:buBlip>
              <a:defRPr>
                <a:solidFill>
                  <a:srgbClr val="CAB5EC"/>
                </a:solidFill>
              </a:defRPr>
            </a:pPr>
            <a:r>
              <a:t>9: hebräisch</a:t>
            </a:r>
          </a:p>
          <a:p>
            <a:pPr>
              <a:buBlip>
                <a:blip r:embed="rId2"/>
              </a:buBlip>
              <a:defRPr>
                <a:solidFill>
                  <a:srgbClr val="CAB5EC"/>
                </a:solidFill>
              </a:defRPr>
            </a:pPr>
            <a:r>
              <a:t>10-12: hebräisch</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 name="Shape 1530"/>
          <p:cNvSpPr>
            <a:spLocks noGrp="1"/>
          </p:cNvSpPr>
          <p:nvPr>
            <p:ph type="title"/>
          </p:nvPr>
        </p:nvSpPr>
        <p:spPr>
          <a:xfrm>
            <a:off x="457200" y="277813"/>
            <a:ext cx="8229600" cy="1143002"/>
          </a:xfrm>
          <a:prstGeom prst="rect">
            <a:avLst/>
          </a:prstGeom>
          <a:solidFill>
            <a:srgbClr val="FFFFFF"/>
          </a:solidFill>
          <a:ln w="25400">
            <a:solidFill>
              <a:schemeClr val="accent1"/>
            </a:solidFill>
            <a:round/>
          </a:ln>
          <a:effectLst>
            <a:outerShdw blurRad="38100" dist="23000" dir="5400000" rotWithShape="0">
              <a:srgbClr val="000000">
                <a:alpha val="35000"/>
              </a:srgbClr>
            </a:outerShdw>
          </a:effectLst>
        </p:spPr>
        <p:txBody>
          <a:bodyPr lIns="0" tIns="0" rIns="0" bIns="0"/>
          <a:lstStyle>
            <a:lvl1pPr defTabSz="914400">
              <a:defRPr sz="2700" b="1">
                <a:solidFill>
                  <a:srgbClr val="000000"/>
                </a:solidFill>
              </a:defRPr>
            </a:lvl1pPr>
          </a:lstStyle>
          <a:p>
            <a:pPr>
              <a:defRPr>
                <a:effectLst/>
              </a:defRPr>
            </a:pPr>
            <a:r>
              <a:t>Weissagung vom König des Nordens und König des Südens: 11,5-45</a:t>
            </a:r>
          </a:p>
        </p:txBody>
      </p:sp>
      <p:sp>
        <p:nvSpPr>
          <p:cNvPr id="1531" name="Shape 1531"/>
          <p:cNvSpPr>
            <a:spLocks noGrp="1"/>
          </p:cNvSpPr>
          <p:nvPr>
            <p:ph type="body" idx="1"/>
          </p:nvPr>
        </p:nvSpPr>
        <p:spPr>
          <a:xfrm>
            <a:off x="457200" y="1600200"/>
            <a:ext cx="8229600" cy="4530725"/>
          </a:xfrm>
          <a:prstGeom prst="rect">
            <a:avLst/>
          </a:prstGeom>
          <a:solidFill>
            <a:srgbClr val="FFFFFF"/>
          </a:solidFill>
          <a:ln w="25400">
            <a:solidFill>
              <a:schemeClr val="accent1"/>
            </a:solidFill>
            <a:round/>
          </a:ln>
          <a:effectLst>
            <a:outerShdw blurRad="38100" dist="23000" dir="5400000" rotWithShape="0">
              <a:srgbClr val="000000">
                <a:alpha val="35000"/>
              </a:srgbClr>
            </a:outerShdw>
          </a:effectLst>
        </p:spPr>
        <p:txBody>
          <a:bodyPr lIns="0" tIns="0" rIns="0" bIns="0"/>
          <a:lstStyle/>
          <a:p>
            <a:pPr marL="0" indent="0" defTabSz="914400">
              <a:spcBef>
                <a:spcPts val="0"/>
              </a:spcBef>
              <a:buSzTx/>
              <a:buFontTx/>
              <a:buNone/>
              <a:defRPr sz="2700"/>
            </a:pPr>
            <a:r>
              <a:t>4 Phasen: </a:t>
            </a:r>
            <a:endParaRPr sz="1800"/>
          </a:p>
          <a:p>
            <a:pPr marL="0" lvl="1" indent="0" defTabSz="914400">
              <a:spcBef>
                <a:spcPts val="0"/>
              </a:spcBef>
              <a:buSzTx/>
              <a:buFontTx/>
              <a:buNone/>
              <a:defRPr sz="2700"/>
            </a:pPr>
            <a:r>
              <a:t>11,5-19 </a:t>
            </a:r>
            <a:r>
              <a:rPr sz="2000"/>
              <a:t>Vorbereitende Phase </a:t>
            </a:r>
            <a:r>
              <a:rPr sz="2000">
                <a:latin typeface="Symbol"/>
                <a:ea typeface="Symbol"/>
                <a:cs typeface="Symbol"/>
                <a:sym typeface="Symbol"/>
              </a:rPr>
              <a:t>→</a:t>
            </a:r>
            <a:r>
              <a:rPr sz="2000"/>
              <a:t> </a:t>
            </a:r>
            <a:r>
              <a:t>Antiochus III </a:t>
            </a:r>
            <a:endParaRPr sz="2800">
              <a:effectLst>
                <a:outerShdw blurRad="38100" dist="38100" dir="2700000" rotWithShape="0">
                  <a:srgbClr val="000000"/>
                </a:outerShdw>
              </a:effectLst>
            </a:endParaRPr>
          </a:p>
          <a:p>
            <a:pPr marL="0" lvl="1" indent="0" defTabSz="914400">
              <a:spcBef>
                <a:spcPts val="0"/>
              </a:spcBef>
              <a:buSzTx/>
              <a:buFontTx/>
              <a:buNone/>
              <a:defRPr sz="2700"/>
            </a:pPr>
            <a:r>
              <a:t>11,20-28 Antiochus IV </a:t>
            </a:r>
            <a:endParaRPr sz="2800">
              <a:effectLst>
                <a:outerShdw blurRad="38100" dist="38100" dir="2700000" rotWithShape="0">
                  <a:srgbClr val="000000"/>
                </a:outerShdw>
              </a:effectLst>
            </a:endParaRPr>
          </a:p>
          <a:p>
            <a:pPr marL="0" lvl="1" indent="0" defTabSz="914400">
              <a:spcBef>
                <a:spcPts val="0"/>
              </a:spcBef>
              <a:buSzTx/>
              <a:buFontTx/>
              <a:buNone/>
              <a:defRPr sz="2700"/>
            </a:pPr>
            <a:r>
              <a:t>11,29-35 Antiochus IV </a:t>
            </a:r>
            <a:endParaRPr sz="2800">
              <a:effectLst>
                <a:outerShdw blurRad="38100" dist="38100" dir="2700000" rotWithShape="0">
                  <a:srgbClr val="000000"/>
                </a:outerShdw>
              </a:effectLst>
            </a:endParaRPr>
          </a:p>
          <a:p>
            <a:pPr marL="0" lvl="1" indent="0" defTabSz="914400">
              <a:spcBef>
                <a:spcPts val="0"/>
              </a:spcBef>
              <a:buSzTx/>
              <a:buFontTx/>
              <a:buNone/>
              <a:defRPr sz="2700"/>
            </a:pPr>
            <a:r>
              <a:t>11,36-45 Antiochus IV</a:t>
            </a:r>
          </a:p>
        </p:txBody>
      </p:sp>
    </p:spTree>
  </p:cSld>
  <p:clrMapOvr>
    <a:masterClrMapping/>
  </p:clrMapOvr>
  <p:transition spd="slow"/>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 name="Shape 1533"/>
          <p:cNvSpPr>
            <a:spLocks noGrp="1"/>
          </p:cNvSpPr>
          <p:nvPr>
            <p:ph type="title"/>
          </p:nvPr>
        </p:nvSpPr>
        <p:spPr>
          <a:xfrm>
            <a:off x="457200" y="0"/>
            <a:ext cx="8147247" cy="332657"/>
          </a:xfrm>
          <a:prstGeom prst="rect">
            <a:avLst/>
          </a:prstGeom>
        </p:spPr>
        <p:txBody>
          <a:bodyPr lIns="0" tIns="0" rIns="0" bIns="0"/>
          <a:lstStyle>
            <a:lvl1pPr defTabSz="621791">
              <a:defRPr sz="1600" b="1">
                <a:solidFill>
                  <a:srgbClr val="FFFF00"/>
                </a:solidFill>
              </a:defRPr>
            </a:lvl1pPr>
          </a:lstStyle>
          <a:p>
            <a:r>
              <a:t>Dan 11: Vier parallele Situationen</a:t>
            </a:r>
          </a:p>
        </p:txBody>
      </p:sp>
      <p:graphicFrame>
        <p:nvGraphicFramePr>
          <p:cNvPr id="1534" name="Table 1534"/>
          <p:cNvGraphicFramePr/>
          <p:nvPr/>
        </p:nvGraphicFramePr>
        <p:xfrm>
          <a:off x="0" y="332656"/>
          <a:ext cx="9144000" cy="4932039"/>
        </p:xfrm>
        <a:graphic>
          <a:graphicData uri="http://schemas.openxmlformats.org/drawingml/2006/table">
            <a:tbl>
              <a:tblPr firstRow="1" bandRow="1">
                <a:tableStyleId>{4C3C2611-4C71-4FC5-86AE-919BDF0F9419}</a:tableStyleId>
              </a:tblPr>
              <a:tblGrid>
                <a:gridCol w="2286000"/>
                <a:gridCol w="2141984"/>
                <a:gridCol w="2304256"/>
                <a:gridCol w="2411760"/>
              </a:tblGrid>
              <a:tr h="802611">
                <a:tc>
                  <a:txBody>
                    <a:bodyPr/>
                    <a:lstStyle/>
                    <a:p>
                      <a:pPr algn="l" defTabSz="457200">
                        <a:defRPr sz="1800" b="0" i="0">
                          <a:solidFill>
                            <a:srgbClr val="000000"/>
                          </a:solidFill>
                        </a:defRPr>
                      </a:pPr>
                      <a:r>
                        <a:rPr sz="2000" b="1">
                          <a:solidFill>
                            <a:srgbClr val="FFFFFF"/>
                          </a:solidFill>
                          <a:latin typeface="Arial Narrow"/>
                          <a:ea typeface="Arial Narrow"/>
                          <a:cs typeface="Arial Narrow"/>
                          <a:sym typeface="Arial Narrow"/>
                        </a:rPr>
                        <a:t>5-19</a:t>
                      </a:r>
                    </a:p>
                  </a:txBody>
                  <a:tcPr marL="0" marR="0" marT="0" marB="0" horzOverflow="overflow">
                    <a:lnL w="12700">
                      <a:miter lim="400000"/>
                    </a:lnL>
                    <a:lnR w="12700">
                      <a:miter lim="400000"/>
                    </a:lnR>
                    <a:lnT w="12700">
                      <a:miter lim="400000"/>
                    </a:lnT>
                  </a:tcPr>
                </a:tc>
                <a:tc>
                  <a:txBody>
                    <a:bodyPr/>
                    <a:lstStyle/>
                    <a:p>
                      <a:pPr algn="l" defTabSz="457200">
                        <a:defRPr sz="1800" b="0" i="0">
                          <a:solidFill>
                            <a:srgbClr val="000000"/>
                          </a:solidFill>
                        </a:defRPr>
                      </a:pPr>
                      <a:r>
                        <a:rPr sz="2000" b="1">
                          <a:solidFill>
                            <a:srgbClr val="FFFFFF"/>
                          </a:solidFill>
                          <a:latin typeface="Arial Narrow"/>
                          <a:ea typeface="Arial Narrow"/>
                          <a:cs typeface="Arial Narrow"/>
                          <a:sym typeface="Arial Narrow"/>
                        </a:rPr>
                        <a:t>20-28</a:t>
                      </a:r>
                    </a:p>
                  </a:txBody>
                  <a:tcPr marL="0" marR="0" marT="0" marB="0" horzOverflow="overflow">
                    <a:lnL w="12700">
                      <a:miter lim="400000"/>
                    </a:lnL>
                    <a:lnR w="12700">
                      <a:miter lim="400000"/>
                    </a:lnR>
                    <a:lnT w="12700">
                      <a:miter lim="400000"/>
                    </a:lnT>
                  </a:tcPr>
                </a:tc>
                <a:tc>
                  <a:txBody>
                    <a:bodyPr/>
                    <a:lstStyle/>
                    <a:p>
                      <a:pPr algn="l" defTabSz="457200">
                        <a:defRPr sz="1800" b="0" i="0">
                          <a:solidFill>
                            <a:srgbClr val="000000"/>
                          </a:solidFill>
                        </a:defRPr>
                      </a:pPr>
                      <a:r>
                        <a:rPr sz="2000" b="1">
                          <a:solidFill>
                            <a:srgbClr val="FFFFFF"/>
                          </a:solidFill>
                          <a:latin typeface="Arial Narrow"/>
                          <a:ea typeface="Arial Narrow"/>
                          <a:cs typeface="Arial Narrow"/>
                          <a:sym typeface="Arial Narrow"/>
                        </a:rPr>
                        <a:t>29-35</a:t>
                      </a:r>
                    </a:p>
                  </a:txBody>
                  <a:tcPr marL="0" marR="0" marT="0" marB="0" horzOverflow="overflow">
                    <a:lnL w="12700">
                      <a:miter lim="400000"/>
                    </a:lnL>
                    <a:lnR w="12700">
                      <a:miter lim="400000"/>
                    </a:lnR>
                    <a:lnT w="12700">
                      <a:miter lim="400000"/>
                    </a:lnT>
                  </a:tcPr>
                </a:tc>
                <a:tc>
                  <a:txBody>
                    <a:bodyPr/>
                    <a:lstStyle/>
                    <a:p>
                      <a:pPr algn="l" defTabSz="457200">
                        <a:defRPr sz="1800" b="0" i="0">
                          <a:solidFill>
                            <a:srgbClr val="000000"/>
                          </a:solidFill>
                        </a:defRPr>
                      </a:pPr>
                      <a:r>
                        <a:rPr sz="2000" b="1">
                          <a:solidFill>
                            <a:srgbClr val="FFFFFF"/>
                          </a:solidFill>
                          <a:latin typeface="Arial Narrow"/>
                          <a:ea typeface="Arial Narrow"/>
                          <a:cs typeface="Arial Narrow"/>
                          <a:sym typeface="Arial Narrow"/>
                        </a:rPr>
                        <a:t>36-45</a:t>
                      </a:r>
                    </a:p>
                  </a:txBody>
                  <a:tcPr marL="0" marR="0" marT="0" marB="0" horzOverflow="overflow">
                    <a:lnL w="12700">
                      <a:miter lim="400000"/>
                    </a:lnL>
                    <a:lnR w="12700">
                      <a:miter lim="400000"/>
                    </a:lnR>
                    <a:lnT w="12700">
                      <a:miter lim="400000"/>
                    </a:lnT>
                  </a:tcPr>
                </a:tc>
              </a:tr>
              <a:tr h="924688">
                <a:tc>
                  <a:txBody>
                    <a:bodyPr/>
                    <a:lstStyle/>
                    <a:p>
                      <a:pPr algn="l" defTabSz="457200">
                        <a:defRPr sz="1800" b="0" i="0">
                          <a:solidFill>
                            <a:srgbClr val="000000"/>
                          </a:solidFill>
                        </a:defRPr>
                      </a:pPr>
                      <a:r>
                        <a:rPr sz="2000" b="1" u="sng">
                          <a:solidFill>
                            <a:srgbClr val="000080"/>
                          </a:solidFill>
                          <a:latin typeface="Arial Narrow"/>
                          <a:ea typeface="Arial Narrow"/>
                          <a:cs typeface="Arial Narrow"/>
                          <a:sym typeface="Arial Narrow"/>
                        </a:rPr>
                        <a:t>Antiochus III</a:t>
                      </a:r>
                    </a:p>
                  </a:txBody>
                  <a:tcPr marL="0" marR="0" marT="0" marB="0" horzOverflow="overflow">
                    <a:lnL w="12700">
                      <a:miter lim="400000"/>
                    </a:lnL>
                    <a:lnR w="12700">
                      <a:miter lim="400000"/>
                    </a:lnR>
                    <a:lnB w="12700">
                      <a:miter lim="400000"/>
                    </a:lnB>
                  </a:tcPr>
                </a:tc>
                <a:tc>
                  <a:txBody>
                    <a:bodyPr/>
                    <a:lstStyle/>
                    <a:p>
                      <a:pPr algn="l" defTabSz="457200">
                        <a:defRPr sz="1800" b="0" i="0">
                          <a:solidFill>
                            <a:srgbClr val="000000"/>
                          </a:solidFill>
                        </a:defRPr>
                      </a:pPr>
                      <a:r>
                        <a:rPr sz="2000" b="1" u="sng">
                          <a:solidFill>
                            <a:srgbClr val="000080"/>
                          </a:solidFill>
                          <a:latin typeface="Arial Narrow"/>
                          <a:ea typeface="Arial Narrow"/>
                          <a:cs typeface="Arial Narrow"/>
                          <a:sym typeface="Arial Narrow"/>
                        </a:rPr>
                        <a:t>Antiochus IV [1. Angriff]</a:t>
                      </a:r>
                    </a:p>
                  </a:txBody>
                  <a:tcPr marL="0" marR="0" marT="0" marB="0" horzOverflow="overflow">
                    <a:lnL w="12700">
                      <a:miter lim="400000"/>
                    </a:lnL>
                    <a:lnR w="12700">
                      <a:miter lim="400000"/>
                    </a:lnR>
                    <a:lnB w="12700">
                      <a:miter lim="400000"/>
                    </a:lnB>
                  </a:tcPr>
                </a:tc>
                <a:tc>
                  <a:txBody>
                    <a:bodyPr/>
                    <a:lstStyle/>
                    <a:p>
                      <a:pPr algn="l" defTabSz="457200">
                        <a:defRPr sz="1800" b="0" i="0">
                          <a:solidFill>
                            <a:srgbClr val="000000"/>
                          </a:solidFill>
                        </a:defRPr>
                      </a:pPr>
                      <a:r>
                        <a:rPr sz="2000" b="1" u="sng">
                          <a:solidFill>
                            <a:srgbClr val="000080"/>
                          </a:solidFill>
                          <a:latin typeface="Arial Narrow"/>
                          <a:ea typeface="Arial Narrow"/>
                          <a:cs typeface="Arial Narrow"/>
                          <a:sym typeface="Arial Narrow"/>
                        </a:rPr>
                        <a:t>Antiochus IV [2.Angriff]</a:t>
                      </a:r>
                    </a:p>
                  </a:txBody>
                  <a:tcPr marL="0" marR="0" marT="0" marB="0" horzOverflow="overflow">
                    <a:lnL w="12700">
                      <a:miter lim="400000"/>
                    </a:lnL>
                    <a:lnR w="12700">
                      <a:miter lim="400000"/>
                    </a:lnR>
                    <a:lnB w="12700">
                      <a:miter lim="400000"/>
                    </a:lnB>
                  </a:tcPr>
                </a:tc>
                <a:tc>
                  <a:txBody>
                    <a:bodyPr/>
                    <a:lstStyle/>
                    <a:p>
                      <a:pPr algn="l" defTabSz="457200">
                        <a:defRPr sz="1800" b="0" i="0">
                          <a:solidFill>
                            <a:srgbClr val="000000"/>
                          </a:solidFill>
                        </a:defRPr>
                      </a:pPr>
                      <a:r>
                        <a:rPr sz="2000" b="1" u="sng">
                          <a:solidFill>
                            <a:srgbClr val="000080"/>
                          </a:solidFill>
                          <a:latin typeface="Arial Narrow"/>
                          <a:ea typeface="Arial Narrow"/>
                          <a:cs typeface="Arial Narrow"/>
                          <a:sym typeface="Arial Narrow"/>
                        </a:rPr>
                        <a:t>Antiochus IV</a:t>
                      </a:r>
                    </a:p>
                  </a:txBody>
                  <a:tcPr marL="0" marR="0" marT="0" marB="0" horzOverflow="overflow">
                    <a:lnL w="12700">
                      <a:miter lim="400000"/>
                    </a:lnL>
                    <a:lnR w="12700">
                      <a:miter lim="400000"/>
                    </a:lnR>
                    <a:lnB w="12700">
                      <a:miter lim="400000"/>
                    </a:lnB>
                  </a:tcPr>
                </a:tc>
              </a:tr>
              <a:tr h="924688">
                <a:tc>
                  <a:txBody>
                    <a:bodyPr/>
                    <a:lstStyle/>
                    <a:p>
                      <a:pPr algn="l" defTabSz="457200">
                        <a:defRPr sz="1800" b="0" i="0">
                          <a:solidFill>
                            <a:srgbClr val="000000"/>
                          </a:solidFill>
                        </a:defRPr>
                      </a:pPr>
                      <a:r>
                        <a:rPr sz="2000" b="1">
                          <a:solidFill>
                            <a:srgbClr val="000080"/>
                          </a:solidFill>
                          <a:latin typeface="Arial Narrow"/>
                          <a:ea typeface="Arial Narrow"/>
                          <a:cs typeface="Arial Narrow"/>
                          <a:sym typeface="Arial Narrow"/>
                        </a:rPr>
                        <a:t>Bei 5 beginnt die Reihe der Könige des Südens und des Nordens. </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2000" b="1">
                          <a:solidFill>
                            <a:srgbClr val="000080"/>
                          </a:solidFill>
                          <a:latin typeface="Arial Narrow"/>
                          <a:ea typeface="Arial Narrow"/>
                          <a:cs typeface="Arial Narrow"/>
                          <a:sym typeface="Arial Narrow"/>
                        </a:rPr>
                        <a:t>20: Und an seiner Statt … 21: und an seiner Statt … [Beginn des Berichtes über Antiochus]</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2000" b="1">
                          <a:solidFill>
                            <a:srgbClr val="000080"/>
                          </a:solidFill>
                          <a:latin typeface="Arial Narrow"/>
                          <a:ea typeface="Arial Narrow"/>
                          <a:cs typeface="Arial Narrow"/>
                          <a:sym typeface="Arial Narrow"/>
                        </a:rPr>
                        <a:t>29: Zur festgesetzten Zeit wird er wiederum gegen den Süden ziehen</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i="0">
                          <a:latin typeface="Arial Narrow"/>
                          <a:ea typeface="Arial Narrow"/>
                          <a:cs typeface="Arial Narrow"/>
                          <a:sym typeface="Arial Narrow"/>
                        </a:defRPr>
                      </a:pPr>
                      <a:endParaRPr/>
                    </a:p>
                  </a:txBody>
                  <a:tcPr marL="0" marR="0" marT="0" marB="0" horzOverflow="overflow">
                    <a:lnL w="12700">
                      <a:miter lim="400000"/>
                    </a:lnL>
                    <a:lnR w="12700">
                      <a:miter lim="400000"/>
                    </a:lnR>
                    <a:lnT w="12700">
                      <a:miter lim="400000"/>
                    </a:lnT>
                    <a:lnB w="12700">
                      <a:miter lim="400000"/>
                    </a:lnB>
                  </a:tcPr>
                </a:tc>
              </a:tr>
              <a:tr h="2280052">
                <a:tc>
                  <a:txBody>
                    <a:bodyPr/>
                    <a:lstStyle/>
                    <a:p>
                      <a:pPr algn="l" defTabSz="457200">
                        <a:defRPr sz="2000" i="0">
                          <a:latin typeface="Arial Narrow"/>
                          <a:ea typeface="Arial Narrow"/>
                          <a:cs typeface="Arial Narrow"/>
                          <a:sym typeface="Arial Narrow"/>
                        </a:defRPr>
                      </a:pPr>
                      <a:r>
                        <a:t>6: Am Ende von Jahren </a:t>
                      </a:r>
                      <a:endParaRPr b="0">
                        <a:solidFill>
                          <a:srgbClr val="000000"/>
                        </a:solidFill>
                      </a:endParaRPr>
                    </a:p>
                    <a:p>
                      <a:pPr algn="l" defTabSz="457200">
                        <a:defRPr sz="2000" i="0">
                          <a:latin typeface="Arial Narrow"/>
                          <a:ea typeface="Arial Narrow"/>
                          <a:cs typeface="Arial Narrow"/>
                          <a:sym typeface="Arial Narrow"/>
                        </a:defRPr>
                      </a:pPr>
                      <a:r>
                        <a:t>13: gegen Ende der Zeiten</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2000" b="1">
                          <a:solidFill>
                            <a:srgbClr val="000080"/>
                          </a:solidFill>
                          <a:latin typeface="Arial Narrow"/>
                          <a:ea typeface="Arial Narrow"/>
                          <a:cs typeface="Arial Narrow"/>
                          <a:sym typeface="Arial Narrow"/>
                        </a:rPr>
                        <a:t>27: … denn noch geht das Ende auf die festgesetzte Zeit</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2000" b="1">
                          <a:solidFill>
                            <a:srgbClr val="000080"/>
                          </a:solidFill>
                          <a:latin typeface="Arial Narrow"/>
                          <a:ea typeface="Arial Narrow"/>
                          <a:cs typeface="Arial Narrow"/>
                          <a:sym typeface="Arial Narrow"/>
                        </a:rPr>
                        <a:t>29: Zur festgesetzten Zeit … 35E: … bis zur Zeit des Endes, denn es vollzieht sich noch bis zur festgesetzten Zeit</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2000" b="1">
                          <a:solidFill>
                            <a:srgbClr val="000080"/>
                          </a:solidFill>
                          <a:latin typeface="Arial Narrow"/>
                          <a:ea typeface="Arial Narrow"/>
                          <a:cs typeface="Arial Narrow"/>
                          <a:sym typeface="Arial Narrow"/>
                        </a:rPr>
                        <a:t>36: …, bis der Zorn [, die Verfluchung,] gar aus ist, denn das Festbeschlossene wird vollzogen werden. … 40: Und zur Zeit des Endes </a:t>
                      </a:r>
                    </a:p>
                  </a:txBody>
                  <a:tcPr marL="0" marR="0" marT="0" marB="0" horzOverflow="overflow">
                    <a:lnL w="12700">
                      <a:miter lim="400000"/>
                    </a:lnL>
                    <a:lnR w="12700">
                      <a:miter lim="400000"/>
                    </a:lnR>
                    <a:lnT w="12700">
                      <a:miter lim="400000"/>
                    </a:lnT>
                    <a:lnB w="12700">
                      <a:miter lim="400000"/>
                    </a:lnB>
                  </a:tcPr>
                </a:tc>
              </a:tr>
            </a:tbl>
          </a:graphicData>
        </a:graphic>
      </p:graphicFrame>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4" grpId="1" animBg="1" advAuto="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 name="Shape 1536"/>
          <p:cNvSpPr>
            <a:spLocks noGrp="1"/>
          </p:cNvSpPr>
          <p:nvPr>
            <p:ph type="title"/>
          </p:nvPr>
        </p:nvSpPr>
        <p:spPr>
          <a:xfrm>
            <a:off x="457200" y="0"/>
            <a:ext cx="8147247" cy="332657"/>
          </a:xfrm>
          <a:prstGeom prst="rect">
            <a:avLst/>
          </a:prstGeom>
        </p:spPr>
        <p:txBody>
          <a:bodyPr lIns="0" tIns="0" rIns="0" bIns="0"/>
          <a:lstStyle>
            <a:lvl1pPr defTabSz="621791">
              <a:defRPr sz="1600" b="1">
                <a:solidFill>
                  <a:srgbClr val="FFFF00"/>
                </a:solidFill>
              </a:defRPr>
            </a:lvl1pPr>
          </a:lstStyle>
          <a:p>
            <a:r>
              <a:t>Dan 11: Vier parallele Situationen</a:t>
            </a:r>
          </a:p>
        </p:txBody>
      </p:sp>
      <p:graphicFrame>
        <p:nvGraphicFramePr>
          <p:cNvPr id="1537" name="Table 1537"/>
          <p:cNvGraphicFramePr/>
          <p:nvPr/>
        </p:nvGraphicFramePr>
        <p:xfrm>
          <a:off x="0" y="332656"/>
          <a:ext cx="9144000" cy="6456039"/>
        </p:xfrm>
        <a:graphic>
          <a:graphicData uri="http://schemas.openxmlformats.org/drawingml/2006/table">
            <a:tbl>
              <a:tblPr firstRow="1" bandRow="1">
                <a:tableStyleId>{4C3C2611-4C71-4FC5-86AE-919BDF0F9419}</a:tableStyleId>
              </a:tblPr>
              <a:tblGrid>
                <a:gridCol w="2286000"/>
                <a:gridCol w="2141984"/>
                <a:gridCol w="2304256"/>
                <a:gridCol w="2411760"/>
              </a:tblGrid>
              <a:tr h="638812">
                <a:tc>
                  <a:txBody>
                    <a:bodyPr/>
                    <a:lstStyle/>
                    <a:p>
                      <a:pPr algn="l" defTabSz="457200">
                        <a:defRPr sz="1800" b="0" i="0">
                          <a:solidFill>
                            <a:srgbClr val="000000"/>
                          </a:solidFill>
                        </a:defRPr>
                      </a:pPr>
                      <a:r>
                        <a:rPr sz="2000" b="1">
                          <a:solidFill>
                            <a:srgbClr val="FFFFFF"/>
                          </a:solidFill>
                          <a:latin typeface="Arial Narrow"/>
                          <a:ea typeface="Arial Narrow"/>
                          <a:cs typeface="Arial Narrow"/>
                          <a:sym typeface="Arial Narrow"/>
                        </a:rPr>
                        <a:t>5-19</a:t>
                      </a:r>
                    </a:p>
                  </a:txBody>
                  <a:tcPr marL="0" marR="0" marT="0" marB="0" horzOverflow="overflow">
                    <a:lnL w="12700">
                      <a:miter lim="400000"/>
                    </a:lnL>
                    <a:lnR w="12700">
                      <a:miter lim="400000"/>
                    </a:lnR>
                    <a:lnT w="12700">
                      <a:miter lim="400000"/>
                    </a:lnT>
                  </a:tcPr>
                </a:tc>
                <a:tc>
                  <a:txBody>
                    <a:bodyPr/>
                    <a:lstStyle/>
                    <a:p>
                      <a:pPr algn="l" defTabSz="457200">
                        <a:defRPr sz="1800" b="0" i="0">
                          <a:solidFill>
                            <a:srgbClr val="000000"/>
                          </a:solidFill>
                        </a:defRPr>
                      </a:pPr>
                      <a:r>
                        <a:rPr sz="2000" b="1">
                          <a:solidFill>
                            <a:srgbClr val="FFFFFF"/>
                          </a:solidFill>
                          <a:latin typeface="Arial Narrow"/>
                          <a:ea typeface="Arial Narrow"/>
                          <a:cs typeface="Arial Narrow"/>
                          <a:sym typeface="Arial Narrow"/>
                        </a:rPr>
                        <a:t>20-28</a:t>
                      </a:r>
                    </a:p>
                  </a:txBody>
                  <a:tcPr marL="0" marR="0" marT="0" marB="0" horzOverflow="overflow">
                    <a:lnL w="12700">
                      <a:miter lim="400000"/>
                    </a:lnL>
                    <a:lnR w="12700">
                      <a:miter lim="400000"/>
                    </a:lnR>
                    <a:lnT w="12700">
                      <a:miter lim="400000"/>
                    </a:lnT>
                  </a:tcPr>
                </a:tc>
                <a:tc>
                  <a:txBody>
                    <a:bodyPr/>
                    <a:lstStyle/>
                    <a:p>
                      <a:pPr algn="l" defTabSz="457200">
                        <a:defRPr sz="1800" b="0" i="0">
                          <a:solidFill>
                            <a:srgbClr val="000000"/>
                          </a:solidFill>
                        </a:defRPr>
                      </a:pPr>
                      <a:r>
                        <a:rPr sz="2000" b="1">
                          <a:solidFill>
                            <a:srgbClr val="FFFFFF"/>
                          </a:solidFill>
                          <a:latin typeface="Arial Narrow"/>
                          <a:ea typeface="Arial Narrow"/>
                          <a:cs typeface="Arial Narrow"/>
                          <a:sym typeface="Arial Narrow"/>
                        </a:rPr>
                        <a:t>29-35</a:t>
                      </a:r>
                    </a:p>
                  </a:txBody>
                  <a:tcPr marL="0" marR="0" marT="0" marB="0" horzOverflow="overflow">
                    <a:lnL w="12700">
                      <a:miter lim="400000"/>
                    </a:lnL>
                    <a:lnR w="12700">
                      <a:miter lim="400000"/>
                    </a:lnR>
                    <a:lnT w="12700">
                      <a:miter lim="400000"/>
                    </a:lnT>
                  </a:tcPr>
                </a:tc>
                <a:tc>
                  <a:txBody>
                    <a:bodyPr/>
                    <a:lstStyle/>
                    <a:p>
                      <a:pPr algn="l" defTabSz="457200">
                        <a:defRPr sz="1800" b="0" i="0">
                          <a:solidFill>
                            <a:srgbClr val="000000"/>
                          </a:solidFill>
                        </a:defRPr>
                      </a:pPr>
                      <a:r>
                        <a:rPr sz="2000" b="1">
                          <a:solidFill>
                            <a:srgbClr val="FFFFFF"/>
                          </a:solidFill>
                          <a:latin typeface="Arial Narrow"/>
                          <a:ea typeface="Arial Narrow"/>
                          <a:cs typeface="Arial Narrow"/>
                          <a:sym typeface="Arial Narrow"/>
                        </a:rPr>
                        <a:t>36-45</a:t>
                      </a:r>
                    </a:p>
                  </a:txBody>
                  <a:tcPr marL="0" marR="0" marT="0" marB="0" horzOverflow="overflow">
                    <a:lnL w="12700">
                      <a:miter lim="400000"/>
                    </a:lnL>
                    <a:lnR w="12700">
                      <a:miter lim="400000"/>
                    </a:lnR>
                    <a:lnT w="12700">
                      <a:miter lim="400000"/>
                    </a:lnT>
                  </a:tcPr>
                </a:tc>
              </a:tr>
              <a:tr h="735975">
                <a:tc>
                  <a:txBody>
                    <a:bodyPr/>
                    <a:lstStyle/>
                    <a:p>
                      <a:pPr algn="l" defTabSz="457200">
                        <a:defRPr sz="1800" b="0" i="0">
                          <a:solidFill>
                            <a:srgbClr val="000000"/>
                          </a:solidFill>
                        </a:defRPr>
                      </a:pPr>
                      <a:r>
                        <a:rPr sz="2000" b="1" u="sng">
                          <a:solidFill>
                            <a:srgbClr val="000080"/>
                          </a:solidFill>
                          <a:latin typeface="Arial Narrow"/>
                          <a:ea typeface="Arial Narrow"/>
                          <a:cs typeface="Arial Narrow"/>
                          <a:sym typeface="Arial Narrow"/>
                        </a:rPr>
                        <a:t>Antiochus III</a:t>
                      </a:r>
                    </a:p>
                  </a:txBody>
                  <a:tcPr marL="0" marR="0" marT="0" marB="0" horzOverflow="overflow">
                    <a:lnL w="12700">
                      <a:miter lim="400000"/>
                    </a:lnL>
                    <a:lnR w="12700">
                      <a:miter lim="400000"/>
                    </a:lnR>
                    <a:lnB w="12700">
                      <a:miter lim="400000"/>
                    </a:lnB>
                  </a:tcPr>
                </a:tc>
                <a:tc>
                  <a:txBody>
                    <a:bodyPr/>
                    <a:lstStyle/>
                    <a:p>
                      <a:pPr algn="l" defTabSz="457200">
                        <a:defRPr sz="1800" b="0" i="0">
                          <a:solidFill>
                            <a:srgbClr val="000000"/>
                          </a:solidFill>
                        </a:defRPr>
                      </a:pPr>
                      <a:r>
                        <a:rPr sz="2000" b="1" u="sng">
                          <a:solidFill>
                            <a:srgbClr val="000080"/>
                          </a:solidFill>
                          <a:latin typeface="Arial Narrow"/>
                          <a:ea typeface="Arial Narrow"/>
                          <a:cs typeface="Arial Narrow"/>
                          <a:sym typeface="Arial Narrow"/>
                        </a:rPr>
                        <a:t>Antiochus IV [1. Angriff]</a:t>
                      </a:r>
                    </a:p>
                  </a:txBody>
                  <a:tcPr marL="0" marR="0" marT="0" marB="0" horzOverflow="overflow">
                    <a:lnL w="12700">
                      <a:miter lim="400000"/>
                    </a:lnL>
                    <a:lnR w="12700">
                      <a:miter lim="400000"/>
                    </a:lnR>
                    <a:lnB w="12700">
                      <a:miter lim="400000"/>
                    </a:lnB>
                  </a:tcPr>
                </a:tc>
                <a:tc>
                  <a:txBody>
                    <a:bodyPr/>
                    <a:lstStyle/>
                    <a:p>
                      <a:pPr algn="l" defTabSz="457200">
                        <a:defRPr sz="1800" b="0" i="0">
                          <a:solidFill>
                            <a:srgbClr val="000000"/>
                          </a:solidFill>
                        </a:defRPr>
                      </a:pPr>
                      <a:r>
                        <a:rPr sz="2000" b="1" u="sng">
                          <a:solidFill>
                            <a:srgbClr val="000080"/>
                          </a:solidFill>
                          <a:latin typeface="Arial Narrow"/>
                          <a:ea typeface="Arial Narrow"/>
                          <a:cs typeface="Arial Narrow"/>
                          <a:sym typeface="Arial Narrow"/>
                        </a:rPr>
                        <a:t>Antiochus IV [2.Angriff]</a:t>
                      </a:r>
                    </a:p>
                  </a:txBody>
                  <a:tcPr marL="0" marR="0" marT="0" marB="0" horzOverflow="overflow">
                    <a:lnL w="12700">
                      <a:miter lim="400000"/>
                    </a:lnL>
                    <a:lnR w="12700">
                      <a:miter lim="400000"/>
                    </a:lnR>
                    <a:lnB w="12700">
                      <a:miter lim="400000"/>
                    </a:lnB>
                  </a:tcPr>
                </a:tc>
                <a:tc>
                  <a:txBody>
                    <a:bodyPr/>
                    <a:lstStyle/>
                    <a:p>
                      <a:pPr algn="l" defTabSz="457200">
                        <a:defRPr sz="1800" b="0" i="0">
                          <a:solidFill>
                            <a:srgbClr val="000000"/>
                          </a:solidFill>
                        </a:defRPr>
                      </a:pPr>
                      <a:r>
                        <a:rPr sz="2000" b="1" u="sng">
                          <a:solidFill>
                            <a:srgbClr val="000080"/>
                          </a:solidFill>
                          <a:latin typeface="Arial Narrow"/>
                          <a:ea typeface="Arial Narrow"/>
                          <a:cs typeface="Arial Narrow"/>
                          <a:sym typeface="Arial Narrow"/>
                        </a:rPr>
                        <a:t>Antiochus IV</a:t>
                      </a:r>
                    </a:p>
                  </a:txBody>
                  <a:tcPr marL="0" marR="0" marT="0" marB="0" horzOverflow="overflow">
                    <a:lnL w="12700">
                      <a:miter lim="400000"/>
                    </a:lnL>
                    <a:lnR w="12700">
                      <a:miter lim="400000"/>
                    </a:lnR>
                    <a:lnB w="12700">
                      <a:miter lim="400000"/>
                    </a:lnB>
                  </a:tcPr>
                </a:tc>
              </a:tr>
              <a:tr h="1451786">
                <a:tc>
                  <a:txBody>
                    <a:bodyPr/>
                    <a:lstStyle/>
                    <a:p>
                      <a:pPr algn="l" defTabSz="457200">
                        <a:defRPr sz="1800" b="0" i="0">
                          <a:solidFill>
                            <a:srgbClr val="000000"/>
                          </a:solidFill>
                        </a:defRPr>
                      </a:pPr>
                      <a:r>
                        <a:rPr sz="2000" b="1">
                          <a:solidFill>
                            <a:srgbClr val="AA543C"/>
                          </a:solidFill>
                          <a:latin typeface="Arial Narrow"/>
                          <a:ea typeface="Arial Narrow"/>
                          <a:cs typeface="Arial Narrow"/>
                          <a:sym typeface="Arial Narrow"/>
                        </a:rPr>
                        <a:t>13: Angriff des Nordkönigs gegen den Südkönig, der ihn herausfordert (12)</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2000" b="1">
                          <a:solidFill>
                            <a:srgbClr val="AA543C"/>
                          </a:solidFill>
                          <a:latin typeface="Arial Narrow"/>
                          <a:ea typeface="Arial Narrow"/>
                          <a:cs typeface="Arial Narrow"/>
                          <a:sym typeface="Arial Narrow"/>
                        </a:rPr>
                        <a:t>25: Angriff des Nordkönigs gegen den Südkönig</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2000" b="1">
                          <a:solidFill>
                            <a:srgbClr val="AA543C"/>
                          </a:solidFill>
                          <a:latin typeface="Arial Narrow"/>
                          <a:ea typeface="Arial Narrow"/>
                          <a:cs typeface="Arial Narrow"/>
                          <a:sym typeface="Arial Narrow"/>
                        </a:rPr>
                        <a:t>29: Angriff des Nordkönigs gegen den Südkönig</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2000" b="1">
                          <a:solidFill>
                            <a:srgbClr val="AA543C"/>
                          </a:solidFill>
                          <a:latin typeface="Arial Narrow"/>
                          <a:ea typeface="Arial Narrow"/>
                          <a:cs typeface="Arial Narrow"/>
                          <a:sym typeface="Arial Narrow"/>
                        </a:rPr>
                        <a:t>40: Angriff des Nordkönigs gegen den Südkönig, der ihn herausfordert</a:t>
                      </a:r>
                    </a:p>
                  </a:txBody>
                  <a:tcPr marL="0" marR="0" marT="0" marB="0" horzOverflow="overflow">
                    <a:lnL w="12700">
                      <a:miter lim="400000"/>
                    </a:lnL>
                    <a:lnR w="12700">
                      <a:miter lim="400000"/>
                    </a:lnR>
                    <a:lnT w="12700">
                      <a:miter lim="400000"/>
                    </a:lnT>
                    <a:lnB w="12700">
                      <a:miter lim="400000"/>
                    </a:lnB>
                  </a:tcPr>
                </a:tc>
              </a:tr>
              <a:tr h="1814733">
                <a:tc>
                  <a:txBody>
                    <a:bodyPr/>
                    <a:lstStyle/>
                    <a:p>
                      <a:pPr algn="l" defTabSz="457200">
                        <a:defRPr sz="2000" i="0">
                          <a:latin typeface="Arial Narrow"/>
                          <a:ea typeface="Arial Narrow"/>
                          <a:cs typeface="Arial Narrow"/>
                          <a:sym typeface="Arial Narrow"/>
                        </a:defRPr>
                      </a:pPr>
                      <a:r>
                        <a:t>13M: „</a:t>
                      </a:r>
                      <a:r>
                        <a:rPr>
                          <a:solidFill>
                            <a:srgbClr val="FF0000"/>
                          </a:solidFill>
                        </a:rPr>
                        <a:t>eine Menge, größer als die vorige</a:t>
                      </a:r>
                      <a:r>
                        <a:t>, … </a:t>
                      </a:r>
                      <a:r>
                        <a:rPr>
                          <a:solidFill>
                            <a:srgbClr val="FF0000"/>
                          </a:solidFill>
                        </a:rPr>
                        <a:t>mit einem großen Heer</a:t>
                      </a:r>
                      <a:r>
                        <a:t> und großer Ausrüstung“</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2000" i="0">
                          <a:latin typeface="Arial Narrow"/>
                          <a:ea typeface="Arial Narrow"/>
                          <a:cs typeface="Arial Narrow"/>
                          <a:sym typeface="Arial Narrow"/>
                        </a:defRPr>
                      </a:pPr>
                      <a:r>
                        <a:t>25M: </a:t>
                      </a:r>
                      <a:r>
                        <a:rPr>
                          <a:solidFill>
                            <a:srgbClr val="FF0000"/>
                          </a:solidFill>
                        </a:rPr>
                        <a:t>mit einem großen Heer</a:t>
                      </a:r>
                      <a:r>
                        <a:t> … 26M: „sein Heer wird </a:t>
                      </a:r>
                      <a:r>
                        <a:rPr>
                          <a:solidFill>
                            <a:srgbClr val="0000FF"/>
                          </a:solidFill>
                        </a:rPr>
                        <a:t>daherfluten</a:t>
                      </a:r>
                      <a:r>
                        <a:t> und es werden viele Erschlagene fallen.“</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2000" b="1">
                          <a:solidFill>
                            <a:srgbClr val="000080"/>
                          </a:solidFill>
                          <a:latin typeface="Arial Narrow"/>
                          <a:ea typeface="Arial Narrow"/>
                          <a:cs typeface="Arial Narrow"/>
                          <a:sym typeface="Arial Narrow"/>
                        </a:rPr>
                        <a:t> </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2000" i="0">
                          <a:latin typeface="Arial Narrow"/>
                          <a:ea typeface="Arial Narrow"/>
                          <a:cs typeface="Arial Narrow"/>
                          <a:sym typeface="Arial Narrow"/>
                        </a:defRPr>
                      </a:pPr>
                      <a:r>
                        <a:t>40M: „… </a:t>
                      </a:r>
                      <a:r>
                        <a:rPr>
                          <a:solidFill>
                            <a:srgbClr val="FF0000"/>
                          </a:solidFill>
                        </a:rPr>
                        <a:t>mit Wagen und mit Reitern und mit vielen Schiffen</a:t>
                      </a:r>
                      <a:r>
                        <a:t> … und </a:t>
                      </a:r>
                      <a:r>
                        <a:rPr>
                          <a:solidFill>
                            <a:srgbClr val="0000FF"/>
                          </a:solidFill>
                        </a:rPr>
                        <a:t>überschwemmen</a:t>
                      </a:r>
                      <a:r>
                        <a:t> und </a:t>
                      </a:r>
                      <a:r>
                        <a:rPr>
                          <a:solidFill>
                            <a:srgbClr val="0000FF"/>
                          </a:solidFill>
                        </a:rPr>
                        <a:t>überfluten</a:t>
                      </a:r>
                      <a:r>
                        <a:t>.“</a:t>
                      </a:r>
                    </a:p>
                  </a:txBody>
                  <a:tcPr marL="0" marR="0" marT="0" marB="0" horzOverflow="overflow">
                    <a:lnL w="12700">
                      <a:miter lim="400000"/>
                    </a:lnL>
                    <a:lnR w="12700">
                      <a:miter lim="400000"/>
                    </a:lnR>
                    <a:lnT w="12700">
                      <a:miter lim="400000"/>
                    </a:lnT>
                    <a:lnB w="12700">
                      <a:miter lim="400000"/>
                    </a:lnB>
                  </a:tcPr>
                </a:tc>
              </a:tr>
              <a:tr h="1814733">
                <a:tc>
                  <a:txBody>
                    <a:bodyPr/>
                    <a:lstStyle/>
                    <a:p>
                      <a:pPr algn="l" defTabSz="457200">
                        <a:defRPr sz="2000" i="0">
                          <a:latin typeface="Arial Narrow"/>
                          <a:ea typeface="Arial Narrow"/>
                          <a:cs typeface="Arial Narrow"/>
                          <a:sym typeface="Arial Narrow"/>
                        </a:defRPr>
                      </a:pPr>
                      <a:r>
                        <a:t>14: </a:t>
                      </a:r>
                      <a:r>
                        <a:rPr>
                          <a:solidFill>
                            <a:srgbClr val="808000"/>
                          </a:solidFill>
                        </a:rPr>
                        <a:t>viele</a:t>
                      </a:r>
                      <a:r>
                        <a:t> … und auch gewaltige Leute des Volkes [Daniels] (= Juden) </a:t>
                      </a:r>
                      <a:r>
                        <a:rPr>
                          <a:solidFill>
                            <a:srgbClr val="808000"/>
                          </a:solidFill>
                        </a:rPr>
                        <a:t>werden sich erheben</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2000" b="1">
                          <a:solidFill>
                            <a:srgbClr val="000080"/>
                          </a:solidFill>
                          <a:latin typeface="Arial Narrow"/>
                          <a:ea typeface="Arial Narrow"/>
                          <a:cs typeface="Arial Narrow"/>
                          <a:sym typeface="Arial Narrow"/>
                        </a:rPr>
                        <a:t> </a:t>
                      </a:r>
                    </a:p>
                  </a:txBody>
                  <a:tcPr marL="0" marR="0" marT="0" marB="0" horzOverflow="overflow">
                    <a:lnL w="12700">
                      <a:miter lim="400000"/>
                    </a:lnL>
                    <a:lnR w="12700">
                      <a:miter lim="400000"/>
                    </a:lnR>
                    <a:lnT w="12700">
                      <a:miter lim="400000"/>
                    </a:lnT>
                    <a:lnB w="12700">
                      <a:miter lim="400000"/>
                    </a:lnB>
                  </a:tcPr>
                </a:tc>
                <a:tc>
                  <a:txBody>
                    <a:bodyPr/>
                    <a:lstStyle/>
                    <a:p>
                      <a:pPr indent="107950" algn="l" defTabSz="457200">
                        <a:defRPr sz="2000" i="0">
                          <a:latin typeface="Arial Narrow"/>
                          <a:ea typeface="Arial Narrow"/>
                          <a:cs typeface="Arial Narrow"/>
                          <a:sym typeface="Arial Narrow"/>
                        </a:defRPr>
                      </a:pPr>
                      <a:r>
                        <a:t>32f: aber </a:t>
                      </a:r>
                      <a:r>
                        <a:rPr>
                          <a:solidFill>
                            <a:srgbClr val="808000"/>
                          </a:solidFill>
                        </a:rPr>
                        <a:t>die vom Volk, die ihren Gott kennen, werden Stärke zeigen und werden es hinausführen</a:t>
                      </a:r>
                      <a:r>
                        <a:t>. </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2000" b="1">
                          <a:solidFill>
                            <a:srgbClr val="000080"/>
                          </a:solidFill>
                          <a:latin typeface="Arial Narrow"/>
                          <a:ea typeface="Arial Narrow"/>
                          <a:cs typeface="Arial Narrow"/>
                          <a:sym typeface="Arial Narrow"/>
                        </a:rPr>
                        <a:t> </a:t>
                      </a:r>
                    </a:p>
                  </a:txBody>
                  <a:tcPr marL="0" marR="0" marT="0" marB="0" horzOverflow="overflow">
                    <a:lnL w="12700">
                      <a:miter lim="400000"/>
                    </a:lnL>
                    <a:lnR w="12700">
                      <a:miter lim="400000"/>
                    </a:lnR>
                    <a:lnT w="12700">
                      <a:miter lim="400000"/>
                    </a:lnT>
                    <a:lnB w="12700">
                      <a:miter lim="400000"/>
                    </a:lnB>
                  </a:tcPr>
                </a:tc>
              </a:tr>
            </a:tbl>
          </a:graphicData>
        </a:graphic>
      </p:graphicFrame>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 grpId="1" animBg="1" advAuto="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9" name="Table 1539"/>
          <p:cNvGraphicFramePr/>
          <p:nvPr/>
        </p:nvGraphicFramePr>
        <p:xfrm>
          <a:off x="0" y="0"/>
          <a:ext cx="9144000" cy="6860383"/>
        </p:xfrm>
        <a:graphic>
          <a:graphicData uri="http://schemas.openxmlformats.org/drawingml/2006/table">
            <a:tbl>
              <a:tblPr firstRow="1" bandRow="1">
                <a:tableStyleId>{4C3C2611-4C71-4FC5-86AE-919BDF0F9419}</a:tableStyleId>
              </a:tblPr>
              <a:tblGrid>
                <a:gridCol w="2286000"/>
                <a:gridCol w="2069976"/>
                <a:gridCol w="2502024"/>
                <a:gridCol w="2286000"/>
              </a:tblGrid>
              <a:tr h="559388">
                <a:tc>
                  <a:txBody>
                    <a:bodyPr/>
                    <a:lstStyle/>
                    <a:p>
                      <a:pPr algn="l" defTabSz="457200">
                        <a:defRPr sz="1800" b="0" i="0">
                          <a:solidFill>
                            <a:srgbClr val="000000"/>
                          </a:solidFill>
                        </a:defRPr>
                      </a:pPr>
                      <a:r>
                        <a:rPr sz="2000" b="1">
                          <a:solidFill>
                            <a:srgbClr val="FFFFFF"/>
                          </a:solidFill>
                          <a:latin typeface="Arial Narrow"/>
                          <a:ea typeface="Arial Narrow"/>
                          <a:cs typeface="Arial Narrow"/>
                          <a:sym typeface="Arial Narrow"/>
                        </a:rPr>
                        <a:t>5-19</a:t>
                      </a:r>
                    </a:p>
                  </a:txBody>
                  <a:tcPr marL="0" marR="0" marT="0" marB="0" horzOverflow="overflow">
                    <a:lnL w="12700">
                      <a:miter lim="400000"/>
                    </a:lnL>
                    <a:lnR w="12700">
                      <a:miter lim="400000"/>
                    </a:lnR>
                    <a:lnT w="12700">
                      <a:miter lim="400000"/>
                    </a:lnT>
                  </a:tcPr>
                </a:tc>
                <a:tc>
                  <a:txBody>
                    <a:bodyPr/>
                    <a:lstStyle/>
                    <a:p>
                      <a:pPr algn="l" defTabSz="457200">
                        <a:defRPr sz="1800" b="0" i="0">
                          <a:solidFill>
                            <a:srgbClr val="000000"/>
                          </a:solidFill>
                        </a:defRPr>
                      </a:pPr>
                      <a:r>
                        <a:rPr sz="2000" b="1">
                          <a:solidFill>
                            <a:srgbClr val="FFFFFF"/>
                          </a:solidFill>
                          <a:latin typeface="Arial Narrow"/>
                          <a:ea typeface="Arial Narrow"/>
                          <a:cs typeface="Arial Narrow"/>
                          <a:sym typeface="Arial Narrow"/>
                        </a:rPr>
                        <a:t>20-28</a:t>
                      </a:r>
                    </a:p>
                  </a:txBody>
                  <a:tcPr marL="0" marR="0" marT="0" marB="0" horzOverflow="overflow">
                    <a:lnL w="12700">
                      <a:miter lim="400000"/>
                    </a:lnL>
                    <a:lnR w="12700">
                      <a:miter lim="400000"/>
                    </a:lnR>
                    <a:lnT w="12700">
                      <a:miter lim="400000"/>
                    </a:lnT>
                  </a:tcPr>
                </a:tc>
                <a:tc>
                  <a:txBody>
                    <a:bodyPr/>
                    <a:lstStyle/>
                    <a:p>
                      <a:pPr algn="l" defTabSz="457200">
                        <a:defRPr sz="1800" b="0" i="0">
                          <a:solidFill>
                            <a:srgbClr val="000000"/>
                          </a:solidFill>
                        </a:defRPr>
                      </a:pPr>
                      <a:r>
                        <a:rPr sz="2000" b="1">
                          <a:solidFill>
                            <a:srgbClr val="FFFFFF"/>
                          </a:solidFill>
                          <a:latin typeface="Arial Narrow"/>
                          <a:ea typeface="Arial Narrow"/>
                          <a:cs typeface="Arial Narrow"/>
                          <a:sym typeface="Arial Narrow"/>
                        </a:rPr>
                        <a:t>29-35</a:t>
                      </a:r>
                    </a:p>
                  </a:txBody>
                  <a:tcPr marL="0" marR="0" marT="0" marB="0" horzOverflow="overflow">
                    <a:lnL w="12700">
                      <a:miter lim="400000"/>
                    </a:lnL>
                    <a:lnR w="12700">
                      <a:miter lim="400000"/>
                    </a:lnR>
                    <a:lnT w="12700">
                      <a:miter lim="400000"/>
                    </a:lnT>
                  </a:tcPr>
                </a:tc>
                <a:tc>
                  <a:txBody>
                    <a:bodyPr/>
                    <a:lstStyle/>
                    <a:p>
                      <a:pPr algn="l" defTabSz="457200">
                        <a:defRPr sz="1800" b="0" i="0">
                          <a:solidFill>
                            <a:srgbClr val="000000"/>
                          </a:solidFill>
                        </a:defRPr>
                      </a:pPr>
                      <a:r>
                        <a:rPr sz="2000" b="1">
                          <a:solidFill>
                            <a:srgbClr val="FFFFFF"/>
                          </a:solidFill>
                          <a:latin typeface="Arial Narrow"/>
                          <a:ea typeface="Arial Narrow"/>
                          <a:cs typeface="Arial Narrow"/>
                          <a:sym typeface="Arial Narrow"/>
                        </a:rPr>
                        <a:t>36-45</a:t>
                      </a:r>
                    </a:p>
                  </a:txBody>
                  <a:tcPr marL="0" marR="0" marT="0" marB="0" horzOverflow="overflow">
                    <a:lnL w="12700">
                      <a:miter lim="400000"/>
                    </a:lnL>
                    <a:lnR w="12700">
                      <a:miter lim="400000"/>
                    </a:lnR>
                    <a:lnT w="12700">
                      <a:miter lim="400000"/>
                    </a:lnT>
                  </a:tcPr>
                </a:tc>
              </a:tr>
              <a:tr h="2935610">
                <a:tc>
                  <a:txBody>
                    <a:bodyPr/>
                    <a:lstStyle/>
                    <a:p>
                      <a:pPr algn="l" defTabSz="457200">
                        <a:defRPr sz="1800" b="0" i="0">
                          <a:solidFill>
                            <a:srgbClr val="000000"/>
                          </a:solidFill>
                        </a:defRPr>
                      </a:pPr>
                      <a:r>
                        <a:rPr sz="2000" b="1">
                          <a:solidFill>
                            <a:srgbClr val="000080"/>
                          </a:solidFill>
                          <a:latin typeface="Arial Narrow"/>
                          <a:ea typeface="Arial Narrow"/>
                          <a:cs typeface="Arial Narrow"/>
                          <a:sym typeface="Arial Narrow"/>
                        </a:rPr>
                        <a:t>14E: sie (die aus dem Volk Gottes) werden [unterliegen und] zu Fall kommen.</a:t>
                      </a:r>
                    </a:p>
                  </a:txBody>
                  <a:tcPr marL="0" marR="0" marT="0" marB="0" horzOverflow="overflow">
                    <a:lnL w="12700">
                      <a:miter lim="400000"/>
                    </a:lnL>
                    <a:lnR w="12700">
                      <a:miter lim="400000"/>
                    </a:lnR>
                    <a:lnB w="12700">
                      <a:miter lim="400000"/>
                    </a:lnB>
                  </a:tcPr>
                </a:tc>
                <a:tc>
                  <a:txBody>
                    <a:bodyPr/>
                    <a:lstStyle/>
                    <a:p>
                      <a:pPr algn="l" defTabSz="457200">
                        <a:defRPr sz="1800" b="0" i="0">
                          <a:solidFill>
                            <a:srgbClr val="000000"/>
                          </a:solidFill>
                        </a:defRPr>
                      </a:pPr>
                      <a:r>
                        <a:rPr sz="2000" b="1">
                          <a:solidFill>
                            <a:srgbClr val="000080"/>
                          </a:solidFill>
                          <a:latin typeface="Arial Narrow"/>
                          <a:ea typeface="Arial Narrow"/>
                          <a:cs typeface="Arial Narrow"/>
                          <a:sym typeface="Arial Narrow"/>
                        </a:rPr>
                        <a:t> </a:t>
                      </a:r>
                    </a:p>
                  </a:txBody>
                  <a:tcPr marL="0" marR="0" marT="0" marB="0" horzOverflow="overflow">
                    <a:lnL w="12700">
                      <a:miter lim="400000"/>
                    </a:lnL>
                    <a:lnR w="12700">
                      <a:miter lim="400000"/>
                    </a:lnR>
                    <a:lnB w="12700">
                      <a:miter lim="400000"/>
                    </a:lnB>
                  </a:tcPr>
                </a:tc>
                <a:tc>
                  <a:txBody>
                    <a:bodyPr/>
                    <a:lstStyle/>
                    <a:p>
                      <a:pPr indent="107950" algn="l" defTabSz="457200">
                        <a:defRPr sz="2000" i="0">
                          <a:latin typeface="Arial Narrow"/>
                          <a:ea typeface="Arial Narrow"/>
                          <a:cs typeface="Arial Narrow"/>
                          <a:sym typeface="Arial Narrow"/>
                        </a:defRPr>
                      </a:pPr>
                      <a:r>
                        <a:t>33: Und die Verständigen des Volkes werden … unterliegen durch Schwert und Flamme, durch Gefangenschaft und Raub, – Tage hin-durch.</a:t>
                      </a:r>
                      <a:r>
                        <a:rPr>
                          <a:solidFill>
                            <a:srgbClr val="0000FF"/>
                          </a:solidFill>
                        </a:rPr>
                        <a:t> </a:t>
                      </a:r>
                      <a:r>
                        <a:t>35: Und von den Verständigen wer-den </a:t>
                      </a:r>
                      <a:r>
                        <a:rPr sz="1800"/>
                        <a:t>[einige] </a:t>
                      </a:r>
                      <a:r>
                        <a:t>unterliegen</a:t>
                      </a:r>
                    </a:p>
                  </a:txBody>
                  <a:tcPr marL="0" marR="0" marT="0" marB="0" horzOverflow="overflow">
                    <a:lnL w="12700">
                      <a:miter lim="400000"/>
                    </a:lnL>
                    <a:lnR w="12700">
                      <a:miter lim="400000"/>
                    </a:lnR>
                    <a:lnB w="12700">
                      <a:miter lim="400000"/>
                    </a:lnB>
                  </a:tcPr>
                </a:tc>
                <a:tc>
                  <a:txBody>
                    <a:bodyPr/>
                    <a:lstStyle/>
                    <a:p>
                      <a:pPr algn="l" defTabSz="457200">
                        <a:defRPr sz="2000" i="0">
                          <a:latin typeface="Arial Narrow"/>
                          <a:ea typeface="Arial Narrow"/>
                          <a:cs typeface="Arial Narrow"/>
                          <a:sym typeface="Arial Narrow"/>
                        </a:defRPr>
                      </a:pPr>
                      <a:r>
                        <a:t>41M: „Und viele werden [unterliegen und] zu Fall kommen. </a:t>
                      </a:r>
                      <a:endParaRPr b="0">
                        <a:solidFill>
                          <a:srgbClr val="000000"/>
                        </a:solidFill>
                      </a:endParaRPr>
                    </a:p>
                    <a:p>
                      <a:pPr algn="l" defTabSz="457200">
                        <a:defRPr sz="2000" i="0">
                          <a:latin typeface="Arial Narrow"/>
                          <a:ea typeface="Arial Narrow"/>
                          <a:cs typeface="Arial Narrow"/>
                          <a:sym typeface="Arial Narrow"/>
                        </a:defRPr>
                      </a:pPr>
                      <a:r>
                        <a:t>12,1… es wird eine Zeit der Bedrängnis sein, dergleichen nicht gewesen ist,…</a:t>
                      </a:r>
                    </a:p>
                  </a:txBody>
                  <a:tcPr marL="0" marR="0" marT="0" marB="0" horzOverflow="overflow">
                    <a:lnL w="12700">
                      <a:miter lim="400000"/>
                    </a:lnL>
                    <a:lnR w="12700">
                      <a:miter lim="400000"/>
                    </a:lnR>
                    <a:lnB w="12700">
                      <a:miter lim="400000"/>
                    </a:lnB>
                  </a:tcPr>
                </a:tc>
              </a:tr>
              <a:tr h="1170310">
                <a:tc>
                  <a:txBody>
                    <a:bodyPr/>
                    <a:lstStyle/>
                    <a:p>
                      <a:pPr algn="l" defTabSz="457200">
                        <a:defRPr sz="1800" b="0" i="0">
                          <a:solidFill>
                            <a:srgbClr val="000000"/>
                          </a:solidFill>
                        </a:defRPr>
                      </a:pPr>
                      <a:r>
                        <a:rPr sz="2000" b="1">
                          <a:solidFill>
                            <a:srgbClr val="000080"/>
                          </a:solidFill>
                          <a:latin typeface="Arial Narrow"/>
                          <a:ea typeface="Arial Narrow"/>
                          <a:cs typeface="Arial Narrow"/>
                          <a:sym typeface="Arial Narrow"/>
                        </a:rPr>
                        <a:t> </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2000" b="1">
                          <a:solidFill>
                            <a:srgbClr val="000080"/>
                          </a:solidFill>
                          <a:latin typeface="Arial Narrow"/>
                          <a:ea typeface="Arial Narrow"/>
                          <a:cs typeface="Arial Narrow"/>
                          <a:sym typeface="Arial Narrow"/>
                        </a:rPr>
                        <a:t> </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2000" i="0">
                          <a:latin typeface="Arial Narrow"/>
                          <a:ea typeface="Arial Narrow"/>
                          <a:cs typeface="Arial Narrow"/>
                          <a:sym typeface="Arial Narrow"/>
                        </a:defRPr>
                      </a:pPr>
                      <a:r>
                        <a:t>34: „… </a:t>
                      </a:r>
                      <a:r>
                        <a:rPr>
                          <a:solidFill>
                            <a:srgbClr val="800080"/>
                          </a:solidFill>
                        </a:rPr>
                        <a:t>wird</a:t>
                      </a:r>
                      <a:r>
                        <a:t> </a:t>
                      </a:r>
                      <a:r>
                        <a:rPr>
                          <a:solidFill>
                            <a:srgbClr val="800080"/>
                          </a:solidFill>
                        </a:rPr>
                        <a:t>ihnen</a:t>
                      </a:r>
                      <a:r>
                        <a:t> (= den Frommen) </a:t>
                      </a:r>
                      <a:r>
                        <a:rPr>
                          <a:solidFill>
                            <a:srgbClr val="800080"/>
                          </a:solidFill>
                        </a:rPr>
                        <a:t>mit einer kleinen Hilfe geholfen werden</a:t>
                      </a:r>
                      <a:r>
                        <a:t>“</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2000" i="0">
                          <a:latin typeface="Arial Narrow"/>
                          <a:ea typeface="Arial Narrow"/>
                          <a:cs typeface="Arial Narrow"/>
                          <a:sym typeface="Arial Narrow"/>
                        </a:defRPr>
                      </a:pPr>
                      <a:r>
                        <a:t>12,1: Und in jener Zeit </a:t>
                      </a:r>
                      <a:r>
                        <a:rPr>
                          <a:solidFill>
                            <a:srgbClr val="800080"/>
                          </a:solidFill>
                        </a:rPr>
                        <a:t>wird auftreten Michael</a:t>
                      </a:r>
                      <a:r>
                        <a:t>, ..</a:t>
                      </a:r>
                      <a:r>
                        <a:rPr>
                          <a:solidFill>
                            <a:srgbClr val="800080"/>
                          </a:solidFill>
                        </a:rPr>
                        <a:t>wird dein Volk gerettet</a:t>
                      </a:r>
                    </a:p>
                  </a:txBody>
                  <a:tcPr marL="0" marR="0" marT="0" marB="0" horzOverflow="overflow">
                    <a:lnL w="12700">
                      <a:miter lim="400000"/>
                    </a:lnL>
                    <a:lnR w="12700">
                      <a:miter lim="400000"/>
                    </a:lnR>
                    <a:lnT w="12700">
                      <a:miter lim="400000"/>
                    </a:lnT>
                    <a:lnB w="12700">
                      <a:miter lim="400000"/>
                    </a:lnB>
                  </a:tcPr>
                </a:tc>
              </a:tr>
              <a:tr h="2195075">
                <a:tc>
                  <a:txBody>
                    <a:bodyPr/>
                    <a:lstStyle/>
                    <a:p>
                      <a:pPr algn="l" defTabSz="457200">
                        <a:defRPr sz="2000" i="0">
                          <a:latin typeface="Arial Narrow"/>
                          <a:ea typeface="Arial Narrow"/>
                          <a:cs typeface="Arial Narrow"/>
                          <a:sym typeface="Arial Narrow"/>
                        </a:defRPr>
                      </a:pPr>
                      <a:r>
                        <a:t>14M: um die Weissagung in Erfüllung zu bringen (Sie meinen, nun sei das </a:t>
                      </a:r>
                      <a:r>
                        <a:rPr>
                          <a:solidFill>
                            <a:srgbClr val="FF0000"/>
                          </a:solidFill>
                        </a:rPr>
                        <a:t>Ende/</a:t>
                      </a:r>
                      <a:r>
                        <a:rPr>
                          <a:solidFill>
                            <a:srgbClr val="FF2600"/>
                          </a:solidFill>
                        </a:rPr>
                        <a:t>Erfüllungszeit</a:t>
                      </a:r>
                      <a:r>
                        <a:t>, – ist aber </a:t>
                      </a:r>
                      <a:r>
                        <a:rPr>
                          <a:solidFill>
                            <a:srgbClr val="FF0000"/>
                          </a:solidFill>
                        </a:rPr>
                        <a:t>noch nicht)</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2000" i="0">
                          <a:latin typeface="Arial Narrow"/>
                          <a:ea typeface="Arial Narrow"/>
                          <a:cs typeface="Arial Narrow"/>
                          <a:sym typeface="Arial Narrow"/>
                        </a:defRPr>
                      </a:pPr>
                      <a:r>
                        <a:t>27: … denn </a:t>
                      </a:r>
                      <a:r>
                        <a:rPr>
                          <a:solidFill>
                            <a:srgbClr val="FF0000"/>
                          </a:solidFill>
                        </a:rPr>
                        <a:t>noch</a:t>
                      </a:r>
                      <a:r>
                        <a:t> geht das </a:t>
                      </a:r>
                      <a:r>
                        <a:rPr>
                          <a:solidFill>
                            <a:srgbClr val="FF0000"/>
                          </a:solidFill>
                        </a:rPr>
                        <a:t>Ende</a:t>
                      </a:r>
                      <a:r>
                        <a:t> auf die festgesetzte Zeit</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2000" i="0">
                          <a:latin typeface="Arial Narrow"/>
                          <a:ea typeface="Arial Narrow"/>
                          <a:cs typeface="Arial Narrow"/>
                          <a:sym typeface="Arial Narrow"/>
                        </a:defRPr>
                      </a:pPr>
                      <a:r>
                        <a:t>35E: … bis zur Zeit des </a:t>
                      </a:r>
                      <a:r>
                        <a:rPr>
                          <a:solidFill>
                            <a:srgbClr val="FF0000"/>
                          </a:solidFill>
                        </a:rPr>
                        <a:t>Endes</a:t>
                      </a:r>
                      <a:r>
                        <a:t>, denn es vollzieht sich </a:t>
                      </a:r>
                      <a:r>
                        <a:rPr>
                          <a:solidFill>
                            <a:srgbClr val="FF0000"/>
                          </a:solidFill>
                        </a:rPr>
                        <a:t>noch</a:t>
                      </a:r>
                      <a:r>
                        <a:t> bis zur festgesetzten Zeit</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2000" i="0">
                          <a:latin typeface="Arial Narrow"/>
                          <a:ea typeface="Arial Narrow"/>
                          <a:cs typeface="Arial Narrow"/>
                          <a:sym typeface="Arial Narrow"/>
                        </a:defRPr>
                      </a:pPr>
                      <a:r>
                        <a:t>40: Und zur Zeit des </a:t>
                      </a:r>
                      <a:r>
                        <a:rPr>
                          <a:solidFill>
                            <a:srgbClr val="FF2600"/>
                          </a:solidFill>
                        </a:rPr>
                        <a:t>Endes</a:t>
                      </a:r>
                    </a:p>
                  </a:txBody>
                  <a:tcPr marL="0" marR="0" marT="0" marB="0" horzOverflow="overflow">
                    <a:lnL w="12700">
                      <a:miter lim="400000"/>
                    </a:lnL>
                    <a:lnR w="12700">
                      <a:miter lim="400000"/>
                    </a:lnR>
                    <a:lnT w="12700">
                      <a:miter lim="400000"/>
                    </a:lnT>
                    <a:lnB w="12700">
                      <a:miter lim="400000"/>
                    </a:lnB>
                  </a:tcPr>
                </a:tc>
              </a:tr>
            </a:tbl>
          </a:graphicData>
        </a:graphic>
      </p:graphicFrame>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 grpId="1" animBg="1" advAuto="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1" name="Table 1541"/>
          <p:cNvGraphicFramePr/>
          <p:nvPr/>
        </p:nvGraphicFramePr>
        <p:xfrm>
          <a:off x="0" y="-27384"/>
          <a:ext cx="9229948" cy="7030689"/>
        </p:xfrm>
        <a:graphic>
          <a:graphicData uri="http://schemas.openxmlformats.org/drawingml/2006/table">
            <a:tbl>
              <a:tblPr firstRow="1" bandRow="1">
                <a:tableStyleId>{4C3C2611-4C71-4FC5-86AE-919BDF0F9419}</a:tableStyleId>
              </a:tblPr>
              <a:tblGrid>
                <a:gridCol w="2132310"/>
                <a:gridCol w="1585118"/>
                <a:gridCol w="2376264"/>
                <a:gridCol w="3136255"/>
              </a:tblGrid>
              <a:tr h="518615">
                <a:tc>
                  <a:txBody>
                    <a:bodyPr/>
                    <a:lstStyle/>
                    <a:p>
                      <a:pPr algn="l" defTabSz="457200">
                        <a:defRPr sz="1800" b="0" i="0">
                          <a:solidFill>
                            <a:srgbClr val="000000"/>
                          </a:solidFill>
                        </a:defRPr>
                      </a:pPr>
                      <a:r>
                        <a:rPr sz="2000" b="1">
                          <a:solidFill>
                            <a:srgbClr val="FFFFFF"/>
                          </a:solidFill>
                          <a:latin typeface="Arial Narrow"/>
                          <a:ea typeface="Arial Narrow"/>
                          <a:cs typeface="Arial Narrow"/>
                          <a:sym typeface="Arial Narrow"/>
                        </a:rPr>
                        <a:t>5-19</a:t>
                      </a:r>
                    </a:p>
                  </a:txBody>
                  <a:tcPr marL="0" marR="0" marT="0" marB="0" horzOverflow="overflow">
                    <a:lnL w="12700">
                      <a:miter lim="400000"/>
                    </a:lnL>
                    <a:lnR w="12700">
                      <a:miter lim="400000"/>
                    </a:lnR>
                    <a:lnT w="12700">
                      <a:miter lim="400000"/>
                    </a:lnT>
                  </a:tcPr>
                </a:tc>
                <a:tc>
                  <a:txBody>
                    <a:bodyPr/>
                    <a:lstStyle/>
                    <a:p>
                      <a:pPr algn="l" defTabSz="457200">
                        <a:defRPr sz="1800" b="0" i="0">
                          <a:solidFill>
                            <a:srgbClr val="000000"/>
                          </a:solidFill>
                        </a:defRPr>
                      </a:pPr>
                      <a:r>
                        <a:rPr sz="2000" b="1">
                          <a:solidFill>
                            <a:srgbClr val="FFFFFF"/>
                          </a:solidFill>
                          <a:latin typeface="Arial Narrow"/>
                          <a:ea typeface="Arial Narrow"/>
                          <a:cs typeface="Arial Narrow"/>
                          <a:sym typeface="Arial Narrow"/>
                        </a:rPr>
                        <a:t>20-28</a:t>
                      </a:r>
                    </a:p>
                  </a:txBody>
                  <a:tcPr marL="0" marR="0" marT="0" marB="0" horzOverflow="overflow">
                    <a:lnL w="12700">
                      <a:miter lim="400000"/>
                    </a:lnL>
                    <a:lnR w="12700">
                      <a:miter lim="400000"/>
                    </a:lnR>
                    <a:lnT w="12700">
                      <a:miter lim="400000"/>
                    </a:lnT>
                  </a:tcPr>
                </a:tc>
                <a:tc>
                  <a:txBody>
                    <a:bodyPr/>
                    <a:lstStyle/>
                    <a:p>
                      <a:pPr algn="l" defTabSz="457200">
                        <a:defRPr sz="1800" b="0" i="0">
                          <a:solidFill>
                            <a:srgbClr val="000000"/>
                          </a:solidFill>
                        </a:defRPr>
                      </a:pPr>
                      <a:r>
                        <a:rPr sz="2000" b="1">
                          <a:solidFill>
                            <a:srgbClr val="FFFFFF"/>
                          </a:solidFill>
                          <a:latin typeface="Arial Narrow"/>
                          <a:ea typeface="Arial Narrow"/>
                          <a:cs typeface="Arial Narrow"/>
                          <a:sym typeface="Arial Narrow"/>
                        </a:rPr>
                        <a:t>29-35</a:t>
                      </a:r>
                    </a:p>
                  </a:txBody>
                  <a:tcPr marL="0" marR="0" marT="0" marB="0" horzOverflow="overflow">
                    <a:lnL w="12700">
                      <a:miter lim="400000"/>
                    </a:lnL>
                    <a:lnR w="12700">
                      <a:miter lim="400000"/>
                    </a:lnR>
                    <a:lnT w="12700">
                      <a:miter lim="400000"/>
                    </a:lnT>
                  </a:tcPr>
                </a:tc>
                <a:tc>
                  <a:txBody>
                    <a:bodyPr/>
                    <a:lstStyle/>
                    <a:p>
                      <a:pPr algn="l" defTabSz="457200">
                        <a:defRPr sz="1800" b="0" i="0">
                          <a:solidFill>
                            <a:srgbClr val="000000"/>
                          </a:solidFill>
                        </a:defRPr>
                      </a:pPr>
                      <a:r>
                        <a:rPr sz="2000" b="1">
                          <a:solidFill>
                            <a:srgbClr val="FFFFFF"/>
                          </a:solidFill>
                          <a:latin typeface="Arial Narrow"/>
                          <a:ea typeface="Arial Narrow"/>
                          <a:cs typeface="Arial Narrow"/>
                          <a:sym typeface="Arial Narrow"/>
                        </a:rPr>
                        <a:t>36-45</a:t>
                      </a:r>
                    </a:p>
                  </a:txBody>
                  <a:tcPr marL="0" marR="0" marT="0" marB="0" horzOverflow="overflow">
                    <a:lnL w="12700">
                      <a:miter lim="400000"/>
                    </a:lnL>
                    <a:lnR w="12700">
                      <a:miter lim="400000"/>
                    </a:lnR>
                    <a:lnT w="12700">
                      <a:miter lim="400000"/>
                    </a:lnT>
                  </a:tcPr>
                </a:tc>
              </a:tr>
              <a:tr h="1767210">
                <a:tc>
                  <a:txBody>
                    <a:bodyPr/>
                    <a:lstStyle/>
                    <a:p>
                      <a:pPr algn="l" defTabSz="457200">
                        <a:defRPr sz="2000" i="0">
                          <a:latin typeface="Arial Narrow"/>
                          <a:ea typeface="Arial Narrow"/>
                          <a:cs typeface="Arial Narrow"/>
                          <a:sym typeface="Arial Narrow"/>
                        </a:defRPr>
                      </a:pPr>
                      <a:r>
                        <a:t>15-16:  Angriff Nordkönig → Süd-kg. 16: Der Nord-könig „</a:t>
                      </a:r>
                      <a:r>
                        <a:rPr>
                          <a:solidFill>
                            <a:srgbClr val="008000"/>
                          </a:solidFill>
                        </a:rPr>
                        <a:t>wird nach seinem Gutdünken handeln“</a:t>
                      </a:r>
                    </a:p>
                  </a:txBody>
                  <a:tcPr marL="0" marR="0" marT="0" marB="0" horzOverflow="overflow">
                    <a:lnL w="12700">
                      <a:miter lim="400000"/>
                    </a:lnL>
                    <a:lnR w="12700">
                      <a:miter lim="400000"/>
                    </a:lnR>
                    <a:lnB w="12700">
                      <a:miter lim="400000"/>
                    </a:lnB>
                  </a:tcPr>
                </a:tc>
                <a:tc>
                  <a:txBody>
                    <a:bodyPr/>
                    <a:lstStyle/>
                    <a:p>
                      <a:pPr algn="l" defTabSz="457200">
                        <a:defRPr sz="1800" b="0" i="0">
                          <a:solidFill>
                            <a:srgbClr val="000000"/>
                          </a:solidFill>
                        </a:defRPr>
                      </a:pPr>
                      <a:r>
                        <a:rPr sz="2000" b="1">
                          <a:solidFill>
                            <a:srgbClr val="000080"/>
                          </a:solidFill>
                          <a:latin typeface="Arial Narrow"/>
                          <a:ea typeface="Arial Narrow"/>
                          <a:cs typeface="Arial Narrow"/>
                          <a:sym typeface="Arial Narrow"/>
                        </a:rPr>
                        <a:t> </a:t>
                      </a:r>
                    </a:p>
                  </a:txBody>
                  <a:tcPr marL="0" marR="0" marT="0" marB="0" horzOverflow="overflow">
                    <a:lnL w="12700">
                      <a:miter lim="400000"/>
                    </a:lnL>
                    <a:lnR w="12700">
                      <a:miter lim="400000"/>
                    </a:lnR>
                    <a:lnB w="12700">
                      <a:miter lim="400000"/>
                    </a:lnB>
                  </a:tcPr>
                </a:tc>
                <a:tc>
                  <a:txBody>
                    <a:bodyPr/>
                    <a:lstStyle/>
                    <a:p>
                      <a:pPr algn="l" defTabSz="457200">
                        <a:defRPr sz="1800" b="0" i="0">
                          <a:solidFill>
                            <a:srgbClr val="000000"/>
                          </a:solidFill>
                        </a:defRPr>
                      </a:pPr>
                      <a:r>
                        <a:rPr sz="2000" b="1">
                          <a:solidFill>
                            <a:srgbClr val="000080"/>
                          </a:solidFill>
                          <a:latin typeface="Arial Narrow"/>
                          <a:ea typeface="Arial Narrow"/>
                          <a:cs typeface="Arial Narrow"/>
                          <a:sym typeface="Arial Narrow"/>
                        </a:rPr>
                        <a:t> </a:t>
                      </a:r>
                    </a:p>
                  </a:txBody>
                  <a:tcPr marL="0" marR="0" marT="0" marB="0" horzOverflow="overflow">
                    <a:lnL w="12700">
                      <a:miter lim="400000"/>
                    </a:lnL>
                    <a:lnR w="12700">
                      <a:miter lim="400000"/>
                    </a:lnR>
                    <a:lnB w="12700">
                      <a:miter lim="400000"/>
                    </a:lnB>
                  </a:tcPr>
                </a:tc>
                <a:tc>
                  <a:txBody>
                    <a:bodyPr/>
                    <a:lstStyle/>
                    <a:p>
                      <a:pPr algn="l" defTabSz="457200">
                        <a:defRPr sz="2000" i="0">
                          <a:latin typeface="Arial Narrow"/>
                          <a:ea typeface="Arial Narrow"/>
                          <a:cs typeface="Arial Narrow"/>
                          <a:sym typeface="Arial Narrow"/>
                        </a:defRPr>
                      </a:pPr>
                      <a:endParaRPr/>
                    </a:p>
                    <a:p>
                      <a:pPr algn="l" defTabSz="457200">
                        <a:defRPr sz="2000" i="0">
                          <a:latin typeface="Arial Narrow"/>
                          <a:ea typeface="Arial Narrow"/>
                          <a:cs typeface="Arial Narrow"/>
                          <a:sym typeface="Arial Narrow"/>
                        </a:defRPr>
                      </a:pPr>
                      <a:endParaRPr/>
                    </a:p>
                    <a:p>
                      <a:pPr algn="l" defTabSz="457200">
                        <a:defRPr sz="2000" i="0">
                          <a:latin typeface="Arial Narrow"/>
                          <a:ea typeface="Arial Narrow"/>
                          <a:cs typeface="Arial Narrow"/>
                          <a:sym typeface="Arial Narrow"/>
                        </a:defRPr>
                      </a:pPr>
                      <a:r>
                        <a:t>36: Der Nordkönig </a:t>
                      </a:r>
                      <a:r>
                        <a:rPr>
                          <a:solidFill>
                            <a:srgbClr val="008000"/>
                          </a:solidFill>
                        </a:rPr>
                        <a:t>„wird nach seinem Gutdünken handeln“</a:t>
                      </a:r>
                    </a:p>
                  </a:txBody>
                  <a:tcPr marL="0" marR="0" marT="0" marB="0" horzOverflow="overflow">
                    <a:lnL w="12700">
                      <a:miter lim="400000"/>
                    </a:lnL>
                    <a:lnR w="12700">
                      <a:miter lim="400000"/>
                    </a:lnR>
                    <a:lnB w="12700">
                      <a:miter lim="400000"/>
                    </a:lnB>
                  </a:tcPr>
                </a:tc>
              </a:tr>
              <a:tr h="4744864">
                <a:tc>
                  <a:txBody>
                    <a:bodyPr/>
                    <a:lstStyle/>
                    <a:p>
                      <a:pPr algn="l" defTabSz="457200">
                        <a:defRPr sz="2000" i="0">
                          <a:latin typeface="Arial Narrow"/>
                          <a:ea typeface="Arial Narrow"/>
                          <a:cs typeface="Arial Narrow"/>
                          <a:sym typeface="Arial Narrow"/>
                        </a:defRPr>
                      </a:pPr>
                      <a:r>
                        <a:t>16: Beim Durchzug</a:t>
                      </a:r>
                      <a:r>
                        <a:rPr sz="1800"/>
                        <a:t>: </a:t>
                      </a:r>
                      <a:endParaRPr b="0">
                        <a:solidFill>
                          <a:srgbClr val="000000"/>
                        </a:solidFill>
                      </a:endParaRPr>
                    </a:p>
                    <a:p>
                      <a:pPr algn="l" defTabSz="457200">
                        <a:defRPr sz="2000" i="0">
                          <a:latin typeface="Arial Narrow"/>
                          <a:ea typeface="Arial Narrow"/>
                          <a:cs typeface="Arial Narrow"/>
                          <a:sym typeface="Arial Narrow"/>
                        </a:defRPr>
                      </a:pPr>
                      <a:r>
                        <a:t> </a:t>
                      </a:r>
                      <a:endParaRPr b="0">
                        <a:solidFill>
                          <a:srgbClr val="000000"/>
                        </a:solidFill>
                      </a:endParaRPr>
                    </a:p>
                    <a:p>
                      <a:pPr algn="l" defTabSz="457200">
                        <a:defRPr sz="2000" i="0">
                          <a:latin typeface="Arial Narrow"/>
                          <a:ea typeface="Arial Narrow"/>
                          <a:cs typeface="Arial Narrow"/>
                          <a:sym typeface="Arial Narrow"/>
                        </a:defRPr>
                      </a:pPr>
                      <a:r>
                        <a:t>Einfall des Nordkönigs „ins Land der Zierde … </a:t>
                      </a:r>
                      <a:r>
                        <a:rPr>
                          <a:solidFill>
                            <a:srgbClr val="800000"/>
                          </a:solidFill>
                        </a:rPr>
                        <a:t>Vertilgung ist in seiner Hand</a:t>
                      </a:r>
                      <a:r>
                        <a:t>.“</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2000" i="0">
                          <a:latin typeface="Arial Narrow"/>
                          <a:ea typeface="Arial Narrow"/>
                          <a:cs typeface="Arial Narrow"/>
                          <a:sym typeface="Arial Narrow"/>
                        </a:defRPr>
                      </a:pPr>
                      <a:r>
                        <a:t>28M: Beim Durchzug </a:t>
                      </a:r>
                      <a:r>
                        <a:rPr>
                          <a:solidFill>
                            <a:srgbClr val="FF6600"/>
                          </a:solidFill>
                        </a:rPr>
                        <a:t>auf dem Heimweg</a:t>
                      </a:r>
                      <a:r>
                        <a:t>:</a:t>
                      </a:r>
                      <a:endParaRPr b="0">
                        <a:solidFill>
                          <a:srgbClr val="000000"/>
                        </a:solidFill>
                      </a:endParaRPr>
                    </a:p>
                    <a:p>
                      <a:pPr algn="l" defTabSz="457200">
                        <a:defRPr sz="2000" i="0">
                          <a:latin typeface="Arial Narrow"/>
                          <a:ea typeface="Arial Narrow"/>
                          <a:cs typeface="Arial Narrow"/>
                          <a:sym typeface="Arial Narrow"/>
                        </a:defRPr>
                      </a:pPr>
                      <a:r>
                        <a:t>Einfall des Nord-königs in Palästina: „…und sein Herz wird gegen den heiligen Bund [gerichtet sein], </a:t>
                      </a:r>
                      <a:r>
                        <a:rPr>
                          <a:solidFill>
                            <a:srgbClr val="FF6600"/>
                          </a:solidFill>
                        </a:rPr>
                        <a:t>und er wird [entspre-chend] handeln</a:t>
                      </a:r>
                      <a:r>
                        <a:t>“</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2000" i="0">
                          <a:latin typeface="Arial Narrow"/>
                          <a:ea typeface="Arial Narrow"/>
                          <a:cs typeface="Arial Narrow"/>
                          <a:sym typeface="Arial Narrow"/>
                        </a:defRPr>
                      </a:pPr>
                      <a:r>
                        <a:t>30M: Beim Durchzug </a:t>
                      </a:r>
                      <a:r>
                        <a:rPr>
                          <a:solidFill>
                            <a:srgbClr val="FF6600"/>
                          </a:solidFill>
                        </a:rPr>
                        <a:t>auf dem Heimweg</a:t>
                      </a:r>
                      <a:r>
                        <a:t>:</a:t>
                      </a:r>
                      <a:endParaRPr b="0">
                        <a:solidFill>
                          <a:srgbClr val="000000"/>
                        </a:solidFill>
                      </a:endParaRPr>
                    </a:p>
                    <a:p>
                      <a:pPr algn="l" defTabSz="457200">
                        <a:defRPr sz="2000" i="0">
                          <a:latin typeface="Arial Narrow"/>
                          <a:ea typeface="Arial Narrow"/>
                          <a:cs typeface="Arial Narrow"/>
                          <a:sym typeface="Arial Narrow"/>
                        </a:defRPr>
                      </a:pPr>
                      <a:r>
                        <a:t>Einfall des Nord-königs in Palästina: „… er wird ergrim-men gegen den hl. Bund </a:t>
                      </a:r>
                      <a:r>
                        <a:rPr>
                          <a:solidFill>
                            <a:srgbClr val="FF6600"/>
                          </a:solidFill>
                        </a:rPr>
                        <a:t>und wird </a:t>
                      </a:r>
                      <a:r>
                        <a:rPr sz="1800">
                          <a:solidFill>
                            <a:srgbClr val="FF6600"/>
                          </a:solidFill>
                        </a:rPr>
                        <a:t>[ent-sprechend] </a:t>
                      </a:r>
                      <a:r>
                        <a:rPr>
                          <a:solidFill>
                            <a:srgbClr val="FF6600"/>
                          </a:solidFill>
                        </a:rPr>
                        <a:t>handeln</a:t>
                      </a:r>
                      <a:r>
                        <a:t>“ </a:t>
                      </a:r>
                      <a:endParaRPr b="0">
                        <a:solidFill>
                          <a:srgbClr val="000000"/>
                        </a:solidFill>
                      </a:endParaRPr>
                    </a:p>
                    <a:p>
                      <a:pPr algn="l" defTabSz="457200">
                        <a:defRPr sz="2000" i="0">
                          <a:latin typeface="Arial Narrow"/>
                          <a:ea typeface="Arial Narrow"/>
                          <a:cs typeface="Arial Narrow"/>
                          <a:sym typeface="Arial Narrow"/>
                        </a:defRPr>
                      </a:pPr>
                      <a:r>
                        <a:t>31M: „… das Heiligtum, die Burg-feste,entweihen, und werden das beständi-ge [Opfer] abschaffen und den </a:t>
                      </a:r>
                      <a:r>
                        <a:rPr>
                          <a:solidFill>
                            <a:srgbClr val="FF6600"/>
                          </a:solidFill>
                        </a:rPr>
                        <a:t>verwüsten-den Gräuel</a:t>
                      </a:r>
                      <a:r>
                        <a:t> auf-stellen“ </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2000" i="0">
                          <a:latin typeface="Arial Narrow"/>
                          <a:ea typeface="Arial Narrow"/>
                          <a:cs typeface="Arial Narrow"/>
                          <a:sym typeface="Arial Narrow"/>
                        </a:defRPr>
                      </a:pPr>
                      <a:r>
                        <a:t>41: Beim Durchzug: </a:t>
                      </a:r>
                      <a:endParaRPr b="0">
                        <a:solidFill>
                          <a:srgbClr val="000000"/>
                        </a:solidFill>
                      </a:endParaRPr>
                    </a:p>
                    <a:p>
                      <a:pPr algn="l" defTabSz="457200">
                        <a:defRPr sz="2000" i="0">
                          <a:latin typeface="Arial Narrow"/>
                          <a:ea typeface="Arial Narrow"/>
                          <a:cs typeface="Arial Narrow"/>
                          <a:sym typeface="Arial Narrow"/>
                        </a:defRPr>
                      </a:pPr>
                      <a:r>
                        <a:t>Einfall des Nordkönigs in Palästina: „…und er wird kommen in das Land der Zierde“</a:t>
                      </a:r>
                      <a:endParaRPr b="0">
                        <a:solidFill>
                          <a:srgbClr val="000000"/>
                        </a:solidFill>
                      </a:endParaRPr>
                    </a:p>
                    <a:p>
                      <a:pPr algn="l" defTabSz="457200">
                        <a:defRPr sz="2000" i="0">
                          <a:latin typeface="Arial Narrow"/>
                          <a:ea typeface="Arial Narrow"/>
                          <a:cs typeface="Arial Narrow"/>
                          <a:sym typeface="Arial Narrow"/>
                        </a:defRPr>
                      </a:pPr>
                      <a:r>
                        <a:t>44M: Beim Durchzug </a:t>
                      </a:r>
                      <a:endParaRPr b="0">
                        <a:solidFill>
                          <a:srgbClr val="000000"/>
                        </a:solidFill>
                      </a:endParaRPr>
                    </a:p>
                    <a:p>
                      <a:pPr algn="l" defTabSz="457200">
                        <a:defRPr sz="2000" i="0">
                          <a:solidFill>
                            <a:srgbClr val="FF6600"/>
                          </a:solidFill>
                          <a:latin typeface="Arial Narrow"/>
                          <a:ea typeface="Arial Narrow"/>
                          <a:cs typeface="Arial Narrow"/>
                          <a:sym typeface="Arial Narrow"/>
                        </a:defRPr>
                      </a:pPr>
                      <a:r>
                        <a:t>auf dem Heimweg</a:t>
                      </a:r>
                      <a:r>
                        <a:rPr>
                          <a:solidFill>
                            <a:srgbClr val="000080"/>
                          </a:solidFill>
                        </a:rPr>
                        <a:t>:</a:t>
                      </a:r>
                      <a:endParaRPr b="0">
                        <a:solidFill>
                          <a:srgbClr val="000000"/>
                        </a:solidFill>
                      </a:endParaRPr>
                    </a:p>
                    <a:p>
                      <a:pPr algn="l" defTabSz="457200">
                        <a:defRPr sz="2000" i="0">
                          <a:latin typeface="Arial Narrow"/>
                          <a:ea typeface="Arial Narrow"/>
                          <a:cs typeface="Arial Narrow"/>
                          <a:sym typeface="Arial Narrow"/>
                        </a:defRPr>
                      </a:pPr>
                      <a:r>
                        <a:t>er wird ausziehen in großem Grimm, </a:t>
                      </a:r>
                      <a:r>
                        <a:rPr>
                          <a:solidFill>
                            <a:srgbClr val="800000"/>
                          </a:solidFill>
                        </a:rPr>
                        <a:t>um viele zu vernichten und zu vertilgen</a:t>
                      </a:r>
                      <a:r>
                        <a:t>. </a:t>
                      </a:r>
                      <a:endParaRPr b="0">
                        <a:solidFill>
                          <a:srgbClr val="000000"/>
                        </a:solidFill>
                      </a:endParaRPr>
                    </a:p>
                    <a:p>
                      <a:pPr algn="l" defTabSz="457200">
                        <a:defRPr sz="2000" i="0">
                          <a:latin typeface="Arial Narrow"/>
                          <a:ea typeface="Arial Narrow"/>
                          <a:cs typeface="Arial Narrow"/>
                          <a:sym typeface="Arial Narrow"/>
                        </a:defRPr>
                      </a:pPr>
                      <a:r>
                        <a:t>45: Und er wird sein Palastgezelt aufschlagen zwischen dem [Mittel-] Meer und dem Berge der heiligen Zierde. </a:t>
                      </a:r>
                    </a:p>
                  </a:txBody>
                  <a:tcPr marL="0" marR="0" marT="0" marB="0" horzOverflow="overflow">
                    <a:lnL w="12700">
                      <a:miter lim="400000"/>
                    </a:lnL>
                    <a:lnR w="12700">
                      <a:miter lim="400000"/>
                    </a:lnR>
                    <a:lnT w="12700">
                      <a:miter lim="400000"/>
                    </a:lnT>
                    <a:lnB w="12700">
                      <a:miter lim="400000"/>
                    </a:lnB>
                  </a:tcPr>
                </a:tc>
              </a:tr>
            </a:tbl>
          </a:graphicData>
        </a:graphic>
      </p:graphicFrame>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1" grpId="1" animBg="1" advAuto="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3" name="Table 1543"/>
          <p:cNvGraphicFramePr/>
          <p:nvPr/>
        </p:nvGraphicFramePr>
        <p:xfrm>
          <a:off x="0" y="-27384"/>
          <a:ext cx="9144000" cy="7298980"/>
        </p:xfrm>
        <a:graphic>
          <a:graphicData uri="http://schemas.openxmlformats.org/drawingml/2006/table">
            <a:tbl>
              <a:tblPr firstRow="1" bandRow="1">
                <a:tableStyleId>{4C3C2611-4C71-4FC5-86AE-919BDF0F9419}</a:tableStyleId>
              </a:tblPr>
              <a:tblGrid>
                <a:gridCol w="2286000"/>
                <a:gridCol w="2069976"/>
                <a:gridCol w="2376264"/>
                <a:gridCol w="2411760"/>
              </a:tblGrid>
              <a:tr h="1321435">
                <a:tc>
                  <a:txBody>
                    <a:bodyPr/>
                    <a:lstStyle/>
                    <a:p>
                      <a:pPr algn="l" defTabSz="457200">
                        <a:defRPr sz="1800" b="0" i="0">
                          <a:solidFill>
                            <a:srgbClr val="000000"/>
                          </a:solidFill>
                        </a:defRPr>
                      </a:pPr>
                      <a:r>
                        <a:rPr sz="2000" b="1">
                          <a:solidFill>
                            <a:srgbClr val="FFFFFF"/>
                          </a:solidFill>
                          <a:latin typeface="Arial Narrow"/>
                          <a:ea typeface="Arial Narrow"/>
                          <a:cs typeface="Arial Narrow"/>
                          <a:sym typeface="Arial Narrow"/>
                        </a:rPr>
                        <a:t>5-19</a:t>
                      </a:r>
                    </a:p>
                  </a:txBody>
                  <a:tcPr marL="0" marR="0" marT="0" marB="0" horzOverflow="overflow">
                    <a:lnL w="12700">
                      <a:miter lim="400000"/>
                    </a:lnL>
                    <a:lnR w="12700">
                      <a:miter lim="400000"/>
                    </a:lnR>
                    <a:lnT w="12700">
                      <a:miter lim="400000"/>
                    </a:lnT>
                  </a:tcPr>
                </a:tc>
                <a:tc>
                  <a:txBody>
                    <a:bodyPr/>
                    <a:lstStyle/>
                    <a:p>
                      <a:pPr algn="l" defTabSz="457200">
                        <a:defRPr sz="1800" b="0" i="0">
                          <a:solidFill>
                            <a:srgbClr val="000000"/>
                          </a:solidFill>
                        </a:defRPr>
                      </a:pPr>
                      <a:r>
                        <a:rPr sz="2000" b="1">
                          <a:solidFill>
                            <a:srgbClr val="FFFFFF"/>
                          </a:solidFill>
                          <a:latin typeface="Arial Narrow"/>
                          <a:ea typeface="Arial Narrow"/>
                          <a:cs typeface="Arial Narrow"/>
                          <a:sym typeface="Arial Narrow"/>
                        </a:rPr>
                        <a:t>20-28</a:t>
                      </a:r>
                    </a:p>
                  </a:txBody>
                  <a:tcPr marL="0" marR="0" marT="0" marB="0" horzOverflow="overflow">
                    <a:lnL w="12700">
                      <a:miter lim="400000"/>
                    </a:lnL>
                    <a:lnR w="12700">
                      <a:miter lim="400000"/>
                    </a:lnR>
                    <a:lnT w="12700">
                      <a:miter lim="400000"/>
                    </a:lnT>
                  </a:tcPr>
                </a:tc>
                <a:tc>
                  <a:txBody>
                    <a:bodyPr/>
                    <a:lstStyle/>
                    <a:p>
                      <a:pPr algn="l" defTabSz="457200">
                        <a:defRPr sz="1800" b="0" i="0">
                          <a:solidFill>
                            <a:srgbClr val="000000"/>
                          </a:solidFill>
                        </a:defRPr>
                      </a:pPr>
                      <a:r>
                        <a:rPr sz="2000" b="1">
                          <a:solidFill>
                            <a:srgbClr val="FFFFFF"/>
                          </a:solidFill>
                          <a:latin typeface="Arial Narrow"/>
                          <a:ea typeface="Arial Narrow"/>
                          <a:cs typeface="Arial Narrow"/>
                          <a:sym typeface="Arial Narrow"/>
                        </a:rPr>
                        <a:t>29-35</a:t>
                      </a:r>
                    </a:p>
                  </a:txBody>
                  <a:tcPr marL="0" marR="0" marT="0" marB="0" horzOverflow="overflow">
                    <a:lnL w="12700">
                      <a:miter lim="400000"/>
                    </a:lnL>
                    <a:lnR w="12700">
                      <a:miter lim="400000"/>
                    </a:lnR>
                    <a:lnT w="12700">
                      <a:miter lim="400000"/>
                    </a:lnT>
                  </a:tcPr>
                </a:tc>
                <a:tc>
                  <a:txBody>
                    <a:bodyPr/>
                    <a:lstStyle/>
                    <a:p>
                      <a:pPr algn="l" defTabSz="457200">
                        <a:defRPr sz="1800" b="0" i="0">
                          <a:solidFill>
                            <a:srgbClr val="000000"/>
                          </a:solidFill>
                        </a:defRPr>
                      </a:pPr>
                      <a:r>
                        <a:rPr sz="2000" b="1">
                          <a:solidFill>
                            <a:srgbClr val="FFFFFF"/>
                          </a:solidFill>
                          <a:latin typeface="Arial Narrow"/>
                          <a:ea typeface="Arial Narrow"/>
                          <a:cs typeface="Arial Narrow"/>
                          <a:sym typeface="Arial Narrow"/>
                        </a:rPr>
                        <a:t>36-45</a:t>
                      </a:r>
                    </a:p>
                  </a:txBody>
                  <a:tcPr marL="0" marR="0" marT="0" marB="0" horzOverflow="overflow">
                    <a:lnL w="12700">
                      <a:miter lim="400000"/>
                    </a:lnL>
                    <a:lnR w="12700">
                      <a:miter lim="400000"/>
                    </a:lnR>
                    <a:lnT w="12700">
                      <a:miter lim="400000"/>
                    </a:lnT>
                  </a:tcPr>
                </a:tc>
              </a:tr>
              <a:tr h="2719213">
                <a:tc>
                  <a:txBody>
                    <a:bodyPr/>
                    <a:lstStyle/>
                    <a:p>
                      <a:pPr algn="l" defTabSz="457200">
                        <a:defRPr sz="2000" i="0">
                          <a:latin typeface="Arial Narrow"/>
                          <a:ea typeface="Arial Narrow"/>
                          <a:cs typeface="Arial Narrow"/>
                          <a:sym typeface="Arial Narrow"/>
                        </a:defRPr>
                      </a:pPr>
                      <a:r>
                        <a:t>17: </a:t>
                      </a:r>
                      <a:r>
                        <a:rPr>
                          <a:solidFill>
                            <a:srgbClr val="FF0000"/>
                          </a:solidFill>
                        </a:rPr>
                        <a:t>Verbündung</a:t>
                      </a:r>
                      <a:r>
                        <a:t> (aber es wird nichts daraus): </a:t>
                      </a:r>
                      <a:endParaRPr b="0">
                        <a:solidFill>
                          <a:srgbClr val="000000"/>
                        </a:solidFill>
                      </a:endParaRPr>
                    </a:p>
                    <a:p>
                      <a:pPr algn="l" defTabSz="457200">
                        <a:defRPr sz="2000" i="0">
                          <a:latin typeface="Arial Narrow"/>
                          <a:ea typeface="Arial Narrow"/>
                          <a:cs typeface="Arial Narrow"/>
                          <a:sym typeface="Arial Narrow"/>
                        </a:defRPr>
                      </a:pPr>
                      <a:r>
                        <a:t>„er wird ihm die Tochter [seiner] Frauen geben, [aber nur,] um sie zu ver-derben; und sie wird nicht bestehen, …“</a:t>
                      </a:r>
                    </a:p>
                  </a:txBody>
                  <a:tcPr marL="0" marR="0" marT="0" marB="0" horzOverflow="overflow">
                    <a:lnL w="12700">
                      <a:miter lim="400000"/>
                    </a:lnL>
                    <a:lnR w="12700">
                      <a:miter lim="400000"/>
                    </a:lnR>
                    <a:lnB w="12700">
                      <a:miter lim="400000"/>
                    </a:lnB>
                  </a:tcPr>
                </a:tc>
                <a:tc>
                  <a:txBody>
                    <a:bodyPr/>
                    <a:lstStyle/>
                    <a:p>
                      <a:pPr algn="l" defTabSz="457200">
                        <a:defRPr sz="2000" i="0">
                          <a:latin typeface="Arial Narrow"/>
                          <a:ea typeface="Arial Narrow"/>
                          <a:cs typeface="Arial Narrow"/>
                          <a:sym typeface="Arial Narrow"/>
                        </a:defRPr>
                      </a:pPr>
                      <a:r>
                        <a:t>27: „</a:t>
                      </a:r>
                      <a:r>
                        <a:rPr>
                          <a:solidFill>
                            <a:srgbClr val="FF0000"/>
                          </a:solidFill>
                        </a:rPr>
                        <a:t>an einem Tisch</a:t>
                      </a:r>
                      <a:r>
                        <a:t> </a:t>
                      </a:r>
                      <a:r>
                        <a:rPr>
                          <a:solidFill>
                            <a:srgbClr val="FF0000"/>
                          </a:solidFill>
                        </a:rPr>
                        <a:t>verlogen</a:t>
                      </a:r>
                      <a:r>
                        <a:t> miteinander reden; aber es wird nicht gelingen“</a:t>
                      </a:r>
                    </a:p>
                  </a:txBody>
                  <a:tcPr marL="0" marR="0" marT="0" marB="0" horzOverflow="overflow">
                    <a:lnL w="12700">
                      <a:miter lim="400000"/>
                    </a:lnL>
                    <a:lnR w="12700">
                      <a:miter lim="400000"/>
                    </a:lnR>
                    <a:lnB w="12700">
                      <a:miter lim="400000"/>
                    </a:lnB>
                  </a:tcPr>
                </a:tc>
                <a:tc>
                  <a:txBody>
                    <a:bodyPr/>
                    <a:lstStyle/>
                    <a:p>
                      <a:pPr algn="l" defTabSz="457200">
                        <a:defRPr sz="2000" i="0">
                          <a:latin typeface="Arial Narrow"/>
                          <a:ea typeface="Arial Narrow"/>
                          <a:cs typeface="Arial Narrow"/>
                          <a:sym typeface="Arial Narrow"/>
                        </a:defRPr>
                      </a:pPr>
                      <a:r>
                        <a:t>32: Und die, die am Bunde ehrfurchtslos handeln, wird er </a:t>
                      </a:r>
                      <a:r>
                        <a:rPr>
                          <a:solidFill>
                            <a:srgbClr val="FF0000"/>
                          </a:solidFill>
                        </a:rPr>
                        <a:t>durch Schmeicheleien </a:t>
                      </a:r>
                      <a:r>
                        <a:t>zum Abfall verleiten; </a:t>
                      </a:r>
                    </a:p>
                  </a:txBody>
                  <a:tcPr marL="0" marR="0" marT="0" marB="0" horzOverflow="overflow">
                    <a:lnL w="12700">
                      <a:miter lim="400000"/>
                    </a:lnL>
                    <a:lnR w="12700">
                      <a:miter lim="400000"/>
                    </a:lnR>
                    <a:lnB w="12700">
                      <a:miter lim="400000"/>
                    </a:lnB>
                  </a:tcPr>
                </a:tc>
                <a:tc>
                  <a:txBody>
                    <a:bodyPr/>
                    <a:lstStyle/>
                    <a:p>
                      <a:pPr algn="l" defTabSz="457200">
                        <a:defRPr sz="2000" i="0">
                          <a:latin typeface="Arial Narrow"/>
                          <a:ea typeface="Arial Narrow"/>
                          <a:cs typeface="Arial Narrow"/>
                          <a:sym typeface="Arial Narrow"/>
                        </a:defRPr>
                      </a:pPr>
                      <a:r>
                        <a:t>39M: Denen, die [ihm] Anerkennung zollen, </a:t>
                      </a:r>
                      <a:r>
                        <a:rPr>
                          <a:solidFill>
                            <a:srgbClr val="FF0000"/>
                          </a:solidFill>
                        </a:rPr>
                        <a:t>wird er viel Ehre erweisen, und er wird ihnen Herrschaft verleihen </a:t>
                      </a:r>
                      <a:r>
                        <a:t>über die Vielen</a:t>
                      </a:r>
                      <a:r>
                        <a:rPr>
                          <a:solidFill>
                            <a:srgbClr val="FF0000"/>
                          </a:solidFill>
                        </a:rPr>
                        <a:t> und wird Land zum Lohne austeilen</a:t>
                      </a:r>
                    </a:p>
                  </a:txBody>
                  <a:tcPr marL="0" marR="0" marT="0" marB="0" horzOverflow="overflow">
                    <a:lnL w="12700">
                      <a:miter lim="400000"/>
                    </a:lnL>
                    <a:lnR w="12700">
                      <a:miter lim="400000"/>
                    </a:lnR>
                    <a:lnB w="12700">
                      <a:miter lim="400000"/>
                    </a:lnB>
                  </a:tcPr>
                </a:tc>
              </a:tr>
              <a:tr h="3258331">
                <a:tc>
                  <a:txBody>
                    <a:bodyPr/>
                    <a:lstStyle/>
                    <a:p>
                      <a:pPr algn="l" defTabSz="457200">
                        <a:defRPr sz="1800" b="0" i="0">
                          <a:solidFill>
                            <a:srgbClr val="000000"/>
                          </a:solidFill>
                        </a:defRPr>
                      </a:pPr>
                      <a:r>
                        <a:rPr sz="2000" b="1">
                          <a:solidFill>
                            <a:srgbClr val="000080"/>
                          </a:solidFill>
                          <a:latin typeface="Arial Narrow"/>
                          <a:ea typeface="Arial Narrow"/>
                          <a:cs typeface="Arial Narrow"/>
                          <a:sym typeface="Arial Narrow"/>
                        </a:rPr>
                        <a:t>17E: „… und ihm (dem Nordkönig) wird [durch sie] nichts werden“</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2000" b="1">
                          <a:solidFill>
                            <a:srgbClr val="000080"/>
                          </a:solidFill>
                          <a:latin typeface="Arial Narrow"/>
                          <a:ea typeface="Arial Narrow"/>
                          <a:cs typeface="Arial Narrow"/>
                          <a:sym typeface="Arial Narrow"/>
                        </a:rPr>
                        <a:t>27E: „… aber es wird (den beiden Königen) nicht gelingen“</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2000" b="1">
                          <a:solidFill>
                            <a:srgbClr val="000080"/>
                          </a:solidFill>
                          <a:latin typeface="Arial Narrow"/>
                          <a:ea typeface="Arial Narrow"/>
                          <a:cs typeface="Arial Narrow"/>
                          <a:sym typeface="Arial Narrow"/>
                        </a:rPr>
                        <a:t>aber die vom Volk [Gottes], die ihren Gott kennen, werden Stärke zeigen und werden’s hinausführen.</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2000" b="1">
                          <a:solidFill>
                            <a:srgbClr val="000080"/>
                          </a:solidFill>
                          <a:latin typeface="Arial Narrow"/>
                          <a:ea typeface="Arial Narrow"/>
                          <a:cs typeface="Arial Narrow"/>
                          <a:sym typeface="Arial Narrow"/>
                        </a:rPr>
                        <a:t>36M: Und er wird Gelingen haben, bis der Zorn [, die Verfluchung,] gar aus ist, denn das Festbeschlossenes wird vollzogen werden.</a:t>
                      </a:r>
                    </a:p>
                  </a:txBody>
                  <a:tcPr marL="0" marR="0" marT="0" marB="0" horzOverflow="overflow">
                    <a:lnL w="12700">
                      <a:miter lim="400000"/>
                    </a:lnL>
                    <a:lnR w="12700">
                      <a:miter lim="400000"/>
                    </a:lnR>
                    <a:lnT w="12700">
                      <a:miter lim="400000"/>
                    </a:lnT>
                    <a:lnB w="12700">
                      <a:miter lim="400000"/>
                    </a:lnB>
                  </a:tcPr>
                </a:tc>
              </a:tr>
            </a:tbl>
          </a:graphicData>
        </a:graphic>
      </p:graphicFrame>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3" grpId="1" animBg="1" advAuto="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5" name="Table 1545"/>
          <p:cNvGraphicFramePr/>
          <p:nvPr/>
        </p:nvGraphicFramePr>
        <p:xfrm>
          <a:off x="0" y="-27384"/>
          <a:ext cx="9144000" cy="6276965"/>
        </p:xfrm>
        <a:graphic>
          <a:graphicData uri="http://schemas.openxmlformats.org/drawingml/2006/table">
            <a:tbl>
              <a:tblPr firstRow="1" bandRow="1">
                <a:tableStyleId>{4C3C2611-4C71-4FC5-86AE-919BDF0F9419}</a:tableStyleId>
              </a:tblPr>
              <a:tblGrid>
                <a:gridCol w="2286000"/>
                <a:gridCol w="2069976"/>
                <a:gridCol w="2376264"/>
                <a:gridCol w="2411760"/>
              </a:tblGrid>
              <a:tr h="544056">
                <a:tc>
                  <a:txBody>
                    <a:bodyPr/>
                    <a:lstStyle/>
                    <a:p>
                      <a:pPr algn="l" defTabSz="457200">
                        <a:defRPr sz="1800" b="0" i="0">
                          <a:solidFill>
                            <a:srgbClr val="000000"/>
                          </a:solidFill>
                        </a:defRPr>
                      </a:pPr>
                      <a:r>
                        <a:rPr sz="2000" b="1">
                          <a:solidFill>
                            <a:srgbClr val="FFFFFF"/>
                          </a:solidFill>
                          <a:latin typeface="Arial Narrow"/>
                          <a:ea typeface="Arial Narrow"/>
                          <a:cs typeface="Arial Narrow"/>
                          <a:sym typeface="Arial Narrow"/>
                        </a:rPr>
                        <a:t>5-19</a:t>
                      </a:r>
                    </a:p>
                  </a:txBody>
                  <a:tcPr marL="0" marR="0" marT="0" marB="0" horzOverflow="overflow">
                    <a:lnL w="12700">
                      <a:miter lim="400000"/>
                    </a:lnL>
                    <a:lnR w="12700">
                      <a:miter lim="400000"/>
                    </a:lnR>
                    <a:lnT w="12700">
                      <a:miter lim="400000"/>
                    </a:lnT>
                  </a:tcPr>
                </a:tc>
                <a:tc>
                  <a:txBody>
                    <a:bodyPr/>
                    <a:lstStyle/>
                    <a:p>
                      <a:pPr algn="l" defTabSz="457200">
                        <a:defRPr sz="1800" b="0" i="0">
                          <a:solidFill>
                            <a:srgbClr val="000000"/>
                          </a:solidFill>
                        </a:defRPr>
                      </a:pPr>
                      <a:r>
                        <a:rPr sz="2000" b="1">
                          <a:solidFill>
                            <a:srgbClr val="FFFFFF"/>
                          </a:solidFill>
                          <a:latin typeface="Arial Narrow"/>
                          <a:ea typeface="Arial Narrow"/>
                          <a:cs typeface="Arial Narrow"/>
                          <a:sym typeface="Arial Narrow"/>
                        </a:rPr>
                        <a:t>20-28</a:t>
                      </a:r>
                    </a:p>
                  </a:txBody>
                  <a:tcPr marL="0" marR="0" marT="0" marB="0" horzOverflow="overflow">
                    <a:lnL w="12700">
                      <a:miter lim="400000"/>
                    </a:lnL>
                    <a:lnR w="12700">
                      <a:miter lim="400000"/>
                    </a:lnR>
                    <a:lnT w="12700">
                      <a:miter lim="400000"/>
                    </a:lnT>
                  </a:tcPr>
                </a:tc>
                <a:tc>
                  <a:txBody>
                    <a:bodyPr/>
                    <a:lstStyle/>
                    <a:p>
                      <a:pPr algn="l" defTabSz="457200">
                        <a:defRPr sz="1800" b="0" i="0">
                          <a:solidFill>
                            <a:srgbClr val="000000"/>
                          </a:solidFill>
                        </a:defRPr>
                      </a:pPr>
                      <a:r>
                        <a:rPr sz="2000" b="1">
                          <a:solidFill>
                            <a:srgbClr val="FFFFFF"/>
                          </a:solidFill>
                          <a:latin typeface="Arial Narrow"/>
                          <a:ea typeface="Arial Narrow"/>
                          <a:cs typeface="Arial Narrow"/>
                          <a:sym typeface="Arial Narrow"/>
                        </a:rPr>
                        <a:t>29-35</a:t>
                      </a:r>
                    </a:p>
                  </a:txBody>
                  <a:tcPr marL="0" marR="0" marT="0" marB="0" horzOverflow="overflow">
                    <a:lnL w="12700">
                      <a:miter lim="400000"/>
                    </a:lnL>
                    <a:lnR w="12700">
                      <a:miter lim="400000"/>
                    </a:lnR>
                    <a:lnT w="12700">
                      <a:miter lim="400000"/>
                    </a:lnT>
                  </a:tcPr>
                </a:tc>
                <a:tc>
                  <a:txBody>
                    <a:bodyPr/>
                    <a:lstStyle/>
                    <a:p>
                      <a:pPr algn="l" defTabSz="457200">
                        <a:defRPr sz="1800" b="0" i="0">
                          <a:solidFill>
                            <a:srgbClr val="000000"/>
                          </a:solidFill>
                        </a:defRPr>
                      </a:pPr>
                      <a:r>
                        <a:rPr sz="2000" b="1">
                          <a:solidFill>
                            <a:srgbClr val="FFFFFF"/>
                          </a:solidFill>
                          <a:latin typeface="Arial Narrow"/>
                          <a:ea typeface="Arial Narrow"/>
                          <a:cs typeface="Arial Narrow"/>
                          <a:sym typeface="Arial Narrow"/>
                        </a:rPr>
                        <a:t>36-45</a:t>
                      </a:r>
                    </a:p>
                  </a:txBody>
                  <a:tcPr marL="0" marR="0" marT="0" marB="0" horzOverflow="overflow">
                    <a:lnL w="12700">
                      <a:miter lim="400000"/>
                    </a:lnL>
                    <a:lnR w="12700">
                      <a:miter lim="400000"/>
                    </a:lnR>
                    <a:lnT w="12700">
                      <a:miter lim="400000"/>
                    </a:lnT>
                  </a:tcPr>
                </a:tc>
              </a:tr>
              <a:tr h="2716832">
                <a:tc>
                  <a:txBody>
                    <a:bodyPr/>
                    <a:lstStyle/>
                    <a:p>
                      <a:pPr algn="l" defTabSz="457200">
                        <a:defRPr sz="2000" i="0">
                          <a:latin typeface="Arial Narrow"/>
                          <a:ea typeface="Arial Narrow"/>
                          <a:cs typeface="Arial Narrow"/>
                          <a:sym typeface="Arial Narrow"/>
                        </a:defRPr>
                      </a:pPr>
                      <a:r>
                        <a:t>18M: sein </a:t>
                      </a:r>
                      <a:r>
                        <a:rPr>
                          <a:solidFill>
                            <a:srgbClr val="3366FF"/>
                          </a:solidFill>
                        </a:rPr>
                        <a:t>Höhnen</a:t>
                      </a:r>
                    </a:p>
                  </a:txBody>
                  <a:tcPr marL="0" marR="0" marT="0" marB="0" horzOverflow="overflow">
                    <a:lnL w="12700">
                      <a:miter lim="400000"/>
                    </a:lnL>
                    <a:lnR w="12700">
                      <a:miter lim="400000"/>
                    </a:lnR>
                    <a:lnB w="12700">
                      <a:miter lim="400000"/>
                    </a:lnB>
                  </a:tcPr>
                </a:tc>
                <a:tc>
                  <a:txBody>
                    <a:bodyPr/>
                    <a:lstStyle/>
                    <a:p>
                      <a:pPr algn="l" defTabSz="457200">
                        <a:defRPr sz="1800" b="0" i="0">
                          <a:solidFill>
                            <a:srgbClr val="000000"/>
                          </a:solidFill>
                        </a:defRPr>
                      </a:pPr>
                      <a:r>
                        <a:rPr sz="2000" b="1">
                          <a:solidFill>
                            <a:srgbClr val="000080"/>
                          </a:solidFill>
                          <a:latin typeface="Arial Narrow"/>
                          <a:ea typeface="Arial Narrow"/>
                          <a:cs typeface="Arial Narrow"/>
                          <a:sym typeface="Arial Narrow"/>
                        </a:rPr>
                        <a:t> </a:t>
                      </a:r>
                    </a:p>
                  </a:txBody>
                  <a:tcPr marL="0" marR="0" marT="0" marB="0" horzOverflow="overflow">
                    <a:lnL w="12700">
                      <a:miter lim="400000"/>
                    </a:lnL>
                    <a:lnR w="12700">
                      <a:miter lim="400000"/>
                    </a:lnR>
                    <a:lnB w="12700">
                      <a:miter lim="400000"/>
                    </a:lnB>
                  </a:tcPr>
                </a:tc>
                <a:tc>
                  <a:txBody>
                    <a:bodyPr/>
                    <a:lstStyle/>
                    <a:p>
                      <a:pPr algn="l" defTabSz="457200">
                        <a:defRPr sz="2000" i="0">
                          <a:latin typeface="Arial Narrow"/>
                          <a:ea typeface="Arial Narrow"/>
                          <a:cs typeface="Arial Narrow"/>
                          <a:sym typeface="Arial Narrow"/>
                        </a:defRPr>
                      </a:pPr>
                      <a:r>
                        <a:t>31: … das Heiligtum…</a:t>
                      </a:r>
                      <a:r>
                        <a:rPr>
                          <a:solidFill>
                            <a:srgbClr val="3366FF"/>
                          </a:solidFill>
                        </a:rPr>
                        <a:t>entweihen</a:t>
                      </a:r>
                      <a:r>
                        <a:t>, … das beständige [Opfer] </a:t>
                      </a:r>
                      <a:r>
                        <a:rPr>
                          <a:solidFill>
                            <a:srgbClr val="3366FF"/>
                          </a:solidFill>
                        </a:rPr>
                        <a:t>abschaffen</a:t>
                      </a:r>
                      <a:r>
                        <a:t> … den </a:t>
                      </a:r>
                      <a:r>
                        <a:rPr>
                          <a:solidFill>
                            <a:srgbClr val="3366FF"/>
                          </a:solidFill>
                        </a:rPr>
                        <a:t>verwüstenden Gräuel aufstellen</a:t>
                      </a:r>
                    </a:p>
                  </a:txBody>
                  <a:tcPr marL="0" marR="0" marT="0" marB="0" horzOverflow="overflow">
                    <a:lnL w="12700">
                      <a:miter lim="400000"/>
                    </a:lnL>
                    <a:lnR w="12700">
                      <a:miter lim="400000"/>
                    </a:lnR>
                    <a:lnB w="12700">
                      <a:miter lim="400000"/>
                    </a:lnB>
                  </a:tcPr>
                </a:tc>
                <a:tc>
                  <a:txBody>
                    <a:bodyPr/>
                    <a:lstStyle/>
                    <a:p>
                      <a:pPr algn="l" defTabSz="457200">
                        <a:defRPr sz="2000" i="0">
                          <a:latin typeface="Arial Narrow"/>
                          <a:ea typeface="Arial Narrow"/>
                          <a:cs typeface="Arial Narrow"/>
                          <a:sym typeface="Arial Narrow"/>
                        </a:defRPr>
                      </a:pPr>
                      <a:r>
                        <a:t>36: … wird sich erheben und </a:t>
                      </a:r>
                      <a:r>
                        <a:rPr>
                          <a:solidFill>
                            <a:srgbClr val="3366FF"/>
                          </a:solidFill>
                        </a:rPr>
                        <a:t>groß machen</a:t>
                      </a:r>
                      <a:r>
                        <a:t> über jeglichen Gott, und gegen den Gott der Götter wird er </a:t>
                      </a:r>
                      <a:r>
                        <a:rPr>
                          <a:solidFill>
                            <a:srgbClr val="3366FF"/>
                          </a:solidFill>
                        </a:rPr>
                        <a:t>Unerhörtes reden</a:t>
                      </a:r>
                    </a:p>
                    <a:p>
                      <a:pPr algn="l" defTabSz="457200">
                        <a:defRPr sz="2000" i="0">
                          <a:latin typeface="Arial Narrow"/>
                          <a:ea typeface="Arial Narrow"/>
                          <a:cs typeface="Arial Narrow"/>
                          <a:sym typeface="Arial Narrow"/>
                        </a:defRPr>
                      </a:pPr>
                      <a:r>
                        <a:t>37: … über alles </a:t>
                      </a:r>
                      <a:r>
                        <a:rPr>
                          <a:solidFill>
                            <a:srgbClr val="3366FF"/>
                          </a:solidFill>
                        </a:rPr>
                        <a:t>sich erheben</a:t>
                      </a:r>
                    </a:p>
                  </a:txBody>
                  <a:tcPr marL="0" marR="0" marT="0" marB="0" horzOverflow="overflow">
                    <a:lnL w="12700">
                      <a:miter lim="400000"/>
                    </a:lnL>
                    <a:lnR w="12700">
                      <a:miter lim="400000"/>
                    </a:lnR>
                    <a:lnB w="12700">
                      <a:miter lim="400000"/>
                    </a:lnB>
                  </a:tcPr>
                </a:tc>
              </a:tr>
              <a:tr h="3016076">
                <a:tc>
                  <a:txBody>
                    <a:bodyPr/>
                    <a:lstStyle/>
                    <a:p>
                      <a:pPr algn="l" defTabSz="457200">
                        <a:defRPr sz="2000" i="0">
                          <a:latin typeface="Arial Narrow"/>
                          <a:ea typeface="Arial Narrow"/>
                          <a:cs typeface="Arial Narrow"/>
                          <a:sym typeface="Arial Narrow"/>
                        </a:defRPr>
                      </a:pPr>
                      <a:r>
                        <a:t>19: „Und er wird sein Angesicht </a:t>
                      </a:r>
                      <a:r>
                        <a:rPr>
                          <a:solidFill>
                            <a:srgbClr val="FF0000"/>
                          </a:solidFill>
                        </a:rPr>
                        <a:t>nach den Festungen seines eigenen Landes hin wenden</a:t>
                      </a:r>
                      <a:r>
                        <a:t>,</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2000" i="0">
                          <a:latin typeface="Arial Narrow"/>
                          <a:ea typeface="Arial Narrow"/>
                          <a:cs typeface="Arial Narrow"/>
                          <a:sym typeface="Arial Narrow"/>
                        </a:defRPr>
                      </a:pPr>
                      <a:r>
                        <a:t>28: „Und er wird mit großem Reichtum </a:t>
                      </a:r>
                      <a:r>
                        <a:rPr>
                          <a:solidFill>
                            <a:srgbClr val="FF0000"/>
                          </a:solidFill>
                        </a:rPr>
                        <a:t>in sein Land zurückkehren</a:t>
                      </a:r>
                      <a:r>
                        <a:t>… und </a:t>
                      </a:r>
                      <a:r>
                        <a:rPr>
                          <a:solidFill>
                            <a:srgbClr val="FF0000"/>
                          </a:solidFill>
                        </a:rPr>
                        <a:t>in sein Land zurückkehren</a:t>
                      </a:r>
                      <a:r>
                        <a:t>.</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2000" i="0">
                          <a:latin typeface="Arial Narrow"/>
                          <a:ea typeface="Arial Narrow"/>
                          <a:cs typeface="Arial Narrow"/>
                          <a:sym typeface="Arial Narrow"/>
                        </a:defRPr>
                      </a:pPr>
                      <a:r>
                        <a:t>30M: „… </a:t>
                      </a:r>
                      <a:r>
                        <a:rPr>
                          <a:solidFill>
                            <a:srgbClr val="FF0000"/>
                          </a:solidFill>
                        </a:rPr>
                        <a:t>und er wird verzagen</a:t>
                      </a:r>
                      <a:r>
                        <a:t>, </a:t>
                      </a:r>
                      <a:r>
                        <a:rPr>
                          <a:solidFill>
                            <a:srgbClr val="FF0000"/>
                          </a:solidFill>
                        </a:rPr>
                        <a:t>und wird umkehren</a:t>
                      </a:r>
                      <a:r>
                        <a:t>“</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2000" i="0">
                          <a:latin typeface="Arial Narrow"/>
                          <a:ea typeface="Arial Narrow"/>
                          <a:cs typeface="Arial Narrow"/>
                          <a:sym typeface="Arial Narrow"/>
                        </a:defRPr>
                      </a:pPr>
                      <a:r>
                        <a:t>43: „Und er wird Herr werden über die Schätze an Gold und Silber und über alle Kostbarkeiten Ägyptens.“ 44: … Aber </a:t>
                      </a:r>
                      <a:r>
                        <a:rPr>
                          <a:solidFill>
                            <a:srgbClr val="FF0000"/>
                          </a:solidFill>
                        </a:rPr>
                        <a:t>Gerüchte von Osten und von Norden her werden ihn erschrecken</a:t>
                      </a:r>
                      <a:r>
                        <a:t>.</a:t>
                      </a:r>
                    </a:p>
                  </a:txBody>
                  <a:tcPr marL="0" marR="0" marT="0" marB="0" horzOverflow="overflow">
                    <a:lnL w="12700">
                      <a:miter lim="400000"/>
                    </a:lnL>
                    <a:lnR w="12700">
                      <a:miter lim="400000"/>
                    </a:lnR>
                    <a:lnT w="12700">
                      <a:miter lim="400000"/>
                    </a:lnT>
                    <a:lnB w="12700">
                      <a:miter lim="400000"/>
                    </a:lnB>
                  </a:tcPr>
                </a:tc>
              </a:tr>
            </a:tbl>
          </a:graphicData>
        </a:graphic>
      </p:graphicFrame>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5" grpId="1" animBg="1" advAuto="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7" name="Table 1547"/>
          <p:cNvGraphicFramePr/>
          <p:nvPr/>
        </p:nvGraphicFramePr>
        <p:xfrm>
          <a:off x="0" y="-27384"/>
          <a:ext cx="9144000" cy="6495560"/>
        </p:xfrm>
        <a:graphic>
          <a:graphicData uri="http://schemas.openxmlformats.org/drawingml/2006/table">
            <a:tbl>
              <a:tblPr firstRow="1" bandRow="1">
                <a:tableStyleId>{4C3C2611-4C71-4FC5-86AE-919BDF0F9419}</a:tableStyleId>
              </a:tblPr>
              <a:tblGrid>
                <a:gridCol w="2339752"/>
                <a:gridCol w="2016224"/>
                <a:gridCol w="2232248"/>
                <a:gridCol w="2555776"/>
              </a:tblGrid>
              <a:tr h="821795">
                <a:tc>
                  <a:txBody>
                    <a:bodyPr/>
                    <a:lstStyle/>
                    <a:p>
                      <a:pPr algn="l" defTabSz="457200">
                        <a:defRPr sz="1800" b="0" i="0">
                          <a:solidFill>
                            <a:srgbClr val="000000"/>
                          </a:solidFill>
                        </a:defRPr>
                      </a:pPr>
                      <a:r>
                        <a:rPr sz="1900" b="1">
                          <a:solidFill>
                            <a:srgbClr val="FFFFFF"/>
                          </a:solidFill>
                          <a:latin typeface="Arial Narrow"/>
                          <a:ea typeface="Arial Narrow"/>
                          <a:cs typeface="Arial Narrow"/>
                          <a:sym typeface="Arial Narrow"/>
                        </a:rPr>
                        <a:t>5-19</a:t>
                      </a:r>
                    </a:p>
                  </a:txBody>
                  <a:tcPr marL="0" marR="0" marT="0" marB="0" horzOverflow="overflow">
                    <a:lnL w="12700">
                      <a:miter lim="400000"/>
                    </a:lnL>
                    <a:lnR w="12700">
                      <a:miter lim="400000"/>
                    </a:lnR>
                    <a:lnT w="12700">
                      <a:miter lim="400000"/>
                    </a:lnT>
                  </a:tcPr>
                </a:tc>
                <a:tc>
                  <a:txBody>
                    <a:bodyPr/>
                    <a:lstStyle/>
                    <a:p>
                      <a:pPr algn="l" defTabSz="457200">
                        <a:defRPr sz="1800" b="0" i="0">
                          <a:solidFill>
                            <a:srgbClr val="000000"/>
                          </a:solidFill>
                        </a:defRPr>
                      </a:pPr>
                      <a:r>
                        <a:rPr sz="1900" b="1">
                          <a:solidFill>
                            <a:srgbClr val="FFFFFF"/>
                          </a:solidFill>
                          <a:latin typeface="Arial Narrow"/>
                          <a:ea typeface="Arial Narrow"/>
                          <a:cs typeface="Arial Narrow"/>
                          <a:sym typeface="Arial Narrow"/>
                        </a:rPr>
                        <a:t>20-28</a:t>
                      </a:r>
                    </a:p>
                  </a:txBody>
                  <a:tcPr marL="0" marR="0" marT="0" marB="0" horzOverflow="overflow">
                    <a:lnL w="12700">
                      <a:miter lim="400000"/>
                    </a:lnL>
                    <a:lnR w="12700">
                      <a:miter lim="400000"/>
                    </a:lnR>
                    <a:lnT w="12700">
                      <a:miter lim="400000"/>
                    </a:lnT>
                  </a:tcPr>
                </a:tc>
                <a:tc>
                  <a:txBody>
                    <a:bodyPr/>
                    <a:lstStyle/>
                    <a:p>
                      <a:pPr algn="l" defTabSz="457200">
                        <a:defRPr sz="1800" b="0" i="0">
                          <a:solidFill>
                            <a:srgbClr val="000000"/>
                          </a:solidFill>
                        </a:defRPr>
                      </a:pPr>
                      <a:r>
                        <a:rPr sz="1900" b="1">
                          <a:solidFill>
                            <a:srgbClr val="FFFFFF"/>
                          </a:solidFill>
                          <a:latin typeface="Arial Narrow"/>
                          <a:ea typeface="Arial Narrow"/>
                          <a:cs typeface="Arial Narrow"/>
                          <a:sym typeface="Arial Narrow"/>
                        </a:rPr>
                        <a:t>29-35</a:t>
                      </a:r>
                    </a:p>
                  </a:txBody>
                  <a:tcPr marL="0" marR="0" marT="0" marB="0" horzOverflow="overflow">
                    <a:lnL w="12700">
                      <a:miter lim="400000"/>
                    </a:lnL>
                    <a:lnR w="12700">
                      <a:miter lim="400000"/>
                    </a:lnR>
                    <a:lnT w="12700">
                      <a:miter lim="400000"/>
                    </a:lnT>
                  </a:tcPr>
                </a:tc>
                <a:tc>
                  <a:txBody>
                    <a:bodyPr/>
                    <a:lstStyle/>
                    <a:p>
                      <a:pPr algn="l" defTabSz="457200">
                        <a:defRPr sz="1800" b="0" i="0">
                          <a:solidFill>
                            <a:srgbClr val="000000"/>
                          </a:solidFill>
                        </a:defRPr>
                      </a:pPr>
                      <a:r>
                        <a:rPr sz="1900" b="1">
                          <a:solidFill>
                            <a:srgbClr val="FFFFFF"/>
                          </a:solidFill>
                          <a:latin typeface="Arial Narrow"/>
                          <a:ea typeface="Arial Narrow"/>
                          <a:cs typeface="Arial Narrow"/>
                          <a:sym typeface="Arial Narrow"/>
                        </a:rPr>
                        <a:t>36-45</a:t>
                      </a:r>
                    </a:p>
                  </a:txBody>
                  <a:tcPr marL="0" marR="0" marT="0" marB="0" horzOverflow="overflow">
                    <a:lnL w="12700">
                      <a:miter lim="400000"/>
                    </a:lnL>
                    <a:lnR w="12700">
                      <a:miter lim="400000"/>
                    </a:lnR>
                    <a:lnT w="12700">
                      <a:miter lim="400000"/>
                    </a:lnT>
                  </a:tcPr>
                </a:tc>
              </a:tr>
              <a:tr h="1621075">
                <a:tc>
                  <a:txBody>
                    <a:bodyPr/>
                    <a:lstStyle/>
                    <a:p>
                      <a:pPr algn="l" defTabSz="457200">
                        <a:defRPr sz="1900" i="0">
                          <a:latin typeface="Arial Narrow"/>
                          <a:ea typeface="Arial Narrow"/>
                          <a:cs typeface="Arial Narrow"/>
                          <a:sym typeface="Arial Narrow"/>
                        </a:defRPr>
                      </a:pPr>
                      <a:r>
                        <a:t>19: </a:t>
                      </a:r>
                      <a:r>
                        <a:rPr u="dbl"/>
                        <a:t>Das Ende des Nordkönigs Antiochus III:</a:t>
                      </a:r>
                      <a:r>
                        <a:t> „… und wird unterliegen und fallen und </a:t>
                      </a:r>
                      <a:r>
                        <a:rPr>
                          <a:solidFill>
                            <a:srgbClr val="FF0000"/>
                          </a:solidFill>
                        </a:rPr>
                        <a:t>wird nicht mehr gefunden werden.</a:t>
                      </a:r>
                      <a:r>
                        <a:t>“</a:t>
                      </a:r>
                    </a:p>
                  </a:txBody>
                  <a:tcPr marL="0" marR="0" marT="0" marB="0" horzOverflow="overflow">
                    <a:lnL w="12700">
                      <a:miter lim="400000"/>
                    </a:lnL>
                    <a:lnR w="12700">
                      <a:miter lim="400000"/>
                    </a:lnR>
                    <a:lnB w="12700">
                      <a:miter lim="400000"/>
                    </a:lnB>
                  </a:tcPr>
                </a:tc>
                <a:tc>
                  <a:txBody>
                    <a:bodyPr/>
                    <a:lstStyle/>
                    <a:p>
                      <a:pPr algn="l" defTabSz="457200">
                        <a:defRPr sz="1800" b="0" i="0">
                          <a:solidFill>
                            <a:srgbClr val="000000"/>
                          </a:solidFill>
                        </a:defRPr>
                      </a:pPr>
                      <a:r>
                        <a:rPr sz="1900" b="1">
                          <a:solidFill>
                            <a:srgbClr val="000080"/>
                          </a:solidFill>
                          <a:latin typeface="Arial Narrow"/>
                          <a:ea typeface="Arial Narrow"/>
                          <a:cs typeface="Arial Narrow"/>
                          <a:sym typeface="Arial Narrow"/>
                        </a:rPr>
                        <a:t> </a:t>
                      </a:r>
                    </a:p>
                  </a:txBody>
                  <a:tcPr marL="0" marR="0" marT="0" marB="0" horzOverflow="overflow">
                    <a:lnL w="12700">
                      <a:miter lim="400000"/>
                    </a:lnL>
                    <a:lnR w="12700">
                      <a:miter lim="400000"/>
                    </a:lnR>
                    <a:lnB w="12700">
                      <a:miter lim="400000"/>
                    </a:lnB>
                  </a:tcPr>
                </a:tc>
                <a:tc>
                  <a:txBody>
                    <a:bodyPr/>
                    <a:lstStyle/>
                    <a:p>
                      <a:pPr algn="l" defTabSz="457200">
                        <a:defRPr sz="1800" b="0" i="0">
                          <a:solidFill>
                            <a:srgbClr val="000000"/>
                          </a:solidFill>
                        </a:defRPr>
                      </a:pPr>
                      <a:r>
                        <a:rPr sz="1900" b="1">
                          <a:solidFill>
                            <a:srgbClr val="000080"/>
                          </a:solidFill>
                          <a:latin typeface="Arial Narrow"/>
                          <a:ea typeface="Arial Narrow"/>
                          <a:cs typeface="Arial Narrow"/>
                          <a:sym typeface="Arial Narrow"/>
                        </a:rPr>
                        <a:t>[Das Ende des Antiochus IV wird nicht beschrieben]</a:t>
                      </a:r>
                    </a:p>
                  </a:txBody>
                  <a:tcPr marL="0" marR="0" marT="0" marB="0" horzOverflow="overflow">
                    <a:lnL w="12700">
                      <a:miter lim="400000"/>
                    </a:lnL>
                    <a:lnR w="12700">
                      <a:miter lim="400000"/>
                    </a:lnR>
                    <a:lnB w="12700">
                      <a:miter lim="400000"/>
                    </a:lnB>
                  </a:tcPr>
                </a:tc>
                <a:tc>
                  <a:txBody>
                    <a:bodyPr/>
                    <a:lstStyle/>
                    <a:p>
                      <a:pPr algn="l" defTabSz="457200">
                        <a:defRPr sz="1900" i="0">
                          <a:latin typeface="Arial Narrow"/>
                          <a:ea typeface="Arial Narrow"/>
                          <a:cs typeface="Arial Narrow"/>
                          <a:sym typeface="Arial Narrow"/>
                        </a:defRPr>
                      </a:pPr>
                      <a:r>
                        <a:t>45: </a:t>
                      </a:r>
                      <a:r>
                        <a:rPr u="dbl"/>
                        <a:t>Das Ende des Nordkönigs:</a:t>
                      </a:r>
                      <a:r>
                        <a:t> </a:t>
                      </a:r>
                      <a:endParaRPr b="0">
                        <a:solidFill>
                          <a:srgbClr val="000000"/>
                        </a:solidFill>
                      </a:endParaRPr>
                    </a:p>
                    <a:p>
                      <a:pPr algn="l" defTabSz="457200">
                        <a:defRPr sz="1900" i="0">
                          <a:latin typeface="Arial Narrow"/>
                          <a:ea typeface="Arial Narrow"/>
                          <a:cs typeface="Arial Narrow"/>
                          <a:sym typeface="Arial Narrow"/>
                        </a:defRPr>
                      </a:pPr>
                      <a:r>
                        <a:t>„Und er wird zu seinem Ende kommen, </a:t>
                      </a:r>
                      <a:endParaRPr b="0">
                        <a:solidFill>
                          <a:srgbClr val="000000"/>
                        </a:solidFill>
                      </a:endParaRPr>
                    </a:p>
                    <a:p>
                      <a:pPr algn="l" defTabSz="457200">
                        <a:defRPr sz="1900" i="0">
                          <a:latin typeface="Arial Narrow"/>
                          <a:ea typeface="Arial Narrow"/>
                          <a:cs typeface="Arial Narrow"/>
                          <a:sym typeface="Arial Narrow"/>
                        </a:defRPr>
                      </a:pPr>
                      <a:r>
                        <a:t>und </a:t>
                      </a:r>
                      <a:r>
                        <a:rPr>
                          <a:solidFill>
                            <a:srgbClr val="FF0000"/>
                          </a:solidFill>
                        </a:rPr>
                        <a:t>es wird keiner [sein], der ihm helfe</a:t>
                      </a:r>
                      <a:r>
                        <a:t>.“</a:t>
                      </a:r>
                    </a:p>
                  </a:txBody>
                  <a:tcPr marL="0" marR="0" marT="0" marB="0" horzOverflow="overflow">
                    <a:lnL w="12700">
                      <a:miter lim="400000"/>
                    </a:lnL>
                    <a:lnR w="12700">
                      <a:miter lim="400000"/>
                    </a:lnR>
                    <a:lnB w="12700">
                      <a:miter lim="400000"/>
                    </a:lnB>
                  </a:tcPr>
                </a:tc>
              </a:tr>
              <a:tr h="2026344">
                <a:tc>
                  <a:txBody>
                    <a:bodyPr/>
                    <a:lstStyle/>
                    <a:p>
                      <a:pPr algn="l" defTabSz="457200">
                        <a:defRPr sz="1900" i="0">
                          <a:latin typeface="Arial Narrow"/>
                          <a:ea typeface="Arial Narrow"/>
                          <a:cs typeface="Arial Narrow"/>
                          <a:sym typeface="Arial Narrow"/>
                        </a:defRPr>
                      </a:pPr>
                      <a:r>
                        <a:t>17: </a:t>
                      </a:r>
                      <a:r>
                        <a:rPr>
                          <a:solidFill>
                            <a:srgbClr val="FF0000"/>
                          </a:solidFill>
                        </a:rPr>
                        <a:t>Verbündung</a:t>
                      </a:r>
                      <a:r>
                        <a:t> (aber es wird nichts daraus): </a:t>
                      </a:r>
                      <a:endParaRPr b="0">
                        <a:solidFill>
                          <a:srgbClr val="000000"/>
                        </a:solidFill>
                      </a:endParaRPr>
                    </a:p>
                    <a:p>
                      <a:pPr algn="l" defTabSz="457200">
                        <a:defRPr sz="1900" i="0">
                          <a:latin typeface="Arial Narrow"/>
                          <a:ea typeface="Arial Narrow"/>
                          <a:cs typeface="Arial Narrow"/>
                          <a:sym typeface="Arial Narrow"/>
                        </a:defRPr>
                      </a:pPr>
                      <a:r>
                        <a:t>„er wird ihm die Tochter [seiner] Frauen geben, [aber nur,] um sie zu verderben; und sie wird nicht bestehen“</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900" i="0">
                          <a:latin typeface="Arial Narrow"/>
                          <a:ea typeface="Arial Narrow"/>
                          <a:cs typeface="Arial Narrow"/>
                          <a:sym typeface="Arial Narrow"/>
                        </a:defRPr>
                      </a:pPr>
                      <a:r>
                        <a:t>27: „</a:t>
                      </a:r>
                      <a:r>
                        <a:rPr>
                          <a:solidFill>
                            <a:srgbClr val="FF0000"/>
                          </a:solidFill>
                        </a:rPr>
                        <a:t>an einem Tisch</a:t>
                      </a:r>
                      <a:r>
                        <a:t> </a:t>
                      </a:r>
                      <a:r>
                        <a:rPr>
                          <a:solidFill>
                            <a:srgbClr val="FF0000"/>
                          </a:solidFill>
                        </a:rPr>
                        <a:t>verlogen</a:t>
                      </a:r>
                      <a:r>
                        <a:t> miteinander reden; aber es wird nicht gelingen“</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900" i="0">
                          <a:latin typeface="Arial Narrow"/>
                          <a:ea typeface="Arial Narrow"/>
                          <a:cs typeface="Arial Narrow"/>
                          <a:sym typeface="Arial Narrow"/>
                        </a:defRPr>
                      </a:pPr>
                      <a:r>
                        <a:t>32: Und die, die am Bunde ehrfurchtslos handeln, wird er </a:t>
                      </a:r>
                      <a:r>
                        <a:rPr>
                          <a:solidFill>
                            <a:srgbClr val="FF0000"/>
                          </a:solidFill>
                        </a:rPr>
                        <a:t>durch Schmeicheleien </a:t>
                      </a:r>
                      <a:r>
                        <a:t>zum Abfall verleiten; </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900" i="0">
                          <a:latin typeface="Arial Narrow"/>
                          <a:ea typeface="Arial Narrow"/>
                          <a:cs typeface="Arial Narrow"/>
                          <a:sym typeface="Arial Narrow"/>
                        </a:defRPr>
                      </a:pPr>
                      <a:r>
                        <a:t>39M: Denen, die [ihm] Anerkennung zollen, </a:t>
                      </a:r>
                      <a:r>
                        <a:rPr>
                          <a:solidFill>
                            <a:srgbClr val="FF0000"/>
                          </a:solidFill>
                        </a:rPr>
                        <a:t>wird er viel Ehre erweisen, und er wird ihnen Herrschaft verleihen </a:t>
                      </a:r>
                      <a:r>
                        <a:t>über die Vielen</a:t>
                      </a:r>
                      <a:r>
                        <a:rPr>
                          <a:solidFill>
                            <a:srgbClr val="FF0000"/>
                          </a:solidFill>
                        </a:rPr>
                        <a:t> und wird Land zum Lohne austeilen</a:t>
                      </a:r>
                    </a:p>
                  </a:txBody>
                  <a:tcPr marL="0" marR="0" marT="0" marB="0" horzOverflow="overflow">
                    <a:lnL w="12700">
                      <a:miter lim="400000"/>
                    </a:lnL>
                    <a:lnR w="12700">
                      <a:miter lim="400000"/>
                    </a:lnR>
                    <a:lnT w="12700">
                      <a:miter lim="400000"/>
                    </a:lnT>
                    <a:lnB w="12700">
                      <a:miter lim="400000"/>
                    </a:lnB>
                  </a:tcPr>
                </a:tc>
              </a:tr>
              <a:tr h="2026344">
                <a:tc>
                  <a:txBody>
                    <a:bodyPr/>
                    <a:lstStyle/>
                    <a:p>
                      <a:pPr algn="l" defTabSz="457200">
                        <a:defRPr sz="1800" b="0" i="0">
                          <a:solidFill>
                            <a:srgbClr val="000000"/>
                          </a:solidFill>
                        </a:defRPr>
                      </a:pPr>
                      <a:r>
                        <a:rPr sz="1900" b="1">
                          <a:solidFill>
                            <a:srgbClr val="000080"/>
                          </a:solidFill>
                          <a:latin typeface="Arial Narrow"/>
                          <a:ea typeface="Arial Narrow"/>
                          <a:cs typeface="Arial Narrow"/>
                          <a:sym typeface="Arial Narrow"/>
                        </a:rPr>
                        <a:t>17E: „… und ihm (dem Nordkönig) wird [durch sie] nichts werden“</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1900" b="1">
                          <a:solidFill>
                            <a:srgbClr val="000080"/>
                          </a:solidFill>
                          <a:latin typeface="Arial Narrow"/>
                          <a:ea typeface="Arial Narrow"/>
                          <a:cs typeface="Arial Narrow"/>
                          <a:sym typeface="Arial Narrow"/>
                        </a:rPr>
                        <a:t>27E: „… aber es wird (den beiden Königen) nicht gelingen“</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1900" b="1">
                          <a:solidFill>
                            <a:srgbClr val="000080"/>
                          </a:solidFill>
                          <a:latin typeface="Arial Narrow"/>
                          <a:ea typeface="Arial Narrow"/>
                          <a:cs typeface="Arial Narrow"/>
                          <a:sym typeface="Arial Narrow"/>
                        </a:rPr>
                        <a:t>aber die vom Volk [Gottes], die ihren Gott kennen, werden Stärke zeigen und werden’s hinausführen.</a:t>
                      </a:r>
                    </a:p>
                  </a:txBody>
                  <a:tcPr marL="0" marR="0" marT="0" marB="0" horzOverflow="overflow">
                    <a:lnL w="12700">
                      <a:miter lim="400000"/>
                    </a:lnL>
                    <a:lnR w="12700">
                      <a:miter lim="400000"/>
                    </a:lnR>
                    <a:lnT w="12700">
                      <a:miter lim="400000"/>
                    </a:lnT>
                    <a:lnB w="12700">
                      <a:miter lim="400000"/>
                    </a:lnB>
                  </a:tcPr>
                </a:tc>
                <a:tc>
                  <a:txBody>
                    <a:bodyPr/>
                    <a:lstStyle/>
                    <a:p>
                      <a:pPr algn="l" defTabSz="457200">
                        <a:defRPr sz="1800" b="0" i="0">
                          <a:solidFill>
                            <a:srgbClr val="000000"/>
                          </a:solidFill>
                        </a:defRPr>
                      </a:pPr>
                      <a:r>
                        <a:rPr sz="1900" b="1">
                          <a:solidFill>
                            <a:srgbClr val="000080"/>
                          </a:solidFill>
                          <a:latin typeface="Arial Narrow"/>
                          <a:ea typeface="Arial Narrow"/>
                          <a:cs typeface="Arial Narrow"/>
                          <a:sym typeface="Arial Narrow"/>
                        </a:rPr>
                        <a:t>36M: Und er wird Gelingen haben, bis der Zorn [, die Verfluchung,] gar aus ist, denn das Festbeschlossenes wird vollzogen werden.</a:t>
                      </a:r>
                    </a:p>
                  </a:txBody>
                  <a:tcPr marL="0" marR="0" marT="0" marB="0" horzOverflow="overflow">
                    <a:lnL w="12700">
                      <a:miter lim="400000"/>
                    </a:lnL>
                    <a:lnR w="12700">
                      <a:miter lim="400000"/>
                    </a:lnR>
                    <a:lnT w="12700">
                      <a:miter lim="400000"/>
                    </a:lnT>
                    <a:lnB w="12700">
                      <a:miter lim="400000"/>
                    </a:lnB>
                  </a:tcPr>
                </a:tc>
              </a:tr>
            </a:tbl>
          </a:graphicData>
        </a:graphic>
      </p:graphicFrame>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7" grpId="1" animBg="1" advAuto="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 name="Shape 1549"/>
          <p:cNvSpPr>
            <a:spLocks noGrp="1"/>
          </p:cNvSpPr>
          <p:nvPr>
            <p:ph type="title"/>
          </p:nvPr>
        </p:nvSpPr>
        <p:spPr>
          <a:xfrm>
            <a:off x="0" y="260647"/>
            <a:ext cx="9140350" cy="1143001"/>
          </a:xfrm>
          <a:prstGeom prst="rect">
            <a:avLst/>
          </a:prstGeom>
        </p:spPr>
        <p:txBody>
          <a:bodyPr lIns="0" tIns="0" rIns="0" bIns="0"/>
          <a:lstStyle>
            <a:lvl1pPr defTabSz="905255">
              <a:defRPr sz="3500">
                <a:solidFill>
                  <a:schemeClr val="accent5">
                    <a:lumOff val="11617"/>
                  </a:schemeClr>
                </a:solidFill>
              </a:defRPr>
            </a:lvl1pPr>
          </a:lstStyle>
          <a:p>
            <a:r>
              <a:t>Dan 11: In jeder der 4 Phasen: 4 parallele Ereignisse</a:t>
            </a:r>
          </a:p>
        </p:txBody>
      </p:sp>
      <p:sp>
        <p:nvSpPr>
          <p:cNvPr id="1550" name="Shape 1550"/>
          <p:cNvSpPr>
            <a:spLocks noGrp="1"/>
          </p:cNvSpPr>
          <p:nvPr>
            <p:ph type="body" idx="1"/>
          </p:nvPr>
        </p:nvSpPr>
        <p:spPr>
          <a:xfrm>
            <a:off x="457200" y="1600200"/>
            <a:ext cx="8686800" cy="5257800"/>
          </a:xfrm>
          <a:prstGeom prst="rect">
            <a:avLst/>
          </a:prstGeom>
        </p:spPr>
        <p:txBody>
          <a:bodyPr lIns="0" tIns="0" rIns="0" bIns="0"/>
          <a:lstStyle/>
          <a:p>
            <a:pPr marL="280736" indent="-280736">
              <a:spcBef>
                <a:spcPts val="600"/>
              </a:spcBef>
              <a:buSzPct val="60000"/>
              <a:buFontTx/>
              <a:buBlip>
                <a:blip r:embed="rId2"/>
              </a:buBlip>
              <a:defRPr sz="2800"/>
            </a:pPr>
            <a:r>
              <a:t>a) Angriff mit großem Heer des Königs des Nordens, der Richtung Ägypten zieht  → dann wieder zurück durch das Heilige Land</a:t>
            </a:r>
            <a:endParaRPr sz="1800"/>
          </a:p>
          <a:p>
            <a:pPr marL="280736" indent="-280736">
              <a:spcBef>
                <a:spcPts val="600"/>
              </a:spcBef>
              <a:buSzPct val="60000"/>
              <a:buFontTx/>
              <a:buBlip>
                <a:blip r:embed="rId2"/>
              </a:buBlip>
              <a:defRPr sz="2800"/>
            </a:pPr>
            <a:r>
              <a:t>b) Beim Durchzug (hin oder zurück): Armeen werden in Palästina aufgestellt. </a:t>
            </a:r>
            <a:endParaRPr sz="1800"/>
          </a:p>
          <a:p>
            <a:pPr marL="280736" indent="-280736">
              <a:spcBef>
                <a:spcPts val="600"/>
              </a:spcBef>
              <a:buSzPct val="60000"/>
              <a:buFontTx/>
              <a:buBlip>
                <a:blip r:embed="rId2"/>
              </a:buBlip>
              <a:defRPr sz="2800"/>
            </a:pPr>
            <a:r>
              <a:t>c) Dem Volk Gottes und der Stadt Jerusalem wird Gewalttat angedroht oder wirklich angetan </a:t>
            </a:r>
            <a:r>
              <a:rPr sz="2400"/>
              <a:t>(= Bedrängnis des Volkes Gottes)</a:t>
            </a:r>
            <a:r>
              <a:t>. </a:t>
            </a:r>
            <a:endParaRPr sz="1800"/>
          </a:p>
          <a:p>
            <a:pPr marL="280736" indent="-280736">
              <a:spcBef>
                <a:spcPts val="600"/>
              </a:spcBef>
              <a:buSzPct val="60000"/>
              <a:buFontTx/>
              <a:buBlip>
                <a:blip r:embed="rId2"/>
              </a:buBlip>
              <a:defRPr sz="2800"/>
            </a:pPr>
            <a:r>
              <a:t>d) Versuch der Zerschlagung der Treuen aus dem  Volk, d. h.: der Heiligen.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5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5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5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5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5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0" grpId="1" build="p" bldLvl="5" animBg="1" advAuto="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 name="Shape 1552"/>
          <p:cNvSpPr>
            <a:spLocks noGrp="1"/>
          </p:cNvSpPr>
          <p:nvPr>
            <p:ph type="title"/>
          </p:nvPr>
        </p:nvSpPr>
        <p:spPr>
          <a:xfrm>
            <a:off x="457200" y="277813"/>
            <a:ext cx="8229600" cy="1143002"/>
          </a:xfrm>
          <a:prstGeom prst="rect">
            <a:avLst/>
          </a:prstGeom>
        </p:spPr>
        <p:txBody>
          <a:bodyPr lIns="0" tIns="0" rIns="0" bIns="0"/>
          <a:lstStyle>
            <a:lvl1pPr>
              <a:defRPr sz="3600">
                <a:solidFill>
                  <a:schemeClr val="accent5">
                    <a:lumOff val="11617"/>
                  </a:schemeClr>
                </a:solidFill>
              </a:defRPr>
            </a:lvl1pPr>
          </a:lstStyle>
          <a:p>
            <a:r>
              <a:t>K. 11,2-12,4 hat den Zweck zu zeigen:</a:t>
            </a:r>
          </a:p>
        </p:txBody>
      </p:sp>
      <p:sp>
        <p:nvSpPr>
          <p:cNvPr id="1553" name="Shape 1553"/>
          <p:cNvSpPr>
            <a:spLocks noGrp="1"/>
          </p:cNvSpPr>
          <p:nvPr>
            <p:ph type="body" idx="1"/>
          </p:nvPr>
        </p:nvSpPr>
        <p:spPr>
          <a:xfrm>
            <a:off x="457200" y="1600200"/>
            <a:ext cx="8229600" cy="4530725"/>
          </a:xfrm>
          <a:prstGeom prst="rect">
            <a:avLst/>
          </a:prstGeom>
        </p:spPr>
        <p:txBody>
          <a:bodyPr lIns="0" tIns="0" rIns="0" bIns="0"/>
          <a:lstStyle/>
          <a:p>
            <a:pPr marL="257175" indent="-257175">
              <a:spcBef>
                <a:spcPts val="500"/>
              </a:spcBef>
              <a:buBlip>
                <a:blip r:embed="rId2"/>
              </a:buBlip>
              <a:defRPr sz="2400"/>
            </a:pPr>
            <a:r>
              <a:t>1) Die heidnische Weltmacht gelangt nicht zu dauerndem Bestand. </a:t>
            </a:r>
            <a:endParaRPr sz="1800"/>
          </a:p>
          <a:p>
            <a:pPr marL="257175" indent="-257175">
              <a:spcBef>
                <a:spcPts val="500"/>
              </a:spcBef>
              <a:buBlip>
                <a:blip r:embed="rId2"/>
              </a:buBlip>
              <a:defRPr sz="2400"/>
            </a:pPr>
            <a:r>
              <a:t>2) Sie bewirkt durch die Bedrängung des Gottesvolkes nur dessen Läuterung. </a:t>
            </a:r>
            <a:endParaRPr sz="1800"/>
          </a:p>
          <a:p>
            <a:pPr marL="257175" indent="-257175">
              <a:spcBef>
                <a:spcPts val="500"/>
              </a:spcBef>
              <a:buBlip>
                <a:blip r:embed="rId2"/>
              </a:buBlip>
              <a:defRPr sz="2400"/>
            </a:pPr>
            <a:r>
              <a:t>3) Sie wird schließlich untergehen.</a:t>
            </a:r>
            <a:endParaRPr sz="1800"/>
          </a:p>
          <a:p>
            <a:pPr marL="257175" indent="-257175">
              <a:spcBef>
                <a:spcPts val="500"/>
              </a:spcBef>
              <a:buBlip>
                <a:blip r:embed="rId2"/>
              </a:buBlip>
              <a:defRPr sz="2400"/>
            </a:pPr>
            <a:r>
              <a:t>4) Das Gottesvolk wird durch viele Bedrängnisse hindurchgeführt, aber aus aller Not gerettet und zur Herrlichkeit gebracht.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5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5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5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55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3" grpId="1"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hape 459"/>
          <p:cNvSpPr>
            <a:spLocks noGrp="1"/>
          </p:cNvSpPr>
          <p:nvPr>
            <p:ph type="body" idx="1"/>
          </p:nvPr>
        </p:nvSpPr>
        <p:spPr>
          <a:xfrm>
            <a:off x="457200" y="1340767"/>
            <a:ext cx="8686800" cy="5517234"/>
          </a:xfrm>
          <a:prstGeom prst="rect">
            <a:avLst/>
          </a:prstGeom>
        </p:spPr>
        <p:txBody>
          <a:bodyPr/>
          <a:lstStyle/>
          <a:p>
            <a:pPr>
              <a:buBlip>
                <a:blip r:embed="rId2"/>
              </a:buBlip>
              <a:defRPr>
                <a:solidFill>
                  <a:srgbClr val="CAB5EC"/>
                </a:solidFill>
              </a:defRPr>
            </a:pPr>
            <a:r>
              <a:t>1 Nebukadnezar:</a:t>
            </a:r>
            <a:r>
              <a:rPr>
                <a:solidFill>
                  <a:srgbClr val="FFFFFF"/>
                </a:solidFill>
              </a:rPr>
              <a:t> </a:t>
            </a:r>
            <a:r>
              <a:rPr sz="2400"/>
              <a:t>Daniel weigert sich (Religion)</a:t>
            </a:r>
          </a:p>
          <a:p>
            <a:pPr>
              <a:buBlip>
                <a:blip r:embed="rId2"/>
              </a:buBlip>
              <a:defRPr>
                <a:solidFill>
                  <a:srgbClr val="FFFF00"/>
                </a:solidFill>
              </a:defRPr>
            </a:pPr>
            <a:r>
              <a:t>2 Nebukadnezars Traum: Vier Weltreiche</a:t>
            </a:r>
          </a:p>
          <a:p>
            <a:pPr>
              <a:buBlip>
                <a:blip r:embed="rId2"/>
              </a:buBlip>
              <a:defRPr>
                <a:solidFill>
                  <a:srgbClr val="FFFF00"/>
                </a:solidFill>
              </a:defRPr>
            </a:pPr>
            <a:r>
              <a:t>3 Standbild - Feuerofen</a:t>
            </a:r>
          </a:p>
          <a:p>
            <a:pPr>
              <a:buBlip>
                <a:blip r:embed="rId2"/>
              </a:buBlip>
              <a:defRPr>
                <a:solidFill>
                  <a:srgbClr val="FFFF00"/>
                </a:solidFill>
              </a:defRPr>
            </a:pPr>
            <a:r>
              <a:t>4 Strafe + Wiederherstellung Nebukadn. (7 Zeiten)</a:t>
            </a:r>
          </a:p>
          <a:p>
            <a:pPr>
              <a:buBlip>
                <a:blip r:embed="rId2"/>
              </a:buBlip>
              <a:defRPr>
                <a:solidFill>
                  <a:srgbClr val="FFFF00"/>
                </a:solidFill>
              </a:defRPr>
            </a:pPr>
            <a:r>
              <a:t>5 Belsazar </a:t>
            </a:r>
            <a:r>
              <a:rPr sz="2400"/>
              <a:t>– Untergang des Weltreiches</a:t>
            </a:r>
          </a:p>
          <a:p>
            <a:pPr>
              <a:buBlip>
                <a:blip r:embed="rId2"/>
              </a:buBlip>
              <a:defRPr>
                <a:solidFill>
                  <a:srgbClr val="FFFF00"/>
                </a:solidFill>
              </a:defRPr>
            </a:pPr>
            <a:r>
              <a:t>6 Darius: </a:t>
            </a:r>
            <a:r>
              <a:rPr sz="2400"/>
              <a:t>Daniel weigert sich (Religion) -Löwengrube</a:t>
            </a:r>
          </a:p>
          <a:p>
            <a:pPr>
              <a:buBlip>
                <a:blip r:embed="rId2"/>
              </a:buBlip>
              <a:defRPr>
                <a:solidFill>
                  <a:srgbClr val="FFFF00"/>
                </a:solidFill>
              </a:defRPr>
            </a:pPr>
            <a:r>
              <a:t>7 Daniels Traum: Vier Weltreiche</a:t>
            </a:r>
          </a:p>
          <a:p>
            <a:pPr>
              <a:buBlip>
                <a:blip r:embed="rId2"/>
              </a:buBlip>
            </a:pPr>
            <a:r>
              <a:t>8 </a:t>
            </a:r>
            <a:r>
              <a:rPr>
                <a:solidFill>
                  <a:srgbClr val="CAB5EC"/>
                </a:solidFill>
              </a:rPr>
              <a:t>Zwei Weltreiche</a:t>
            </a:r>
          </a:p>
          <a:p>
            <a:pPr>
              <a:buBlip>
                <a:blip r:embed="rId2"/>
              </a:buBlip>
            </a:pPr>
            <a:r>
              <a:t>9 </a:t>
            </a:r>
            <a:r>
              <a:rPr>
                <a:solidFill>
                  <a:srgbClr val="CAB5EC"/>
                </a:solidFill>
              </a:rPr>
              <a:t>Strafe + Wiederherstellung Jerusalems (70+7x70)</a:t>
            </a:r>
          </a:p>
          <a:p>
            <a:pPr>
              <a:buBlip>
                <a:blip r:embed="rId2"/>
              </a:buBlip>
            </a:pPr>
            <a:r>
              <a:t>10-12 </a:t>
            </a:r>
            <a:r>
              <a:rPr sz="2400">
                <a:solidFill>
                  <a:srgbClr val="CAB5EC"/>
                </a:solidFill>
              </a:rPr>
              <a:t>König des Nordens - Untergang des Weltreiches</a:t>
            </a:r>
          </a:p>
        </p:txBody>
      </p:sp>
      <p:sp>
        <p:nvSpPr>
          <p:cNvPr id="460" name="Shape 460"/>
          <p:cNvSpPr>
            <a:spLocks noGrp="1"/>
          </p:cNvSpPr>
          <p:nvPr>
            <p:ph type="title"/>
          </p:nvPr>
        </p:nvSpPr>
        <p:spPr>
          <a:prstGeom prst="rect">
            <a:avLst/>
          </a:prstGeom>
        </p:spPr>
        <p:txBody>
          <a:bodyPr/>
          <a:lstStyle/>
          <a:p>
            <a:pPr>
              <a:defRPr>
                <a:solidFill>
                  <a:srgbClr val="FFC000"/>
                </a:solidFill>
              </a:defRPr>
            </a:pPr>
            <a:r>
              <a:t>Daniel – </a:t>
            </a:r>
            <a:r>
              <a:rPr sz="4000">
                <a:solidFill>
                  <a:srgbClr val="FFFFFF"/>
                </a:solidFill>
              </a:rPr>
              <a:t>Einteilung sprachlich?</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 name="Shape 1555"/>
          <p:cNvSpPr>
            <a:spLocks noGrp="1"/>
          </p:cNvSpPr>
          <p:nvPr>
            <p:ph type="title"/>
          </p:nvPr>
        </p:nvSpPr>
        <p:spPr>
          <a:xfrm>
            <a:off x="457200" y="0"/>
            <a:ext cx="8229600" cy="1420813"/>
          </a:xfrm>
          <a:prstGeom prst="rect">
            <a:avLst/>
          </a:prstGeom>
        </p:spPr>
        <p:txBody>
          <a:bodyPr lIns="0" tIns="0" rIns="0" bIns="0"/>
          <a:lstStyle>
            <a:lvl1pPr>
              <a:defRPr sz="4000" b="1">
                <a:effectLst>
                  <a:outerShdw blurRad="38100" dist="38100" dir="2700000" rotWithShape="0">
                    <a:srgbClr val="000000"/>
                  </a:outerShdw>
                </a:effectLst>
              </a:defRPr>
            </a:lvl1pPr>
          </a:lstStyle>
          <a:p>
            <a:r>
              <a:t>Der „König des Südens“ und der „König des Nordens“ Dan 11</a:t>
            </a:r>
          </a:p>
        </p:txBody>
      </p:sp>
      <p:graphicFrame>
        <p:nvGraphicFramePr>
          <p:cNvPr id="1556" name="Table 1556"/>
          <p:cNvGraphicFramePr/>
          <p:nvPr/>
        </p:nvGraphicFramePr>
        <p:xfrm>
          <a:off x="0" y="1484786"/>
          <a:ext cx="9144000" cy="5400598"/>
        </p:xfrm>
        <a:graphic>
          <a:graphicData uri="http://schemas.openxmlformats.org/drawingml/2006/table">
            <a:tbl>
              <a:tblPr firstRow="1" bandRow="1">
                <a:tableStyleId>{4C3C2611-4C71-4FC5-86AE-919BDF0F9419}</a:tableStyleId>
              </a:tblPr>
              <a:tblGrid>
                <a:gridCol w="3048000"/>
                <a:gridCol w="3048000"/>
                <a:gridCol w="3048000"/>
              </a:tblGrid>
              <a:tr h="771514">
                <a:tc>
                  <a:txBody>
                    <a:bodyPr/>
                    <a:lstStyle/>
                    <a:p>
                      <a:pPr algn="ctr" defTabSz="457200">
                        <a:lnSpc>
                          <a:spcPct val="115000"/>
                        </a:lnSpc>
                        <a:spcBef>
                          <a:spcPts val="600"/>
                        </a:spcBef>
                        <a:defRPr sz="2300" i="0">
                          <a:latin typeface="Arial Narrow"/>
                          <a:ea typeface="Arial Narrow"/>
                          <a:cs typeface="Arial Narrow"/>
                          <a:sym typeface="Arial Narrow"/>
                        </a:defRPr>
                      </a:pPr>
                      <a:r>
                        <a:t>301: Die</a:t>
                      </a:r>
                      <a:r>
                        <a:rPr u="sng"/>
                        <a:t> </a:t>
                      </a:r>
                      <a:r>
                        <a:t>Seleukiden in Syrien</a:t>
                      </a:r>
                    </a:p>
                  </a:txBody>
                  <a:tcPr marL="0" marR="0" marT="0" marB="0" horzOverflow="overflow">
                    <a:lnL w="12700">
                      <a:miter lim="400000"/>
                    </a:lnL>
                    <a:lnR w="12700">
                      <a:miter lim="400000"/>
                    </a:lnR>
                    <a:lnT w="12700">
                      <a:miter lim="400000"/>
                    </a:lnT>
                  </a:tcPr>
                </a:tc>
                <a:tc>
                  <a:txBody>
                    <a:bodyPr/>
                    <a:lstStyle/>
                    <a:p>
                      <a:pPr algn="ctr" defTabSz="457200">
                        <a:lnSpc>
                          <a:spcPct val="115000"/>
                        </a:lnSpc>
                        <a:spcBef>
                          <a:spcPts val="600"/>
                        </a:spcBef>
                        <a:defRPr sz="1800" b="0" i="0">
                          <a:solidFill>
                            <a:srgbClr val="000000"/>
                          </a:solidFill>
                        </a:defRPr>
                      </a:pPr>
                      <a:r>
                        <a:rPr sz="2300" b="1">
                          <a:solidFill>
                            <a:srgbClr val="FFFFFF"/>
                          </a:solidFill>
                          <a:latin typeface="Arial Narrow"/>
                          <a:ea typeface="Arial Narrow"/>
                          <a:cs typeface="Arial Narrow"/>
                          <a:sym typeface="Arial Narrow"/>
                        </a:rPr>
                        <a:t>Die Ptolemäer in Ägypten</a:t>
                      </a:r>
                    </a:p>
                  </a:txBody>
                  <a:tcPr marL="0" marR="0" marT="0" marB="0" horzOverflow="overflow">
                    <a:lnL w="12700">
                      <a:miter lim="400000"/>
                    </a:lnL>
                    <a:lnR w="12700">
                      <a:miter lim="400000"/>
                    </a:lnR>
                    <a:lnT w="12700">
                      <a:miter lim="400000"/>
                    </a:lnT>
                  </a:tcPr>
                </a:tc>
                <a:tc>
                  <a:txBody>
                    <a:bodyPr/>
                    <a:lstStyle/>
                    <a:p>
                      <a:pPr algn="ctr" defTabSz="457200">
                        <a:lnSpc>
                          <a:spcPct val="115000"/>
                        </a:lnSpc>
                        <a:spcBef>
                          <a:spcPts val="600"/>
                        </a:spcBef>
                        <a:defRPr sz="1800" b="0" i="0">
                          <a:solidFill>
                            <a:srgbClr val="000000"/>
                          </a:solidFill>
                        </a:defRPr>
                      </a:pPr>
                      <a:r>
                        <a:rPr sz="2300" b="1">
                          <a:solidFill>
                            <a:srgbClr val="FFFFFF"/>
                          </a:solidFill>
                          <a:latin typeface="Arial Narrow"/>
                          <a:ea typeface="Arial Narrow"/>
                          <a:cs typeface="Arial Narrow"/>
                          <a:sym typeface="Arial Narrow"/>
                        </a:rPr>
                        <a:t>301-198: Israel unter den Ptolemäern</a:t>
                      </a:r>
                    </a:p>
                  </a:txBody>
                  <a:tcPr marL="0" marR="0" marT="0" marB="0" horzOverflow="overflow">
                    <a:lnL w="12700">
                      <a:miter lim="400000"/>
                    </a:lnL>
                    <a:lnR w="12700">
                      <a:miter lim="400000"/>
                    </a:lnR>
                    <a:lnT w="12700">
                      <a:miter lim="400000"/>
                    </a:lnT>
                  </a:tcPr>
                </a:tc>
              </a:tr>
              <a:tr h="771514">
                <a:tc>
                  <a:txBody>
                    <a:bodyPr/>
                    <a:lstStyle/>
                    <a:p>
                      <a:pPr algn="ctr" defTabSz="457200">
                        <a:lnSpc>
                          <a:spcPct val="115000"/>
                        </a:lnSpc>
                        <a:spcBef>
                          <a:spcPts val="600"/>
                        </a:spcBef>
                        <a:defRPr sz="1800" b="0" i="0">
                          <a:solidFill>
                            <a:srgbClr val="000000"/>
                          </a:solidFill>
                        </a:defRPr>
                      </a:pPr>
                      <a:r>
                        <a:rPr sz="2300" b="1">
                          <a:solidFill>
                            <a:srgbClr val="000080"/>
                          </a:solidFill>
                          <a:latin typeface="Arial Narrow"/>
                          <a:ea typeface="Arial Narrow"/>
                          <a:cs typeface="Arial Narrow"/>
                          <a:sym typeface="Arial Narrow"/>
                        </a:rPr>
                        <a:t>312-281: Seleukus I. Nicator  11,5</a:t>
                      </a:r>
                    </a:p>
                  </a:txBody>
                  <a:tcPr marL="0" marR="0" marT="0" marB="0" horzOverflow="overflow">
                    <a:lnL w="12700">
                      <a:miter lim="400000"/>
                    </a:lnL>
                    <a:lnR w="12700">
                      <a:miter lim="400000"/>
                    </a:lnR>
                    <a:lnB w="12700">
                      <a:miter lim="400000"/>
                    </a:lnB>
                  </a:tcPr>
                </a:tc>
                <a:tc>
                  <a:txBody>
                    <a:bodyPr/>
                    <a:lstStyle/>
                    <a:p>
                      <a:pPr algn="ctr" defTabSz="457200">
                        <a:lnSpc>
                          <a:spcPct val="115000"/>
                        </a:lnSpc>
                        <a:spcBef>
                          <a:spcPts val="600"/>
                        </a:spcBef>
                        <a:defRPr sz="2300" i="0">
                          <a:latin typeface="Arial Narrow"/>
                          <a:ea typeface="Arial Narrow"/>
                          <a:cs typeface="Arial Narrow"/>
                          <a:sym typeface="Arial Narrow"/>
                        </a:defRPr>
                      </a:pPr>
                      <a:r>
                        <a:t>323-285: </a:t>
                      </a:r>
                      <a:r>
                        <a:rPr>
                          <a:solidFill>
                            <a:srgbClr val="161616"/>
                          </a:solidFill>
                        </a:rPr>
                        <a:t>Ptolemäus</a:t>
                      </a:r>
                      <a:r>
                        <a:t> I. Lagi Soter</a:t>
                      </a:r>
                    </a:p>
                  </a:txBody>
                  <a:tcPr marL="0" marR="0" marT="0" marB="0" horzOverflow="overflow">
                    <a:lnL w="12700">
                      <a:miter lim="400000"/>
                    </a:lnL>
                    <a:lnR w="12700">
                      <a:miter lim="400000"/>
                    </a:lnR>
                    <a:lnB w="12700">
                      <a:miter lim="400000"/>
                    </a:lnB>
                  </a:tcPr>
                </a:tc>
                <a:tc>
                  <a:txBody>
                    <a:bodyPr/>
                    <a:lstStyle/>
                    <a:p>
                      <a:pPr algn="ctr" defTabSz="457200">
                        <a:lnSpc>
                          <a:spcPct val="115000"/>
                        </a:lnSpc>
                        <a:spcBef>
                          <a:spcPts val="600"/>
                        </a:spcBef>
                        <a:defRPr sz="1800" b="0" i="0">
                          <a:solidFill>
                            <a:srgbClr val="000000"/>
                          </a:solidFill>
                        </a:defRPr>
                      </a:pPr>
                      <a:r>
                        <a:rPr sz="2300" b="1">
                          <a:solidFill>
                            <a:srgbClr val="000080"/>
                          </a:solidFill>
                          <a:latin typeface="Arial Narrow"/>
                          <a:ea typeface="Arial Narrow"/>
                          <a:cs typeface="Arial Narrow"/>
                          <a:sym typeface="Arial Narrow"/>
                        </a:rPr>
                        <a:t>Dan 11,5</a:t>
                      </a:r>
                    </a:p>
                  </a:txBody>
                  <a:tcPr marL="0" marR="0" marT="0" marB="0" horzOverflow="overflow">
                    <a:lnL w="12700">
                      <a:miter lim="400000"/>
                    </a:lnL>
                    <a:lnR w="12700">
                      <a:miter lim="400000"/>
                    </a:lnR>
                    <a:lnB w="12700">
                      <a:miter lim="400000"/>
                    </a:lnB>
                  </a:tcPr>
                </a:tc>
              </a:tr>
              <a:tr h="771514">
                <a:tc>
                  <a:txBody>
                    <a:bodyPr/>
                    <a:lstStyle/>
                    <a:p>
                      <a:pPr algn="ctr" defTabSz="457200">
                        <a:lnSpc>
                          <a:spcPct val="115000"/>
                        </a:lnSpc>
                        <a:spcBef>
                          <a:spcPts val="600"/>
                        </a:spcBef>
                        <a:defRPr sz="1800" b="0" i="0">
                          <a:solidFill>
                            <a:srgbClr val="000000"/>
                          </a:solidFill>
                        </a:defRPr>
                      </a:pPr>
                      <a:r>
                        <a:rPr sz="2300" b="1">
                          <a:solidFill>
                            <a:srgbClr val="000080"/>
                          </a:solidFill>
                          <a:latin typeface="Arial Narrow"/>
                          <a:ea typeface="Arial Narrow"/>
                          <a:cs typeface="Arial Narrow"/>
                          <a:sym typeface="Arial Narrow"/>
                        </a:rPr>
                        <a:t>281- 261: Antiochus I. Soter</a:t>
                      </a:r>
                    </a:p>
                  </a:txBody>
                  <a:tcPr marL="0" marR="0" marT="0" marB="0" horzOverflow="overflow">
                    <a:lnL w="12700">
                      <a:miter lim="400000"/>
                    </a:lnL>
                    <a:lnR w="12700">
                      <a:miter lim="400000"/>
                    </a:lnR>
                    <a:lnT w="12700">
                      <a:miter lim="400000"/>
                    </a:lnT>
                    <a:lnB w="12700">
                      <a:miter lim="400000"/>
                    </a:lnB>
                  </a:tcPr>
                </a:tc>
                <a:tc>
                  <a:txBody>
                    <a:bodyPr/>
                    <a:lstStyle/>
                    <a:p>
                      <a:pPr algn="ctr" defTabSz="457200">
                        <a:lnSpc>
                          <a:spcPct val="115000"/>
                        </a:lnSpc>
                        <a:spcBef>
                          <a:spcPts val="600"/>
                        </a:spcBef>
                        <a:defRPr sz="2300" i="0">
                          <a:latin typeface="Arial Narrow"/>
                          <a:ea typeface="Arial Narrow"/>
                          <a:cs typeface="Arial Narrow"/>
                          <a:sym typeface="Arial Narrow"/>
                        </a:defRPr>
                      </a:pPr>
                      <a:r>
                        <a:t>285-247: </a:t>
                      </a:r>
                      <a:r>
                        <a:rPr>
                          <a:solidFill>
                            <a:srgbClr val="161616"/>
                          </a:solidFill>
                        </a:rPr>
                        <a:t>Ptolemäus</a:t>
                      </a:r>
                      <a:r>
                        <a:t> II. Philadelphus</a:t>
                      </a:r>
                    </a:p>
                  </a:txBody>
                  <a:tcPr marL="0" marR="0" marT="0" marB="0" horzOverflow="overflow">
                    <a:lnL w="12700">
                      <a:miter lim="400000"/>
                    </a:lnL>
                    <a:lnR w="12700">
                      <a:miter lim="400000"/>
                    </a:lnR>
                    <a:lnT w="12700">
                      <a:miter lim="400000"/>
                    </a:lnT>
                    <a:lnB w="12700">
                      <a:miter lim="400000"/>
                    </a:lnB>
                  </a:tcPr>
                </a:tc>
                <a:tc>
                  <a:txBody>
                    <a:bodyPr/>
                    <a:lstStyle/>
                    <a:p>
                      <a:pPr algn="ctr" defTabSz="457200">
                        <a:lnSpc>
                          <a:spcPct val="115000"/>
                        </a:lnSpc>
                        <a:spcBef>
                          <a:spcPts val="600"/>
                        </a:spcBef>
                        <a:defRPr sz="1800" b="0" i="0">
                          <a:solidFill>
                            <a:srgbClr val="000000"/>
                          </a:solidFill>
                        </a:defRPr>
                      </a:pPr>
                      <a:r>
                        <a:rPr sz="2300" b="1">
                          <a:solidFill>
                            <a:srgbClr val="000080"/>
                          </a:solidFill>
                          <a:latin typeface="Arial Narrow"/>
                          <a:ea typeface="Arial Narrow"/>
                          <a:cs typeface="Arial Narrow"/>
                          <a:sym typeface="Arial Narrow"/>
                        </a:rPr>
                        <a:t>Dan 11,6</a:t>
                      </a:r>
                    </a:p>
                  </a:txBody>
                  <a:tcPr marL="0" marR="0" marT="0" marB="0" horzOverflow="overflow">
                    <a:lnL w="12700">
                      <a:miter lim="400000"/>
                    </a:lnL>
                    <a:lnR w="12700">
                      <a:miter lim="400000"/>
                    </a:lnR>
                    <a:lnT w="12700">
                      <a:miter lim="400000"/>
                    </a:lnT>
                    <a:lnB w="12700">
                      <a:miter lim="400000"/>
                    </a:lnB>
                  </a:tcPr>
                </a:tc>
              </a:tr>
              <a:tr h="771514">
                <a:tc>
                  <a:txBody>
                    <a:bodyPr/>
                    <a:lstStyle/>
                    <a:p>
                      <a:pPr algn="ctr" defTabSz="457200">
                        <a:lnSpc>
                          <a:spcPct val="115000"/>
                        </a:lnSpc>
                        <a:spcBef>
                          <a:spcPts val="600"/>
                        </a:spcBef>
                        <a:defRPr sz="1800" b="0" i="0">
                          <a:solidFill>
                            <a:srgbClr val="000000"/>
                          </a:solidFill>
                        </a:defRPr>
                      </a:pPr>
                      <a:r>
                        <a:rPr sz="2300" b="1">
                          <a:solidFill>
                            <a:srgbClr val="000080"/>
                          </a:solidFill>
                          <a:latin typeface="Arial Narrow"/>
                          <a:ea typeface="Arial Narrow"/>
                          <a:cs typeface="Arial Narrow"/>
                          <a:sym typeface="Arial Narrow"/>
                        </a:rPr>
                        <a:t>261-246: Antiochus II. Theos 11,6</a:t>
                      </a:r>
                    </a:p>
                  </a:txBody>
                  <a:tcPr marL="0" marR="0" marT="0" marB="0" horzOverflow="overflow">
                    <a:lnL w="12700">
                      <a:miter lim="400000"/>
                    </a:lnL>
                    <a:lnR w="12700">
                      <a:miter lim="400000"/>
                    </a:lnR>
                    <a:lnT w="12700">
                      <a:miter lim="400000"/>
                    </a:lnT>
                    <a:lnB w="12700">
                      <a:miter lim="400000"/>
                    </a:lnB>
                  </a:tcPr>
                </a:tc>
                <a:tc>
                  <a:txBody>
                    <a:bodyPr/>
                    <a:lstStyle/>
                    <a:p>
                      <a:pPr algn="ctr" defTabSz="457200">
                        <a:lnSpc>
                          <a:spcPct val="115000"/>
                        </a:lnSpc>
                        <a:spcBef>
                          <a:spcPts val="600"/>
                        </a:spcBef>
                        <a:defRPr sz="1800" b="0" i="0">
                          <a:solidFill>
                            <a:srgbClr val="000000"/>
                          </a:solidFill>
                        </a:defRPr>
                      </a:pPr>
                      <a:r>
                        <a:rPr sz="2300" b="1">
                          <a:solidFill>
                            <a:srgbClr val="000080"/>
                          </a:solidFill>
                          <a:latin typeface="Arial Narrow"/>
                          <a:ea typeface="Arial Narrow"/>
                          <a:cs typeface="Arial Narrow"/>
                          <a:sym typeface="Arial Narrow"/>
                        </a:rPr>
                        <a:t> </a:t>
                      </a:r>
                    </a:p>
                  </a:txBody>
                  <a:tcPr marL="0" marR="0" marT="0" marB="0" horzOverflow="overflow">
                    <a:lnL w="12700">
                      <a:miter lim="400000"/>
                    </a:lnL>
                    <a:lnR w="12700">
                      <a:miter lim="400000"/>
                    </a:lnR>
                    <a:lnT w="12700">
                      <a:miter lim="400000"/>
                    </a:lnT>
                    <a:lnB w="12700">
                      <a:miter lim="400000"/>
                    </a:lnB>
                  </a:tcPr>
                </a:tc>
                <a:tc>
                  <a:txBody>
                    <a:bodyPr/>
                    <a:lstStyle/>
                    <a:p>
                      <a:pPr algn="ctr" defTabSz="457200">
                        <a:lnSpc>
                          <a:spcPct val="115000"/>
                        </a:lnSpc>
                        <a:spcBef>
                          <a:spcPts val="600"/>
                        </a:spcBef>
                        <a:defRPr sz="1800" b="0" i="0">
                          <a:solidFill>
                            <a:srgbClr val="000000"/>
                          </a:solidFill>
                        </a:defRPr>
                      </a:pPr>
                      <a:r>
                        <a:rPr sz="2300" b="1">
                          <a:solidFill>
                            <a:srgbClr val="000080"/>
                          </a:solidFill>
                          <a:latin typeface="Arial Narrow"/>
                          <a:ea typeface="Arial Narrow"/>
                          <a:cs typeface="Arial Narrow"/>
                          <a:sym typeface="Arial Narrow"/>
                        </a:rPr>
                        <a:t> </a:t>
                      </a:r>
                    </a:p>
                  </a:txBody>
                  <a:tcPr marL="0" marR="0" marT="0" marB="0" horzOverflow="overflow">
                    <a:lnL w="12700">
                      <a:miter lim="400000"/>
                    </a:lnL>
                    <a:lnR w="12700">
                      <a:miter lim="400000"/>
                    </a:lnR>
                    <a:lnT w="12700">
                      <a:miter lim="400000"/>
                    </a:lnT>
                    <a:lnB w="12700">
                      <a:miter lim="400000"/>
                    </a:lnB>
                  </a:tcPr>
                </a:tc>
              </a:tr>
              <a:tr h="771514">
                <a:tc>
                  <a:txBody>
                    <a:bodyPr/>
                    <a:lstStyle/>
                    <a:p>
                      <a:pPr algn="ctr" defTabSz="457200">
                        <a:lnSpc>
                          <a:spcPct val="115000"/>
                        </a:lnSpc>
                        <a:spcBef>
                          <a:spcPts val="600"/>
                        </a:spcBef>
                        <a:defRPr sz="1800" b="0" i="0">
                          <a:solidFill>
                            <a:srgbClr val="000000"/>
                          </a:solidFill>
                        </a:defRPr>
                      </a:pPr>
                      <a:r>
                        <a:rPr sz="2300" b="1">
                          <a:solidFill>
                            <a:srgbClr val="000080"/>
                          </a:solidFill>
                          <a:latin typeface="Arial Narrow"/>
                          <a:ea typeface="Arial Narrow"/>
                          <a:cs typeface="Arial Narrow"/>
                          <a:sym typeface="Arial Narrow"/>
                        </a:rPr>
                        <a:t>246-226: Seleukus II. 11,9</a:t>
                      </a:r>
                    </a:p>
                  </a:txBody>
                  <a:tcPr marL="0" marR="0" marT="0" marB="0" horzOverflow="overflow">
                    <a:lnL w="12700">
                      <a:miter lim="400000"/>
                    </a:lnL>
                    <a:lnR w="12700">
                      <a:miter lim="400000"/>
                    </a:lnR>
                    <a:lnT w="12700">
                      <a:miter lim="400000"/>
                    </a:lnT>
                    <a:lnB w="12700">
                      <a:miter lim="400000"/>
                    </a:lnB>
                  </a:tcPr>
                </a:tc>
                <a:tc>
                  <a:txBody>
                    <a:bodyPr/>
                    <a:lstStyle/>
                    <a:p>
                      <a:pPr algn="ctr" defTabSz="457200">
                        <a:lnSpc>
                          <a:spcPct val="115000"/>
                        </a:lnSpc>
                        <a:spcBef>
                          <a:spcPts val="600"/>
                        </a:spcBef>
                        <a:defRPr sz="2300" i="0">
                          <a:latin typeface="Arial Narrow"/>
                          <a:ea typeface="Arial Narrow"/>
                          <a:cs typeface="Arial Narrow"/>
                          <a:sym typeface="Arial Narrow"/>
                        </a:defRPr>
                      </a:pPr>
                      <a:r>
                        <a:t>247-222: </a:t>
                      </a:r>
                      <a:r>
                        <a:rPr>
                          <a:solidFill>
                            <a:srgbClr val="161616"/>
                          </a:solidFill>
                        </a:rPr>
                        <a:t>Ptolemäus</a:t>
                      </a:r>
                      <a:r>
                        <a:t> III. Euergetes</a:t>
                      </a:r>
                    </a:p>
                  </a:txBody>
                  <a:tcPr marL="0" marR="0" marT="0" marB="0" horzOverflow="overflow">
                    <a:lnL w="12700">
                      <a:miter lim="400000"/>
                    </a:lnL>
                    <a:lnR w="12700">
                      <a:miter lim="400000"/>
                    </a:lnR>
                    <a:lnT w="12700">
                      <a:miter lim="400000"/>
                    </a:lnT>
                    <a:lnB w="12700">
                      <a:miter lim="400000"/>
                    </a:lnB>
                  </a:tcPr>
                </a:tc>
                <a:tc>
                  <a:txBody>
                    <a:bodyPr/>
                    <a:lstStyle/>
                    <a:p>
                      <a:pPr algn="ctr" defTabSz="457200">
                        <a:lnSpc>
                          <a:spcPct val="115000"/>
                        </a:lnSpc>
                        <a:spcBef>
                          <a:spcPts val="600"/>
                        </a:spcBef>
                        <a:defRPr sz="1800" b="0" i="0">
                          <a:solidFill>
                            <a:srgbClr val="000000"/>
                          </a:solidFill>
                        </a:defRPr>
                      </a:pPr>
                      <a:r>
                        <a:rPr sz="2300" b="1">
                          <a:solidFill>
                            <a:srgbClr val="000080"/>
                          </a:solidFill>
                          <a:latin typeface="Arial Narrow"/>
                          <a:ea typeface="Arial Narrow"/>
                          <a:cs typeface="Arial Narrow"/>
                          <a:sym typeface="Arial Narrow"/>
                        </a:rPr>
                        <a:t>Dan 11,7</a:t>
                      </a:r>
                    </a:p>
                  </a:txBody>
                  <a:tcPr marL="0" marR="0" marT="0" marB="0" horzOverflow="overflow">
                    <a:lnL w="12700">
                      <a:miter lim="400000"/>
                    </a:lnL>
                    <a:lnR w="12700">
                      <a:miter lim="400000"/>
                    </a:lnR>
                    <a:lnT w="12700">
                      <a:miter lim="400000"/>
                    </a:lnT>
                    <a:lnB w="12700">
                      <a:miter lim="400000"/>
                    </a:lnB>
                  </a:tcPr>
                </a:tc>
              </a:tr>
              <a:tr h="771514">
                <a:tc>
                  <a:txBody>
                    <a:bodyPr/>
                    <a:lstStyle/>
                    <a:p>
                      <a:pPr algn="ctr" defTabSz="457200">
                        <a:lnSpc>
                          <a:spcPct val="115000"/>
                        </a:lnSpc>
                        <a:spcBef>
                          <a:spcPts val="600"/>
                        </a:spcBef>
                        <a:defRPr sz="1800" b="0" i="0">
                          <a:solidFill>
                            <a:srgbClr val="000000"/>
                          </a:solidFill>
                        </a:defRPr>
                      </a:pPr>
                      <a:r>
                        <a:rPr sz="2300" b="1">
                          <a:solidFill>
                            <a:srgbClr val="000080"/>
                          </a:solidFill>
                          <a:latin typeface="Arial Narrow"/>
                          <a:ea typeface="Arial Narrow"/>
                          <a:cs typeface="Arial Narrow"/>
                          <a:sym typeface="Arial Narrow"/>
                        </a:rPr>
                        <a:t>226-223: Seleukus III. 11,10</a:t>
                      </a:r>
                    </a:p>
                  </a:txBody>
                  <a:tcPr marL="0" marR="0" marT="0" marB="0" horzOverflow="overflow">
                    <a:lnL w="12700">
                      <a:miter lim="400000"/>
                    </a:lnL>
                    <a:lnR w="12700">
                      <a:miter lim="400000"/>
                    </a:lnR>
                    <a:lnT w="12700">
                      <a:miter lim="400000"/>
                    </a:lnT>
                    <a:lnB w="12700">
                      <a:miter lim="400000"/>
                    </a:lnB>
                  </a:tcPr>
                </a:tc>
                <a:tc>
                  <a:txBody>
                    <a:bodyPr/>
                    <a:lstStyle/>
                    <a:p>
                      <a:pPr algn="ctr" defTabSz="457200">
                        <a:lnSpc>
                          <a:spcPct val="115000"/>
                        </a:lnSpc>
                        <a:spcBef>
                          <a:spcPts val="600"/>
                        </a:spcBef>
                        <a:defRPr sz="1800" b="0" i="0">
                          <a:solidFill>
                            <a:srgbClr val="000000"/>
                          </a:solidFill>
                        </a:defRPr>
                      </a:pPr>
                      <a:r>
                        <a:rPr sz="2300" b="1">
                          <a:solidFill>
                            <a:srgbClr val="000080"/>
                          </a:solidFill>
                          <a:latin typeface="Arial Narrow"/>
                          <a:ea typeface="Arial Narrow"/>
                          <a:cs typeface="Arial Narrow"/>
                          <a:sym typeface="Arial Narrow"/>
                        </a:rPr>
                        <a:t> </a:t>
                      </a:r>
                    </a:p>
                  </a:txBody>
                  <a:tcPr marL="0" marR="0" marT="0" marB="0" horzOverflow="overflow">
                    <a:lnL w="12700">
                      <a:miter lim="400000"/>
                    </a:lnL>
                    <a:lnR w="12700">
                      <a:miter lim="400000"/>
                    </a:lnR>
                    <a:lnT w="12700">
                      <a:miter lim="400000"/>
                    </a:lnT>
                    <a:lnB w="12700">
                      <a:miter lim="400000"/>
                    </a:lnB>
                  </a:tcPr>
                </a:tc>
                <a:tc>
                  <a:txBody>
                    <a:bodyPr/>
                    <a:lstStyle/>
                    <a:p>
                      <a:pPr algn="ctr" defTabSz="457200">
                        <a:lnSpc>
                          <a:spcPct val="115000"/>
                        </a:lnSpc>
                        <a:spcBef>
                          <a:spcPts val="600"/>
                        </a:spcBef>
                        <a:defRPr sz="1800" b="0" i="0">
                          <a:solidFill>
                            <a:srgbClr val="000000"/>
                          </a:solidFill>
                        </a:defRPr>
                      </a:pPr>
                      <a:r>
                        <a:rPr sz="2300" b="1">
                          <a:solidFill>
                            <a:srgbClr val="000080"/>
                          </a:solidFill>
                          <a:latin typeface="Arial Narrow"/>
                          <a:ea typeface="Arial Narrow"/>
                          <a:cs typeface="Arial Narrow"/>
                          <a:sym typeface="Arial Narrow"/>
                        </a:rPr>
                        <a:t> </a:t>
                      </a:r>
                    </a:p>
                  </a:txBody>
                  <a:tcPr marL="0" marR="0" marT="0" marB="0" horzOverflow="overflow">
                    <a:lnL w="12700">
                      <a:miter lim="400000"/>
                    </a:lnL>
                    <a:lnR w="12700">
                      <a:miter lim="400000"/>
                    </a:lnR>
                    <a:lnT w="12700">
                      <a:miter lim="400000"/>
                    </a:lnT>
                    <a:lnB w="12700">
                      <a:miter lim="400000"/>
                    </a:lnB>
                  </a:tcPr>
                </a:tc>
              </a:tr>
              <a:tr h="771514">
                <a:tc>
                  <a:txBody>
                    <a:bodyPr/>
                    <a:lstStyle/>
                    <a:p>
                      <a:pPr algn="ctr" defTabSz="457200">
                        <a:lnSpc>
                          <a:spcPct val="115000"/>
                        </a:lnSpc>
                        <a:spcBef>
                          <a:spcPts val="600"/>
                        </a:spcBef>
                        <a:defRPr sz="1800" b="0" i="0">
                          <a:solidFill>
                            <a:srgbClr val="000000"/>
                          </a:solidFill>
                        </a:defRPr>
                      </a:pPr>
                      <a:r>
                        <a:rPr sz="2300" b="1">
                          <a:solidFill>
                            <a:srgbClr val="000080"/>
                          </a:solidFill>
                          <a:latin typeface="Arial Narrow"/>
                          <a:ea typeface="Arial Narrow"/>
                          <a:cs typeface="Arial Narrow"/>
                          <a:sym typeface="Arial Narrow"/>
                        </a:rPr>
                        <a:t>223-187: Antiochus III. Dan 11,10-19</a:t>
                      </a:r>
                    </a:p>
                  </a:txBody>
                  <a:tcPr marL="0" marR="0" marT="0" marB="0" horzOverflow="overflow">
                    <a:lnL w="12700">
                      <a:miter lim="400000"/>
                    </a:lnL>
                    <a:lnR w="12700">
                      <a:miter lim="400000"/>
                    </a:lnR>
                    <a:lnT w="12700">
                      <a:miter lim="400000"/>
                    </a:lnT>
                    <a:lnB w="12700">
                      <a:miter lim="400000"/>
                    </a:lnB>
                  </a:tcPr>
                </a:tc>
                <a:tc>
                  <a:txBody>
                    <a:bodyPr/>
                    <a:lstStyle/>
                    <a:p>
                      <a:pPr algn="ctr" defTabSz="457200">
                        <a:lnSpc>
                          <a:spcPct val="115000"/>
                        </a:lnSpc>
                        <a:spcBef>
                          <a:spcPts val="600"/>
                        </a:spcBef>
                        <a:defRPr sz="2300" i="0">
                          <a:latin typeface="Arial Narrow"/>
                          <a:ea typeface="Arial Narrow"/>
                          <a:cs typeface="Arial Narrow"/>
                          <a:sym typeface="Arial Narrow"/>
                        </a:defRPr>
                      </a:pPr>
                      <a:r>
                        <a:t>222-205: </a:t>
                      </a:r>
                      <a:r>
                        <a:rPr>
                          <a:solidFill>
                            <a:srgbClr val="161616"/>
                          </a:solidFill>
                        </a:rPr>
                        <a:t>Ptolemäus</a:t>
                      </a:r>
                      <a:r>
                        <a:t> IPhilopater</a:t>
                      </a:r>
                    </a:p>
                  </a:txBody>
                  <a:tcPr marL="0" marR="0" marT="0" marB="0" horzOverflow="overflow">
                    <a:lnL w="12700">
                      <a:miter lim="400000"/>
                    </a:lnL>
                    <a:lnR w="12700">
                      <a:miter lim="400000"/>
                    </a:lnR>
                    <a:lnT w="12700">
                      <a:miter lim="400000"/>
                    </a:lnT>
                    <a:lnB w="12700">
                      <a:miter lim="400000"/>
                    </a:lnB>
                  </a:tcPr>
                </a:tc>
                <a:tc>
                  <a:txBody>
                    <a:bodyPr/>
                    <a:lstStyle/>
                    <a:p>
                      <a:pPr algn="ctr" defTabSz="457200">
                        <a:lnSpc>
                          <a:spcPct val="115000"/>
                        </a:lnSpc>
                        <a:spcBef>
                          <a:spcPts val="600"/>
                        </a:spcBef>
                        <a:defRPr sz="1800" b="0" i="0">
                          <a:solidFill>
                            <a:srgbClr val="000000"/>
                          </a:solidFill>
                        </a:defRPr>
                      </a:pPr>
                      <a:r>
                        <a:rPr sz="2300" b="1">
                          <a:solidFill>
                            <a:srgbClr val="000080"/>
                          </a:solidFill>
                          <a:latin typeface="Arial Narrow"/>
                          <a:ea typeface="Arial Narrow"/>
                          <a:cs typeface="Arial Narrow"/>
                          <a:sym typeface="Arial Narrow"/>
                        </a:rPr>
                        <a:t>Dan 11,10-11</a:t>
                      </a:r>
                    </a:p>
                  </a:txBody>
                  <a:tcPr marL="0" marR="0" marT="0" marB="0" horzOverflow="overflow">
                    <a:lnL w="12700">
                      <a:miter lim="400000"/>
                    </a:lnL>
                    <a:lnR w="12700">
                      <a:miter lim="400000"/>
                    </a:lnR>
                    <a:lnT w="12700">
                      <a:miter lim="400000"/>
                    </a:lnT>
                    <a:lnB w="12700">
                      <a:miter lim="400000"/>
                    </a:lnB>
                  </a:tcPr>
                </a:tc>
              </a:tr>
            </a:tbl>
          </a:graphicData>
        </a:graphic>
      </p:graphicFrame>
    </p:spTree>
  </p:cSld>
  <p:clrMapOvr>
    <a:masterClrMapping/>
  </p:clrMapOvr>
  <p:transition spd="slow"/>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 name="Shape 1558"/>
          <p:cNvSpPr>
            <a:spLocks noGrp="1"/>
          </p:cNvSpPr>
          <p:nvPr>
            <p:ph type="title"/>
          </p:nvPr>
        </p:nvSpPr>
        <p:spPr>
          <a:xfrm>
            <a:off x="457200" y="277813"/>
            <a:ext cx="8229600" cy="1143002"/>
          </a:xfrm>
          <a:prstGeom prst="rect">
            <a:avLst/>
          </a:prstGeom>
        </p:spPr>
        <p:txBody>
          <a:bodyPr lIns="0" tIns="0" rIns="0" bIns="0"/>
          <a:lstStyle/>
          <a:p>
            <a:endParaRPr/>
          </a:p>
        </p:txBody>
      </p:sp>
      <p:graphicFrame>
        <p:nvGraphicFramePr>
          <p:cNvPr id="1559" name="Table 1559"/>
          <p:cNvGraphicFramePr/>
          <p:nvPr/>
        </p:nvGraphicFramePr>
        <p:xfrm>
          <a:off x="0" y="66790"/>
          <a:ext cx="9144000" cy="6861501"/>
        </p:xfrm>
        <a:graphic>
          <a:graphicData uri="http://schemas.openxmlformats.org/drawingml/2006/table">
            <a:tbl>
              <a:tblPr firstRow="1" bandRow="1">
                <a:tableStyleId>{4C3C2611-4C71-4FC5-86AE-919BDF0F9419}</a:tableStyleId>
              </a:tblPr>
              <a:tblGrid>
                <a:gridCol w="3048000"/>
                <a:gridCol w="3048000"/>
                <a:gridCol w="3048000"/>
              </a:tblGrid>
              <a:tr h="921317">
                <a:tc>
                  <a:txBody>
                    <a:bodyPr/>
                    <a:lstStyle/>
                    <a:p>
                      <a:pPr algn="ctr" defTabSz="457200">
                        <a:lnSpc>
                          <a:spcPct val="115000"/>
                        </a:lnSpc>
                        <a:spcBef>
                          <a:spcPts val="600"/>
                        </a:spcBef>
                        <a:defRPr sz="1800" b="0" i="0">
                          <a:solidFill>
                            <a:srgbClr val="000000"/>
                          </a:solidFill>
                        </a:defRPr>
                      </a:pPr>
                      <a:r>
                        <a:rPr sz="2000" b="1">
                          <a:solidFill>
                            <a:srgbClr val="FFFFFF"/>
                          </a:solidFill>
                          <a:latin typeface="Arial Narrow"/>
                          <a:ea typeface="Arial Narrow"/>
                          <a:cs typeface="Arial Narrow"/>
                          <a:sym typeface="Arial Narrow"/>
                        </a:rPr>
                        <a:t> </a:t>
                      </a:r>
                    </a:p>
                  </a:txBody>
                  <a:tcPr marL="0" marR="0" marT="0" marB="0" horzOverflow="overflow">
                    <a:lnL w="12700">
                      <a:miter lim="400000"/>
                    </a:lnL>
                    <a:lnR w="12700">
                      <a:miter lim="400000"/>
                    </a:lnR>
                    <a:lnT w="12700">
                      <a:miter lim="400000"/>
                    </a:lnT>
                  </a:tcPr>
                </a:tc>
                <a:tc>
                  <a:txBody>
                    <a:bodyPr/>
                    <a:lstStyle/>
                    <a:p>
                      <a:pPr algn="ctr" defTabSz="457200">
                        <a:lnSpc>
                          <a:spcPct val="115000"/>
                        </a:lnSpc>
                        <a:spcBef>
                          <a:spcPts val="600"/>
                        </a:spcBef>
                        <a:defRPr sz="1800" b="0" i="0">
                          <a:solidFill>
                            <a:srgbClr val="000000"/>
                          </a:solidFill>
                          <a:latin typeface="Arial Narrow"/>
                          <a:ea typeface="Arial Narrow"/>
                          <a:cs typeface="Arial Narrow"/>
                          <a:sym typeface="Arial Narrow"/>
                        </a:defRPr>
                      </a:pPr>
                      <a:endParaRPr/>
                    </a:p>
                  </a:txBody>
                  <a:tcPr marL="0" marR="0" marT="0" marB="0" horzOverflow="overflow">
                    <a:lnL w="12700">
                      <a:miter lim="400000"/>
                    </a:lnL>
                    <a:lnR w="12700">
                      <a:miter lim="400000"/>
                    </a:lnR>
                    <a:lnT w="12700">
                      <a:miter lim="400000"/>
                    </a:lnT>
                  </a:tcPr>
                </a:tc>
                <a:tc>
                  <a:txBody>
                    <a:bodyPr/>
                    <a:lstStyle/>
                    <a:p>
                      <a:pPr algn="ctr" defTabSz="457200">
                        <a:lnSpc>
                          <a:spcPct val="115000"/>
                        </a:lnSpc>
                        <a:spcBef>
                          <a:spcPts val="600"/>
                        </a:spcBef>
                        <a:defRPr sz="1800" b="0" i="0">
                          <a:solidFill>
                            <a:srgbClr val="000000"/>
                          </a:solidFill>
                        </a:defRPr>
                      </a:pPr>
                      <a:r>
                        <a:rPr sz="2000" b="1">
                          <a:solidFill>
                            <a:srgbClr val="FFFFFF"/>
                          </a:solidFill>
                          <a:latin typeface="Arial Narrow"/>
                          <a:ea typeface="Arial Narrow"/>
                          <a:cs typeface="Arial Narrow"/>
                          <a:sym typeface="Arial Narrow"/>
                        </a:rPr>
                        <a:t>198-164: Israel unter den Seleukiden;  Dan 11,13-19</a:t>
                      </a:r>
                    </a:p>
                  </a:txBody>
                  <a:tcPr marL="0" marR="0" marT="0" marB="0" horzOverflow="overflow">
                    <a:lnL w="12700">
                      <a:miter lim="400000"/>
                    </a:lnL>
                    <a:lnR w="12700">
                      <a:miter lim="400000"/>
                    </a:lnR>
                    <a:lnT w="12700">
                      <a:miter lim="400000"/>
                    </a:lnT>
                  </a:tcPr>
                </a:tc>
              </a:tr>
              <a:tr h="921317">
                <a:tc>
                  <a:txBody>
                    <a:bodyPr/>
                    <a:lstStyle/>
                    <a:p>
                      <a:pPr algn="ctr" defTabSz="457200">
                        <a:lnSpc>
                          <a:spcPct val="115000"/>
                        </a:lnSpc>
                        <a:spcBef>
                          <a:spcPts val="600"/>
                        </a:spcBef>
                        <a:defRPr sz="1800" b="0" i="0">
                          <a:solidFill>
                            <a:srgbClr val="000000"/>
                          </a:solidFill>
                        </a:defRPr>
                      </a:pPr>
                      <a:r>
                        <a:rPr sz="2000" b="1">
                          <a:solidFill>
                            <a:srgbClr val="000080"/>
                          </a:solidFill>
                          <a:latin typeface="Arial Narrow"/>
                          <a:ea typeface="Arial Narrow"/>
                          <a:cs typeface="Arial Narrow"/>
                          <a:sym typeface="Arial Narrow"/>
                        </a:rPr>
                        <a:t>187-175: Seleukus IV Philopater</a:t>
                      </a:r>
                    </a:p>
                  </a:txBody>
                  <a:tcPr marL="0" marR="0" marT="0" marB="0" horzOverflow="overflow">
                    <a:lnL w="12700">
                      <a:miter lim="400000"/>
                    </a:lnL>
                    <a:lnR w="12700">
                      <a:miter lim="400000"/>
                    </a:lnR>
                    <a:lnB w="12700">
                      <a:miter lim="400000"/>
                    </a:lnB>
                  </a:tcPr>
                </a:tc>
                <a:tc>
                  <a:txBody>
                    <a:bodyPr/>
                    <a:lstStyle/>
                    <a:p>
                      <a:pPr algn="ctr" defTabSz="457200">
                        <a:lnSpc>
                          <a:spcPct val="115000"/>
                        </a:lnSpc>
                        <a:spcBef>
                          <a:spcPts val="600"/>
                        </a:spcBef>
                        <a:defRPr sz="2000" i="0">
                          <a:latin typeface="Arial Narrow"/>
                          <a:ea typeface="Arial Narrow"/>
                          <a:cs typeface="Arial Narrow"/>
                          <a:sym typeface="Arial Narrow"/>
                        </a:defRPr>
                      </a:pPr>
                      <a:r>
                        <a:t>205-182: </a:t>
                      </a:r>
                      <a:r>
                        <a:rPr>
                          <a:solidFill>
                            <a:srgbClr val="161616"/>
                          </a:solidFill>
                        </a:rPr>
                        <a:t>Ptolemäus</a:t>
                      </a:r>
                      <a:r>
                        <a:t> </a:t>
                      </a:r>
                      <a:endParaRPr sz="2400"/>
                    </a:p>
                    <a:p>
                      <a:pPr algn="ctr" defTabSz="457200">
                        <a:lnSpc>
                          <a:spcPct val="115000"/>
                        </a:lnSpc>
                        <a:spcBef>
                          <a:spcPts val="600"/>
                        </a:spcBef>
                        <a:defRPr sz="2000" i="0">
                          <a:latin typeface="Arial Narrow"/>
                          <a:ea typeface="Arial Narrow"/>
                          <a:cs typeface="Arial Narrow"/>
                          <a:sym typeface="Arial Narrow"/>
                        </a:defRPr>
                      </a:pPr>
                      <a:r>
                        <a:t> </a:t>
                      </a:r>
                    </a:p>
                  </a:txBody>
                  <a:tcPr marL="0" marR="0" marT="0" marB="0" horzOverflow="overflow">
                    <a:lnL w="12700">
                      <a:miter lim="400000"/>
                    </a:lnL>
                    <a:lnR w="12700">
                      <a:miter lim="400000"/>
                    </a:lnR>
                    <a:lnB w="12700">
                      <a:miter lim="400000"/>
                    </a:lnB>
                  </a:tcPr>
                </a:tc>
                <a:tc>
                  <a:txBody>
                    <a:bodyPr/>
                    <a:lstStyle/>
                    <a:p>
                      <a:pPr algn="ctr" defTabSz="457200">
                        <a:lnSpc>
                          <a:spcPct val="115000"/>
                        </a:lnSpc>
                        <a:spcBef>
                          <a:spcPts val="600"/>
                        </a:spcBef>
                        <a:defRPr sz="1800" b="0" i="0">
                          <a:solidFill>
                            <a:srgbClr val="000000"/>
                          </a:solidFill>
                        </a:defRPr>
                      </a:pPr>
                      <a:r>
                        <a:rPr sz="2000" b="1">
                          <a:solidFill>
                            <a:srgbClr val="000080"/>
                          </a:solidFill>
                          <a:latin typeface="Arial Narrow"/>
                          <a:ea typeface="Arial Narrow"/>
                          <a:cs typeface="Arial Narrow"/>
                          <a:sym typeface="Arial Narrow"/>
                        </a:rPr>
                        <a:t>Palästina 167-63 v. Chr.: </a:t>
                      </a:r>
                    </a:p>
                  </a:txBody>
                  <a:tcPr marL="0" marR="0" marT="0" marB="0" horzOverflow="overflow">
                    <a:lnL w="12700">
                      <a:miter lim="400000"/>
                    </a:lnL>
                    <a:lnR w="12700">
                      <a:miter lim="400000"/>
                    </a:lnR>
                    <a:lnB w="12700">
                      <a:miter lim="400000"/>
                    </a:lnB>
                  </a:tcPr>
                </a:tc>
              </a:tr>
              <a:tr h="1173107">
                <a:tc>
                  <a:txBody>
                    <a:bodyPr/>
                    <a:lstStyle/>
                    <a:p>
                      <a:pPr algn="ctr" defTabSz="457200">
                        <a:lnSpc>
                          <a:spcPct val="115000"/>
                        </a:lnSpc>
                        <a:spcBef>
                          <a:spcPts val="600"/>
                        </a:spcBef>
                        <a:defRPr sz="1800" b="0" i="0">
                          <a:solidFill>
                            <a:srgbClr val="000000"/>
                          </a:solidFill>
                        </a:defRPr>
                      </a:pPr>
                      <a:r>
                        <a:rPr sz="2000" b="1">
                          <a:solidFill>
                            <a:srgbClr val="000080"/>
                          </a:solidFill>
                          <a:latin typeface="Arial Narrow"/>
                          <a:ea typeface="Arial Narrow"/>
                          <a:cs typeface="Arial Narrow"/>
                          <a:sym typeface="Arial Narrow"/>
                        </a:rPr>
                        <a:t>175-164: Antiochus IV Epiphanes</a:t>
                      </a:r>
                    </a:p>
                  </a:txBody>
                  <a:tcPr marL="0" marR="0" marT="0" marB="0" horzOverflow="overflow">
                    <a:lnL w="12700">
                      <a:miter lim="400000"/>
                    </a:lnL>
                    <a:lnR w="12700">
                      <a:miter lim="400000"/>
                    </a:lnR>
                    <a:lnT w="12700">
                      <a:miter lim="400000"/>
                    </a:lnT>
                    <a:lnB w="12700">
                      <a:miter lim="400000"/>
                    </a:lnB>
                  </a:tcPr>
                </a:tc>
                <a:tc>
                  <a:txBody>
                    <a:bodyPr/>
                    <a:lstStyle/>
                    <a:p>
                      <a:pPr algn="ctr" defTabSz="457200">
                        <a:lnSpc>
                          <a:spcPct val="115000"/>
                        </a:lnSpc>
                        <a:spcBef>
                          <a:spcPts val="600"/>
                        </a:spcBef>
                        <a:defRPr sz="2000" i="0">
                          <a:latin typeface="Arial Narrow"/>
                          <a:ea typeface="Arial Narrow"/>
                          <a:cs typeface="Arial Narrow"/>
                          <a:sym typeface="Arial Narrow"/>
                        </a:defRPr>
                      </a:pPr>
                      <a:r>
                        <a:t>182-146: </a:t>
                      </a:r>
                      <a:r>
                        <a:rPr>
                          <a:solidFill>
                            <a:srgbClr val="161616"/>
                          </a:solidFill>
                        </a:rPr>
                        <a:t>Ptolemäus</a:t>
                      </a:r>
                      <a:r>
                        <a:t> VI. </a:t>
                      </a:r>
                    </a:p>
                  </a:txBody>
                  <a:tcPr marL="0" marR="0" marT="0" marB="0" horzOverflow="overflow">
                    <a:lnL w="12700">
                      <a:miter lim="400000"/>
                    </a:lnL>
                    <a:lnR w="12700">
                      <a:miter lim="400000"/>
                    </a:lnR>
                    <a:lnT w="12700">
                      <a:miter lim="400000"/>
                    </a:lnT>
                    <a:lnB w="12700">
                      <a:miter lim="400000"/>
                    </a:lnB>
                  </a:tcPr>
                </a:tc>
                <a:tc>
                  <a:txBody>
                    <a:bodyPr/>
                    <a:lstStyle/>
                    <a:p>
                      <a:pPr algn="ctr" defTabSz="457200">
                        <a:lnSpc>
                          <a:spcPct val="115000"/>
                        </a:lnSpc>
                        <a:spcBef>
                          <a:spcPts val="600"/>
                        </a:spcBef>
                        <a:defRPr sz="2000" i="0">
                          <a:latin typeface="Arial Narrow"/>
                          <a:ea typeface="Arial Narrow"/>
                          <a:cs typeface="Arial Narrow"/>
                          <a:sym typeface="Arial Narrow"/>
                        </a:defRPr>
                      </a:pPr>
                      <a:r>
                        <a:t>Dan 8; 11,21-35; Makk</a:t>
                      </a:r>
                      <a:endParaRPr sz="2400"/>
                    </a:p>
                    <a:p>
                      <a:pPr algn="ctr" defTabSz="457200">
                        <a:lnSpc>
                          <a:spcPct val="115000"/>
                        </a:lnSpc>
                        <a:spcBef>
                          <a:spcPts val="600"/>
                        </a:spcBef>
                        <a:defRPr sz="1800" i="0">
                          <a:solidFill>
                            <a:srgbClr val="FF0000"/>
                          </a:solidFill>
                          <a:latin typeface="Arial Narrow"/>
                          <a:ea typeface="Arial Narrow"/>
                          <a:cs typeface="Arial Narrow"/>
                          <a:sym typeface="Arial Narrow"/>
                        </a:defRPr>
                      </a:pPr>
                      <a:r>
                        <a:t>168-164: Verwüstender Gräuel </a:t>
                      </a:r>
                      <a:r>
                        <a:rPr sz="1600"/>
                        <a:t>Tempelentweihung, kein Opfern</a:t>
                      </a:r>
                    </a:p>
                  </a:txBody>
                  <a:tcPr marL="0" marR="0" marT="0" marB="0" horzOverflow="overflow">
                    <a:lnL w="12700">
                      <a:miter lim="400000"/>
                    </a:lnL>
                    <a:lnR w="12700">
                      <a:miter lim="400000"/>
                    </a:lnR>
                    <a:lnT w="12700">
                      <a:miter lim="400000"/>
                    </a:lnT>
                    <a:lnB w="12700">
                      <a:miter lim="400000"/>
                    </a:lnB>
                  </a:tcPr>
                </a:tc>
              </a:tr>
              <a:tr h="541302">
                <a:tc>
                  <a:txBody>
                    <a:bodyPr/>
                    <a:lstStyle/>
                    <a:p>
                      <a:pPr algn="ctr" defTabSz="457200">
                        <a:lnSpc>
                          <a:spcPct val="115000"/>
                        </a:lnSpc>
                        <a:spcBef>
                          <a:spcPts val="600"/>
                        </a:spcBef>
                        <a:defRPr sz="1800" b="0" i="0">
                          <a:solidFill>
                            <a:srgbClr val="000000"/>
                          </a:solidFill>
                        </a:defRPr>
                      </a:pPr>
                      <a:r>
                        <a:rPr sz="2000" b="1">
                          <a:solidFill>
                            <a:srgbClr val="000080"/>
                          </a:solidFill>
                          <a:latin typeface="Arial Narrow"/>
                          <a:ea typeface="Arial Narrow"/>
                          <a:cs typeface="Arial Narrow"/>
                          <a:sym typeface="Arial Narrow"/>
                        </a:rPr>
                        <a:t> </a:t>
                      </a:r>
                    </a:p>
                  </a:txBody>
                  <a:tcPr marL="0" marR="0" marT="0" marB="0" horzOverflow="overflow">
                    <a:lnL w="12700">
                      <a:miter lim="400000"/>
                    </a:lnL>
                    <a:lnR w="12700">
                      <a:miter lim="400000"/>
                    </a:lnR>
                    <a:lnT w="12700">
                      <a:miter lim="400000"/>
                    </a:lnT>
                    <a:lnB w="12700">
                      <a:miter lim="400000"/>
                    </a:lnB>
                  </a:tcPr>
                </a:tc>
                <a:tc>
                  <a:txBody>
                    <a:bodyPr/>
                    <a:lstStyle/>
                    <a:p>
                      <a:pPr algn="ctr" defTabSz="457200">
                        <a:lnSpc>
                          <a:spcPct val="115000"/>
                        </a:lnSpc>
                        <a:spcBef>
                          <a:spcPts val="600"/>
                        </a:spcBef>
                        <a:defRPr sz="1800" b="0" i="0">
                          <a:solidFill>
                            <a:srgbClr val="000000"/>
                          </a:solidFill>
                        </a:defRPr>
                      </a:pPr>
                      <a:r>
                        <a:rPr sz="2000" b="1">
                          <a:solidFill>
                            <a:srgbClr val="000080"/>
                          </a:solidFill>
                          <a:latin typeface="Arial Narrow"/>
                          <a:ea typeface="Arial Narrow"/>
                          <a:cs typeface="Arial Narrow"/>
                          <a:sym typeface="Arial Narrow"/>
                        </a:rPr>
                        <a:t> </a:t>
                      </a:r>
                    </a:p>
                  </a:txBody>
                  <a:tcPr marL="0" marR="0" marT="0" marB="0" horzOverflow="overflow">
                    <a:lnL w="12700">
                      <a:miter lim="400000"/>
                    </a:lnL>
                    <a:lnR w="12700">
                      <a:miter lim="400000"/>
                    </a:lnR>
                    <a:lnT w="12700">
                      <a:miter lim="400000"/>
                    </a:lnT>
                    <a:lnB w="12700">
                      <a:miter lim="400000"/>
                    </a:lnB>
                  </a:tcPr>
                </a:tc>
                <a:tc>
                  <a:txBody>
                    <a:bodyPr/>
                    <a:lstStyle/>
                    <a:p>
                      <a:pPr algn="ctr" defTabSz="457200">
                        <a:lnSpc>
                          <a:spcPct val="115000"/>
                        </a:lnSpc>
                        <a:spcBef>
                          <a:spcPts val="600"/>
                        </a:spcBef>
                        <a:defRPr sz="2000" i="0">
                          <a:latin typeface="Arial Narrow"/>
                          <a:ea typeface="Arial Narrow"/>
                          <a:cs typeface="Arial Narrow"/>
                          <a:sym typeface="Arial Narrow"/>
                        </a:defRPr>
                      </a:pPr>
                      <a:r>
                        <a:t>168-166: </a:t>
                      </a:r>
                      <a:r>
                        <a:rPr>
                          <a:solidFill>
                            <a:srgbClr val="AA543C"/>
                          </a:solidFill>
                        </a:rPr>
                        <a:t>Mattathias</a:t>
                      </a:r>
                      <a:r>
                        <a:t> </a:t>
                      </a:r>
                    </a:p>
                  </a:txBody>
                  <a:tcPr marL="0" marR="0" marT="0" marB="0" horzOverflow="overflow">
                    <a:lnL w="12700">
                      <a:miter lim="400000"/>
                    </a:lnL>
                    <a:lnR w="12700">
                      <a:miter lim="400000"/>
                    </a:lnR>
                    <a:lnT w="12700">
                      <a:miter lim="400000"/>
                    </a:lnT>
                    <a:lnB w="12700">
                      <a:miter lim="400000"/>
                    </a:lnB>
                  </a:tcPr>
                </a:tc>
              </a:tr>
              <a:tr h="921317">
                <a:tc>
                  <a:txBody>
                    <a:bodyPr/>
                    <a:lstStyle/>
                    <a:p>
                      <a:pPr algn="ctr" defTabSz="457200">
                        <a:lnSpc>
                          <a:spcPct val="115000"/>
                        </a:lnSpc>
                        <a:spcBef>
                          <a:spcPts val="600"/>
                        </a:spcBef>
                        <a:defRPr sz="1800" b="0" i="0">
                          <a:solidFill>
                            <a:srgbClr val="000000"/>
                          </a:solidFill>
                        </a:defRPr>
                      </a:pPr>
                      <a:r>
                        <a:rPr sz="2000" b="1">
                          <a:solidFill>
                            <a:srgbClr val="000080"/>
                          </a:solidFill>
                          <a:latin typeface="Arial Narrow"/>
                          <a:ea typeface="Arial Narrow"/>
                          <a:cs typeface="Arial Narrow"/>
                          <a:sym typeface="Arial Narrow"/>
                        </a:rPr>
                        <a:t>164: Tod des Antiochus IV.</a:t>
                      </a:r>
                    </a:p>
                  </a:txBody>
                  <a:tcPr marL="0" marR="0" marT="0" marB="0" horzOverflow="overflow">
                    <a:lnL w="12700">
                      <a:miter lim="400000"/>
                    </a:lnL>
                    <a:lnR w="12700">
                      <a:miter lim="400000"/>
                    </a:lnR>
                    <a:lnT w="12700">
                      <a:miter lim="400000"/>
                    </a:lnT>
                    <a:lnB w="12700">
                      <a:miter lim="400000"/>
                    </a:lnB>
                  </a:tcPr>
                </a:tc>
                <a:tc>
                  <a:txBody>
                    <a:bodyPr/>
                    <a:lstStyle/>
                    <a:p>
                      <a:pPr algn="ctr" defTabSz="457200">
                        <a:lnSpc>
                          <a:spcPct val="115000"/>
                        </a:lnSpc>
                        <a:spcBef>
                          <a:spcPts val="600"/>
                        </a:spcBef>
                        <a:defRPr sz="1800" b="0" i="0">
                          <a:solidFill>
                            <a:srgbClr val="000000"/>
                          </a:solidFill>
                        </a:defRPr>
                      </a:pPr>
                      <a:r>
                        <a:rPr sz="2000" b="1">
                          <a:solidFill>
                            <a:srgbClr val="000080"/>
                          </a:solidFill>
                          <a:latin typeface="Arial Narrow"/>
                          <a:ea typeface="Arial Narrow"/>
                          <a:cs typeface="Arial Narrow"/>
                          <a:sym typeface="Arial Narrow"/>
                        </a:rPr>
                        <a:t> </a:t>
                      </a:r>
                    </a:p>
                  </a:txBody>
                  <a:tcPr marL="0" marR="0" marT="0" marB="0" horzOverflow="overflow">
                    <a:lnL w="12700">
                      <a:miter lim="400000"/>
                    </a:lnL>
                    <a:lnR w="12700">
                      <a:miter lim="400000"/>
                    </a:lnR>
                    <a:lnT w="12700">
                      <a:miter lim="400000"/>
                    </a:lnT>
                    <a:lnB w="12700">
                      <a:miter lim="400000"/>
                    </a:lnB>
                  </a:tcPr>
                </a:tc>
                <a:tc>
                  <a:txBody>
                    <a:bodyPr/>
                    <a:lstStyle/>
                    <a:p>
                      <a:pPr algn="ctr" defTabSz="457200">
                        <a:lnSpc>
                          <a:spcPct val="115000"/>
                        </a:lnSpc>
                        <a:spcBef>
                          <a:spcPts val="600"/>
                        </a:spcBef>
                        <a:defRPr sz="2000" i="0">
                          <a:latin typeface="Arial Narrow"/>
                          <a:ea typeface="Arial Narrow"/>
                          <a:cs typeface="Arial Narrow"/>
                          <a:sym typeface="Arial Narrow"/>
                        </a:defRPr>
                      </a:pPr>
                      <a:r>
                        <a:t>166-160: </a:t>
                      </a:r>
                      <a:r>
                        <a:rPr>
                          <a:solidFill>
                            <a:srgbClr val="AA543C"/>
                          </a:solidFill>
                        </a:rPr>
                        <a:t>Judas Makkabäus </a:t>
                      </a:r>
                      <a:r>
                        <a:t>besiegt die Seleukiden.</a:t>
                      </a:r>
                    </a:p>
                  </a:txBody>
                  <a:tcPr marL="0" marR="0" marT="0" marB="0" horzOverflow="overflow">
                    <a:lnL w="12700">
                      <a:miter lim="400000"/>
                    </a:lnL>
                    <a:lnR w="12700">
                      <a:miter lim="400000"/>
                    </a:lnR>
                    <a:lnT w="12700">
                      <a:miter lim="400000"/>
                    </a:lnT>
                    <a:lnB w="12700">
                      <a:miter lim="400000"/>
                    </a:lnB>
                  </a:tcPr>
                </a:tc>
              </a:tr>
              <a:tr h="540506">
                <a:tc>
                  <a:txBody>
                    <a:bodyPr/>
                    <a:lstStyle/>
                    <a:p>
                      <a:pPr algn="ctr" defTabSz="457200">
                        <a:lnSpc>
                          <a:spcPct val="115000"/>
                        </a:lnSpc>
                        <a:spcBef>
                          <a:spcPts val="600"/>
                        </a:spcBef>
                        <a:defRPr sz="1800" b="0" i="0">
                          <a:solidFill>
                            <a:srgbClr val="000000"/>
                          </a:solidFill>
                        </a:defRPr>
                      </a:pPr>
                      <a:r>
                        <a:rPr sz="2000" b="1">
                          <a:solidFill>
                            <a:srgbClr val="000080"/>
                          </a:solidFill>
                          <a:latin typeface="Arial Narrow"/>
                          <a:ea typeface="Arial Narrow"/>
                          <a:cs typeface="Arial Narrow"/>
                          <a:sym typeface="Arial Narrow"/>
                        </a:rPr>
                        <a:t> </a:t>
                      </a:r>
                    </a:p>
                  </a:txBody>
                  <a:tcPr marL="0" marR="0" marT="0" marB="0" horzOverflow="overflow">
                    <a:lnL w="12700">
                      <a:miter lim="400000"/>
                    </a:lnL>
                    <a:lnR w="12700">
                      <a:miter lim="400000"/>
                    </a:lnR>
                    <a:lnT w="12700">
                      <a:miter lim="400000"/>
                    </a:lnT>
                    <a:lnB w="12700">
                      <a:miter lim="400000"/>
                    </a:lnB>
                  </a:tcPr>
                </a:tc>
                <a:tc>
                  <a:txBody>
                    <a:bodyPr/>
                    <a:lstStyle/>
                    <a:p>
                      <a:pPr algn="ctr" defTabSz="457200">
                        <a:lnSpc>
                          <a:spcPct val="115000"/>
                        </a:lnSpc>
                        <a:spcBef>
                          <a:spcPts val="600"/>
                        </a:spcBef>
                        <a:defRPr sz="1800" b="0" i="0">
                          <a:solidFill>
                            <a:srgbClr val="000000"/>
                          </a:solidFill>
                        </a:defRPr>
                      </a:pPr>
                      <a:r>
                        <a:rPr sz="2000" b="1">
                          <a:solidFill>
                            <a:srgbClr val="000080"/>
                          </a:solidFill>
                          <a:latin typeface="Arial Narrow"/>
                          <a:ea typeface="Arial Narrow"/>
                          <a:cs typeface="Arial Narrow"/>
                          <a:sym typeface="Arial Narrow"/>
                        </a:rPr>
                        <a:t> </a:t>
                      </a:r>
                    </a:p>
                  </a:txBody>
                  <a:tcPr marL="0" marR="0" marT="0" marB="0" horzOverflow="overflow">
                    <a:lnL w="12700">
                      <a:miter lim="400000"/>
                    </a:lnL>
                    <a:lnR w="12700">
                      <a:miter lim="400000"/>
                    </a:lnR>
                    <a:lnT w="12700">
                      <a:miter lim="400000"/>
                    </a:lnT>
                    <a:lnB w="12700">
                      <a:miter lim="400000"/>
                    </a:lnB>
                  </a:tcPr>
                </a:tc>
                <a:tc>
                  <a:txBody>
                    <a:bodyPr/>
                    <a:lstStyle/>
                    <a:p>
                      <a:pPr algn="ctr" defTabSz="457200">
                        <a:lnSpc>
                          <a:spcPct val="115000"/>
                        </a:lnSpc>
                        <a:spcBef>
                          <a:spcPts val="600"/>
                        </a:spcBef>
                        <a:defRPr sz="1800" b="0" i="0">
                          <a:solidFill>
                            <a:srgbClr val="000000"/>
                          </a:solidFill>
                        </a:defRPr>
                      </a:pPr>
                      <a:r>
                        <a:rPr sz="2000" b="1">
                          <a:solidFill>
                            <a:srgbClr val="000080"/>
                          </a:solidFill>
                          <a:latin typeface="Arial Narrow"/>
                          <a:ea typeface="Arial Narrow"/>
                          <a:cs typeface="Arial Narrow"/>
                          <a:sym typeface="Arial Narrow"/>
                        </a:rPr>
                        <a:t>Dez 164 Tempelweihe</a:t>
                      </a:r>
                    </a:p>
                  </a:txBody>
                  <a:tcPr marL="0" marR="0" marT="0" marB="0" horzOverflow="overflow">
                    <a:lnL w="12700">
                      <a:miter lim="400000"/>
                    </a:lnL>
                    <a:lnR w="12700">
                      <a:miter lim="400000"/>
                    </a:lnR>
                    <a:lnT w="12700">
                      <a:miter lim="400000"/>
                    </a:lnT>
                    <a:lnB w="12700">
                      <a:miter lim="400000"/>
                    </a:lnB>
                  </a:tcPr>
                </a:tc>
              </a:tr>
              <a:tr h="921317">
                <a:tc>
                  <a:txBody>
                    <a:bodyPr/>
                    <a:lstStyle/>
                    <a:p>
                      <a:pPr algn="ctr" defTabSz="457200">
                        <a:lnSpc>
                          <a:spcPct val="115000"/>
                        </a:lnSpc>
                        <a:spcBef>
                          <a:spcPts val="600"/>
                        </a:spcBef>
                        <a:defRPr sz="1800" b="0" i="0">
                          <a:solidFill>
                            <a:srgbClr val="000000"/>
                          </a:solidFill>
                        </a:defRPr>
                      </a:pPr>
                      <a:r>
                        <a:rPr sz="2000" b="1">
                          <a:solidFill>
                            <a:srgbClr val="000080"/>
                          </a:solidFill>
                          <a:latin typeface="Arial Narrow"/>
                          <a:ea typeface="Arial Narrow"/>
                          <a:cs typeface="Arial Narrow"/>
                          <a:sym typeface="Arial Narrow"/>
                        </a:rPr>
                        <a:t> </a:t>
                      </a:r>
                    </a:p>
                  </a:txBody>
                  <a:tcPr marL="0" marR="0" marT="0" marB="0" horzOverflow="overflow">
                    <a:lnL w="12700">
                      <a:miter lim="400000"/>
                    </a:lnL>
                    <a:lnR w="12700">
                      <a:miter lim="400000"/>
                    </a:lnR>
                    <a:lnT w="12700">
                      <a:miter lim="400000"/>
                    </a:lnT>
                    <a:lnB w="12700">
                      <a:miter lim="400000"/>
                    </a:lnB>
                  </a:tcPr>
                </a:tc>
                <a:tc>
                  <a:txBody>
                    <a:bodyPr/>
                    <a:lstStyle/>
                    <a:p>
                      <a:pPr algn="ctr" defTabSz="457200">
                        <a:lnSpc>
                          <a:spcPct val="115000"/>
                        </a:lnSpc>
                        <a:spcBef>
                          <a:spcPts val="600"/>
                        </a:spcBef>
                        <a:defRPr sz="1800" b="0" i="0">
                          <a:solidFill>
                            <a:srgbClr val="000000"/>
                          </a:solidFill>
                        </a:defRPr>
                      </a:pPr>
                      <a:r>
                        <a:rPr sz="2000" b="1">
                          <a:solidFill>
                            <a:srgbClr val="000080"/>
                          </a:solidFill>
                          <a:latin typeface="Arial Narrow"/>
                          <a:ea typeface="Arial Narrow"/>
                          <a:cs typeface="Arial Narrow"/>
                          <a:sym typeface="Arial Narrow"/>
                        </a:rPr>
                        <a:t> </a:t>
                      </a:r>
                    </a:p>
                  </a:txBody>
                  <a:tcPr marL="0" marR="0" marT="0" marB="0" horzOverflow="overflow">
                    <a:lnL w="12700">
                      <a:miter lim="400000"/>
                    </a:lnL>
                    <a:lnR w="12700">
                      <a:miter lim="400000"/>
                    </a:lnR>
                    <a:lnT w="12700">
                      <a:miter lim="400000"/>
                    </a:lnT>
                    <a:lnB w="12700">
                      <a:miter lim="400000"/>
                    </a:lnB>
                  </a:tcPr>
                </a:tc>
                <a:tc>
                  <a:txBody>
                    <a:bodyPr/>
                    <a:lstStyle/>
                    <a:p>
                      <a:pPr algn="ctr" defTabSz="457200">
                        <a:lnSpc>
                          <a:spcPct val="115000"/>
                        </a:lnSpc>
                        <a:spcBef>
                          <a:spcPts val="600"/>
                        </a:spcBef>
                        <a:defRPr sz="2000" i="0">
                          <a:latin typeface="Arial Narrow"/>
                          <a:ea typeface="Arial Narrow"/>
                          <a:cs typeface="Arial Narrow"/>
                          <a:sym typeface="Arial Narrow"/>
                        </a:defRPr>
                      </a:pPr>
                      <a:r>
                        <a:t>160-143: </a:t>
                      </a:r>
                      <a:r>
                        <a:rPr>
                          <a:solidFill>
                            <a:srgbClr val="AA543C"/>
                          </a:solidFill>
                        </a:rPr>
                        <a:t>Jonathan</a:t>
                      </a:r>
                      <a:r>
                        <a:t> </a:t>
                      </a:r>
                      <a:r>
                        <a:rPr>
                          <a:solidFill>
                            <a:srgbClr val="AA543C"/>
                          </a:solidFill>
                        </a:rPr>
                        <a:t>Makkabäus</a:t>
                      </a:r>
                    </a:p>
                  </a:txBody>
                  <a:tcPr marL="0" marR="0" marT="0" marB="0" horzOverflow="overflow">
                    <a:lnL w="12700">
                      <a:miter lim="400000"/>
                    </a:lnL>
                    <a:lnR w="12700">
                      <a:miter lim="400000"/>
                    </a:lnR>
                    <a:lnT w="12700">
                      <a:miter lim="400000"/>
                    </a:lnT>
                    <a:lnB w="12700">
                      <a:miter lim="400000"/>
                    </a:lnB>
                  </a:tcPr>
                </a:tc>
              </a:tr>
              <a:tr h="921317">
                <a:tc>
                  <a:txBody>
                    <a:bodyPr/>
                    <a:lstStyle/>
                    <a:p>
                      <a:pPr algn="ctr" defTabSz="457200">
                        <a:lnSpc>
                          <a:spcPct val="115000"/>
                        </a:lnSpc>
                        <a:spcBef>
                          <a:spcPts val="600"/>
                        </a:spcBef>
                        <a:defRPr sz="1800" b="0" i="0">
                          <a:solidFill>
                            <a:srgbClr val="000000"/>
                          </a:solidFill>
                        </a:defRPr>
                      </a:pPr>
                      <a:r>
                        <a:rPr sz="2000" b="1">
                          <a:solidFill>
                            <a:srgbClr val="000080"/>
                          </a:solidFill>
                          <a:latin typeface="Arial Narrow"/>
                          <a:ea typeface="Arial Narrow"/>
                          <a:cs typeface="Arial Narrow"/>
                          <a:sym typeface="Arial Narrow"/>
                        </a:rPr>
                        <a:t> </a:t>
                      </a:r>
                    </a:p>
                  </a:txBody>
                  <a:tcPr marL="0" marR="0" marT="0" marB="0" horzOverflow="overflow">
                    <a:lnL w="12700">
                      <a:miter lim="400000"/>
                    </a:lnL>
                    <a:lnR w="12700">
                      <a:miter lim="400000"/>
                    </a:lnR>
                    <a:lnT w="12700">
                      <a:miter lim="400000"/>
                    </a:lnT>
                    <a:lnB w="12700">
                      <a:miter lim="400000"/>
                    </a:lnB>
                  </a:tcPr>
                </a:tc>
                <a:tc>
                  <a:txBody>
                    <a:bodyPr/>
                    <a:lstStyle/>
                    <a:p>
                      <a:pPr algn="ctr" defTabSz="457200">
                        <a:lnSpc>
                          <a:spcPct val="115000"/>
                        </a:lnSpc>
                        <a:spcBef>
                          <a:spcPts val="600"/>
                        </a:spcBef>
                        <a:defRPr sz="1800" b="0" i="0">
                          <a:solidFill>
                            <a:srgbClr val="000000"/>
                          </a:solidFill>
                        </a:defRPr>
                      </a:pPr>
                      <a:r>
                        <a:rPr sz="2000" b="1">
                          <a:solidFill>
                            <a:srgbClr val="000080"/>
                          </a:solidFill>
                          <a:latin typeface="Arial Narrow"/>
                          <a:ea typeface="Arial Narrow"/>
                          <a:cs typeface="Arial Narrow"/>
                          <a:sym typeface="Arial Narrow"/>
                        </a:rPr>
                        <a:t> </a:t>
                      </a:r>
                    </a:p>
                  </a:txBody>
                  <a:tcPr marL="0" marR="0" marT="0" marB="0" horzOverflow="overflow">
                    <a:lnL w="12700">
                      <a:miter lim="400000"/>
                    </a:lnL>
                    <a:lnR w="12700">
                      <a:miter lim="400000"/>
                    </a:lnR>
                    <a:lnT w="12700">
                      <a:miter lim="400000"/>
                    </a:lnT>
                    <a:lnB w="12700">
                      <a:miter lim="400000"/>
                    </a:lnB>
                  </a:tcPr>
                </a:tc>
                <a:tc>
                  <a:txBody>
                    <a:bodyPr/>
                    <a:lstStyle/>
                    <a:p>
                      <a:pPr algn="ctr" defTabSz="457200">
                        <a:lnSpc>
                          <a:spcPct val="115000"/>
                        </a:lnSpc>
                        <a:spcBef>
                          <a:spcPts val="600"/>
                        </a:spcBef>
                        <a:defRPr sz="2000" i="0">
                          <a:latin typeface="Arial Narrow"/>
                          <a:ea typeface="Arial Narrow"/>
                          <a:cs typeface="Arial Narrow"/>
                          <a:sym typeface="Arial Narrow"/>
                        </a:defRPr>
                      </a:pPr>
                      <a:r>
                        <a:t>143-135: </a:t>
                      </a:r>
                      <a:r>
                        <a:rPr>
                          <a:solidFill>
                            <a:srgbClr val="AA543C"/>
                          </a:solidFill>
                        </a:rPr>
                        <a:t>Simon Makkabäus </a:t>
                      </a:r>
                      <a:r>
                        <a:t>(Führer, Hoherpriester)</a:t>
                      </a:r>
                    </a:p>
                  </a:txBody>
                  <a:tcPr marL="0" marR="0" marT="0" marB="0" horzOverflow="overflow">
                    <a:lnL w="12700">
                      <a:miter lim="400000"/>
                    </a:lnL>
                    <a:lnR w="12700">
                      <a:miter lim="400000"/>
                    </a:lnR>
                    <a:lnT w="12700">
                      <a:miter lim="400000"/>
                    </a:lnT>
                    <a:lnB w="12700">
                      <a:miter lim="400000"/>
                    </a:lnB>
                  </a:tcPr>
                </a:tc>
              </a:tr>
            </a:tbl>
          </a:graphicData>
        </a:graphic>
      </p:graphicFrame>
    </p:spTree>
  </p:cSld>
  <p:clrMapOvr>
    <a:masterClrMapping/>
  </p:clrMapOvr>
  <p:transition spd="slow"/>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 name="Shape 1561"/>
          <p:cNvSpPr>
            <a:spLocks noGrp="1"/>
          </p:cNvSpPr>
          <p:nvPr>
            <p:ph type="title"/>
          </p:nvPr>
        </p:nvSpPr>
        <p:spPr>
          <a:xfrm>
            <a:off x="395536" y="-1"/>
            <a:ext cx="8229601" cy="417601"/>
          </a:xfrm>
          <a:prstGeom prst="rect">
            <a:avLst/>
          </a:prstGeom>
        </p:spPr>
        <p:txBody>
          <a:bodyPr lIns="0" tIns="0" rIns="0" bIns="0"/>
          <a:lstStyle>
            <a:lvl1pPr defTabSz="905255">
              <a:defRPr b="1">
                <a:solidFill>
                  <a:schemeClr val="accent1"/>
                </a:solidFill>
                <a:effectLst>
                  <a:outerShdw blurRad="38100" dist="37719" dir="2700000" rotWithShape="0">
                    <a:srgbClr val="000000"/>
                  </a:outerShdw>
                </a:effectLst>
                <a:latin typeface="Arial Narrow"/>
                <a:ea typeface="Arial Narrow"/>
                <a:cs typeface="Arial Narrow"/>
                <a:sym typeface="Arial Narrow"/>
              </a:defRPr>
            </a:lvl1pPr>
          </a:lstStyle>
          <a:p>
            <a:r>
              <a:t>Dan 12</a:t>
            </a:r>
          </a:p>
        </p:txBody>
      </p:sp>
      <p:sp>
        <p:nvSpPr>
          <p:cNvPr id="1562" name="Shape 1562"/>
          <p:cNvSpPr>
            <a:spLocks noGrp="1"/>
          </p:cNvSpPr>
          <p:nvPr>
            <p:ph type="body" idx="1"/>
          </p:nvPr>
        </p:nvSpPr>
        <p:spPr>
          <a:xfrm>
            <a:off x="0" y="449211"/>
            <a:ext cx="9144000" cy="6408789"/>
          </a:xfrm>
          <a:prstGeom prst="rect">
            <a:avLst/>
          </a:prstGeom>
        </p:spPr>
        <p:txBody>
          <a:bodyPr lIns="0" tIns="0" rIns="0" bIns="0"/>
          <a:lstStyle/>
          <a:p>
            <a:pPr marL="0" indent="0" defTabSz="438911">
              <a:spcBef>
                <a:spcPts val="500"/>
              </a:spcBef>
              <a:buSzTx/>
              <a:buFontTx/>
              <a:buNone/>
              <a:defRPr sz="2400" b="1">
                <a:latin typeface="Arial Narrow"/>
                <a:ea typeface="Arial Narrow"/>
                <a:cs typeface="Arial Narrow"/>
                <a:sym typeface="Arial Narrow"/>
              </a:defRPr>
            </a:pPr>
            <a:r>
              <a:t>V. 1-4: Letzter Redeteuíl: Die Bedrängnis unter Antiochus und die Auferstehung (Zusammenblendung in „prophetisch verkürzter Perspektive“)</a:t>
            </a:r>
          </a:p>
          <a:p>
            <a:pPr marL="596766" lvl="1" indent="-231006" defTabSz="438911">
              <a:spcBef>
                <a:spcPts val="400"/>
              </a:spcBef>
              <a:buSzPct val="60000"/>
              <a:buFontTx/>
              <a:buBlip>
                <a:blip r:embed="rId2"/>
              </a:buBlip>
              <a:defRPr sz="2400" b="1">
                <a:latin typeface="Arial Narrow"/>
                <a:ea typeface="Arial Narrow"/>
                <a:cs typeface="Arial Narrow"/>
                <a:sym typeface="Arial Narrow"/>
              </a:defRPr>
            </a:pPr>
            <a:r>
              <a:t>Das Auftreten Michaels und die Befreiung des Gottesvolkes aus der Bedrängnis unter Antiochus V. 1</a:t>
            </a:r>
            <a:endParaRPr>
              <a:effectLst>
                <a:outerShdw blurRad="36576" dist="36576" dir="2700000" rotWithShape="0">
                  <a:srgbClr val="000000"/>
                </a:outerShdw>
              </a:effectLst>
            </a:endParaRPr>
          </a:p>
          <a:p>
            <a:pPr marL="596766" lvl="1" indent="-231006" defTabSz="438911">
              <a:spcBef>
                <a:spcPts val="400"/>
              </a:spcBef>
              <a:buSzPct val="60000"/>
              <a:buFontTx/>
              <a:buBlip>
                <a:blip r:embed="rId2"/>
              </a:buBlip>
              <a:defRPr sz="2400" b="1">
                <a:latin typeface="Arial Narrow"/>
                <a:ea typeface="Arial Narrow"/>
                <a:cs typeface="Arial Narrow"/>
                <a:sym typeface="Arial Narrow"/>
              </a:defRPr>
            </a:pPr>
            <a:r>
              <a:t>Die Auferstehung zum ewigen Leben und zur ewigen Schmach V. 2</a:t>
            </a:r>
            <a:endParaRPr>
              <a:effectLst>
                <a:outerShdw blurRad="36576" dist="36576" dir="2700000" rotWithShape="0">
                  <a:srgbClr val="000000"/>
                </a:outerShdw>
              </a:effectLst>
            </a:endParaRPr>
          </a:p>
          <a:p>
            <a:pPr marL="596766" lvl="1" indent="-231006" defTabSz="438911">
              <a:spcBef>
                <a:spcPts val="400"/>
              </a:spcBef>
              <a:buSzPct val="60000"/>
              <a:buFontTx/>
              <a:buBlip>
                <a:blip r:embed="rId2"/>
              </a:buBlip>
              <a:defRPr sz="2400" b="1">
                <a:latin typeface="Arial Narrow"/>
                <a:ea typeface="Arial Narrow"/>
                <a:cs typeface="Arial Narrow"/>
                <a:sym typeface="Arial Narrow"/>
              </a:defRPr>
            </a:pPr>
            <a:r>
              <a:t>Der Lohn der Treuen. V. 3</a:t>
            </a:r>
          </a:p>
          <a:p>
            <a:pPr marL="596766" lvl="1" indent="-231006" defTabSz="438911">
              <a:spcBef>
                <a:spcPts val="400"/>
              </a:spcBef>
              <a:buSzPct val="60000"/>
              <a:buFontTx/>
              <a:buBlip>
                <a:blip r:embed="rId2"/>
              </a:buBlip>
              <a:defRPr sz="2400" b="1">
                <a:latin typeface="Arial Narrow"/>
                <a:ea typeface="Arial Narrow"/>
                <a:cs typeface="Arial Narrow"/>
                <a:sym typeface="Arial Narrow"/>
              </a:defRPr>
            </a:pPr>
            <a:r>
              <a:t>Auftrag an Daniel, diese Worte zu versiegeln.  V. 4</a:t>
            </a:r>
            <a:endParaRPr>
              <a:effectLst>
                <a:outerShdw blurRad="36576" dist="36576" dir="2700000" rotWithShape="0">
                  <a:srgbClr val="000000"/>
                </a:outerShdw>
              </a:effectLst>
            </a:endParaRPr>
          </a:p>
          <a:p>
            <a:pPr marL="0" indent="0" defTabSz="438911">
              <a:spcBef>
                <a:spcPts val="500"/>
              </a:spcBef>
              <a:buSzTx/>
              <a:buFontTx/>
              <a:buNone/>
              <a:defRPr sz="2400" b="1">
                <a:latin typeface="Arial Narrow"/>
                <a:ea typeface="Arial Narrow"/>
                <a:cs typeface="Arial Narrow"/>
                <a:sym typeface="Arial Narrow"/>
              </a:defRPr>
            </a:pPr>
            <a:r>
              <a:t>V. 5-7: Über die Zeitdauer der Bedrängniszeit unter Antiochus</a:t>
            </a:r>
          </a:p>
          <a:p>
            <a:pPr marL="596766" lvl="1" indent="-231006" defTabSz="438911">
              <a:spcBef>
                <a:spcPts val="400"/>
              </a:spcBef>
              <a:buSzPct val="60000"/>
              <a:buFontTx/>
              <a:buBlip>
                <a:blip r:embed="rId2"/>
              </a:buBlip>
              <a:defRPr sz="2400" b="1">
                <a:latin typeface="Arial Narrow"/>
                <a:ea typeface="Arial Narrow"/>
                <a:cs typeface="Arial Narrow"/>
                <a:sym typeface="Arial Narrow"/>
              </a:defRPr>
            </a:pPr>
            <a:r>
              <a:t>Die Frage des Engels V. 5.6</a:t>
            </a:r>
            <a:endParaRPr>
              <a:effectLst>
                <a:outerShdw blurRad="36576" dist="36576" dir="2700000" rotWithShape="0">
                  <a:srgbClr val="000000"/>
                </a:outerShdw>
              </a:effectLst>
            </a:endParaRPr>
          </a:p>
          <a:p>
            <a:pPr marL="596766" lvl="1" indent="-231006" defTabSz="438911">
              <a:spcBef>
                <a:spcPts val="400"/>
              </a:spcBef>
              <a:buSzPct val="60000"/>
              <a:buFontTx/>
              <a:buBlip>
                <a:blip r:embed="rId2"/>
              </a:buBlip>
              <a:defRPr sz="2400" b="1">
                <a:latin typeface="Arial Narrow"/>
                <a:ea typeface="Arial Narrow"/>
                <a:cs typeface="Arial Narrow"/>
                <a:sym typeface="Arial Narrow"/>
              </a:defRPr>
            </a:pPr>
            <a:r>
              <a:t>Die Antwort: </a:t>
            </a:r>
            <a:r>
              <a:rPr i="1"/>
              <a:t>Zeit, Zeiten, eine halbe Zeit V. 7</a:t>
            </a:r>
          </a:p>
          <a:p>
            <a:pPr marL="0" indent="0" defTabSz="438911">
              <a:spcBef>
                <a:spcPts val="500"/>
              </a:spcBef>
              <a:buSzTx/>
              <a:buFontTx/>
              <a:buNone/>
              <a:defRPr sz="2400" b="1">
                <a:latin typeface="Arial Narrow"/>
                <a:ea typeface="Arial Narrow"/>
                <a:cs typeface="Arial Narrow"/>
                <a:sym typeface="Arial Narrow"/>
              </a:defRPr>
            </a:pPr>
            <a:r>
              <a:t>V. 8-12: Über den Ausgang der Bedrängnis </a:t>
            </a:r>
          </a:p>
          <a:p>
            <a:pPr marL="596766" lvl="1" indent="-231006" defTabSz="438911">
              <a:spcBef>
                <a:spcPts val="400"/>
              </a:spcBef>
              <a:buSzPct val="60000"/>
              <a:buFontTx/>
              <a:buBlip>
                <a:blip r:embed="rId2"/>
              </a:buBlip>
              <a:defRPr sz="2400" b="1">
                <a:latin typeface="Arial Narrow"/>
                <a:ea typeface="Arial Narrow"/>
                <a:cs typeface="Arial Narrow"/>
                <a:sym typeface="Arial Narrow"/>
              </a:defRPr>
            </a:pPr>
            <a:r>
              <a:t>Die unbeantwortete Frage Daniels V. 8</a:t>
            </a:r>
            <a:endParaRPr>
              <a:effectLst>
                <a:outerShdw blurRad="36576" dist="36576" dir="2700000" rotWithShape="0">
                  <a:srgbClr val="000000"/>
                </a:outerShdw>
              </a:effectLst>
            </a:endParaRPr>
          </a:p>
          <a:p>
            <a:pPr marL="596766" lvl="1" indent="-231006" defTabSz="438911">
              <a:spcBef>
                <a:spcPts val="400"/>
              </a:spcBef>
              <a:buSzPct val="60000"/>
              <a:buFontTx/>
              <a:buBlip>
                <a:blip r:embed="rId2"/>
              </a:buBlip>
              <a:defRPr sz="2400" b="1">
                <a:latin typeface="Arial Narrow"/>
                <a:ea typeface="Arial Narrow"/>
                <a:cs typeface="Arial Narrow"/>
                <a:sym typeface="Arial Narrow"/>
              </a:defRPr>
            </a:pPr>
            <a:r>
              <a:t>Abermaliger Auftrag an Daniel, diese Worte zu versiegeln. V. 9</a:t>
            </a:r>
            <a:endParaRPr>
              <a:effectLst>
                <a:outerShdw blurRad="36576" dist="36576" dir="2700000" rotWithShape="0">
                  <a:srgbClr val="000000"/>
                </a:outerShdw>
              </a:effectLst>
            </a:endParaRPr>
          </a:p>
          <a:p>
            <a:pPr marL="596766" lvl="1" indent="-231006" defTabSz="438911">
              <a:spcBef>
                <a:spcPts val="400"/>
              </a:spcBef>
              <a:buSzPct val="60000"/>
              <a:buFontTx/>
              <a:buBlip>
                <a:blip r:embed="rId2"/>
              </a:buBlip>
              <a:defRPr sz="2400" b="1">
                <a:latin typeface="Arial Narrow"/>
                <a:ea typeface="Arial Narrow"/>
                <a:cs typeface="Arial Narrow"/>
                <a:sym typeface="Arial Narrow"/>
              </a:defRPr>
            </a:pPr>
            <a:r>
              <a:t>Über die Verständigen und die Frevler  V. 10</a:t>
            </a:r>
            <a:endParaRPr>
              <a:effectLst>
                <a:outerShdw blurRad="36576" dist="36576" dir="2700000" rotWithShape="0">
                  <a:srgbClr val="000000"/>
                </a:outerShdw>
              </a:effectLst>
            </a:endParaRPr>
          </a:p>
          <a:p>
            <a:pPr marL="596766" lvl="1" indent="-231006" defTabSz="438911">
              <a:spcBef>
                <a:spcPts val="400"/>
              </a:spcBef>
              <a:buSzPct val="60000"/>
              <a:buFontTx/>
              <a:buBlip>
                <a:blip r:embed="rId2"/>
              </a:buBlip>
              <a:defRPr sz="2400" b="1">
                <a:latin typeface="Arial Narrow"/>
                <a:ea typeface="Arial Narrow"/>
                <a:cs typeface="Arial Narrow"/>
                <a:sym typeface="Arial Narrow"/>
              </a:defRPr>
            </a:pPr>
            <a:r>
              <a:t>Über die Zeitdauer der Bedrängnis; Aufruf zum Ausharren V. 11.12</a:t>
            </a:r>
            <a:endParaRPr>
              <a:effectLst>
                <a:outerShdw blurRad="36576" dist="36576" dir="2700000" rotWithShape="0">
                  <a:srgbClr val="000000"/>
                </a:outerShdw>
              </a:effectLst>
            </a:endParaRPr>
          </a:p>
          <a:p>
            <a:pPr marL="0" indent="0" defTabSz="438911">
              <a:spcBef>
                <a:spcPts val="400"/>
              </a:spcBef>
              <a:buSzTx/>
              <a:buFontTx/>
              <a:buNone/>
              <a:defRPr sz="2400" b="1">
                <a:latin typeface="Arial Narrow"/>
                <a:ea typeface="Arial Narrow"/>
                <a:cs typeface="Arial Narrow"/>
                <a:sym typeface="Arial Narrow"/>
              </a:defRPr>
            </a:pPr>
            <a:r>
              <a:t>V. 13: Persönliche Ermutigung: Hinweis auf sein Los am Ende der Tage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6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6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6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6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56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56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56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56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56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1562">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iterate>
                                    <p:tmAbs val="0"/>
                                  </p:iterate>
                                  <p:childTnLst>
                                    <p:set>
                                      <p:cBhvr>
                                        <p:cTn id="44" fill="hold"/>
                                        <p:tgtEl>
                                          <p:spTgt spid="1562">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iterate>
                                    <p:tmAbs val="0"/>
                                  </p:iterate>
                                  <p:childTnLst>
                                    <p:set>
                                      <p:cBhvr>
                                        <p:cTn id="48" fill="hold"/>
                                        <p:tgtEl>
                                          <p:spTgt spid="1562">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iterate>
                                    <p:tmAbs val="0"/>
                                  </p:iterate>
                                  <p:childTnLst>
                                    <p:set>
                                      <p:cBhvr>
                                        <p:cTn id="52" fill="hold"/>
                                        <p:tgtEl>
                                          <p:spTgt spid="1562">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iterate>
                                    <p:tmAbs val="0"/>
                                  </p:iterate>
                                  <p:childTnLst>
                                    <p:set>
                                      <p:cBhvr>
                                        <p:cTn id="56" fill="hold"/>
                                        <p:tgtEl>
                                          <p:spTgt spid="1562">
                                            <p:txEl>
                                              <p:pRg st="12" end="1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 nodeType="clickEffect">
                                  <p:stCondLst>
                                    <p:cond delay="0"/>
                                  </p:stCondLst>
                                  <p:iterate>
                                    <p:tmAbs val="0"/>
                                  </p:iterate>
                                  <p:childTnLst>
                                    <p:set>
                                      <p:cBhvr>
                                        <p:cTn id="60" fill="hold"/>
                                        <p:tgtEl>
                                          <p:spTgt spid="156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2" grpId="1" build="p" bldLvl="5" animBg="1" advAuto="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 name="Shape 1564"/>
          <p:cNvSpPr>
            <a:spLocks noGrp="1"/>
          </p:cNvSpPr>
          <p:nvPr>
            <p:ph type="body" idx="1"/>
          </p:nvPr>
        </p:nvSpPr>
        <p:spPr>
          <a:xfrm>
            <a:off x="-1" y="865552"/>
            <a:ext cx="9144001" cy="5992449"/>
          </a:xfrm>
          <a:prstGeom prst="rect">
            <a:avLst/>
          </a:prstGeom>
          <a:solidFill>
            <a:schemeClr val="accent2"/>
          </a:solidFill>
          <a:ln w="25400">
            <a:solidFill>
              <a:srgbClr val="8C3A38"/>
            </a:solidFill>
            <a:round/>
          </a:ln>
          <a:effectLst>
            <a:outerShdw blurRad="38100" dist="23000" dir="5400000" rotWithShape="0">
              <a:srgbClr val="000000">
                <a:alpha val="35000"/>
              </a:srgbClr>
            </a:outerShdw>
          </a:effectLst>
        </p:spPr>
        <p:txBody>
          <a:bodyPr lIns="0" tIns="0" rIns="0" bIns="0"/>
          <a:lstStyle/>
          <a:p>
            <a:pPr marL="0" indent="0" defTabSz="914400">
              <a:spcBef>
                <a:spcPts val="0"/>
              </a:spcBef>
              <a:buSzTx/>
              <a:buFontTx/>
              <a:buNone/>
              <a:defRPr sz="3000">
                <a:solidFill>
                  <a:srgbClr val="FFFFFF"/>
                </a:solidFill>
              </a:defRPr>
            </a:pPr>
            <a:r>
              <a:rPr>
                <a:effectLst>
                  <a:outerShdw blurRad="38100" dist="38100" dir="2700000" rotWithShape="0">
                    <a:srgbClr val="000000"/>
                  </a:outerShdw>
                </a:effectLst>
              </a:rPr>
              <a:t>11:31: Und Streitkräfte werden erstehen von ihm und das Heiligtum, die Burgfeste, entweihen, u</a:t>
            </a:r>
            <a:r>
              <a:rPr u="sng">
                <a:effectLst>
                  <a:outerShdw blurRad="38100" dist="38100" dir="2700000" rotWithShape="0">
                    <a:srgbClr val="000000"/>
                  </a:outerShdw>
                </a:effectLst>
              </a:rPr>
              <a:t>nd werden das beständige [Opfer] wegnehmen und den verwüstenden Gräuel aufstellen. </a:t>
            </a:r>
            <a:endParaRPr b="1"/>
          </a:p>
          <a:p>
            <a:pPr marL="0" indent="0" defTabSz="914400">
              <a:spcBef>
                <a:spcPts val="0"/>
              </a:spcBef>
              <a:buSzTx/>
              <a:buFontTx/>
              <a:buNone/>
              <a:defRPr sz="3000">
                <a:solidFill>
                  <a:srgbClr val="FFFFFF"/>
                </a:solidFill>
              </a:defRPr>
            </a:pPr>
            <a:endParaRPr b="1"/>
          </a:p>
          <a:p>
            <a:pPr marL="0" indent="0" defTabSz="914400">
              <a:spcBef>
                <a:spcPts val="0"/>
              </a:spcBef>
              <a:buSzTx/>
              <a:buFontTx/>
              <a:buNone/>
              <a:defRPr sz="3000">
                <a:solidFill>
                  <a:srgbClr val="FFFFFF"/>
                </a:solidFill>
              </a:defRPr>
            </a:pPr>
            <a:r>
              <a:rPr b="1"/>
              <a:t>12,11 </a:t>
            </a:r>
            <a:r>
              <a:t>Und von der Zeit an, da </a:t>
            </a:r>
            <a:r>
              <a:rPr u="sng"/>
              <a:t>das  beständige Opfer weggenommen wird, und [zwar] um den verwüstenden Gräuel aufstellen,</a:t>
            </a:r>
            <a:r>
              <a:t> ‹sind› 1290 Tage. </a:t>
            </a:r>
          </a:p>
        </p:txBody>
      </p:sp>
      <p:sp>
        <p:nvSpPr>
          <p:cNvPr id="1565" name="Shape 1565"/>
          <p:cNvSpPr>
            <a:spLocks noGrp="1"/>
          </p:cNvSpPr>
          <p:nvPr>
            <p:ph type="title"/>
          </p:nvPr>
        </p:nvSpPr>
        <p:spPr>
          <a:xfrm>
            <a:off x="457200" y="66214"/>
            <a:ext cx="8229600" cy="860579"/>
          </a:xfrm>
          <a:prstGeom prst="rect">
            <a:avLst/>
          </a:prstGeom>
        </p:spPr>
        <p:txBody>
          <a:bodyPr lIns="0" tIns="0" rIns="0" bIns="0"/>
          <a:lstStyle>
            <a:lvl1pPr>
              <a:defRPr sz="3600">
                <a:solidFill>
                  <a:schemeClr val="accent2">
                    <a:satOff val="-4966"/>
                    <a:lumOff val="-10549"/>
                  </a:schemeClr>
                </a:solidFill>
                <a:effectLst>
                  <a:outerShdw blurRad="38100" dist="38100" dir="2700000" rotWithShape="0">
                    <a:srgbClr val="000000"/>
                  </a:outerShdw>
                </a:effectLst>
              </a:defRPr>
            </a:lvl1pPr>
          </a:lstStyle>
          <a:p>
            <a:r>
              <a:t>Dan 11,31 → 12,11</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6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6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6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6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5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4" grpId="1" build="p" bldLvl="5" animBg="1" advAuto="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 name="Shape 1567"/>
          <p:cNvSpPr>
            <a:spLocks noGrp="1"/>
          </p:cNvSpPr>
          <p:nvPr>
            <p:ph type="body" idx="1"/>
          </p:nvPr>
        </p:nvSpPr>
        <p:spPr>
          <a:xfrm>
            <a:off x="0" y="845953"/>
            <a:ext cx="9144000" cy="6060709"/>
          </a:xfrm>
          <a:prstGeom prst="rect">
            <a:avLst/>
          </a:prstGeom>
          <a:solidFill>
            <a:schemeClr val="accent2"/>
          </a:solidFill>
          <a:ln w="25400">
            <a:solidFill>
              <a:srgbClr val="8C3A38"/>
            </a:solidFill>
            <a:round/>
          </a:ln>
          <a:effectLst>
            <a:outerShdw blurRad="38100" dist="23000" dir="5400000" rotWithShape="0">
              <a:srgbClr val="000000">
                <a:alpha val="35000"/>
              </a:srgbClr>
            </a:outerShdw>
          </a:effectLst>
        </p:spPr>
        <p:txBody>
          <a:bodyPr lIns="0" tIns="0" rIns="0" bIns="0"/>
          <a:lstStyle/>
          <a:p>
            <a:pPr marL="0" indent="0" defTabSz="914400">
              <a:spcBef>
                <a:spcPts val="0"/>
              </a:spcBef>
              <a:buSzTx/>
              <a:buFontTx/>
              <a:buNone/>
              <a:defRPr sz="2700">
                <a:solidFill>
                  <a:srgbClr val="FFFFFF"/>
                </a:solidFill>
              </a:defRPr>
            </a:pPr>
            <a:r>
              <a:rPr b="1">
                <a:effectLst>
                  <a:outerShdw blurRad="38100" dist="38100" dir="2700000" rotWithShape="0">
                    <a:srgbClr val="000000"/>
                  </a:outerShdw>
                </a:effectLst>
              </a:rPr>
              <a:t>8:10-12 </a:t>
            </a:r>
            <a:r>
              <a:rPr>
                <a:effectLst>
                  <a:outerShdw blurRad="38100" dist="38100" dir="2700000" rotWithShape="0">
                    <a:srgbClr val="000000"/>
                  </a:outerShdw>
                </a:effectLst>
              </a:rPr>
              <a:t> Und es wurde groß bis zum Heer des Himmels, und es warf von dem Heer und von den Sternen etliche zur Erde nieder und zertrat sie.  </a:t>
            </a:r>
            <a:r>
              <a:rPr baseline="29925">
                <a:effectLst>
                  <a:outerShdw blurRad="38100" dist="38100" dir="2700000" rotWithShape="0">
                    <a:srgbClr val="000000"/>
                  </a:outerShdw>
                </a:effectLst>
              </a:rPr>
              <a:t>11</a:t>
            </a:r>
            <a:r>
              <a:rPr>
                <a:effectLst>
                  <a:outerShdw blurRad="38100" dist="38100" dir="2700000" rotWithShape="0">
                    <a:srgbClr val="000000"/>
                  </a:outerShdw>
                </a:effectLst>
              </a:rPr>
              <a:t> Selbst bis zu dem Fürsten des Heeres wurde es ‹und tat es› groß. </a:t>
            </a:r>
            <a:r>
              <a:rPr u="sng">
                <a:effectLst>
                  <a:outerShdw blurRad="38100" dist="38100" dir="2700000" rotWithShape="0">
                    <a:srgbClr val="000000"/>
                  </a:outerShdw>
                </a:effectLst>
              </a:rPr>
              <a:t>Und es nahm ihm das beständige [Opfer] weg, und die Stätte seines Heiligtums wurde niedergeworfen.  </a:t>
            </a:r>
            <a:r>
              <a:rPr u="sng" baseline="29925">
                <a:effectLst>
                  <a:outerShdw blurRad="38100" dist="38100" dir="2700000" rotWithShape="0">
                    <a:srgbClr val="000000"/>
                  </a:outerShdw>
                </a:effectLst>
              </a:rPr>
              <a:t>12</a:t>
            </a:r>
            <a:r>
              <a:rPr u="sng">
                <a:effectLst>
                  <a:outerShdw blurRad="38100" dist="38100" dir="2700000" rotWithShape="0">
                    <a:srgbClr val="000000"/>
                  </a:outerShdw>
                </a:effectLst>
              </a:rPr>
              <a:t> Und ein Heer wird hingegeben werden samt dem beständigen [Opfer], </a:t>
            </a:r>
            <a:r>
              <a:rPr>
                <a:effectLst>
                  <a:outerShdw blurRad="38100" dist="38100" dir="2700000" rotWithShape="0">
                    <a:srgbClr val="000000"/>
                  </a:outerShdw>
                </a:effectLst>
              </a:rPr>
              <a:t>wegen des Frevels. Und es wird die Wahrheit zu Boden werfen und in seinem Tun Gelingen haben.– </a:t>
            </a:r>
            <a:r>
              <a:rPr baseline="29925">
                <a:effectLst>
                  <a:outerShdw blurRad="38100" dist="38100" dir="2700000" rotWithShape="0">
                    <a:srgbClr val="000000"/>
                  </a:outerShdw>
                </a:effectLst>
              </a:rPr>
              <a:t>13 </a:t>
            </a:r>
            <a:r>
              <a:rPr>
                <a:effectLst>
                  <a:outerShdw blurRad="38100" dist="38100" dir="2700000" rotWithShape="0">
                    <a:srgbClr val="000000"/>
                  </a:outerShdw>
                </a:effectLst>
              </a:rPr>
              <a:t>….. </a:t>
            </a:r>
            <a:r>
              <a:rPr u="sng">
                <a:effectLst>
                  <a:outerShdw blurRad="38100" dist="38100" dir="2700000" rotWithShape="0">
                    <a:srgbClr val="000000"/>
                  </a:outerShdw>
                </a:effectLst>
              </a:rPr>
              <a:t>Bis wann geht das Gesicht von dem beständigen [Opfer] und von dem Verwüstungsfrevel</a:t>
            </a:r>
            <a:r>
              <a:rPr>
                <a:effectLst>
                  <a:outerShdw blurRad="38100" dist="38100" dir="2700000" rotWithShape="0">
                    <a:srgbClr val="000000"/>
                  </a:outerShdw>
                </a:effectLst>
              </a:rPr>
              <a:t>, </a:t>
            </a:r>
            <a:r>
              <a:rPr b="1">
                <a:effectLst>
                  <a:outerShdw blurRad="38100" dist="38100" dir="2700000" rotWithShape="0">
                    <a:srgbClr val="000000"/>
                  </a:outerShdw>
                </a:effectLst>
              </a:rPr>
              <a:t>und</a:t>
            </a:r>
            <a:r>
              <a:rPr>
                <a:effectLst>
                  <a:outerShdw blurRad="38100" dist="38100" dir="2700000" rotWithShape="0">
                    <a:srgbClr val="000000"/>
                  </a:outerShdw>
                </a:effectLst>
              </a:rPr>
              <a:t> [bis wann geht] das Hingeben sowohl des Heiligtums als auch des Heeres zur Zertretung?  </a:t>
            </a:r>
            <a:r>
              <a:rPr baseline="29925">
                <a:effectLst>
                  <a:outerShdw blurRad="38100" dist="38100" dir="2700000" rotWithShape="0">
                    <a:srgbClr val="000000"/>
                  </a:outerShdw>
                </a:effectLst>
              </a:rPr>
              <a:t>14</a:t>
            </a:r>
            <a:r>
              <a:rPr>
                <a:effectLst>
                  <a:outerShdw blurRad="38100" dist="38100" dir="2700000" rotWithShape="0">
                    <a:srgbClr val="000000"/>
                  </a:outerShdw>
                </a:effectLst>
              </a:rPr>
              <a:t> Und er sagte zu mir: </a:t>
            </a:r>
            <a:r>
              <a:rPr u="sng">
                <a:effectLst>
                  <a:outerShdw blurRad="38100" dist="38100" dir="2700000" rotWithShape="0">
                    <a:srgbClr val="000000"/>
                  </a:outerShdw>
                </a:effectLst>
              </a:rPr>
              <a:t>Bis </a:t>
            </a:r>
            <a:r>
              <a:rPr b="1" u="sng">
                <a:effectLst>
                  <a:outerShdw blurRad="38100" dist="38100" dir="2700000" rotWithShape="0">
                    <a:srgbClr val="000000"/>
                  </a:outerShdw>
                </a:effectLst>
              </a:rPr>
              <a:t>2300 Abend-Morgen </a:t>
            </a:r>
            <a:r>
              <a:rPr u="sng">
                <a:effectLst>
                  <a:outerShdw blurRad="38100" dist="38100" dir="2700000" rotWithShape="0">
                    <a:srgbClr val="000000"/>
                  </a:outerShdw>
                </a:effectLst>
              </a:rPr>
              <a:t>vergangen sind</a:t>
            </a:r>
            <a:r>
              <a:rPr>
                <a:effectLst>
                  <a:outerShdw blurRad="38100" dist="38100" dir="2700000" rotWithShape="0">
                    <a:srgbClr val="000000"/>
                  </a:outerShdw>
                </a:effectLst>
              </a:rPr>
              <a:t>; dann wird dem Heiligtum [sein] Recht werden.</a:t>
            </a:r>
          </a:p>
        </p:txBody>
      </p:sp>
      <p:sp>
        <p:nvSpPr>
          <p:cNvPr id="1568" name="Shape 1568"/>
          <p:cNvSpPr>
            <a:spLocks noGrp="1"/>
          </p:cNvSpPr>
          <p:nvPr>
            <p:ph type="title"/>
          </p:nvPr>
        </p:nvSpPr>
        <p:spPr>
          <a:xfrm>
            <a:off x="457200" y="66214"/>
            <a:ext cx="8229600" cy="860579"/>
          </a:xfrm>
          <a:prstGeom prst="rect">
            <a:avLst/>
          </a:prstGeom>
        </p:spPr>
        <p:txBody>
          <a:bodyPr lIns="0" tIns="0" rIns="0" bIns="0"/>
          <a:lstStyle>
            <a:lvl1pPr defTabSz="914400">
              <a:defRPr sz="3600" b="1">
                <a:solidFill>
                  <a:schemeClr val="accent2">
                    <a:satOff val="-4966"/>
                    <a:lumOff val="-10549"/>
                  </a:schemeClr>
                </a:solidFill>
              </a:defRPr>
            </a:lvl1pPr>
          </a:lstStyle>
          <a:p>
            <a:pPr>
              <a:defRPr>
                <a:effectLst/>
              </a:defRPr>
            </a:pPr>
            <a:r>
              <a:t>Dan 8,10-12</a:t>
            </a:r>
          </a:p>
        </p:txBody>
      </p:sp>
    </p:spTree>
  </p:cSld>
  <p:clrMapOvr>
    <a:masterClrMapping/>
  </p:clrMapOvr>
  <p:transition spd="slow"/>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 name="Shape 1570"/>
          <p:cNvSpPr>
            <a:spLocks noGrp="1"/>
          </p:cNvSpPr>
          <p:nvPr>
            <p:ph type="title"/>
          </p:nvPr>
        </p:nvSpPr>
        <p:spPr>
          <a:prstGeom prst="rect">
            <a:avLst/>
          </a:prstGeom>
        </p:spPr>
        <p:txBody>
          <a:bodyPr/>
          <a:lstStyle>
            <a:lvl1pPr defTabSz="457200">
              <a:spcBef>
                <a:spcPts val="700"/>
              </a:spcBef>
              <a:defRPr sz="3200">
                <a:solidFill>
                  <a:srgbClr val="000000"/>
                </a:solidFill>
              </a:defRPr>
            </a:lvl1pPr>
          </a:lstStyle>
          <a:p>
            <a:pPr>
              <a:defRPr>
                <a:effectLst/>
              </a:defRPr>
            </a:pPr>
            <a:r>
              <a:t>Kontakt:</a:t>
            </a:r>
          </a:p>
        </p:txBody>
      </p:sp>
      <p:sp>
        <p:nvSpPr>
          <p:cNvPr id="1571" name="Shape 1571"/>
          <p:cNvSpPr>
            <a:spLocks noGrp="1"/>
          </p:cNvSpPr>
          <p:nvPr>
            <p:ph type="body" idx="1"/>
          </p:nvPr>
        </p:nvSpPr>
        <p:spPr>
          <a:prstGeom prst="rect">
            <a:avLst/>
          </a:prstGeom>
        </p:spPr>
        <p:txBody>
          <a:bodyPr/>
          <a:lstStyle>
            <a:lvl1pPr marL="0" indent="0" algn="ctr">
              <a:buSzTx/>
              <a:buFontTx/>
              <a:buNone/>
              <a:defRPr u="sng">
                <a:solidFill>
                  <a:srgbClr val="0000FF"/>
                </a:solidFill>
                <a:uFill>
                  <a:solidFill>
                    <a:srgbClr val="0000FF"/>
                  </a:solidFill>
                </a:uFill>
                <a:hlinkClick r:id="rId2"/>
              </a:defRPr>
            </a:lvl1pPr>
          </a:lstStyle>
          <a:p>
            <a:pPr>
              <a:defRPr u="none">
                <a:solidFill>
                  <a:srgbClr val="000000"/>
                </a:solidFill>
                <a:uFillTx/>
              </a:defRPr>
            </a:pPr>
            <a:r>
              <a:rPr u="sng">
                <a:solidFill>
                  <a:srgbClr val="0000FF"/>
                </a:solidFill>
                <a:uFill>
                  <a:solidFill>
                    <a:srgbClr val="0000FF"/>
                  </a:solidFill>
                </a:uFill>
                <a:hlinkClick r:id="rId2"/>
              </a:rPr>
              <a:t>jettel@hispeed.ch</a:t>
            </a:r>
          </a:p>
        </p:txBody>
      </p:sp>
    </p:spTree>
  </p:cSld>
  <p:clrMapOvr>
    <a:masterClrMapping/>
  </p:clrMapOvr>
  <p:transition spd="slow"/>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 name="Shape 1573"/>
          <p:cNvSpPr>
            <a:spLocks noGrp="1"/>
          </p:cNvSpPr>
          <p:nvPr>
            <p:ph type="title"/>
          </p:nvPr>
        </p:nvSpPr>
        <p:spPr>
          <a:prstGeom prst="rect">
            <a:avLst/>
          </a:prstGeom>
        </p:spPr>
        <p:txBody>
          <a:bodyPr/>
          <a:lstStyle>
            <a:lvl1pPr>
              <a:defRPr sz="3500"/>
            </a:lvl1pPr>
          </a:lstStyle>
          <a:p>
            <a:r>
              <a:t>Ungebrauchte Folien</a:t>
            </a:r>
          </a:p>
        </p:txBody>
      </p:sp>
      <p:sp>
        <p:nvSpPr>
          <p:cNvPr id="1574" name="Shape 1574"/>
          <p:cNvSpPr>
            <a:spLocks noGrp="1"/>
          </p:cNvSpPr>
          <p:nvPr>
            <p:ph type="body" idx="1"/>
          </p:nvPr>
        </p:nvSpPr>
        <p:spPr>
          <a:prstGeom prst="rect">
            <a:avLst/>
          </a:prstGeom>
        </p:spPr>
        <p:txBody>
          <a:bodyPr/>
          <a:lstStyle/>
          <a:p>
            <a:endParaRPr/>
          </a:p>
        </p:txBody>
      </p:sp>
    </p:spTree>
  </p:cSld>
  <p:clrMapOvr>
    <a:masterClrMapping/>
  </p:clrMapOvr>
  <p:transition spd="slow"/>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 name="Shape 1576"/>
          <p:cNvSpPr>
            <a:spLocks noGrp="1"/>
          </p:cNvSpPr>
          <p:nvPr>
            <p:ph type="title"/>
          </p:nvPr>
        </p:nvSpPr>
        <p:spPr>
          <a:xfrm>
            <a:off x="-1" y="188638"/>
            <a:ext cx="9144001" cy="639766"/>
          </a:xfrm>
          <a:prstGeom prst="rect">
            <a:avLst/>
          </a:prstGeom>
        </p:spPr>
        <p:txBody>
          <a:bodyPr lIns="0" tIns="0" rIns="0" bIns="0"/>
          <a:lstStyle/>
          <a:p>
            <a:pPr>
              <a:defRPr sz="3600">
                <a:solidFill>
                  <a:schemeClr val="accent5">
                    <a:lumOff val="11617"/>
                  </a:schemeClr>
                </a:solidFill>
              </a:defRPr>
            </a:pPr>
            <a:r>
              <a:t>70 Wochen</a:t>
            </a:r>
            <a:r>
              <a:rPr sz="3000"/>
              <a:t>: </a:t>
            </a:r>
            <a:r>
              <a:rPr sz="2600"/>
              <a:t>symbol. Deutung nach Keil</a:t>
            </a:r>
          </a:p>
        </p:txBody>
      </p:sp>
      <p:sp>
        <p:nvSpPr>
          <p:cNvPr id="1577" name="Shape 1577"/>
          <p:cNvSpPr/>
          <p:nvPr/>
        </p:nvSpPr>
        <p:spPr>
          <a:xfrm>
            <a:off x="352423" y="2924943"/>
            <a:ext cx="5611782" cy="36721"/>
          </a:xfrm>
          <a:prstGeom prst="line">
            <a:avLst/>
          </a:prstGeom>
          <a:ln w="3175">
            <a:solidFill>
              <a:srgbClr val="FFFFFF"/>
            </a:solidFill>
          </a:ln>
        </p:spPr>
        <p:txBody>
          <a:bodyPr lIns="45719" rIns="45719"/>
          <a:lstStyle/>
          <a:p>
            <a:pPr>
              <a:defRPr sz="1600"/>
            </a:pPr>
            <a:endParaRPr/>
          </a:p>
        </p:txBody>
      </p:sp>
      <p:sp>
        <p:nvSpPr>
          <p:cNvPr id="1578" name="Shape 1578"/>
          <p:cNvSpPr/>
          <p:nvPr/>
        </p:nvSpPr>
        <p:spPr>
          <a:xfrm flipH="1">
            <a:off x="324797" y="2852934"/>
            <a:ext cx="2" cy="288034"/>
          </a:xfrm>
          <a:prstGeom prst="line">
            <a:avLst/>
          </a:prstGeom>
          <a:ln w="3175">
            <a:solidFill>
              <a:srgbClr val="FFFFFF"/>
            </a:solidFill>
          </a:ln>
        </p:spPr>
        <p:txBody>
          <a:bodyPr lIns="45719" rIns="45719"/>
          <a:lstStyle/>
          <a:p>
            <a:pPr>
              <a:defRPr sz="1600"/>
            </a:pPr>
            <a:endParaRPr/>
          </a:p>
        </p:txBody>
      </p:sp>
      <p:sp>
        <p:nvSpPr>
          <p:cNvPr id="1579" name="Shape 1579"/>
          <p:cNvSpPr/>
          <p:nvPr/>
        </p:nvSpPr>
        <p:spPr>
          <a:xfrm>
            <a:off x="354868" y="2460624"/>
            <a:ext cx="1120789"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580" name="Shape 1580"/>
          <p:cNvSpPr/>
          <p:nvPr/>
        </p:nvSpPr>
        <p:spPr>
          <a:xfrm>
            <a:off x="1503387" y="2460624"/>
            <a:ext cx="3860703"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581" name="Shape 1581"/>
          <p:cNvSpPr/>
          <p:nvPr/>
        </p:nvSpPr>
        <p:spPr>
          <a:xfrm>
            <a:off x="5364088" y="2460624"/>
            <a:ext cx="504827" cy="533401"/>
          </a:xfrm>
          <a:prstGeom prst="rect">
            <a:avLst/>
          </a:prstGeom>
          <a:solidFill>
            <a:srgbClr val="3366FF"/>
          </a:solidFill>
          <a:ln w="3175">
            <a:solidFill>
              <a:srgbClr val="FFFFFF"/>
            </a:solidFill>
            <a:miter/>
          </a:ln>
        </p:spPr>
        <p:txBody>
          <a:bodyPr lIns="45719" rIns="45719" anchor="ctr"/>
          <a:lstStyle/>
          <a:p>
            <a:pPr>
              <a:defRPr sz="1600"/>
            </a:pPr>
            <a:endParaRPr/>
          </a:p>
        </p:txBody>
      </p:sp>
      <p:sp>
        <p:nvSpPr>
          <p:cNvPr id="1582" name="Shape 1582"/>
          <p:cNvSpPr/>
          <p:nvPr/>
        </p:nvSpPr>
        <p:spPr>
          <a:xfrm>
            <a:off x="1511672" y="1717355"/>
            <a:ext cx="27171" cy="1244310"/>
          </a:xfrm>
          <a:prstGeom prst="line">
            <a:avLst/>
          </a:prstGeom>
          <a:ln w="63500">
            <a:solidFill>
              <a:srgbClr val="FF0000"/>
            </a:solidFill>
          </a:ln>
        </p:spPr>
        <p:txBody>
          <a:bodyPr lIns="45719" rIns="45719"/>
          <a:lstStyle/>
          <a:p>
            <a:pPr>
              <a:defRPr sz="1600"/>
            </a:pPr>
            <a:endParaRPr/>
          </a:p>
        </p:txBody>
      </p:sp>
      <p:sp>
        <p:nvSpPr>
          <p:cNvPr id="1583" name="Shape 1583"/>
          <p:cNvSpPr/>
          <p:nvPr/>
        </p:nvSpPr>
        <p:spPr>
          <a:xfrm>
            <a:off x="1331639" y="1990109"/>
            <a:ext cx="407585" cy="3"/>
          </a:xfrm>
          <a:prstGeom prst="line">
            <a:avLst/>
          </a:prstGeom>
          <a:ln w="63500">
            <a:solidFill>
              <a:srgbClr val="FF0000"/>
            </a:solidFill>
          </a:ln>
        </p:spPr>
        <p:txBody>
          <a:bodyPr lIns="45719" rIns="45719"/>
          <a:lstStyle/>
          <a:p>
            <a:pPr>
              <a:defRPr sz="1600"/>
            </a:pPr>
            <a:endParaRPr/>
          </a:p>
        </p:txBody>
      </p:sp>
      <p:sp>
        <p:nvSpPr>
          <p:cNvPr id="1584" name="Shape 1584"/>
          <p:cNvSpPr/>
          <p:nvPr/>
        </p:nvSpPr>
        <p:spPr>
          <a:xfrm>
            <a:off x="-36514" y="3187700"/>
            <a:ext cx="838931" cy="73997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200">
                <a:latin typeface="Times New Roman"/>
                <a:ea typeface="Times New Roman"/>
                <a:cs typeface="Times New Roman"/>
                <a:sym typeface="Times New Roman"/>
              </a:defRPr>
            </a:pPr>
            <a:r>
              <a:t>538 </a:t>
            </a:r>
          </a:p>
          <a:p>
            <a:pPr>
              <a:defRPr sz="2200">
                <a:latin typeface="Times New Roman"/>
                <a:ea typeface="Times New Roman"/>
                <a:cs typeface="Times New Roman"/>
                <a:sym typeface="Times New Roman"/>
              </a:defRPr>
            </a:pPr>
            <a:r>
              <a:t>v. Chr.</a:t>
            </a:r>
          </a:p>
        </p:txBody>
      </p:sp>
      <p:sp>
        <p:nvSpPr>
          <p:cNvPr id="1585" name="Shape 1585"/>
          <p:cNvSpPr/>
          <p:nvPr/>
        </p:nvSpPr>
        <p:spPr>
          <a:xfrm>
            <a:off x="323526" y="980727"/>
            <a:ext cx="1756803" cy="10701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200">
                <a:latin typeface="Times New Roman"/>
                <a:ea typeface="Times New Roman"/>
                <a:cs typeface="Times New Roman"/>
                <a:sym typeface="Times New Roman"/>
              </a:defRPr>
            </a:pPr>
            <a:r>
              <a:t>7 Siebenheiten</a:t>
            </a:r>
            <a:br/>
            <a:r>
              <a:t>= undefiniert</a:t>
            </a:r>
          </a:p>
          <a:p>
            <a:pPr>
              <a:defRPr sz="2200">
                <a:latin typeface="Times New Roman"/>
                <a:ea typeface="Times New Roman"/>
                <a:cs typeface="Times New Roman"/>
                <a:sym typeface="Times New Roman"/>
              </a:defRPr>
            </a:pPr>
            <a:r>
              <a:t>bis Chr.</a:t>
            </a:r>
          </a:p>
        </p:txBody>
      </p:sp>
      <p:sp>
        <p:nvSpPr>
          <p:cNvPr id="1586" name="Shape 1586"/>
          <p:cNvSpPr/>
          <p:nvPr/>
        </p:nvSpPr>
        <p:spPr>
          <a:xfrm>
            <a:off x="2555875" y="1124743"/>
            <a:ext cx="1896502" cy="10701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200">
                <a:latin typeface="Times New Roman"/>
                <a:ea typeface="Times New Roman"/>
                <a:cs typeface="Times New Roman"/>
                <a:sym typeface="Times New Roman"/>
              </a:defRPr>
            </a:pPr>
            <a:r>
              <a:t>62 Siebenheiten</a:t>
            </a:r>
            <a:br/>
            <a:r>
              <a:t>= undefiniert </a:t>
            </a:r>
          </a:p>
          <a:p>
            <a:pPr>
              <a:defRPr sz="2200">
                <a:latin typeface="Times New Roman"/>
                <a:ea typeface="Times New Roman"/>
                <a:cs typeface="Times New Roman"/>
                <a:sym typeface="Times New Roman"/>
              </a:defRPr>
            </a:pPr>
            <a:r>
              <a:t>bis z. Endzeit</a:t>
            </a:r>
          </a:p>
        </p:txBody>
      </p:sp>
      <p:sp>
        <p:nvSpPr>
          <p:cNvPr id="1587" name="Shape 1587"/>
          <p:cNvSpPr/>
          <p:nvPr/>
        </p:nvSpPr>
        <p:spPr>
          <a:xfrm flipH="1" flipV="1">
            <a:off x="1511670" y="3010890"/>
            <a:ext cx="71985" cy="1765664"/>
          </a:xfrm>
          <a:prstGeom prst="line">
            <a:avLst/>
          </a:prstGeom>
          <a:ln w="63500">
            <a:solidFill>
              <a:srgbClr val="FFFFFF"/>
            </a:solidFill>
            <a:tailEnd type="triangle"/>
          </a:ln>
        </p:spPr>
        <p:txBody>
          <a:bodyPr lIns="45719" rIns="45719"/>
          <a:lstStyle/>
          <a:p>
            <a:pPr>
              <a:defRPr sz="1600"/>
            </a:pPr>
            <a:endParaRPr/>
          </a:p>
        </p:txBody>
      </p:sp>
      <p:sp>
        <p:nvSpPr>
          <p:cNvPr id="1588" name="Shape 1588"/>
          <p:cNvSpPr/>
          <p:nvPr/>
        </p:nvSpPr>
        <p:spPr>
          <a:xfrm>
            <a:off x="3910050" y="4293096"/>
            <a:ext cx="2822189" cy="14003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200">
                <a:latin typeface="Times New Roman"/>
                <a:ea typeface="Times New Roman"/>
                <a:cs typeface="Times New Roman"/>
                <a:sym typeface="Times New Roman"/>
              </a:defRPr>
            </a:lvl1pPr>
          </a:lstStyle>
          <a:p>
            <a:r>
              <a:t>Endzeit: Ausrottung des Messias durch Ausrottung der Heiligen ??</a:t>
            </a:r>
          </a:p>
        </p:txBody>
      </p:sp>
      <p:sp>
        <p:nvSpPr>
          <p:cNvPr id="1589" name="Shape 1589"/>
          <p:cNvSpPr/>
          <p:nvPr/>
        </p:nvSpPr>
        <p:spPr>
          <a:xfrm flipV="1">
            <a:off x="5364088" y="2981818"/>
            <a:ext cx="17029" cy="1383286"/>
          </a:xfrm>
          <a:prstGeom prst="line">
            <a:avLst/>
          </a:prstGeom>
          <a:ln w="63500">
            <a:solidFill>
              <a:srgbClr val="FFFFFF"/>
            </a:solidFill>
            <a:tailEnd type="triangle"/>
          </a:ln>
        </p:spPr>
        <p:txBody>
          <a:bodyPr lIns="45719" rIns="45719"/>
          <a:lstStyle/>
          <a:p>
            <a:pPr>
              <a:defRPr sz="1600"/>
            </a:pPr>
            <a:endParaRPr/>
          </a:p>
        </p:txBody>
      </p:sp>
      <p:sp>
        <p:nvSpPr>
          <p:cNvPr id="1590" name="Shape 1590"/>
          <p:cNvSpPr/>
          <p:nvPr/>
        </p:nvSpPr>
        <p:spPr>
          <a:xfrm flipH="1" flipV="1">
            <a:off x="5892219" y="3010889"/>
            <a:ext cx="1560101" cy="1354216"/>
          </a:xfrm>
          <a:prstGeom prst="line">
            <a:avLst/>
          </a:prstGeom>
          <a:ln w="63500">
            <a:solidFill>
              <a:srgbClr val="FFFFFF"/>
            </a:solidFill>
            <a:tailEnd type="triangle"/>
          </a:ln>
        </p:spPr>
        <p:txBody>
          <a:bodyPr lIns="45719" rIns="45719"/>
          <a:lstStyle/>
          <a:p>
            <a:pPr>
              <a:defRPr sz="1600"/>
            </a:pPr>
            <a:endParaRPr/>
          </a:p>
        </p:txBody>
      </p:sp>
      <p:sp>
        <p:nvSpPr>
          <p:cNvPr id="1591" name="Shape 1591"/>
          <p:cNvSpPr/>
          <p:nvPr/>
        </p:nvSpPr>
        <p:spPr>
          <a:xfrm>
            <a:off x="5964204" y="1052735"/>
            <a:ext cx="2" cy="1958157"/>
          </a:xfrm>
          <a:prstGeom prst="line">
            <a:avLst/>
          </a:prstGeom>
          <a:ln w="63500">
            <a:solidFill>
              <a:srgbClr val="FF0000"/>
            </a:solidFill>
            <a:tailEnd type="triangle"/>
          </a:ln>
        </p:spPr>
        <p:txBody>
          <a:bodyPr lIns="45719" rIns="45719"/>
          <a:lstStyle/>
          <a:p>
            <a:pPr>
              <a:defRPr sz="1600"/>
            </a:pPr>
            <a:endParaRPr/>
          </a:p>
        </p:txBody>
      </p:sp>
      <p:sp>
        <p:nvSpPr>
          <p:cNvPr id="1592" name="Shape 1592"/>
          <p:cNvSpPr/>
          <p:nvPr/>
        </p:nvSpPr>
        <p:spPr>
          <a:xfrm>
            <a:off x="107950" y="5722277"/>
            <a:ext cx="8640514" cy="107290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200" b="1"/>
            </a:pPr>
            <a:r>
              <a:t>ABER: Eine “Siebenheit” vor der Vollendung werden die Heiligen nicht ausgerottet. Der </a:t>
            </a:r>
            <a:r>
              <a:rPr u="sng"/>
              <a:t>Gesalbte</a:t>
            </a:r>
            <a:r>
              <a:t> wird ausgerottet, nicht die Heiligen.</a:t>
            </a:r>
          </a:p>
        </p:txBody>
      </p:sp>
      <p:sp>
        <p:nvSpPr>
          <p:cNvPr id="1593" name="Shape 1593"/>
          <p:cNvSpPr/>
          <p:nvPr/>
        </p:nvSpPr>
        <p:spPr>
          <a:xfrm>
            <a:off x="6732237" y="4229937"/>
            <a:ext cx="1800203" cy="41250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200"/>
            </a:lvl1pPr>
          </a:lstStyle>
          <a:p>
            <a:r>
              <a:t>Vollendung</a:t>
            </a:r>
          </a:p>
        </p:txBody>
      </p:sp>
      <p:sp>
        <p:nvSpPr>
          <p:cNvPr id="1594" name="Shape 1594"/>
          <p:cNvSpPr/>
          <p:nvPr/>
        </p:nvSpPr>
        <p:spPr>
          <a:xfrm>
            <a:off x="5148064" y="1301858"/>
            <a:ext cx="1440162" cy="7399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200">
                <a:latin typeface="Times New Roman"/>
                <a:ea typeface="Times New Roman"/>
                <a:cs typeface="Times New Roman"/>
                <a:sym typeface="Times New Roman"/>
              </a:defRPr>
            </a:lvl1pPr>
          </a:lstStyle>
          <a:p>
            <a:r>
              <a:t>1 Sieben-heit</a:t>
            </a:r>
          </a:p>
        </p:txBody>
      </p:sp>
      <p:sp>
        <p:nvSpPr>
          <p:cNvPr id="1595" name="Shape 1595"/>
          <p:cNvSpPr/>
          <p:nvPr/>
        </p:nvSpPr>
        <p:spPr>
          <a:xfrm>
            <a:off x="1115714" y="4662427"/>
            <a:ext cx="1440162" cy="4097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200">
                <a:latin typeface="Times New Roman"/>
                <a:ea typeface="Times New Roman"/>
                <a:cs typeface="Times New Roman"/>
                <a:sym typeface="Times New Roman"/>
              </a:defRPr>
            </a:lvl1pPr>
          </a:lstStyle>
          <a:p>
            <a:r>
              <a:t>30 n. Chr. </a:t>
            </a:r>
          </a:p>
        </p:txBody>
      </p:sp>
    </p:spTree>
  </p:cSld>
  <p:clrMapOvr>
    <a:masterClrMapping/>
  </p:clrMapOvr>
  <p:transition spd="slow"/>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 name="Shape 1597"/>
          <p:cNvSpPr>
            <a:spLocks noGrp="1"/>
          </p:cNvSpPr>
          <p:nvPr>
            <p:ph type="title"/>
          </p:nvPr>
        </p:nvSpPr>
        <p:spPr>
          <a:xfrm>
            <a:off x="-1" y="277812"/>
            <a:ext cx="9144001" cy="1143002"/>
          </a:xfrm>
          <a:prstGeom prst="rect">
            <a:avLst/>
          </a:prstGeom>
        </p:spPr>
        <p:txBody>
          <a:bodyPr lIns="0" tIns="0" rIns="0" bIns="0"/>
          <a:lstStyle/>
          <a:p>
            <a:pPr defTabSz="841247">
              <a:defRPr sz="3400" b="1" i="1">
                <a:effectLst>
                  <a:outerShdw blurRad="38100" dist="35052" dir="2700000" rotWithShape="0">
                    <a:srgbClr val="000000"/>
                  </a:outerShdw>
                </a:effectLst>
              </a:defRPr>
            </a:pPr>
            <a:r>
              <a:t>Terminus a quo</a:t>
            </a:r>
            <a:br/>
            <a:r>
              <a:rPr b="0" i="0"/>
              <a:t>Zeitpunkt, von welchem an gezählt wird</a:t>
            </a:r>
          </a:p>
        </p:txBody>
      </p:sp>
      <p:sp>
        <p:nvSpPr>
          <p:cNvPr id="1598" name="Shape 1598"/>
          <p:cNvSpPr>
            <a:spLocks noGrp="1"/>
          </p:cNvSpPr>
          <p:nvPr>
            <p:ph type="body" idx="1"/>
          </p:nvPr>
        </p:nvSpPr>
        <p:spPr>
          <a:xfrm>
            <a:off x="107503" y="1600200"/>
            <a:ext cx="8712970" cy="5257800"/>
          </a:xfrm>
          <a:prstGeom prst="rect">
            <a:avLst/>
          </a:prstGeom>
        </p:spPr>
        <p:txBody>
          <a:bodyPr lIns="0" tIns="0" rIns="0" bIns="0"/>
          <a:lstStyle/>
          <a:p>
            <a:pPr marL="0" indent="0">
              <a:buSzTx/>
              <a:buNone/>
              <a:defRPr>
                <a:solidFill>
                  <a:srgbClr val="3366FF"/>
                </a:solidFill>
                <a:effectLst>
                  <a:outerShdw blurRad="38100" dist="38100" dir="2700000" rotWithShape="0">
                    <a:srgbClr val="000000"/>
                  </a:outerShdw>
                </a:effectLst>
              </a:defRPr>
            </a:pPr>
            <a:r>
              <a:t>Das Edikt des Kyrus 538 v. Chr.? </a:t>
            </a:r>
            <a:endParaRPr sz="1600"/>
          </a:p>
          <a:p>
            <a:pPr marL="0" indent="0">
              <a:spcBef>
                <a:spcPts val="600"/>
              </a:spcBef>
              <a:buSzTx/>
              <a:buNone/>
              <a:defRPr sz="2400">
                <a:solidFill>
                  <a:srgbClr val="3366FF"/>
                </a:solidFill>
              </a:defRPr>
            </a:pPr>
            <a:r>
              <a:t>2Ch 36:20-23: „Im ersten Jahre Kores', des Königs von Persien, damit das Wort Jahwehs durch den Mund Jeremias erfüllt würde, erweckte Jahweh den Geist Kores', des Königs von Persien; und er ließ einen Ruf ergehen durch sein ganzes Königreich, und zwar auch schriftlich, indem er sagte: So sagt Kores, der König von Persien: Alle Königreiche der Erde hat Jahweh, der Gott des Himmels, mir gegeben; und er hat mich beauftragt, ihm ein Haus zu bauen zu Jerusalem, das in Juda ist. Wer irgend unter euch aus seinem Volk ist, mit dem sei Jahweh, sein Gott; und er ziehe hinauf!“</a:t>
            </a:r>
            <a:r>
              <a:rPr>
                <a:effectLst>
                  <a:outerShdw blurRad="38100" dist="38100" dir="2700000" rotWithShape="0">
                    <a:srgbClr val="000000"/>
                  </a:outerShdw>
                </a:effectLst>
              </a:rPr>
              <a:t> </a:t>
            </a:r>
          </a:p>
        </p:txBody>
      </p:sp>
    </p:spTree>
  </p:cSld>
  <p:clrMapOvr>
    <a:masterClrMapping/>
  </p:clrMapOvr>
  <p:transition spd="slow"/>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 name="Shape 1600"/>
          <p:cNvSpPr>
            <a:spLocks noGrp="1"/>
          </p:cNvSpPr>
          <p:nvPr>
            <p:ph type="title"/>
          </p:nvPr>
        </p:nvSpPr>
        <p:spPr>
          <a:xfrm>
            <a:off x="457200" y="277813"/>
            <a:ext cx="8229600" cy="1143002"/>
          </a:xfrm>
          <a:prstGeom prst="rect">
            <a:avLst/>
          </a:prstGeom>
        </p:spPr>
        <p:txBody>
          <a:bodyPr lIns="0" tIns="0" rIns="0" bIns="0"/>
          <a:lstStyle>
            <a:lvl1pPr>
              <a:defRPr sz="4300">
                <a:solidFill>
                  <a:schemeClr val="accent5">
                    <a:lumOff val="11617"/>
                  </a:schemeClr>
                </a:solidFill>
              </a:defRPr>
            </a:lvl1pPr>
          </a:lstStyle>
          <a:p>
            <a:r>
              <a:t>Dan 11,3.4</a:t>
            </a:r>
          </a:p>
        </p:txBody>
      </p:sp>
      <p:sp>
        <p:nvSpPr>
          <p:cNvPr id="1601" name="Shape 1601"/>
          <p:cNvSpPr>
            <a:spLocks noGrp="1"/>
          </p:cNvSpPr>
          <p:nvPr>
            <p:ph type="body" idx="1"/>
          </p:nvPr>
        </p:nvSpPr>
        <p:spPr>
          <a:xfrm>
            <a:off x="251520" y="1600200"/>
            <a:ext cx="8892480" cy="5257800"/>
          </a:xfrm>
          <a:prstGeom prst="rect">
            <a:avLst/>
          </a:prstGeom>
          <a:solidFill>
            <a:srgbClr val="FFFFFF"/>
          </a:solidFill>
          <a:ln w="25400">
            <a:solidFill>
              <a:schemeClr val="accent1"/>
            </a:solidFill>
            <a:round/>
          </a:ln>
          <a:effectLst>
            <a:outerShdw blurRad="38100" dist="23000" dir="5400000" rotWithShape="0">
              <a:srgbClr val="000000">
                <a:alpha val="35000"/>
              </a:srgbClr>
            </a:outerShdw>
          </a:effectLst>
        </p:spPr>
        <p:txBody>
          <a:bodyPr lIns="0" tIns="0" rIns="0" bIns="0"/>
          <a:lstStyle/>
          <a:p>
            <a:pPr marL="0" indent="0" defTabSz="914400">
              <a:spcBef>
                <a:spcPts val="0"/>
              </a:spcBef>
              <a:buSzTx/>
              <a:buFontTx/>
              <a:buNone/>
            </a:pPr>
            <a:r>
              <a:t>Alexander von Makedonien: 336-323 v. Chr. </a:t>
            </a:r>
          </a:p>
          <a:p>
            <a:pPr marL="0" indent="0" defTabSz="914400">
              <a:spcBef>
                <a:spcPts val="0"/>
              </a:spcBef>
              <a:buSzTx/>
              <a:buFontTx/>
              <a:buNone/>
            </a:pPr>
            <a:r>
              <a:t>Diadochen nach dem Tod Alexanders 323 </a:t>
            </a:r>
          </a:p>
          <a:p>
            <a:pPr marL="0" lvl="1" indent="0" defTabSz="914400">
              <a:spcBef>
                <a:spcPts val="0"/>
              </a:spcBef>
              <a:buSzTx/>
              <a:buFontTx/>
              <a:buNone/>
            </a:pPr>
            <a:r>
              <a:t>1. Ptolemaios - Ägypten und Palästina + Teile Arabiens [ab 312 v. Chr.]</a:t>
            </a:r>
            <a:endParaRPr>
              <a:effectLst>
                <a:outerShdw blurRad="38100" dist="38100" dir="2700000" rotWithShape="0">
                  <a:srgbClr val="000000"/>
                </a:outerShdw>
              </a:effectLst>
            </a:endParaRPr>
          </a:p>
          <a:p>
            <a:pPr marL="0" lvl="1" indent="0" defTabSz="914400">
              <a:spcBef>
                <a:spcPts val="0"/>
              </a:spcBef>
              <a:buSzTx/>
              <a:buFontTx/>
              <a:buNone/>
            </a:pPr>
            <a:r>
              <a:t>2. Seleukos – Syrien [Zuerst Antigonos - Babylon + Phrygien </a:t>
            </a:r>
            <a:r>
              <a:rPr>
                <a:latin typeface="Symbol"/>
                <a:ea typeface="Symbol"/>
                <a:cs typeface="Symbol"/>
                <a:sym typeface="Symbol"/>
              </a:rPr>
              <a:t>→</a:t>
            </a:r>
            <a:r>
              <a:t> 301: Seleukus: Syrien bis Indien</a:t>
            </a:r>
            <a:br/>
            <a:r>
              <a:t>3. Lysimachos - Thrakien und Bithynien (Teile Kleinasiens; nur bis 281 v. Chr.) </a:t>
            </a:r>
          </a:p>
          <a:p>
            <a:pPr marL="0" lvl="1" indent="0" defTabSz="914400">
              <a:spcBef>
                <a:spcPts val="0"/>
              </a:spcBef>
              <a:buSzTx/>
              <a:buFontTx/>
              <a:buNone/>
            </a:pPr>
            <a:r>
              <a:t>4. Kassander - Mazedonien und Griechenland  (unbedeutend)</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 name="image4.png"/>
          <p:cNvPicPr>
            <a:picLocks noChangeAspect="1"/>
          </p:cNvPicPr>
          <p:nvPr/>
        </p:nvPicPr>
        <p:blipFill>
          <a:blip r:embed="rId2">
            <a:extLst/>
          </a:blip>
          <a:stretch>
            <a:fillRect/>
          </a:stretch>
        </p:blipFill>
        <p:spPr>
          <a:xfrm>
            <a:off x="218109" y="1487035"/>
            <a:ext cx="8707782" cy="5377216"/>
          </a:xfrm>
          <a:prstGeom prst="rect">
            <a:avLst/>
          </a:prstGeom>
          <a:ln w="12700">
            <a:miter lim="400000"/>
          </a:ln>
        </p:spPr>
      </p:pic>
      <p:sp>
        <p:nvSpPr>
          <p:cNvPr id="381" name="Shape 381"/>
          <p:cNvSpPr>
            <a:spLocks noGrp="1"/>
          </p:cNvSpPr>
          <p:nvPr>
            <p:ph type="title" idx="4294967295"/>
          </p:nvPr>
        </p:nvSpPr>
        <p:spPr>
          <a:xfrm>
            <a:off x="2273785" y="4802146"/>
            <a:ext cx="3984209" cy="569022"/>
          </a:xfrm>
          <a:prstGeom prst="rect">
            <a:avLst/>
          </a:prstGeom>
          <a:solidFill>
            <a:srgbClr val="FFFFFF"/>
          </a:solidFill>
          <a:ln w="25400">
            <a:solidFill>
              <a:schemeClr val="accent1"/>
            </a:solidFill>
            <a:round/>
          </a:ln>
          <a:effectLst>
            <a:outerShdw blurRad="38100" dist="23000" dir="5400000" rotWithShape="0">
              <a:srgbClr val="000000">
                <a:alpha val="35000"/>
              </a:srgbClr>
            </a:outerShdw>
          </a:effectLst>
        </p:spPr>
        <p:txBody>
          <a:bodyPr lIns="35718" tIns="35718" rIns="35718" bIns="35718"/>
          <a:lstStyle>
            <a:lvl1pPr algn="l" defTabSz="914400">
              <a:defRPr sz="2700">
                <a:solidFill>
                  <a:srgbClr val="000000"/>
                </a:solidFill>
              </a:defRPr>
            </a:lvl1pPr>
          </a:lstStyle>
          <a:p>
            <a:pPr>
              <a:defRPr>
                <a:effectLst/>
              </a:defRPr>
            </a:pPr>
            <a:r>
              <a:rPr>
                <a:effectLst>
                  <a:outerShdw blurRad="25400" dist="30861" dir="2700000" rotWithShape="0">
                    <a:srgbClr val="000000"/>
                  </a:outerShdw>
                </a:effectLst>
              </a:rPr>
              <a:t>Charkemisch 605 v. Chr. </a:t>
            </a:r>
          </a:p>
        </p:txBody>
      </p:sp>
      <p:sp>
        <p:nvSpPr>
          <p:cNvPr id="382" name="Shape 382"/>
          <p:cNvSpPr/>
          <p:nvPr/>
        </p:nvSpPr>
        <p:spPr>
          <a:xfrm>
            <a:off x="88504" y="30480"/>
            <a:ext cx="9122815" cy="151318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defTabSz="410765">
              <a:spcBef>
                <a:spcPts val="800"/>
              </a:spcBef>
              <a:defRPr sz="2900" b="1">
                <a:latin typeface="+mj-lt"/>
                <a:ea typeface="+mj-ea"/>
                <a:cs typeface="+mj-cs"/>
                <a:sym typeface="Helvetica"/>
              </a:defRPr>
            </a:pPr>
            <a:r>
              <a:t>April-Juni </a:t>
            </a:r>
            <a:r>
              <a:rPr>
                <a:latin typeface="Arial"/>
                <a:ea typeface="Arial"/>
                <a:cs typeface="Arial"/>
                <a:sym typeface="Arial"/>
              </a:rPr>
              <a:t>605 v. Chr.  Schlacht bei Charkemisch: Wendepunkt in der Geschichte des Nahen Ostens. </a:t>
            </a:r>
          </a:p>
          <a:p>
            <a:pPr defTabSz="410765">
              <a:spcBef>
                <a:spcPts val="800"/>
              </a:spcBef>
              <a:defRPr sz="2900" b="1">
                <a:latin typeface="+mj-lt"/>
                <a:ea typeface="+mj-ea"/>
                <a:cs typeface="+mj-cs"/>
                <a:sym typeface="Helvetica"/>
              </a:defRPr>
            </a:pPr>
            <a:r>
              <a:t>Nebukadnezar besiegt Pharao Necho (Ägypten)</a:t>
            </a:r>
          </a:p>
        </p:txBody>
      </p:sp>
      <p:sp>
        <p:nvSpPr>
          <p:cNvPr id="383" name="Shape 383"/>
          <p:cNvSpPr/>
          <p:nvPr/>
        </p:nvSpPr>
        <p:spPr>
          <a:xfrm>
            <a:off x="4310305" y="3253669"/>
            <a:ext cx="523390" cy="350662"/>
          </a:xfrm>
          <a:prstGeom prst="rect">
            <a:avLst/>
          </a:prstGeom>
          <a:ln w="12700">
            <a:miter lim="400000"/>
          </a:ln>
        </p:spPr>
        <p:txBody>
          <a:bodyPr wrap="none" lIns="45719" rIns="45719">
            <a:spAutoFit/>
          </a:bodyPr>
          <a:lstStyle/>
          <a:p>
            <a:endParaRPr/>
          </a:p>
        </p:txBody>
      </p:sp>
      <p:sp>
        <p:nvSpPr>
          <p:cNvPr id="384" name="Shape 384"/>
          <p:cNvSpPr/>
          <p:nvPr/>
        </p:nvSpPr>
        <p:spPr>
          <a:xfrm flipH="1" flipV="1">
            <a:off x="3092101" y="2252585"/>
            <a:ext cx="1082081" cy="2566264"/>
          </a:xfrm>
          <a:prstGeom prst="line">
            <a:avLst/>
          </a:prstGeom>
          <a:ln w="25400">
            <a:solidFill>
              <a:schemeClr val="accent4"/>
            </a:solidFill>
          </a:ln>
          <a:effectLst>
            <a:outerShdw blurRad="38100" dist="20000" dir="5400000" rotWithShape="0">
              <a:srgbClr val="000000">
                <a:alpha val="38000"/>
              </a:srgbClr>
            </a:outerShdw>
          </a:effectLst>
        </p:spPr>
        <p:txBody>
          <a:bodyPr lIns="45719" rIns="45719"/>
          <a:lstStyle/>
          <a:p>
            <a:pPr>
              <a:defRPr sz="2700"/>
            </a:pPr>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Shape 462"/>
          <p:cNvSpPr>
            <a:spLocks noGrp="1"/>
          </p:cNvSpPr>
          <p:nvPr>
            <p:ph type="title"/>
          </p:nvPr>
        </p:nvSpPr>
        <p:spPr>
          <a:xfrm>
            <a:off x="323527" y="277813"/>
            <a:ext cx="8640962" cy="1143001"/>
          </a:xfrm>
          <a:prstGeom prst="rect">
            <a:avLst/>
          </a:prstGeom>
        </p:spPr>
        <p:txBody>
          <a:bodyPr/>
          <a:lstStyle/>
          <a:p>
            <a:pPr>
              <a:defRPr>
                <a:solidFill>
                  <a:srgbClr val="FFC000"/>
                </a:solidFill>
              </a:defRPr>
            </a:pPr>
            <a:r>
              <a:t>Daniel – </a:t>
            </a:r>
            <a:r>
              <a:rPr sz="4000">
                <a:solidFill>
                  <a:srgbClr val="FFFFFF"/>
                </a:solidFill>
              </a:rPr>
              <a:t>Einteilung chronologisch?</a:t>
            </a:r>
          </a:p>
        </p:txBody>
      </p:sp>
      <p:sp>
        <p:nvSpPr>
          <p:cNvPr id="463" name="Shape 463"/>
          <p:cNvSpPr>
            <a:spLocks noGrp="1"/>
          </p:cNvSpPr>
          <p:nvPr>
            <p:ph type="body" idx="1"/>
          </p:nvPr>
        </p:nvSpPr>
        <p:spPr>
          <a:xfrm>
            <a:off x="457200" y="1340767"/>
            <a:ext cx="8291263" cy="5517234"/>
          </a:xfrm>
          <a:prstGeom prst="rect">
            <a:avLst/>
          </a:prstGeom>
        </p:spPr>
        <p:txBody>
          <a:bodyPr/>
          <a:lstStyle/>
          <a:p>
            <a:pPr>
              <a:buBlip>
                <a:blip r:embed="rId2"/>
              </a:buBlip>
            </a:pPr>
            <a:r>
              <a:t>1: </a:t>
            </a:r>
            <a:r>
              <a:rPr sz="2400">
                <a:solidFill>
                  <a:srgbClr val="CAB5EC"/>
                </a:solidFill>
              </a:rPr>
              <a:t>605/604 v. Chr. </a:t>
            </a:r>
            <a:endParaRPr>
              <a:solidFill>
                <a:srgbClr val="CAB5EC"/>
              </a:solidFill>
            </a:endParaRPr>
          </a:p>
          <a:p>
            <a:pPr>
              <a:buBlip>
                <a:blip r:embed="rId2"/>
              </a:buBlip>
            </a:pPr>
            <a:r>
              <a:t>2: </a:t>
            </a:r>
            <a:r>
              <a:rPr sz="2400">
                <a:solidFill>
                  <a:srgbClr val="CAB5EC"/>
                </a:solidFill>
              </a:rPr>
              <a:t>603 </a:t>
            </a:r>
            <a:endParaRPr>
              <a:solidFill>
                <a:srgbClr val="CAB5EC"/>
              </a:solidFill>
            </a:endParaRPr>
          </a:p>
          <a:p>
            <a:pPr>
              <a:buBlip>
                <a:blip r:embed="rId2"/>
              </a:buBlip>
            </a:pPr>
            <a:r>
              <a:t>3: </a:t>
            </a:r>
            <a:r>
              <a:rPr>
                <a:solidFill>
                  <a:srgbClr val="CAB5EC"/>
                </a:solidFill>
              </a:rPr>
              <a:t>ca. </a:t>
            </a:r>
            <a:r>
              <a:rPr sz="2400">
                <a:solidFill>
                  <a:srgbClr val="CAB5EC"/>
                </a:solidFill>
              </a:rPr>
              <a:t>602/600</a:t>
            </a:r>
            <a:endParaRPr>
              <a:solidFill>
                <a:srgbClr val="CAB5EC"/>
              </a:solidFill>
            </a:endParaRPr>
          </a:p>
          <a:p>
            <a:pPr>
              <a:buBlip>
                <a:blip r:embed="rId2"/>
              </a:buBlip>
            </a:pPr>
            <a:r>
              <a:t>4: </a:t>
            </a:r>
            <a:r>
              <a:rPr sz="2400">
                <a:solidFill>
                  <a:srgbClr val="CAB5EC"/>
                </a:solidFill>
              </a:rPr>
              <a:t>ca. 570</a:t>
            </a:r>
            <a:endParaRPr>
              <a:solidFill>
                <a:srgbClr val="CAB5EC"/>
              </a:solidFill>
            </a:endParaRPr>
          </a:p>
          <a:p>
            <a:pPr>
              <a:buBlip>
                <a:blip r:embed="rId2"/>
              </a:buBlip>
            </a:pPr>
            <a:r>
              <a:t>5: </a:t>
            </a:r>
            <a:r>
              <a:rPr sz="2400">
                <a:solidFill>
                  <a:srgbClr val="FFFF00"/>
                </a:solidFill>
              </a:rPr>
              <a:t>539 v. Chr. </a:t>
            </a:r>
            <a:endParaRPr>
              <a:solidFill>
                <a:srgbClr val="FFFF00"/>
              </a:solidFill>
            </a:endParaRPr>
          </a:p>
          <a:p>
            <a:pPr>
              <a:buBlip>
                <a:blip r:embed="rId2"/>
              </a:buBlip>
            </a:pPr>
            <a:r>
              <a:t>6: </a:t>
            </a:r>
            <a:r>
              <a:rPr sz="2400">
                <a:solidFill>
                  <a:srgbClr val="FFFF00"/>
                </a:solidFill>
              </a:rPr>
              <a:t>539/538 v. Chr. </a:t>
            </a:r>
          </a:p>
          <a:p>
            <a:pPr>
              <a:buBlip>
                <a:blip r:embed="rId2"/>
              </a:buBlip>
              <a:defRPr>
                <a:solidFill>
                  <a:srgbClr val="92D050"/>
                </a:solidFill>
              </a:defRPr>
            </a:pPr>
            <a:r>
              <a:t>7: </a:t>
            </a:r>
            <a:r>
              <a:rPr sz="2400"/>
              <a:t>553 v. Chr. </a:t>
            </a:r>
          </a:p>
          <a:p>
            <a:pPr>
              <a:buBlip>
                <a:blip r:embed="rId2"/>
              </a:buBlip>
              <a:defRPr>
                <a:solidFill>
                  <a:srgbClr val="92D050"/>
                </a:solidFill>
              </a:defRPr>
            </a:pPr>
            <a:r>
              <a:t>8: </a:t>
            </a:r>
            <a:r>
              <a:rPr sz="2400"/>
              <a:t>551 v. Chr. </a:t>
            </a:r>
          </a:p>
          <a:p>
            <a:pPr>
              <a:buBlip>
                <a:blip r:embed="rId2"/>
              </a:buBlip>
            </a:pPr>
            <a:r>
              <a:t>9: </a:t>
            </a:r>
            <a:r>
              <a:rPr sz="2400">
                <a:solidFill>
                  <a:srgbClr val="FFFF00"/>
                </a:solidFill>
              </a:rPr>
              <a:t>539 v. Chr.  </a:t>
            </a:r>
            <a:endParaRPr>
              <a:solidFill>
                <a:srgbClr val="FFFF00"/>
              </a:solidFill>
            </a:endParaRPr>
          </a:p>
          <a:p>
            <a:pPr>
              <a:buBlip>
                <a:blip r:embed="rId2"/>
              </a:buBlip>
            </a:pPr>
            <a:r>
              <a:t>10-12: </a:t>
            </a:r>
            <a:r>
              <a:rPr sz="2400">
                <a:solidFill>
                  <a:srgbClr val="FFFF00"/>
                </a:solidFill>
              </a:rPr>
              <a:t>536 v. Chr.</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 name="Shape 1603"/>
          <p:cNvSpPr>
            <a:spLocks noGrp="1"/>
          </p:cNvSpPr>
          <p:nvPr>
            <p:ph type="title"/>
          </p:nvPr>
        </p:nvSpPr>
        <p:spPr>
          <a:xfrm>
            <a:off x="457200" y="138113"/>
            <a:ext cx="8229600" cy="679782"/>
          </a:xfrm>
          <a:prstGeom prst="rect">
            <a:avLst/>
          </a:prstGeom>
          <a:solidFill>
            <a:srgbClr val="FFFFFF"/>
          </a:solidFill>
          <a:ln w="25400">
            <a:solidFill>
              <a:schemeClr val="accent1"/>
            </a:solidFill>
            <a:round/>
          </a:ln>
          <a:effectLst>
            <a:outerShdw blurRad="38100" dist="23000" dir="5400000" rotWithShape="0">
              <a:srgbClr val="000000">
                <a:alpha val="35000"/>
              </a:srgbClr>
            </a:outerShdw>
          </a:effectLst>
        </p:spPr>
        <p:txBody>
          <a:bodyPr lIns="0" tIns="0" rIns="0" bIns="0"/>
          <a:lstStyle>
            <a:lvl1pPr defTabSz="914400">
              <a:defRPr sz="2700">
                <a:solidFill>
                  <a:srgbClr val="000000"/>
                </a:solidFill>
              </a:defRPr>
            </a:lvl1pPr>
          </a:lstStyle>
          <a:p>
            <a:pPr>
              <a:defRPr>
                <a:effectLst/>
              </a:defRPr>
            </a:pPr>
            <a:r>
              <a:t>Dan 9 und Mt 24,15: Heilige Stätte</a:t>
            </a:r>
          </a:p>
        </p:txBody>
      </p:sp>
      <p:sp>
        <p:nvSpPr>
          <p:cNvPr id="1604" name="Shape 1604"/>
          <p:cNvSpPr>
            <a:spLocks noGrp="1"/>
          </p:cNvSpPr>
          <p:nvPr>
            <p:ph type="body" idx="1"/>
          </p:nvPr>
        </p:nvSpPr>
        <p:spPr>
          <a:xfrm>
            <a:off x="128798" y="872579"/>
            <a:ext cx="9015202" cy="5985422"/>
          </a:xfrm>
          <a:prstGeom prst="rect">
            <a:avLst/>
          </a:prstGeom>
          <a:solidFill>
            <a:srgbClr val="FFFFFF"/>
          </a:solidFill>
          <a:ln w="25400">
            <a:solidFill>
              <a:schemeClr val="accent1"/>
            </a:solidFill>
            <a:round/>
          </a:ln>
          <a:effectLst>
            <a:outerShdw blurRad="38100" dist="23000" dir="5400000" rotWithShape="0">
              <a:srgbClr val="000000">
                <a:alpha val="35000"/>
              </a:srgbClr>
            </a:outerShdw>
          </a:effectLst>
        </p:spPr>
        <p:txBody>
          <a:bodyPr lIns="0" tIns="0" rIns="0" bIns="0"/>
          <a:lstStyle/>
          <a:p>
            <a:pPr marL="0" indent="0" defTabSz="914400">
              <a:spcBef>
                <a:spcPts val="0"/>
              </a:spcBef>
              <a:buSzTx/>
              <a:buFontTx/>
              <a:buNone/>
              <a:defRPr sz="2500"/>
            </a:pPr>
            <a:r>
              <a:t>Esr 9,8: „Und nun ist uns für einen kleinen Augenblick Gnade von Seiten JAHWEHS, unseres Gottes, zuteil geworden, indem er uns Entronnene übrig gelassen und uns einen Pflock gegeben hat an seiner heiligen Stätte, damit unser Gott unsere Augen erleuchte und uns ein wenig aufleben lasse in unserer Knechtschaft.“</a:t>
            </a:r>
          </a:p>
          <a:p>
            <a:pPr marL="0" indent="0" defTabSz="914400">
              <a:spcBef>
                <a:spcPts val="0"/>
              </a:spcBef>
              <a:buSzTx/>
              <a:buFontTx/>
              <a:buNone/>
              <a:defRPr sz="2500"/>
            </a:pPr>
            <a:r>
              <a:t>Pred 8,10: „Und dann habe ich Ehrfurchtslose gesehen, die begraben wurden und [zur Ruhe] eingingen; diejenigen aber, die recht gehandelt hatten, mussten von der heiligen Stätte wegziehen und wurden in der Stadt vergessen. Auch das ist Eitelkeit.“</a:t>
            </a:r>
          </a:p>
          <a:p>
            <a:pPr marL="0" indent="0" defTabSz="914400">
              <a:spcBef>
                <a:spcPts val="0"/>
              </a:spcBef>
              <a:buSzTx/>
              <a:buFontTx/>
              <a:buNone/>
              <a:defRPr sz="2500"/>
            </a:pPr>
            <a:r>
              <a:t>5M 12:5  „sondern die Stätte sollt ihr aufsuchen, die JAHWEH, euer Gott, aus allen euren Stämmen erwählen wird, um seinen Namen dahin zu setzen, dass er dort wohne, und dahin sollst du kommen.“</a:t>
            </a:r>
          </a:p>
        </p:txBody>
      </p:sp>
    </p:spTree>
  </p:cSld>
  <p:clrMapOvr>
    <a:masterClrMapping/>
  </p:clrMapOvr>
  <p:transition spd="slow"/>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 name="Shape 1606"/>
          <p:cNvSpPr/>
          <p:nvPr/>
        </p:nvSpPr>
        <p:spPr>
          <a:xfrm>
            <a:off x="395535" y="188638"/>
            <a:ext cx="8664452" cy="62155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3200" cap="all"/>
            </a:pPr>
            <a:r>
              <a:t>Daniel</a:t>
            </a:r>
            <a:r>
              <a:rPr b="1"/>
              <a:t> </a:t>
            </a:r>
            <a:r>
              <a:rPr b="1" i="1"/>
              <a:t>- </a:t>
            </a:r>
            <a:r>
              <a:t>Gliederung</a:t>
            </a:r>
            <a:r>
              <a:rPr b="1" i="1"/>
              <a:t> </a:t>
            </a:r>
          </a:p>
          <a:p>
            <a:pPr>
              <a:defRPr sz="2400" b="1" i="1" cap="all"/>
            </a:pPr>
            <a:r>
              <a:t>Teil</a:t>
            </a:r>
            <a:r>
              <a:rPr cap="none"/>
              <a:t> I: K. 1-5</a:t>
            </a:r>
          </a:p>
          <a:p>
            <a:pPr>
              <a:defRPr sz="2400" b="1"/>
            </a:pPr>
            <a:r>
              <a:t>K. 1: Die Weigerung am babylonischen Hof</a:t>
            </a:r>
          </a:p>
          <a:p>
            <a:pPr>
              <a:defRPr sz="2400" b="1"/>
            </a:pPr>
            <a:r>
              <a:t>K. 2-3: Die zwei Menschenbildnisse</a:t>
            </a:r>
          </a:p>
          <a:p>
            <a:pPr>
              <a:defRPr sz="2000"/>
            </a:pPr>
            <a:r>
              <a:t>    a. Nebukadnezars Traumbild von den Weltreichen K. 2</a:t>
            </a:r>
          </a:p>
          <a:p>
            <a:pPr>
              <a:defRPr sz="2000"/>
            </a:pPr>
            <a:r>
              <a:t>    b. Nebukadnezars Standbild K. 3</a:t>
            </a:r>
          </a:p>
          <a:p>
            <a:pPr>
              <a:defRPr sz="2400"/>
            </a:pPr>
            <a:r>
              <a:t>K</a:t>
            </a:r>
            <a:r>
              <a:rPr b="1"/>
              <a:t>. 4-5: Die Bestrafung der zwei Könige</a:t>
            </a:r>
          </a:p>
          <a:p>
            <a:pPr>
              <a:defRPr sz="2000"/>
            </a:pPr>
            <a:r>
              <a:t>    a. Strafe und Wiederherstellung Nebukadnezars K. 4</a:t>
            </a:r>
          </a:p>
          <a:p>
            <a:pPr>
              <a:defRPr sz="2000"/>
            </a:pPr>
            <a:r>
              <a:t>    b. Strafe Belsazars ohne Wiederherst. K. 5 (Höhepunkt) </a:t>
            </a:r>
          </a:p>
          <a:p>
            <a:pPr>
              <a:defRPr sz="2000"/>
            </a:pPr>
            <a:endParaRPr/>
          </a:p>
          <a:p>
            <a:pPr>
              <a:defRPr sz="2400" b="1" i="1" cap="all"/>
            </a:pPr>
            <a:r>
              <a:t>Teil</a:t>
            </a:r>
            <a:r>
              <a:rPr cap="none"/>
              <a:t> II: K. 6-12</a:t>
            </a:r>
          </a:p>
          <a:p>
            <a:pPr>
              <a:defRPr sz="2400" b="1"/>
            </a:pPr>
            <a:r>
              <a:t>K. 6: Die Weigerung am medopersischen Hof </a:t>
            </a:r>
          </a:p>
          <a:p>
            <a:pPr>
              <a:defRPr sz="2400" b="1"/>
            </a:pPr>
            <a:r>
              <a:t>K. 7-8: Die zwei Tiervisionen</a:t>
            </a:r>
          </a:p>
          <a:p>
            <a:pPr>
              <a:defRPr sz="2400"/>
            </a:pPr>
            <a:r>
              <a:t>   </a:t>
            </a:r>
            <a:r>
              <a:rPr sz="2000"/>
              <a:t>a. Daniels Vision von den Weltreichen K. 7</a:t>
            </a:r>
          </a:p>
          <a:p>
            <a:pPr>
              <a:defRPr sz="2000"/>
            </a:pPr>
            <a:r>
              <a:t>    b. Daniels Vision von den zwei nächsten Reichen K. 8</a:t>
            </a:r>
          </a:p>
          <a:p>
            <a:pPr>
              <a:defRPr sz="2400" b="1"/>
            </a:pPr>
            <a:r>
              <a:t>K. 9-12: Die Deutung der zwei Schriften </a:t>
            </a:r>
          </a:p>
          <a:p>
            <a:pPr>
              <a:defRPr sz="2400"/>
            </a:pPr>
            <a:r>
              <a:t>   </a:t>
            </a:r>
            <a:r>
              <a:rPr sz="2000"/>
              <a:t>a. Strafe und Wiederherstellung Jerusalems K. 9</a:t>
            </a:r>
          </a:p>
          <a:p>
            <a:pPr>
              <a:defRPr sz="2000"/>
            </a:pPr>
            <a:r>
              <a:t>    b. Israels Geschichte bis Antiochus K. 10-12 (Höhepunkt</a:t>
            </a:r>
            <a:r>
              <a:rPr sz="2400"/>
              <a:t>)</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hape 465"/>
          <p:cNvSpPr>
            <a:spLocks noGrp="1"/>
          </p:cNvSpPr>
          <p:nvPr>
            <p:ph type="title"/>
          </p:nvPr>
        </p:nvSpPr>
        <p:spPr>
          <a:xfrm>
            <a:off x="457200" y="277813"/>
            <a:ext cx="8507288" cy="1143001"/>
          </a:xfrm>
          <a:prstGeom prst="rect">
            <a:avLst/>
          </a:prstGeom>
        </p:spPr>
        <p:txBody>
          <a:bodyPr/>
          <a:lstStyle/>
          <a:p>
            <a:pPr>
              <a:defRPr>
                <a:solidFill>
                  <a:srgbClr val="FFC000"/>
                </a:solidFill>
              </a:defRPr>
            </a:pPr>
            <a:r>
              <a:t>Daniel –</a:t>
            </a:r>
            <a:r>
              <a:rPr sz="4000"/>
              <a:t> </a:t>
            </a:r>
            <a:r>
              <a:rPr sz="4000">
                <a:solidFill>
                  <a:srgbClr val="FFFFFF"/>
                </a:solidFill>
              </a:rPr>
              <a:t>Einteilung chronologisch?</a:t>
            </a:r>
          </a:p>
        </p:txBody>
      </p:sp>
      <p:sp>
        <p:nvSpPr>
          <p:cNvPr id="466" name="Shape 466"/>
          <p:cNvSpPr>
            <a:spLocks noGrp="1"/>
          </p:cNvSpPr>
          <p:nvPr>
            <p:ph type="body" idx="1"/>
          </p:nvPr>
        </p:nvSpPr>
        <p:spPr>
          <a:xfrm>
            <a:off x="457200" y="1340767"/>
            <a:ext cx="8686800" cy="5517234"/>
          </a:xfrm>
          <a:prstGeom prst="rect">
            <a:avLst/>
          </a:prstGeom>
        </p:spPr>
        <p:txBody>
          <a:bodyPr/>
          <a:lstStyle/>
          <a:p>
            <a:pPr>
              <a:buBlip>
                <a:blip r:embed="rId2"/>
              </a:buBlip>
            </a:pPr>
            <a:r>
              <a:t>1 </a:t>
            </a:r>
            <a:r>
              <a:rPr>
                <a:solidFill>
                  <a:srgbClr val="CAB5EC"/>
                </a:solidFill>
              </a:rPr>
              <a:t>Nebukadnezar:</a:t>
            </a:r>
            <a:r>
              <a:t> </a:t>
            </a:r>
            <a:r>
              <a:rPr sz="2400">
                <a:solidFill>
                  <a:srgbClr val="CAB5EC"/>
                </a:solidFill>
              </a:rPr>
              <a:t>Daniel weigert sich (Religion)</a:t>
            </a:r>
            <a:endParaRPr>
              <a:solidFill>
                <a:srgbClr val="CAB5EC"/>
              </a:solidFill>
            </a:endParaRPr>
          </a:p>
          <a:p>
            <a:pPr>
              <a:buBlip>
                <a:blip r:embed="rId2"/>
              </a:buBlip>
            </a:pPr>
            <a:r>
              <a:t>2 </a:t>
            </a:r>
            <a:r>
              <a:rPr>
                <a:solidFill>
                  <a:srgbClr val="CAB5EC"/>
                </a:solidFill>
              </a:rPr>
              <a:t>Nebukadnezars Traum: Vier Weltreiche</a:t>
            </a:r>
          </a:p>
          <a:p>
            <a:pPr>
              <a:buBlip>
                <a:blip r:embed="rId2"/>
              </a:buBlip>
            </a:pPr>
            <a:r>
              <a:t>3 </a:t>
            </a:r>
            <a:r>
              <a:rPr>
                <a:solidFill>
                  <a:srgbClr val="CAB5EC"/>
                </a:solidFill>
              </a:rPr>
              <a:t>Standbild - Feuerofen</a:t>
            </a:r>
          </a:p>
          <a:p>
            <a:pPr>
              <a:buBlip>
                <a:blip r:embed="rId2"/>
              </a:buBlip>
            </a:pPr>
            <a:r>
              <a:t>4 </a:t>
            </a:r>
            <a:r>
              <a:rPr>
                <a:solidFill>
                  <a:srgbClr val="CAB5EC"/>
                </a:solidFill>
              </a:rPr>
              <a:t>Strafe + Wiederherstellung Nebukadn. (7 Zeiten)</a:t>
            </a:r>
          </a:p>
          <a:p>
            <a:pPr>
              <a:buBlip>
                <a:blip r:embed="rId2"/>
              </a:buBlip>
              <a:defRPr>
                <a:solidFill>
                  <a:srgbClr val="FFFF00"/>
                </a:solidFill>
              </a:defRPr>
            </a:pPr>
            <a:r>
              <a:t>5 Belsazar </a:t>
            </a:r>
            <a:r>
              <a:rPr sz="2400"/>
              <a:t>– Untergang des Weltreiches</a:t>
            </a:r>
          </a:p>
          <a:p>
            <a:pPr>
              <a:buBlip>
                <a:blip r:embed="rId2"/>
              </a:buBlip>
              <a:defRPr>
                <a:solidFill>
                  <a:srgbClr val="FFFF00"/>
                </a:solidFill>
              </a:defRPr>
            </a:pPr>
            <a:r>
              <a:t>6 Darius: </a:t>
            </a:r>
            <a:r>
              <a:rPr sz="2400"/>
              <a:t>Daniel weigert sich (Religion) -Löwengrube</a:t>
            </a:r>
          </a:p>
          <a:p>
            <a:pPr>
              <a:buBlip>
                <a:blip r:embed="rId2"/>
              </a:buBlip>
            </a:pPr>
            <a:r>
              <a:t>7 </a:t>
            </a:r>
            <a:r>
              <a:rPr>
                <a:solidFill>
                  <a:srgbClr val="CAB5EC"/>
                </a:solidFill>
              </a:rPr>
              <a:t>Daniels Traum: Vier Weltreiche</a:t>
            </a:r>
          </a:p>
          <a:p>
            <a:pPr>
              <a:buBlip>
                <a:blip r:embed="rId2"/>
              </a:buBlip>
            </a:pPr>
            <a:r>
              <a:t>8 </a:t>
            </a:r>
            <a:r>
              <a:rPr>
                <a:solidFill>
                  <a:srgbClr val="CAB5EC"/>
                </a:solidFill>
              </a:rPr>
              <a:t>Zwei Weltreiche</a:t>
            </a:r>
          </a:p>
          <a:p>
            <a:pPr>
              <a:buBlip>
                <a:blip r:embed="rId2"/>
              </a:buBlip>
              <a:defRPr>
                <a:solidFill>
                  <a:srgbClr val="FFFF00"/>
                </a:solidFill>
              </a:defRPr>
            </a:pPr>
            <a:r>
              <a:t>9 Strafe + Wiederherstellung Jerusalems (70+7x70)</a:t>
            </a:r>
          </a:p>
          <a:p>
            <a:pPr>
              <a:buBlip>
                <a:blip r:embed="rId2"/>
              </a:buBlip>
              <a:defRPr>
                <a:solidFill>
                  <a:srgbClr val="FFFF00"/>
                </a:solidFill>
              </a:defRPr>
            </a:pPr>
            <a:r>
              <a:t>10-12 König des Nordens - </a:t>
            </a:r>
            <a:r>
              <a:rPr sz="2400"/>
              <a:t>Untergang des Weltreiches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Shape 468"/>
          <p:cNvSpPr>
            <a:spLocks noGrp="1"/>
          </p:cNvSpPr>
          <p:nvPr>
            <p:ph type="title"/>
          </p:nvPr>
        </p:nvSpPr>
        <p:spPr>
          <a:prstGeom prst="rect">
            <a:avLst/>
          </a:prstGeom>
        </p:spPr>
        <p:txBody>
          <a:bodyPr/>
          <a:lstStyle/>
          <a:p>
            <a:pPr>
              <a:defRPr>
                <a:solidFill>
                  <a:srgbClr val="FFC000"/>
                </a:solidFill>
              </a:defRPr>
            </a:pPr>
            <a:r>
              <a:t>Daniel – </a:t>
            </a:r>
            <a:r>
              <a:rPr sz="4000">
                <a:solidFill>
                  <a:srgbClr val="FFFFFF"/>
                </a:solidFill>
              </a:rPr>
              <a:t>Einteilung stilistisch?</a:t>
            </a:r>
          </a:p>
        </p:txBody>
      </p:sp>
      <p:sp>
        <p:nvSpPr>
          <p:cNvPr id="469" name="Shape 469"/>
          <p:cNvSpPr>
            <a:spLocks noGrp="1"/>
          </p:cNvSpPr>
          <p:nvPr>
            <p:ph type="body" idx="1"/>
          </p:nvPr>
        </p:nvSpPr>
        <p:spPr>
          <a:xfrm>
            <a:off x="457200" y="1344959"/>
            <a:ext cx="8507288" cy="5589242"/>
          </a:xfrm>
          <a:prstGeom prst="rect">
            <a:avLst/>
          </a:prstGeom>
        </p:spPr>
        <p:txBody>
          <a:bodyPr/>
          <a:lstStyle/>
          <a:p>
            <a:pPr>
              <a:buBlip>
                <a:blip r:embed="rId2"/>
              </a:buBlip>
            </a:pPr>
            <a:r>
              <a:t>1 Geschichte</a:t>
            </a:r>
          </a:p>
          <a:p>
            <a:pPr>
              <a:buBlip>
                <a:blip r:embed="rId2"/>
              </a:buBlip>
            </a:pPr>
            <a:r>
              <a:t>2 </a:t>
            </a:r>
            <a:r>
              <a:rPr sz="1800"/>
              <a:t>Geschichte+ </a:t>
            </a:r>
            <a:r>
              <a:rPr>
                <a:solidFill>
                  <a:srgbClr val="00B0F0"/>
                </a:solidFill>
              </a:rPr>
              <a:t>Prophetie</a:t>
            </a:r>
          </a:p>
          <a:p>
            <a:pPr>
              <a:buBlip>
                <a:blip r:embed="rId2"/>
              </a:buBlip>
            </a:pPr>
            <a:r>
              <a:t>3 Geschichte</a:t>
            </a:r>
          </a:p>
          <a:p>
            <a:pPr>
              <a:buBlip>
                <a:blip r:embed="rId2"/>
              </a:buBlip>
            </a:pPr>
            <a:r>
              <a:t>4 Geschichte </a:t>
            </a:r>
            <a:r>
              <a:rPr sz="1800"/>
              <a:t>+</a:t>
            </a:r>
            <a:r>
              <a:rPr sz="1800">
                <a:solidFill>
                  <a:srgbClr val="00B0F0"/>
                </a:solidFill>
              </a:rPr>
              <a:t>Prophetie</a:t>
            </a:r>
            <a:endParaRPr>
              <a:solidFill>
                <a:srgbClr val="00B0F0"/>
              </a:solidFill>
            </a:endParaRPr>
          </a:p>
          <a:p>
            <a:pPr>
              <a:buBlip>
                <a:blip r:embed="rId2"/>
              </a:buBlip>
            </a:pPr>
            <a:r>
              <a:t>5 Geschichte </a:t>
            </a:r>
            <a:r>
              <a:rPr sz="1800"/>
              <a:t>+</a:t>
            </a:r>
            <a:r>
              <a:rPr sz="1800">
                <a:solidFill>
                  <a:srgbClr val="00B0F0"/>
                </a:solidFill>
              </a:rPr>
              <a:t>Prophetie</a:t>
            </a:r>
          </a:p>
          <a:p>
            <a:pPr>
              <a:buBlip>
                <a:blip r:embed="rId2"/>
              </a:buBlip>
            </a:pPr>
            <a:r>
              <a:t>6 Geschichte</a:t>
            </a:r>
          </a:p>
          <a:p>
            <a:pPr>
              <a:buBlip>
                <a:blip r:embed="rId2"/>
              </a:buBlip>
            </a:pPr>
            <a:r>
              <a:t>7 </a:t>
            </a:r>
            <a:r>
              <a:rPr>
                <a:solidFill>
                  <a:srgbClr val="00B0F0"/>
                </a:solidFill>
              </a:rPr>
              <a:t>Prophetie</a:t>
            </a:r>
          </a:p>
          <a:p>
            <a:pPr>
              <a:buBlip>
                <a:blip r:embed="rId2"/>
              </a:buBlip>
            </a:pPr>
            <a:r>
              <a:t>8 </a:t>
            </a:r>
            <a:r>
              <a:rPr>
                <a:solidFill>
                  <a:srgbClr val="00B0F0"/>
                </a:solidFill>
              </a:rPr>
              <a:t>Prophetie</a:t>
            </a:r>
          </a:p>
          <a:p>
            <a:pPr>
              <a:buBlip>
                <a:blip r:embed="rId2"/>
              </a:buBlip>
            </a:pPr>
            <a:r>
              <a:t>9 </a:t>
            </a:r>
            <a:r>
              <a:rPr sz="1800"/>
              <a:t>Geschichte+ </a:t>
            </a:r>
            <a:r>
              <a:rPr>
                <a:solidFill>
                  <a:srgbClr val="00B0F0"/>
                </a:solidFill>
              </a:rPr>
              <a:t>Prophetie</a:t>
            </a:r>
          </a:p>
          <a:p>
            <a:pPr>
              <a:buBlip>
                <a:blip r:embed="rId2"/>
              </a:buBlip>
            </a:pPr>
            <a:r>
              <a:t>10-12 </a:t>
            </a:r>
            <a:r>
              <a:rPr sz="1600"/>
              <a:t>Geschichte+</a:t>
            </a:r>
            <a:r>
              <a:t> </a:t>
            </a:r>
            <a:r>
              <a:rPr>
                <a:solidFill>
                  <a:srgbClr val="00B0F0"/>
                </a:solidFill>
              </a:rPr>
              <a:t>Prophetie</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a:spLocks noGrp="1"/>
          </p:cNvSpPr>
          <p:nvPr>
            <p:ph type="title"/>
          </p:nvPr>
        </p:nvSpPr>
        <p:spPr>
          <a:prstGeom prst="rect">
            <a:avLst/>
          </a:prstGeom>
        </p:spPr>
        <p:txBody>
          <a:bodyPr/>
          <a:lstStyle/>
          <a:p>
            <a:pPr>
              <a:defRPr>
                <a:solidFill>
                  <a:srgbClr val="FFC000"/>
                </a:solidFill>
              </a:defRPr>
            </a:pPr>
            <a:r>
              <a:t>Daniel – </a:t>
            </a:r>
            <a:r>
              <a:rPr sz="4000">
                <a:solidFill>
                  <a:srgbClr val="FFFFFF"/>
                </a:solidFill>
              </a:rPr>
              <a:t>Einteilung stilistisch?</a:t>
            </a:r>
          </a:p>
        </p:txBody>
      </p:sp>
      <p:sp>
        <p:nvSpPr>
          <p:cNvPr id="472" name="Shape 472"/>
          <p:cNvSpPr>
            <a:spLocks noGrp="1"/>
          </p:cNvSpPr>
          <p:nvPr>
            <p:ph type="body" idx="1"/>
          </p:nvPr>
        </p:nvSpPr>
        <p:spPr>
          <a:xfrm>
            <a:off x="457200" y="1340767"/>
            <a:ext cx="8686800" cy="5517234"/>
          </a:xfrm>
          <a:prstGeom prst="rect">
            <a:avLst/>
          </a:prstGeom>
        </p:spPr>
        <p:txBody>
          <a:bodyPr/>
          <a:lstStyle/>
          <a:p>
            <a:pPr>
              <a:buBlip>
                <a:blip r:embed="rId2"/>
              </a:buBlip>
            </a:pPr>
            <a:r>
              <a:t>1 Nebukadnezar: </a:t>
            </a:r>
            <a:r>
              <a:rPr sz="2400"/>
              <a:t>Daniel weigert sich (Religion)</a:t>
            </a:r>
          </a:p>
          <a:p>
            <a:pPr>
              <a:buBlip>
                <a:blip r:embed="rId2"/>
              </a:buBlip>
              <a:defRPr>
                <a:solidFill>
                  <a:srgbClr val="00B0F0"/>
                </a:solidFill>
              </a:defRPr>
            </a:pPr>
            <a:r>
              <a:t>2 Nebukadnezars Traum: Vier Weltreiche</a:t>
            </a:r>
          </a:p>
          <a:p>
            <a:pPr>
              <a:buBlip>
                <a:blip r:embed="rId2"/>
              </a:buBlip>
            </a:pPr>
            <a:r>
              <a:t>3 Standbild - Feuerofen</a:t>
            </a:r>
          </a:p>
          <a:p>
            <a:pPr>
              <a:buBlip>
                <a:blip r:embed="rId2"/>
              </a:buBlip>
            </a:pPr>
            <a:r>
              <a:t>4 Strafe + Wiederherstellung Nebukadn. (7 Zeiten)</a:t>
            </a:r>
          </a:p>
          <a:p>
            <a:pPr>
              <a:buBlip>
                <a:blip r:embed="rId2"/>
              </a:buBlip>
            </a:pPr>
            <a:r>
              <a:t>5 Belsazar </a:t>
            </a:r>
            <a:r>
              <a:rPr sz="2400"/>
              <a:t>– Untergang des Weltreiches</a:t>
            </a:r>
          </a:p>
          <a:p>
            <a:pPr>
              <a:buBlip>
                <a:blip r:embed="rId2"/>
              </a:buBlip>
            </a:pPr>
            <a:r>
              <a:t>6 Darius: </a:t>
            </a:r>
            <a:r>
              <a:rPr sz="2400"/>
              <a:t>Daniel weigert sich (Religion) -Löwengrube</a:t>
            </a:r>
          </a:p>
          <a:p>
            <a:pPr>
              <a:buBlip>
                <a:blip r:embed="rId2"/>
              </a:buBlip>
              <a:defRPr>
                <a:solidFill>
                  <a:srgbClr val="00B0F0"/>
                </a:solidFill>
              </a:defRPr>
            </a:pPr>
            <a:r>
              <a:t>7 Daniels Traum: Vier Weltreiche</a:t>
            </a:r>
          </a:p>
          <a:p>
            <a:pPr>
              <a:buBlip>
                <a:blip r:embed="rId2"/>
              </a:buBlip>
              <a:defRPr>
                <a:solidFill>
                  <a:srgbClr val="00B0F0"/>
                </a:solidFill>
              </a:defRPr>
            </a:pPr>
            <a:r>
              <a:t>8 Zwei Weltreiche</a:t>
            </a:r>
          </a:p>
          <a:p>
            <a:pPr>
              <a:buBlip>
                <a:blip r:embed="rId2"/>
              </a:buBlip>
              <a:defRPr>
                <a:solidFill>
                  <a:srgbClr val="00B0F0"/>
                </a:solidFill>
              </a:defRPr>
            </a:pPr>
            <a:r>
              <a:t>9 Strafe + Wiederherstellung Jerusalems (70+7x70)</a:t>
            </a:r>
          </a:p>
          <a:p>
            <a:pPr>
              <a:buBlip>
                <a:blip r:embed="rId2"/>
              </a:buBlip>
              <a:defRPr>
                <a:solidFill>
                  <a:srgbClr val="00B0F0"/>
                </a:solidFill>
              </a:defRPr>
            </a:pPr>
            <a:r>
              <a:t>10-12 </a:t>
            </a:r>
            <a:r>
              <a:rPr sz="2400"/>
              <a:t>König des Nordens - Untergang des Weltreiches</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p:cNvSpPr>
          <p:nvPr>
            <p:ph type="title"/>
          </p:nvPr>
        </p:nvSpPr>
        <p:spPr>
          <a:prstGeom prst="rect">
            <a:avLst/>
          </a:prstGeom>
        </p:spPr>
        <p:txBody>
          <a:bodyPr/>
          <a:lstStyle/>
          <a:p>
            <a:pPr>
              <a:defRPr>
                <a:solidFill>
                  <a:srgbClr val="FFC000"/>
                </a:solidFill>
              </a:defRPr>
            </a:pPr>
            <a:r>
              <a:t>Daniel – </a:t>
            </a:r>
            <a:r>
              <a:rPr>
                <a:solidFill>
                  <a:srgbClr val="FFFFFF"/>
                </a:solidFill>
              </a:rPr>
              <a:t>10 Abschnitte</a:t>
            </a:r>
          </a:p>
        </p:txBody>
      </p:sp>
      <p:sp>
        <p:nvSpPr>
          <p:cNvPr id="475" name="Shape 475"/>
          <p:cNvSpPr>
            <a:spLocks noGrp="1"/>
          </p:cNvSpPr>
          <p:nvPr>
            <p:ph type="body" idx="1"/>
          </p:nvPr>
        </p:nvSpPr>
        <p:spPr>
          <a:xfrm>
            <a:off x="457200" y="1340767"/>
            <a:ext cx="8686800" cy="5517234"/>
          </a:xfrm>
          <a:prstGeom prst="rect">
            <a:avLst/>
          </a:prstGeom>
        </p:spPr>
        <p:txBody>
          <a:bodyPr/>
          <a:lstStyle/>
          <a:p>
            <a:pPr>
              <a:buBlip>
                <a:blip r:embed="rId2"/>
              </a:buBlip>
            </a:pPr>
            <a:r>
              <a:t>1 </a:t>
            </a:r>
            <a:r>
              <a:rPr>
                <a:solidFill>
                  <a:srgbClr val="CAB5EC"/>
                </a:solidFill>
              </a:rPr>
              <a:t>Nebukadnezar:</a:t>
            </a:r>
            <a:r>
              <a:t> </a:t>
            </a:r>
            <a:r>
              <a:rPr sz="2400">
                <a:solidFill>
                  <a:srgbClr val="CAB5EC"/>
                </a:solidFill>
              </a:rPr>
              <a:t>Daniel weigert sich (Religion)</a:t>
            </a:r>
            <a:endParaRPr>
              <a:solidFill>
                <a:srgbClr val="CAB5EC"/>
              </a:solidFill>
            </a:endParaRPr>
          </a:p>
          <a:p>
            <a:pPr>
              <a:buBlip>
                <a:blip r:embed="rId2"/>
              </a:buBlip>
            </a:pPr>
            <a:r>
              <a:t>2 </a:t>
            </a:r>
            <a:r>
              <a:rPr>
                <a:solidFill>
                  <a:srgbClr val="CAB5EC"/>
                </a:solidFill>
              </a:rPr>
              <a:t>Nebukadnezars Traum: Vier Weltreiche</a:t>
            </a:r>
          </a:p>
          <a:p>
            <a:pPr>
              <a:buBlip>
                <a:blip r:embed="rId2"/>
              </a:buBlip>
            </a:pPr>
            <a:r>
              <a:t>3 </a:t>
            </a:r>
            <a:r>
              <a:rPr>
                <a:solidFill>
                  <a:srgbClr val="CAB5EC"/>
                </a:solidFill>
              </a:rPr>
              <a:t>Standbild - Feuerofen</a:t>
            </a:r>
          </a:p>
          <a:p>
            <a:pPr>
              <a:buBlip>
                <a:blip r:embed="rId2"/>
              </a:buBlip>
            </a:pPr>
            <a:r>
              <a:t>4 </a:t>
            </a:r>
            <a:r>
              <a:rPr>
                <a:solidFill>
                  <a:srgbClr val="CAB5EC"/>
                </a:solidFill>
              </a:rPr>
              <a:t>Strafe + Wiederherstellung Nebukadn. (7 Zeiten)</a:t>
            </a:r>
          </a:p>
          <a:p>
            <a:pPr>
              <a:buBlip>
                <a:blip r:embed="rId2"/>
              </a:buBlip>
            </a:pPr>
            <a:r>
              <a:t>5 </a:t>
            </a:r>
            <a:r>
              <a:rPr>
                <a:solidFill>
                  <a:srgbClr val="CAB5EC"/>
                </a:solidFill>
              </a:rPr>
              <a:t>Belsazar </a:t>
            </a:r>
            <a:r>
              <a:rPr sz="2400">
                <a:solidFill>
                  <a:srgbClr val="CAB5EC"/>
                </a:solidFill>
              </a:rPr>
              <a:t>– Untergang des Weltreiches</a:t>
            </a:r>
            <a:endParaRPr>
              <a:solidFill>
                <a:srgbClr val="CAB5EC"/>
              </a:solidFill>
            </a:endParaRPr>
          </a:p>
          <a:p>
            <a:pPr>
              <a:buBlip>
                <a:blip r:embed="rId2"/>
              </a:buBlip>
            </a:pPr>
            <a:r>
              <a:t>6 </a:t>
            </a:r>
            <a:r>
              <a:rPr>
                <a:solidFill>
                  <a:srgbClr val="CAB5EC"/>
                </a:solidFill>
              </a:rPr>
              <a:t>Darius: </a:t>
            </a:r>
            <a:r>
              <a:rPr sz="2400">
                <a:solidFill>
                  <a:srgbClr val="CAB5EC"/>
                </a:solidFill>
              </a:rPr>
              <a:t>Daniel weigert sich (Religion) -Löwengrube</a:t>
            </a:r>
          </a:p>
          <a:p>
            <a:pPr>
              <a:buBlip>
                <a:blip r:embed="rId2"/>
              </a:buBlip>
            </a:pPr>
            <a:r>
              <a:t>7 </a:t>
            </a:r>
            <a:r>
              <a:rPr>
                <a:solidFill>
                  <a:srgbClr val="CAB5EC"/>
                </a:solidFill>
              </a:rPr>
              <a:t>Daniels Traum: Vier Weltreiche</a:t>
            </a:r>
          </a:p>
          <a:p>
            <a:pPr>
              <a:buBlip>
                <a:blip r:embed="rId2"/>
              </a:buBlip>
            </a:pPr>
            <a:r>
              <a:t>8 </a:t>
            </a:r>
            <a:r>
              <a:rPr>
                <a:solidFill>
                  <a:srgbClr val="CAB5EC"/>
                </a:solidFill>
              </a:rPr>
              <a:t>Zwei Weltreiche</a:t>
            </a:r>
          </a:p>
          <a:p>
            <a:pPr>
              <a:buBlip>
                <a:blip r:embed="rId2"/>
              </a:buBlip>
            </a:pPr>
            <a:r>
              <a:t>9 </a:t>
            </a:r>
            <a:r>
              <a:rPr>
                <a:solidFill>
                  <a:srgbClr val="CAB5EC"/>
                </a:solidFill>
              </a:rPr>
              <a:t>Strafe + Wiederherstellung Jerusalems (70+7x70)</a:t>
            </a:r>
          </a:p>
          <a:p>
            <a:pPr>
              <a:buBlip>
                <a:blip r:embed="rId2"/>
              </a:buBlip>
            </a:pPr>
            <a:r>
              <a:t>10-12 </a:t>
            </a:r>
            <a:r>
              <a:rPr>
                <a:solidFill>
                  <a:srgbClr val="CAB5EC"/>
                </a:solidFill>
              </a:rPr>
              <a:t>König des Nordens - </a:t>
            </a:r>
            <a:r>
              <a:rPr sz="2400">
                <a:solidFill>
                  <a:srgbClr val="CAB5EC"/>
                </a:solidFill>
              </a:rPr>
              <a:t>Untergang des Weltreiches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Shape 477"/>
          <p:cNvSpPr>
            <a:spLocks noGrp="1"/>
          </p:cNvSpPr>
          <p:nvPr>
            <p:ph type="title"/>
          </p:nvPr>
        </p:nvSpPr>
        <p:spPr>
          <a:prstGeom prst="rect">
            <a:avLst/>
          </a:prstGeom>
        </p:spPr>
        <p:txBody>
          <a:bodyPr/>
          <a:lstStyle/>
          <a:p>
            <a:pPr>
              <a:defRPr>
                <a:solidFill>
                  <a:srgbClr val="FFC000"/>
                </a:solidFill>
              </a:defRPr>
            </a:pPr>
            <a:r>
              <a:t>Daniel – </a:t>
            </a:r>
            <a:r>
              <a:rPr>
                <a:solidFill>
                  <a:srgbClr val="FFFFFF"/>
                </a:solidFill>
              </a:rPr>
              <a:t>Parallelen</a:t>
            </a:r>
          </a:p>
        </p:txBody>
      </p:sp>
      <p:sp>
        <p:nvSpPr>
          <p:cNvPr id="478" name="Shape 478"/>
          <p:cNvSpPr>
            <a:spLocks noGrp="1"/>
          </p:cNvSpPr>
          <p:nvPr>
            <p:ph type="body" idx="1"/>
          </p:nvPr>
        </p:nvSpPr>
        <p:spPr>
          <a:xfrm>
            <a:off x="457200" y="1340767"/>
            <a:ext cx="8686800" cy="5517234"/>
          </a:xfrm>
          <a:prstGeom prst="rect">
            <a:avLst/>
          </a:prstGeom>
        </p:spPr>
        <p:txBody>
          <a:bodyPr/>
          <a:lstStyle/>
          <a:p>
            <a:pPr>
              <a:buBlip>
                <a:blip r:embed="rId2"/>
              </a:buBlip>
            </a:pPr>
            <a:r>
              <a:t>1 </a:t>
            </a:r>
            <a:r>
              <a:rPr>
                <a:solidFill>
                  <a:srgbClr val="CAB5EC"/>
                </a:solidFill>
              </a:rPr>
              <a:t>Nebukadnezar:</a:t>
            </a:r>
            <a:r>
              <a:t> </a:t>
            </a:r>
            <a:r>
              <a:rPr sz="2400">
                <a:solidFill>
                  <a:srgbClr val="CAB5EC"/>
                </a:solidFill>
              </a:rPr>
              <a:t>Daniel weigert sich (Religion)</a:t>
            </a:r>
            <a:endParaRPr>
              <a:solidFill>
                <a:srgbClr val="CAB5EC"/>
              </a:solidFill>
            </a:endParaRPr>
          </a:p>
          <a:p>
            <a:pPr>
              <a:buBlip>
                <a:blip r:embed="rId2"/>
              </a:buBlip>
            </a:pPr>
            <a:r>
              <a:t>2 </a:t>
            </a:r>
            <a:r>
              <a:rPr>
                <a:solidFill>
                  <a:srgbClr val="CAB5EC"/>
                </a:solidFill>
              </a:rPr>
              <a:t>Nebukadnezars </a:t>
            </a:r>
            <a:r>
              <a:rPr b="1">
                <a:solidFill>
                  <a:srgbClr val="FFFF00"/>
                </a:solidFill>
              </a:rPr>
              <a:t>Traum: Vier Weltreiche</a:t>
            </a:r>
          </a:p>
          <a:p>
            <a:pPr>
              <a:buBlip>
                <a:blip r:embed="rId2"/>
              </a:buBlip>
            </a:pPr>
            <a:r>
              <a:t>3 </a:t>
            </a:r>
            <a:r>
              <a:rPr>
                <a:solidFill>
                  <a:srgbClr val="CAB5EC"/>
                </a:solidFill>
              </a:rPr>
              <a:t>Standbild - Feuerofen</a:t>
            </a:r>
          </a:p>
          <a:p>
            <a:pPr>
              <a:buBlip>
                <a:blip r:embed="rId2"/>
              </a:buBlip>
            </a:pPr>
            <a:r>
              <a:t>4 </a:t>
            </a:r>
            <a:r>
              <a:rPr>
                <a:solidFill>
                  <a:srgbClr val="CAB5EC"/>
                </a:solidFill>
              </a:rPr>
              <a:t>Strafe + Wiederherstellung Nebukadn. (7 Zeiten)</a:t>
            </a:r>
          </a:p>
          <a:p>
            <a:pPr>
              <a:buBlip>
                <a:blip r:embed="rId2"/>
              </a:buBlip>
            </a:pPr>
            <a:r>
              <a:t>5 </a:t>
            </a:r>
            <a:r>
              <a:rPr>
                <a:solidFill>
                  <a:srgbClr val="CAB5EC"/>
                </a:solidFill>
              </a:rPr>
              <a:t>Belsazar </a:t>
            </a:r>
            <a:r>
              <a:rPr sz="2400">
                <a:solidFill>
                  <a:srgbClr val="CAB5EC"/>
                </a:solidFill>
              </a:rPr>
              <a:t>– Untergang des Weltreiches</a:t>
            </a:r>
            <a:endParaRPr>
              <a:solidFill>
                <a:srgbClr val="CAB5EC"/>
              </a:solidFill>
            </a:endParaRPr>
          </a:p>
          <a:p>
            <a:pPr>
              <a:buBlip>
                <a:blip r:embed="rId2"/>
              </a:buBlip>
            </a:pPr>
            <a:r>
              <a:t>6 </a:t>
            </a:r>
            <a:r>
              <a:rPr>
                <a:solidFill>
                  <a:srgbClr val="CAB5EC"/>
                </a:solidFill>
              </a:rPr>
              <a:t>Darius: </a:t>
            </a:r>
            <a:r>
              <a:rPr sz="2400">
                <a:solidFill>
                  <a:srgbClr val="CAB5EC"/>
                </a:solidFill>
              </a:rPr>
              <a:t>Daniel weigert sich (Religion) -Löwengrube</a:t>
            </a:r>
          </a:p>
          <a:p>
            <a:pPr>
              <a:buBlip>
                <a:blip r:embed="rId2"/>
              </a:buBlip>
            </a:pPr>
            <a:r>
              <a:t>7 </a:t>
            </a:r>
            <a:r>
              <a:rPr>
                <a:solidFill>
                  <a:srgbClr val="CAB5EC"/>
                </a:solidFill>
              </a:rPr>
              <a:t>Daniels </a:t>
            </a:r>
            <a:r>
              <a:rPr b="1">
                <a:solidFill>
                  <a:srgbClr val="FFFF00"/>
                </a:solidFill>
              </a:rPr>
              <a:t>Traum: Vier Weltreiche</a:t>
            </a:r>
          </a:p>
          <a:p>
            <a:pPr>
              <a:buBlip>
                <a:blip r:embed="rId2"/>
              </a:buBlip>
            </a:pPr>
            <a:r>
              <a:t>8 </a:t>
            </a:r>
            <a:r>
              <a:rPr>
                <a:solidFill>
                  <a:srgbClr val="CAB5EC"/>
                </a:solidFill>
              </a:rPr>
              <a:t>Zwei Weltreiche</a:t>
            </a:r>
          </a:p>
          <a:p>
            <a:pPr>
              <a:buBlip>
                <a:blip r:embed="rId2"/>
              </a:buBlip>
            </a:pPr>
            <a:r>
              <a:t>9 </a:t>
            </a:r>
            <a:r>
              <a:rPr>
                <a:solidFill>
                  <a:srgbClr val="CAB5EC"/>
                </a:solidFill>
              </a:rPr>
              <a:t>Strafe + Wiederherstellung Jerusalems (70+7x70)</a:t>
            </a:r>
          </a:p>
          <a:p>
            <a:pPr>
              <a:buBlip>
                <a:blip r:embed="rId2"/>
              </a:buBlip>
            </a:pPr>
            <a:r>
              <a:t>10-12 </a:t>
            </a:r>
            <a:r>
              <a:rPr>
                <a:solidFill>
                  <a:srgbClr val="CAB5EC"/>
                </a:solidFill>
              </a:rPr>
              <a:t>König des Nordens - </a:t>
            </a:r>
            <a:r>
              <a:rPr sz="2400">
                <a:solidFill>
                  <a:srgbClr val="CAB5EC"/>
                </a:solidFill>
              </a:rPr>
              <a:t>Untergang des Weltreiches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Shape 480"/>
          <p:cNvSpPr>
            <a:spLocks noGrp="1"/>
          </p:cNvSpPr>
          <p:nvPr>
            <p:ph type="title"/>
          </p:nvPr>
        </p:nvSpPr>
        <p:spPr>
          <a:prstGeom prst="rect">
            <a:avLst/>
          </a:prstGeom>
        </p:spPr>
        <p:txBody>
          <a:bodyPr/>
          <a:lstStyle/>
          <a:p>
            <a:pPr>
              <a:defRPr>
                <a:solidFill>
                  <a:srgbClr val="FFC000"/>
                </a:solidFill>
              </a:defRPr>
            </a:pPr>
            <a:r>
              <a:t>Daniel – </a:t>
            </a:r>
            <a:r>
              <a:rPr>
                <a:solidFill>
                  <a:srgbClr val="FFFFFF"/>
                </a:solidFill>
              </a:rPr>
              <a:t>Parallelen</a:t>
            </a:r>
          </a:p>
        </p:txBody>
      </p:sp>
      <p:sp>
        <p:nvSpPr>
          <p:cNvPr id="481" name="Shape 481"/>
          <p:cNvSpPr>
            <a:spLocks noGrp="1"/>
          </p:cNvSpPr>
          <p:nvPr>
            <p:ph type="body" idx="1"/>
          </p:nvPr>
        </p:nvSpPr>
        <p:spPr>
          <a:xfrm>
            <a:off x="457200" y="1340767"/>
            <a:ext cx="8686800" cy="5517234"/>
          </a:xfrm>
          <a:prstGeom prst="rect">
            <a:avLst/>
          </a:prstGeom>
        </p:spPr>
        <p:txBody>
          <a:bodyPr/>
          <a:lstStyle/>
          <a:p>
            <a:pPr>
              <a:buBlip>
                <a:blip r:embed="rId2"/>
              </a:buBlip>
            </a:pPr>
            <a:r>
              <a:t>1 </a:t>
            </a:r>
            <a:r>
              <a:rPr>
                <a:solidFill>
                  <a:srgbClr val="CAB5EC"/>
                </a:solidFill>
              </a:rPr>
              <a:t>Nebukadnezar:</a:t>
            </a:r>
            <a:r>
              <a:t> </a:t>
            </a:r>
            <a:r>
              <a:rPr b="1">
                <a:solidFill>
                  <a:srgbClr val="00B0F0"/>
                </a:solidFill>
              </a:rPr>
              <a:t>Daniel weigert sich (Religion</a:t>
            </a:r>
            <a:r>
              <a:rPr>
                <a:solidFill>
                  <a:srgbClr val="00B0F0"/>
                </a:solidFill>
              </a:rPr>
              <a:t>)</a:t>
            </a:r>
          </a:p>
          <a:p>
            <a:pPr>
              <a:buBlip>
                <a:blip r:embed="rId2"/>
              </a:buBlip>
            </a:pPr>
            <a:r>
              <a:t>2 </a:t>
            </a:r>
            <a:r>
              <a:rPr>
                <a:solidFill>
                  <a:srgbClr val="CAB5EC"/>
                </a:solidFill>
              </a:rPr>
              <a:t>Nebukadnezars </a:t>
            </a:r>
            <a:r>
              <a:rPr>
                <a:solidFill>
                  <a:srgbClr val="FFFF00"/>
                </a:solidFill>
              </a:rPr>
              <a:t>Traum: Vier Weltreiche</a:t>
            </a:r>
          </a:p>
          <a:p>
            <a:pPr>
              <a:buBlip>
                <a:blip r:embed="rId2"/>
              </a:buBlip>
            </a:pPr>
            <a:r>
              <a:t>3 </a:t>
            </a:r>
            <a:r>
              <a:rPr>
                <a:solidFill>
                  <a:srgbClr val="CAB5EC"/>
                </a:solidFill>
              </a:rPr>
              <a:t>Standbild - Feuerofen</a:t>
            </a:r>
          </a:p>
          <a:p>
            <a:pPr>
              <a:buBlip>
                <a:blip r:embed="rId2"/>
              </a:buBlip>
            </a:pPr>
            <a:r>
              <a:t>4 </a:t>
            </a:r>
            <a:r>
              <a:rPr>
                <a:solidFill>
                  <a:srgbClr val="CAB5EC"/>
                </a:solidFill>
              </a:rPr>
              <a:t>Strafe + Wiederherstellung Nebukadn. (7 Zeiten)</a:t>
            </a:r>
          </a:p>
          <a:p>
            <a:pPr>
              <a:buBlip>
                <a:blip r:embed="rId2"/>
              </a:buBlip>
            </a:pPr>
            <a:r>
              <a:t>5 </a:t>
            </a:r>
            <a:r>
              <a:rPr>
                <a:solidFill>
                  <a:srgbClr val="CAB5EC"/>
                </a:solidFill>
              </a:rPr>
              <a:t>Belsazar </a:t>
            </a:r>
            <a:r>
              <a:rPr sz="2400">
                <a:solidFill>
                  <a:srgbClr val="CAB5EC"/>
                </a:solidFill>
              </a:rPr>
              <a:t>– Untergang des Weltreiches</a:t>
            </a:r>
            <a:endParaRPr>
              <a:solidFill>
                <a:srgbClr val="CAB5EC"/>
              </a:solidFill>
            </a:endParaRPr>
          </a:p>
          <a:p>
            <a:pPr>
              <a:buBlip>
                <a:blip r:embed="rId2"/>
              </a:buBlip>
            </a:pPr>
            <a:r>
              <a:t>6 </a:t>
            </a:r>
            <a:r>
              <a:rPr>
                <a:solidFill>
                  <a:srgbClr val="CAB5EC"/>
                </a:solidFill>
              </a:rPr>
              <a:t>Darius: </a:t>
            </a:r>
            <a:r>
              <a:rPr b="1">
                <a:solidFill>
                  <a:srgbClr val="00B0F0"/>
                </a:solidFill>
              </a:rPr>
              <a:t>Daniel weigert sich (Religion) </a:t>
            </a:r>
            <a:r>
              <a:rPr sz="2400">
                <a:solidFill>
                  <a:srgbClr val="CAB5EC"/>
                </a:solidFill>
              </a:rPr>
              <a:t>-</a:t>
            </a:r>
            <a:r>
              <a:rPr sz="2000">
                <a:solidFill>
                  <a:srgbClr val="CAB5EC"/>
                </a:solidFill>
              </a:rPr>
              <a:t>Löwengrube</a:t>
            </a:r>
            <a:endParaRPr sz="2400">
              <a:solidFill>
                <a:srgbClr val="CAB5EC"/>
              </a:solidFill>
            </a:endParaRPr>
          </a:p>
          <a:p>
            <a:pPr>
              <a:buBlip>
                <a:blip r:embed="rId2"/>
              </a:buBlip>
            </a:pPr>
            <a:r>
              <a:t>7 </a:t>
            </a:r>
            <a:r>
              <a:rPr>
                <a:solidFill>
                  <a:srgbClr val="CAB5EC"/>
                </a:solidFill>
              </a:rPr>
              <a:t>Daniels </a:t>
            </a:r>
            <a:r>
              <a:rPr>
                <a:solidFill>
                  <a:srgbClr val="FFFF00"/>
                </a:solidFill>
              </a:rPr>
              <a:t>Traum: Vier Weltreiche</a:t>
            </a:r>
          </a:p>
          <a:p>
            <a:pPr>
              <a:buBlip>
                <a:blip r:embed="rId2"/>
              </a:buBlip>
            </a:pPr>
            <a:r>
              <a:t>8 </a:t>
            </a:r>
            <a:r>
              <a:rPr>
                <a:solidFill>
                  <a:srgbClr val="CAB5EC"/>
                </a:solidFill>
              </a:rPr>
              <a:t>Zwei Weltreiche</a:t>
            </a:r>
          </a:p>
          <a:p>
            <a:pPr>
              <a:buBlip>
                <a:blip r:embed="rId2"/>
              </a:buBlip>
            </a:pPr>
            <a:r>
              <a:t>9 </a:t>
            </a:r>
            <a:r>
              <a:rPr>
                <a:solidFill>
                  <a:srgbClr val="CAB5EC"/>
                </a:solidFill>
              </a:rPr>
              <a:t>Strafe + Wiederherstellung Jerusalems (70+7x70)</a:t>
            </a:r>
          </a:p>
          <a:p>
            <a:pPr>
              <a:buBlip>
                <a:blip r:embed="rId2"/>
              </a:buBlip>
            </a:pPr>
            <a:r>
              <a:t>10-12 </a:t>
            </a:r>
            <a:r>
              <a:rPr>
                <a:solidFill>
                  <a:srgbClr val="CAB5EC"/>
                </a:solidFill>
              </a:rPr>
              <a:t>König des Nordens - </a:t>
            </a:r>
            <a:r>
              <a:rPr sz="2400">
                <a:solidFill>
                  <a:srgbClr val="CAB5EC"/>
                </a:solidFill>
              </a:rPr>
              <a:t>Untergang des Weltreiches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p:cNvSpPr>
          <p:nvPr>
            <p:ph type="title"/>
          </p:nvPr>
        </p:nvSpPr>
        <p:spPr>
          <a:prstGeom prst="rect">
            <a:avLst/>
          </a:prstGeom>
        </p:spPr>
        <p:txBody>
          <a:bodyPr/>
          <a:lstStyle/>
          <a:p>
            <a:pPr>
              <a:defRPr>
                <a:solidFill>
                  <a:srgbClr val="FFC000"/>
                </a:solidFill>
              </a:defRPr>
            </a:pPr>
            <a:r>
              <a:t>Daniel – </a:t>
            </a:r>
            <a:r>
              <a:rPr>
                <a:solidFill>
                  <a:srgbClr val="FFFFFF"/>
                </a:solidFill>
              </a:rPr>
              <a:t>Parallelen</a:t>
            </a:r>
          </a:p>
        </p:txBody>
      </p:sp>
      <p:sp>
        <p:nvSpPr>
          <p:cNvPr id="484" name="Shape 484"/>
          <p:cNvSpPr>
            <a:spLocks noGrp="1"/>
          </p:cNvSpPr>
          <p:nvPr>
            <p:ph type="body" idx="1"/>
          </p:nvPr>
        </p:nvSpPr>
        <p:spPr>
          <a:xfrm>
            <a:off x="457200" y="1340767"/>
            <a:ext cx="8686800" cy="5517234"/>
          </a:xfrm>
          <a:prstGeom prst="rect">
            <a:avLst/>
          </a:prstGeom>
        </p:spPr>
        <p:txBody>
          <a:bodyPr/>
          <a:lstStyle/>
          <a:p>
            <a:pPr>
              <a:buBlip>
                <a:blip r:embed="rId2"/>
              </a:buBlip>
            </a:pPr>
            <a:r>
              <a:t>1 </a:t>
            </a:r>
            <a:r>
              <a:rPr>
                <a:solidFill>
                  <a:srgbClr val="CAB5EC"/>
                </a:solidFill>
              </a:rPr>
              <a:t>Nebukadnezar:</a:t>
            </a:r>
            <a:r>
              <a:t> </a:t>
            </a:r>
            <a:r>
              <a:rPr sz="2400">
                <a:solidFill>
                  <a:srgbClr val="00B0F0"/>
                </a:solidFill>
              </a:rPr>
              <a:t>Daniel weigert sich (Religion)</a:t>
            </a:r>
            <a:endParaRPr>
              <a:solidFill>
                <a:srgbClr val="00B0F0"/>
              </a:solidFill>
            </a:endParaRPr>
          </a:p>
          <a:p>
            <a:pPr>
              <a:buBlip>
                <a:blip r:embed="rId2"/>
              </a:buBlip>
            </a:pPr>
            <a:r>
              <a:t>2 </a:t>
            </a:r>
            <a:r>
              <a:rPr>
                <a:solidFill>
                  <a:srgbClr val="CAB5EC"/>
                </a:solidFill>
              </a:rPr>
              <a:t>Nebukadnezars </a:t>
            </a:r>
            <a:r>
              <a:rPr>
                <a:solidFill>
                  <a:srgbClr val="FFFF00"/>
                </a:solidFill>
              </a:rPr>
              <a:t>Traum: Vier Weltreiche</a:t>
            </a:r>
          </a:p>
          <a:p>
            <a:pPr>
              <a:buBlip>
                <a:blip r:embed="rId2"/>
              </a:buBlip>
            </a:pPr>
            <a:r>
              <a:t>3 </a:t>
            </a:r>
            <a:r>
              <a:rPr>
                <a:solidFill>
                  <a:srgbClr val="CAB5EC"/>
                </a:solidFill>
              </a:rPr>
              <a:t>Standbild - Feuerofen</a:t>
            </a:r>
          </a:p>
          <a:p>
            <a:pPr>
              <a:buBlip>
                <a:blip r:embed="rId2"/>
              </a:buBlip>
            </a:pPr>
            <a:r>
              <a:t>4 </a:t>
            </a:r>
            <a:r>
              <a:rPr b="1">
                <a:solidFill>
                  <a:srgbClr val="FFC000"/>
                </a:solidFill>
              </a:rPr>
              <a:t>Strafe + Wiederherstellung </a:t>
            </a:r>
            <a:r>
              <a:rPr sz="2000">
                <a:solidFill>
                  <a:srgbClr val="CAB5EC"/>
                </a:solidFill>
              </a:rPr>
              <a:t>Nebukadnez</a:t>
            </a:r>
            <a:r>
              <a:rPr>
                <a:solidFill>
                  <a:srgbClr val="CAB5EC"/>
                </a:solidFill>
              </a:rPr>
              <a:t>. </a:t>
            </a:r>
            <a:r>
              <a:rPr>
                <a:solidFill>
                  <a:srgbClr val="FFC000"/>
                </a:solidFill>
              </a:rPr>
              <a:t>(</a:t>
            </a:r>
            <a:r>
              <a:rPr b="1">
                <a:solidFill>
                  <a:srgbClr val="FFC000"/>
                </a:solidFill>
              </a:rPr>
              <a:t>7 Zeiten</a:t>
            </a:r>
            <a:r>
              <a:rPr>
                <a:solidFill>
                  <a:srgbClr val="FFC000"/>
                </a:solidFill>
              </a:rPr>
              <a:t>)</a:t>
            </a:r>
          </a:p>
          <a:p>
            <a:pPr>
              <a:buBlip>
                <a:blip r:embed="rId2"/>
              </a:buBlip>
            </a:pPr>
            <a:r>
              <a:t>5 </a:t>
            </a:r>
            <a:r>
              <a:rPr>
                <a:solidFill>
                  <a:srgbClr val="CAB5EC"/>
                </a:solidFill>
              </a:rPr>
              <a:t>Belsazar </a:t>
            </a:r>
            <a:r>
              <a:rPr sz="2400">
                <a:solidFill>
                  <a:srgbClr val="CAB5EC"/>
                </a:solidFill>
              </a:rPr>
              <a:t>– Untergang des Weltreiches</a:t>
            </a:r>
            <a:endParaRPr>
              <a:solidFill>
                <a:srgbClr val="CAB5EC"/>
              </a:solidFill>
            </a:endParaRPr>
          </a:p>
          <a:p>
            <a:pPr>
              <a:buBlip>
                <a:blip r:embed="rId2"/>
              </a:buBlip>
            </a:pPr>
            <a:r>
              <a:t>6 </a:t>
            </a:r>
            <a:r>
              <a:rPr>
                <a:solidFill>
                  <a:srgbClr val="CAB5EC"/>
                </a:solidFill>
              </a:rPr>
              <a:t>Darius: </a:t>
            </a:r>
            <a:r>
              <a:rPr sz="2400">
                <a:solidFill>
                  <a:srgbClr val="00B0F0"/>
                </a:solidFill>
              </a:rPr>
              <a:t>Daniel weigert sich (Religion) </a:t>
            </a:r>
            <a:r>
              <a:rPr sz="2400">
                <a:solidFill>
                  <a:srgbClr val="CAB5EC"/>
                </a:solidFill>
              </a:rPr>
              <a:t>-Löwengrube</a:t>
            </a:r>
          </a:p>
          <a:p>
            <a:pPr>
              <a:buBlip>
                <a:blip r:embed="rId2"/>
              </a:buBlip>
            </a:pPr>
            <a:r>
              <a:t>7 </a:t>
            </a:r>
            <a:r>
              <a:rPr>
                <a:solidFill>
                  <a:srgbClr val="CAB5EC"/>
                </a:solidFill>
              </a:rPr>
              <a:t>Daniels </a:t>
            </a:r>
            <a:r>
              <a:rPr>
                <a:solidFill>
                  <a:srgbClr val="FFFF00"/>
                </a:solidFill>
              </a:rPr>
              <a:t>Traum: Vier Weltreiche</a:t>
            </a:r>
          </a:p>
          <a:p>
            <a:pPr>
              <a:buBlip>
                <a:blip r:embed="rId2"/>
              </a:buBlip>
            </a:pPr>
            <a:r>
              <a:t>8 </a:t>
            </a:r>
            <a:r>
              <a:rPr>
                <a:solidFill>
                  <a:srgbClr val="CAB5EC"/>
                </a:solidFill>
              </a:rPr>
              <a:t>Zwei Weltreiche</a:t>
            </a:r>
          </a:p>
          <a:p>
            <a:pPr>
              <a:buBlip>
                <a:blip r:embed="rId2"/>
              </a:buBlip>
            </a:pPr>
            <a:r>
              <a:t>9 </a:t>
            </a:r>
            <a:r>
              <a:rPr b="1">
                <a:solidFill>
                  <a:srgbClr val="FFC000"/>
                </a:solidFill>
              </a:rPr>
              <a:t>Strafe + Wiederherstellung </a:t>
            </a:r>
            <a:r>
              <a:rPr sz="2000">
                <a:solidFill>
                  <a:srgbClr val="CAB5EC"/>
                </a:solidFill>
              </a:rPr>
              <a:t>Jerusalems </a:t>
            </a:r>
            <a:r>
              <a:rPr>
                <a:solidFill>
                  <a:srgbClr val="FFC000"/>
                </a:solidFill>
              </a:rPr>
              <a:t>(</a:t>
            </a:r>
            <a:r>
              <a:rPr b="1">
                <a:solidFill>
                  <a:srgbClr val="FFC000"/>
                </a:solidFill>
              </a:rPr>
              <a:t>70+7x70</a:t>
            </a:r>
            <a:r>
              <a:rPr>
                <a:solidFill>
                  <a:srgbClr val="FFC000"/>
                </a:solidFill>
              </a:rPr>
              <a:t>)</a:t>
            </a:r>
          </a:p>
          <a:p>
            <a:pPr>
              <a:buBlip>
                <a:blip r:embed="rId2"/>
              </a:buBlip>
            </a:pPr>
            <a:r>
              <a:t>10-12 </a:t>
            </a:r>
            <a:r>
              <a:rPr>
                <a:solidFill>
                  <a:srgbClr val="CAB5EC"/>
                </a:solidFill>
              </a:rPr>
              <a:t>König des Nordens - </a:t>
            </a:r>
            <a:r>
              <a:rPr sz="2400">
                <a:solidFill>
                  <a:srgbClr val="CAB5EC"/>
                </a:solidFill>
              </a:rPr>
              <a:t>Untergang des Weltreiches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Shape 486"/>
          <p:cNvSpPr>
            <a:spLocks noGrp="1"/>
          </p:cNvSpPr>
          <p:nvPr>
            <p:ph type="title"/>
          </p:nvPr>
        </p:nvSpPr>
        <p:spPr>
          <a:prstGeom prst="rect">
            <a:avLst/>
          </a:prstGeom>
        </p:spPr>
        <p:txBody>
          <a:bodyPr/>
          <a:lstStyle/>
          <a:p>
            <a:pPr>
              <a:defRPr>
                <a:solidFill>
                  <a:srgbClr val="FFC000"/>
                </a:solidFill>
              </a:defRPr>
            </a:pPr>
            <a:r>
              <a:t>Daniel – </a:t>
            </a:r>
            <a:r>
              <a:rPr>
                <a:solidFill>
                  <a:srgbClr val="FFFFFF"/>
                </a:solidFill>
              </a:rPr>
              <a:t>Parallelen</a:t>
            </a:r>
          </a:p>
        </p:txBody>
      </p:sp>
      <p:sp>
        <p:nvSpPr>
          <p:cNvPr id="487" name="Shape 487"/>
          <p:cNvSpPr>
            <a:spLocks noGrp="1"/>
          </p:cNvSpPr>
          <p:nvPr>
            <p:ph type="body" idx="1"/>
          </p:nvPr>
        </p:nvSpPr>
        <p:spPr>
          <a:xfrm>
            <a:off x="457200" y="1340767"/>
            <a:ext cx="8686800" cy="5517234"/>
          </a:xfrm>
          <a:prstGeom prst="rect">
            <a:avLst/>
          </a:prstGeom>
        </p:spPr>
        <p:txBody>
          <a:bodyPr/>
          <a:lstStyle/>
          <a:p>
            <a:pPr>
              <a:buBlip>
                <a:blip r:embed="rId2"/>
              </a:buBlip>
            </a:pPr>
            <a:r>
              <a:t>1 </a:t>
            </a:r>
            <a:r>
              <a:rPr>
                <a:solidFill>
                  <a:srgbClr val="CAB5EC"/>
                </a:solidFill>
              </a:rPr>
              <a:t>Nebukadnezar:</a:t>
            </a:r>
            <a:r>
              <a:t> </a:t>
            </a:r>
            <a:r>
              <a:rPr sz="2400">
                <a:solidFill>
                  <a:srgbClr val="00B0F0"/>
                </a:solidFill>
              </a:rPr>
              <a:t>Daniel weigert sich (Religion)</a:t>
            </a:r>
            <a:endParaRPr>
              <a:solidFill>
                <a:srgbClr val="00B0F0"/>
              </a:solidFill>
            </a:endParaRPr>
          </a:p>
          <a:p>
            <a:pPr>
              <a:buBlip>
                <a:blip r:embed="rId2"/>
              </a:buBlip>
            </a:pPr>
            <a:r>
              <a:t>2 </a:t>
            </a:r>
            <a:r>
              <a:rPr>
                <a:solidFill>
                  <a:srgbClr val="CAB5EC"/>
                </a:solidFill>
              </a:rPr>
              <a:t>Nebukadnezars </a:t>
            </a:r>
            <a:r>
              <a:rPr>
                <a:solidFill>
                  <a:srgbClr val="FFFF00"/>
                </a:solidFill>
              </a:rPr>
              <a:t>Traum: Vier Weltreiche</a:t>
            </a:r>
          </a:p>
          <a:p>
            <a:pPr>
              <a:buBlip>
                <a:blip r:embed="rId2"/>
              </a:buBlip>
            </a:pPr>
            <a:r>
              <a:t>3 </a:t>
            </a:r>
            <a:r>
              <a:rPr>
                <a:solidFill>
                  <a:srgbClr val="CAB5EC"/>
                </a:solidFill>
              </a:rPr>
              <a:t>Standbild - Feuerofen</a:t>
            </a:r>
          </a:p>
          <a:p>
            <a:pPr>
              <a:buBlip>
                <a:blip r:embed="rId2"/>
              </a:buBlip>
            </a:pPr>
            <a:r>
              <a:t>4 </a:t>
            </a:r>
            <a:r>
              <a:rPr>
                <a:solidFill>
                  <a:srgbClr val="FFC000"/>
                </a:solidFill>
              </a:rPr>
              <a:t>Strafe + Wiederherstellung </a:t>
            </a:r>
            <a:r>
              <a:rPr>
                <a:solidFill>
                  <a:srgbClr val="CAB5EC"/>
                </a:solidFill>
              </a:rPr>
              <a:t>Nebukadn. </a:t>
            </a:r>
            <a:r>
              <a:rPr>
                <a:solidFill>
                  <a:srgbClr val="FFC000"/>
                </a:solidFill>
              </a:rPr>
              <a:t>(7 Zeiten)</a:t>
            </a:r>
          </a:p>
          <a:p>
            <a:pPr>
              <a:buBlip>
                <a:blip r:embed="rId2"/>
              </a:buBlip>
            </a:pPr>
            <a:r>
              <a:t>5 </a:t>
            </a:r>
            <a:r>
              <a:rPr>
                <a:solidFill>
                  <a:srgbClr val="CAB5EC"/>
                </a:solidFill>
              </a:rPr>
              <a:t>Belsazar </a:t>
            </a:r>
            <a:r>
              <a:rPr sz="2400">
                <a:solidFill>
                  <a:srgbClr val="CAB5EC"/>
                </a:solidFill>
              </a:rPr>
              <a:t>– </a:t>
            </a:r>
            <a:r>
              <a:rPr b="1">
                <a:solidFill>
                  <a:srgbClr val="92D050"/>
                </a:solidFill>
              </a:rPr>
              <a:t>Untergang des Weltreiches</a:t>
            </a:r>
          </a:p>
          <a:p>
            <a:pPr>
              <a:buBlip>
                <a:blip r:embed="rId2"/>
              </a:buBlip>
            </a:pPr>
            <a:r>
              <a:t>6 </a:t>
            </a:r>
            <a:r>
              <a:rPr>
                <a:solidFill>
                  <a:srgbClr val="CAB5EC"/>
                </a:solidFill>
              </a:rPr>
              <a:t>Darius: </a:t>
            </a:r>
            <a:r>
              <a:rPr sz="2400">
                <a:solidFill>
                  <a:srgbClr val="00B0F0"/>
                </a:solidFill>
              </a:rPr>
              <a:t>Daniel weigert sich (Religion) </a:t>
            </a:r>
            <a:r>
              <a:rPr sz="2400">
                <a:solidFill>
                  <a:srgbClr val="CAB5EC"/>
                </a:solidFill>
              </a:rPr>
              <a:t>-Löwengrube</a:t>
            </a:r>
          </a:p>
          <a:p>
            <a:pPr>
              <a:buBlip>
                <a:blip r:embed="rId2"/>
              </a:buBlip>
            </a:pPr>
            <a:r>
              <a:t>7 </a:t>
            </a:r>
            <a:r>
              <a:rPr>
                <a:solidFill>
                  <a:srgbClr val="CAB5EC"/>
                </a:solidFill>
              </a:rPr>
              <a:t>Daniels </a:t>
            </a:r>
            <a:r>
              <a:rPr>
                <a:solidFill>
                  <a:srgbClr val="FFFF00"/>
                </a:solidFill>
              </a:rPr>
              <a:t>Traum: Vier Weltreiche</a:t>
            </a:r>
          </a:p>
          <a:p>
            <a:pPr>
              <a:buBlip>
                <a:blip r:embed="rId2"/>
              </a:buBlip>
            </a:pPr>
            <a:r>
              <a:t>8 </a:t>
            </a:r>
            <a:r>
              <a:rPr>
                <a:solidFill>
                  <a:srgbClr val="CAB5EC"/>
                </a:solidFill>
              </a:rPr>
              <a:t>Zwei Weltreiche</a:t>
            </a:r>
          </a:p>
          <a:p>
            <a:pPr>
              <a:buBlip>
                <a:blip r:embed="rId2"/>
              </a:buBlip>
            </a:pPr>
            <a:r>
              <a:t>9 </a:t>
            </a:r>
            <a:r>
              <a:rPr>
                <a:solidFill>
                  <a:srgbClr val="FFC000"/>
                </a:solidFill>
              </a:rPr>
              <a:t>Strafe + Wiederherstellung </a:t>
            </a:r>
            <a:r>
              <a:rPr>
                <a:solidFill>
                  <a:srgbClr val="CAB5EC"/>
                </a:solidFill>
              </a:rPr>
              <a:t>Jerusalems </a:t>
            </a:r>
            <a:r>
              <a:rPr>
                <a:solidFill>
                  <a:srgbClr val="FFC000"/>
                </a:solidFill>
              </a:rPr>
              <a:t>(70+7x70)</a:t>
            </a:r>
          </a:p>
          <a:p>
            <a:pPr>
              <a:buBlip>
                <a:blip r:embed="rId2"/>
              </a:buBlip>
            </a:pPr>
            <a:r>
              <a:t>10-12 </a:t>
            </a:r>
            <a:r>
              <a:rPr>
                <a:solidFill>
                  <a:srgbClr val="CAB5EC"/>
                </a:solidFill>
              </a:rPr>
              <a:t>König des Nordens - </a:t>
            </a:r>
            <a:r>
              <a:rPr b="1">
                <a:solidFill>
                  <a:srgbClr val="92D050"/>
                </a:solidFill>
              </a:rPr>
              <a:t>Untergang des Weltreiches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Shape 489"/>
          <p:cNvSpPr>
            <a:spLocks noGrp="1"/>
          </p:cNvSpPr>
          <p:nvPr>
            <p:ph type="title"/>
          </p:nvPr>
        </p:nvSpPr>
        <p:spPr>
          <a:prstGeom prst="rect">
            <a:avLst/>
          </a:prstGeom>
        </p:spPr>
        <p:txBody>
          <a:bodyPr/>
          <a:lstStyle/>
          <a:p>
            <a:pPr>
              <a:defRPr>
                <a:solidFill>
                  <a:srgbClr val="FFC000"/>
                </a:solidFill>
              </a:defRPr>
            </a:pPr>
            <a:r>
              <a:t>Daniel – </a:t>
            </a:r>
            <a:r>
              <a:rPr>
                <a:solidFill>
                  <a:srgbClr val="FFFFFF"/>
                </a:solidFill>
              </a:rPr>
              <a:t>2x5 Abschnitte</a:t>
            </a:r>
          </a:p>
        </p:txBody>
      </p:sp>
      <p:sp>
        <p:nvSpPr>
          <p:cNvPr id="490" name="Shape 490"/>
          <p:cNvSpPr>
            <a:spLocks noGrp="1"/>
          </p:cNvSpPr>
          <p:nvPr>
            <p:ph type="body" idx="1"/>
          </p:nvPr>
        </p:nvSpPr>
        <p:spPr>
          <a:xfrm>
            <a:off x="457200" y="1340767"/>
            <a:ext cx="8686800" cy="5517234"/>
          </a:xfrm>
          <a:prstGeom prst="rect">
            <a:avLst/>
          </a:prstGeom>
        </p:spPr>
        <p:txBody>
          <a:bodyPr/>
          <a:lstStyle/>
          <a:p>
            <a:pPr>
              <a:buBlip>
                <a:blip r:embed="rId2"/>
              </a:buBlip>
              <a:defRPr>
                <a:solidFill>
                  <a:srgbClr val="CAB5EC"/>
                </a:solidFill>
              </a:defRPr>
            </a:pPr>
            <a:r>
              <a:t>1 Babylon. Hof</a:t>
            </a:r>
          </a:p>
          <a:p>
            <a:pPr>
              <a:buBlip>
                <a:blip r:embed="rId2"/>
              </a:buBlip>
              <a:defRPr>
                <a:solidFill>
                  <a:srgbClr val="CAB5EC"/>
                </a:solidFill>
              </a:defRPr>
            </a:pPr>
            <a:r>
              <a:t>2</a:t>
            </a:r>
            <a:r>
              <a:rPr b="1"/>
              <a:t> </a:t>
            </a:r>
            <a:r>
              <a:t>Babylon. </a:t>
            </a:r>
            <a:endParaRPr b="1"/>
          </a:p>
          <a:p>
            <a:pPr>
              <a:buBlip>
                <a:blip r:embed="rId2"/>
              </a:buBlip>
              <a:defRPr>
                <a:solidFill>
                  <a:srgbClr val="CAB5EC"/>
                </a:solidFill>
              </a:defRPr>
            </a:pPr>
            <a:r>
              <a:t>3 Babylon. </a:t>
            </a:r>
          </a:p>
          <a:p>
            <a:pPr>
              <a:buBlip>
                <a:blip r:embed="rId2"/>
              </a:buBlip>
              <a:defRPr>
                <a:solidFill>
                  <a:srgbClr val="CAB5EC"/>
                </a:solidFill>
              </a:defRPr>
            </a:pPr>
            <a:r>
              <a:t>4 Babylon. </a:t>
            </a:r>
          </a:p>
          <a:p>
            <a:pPr>
              <a:buBlip>
                <a:blip r:embed="rId2"/>
              </a:buBlip>
              <a:defRPr>
                <a:solidFill>
                  <a:srgbClr val="CAB5EC"/>
                </a:solidFill>
              </a:defRPr>
            </a:pPr>
            <a:r>
              <a:t>5 Babylon. Hof</a:t>
            </a:r>
          </a:p>
          <a:p>
            <a:pPr>
              <a:buBlip>
                <a:blip r:embed="rId2"/>
              </a:buBlip>
            </a:pPr>
            <a:r>
              <a:t>6 Medo-persisch. Hof</a:t>
            </a:r>
          </a:p>
          <a:p>
            <a:pPr>
              <a:buBlip>
                <a:blip r:embed="rId2"/>
              </a:buBlip>
            </a:pPr>
            <a:r>
              <a:t>7</a:t>
            </a:r>
            <a:r>
              <a:rPr b="1">
                <a:solidFill>
                  <a:srgbClr val="FFFF00"/>
                </a:solidFill>
              </a:rPr>
              <a:t> </a:t>
            </a:r>
            <a:r>
              <a:t>Medo-pers.</a:t>
            </a:r>
            <a:endParaRPr b="1">
              <a:solidFill>
                <a:srgbClr val="FFFF00"/>
              </a:solidFill>
            </a:endParaRPr>
          </a:p>
          <a:p>
            <a:pPr>
              <a:buBlip>
                <a:blip r:embed="rId2"/>
              </a:buBlip>
            </a:pPr>
            <a:r>
              <a:t>8 Medo-pers.</a:t>
            </a:r>
          </a:p>
          <a:p>
            <a:pPr>
              <a:buBlip>
                <a:blip r:embed="rId2"/>
              </a:buBlip>
            </a:pPr>
            <a:r>
              <a:t>9 Medo-pers.</a:t>
            </a:r>
          </a:p>
          <a:p>
            <a:pPr>
              <a:buBlip>
                <a:blip r:embed="rId2"/>
              </a:buBlip>
            </a:pPr>
            <a:r>
              <a:t>10-12 Medo-pers. Hof</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Shape 386"/>
          <p:cNvSpPr>
            <a:spLocks noGrp="1"/>
          </p:cNvSpPr>
          <p:nvPr>
            <p:ph type="body" idx="1"/>
          </p:nvPr>
        </p:nvSpPr>
        <p:spPr>
          <a:prstGeom prst="rect">
            <a:avLst/>
          </a:prstGeom>
        </p:spPr>
        <p:txBody>
          <a:bodyPr/>
          <a:lstStyle/>
          <a:p>
            <a:pPr>
              <a:buNone/>
            </a:pPr>
            <a:endParaRPr/>
          </a:p>
        </p:txBody>
      </p:sp>
      <p:pic>
        <p:nvPicPr>
          <p:cNvPr id="387" name="image14.png"/>
          <p:cNvPicPr>
            <a:picLocks noChangeAspect="1"/>
          </p:cNvPicPr>
          <p:nvPr/>
        </p:nvPicPr>
        <p:blipFill>
          <a:blip r:embed="rId2">
            <a:extLst/>
          </a:blip>
          <a:stretch>
            <a:fillRect/>
          </a:stretch>
        </p:blipFill>
        <p:spPr>
          <a:xfrm>
            <a:off x="827582" y="-78772"/>
            <a:ext cx="8662679" cy="7396204"/>
          </a:xfrm>
          <a:prstGeom prst="rect">
            <a:avLst/>
          </a:prstGeom>
          <a:ln w="12700">
            <a:miter lim="400000"/>
          </a:ln>
        </p:spPr>
      </p:pic>
      <p:sp>
        <p:nvSpPr>
          <p:cNvPr id="388" name="Shape 388"/>
          <p:cNvSpPr>
            <a:spLocks noGrp="1"/>
          </p:cNvSpPr>
          <p:nvPr>
            <p:ph type="title" idx="4294967295"/>
          </p:nvPr>
        </p:nvSpPr>
        <p:spPr>
          <a:xfrm>
            <a:off x="1940924" y="6106"/>
            <a:ext cx="4380906" cy="630809"/>
          </a:xfrm>
          <a:prstGeom prst="rect">
            <a:avLst/>
          </a:prstGeom>
          <a:solidFill>
            <a:srgbClr val="FFFFFF"/>
          </a:solidFill>
          <a:ln w="25400">
            <a:solidFill>
              <a:schemeClr val="accent1"/>
            </a:solidFill>
            <a:round/>
          </a:ln>
          <a:effectLst>
            <a:outerShdw blurRad="38100" dist="23000" dir="5400000" rotWithShape="0">
              <a:srgbClr val="000000">
                <a:alpha val="35000"/>
              </a:srgbClr>
            </a:outerShdw>
          </a:effectLst>
        </p:spPr>
        <p:txBody>
          <a:bodyPr lIns="35718" tIns="35718" rIns="35718" bIns="35718"/>
          <a:lstStyle>
            <a:lvl1pPr algn="l" defTabSz="914400">
              <a:defRPr sz="2700">
                <a:solidFill>
                  <a:srgbClr val="000000"/>
                </a:solidFill>
                <a:effectLst>
                  <a:outerShdw blurRad="38100" dist="38100" dir="2700000" rotWithShape="0">
                    <a:srgbClr val="000000"/>
                  </a:outerShdw>
                </a:effectLst>
              </a:defRPr>
            </a:lvl1pPr>
          </a:lstStyle>
          <a:p>
            <a:pPr>
              <a:defRPr>
                <a:effectLst/>
              </a:defRPr>
            </a:pPr>
            <a:r>
              <a:rPr>
                <a:effectLst>
                  <a:outerShdw blurRad="38100" dist="38100" dir="2700000" rotWithShape="0">
                    <a:srgbClr val="000000"/>
                  </a:outerShdw>
                </a:effectLst>
              </a:rPr>
              <a:t>Das Babylonische Weltreich </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Shape 492"/>
          <p:cNvSpPr>
            <a:spLocks noGrp="1"/>
          </p:cNvSpPr>
          <p:nvPr>
            <p:ph type="title"/>
          </p:nvPr>
        </p:nvSpPr>
        <p:spPr>
          <a:prstGeom prst="rect">
            <a:avLst/>
          </a:prstGeom>
        </p:spPr>
        <p:txBody>
          <a:bodyPr/>
          <a:lstStyle/>
          <a:p>
            <a:pPr>
              <a:defRPr>
                <a:solidFill>
                  <a:srgbClr val="FFC000"/>
                </a:solidFill>
              </a:defRPr>
            </a:pPr>
            <a:r>
              <a:t>Daniel – </a:t>
            </a:r>
            <a:r>
              <a:rPr>
                <a:solidFill>
                  <a:srgbClr val="FFFFFF"/>
                </a:solidFill>
              </a:rPr>
              <a:t>2x5 Abschnitte</a:t>
            </a:r>
          </a:p>
        </p:txBody>
      </p:sp>
      <p:sp>
        <p:nvSpPr>
          <p:cNvPr id="493" name="Shape 493"/>
          <p:cNvSpPr>
            <a:spLocks noGrp="1"/>
          </p:cNvSpPr>
          <p:nvPr>
            <p:ph type="body" sz="half" idx="1"/>
          </p:nvPr>
        </p:nvSpPr>
        <p:spPr>
          <a:prstGeom prst="rect">
            <a:avLst/>
          </a:prstGeom>
        </p:spPr>
        <p:txBody>
          <a:bodyPr/>
          <a:lstStyle/>
          <a:p>
            <a:pPr>
              <a:buBlip>
                <a:blip r:embed="rId2"/>
              </a:buBlip>
            </a:pPr>
            <a:r>
              <a:t>1 </a:t>
            </a:r>
            <a:r>
              <a:rPr>
                <a:solidFill>
                  <a:srgbClr val="CAB5EC"/>
                </a:solidFill>
              </a:rPr>
              <a:t>Nebukadnezar</a:t>
            </a:r>
          </a:p>
          <a:p>
            <a:pPr>
              <a:buBlip>
                <a:blip r:embed="rId2"/>
              </a:buBlip>
            </a:pPr>
            <a:r>
              <a:t>2</a:t>
            </a:r>
            <a:r>
              <a:rPr b="1">
                <a:solidFill>
                  <a:srgbClr val="FFFF00"/>
                </a:solidFill>
              </a:rPr>
              <a:t> </a:t>
            </a:r>
            <a:r>
              <a:rPr>
                <a:solidFill>
                  <a:srgbClr val="CAB5EC"/>
                </a:solidFill>
              </a:rPr>
              <a:t>Nebukadn.</a:t>
            </a:r>
            <a:r>
              <a:rPr sz="2000">
                <a:solidFill>
                  <a:srgbClr val="CAB5EC"/>
                </a:solidFill>
              </a:rPr>
              <a:t>-</a:t>
            </a:r>
            <a:r>
              <a:rPr>
                <a:solidFill>
                  <a:srgbClr val="CAB5EC"/>
                </a:solidFill>
              </a:rPr>
              <a:t> </a:t>
            </a:r>
            <a:r>
              <a:rPr sz="1800">
                <a:solidFill>
                  <a:srgbClr val="E5DAF6"/>
                </a:solidFill>
              </a:rPr>
              <a:t>4 Freunde</a:t>
            </a:r>
            <a:endParaRPr b="1">
              <a:solidFill>
                <a:srgbClr val="FFFF00"/>
              </a:solidFill>
            </a:endParaRPr>
          </a:p>
          <a:p>
            <a:pPr>
              <a:buBlip>
                <a:blip r:embed="rId2"/>
              </a:buBlip>
            </a:pPr>
            <a:r>
              <a:t>3 </a:t>
            </a:r>
            <a:r>
              <a:rPr>
                <a:solidFill>
                  <a:srgbClr val="CAB5EC"/>
                </a:solidFill>
              </a:rPr>
              <a:t>Nebukadn.</a:t>
            </a:r>
            <a:r>
              <a:rPr sz="2000">
                <a:solidFill>
                  <a:srgbClr val="CAB5EC"/>
                </a:solidFill>
              </a:rPr>
              <a:t>- </a:t>
            </a:r>
            <a:r>
              <a:rPr sz="2000">
                <a:solidFill>
                  <a:srgbClr val="E5DAF6"/>
                </a:solidFill>
              </a:rPr>
              <a:t>3 </a:t>
            </a:r>
            <a:r>
              <a:rPr sz="1800">
                <a:solidFill>
                  <a:srgbClr val="E5DAF6"/>
                </a:solidFill>
              </a:rPr>
              <a:t>Freunde</a:t>
            </a:r>
            <a:r>
              <a:rPr sz="2000"/>
              <a:t> </a:t>
            </a:r>
          </a:p>
          <a:p>
            <a:pPr>
              <a:buBlip>
                <a:blip r:embed="rId2"/>
              </a:buBlip>
            </a:pPr>
            <a:r>
              <a:t>4 </a:t>
            </a:r>
            <a:r>
              <a:rPr>
                <a:solidFill>
                  <a:srgbClr val="CAB5EC"/>
                </a:solidFill>
              </a:rPr>
              <a:t>Nebukadnezar</a:t>
            </a:r>
            <a:r>
              <a:t> </a:t>
            </a:r>
          </a:p>
          <a:p>
            <a:pPr>
              <a:buBlip>
                <a:blip r:embed="rId2"/>
              </a:buBlip>
            </a:pPr>
            <a:r>
              <a:t>5 Belsazar / </a:t>
            </a:r>
            <a:r>
              <a:rPr>
                <a:solidFill>
                  <a:srgbClr val="CAB5EC"/>
                </a:solidFill>
              </a:rPr>
              <a:t>Nebukad</a:t>
            </a:r>
            <a:r>
              <a:t>. </a:t>
            </a:r>
          </a:p>
        </p:txBody>
      </p:sp>
      <p:sp>
        <p:nvSpPr>
          <p:cNvPr id="494" name="Shape 494"/>
          <p:cNvSpPr/>
          <p:nvPr/>
        </p:nvSpPr>
        <p:spPr>
          <a:xfrm>
            <a:off x="4648200" y="1600200"/>
            <a:ext cx="4038600" cy="245318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6 Darius </a:t>
            </a:r>
            <a:r>
              <a:rPr sz="2000">
                <a:solidFill>
                  <a:srgbClr val="FFDD71"/>
                </a:solidFill>
              </a:rPr>
              <a:t>- </a:t>
            </a:r>
            <a:r>
              <a:rPr sz="1800">
                <a:solidFill>
                  <a:srgbClr val="FFC000"/>
                </a:solidFill>
              </a:rPr>
              <a:t>Daniel</a:t>
            </a:r>
            <a:endParaRPr>
              <a:solidFill>
                <a:srgbClr val="FFC000"/>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7</a:t>
            </a:r>
            <a:r>
              <a:rPr b="1">
                <a:solidFill>
                  <a:srgbClr val="FFFF00"/>
                </a:solidFill>
              </a:rPr>
              <a:t> </a:t>
            </a:r>
            <a:r>
              <a:rPr>
                <a:solidFill>
                  <a:srgbClr val="FFC000"/>
                </a:solidFill>
              </a:rPr>
              <a:t>Daniel</a:t>
            </a:r>
            <a:endParaRPr b="1">
              <a:solidFill>
                <a:srgbClr val="FFC000"/>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8 </a:t>
            </a:r>
            <a:r>
              <a:rPr>
                <a:solidFill>
                  <a:srgbClr val="FFC000"/>
                </a:solidFill>
              </a:rPr>
              <a:t>Daniel</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9 </a:t>
            </a:r>
            <a:r>
              <a:rPr>
                <a:solidFill>
                  <a:srgbClr val="FFC000"/>
                </a:solidFill>
              </a:rPr>
              <a:t>Daniel</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10-12 </a:t>
            </a:r>
            <a:r>
              <a:rPr>
                <a:solidFill>
                  <a:srgbClr val="FFC000"/>
                </a:solidFill>
              </a:rPr>
              <a:t>Daniel</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Shape 496"/>
          <p:cNvSpPr>
            <a:spLocks noGrp="1"/>
          </p:cNvSpPr>
          <p:nvPr>
            <p:ph type="title"/>
          </p:nvPr>
        </p:nvSpPr>
        <p:spPr>
          <a:prstGeom prst="rect">
            <a:avLst/>
          </a:prstGeom>
        </p:spPr>
        <p:txBody>
          <a:bodyPr/>
          <a:lstStyle/>
          <a:p>
            <a:pPr>
              <a:defRPr>
                <a:solidFill>
                  <a:srgbClr val="FFC000"/>
                </a:solidFill>
              </a:defRPr>
            </a:pPr>
            <a:r>
              <a:t>Daniel – </a:t>
            </a:r>
            <a:r>
              <a:rPr>
                <a:solidFill>
                  <a:srgbClr val="FFFFFF"/>
                </a:solidFill>
              </a:rPr>
              <a:t>2x5 Abschnitte</a:t>
            </a:r>
          </a:p>
        </p:txBody>
      </p:sp>
      <p:sp>
        <p:nvSpPr>
          <p:cNvPr id="497" name="Shape 497"/>
          <p:cNvSpPr>
            <a:spLocks noGrp="1"/>
          </p:cNvSpPr>
          <p:nvPr>
            <p:ph type="body" sz="half" idx="1"/>
          </p:nvPr>
        </p:nvSpPr>
        <p:spPr>
          <a:prstGeom prst="rect">
            <a:avLst/>
          </a:prstGeom>
        </p:spPr>
        <p:txBody>
          <a:bodyPr/>
          <a:lstStyle/>
          <a:p>
            <a:pPr>
              <a:buBlip>
                <a:blip r:embed="rId2"/>
              </a:buBlip>
            </a:pPr>
            <a:r>
              <a:t>1 </a:t>
            </a:r>
            <a:r>
              <a:rPr>
                <a:solidFill>
                  <a:srgbClr val="E5DAF6"/>
                </a:solidFill>
              </a:rPr>
              <a:t> </a:t>
            </a:r>
          </a:p>
          <a:p>
            <a:pPr>
              <a:buBlip>
                <a:blip r:embed="rId2"/>
              </a:buBlip>
            </a:pPr>
            <a:r>
              <a:t>2</a:t>
            </a:r>
            <a:r>
              <a:rPr b="1">
                <a:solidFill>
                  <a:srgbClr val="FFFF00"/>
                </a:solidFill>
              </a:rPr>
              <a:t> </a:t>
            </a:r>
            <a:r>
              <a:rPr>
                <a:solidFill>
                  <a:srgbClr val="FFFF00"/>
                </a:solidFill>
              </a:rPr>
              <a:t>Traum: 4 Weltreiche</a:t>
            </a:r>
            <a:endParaRPr b="1">
              <a:solidFill>
                <a:srgbClr val="FFFF00"/>
              </a:solidFill>
            </a:endParaRPr>
          </a:p>
          <a:p>
            <a:pPr>
              <a:buBlip>
                <a:blip r:embed="rId2"/>
              </a:buBlip>
            </a:pPr>
            <a:r>
              <a:t>3 </a:t>
            </a:r>
            <a:r>
              <a:rPr>
                <a:solidFill>
                  <a:srgbClr val="E5DAF6"/>
                </a:solidFill>
              </a:rPr>
              <a:t> </a:t>
            </a:r>
          </a:p>
          <a:p>
            <a:pPr>
              <a:buBlip>
                <a:blip r:embed="rId2"/>
              </a:buBlip>
            </a:pPr>
            <a:r>
              <a:t>4</a:t>
            </a:r>
          </a:p>
          <a:p>
            <a:pPr>
              <a:buBlip>
                <a:blip r:embed="rId2"/>
              </a:buBlip>
            </a:pPr>
            <a:r>
              <a:t>5  </a:t>
            </a:r>
          </a:p>
        </p:txBody>
      </p:sp>
      <p:sp>
        <p:nvSpPr>
          <p:cNvPr id="498" name="Shape 498"/>
          <p:cNvSpPr/>
          <p:nvPr/>
        </p:nvSpPr>
        <p:spPr>
          <a:xfrm>
            <a:off x="4648200" y="1600200"/>
            <a:ext cx="4495800" cy="245318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6  </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7</a:t>
            </a:r>
            <a:r>
              <a:rPr b="1">
                <a:solidFill>
                  <a:srgbClr val="FFFF00"/>
                </a:solidFill>
              </a:rPr>
              <a:t> </a:t>
            </a:r>
            <a:r>
              <a:rPr>
                <a:solidFill>
                  <a:srgbClr val="FFFF00"/>
                </a:solidFill>
              </a:rPr>
              <a:t>Traum: 4 Weltreiche</a:t>
            </a:r>
            <a:endParaRPr b="1">
              <a:solidFill>
                <a:srgbClr val="FFDD71"/>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8</a:t>
            </a:r>
            <a:endParaRPr b="1">
              <a:solidFill>
                <a:srgbClr val="FFDD71"/>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9</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10-12</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Shape 500"/>
          <p:cNvSpPr>
            <a:spLocks noGrp="1"/>
          </p:cNvSpPr>
          <p:nvPr>
            <p:ph type="title"/>
          </p:nvPr>
        </p:nvSpPr>
        <p:spPr>
          <a:prstGeom prst="rect">
            <a:avLst/>
          </a:prstGeom>
        </p:spPr>
        <p:txBody>
          <a:bodyPr/>
          <a:lstStyle/>
          <a:p>
            <a:pPr>
              <a:defRPr>
                <a:solidFill>
                  <a:srgbClr val="FFC000"/>
                </a:solidFill>
              </a:defRPr>
            </a:pPr>
            <a:r>
              <a:t>Daniel – </a:t>
            </a:r>
            <a:r>
              <a:rPr>
                <a:solidFill>
                  <a:srgbClr val="FFFFFF"/>
                </a:solidFill>
              </a:rPr>
              <a:t>2x5 Abschnitte</a:t>
            </a:r>
          </a:p>
        </p:txBody>
      </p:sp>
      <p:sp>
        <p:nvSpPr>
          <p:cNvPr id="501" name="Shape 501"/>
          <p:cNvSpPr>
            <a:spLocks noGrp="1"/>
          </p:cNvSpPr>
          <p:nvPr>
            <p:ph type="body" sz="half" idx="1"/>
          </p:nvPr>
        </p:nvSpPr>
        <p:spPr>
          <a:prstGeom prst="rect">
            <a:avLst/>
          </a:prstGeom>
        </p:spPr>
        <p:txBody>
          <a:bodyPr/>
          <a:lstStyle/>
          <a:p>
            <a:pPr>
              <a:buBlip>
                <a:blip r:embed="rId2"/>
              </a:buBlip>
            </a:pPr>
            <a:r>
              <a:t>1 </a:t>
            </a:r>
            <a:r>
              <a:rPr>
                <a:solidFill>
                  <a:srgbClr val="E5DAF6"/>
                </a:solidFill>
              </a:rPr>
              <a:t> </a:t>
            </a:r>
            <a:r>
              <a:rPr>
                <a:solidFill>
                  <a:srgbClr val="00B0F0"/>
                </a:solidFill>
              </a:rPr>
              <a:t>Weigerung Daniels</a:t>
            </a:r>
          </a:p>
          <a:p>
            <a:pPr>
              <a:buBlip>
                <a:blip r:embed="rId2"/>
              </a:buBlip>
            </a:pPr>
            <a:r>
              <a:t>2</a:t>
            </a:r>
            <a:r>
              <a:rPr b="1">
                <a:solidFill>
                  <a:srgbClr val="FFFF00"/>
                </a:solidFill>
              </a:rPr>
              <a:t> </a:t>
            </a:r>
            <a:r>
              <a:rPr>
                <a:solidFill>
                  <a:srgbClr val="FFFF00"/>
                </a:solidFill>
              </a:rPr>
              <a:t>Traum: 4 Weltreiche</a:t>
            </a:r>
            <a:endParaRPr b="1">
              <a:solidFill>
                <a:srgbClr val="FFFF00"/>
              </a:solidFill>
            </a:endParaRPr>
          </a:p>
          <a:p>
            <a:pPr>
              <a:buBlip>
                <a:blip r:embed="rId2"/>
              </a:buBlip>
            </a:pPr>
            <a:r>
              <a:t>3 </a:t>
            </a:r>
          </a:p>
          <a:p>
            <a:pPr>
              <a:buBlip>
                <a:blip r:embed="rId2"/>
              </a:buBlip>
            </a:pPr>
            <a:r>
              <a:t>4</a:t>
            </a:r>
            <a:endParaRPr>
              <a:solidFill>
                <a:srgbClr val="FFC000"/>
              </a:solidFill>
            </a:endParaRPr>
          </a:p>
          <a:p>
            <a:pPr>
              <a:buBlip>
                <a:blip r:embed="rId2"/>
              </a:buBlip>
            </a:pPr>
            <a:r>
              <a:t>5</a:t>
            </a:r>
          </a:p>
        </p:txBody>
      </p:sp>
      <p:sp>
        <p:nvSpPr>
          <p:cNvPr id="502" name="Shape 502"/>
          <p:cNvSpPr/>
          <p:nvPr/>
        </p:nvSpPr>
        <p:spPr>
          <a:xfrm>
            <a:off x="4648200" y="1600200"/>
            <a:ext cx="4495800" cy="245318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6 </a:t>
            </a:r>
            <a:r>
              <a:rPr>
                <a:solidFill>
                  <a:srgbClr val="00B0F0"/>
                </a:solidFill>
              </a:rPr>
              <a:t>Weigerung Daniels</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7</a:t>
            </a:r>
            <a:r>
              <a:rPr b="1">
                <a:solidFill>
                  <a:srgbClr val="FFFF00"/>
                </a:solidFill>
              </a:rPr>
              <a:t> </a:t>
            </a:r>
            <a:r>
              <a:rPr>
                <a:solidFill>
                  <a:srgbClr val="FFFF00"/>
                </a:solidFill>
              </a:rPr>
              <a:t>Traum: 4 Weltreiche</a:t>
            </a:r>
            <a:endParaRPr b="1">
              <a:solidFill>
                <a:srgbClr val="FFDD71"/>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8</a:t>
            </a:r>
            <a:endParaRPr b="1">
              <a:solidFill>
                <a:srgbClr val="FFDD71"/>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9</a:t>
            </a:r>
            <a:endParaRPr>
              <a:solidFill>
                <a:srgbClr val="FFC000"/>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10-12</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Shape 504"/>
          <p:cNvSpPr>
            <a:spLocks noGrp="1"/>
          </p:cNvSpPr>
          <p:nvPr>
            <p:ph type="title"/>
          </p:nvPr>
        </p:nvSpPr>
        <p:spPr>
          <a:prstGeom prst="rect">
            <a:avLst/>
          </a:prstGeom>
        </p:spPr>
        <p:txBody>
          <a:bodyPr/>
          <a:lstStyle/>
          <a:p>
            <a:pPr>
              <a:defRPr>
                <a:solidFill>
                  <a:srgbClr val="FFC000"/>
                </a:solidFill>
              </a:defRPr>
            </a:pPr>
            <a:r>
              <a:t>Daniel – </a:t>
            </a:r>
            <a:r>
              <a:rPr>
                <a:solidFill>
                  <a:srgbClr val="FFFFFF"/>
                </a:solidFill>
              </a:rPr>
              <a:t>2x5 Abschnitte</a:t>
            </a:r>
          </a:p>
        </p:txBody>
      </p:sp>
      <p:sp>
        <p:nvSpPr>
          <p:cNvPr id="505" name="Shape 505"/>
          <p:cNvSpPr>
            <a:spLocks noGrp="1"/>
          </p:cNvSpPr>
          <p:nvPr>
            <p:ph type="body" sz="half" idx="1"/>
          </p:nvPr>
        </p:nvSpPr>
        <p:spPr>
          <a:prstGeom prst="rect">
            <a:avLst/>
          </a:prstGeom>
        </p:spPr>
        <p:txBody>
          <a:bodyPr/>
          <a:lstStyle/>
          <a:p>
            <a:pPr>
              <a:buBlip>
                <a:blip r:embed="rId2"/>
              </a:buBlip>
            </a:pPr>
            <a:r>
              <a:t>1 </a:t>
            </a:r>
            <a:r>
              <a:rPr>
                <a:solidFill>
                  <a:srgbClr val="E5DAF6"/>
                </a:solidFill>
              </a:rPr>
              <a:t> </a:t>
            </a:r>
            <a:r>
              <a:rPr>
                <a:solidFill>
                  <a:srgbClr val="00B0F0"/>
                </a:solidFill>
              </a:rPr>
              <a:t>Weigerung Daniels</a:t>
            </a:r>
          </a:p>
          <a:p>
            <a:pPr>
              <a:buBlip>
                <a:blip r:embed="rId2"/>
              </a:buBlip>
            </a:pPr>
            <a:r>
              <a:t>2</a:t>
            </a:r>
            <a:r>
              <a:rPr b="1">
                <a:solidFill>
                  <a:srgbClr val="FFFF00"/>
                </a:solidFill>
              </a:rPr>
              <a:t> </a:t>
            </a:r>
            <a:r>
              <a:rPr>
                <a:solidFill>
                  <a:srgbClr val="FFFF00"/>
                </a:solidFill>
              </a:rPr>
              <a:t>Traum: 4 Weltreiche</a:t>
            </a:r>
            <a:endParaRPr b="1">
              <a:solidFill>
                <a:srgbClr val="FFFF00"/>
              </a:solidFill>
            </a:endParaRPr>
          </a:p>
          <a:p>
            <a:pPr>
              <a:buBlip>
                <a:blip r:embed="rId2"/>
              </a:buBlip>
            </a:pPr>
            <a:r>
              <a:t>3 </a:t>
            </a:r>
          </a:p>
          <a:p>
            <a:pPr>
              <a:buBlip>
                <a:blip r:embed="rId2"/>
              </a:buBlip>
            </a:pPr>
            <a:r>
              <a:t>4 </a:t>
            </a:r>
            <a:r>
              <a:rPr sz="2400">
                <a:solidFill>
                  <a:srgbClr val="FFC000"/>
                </a:solidFill>
              </a:rPr>
              <a:t>Wiederherstellung 7 J.</a:t>
            </a:r>
            <a:endParaRPr>
              <a:solidFill>
                <a:srgbClr val="FFC000"/>
              </a:solidFill>
            </a:endParaRPr>
          </a:p>
          <a:p>
            <a:pPr>
              <a:buBlip>
                <a:blip r:embed="rId2"/>
              </a:buBlip>
            </a:pPr>
            <a:r>
              <a:t>5</a:t>
            </a:r>
          </a:p>
        </p:txBody>
      </p:sp>
      <p:sp>
        <p:nvSpPr>
          <p:cNvPr id="506" name="Shape 506"/>
          <p:cNvSpPr/>
          <p:nvPr/>
        </p:nvSpPr>
        <p:spPr>
          <a:xfrm>
            <a:off x="4648200" y="1600200"/>
            <a:ext cx="4495800" cy="245318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6 </a:t>
            </a:r>
            <a:r>
              <a:rPr>
                <a:solidFill>
                  <a:srgbClr val="00B0F0"/>
                </a:solidFill>
              </a:rPr>
              <a:t>Weigerung Daniels</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7</a:t>
            </a:r>
            <a:r>
              <a:rPr b="1">
                <a:solidFill>
                  <a:srgbClr val="FFFF00"/>
                </a:solidFill>
              </a:rPr>
              <a:t> </a:t>
            </a:r>
            <a:r>
              <a:rPr>
                <a:solidFill>
                  <a:srgbClr val="FFFF00"/>
                </a:solidFill>
              </a:rPr>
              <a:t>Traum: 4 Weltreiche</a:t>
            </a:r>
            <a:endParaRPr b="1">
              <a:solidFill>
                <a:srgbClr val="FFDD71"/>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8</a:t>
            </a:r>
            <a:endParaRPr b="1">
              <a:solidFill>
                <a:srgbClr val="FFDD71"/>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9 </a:t>
            </a:r>
            <a:r>
              <a:rPr sz="2400">
                <a:solidFill>
                  <a:srgbClr val="FFC000"/>
                </a:solidFill>
              </a:rPr>
              <a:t>Wiederherstellg. 70+7x70</a:t>
            </a:r>
            <a:endParaRPr>
              <a:solidFill>
                <a:srgbClr val="FFC000"/>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10-12</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p:cNvSpPr>
          <p:nvPr>
            <p:ph type="title"/>
          </p:nvPr>
        </p:nvSpPr>
        <p:spPr>
          <a:prstGeom prst="rect">
            <a:avLst/>
          </a:prstGeom>
        </p:spPr>
        <p:txBody>
          <a:bodyPr/>
          <a:lstStyle/>
          <a:p>
            <a:pPr>
              <a:defRPr>
                <a:solidFill>
                  <a:srgbClr val="FFC000"/>
                </a:solidFill>
              </a:defRPr>
            </a:pPr>
            <a:r>
              <a:t>Daniel – </a:t>
            </a:r>
            <a:r>
              <a:rPr>
                <a:solidFill>
                  <a:srgbClr val="FFFFFF"/>
                </a:solidFill>
              </a:rPr>
              <a:t>2x5 Abschnitte</a:t>
            </a:r>
          </a:p>
        </p:txBody>
      </p:sp>
      <p:sp>
        <p:nvSpPr>
          <p:cNvPr id="509" name="Shape 509"/>
          <p:cNvSpPr>
            <a:spLocks noGrp="1"/>
          </p:cNvSpPr>
          <p:nvPr>
            <p:ph type="body" sz="half" idx="1"/>
          </p:nvPr>
        </p:nvSpPr>
        <p:spPr>
          <a:prstGeom prst="rect">
            <a:avLst/>
          </a:prstGeom>
        </p:spPr>
        <p:txBody>
          <a:bodyPr/>
          <a:lstStyle/>
          <a:p>
            <a:pPr>
              <a:buBlip>
                <a:blip r:embed="rId2"/>
              </a:buBlip>
            </a:pPr>
            <a:r>
              <a:t>1 </a:t>
            </a:r>
            <a:r>
              <a:rPr>
                <a:solidFill>
                  <a:srgbClr val="E5DAF6"/>
                </a:solidFill>
              </a:rPr>
              <a:t> </a:t>
            </a:r>
            <a:r>
              <a:rPr>
                <a:solidFill>
                  <a:srgbClr val="00B0F0"/>
                </a:solidFill>
              </a:rPr>
              <a:t>Weigerung Daniels</a:t>
            </a:r>
          </a:p>
          <a:p>
            <a:pPr>
              <a:buBlip>
                <a:blip r:embed="rId2"/>
              </a:buBlip>
            </a:pPr>
            <a:r>
              <a:t>2</a:t>
            </a:r>
            <a:r>
              <a:rPr b="1">
                <a:solidFill>
                  <a:srgbClr val="FFFF00"/>
                </a:solidFill>
              </a:rPr>
              <a:t> </a:t>
            </a:r>
            <a:r>
              <a:rPr>
                <a:solidFill>
                  <a:srgbClr val="FFFF00"/>
                </a:solidFill>
              </a:rPr>
              <a:t>Traum: 4 Weltreiche</a:t>
            </a:r>
            <a:endParaRPr b="1">
              <a:solidFill>
                <a:srgbClr val="FFFF00"/>
              </a:solidFill>
            </a:endParaRPr>
          </a:p>
          <a:p>
            <a:pPr>
              <a:buBlip>
                <a:blip r:embed="rId2"/>
              </a:buBlip>
            </a:pPr>
            <a:r>
              <a:t>3 </a:t>
            </a:r>
          </a:p>
          <a:p>
            <a:pPr>
              <a:buBlip>
                <a:blip r:embed="rId2"/>
              </a:buBlip>
            </a:pPr>
            <a:r>
              <a:t>4 </a:t>
            </a:r>
            <a:r>
              <a:rPr sz="2400">
                <a:solidFill>
                  <a:srgbClr val="FFC000"/>
                </a:solidFill>
              </a:rPr>
              <a:t>Wiederherstellung 7 J.</a:t>
            </a:r>
          </a:p>
          <a:p>
            <a:pPr>
              <a:buBlip>
                <a:blip r:embed="rId2"/>
              </a:buBlip>
            </a:pPr>
            <a:r>
              <a:t>5 </a:t>
            </a:r>
            <a:r>
              <a:rPr sz="2400">
                <a:solidFill>
                  <a:srgbClr val="92D050"/>
                </a:solidFill>
              </a:rPr>
              <a:t>Untergang</a:t>
            </a:r>
            <a:r>
              <a:rPr sz="2400"/>
              <a:t> Belsazars </a:t>
            </a:r>
          </a:p>
        </p:txBody>
      </p:sp>
      <p:sp>
        <p:nvSpPr>
          <p:cNvPr id="510" name="Shape 510"/>
          <p:cNvSpPr/>
          <p:nvPr/>
        </p:nvSpPr>
        <p:spPr>
          <a:xfrm>
            <a:off x="4648200" y="1600200"/>
            <a:ext cx="4495800" cy="281044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6 </a:t>
            </a:r>
            <a:r>
              <a:rPr>
                <a:solidFill>
                  <a:srgbClr val="00B0F0"/>
                </a:solidFill>
              </a:rPr>
              <a:t>Weigerung Daniels</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7</a:t>
            </a:r>
            <a:r>
              <a:rPr b="1">
                <a:solidFill>
                  <a:srgbClr val="FFFF00"/>
                </a:solidFill>
              </a:rPr>
              <a:t> </a:t>
            </a:r>
            <a:r>
              <a:rPr>
                <a:solidFill>
                  <a:srgbClr val="FFFF00"/>
                </a:solidFill>
              </a:rPr>
              <a:t>Traum: 4 Weltreiche</a:t>
            </a:r>
            <a:endParaRPr b="1">
              <a:solidFill>
                <a:srgbClr val="FFDD71"/>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8</a:t>
            </a:r>
            <a:endParaRPr b="1">
              <a:solidFill>
                <a:srgbClr val="FFDD71"/>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9 </a:t>
            </a:r>
            <a:r>
              <a:rPr sz="2400">
                <a:solidFill>
                  <a:srgbClr val="FFC000"/>
                </a:solidFill>
              </a:rPr>
              <a:t>Wiederherstellg. (70+7x70)</a:t>
            </a:r>
            <a:endParaRPr>
              <a:solidFill>
                <a:srgbClr val="FFC000"/>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10-12 </a:t>
            </a:r>
            <a:r>
              <a:rPr sz="2400">
                <a:solidFill>
                  <a:srgbClr val="92D050"/>
                </a:solidFill>
              </a:rPr>
              <a:t>Untergang</a:t>
            </a:r>
            <a:r>
              <a:rPr sz="2400"/>
              <a:t> des Königs des Nordens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Shape 512"/>
          <p:cNvSpPr>
            <a:spLocks noGrp="1"/>
          </p:cNvSpPr>
          <p:nvPr>
            <p:ph type="title"/>
          </p:nvPr>
        </p:nvSpPr>
        <p:spPr>
          <a:prstGeom prst="rect">
            <a:avLst/>
          </a:prstGeom>
        </p:spPr>
        <p:txBody>
          <a:bodyPr/>
          <a:lstStyle/>
          <a:p>
            <a:pPr>
              <a:defRPr>
                <a:solidFill>
                  <a:srgbClr val="FFC000"/>
                </a:solidFill>
              </a:defRPr>
            </a:pPr>
            <a:r>
              <a:t>Daniel – </a:t>
            </a:r>
            <a:r>
              <a:rPr>
                <a:solidFill>
                  <a:srgbClr val="FFFFFF"/>
                </a:solidFill>
              </a:rPr>
              <a:t>2x5 Abschnitte</a:t>
            </a:r>
          </a:p>
        </p:txBody>
      </p:sp>
      <p:sp>
        <p:nvSpPr>
          <p:cNvPr id="513" name="Shape 513"/>
          <p:cNvSpPr>
            <a:spLocks noGrp="1"/>
          </p:cNvSpPr>
          <p:nvPr>
            <p:ph type="body" sz="half" idx="1"/>
          </p:nvPr>
        </p:nvSpPr>
        <p:spPr>
          <a:prstGeom prst="rect">
            <a:avLst/>
          </a:prstGeom>
        </p:spPr>
        <p:txBody>
          <a:bodyPr/>
          <a:lstStyle/>
          <a:p>
            <a:pPr>
              <a:buBlip>
                <a:blip r:embed="rId2"/>
              </a:buBlip>
            </a:pPr>
            <a:r>
              <a:t>1 </a:t>
            </a:r>
            <a:r>
              <a:rPr>
                <a:solidFill>
                  <a:srgbClr val="E5DAF6"/>
                </a:solidFill>
              </a:rPr>
              <a:t> </a:t>
            </a:r>
            <a:r>
              <a:rPr>
                <a:solidFill>
                  <a:srgbClr val="00B0F0"/>
                </a:solidFill>
              </a:rPr>
              <a:t>Weigerung Daniels</a:t>
            </a:r>
          </a:p>
          <a:p>
            <a:pPr>
              <a:buBlip>
                <a:blip r:embed="rId2"/>
              </a:buBlip>
            </a:pPr>
            <a:r>
              <a:t>2</a:t>
            </a:r>
            <a:r>
              <a:rPr b="1">
                <a:solidFill>
                  <a:srgbClr val="FFFF00"/>
                </a:solidFill>
              </a:rPr>
              <a:t> </a:t>
            </a:r>
            <a:r>
              <a:rPr>
                <a:solidFill>
                  <a:srgbClr val="FFFF00"/>
                </a:solidFill>
              </a:rPr>
              <a:t>Traum: 4 Weltreiche</a:t>
            </a:r>
            <a:endParaRPr b="1">
              <a:solidFill>
                <a:srgbClr val="FFFF00"/>
              </a:solidFill>
            </a:endParaRPr>
          </a:p>
          <a:p>
            <a:pPr>
              <a:buBlip>
                <a:blip r:embed="rId2"/>
              </a:buBlip>
            </a:pPr>
            <a:r>
              <a:t>3 Ofen: </a:t>
            </a:r>
            <a:r>
              <a:rPr sz="2400">
                <a:solidFill>
                  <a:srgbClr val="FF66CC"/>
                </a:solidFill>
              </a:rPr>
              <a:t>Gott kann retten</a:t>
            </a:r>
            <a:endParaRPr>
              <a:solidFill>
                <a:srgbClr val="FF66CC"/>
              </a:solidFill>
            </a:endParaRPr>
          </a:p>
          <a:p>
            <a:pPr>
              <a:buBlip>
                <a:blip r:embed="rId2"/>
              </a:buBlip>
            </a:pPr>
            <a:r>
              <a:t>4 </a:t>
            </a:r>
            <a:r>
              <a:rPr sz="2400">
                <a:solidFill>
                  <a:srgbClr val="FFC000"/>
                </a:solidFill>
              </a:rPr>
              <a:t>Wiederherstellung 7 J.</a:t>
            </a:r>
            <a:endParaRPr>
              <a:solidFill>
                <a:srgbClr val="FFC000"/>
              </a:solidFill>
            </a:endParaRPr>
          </a:p>
          <a:p>
            <a:pPr>
              <a:buBlip>
                <a:blip r:embed="rId2"/>
              </a:buBlip>
            </a:pPr>
            <a:r>
              <a:t>5 </a:t>
            </a:r>
            <a:r>
              <a:rPr sz="2400">
                <a:solidFill>
                  <a:srgbClr val="92D050"/>
                </a:solidFill>
              </a:rPr>
              <a:t>Untergang</a:t>
            </a:r>
            <a:r>
              <a:rPr sz="2400"/>
              <a:t> Belsazars</a:t>
            </a:r>
          </a:p>
        </p:txBody>
      </p:sp>
      <p:sp>
        <p:nvSpPr>
          <p:cNvPr id="514" name="Shape 514"/>
          <p:cNvSpPr/>
          <p:nvPr/>
        </p:nvSpPr>
        <p:spPr>
          <a:xfrm>
            <a:off x="4648200" y="1600200"/>
            <a:ext cx="4495800" cy="281044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6 </a:t>
            </a:r>
            <a:r>
              <a:rPr>
                <a:solidFill>
                  <a:srgbClr val="00B0F0"/>
                </a:solidFill>
              </a:rPr>
              <a:t>Weigerung Daniels</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7</a:t>
            </a:r>
            <a:r>
              <a:rPr b="1">
                <a:solidFill>
                  <a:srgbClr val="FFFF00"/>
                </a:solidFill>
              </a:rPr>
              <a:t> </a:t>
            </a:r>
            <a:r>
              <a:rPr>
                <a:solidFill>
                  <a:srgbClr val="FFFF00"/>
                </a:solidFill>
              </a:rPr>
              <a:t>Traum: 4 Weltreiche</a:t>
            </a:r>
            <a:endParaRPr b="1">
              <a:solidFill>
                <a:srgbClr val="FFDD71"/>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8 Drangsal: </a:t>
            </a:r>
            <a:r>
              <a:rPr sz="2400">
                <a:solidFill>
                  <a:srgbClr val="FF66CC"/>
                </a:solidFill>
              </a:rPr>
              <a:t>Gott rettet</a:t>
            </a:r>
            <a:endParaRPr b="1">
              <a:solidFill>
                <a:srgbClr val="FF66CC"/>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9 </a:t>
            </a:r>
            <a:r>
              <a:rPr sz="2400">
                <a:solidFill>
                  <a:srgbClr val="FFC000"/>
                </a:solidFill>
              </a:rPr>
              <a:t>Wiederherstellg. (70+7x70)</a:t>
            </a:r>
            <a:endParaRPr>
              <a:solidFill>
                <a:srgbClr val="FFC000"/>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10-12 </a:t>
            </a:r>
            <a:r>
              <a:rPr sz="2400">
                <a:solidFill>
                  <a:srgbClr val="92D050"/>
                </a:solidFill>
              </a:rPr>
              <a:t>Untergang</a:t>
            </a:r>
            <a:r>
              <a:rPr sz="2400"/>
              <a:t> des Königs des Nordens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Shape 516"/>
          <p:cNvSpPr>
            <a:spLocks noGrp="1"/>
          </p:cNvSpPr>
          <p:nvPr>
            <p:ph type="title"/>
          </p:nvPr>
        </p:nvSpPr>
        <p:spPr>
          <a:prstGeom prst="rect">
            <a:avLst/>
          </a:prstGeom>
        </p:spPr>
        <p:txBody>
          <a:bodyPr/>
          <a:lstStyle/>
          <a:p>
            <a:pPr>
              <a:defRPr>
                <a:solidFill>
                  <a:srgbClr val="FFC000"/>
                </a:solidFill>
              </a:defRPr>
            </a:pPr>
            <a:r>
              <a:t>Daniel – </a:t>
            </a:r>
            <a:r>
              <a:rPr sz="4000">
                <a:solidFill>
                  <a:srgbClr val="FFFFFF"/>
                </a:solidFill>
              </a:rPr>
              <a:t>Träume und Prophetien</a:t>
            </a:r>
          </a:p>
        </p:txBody>
      </p:sp>
      <p:sp>
        <p:nvSpPr>
          <p:cNvPr id="517" name="Shape 517"/>
          <p:cNvSpPr>
            <a:spLocks noGrp="1"/>
          </p:cNvSpPr>
          <p:nvPr>
            <p:ph type="body" sz="half" idx="1"/>
          </p:nvPr>
        </p:nvSpPr>
        <p:spPr>
          <a:prstGeom prst="rect">
            <a:avLst/>
          </a:prstGeom>
        </p:spPr>
        <p:txBody>
          <a:bodyPr/>
          <a:lstStyle/>
          <a:p>
            <a:pPr>
              <a:buBlip>
                <a:blip r:embed="rId2"/>
              </a:buBlip>
            </a:pPr>
            <a:r>
              <a:t>1 </a:t>
            </a:r>
            <a:r>
              <a:rPr>
                <a:solidFill>
                  <a:srgbClr val="E5DAF6"/>
                </a:solidFill>
              </a:rPr>
              <a:t> </a:t>
            </a:r>
          </a:p>
          <a:p>
            <a:pPr>
              <a:buBlip>
                <a:blip r:embed="rId2"/>
              </a:buBlip>
            </a:pPr>
            <a:r>
              <a:t>2</a:t>
            </a:r>
            <a:r>
              <a:rPr b="1">
                <a:solidFill>
                  <a:srgbClr val="FFFF00"/>
                </a:solidFill>
              </a:rPr>
              <a:t> </a:t>
            </a:r>
            <a:r>
              <a:rPr>
                <a:solidFill>
                  <a:srgbClr val="FFFF00"/>
                </a:solidFill>
              </a:rPr>
              <a:t>Traum - </a:t>
            </a:r>
            <a:r>
              <a:rPr>
                <a:solidFill>
                  <a:srgbClr val="CAB5EC"/>
                </a:solidFill>
              </a:rPr>
              <a:t>Nebukad</a:t>
            </a:r>
            <a:endParaRPr b="1">
              <a:solidFill>
                <a:srgbClr val="CAB5EC"/>
              </a:solidFill>
            </a:endParaRPr>
          </a:p>
          <a:p>
            <a:pPr>
              <a:buBlip>
                <a:blip r:embed="rId2"/>
              </a:buBlip>
            </a:pPr>
            <a:r>
              <a:t>3 </a:t>
            </a:r>
            <a:r>
              <a:rPr>
                <a:solidFill>
                  <a:srgbClr val="E5DAF6"/>
                </a:solidFill>
              </a:rPr>
              <a:t> </a:t>
            </a:r>
          </a:p>
          <a:p>
            <a:pPr>
              <a:buBlip>
                <a:blip r:embed="rId2"/>
              </a:buBlip>
            </a:pPr>
            <a:r>
              <a:t>4 </a:t>
            </a:r>
            <a:r>
              <a:rPr>
                <a:solidFill>
                  <a:srgbClr val="FFFF00"/>
                </a:solidFill>
              </a:rPr>
              <a:t>Traum</a:t>
            </a:r>
            <a:r>
              <a:rPr b="1">
                <a:solidFill>
                  <a:srgbClr val="FFFF00"/>
                </a:solidFill>
              </a:rPr>
              <a:t> </a:t>
            </a:r>
            <a:r>
              <a:rPr>
                <a:solidFill>
                  <a:srgbClr val="FFFF00"/>
                </a:solidFill>
              </a:rPr>
              <a:t>- </a:t>
            </a:r>
            <a:r>
              <a:rPr>
                <a:solidFill>
                  <a:srgbClr val="CAB5EC"/>
                </a:solidFill>
              </a:rPr>
              <a:t>Nebukad</a:t>
            </a:r>
          </a:p>
          <a:p>
            <a:pPr>
              <a:buBlip>
                <a:blip r:embed="rId2"/>
              </a:buBlip>
            </a:pPr>
            <a:r>
              <a:t>5  </a:t>
            </a:r>
          </a:p>
        </p:txBody>
      </p:sp>
      <p:sp>
        <p:nvSpPr>
          <p:cNvPr id="518" name="Shape 518"/>
          <p:cNvSpPr/>
          <p:nvPr/>
        </p:nvSpPr>
        <p:spPr>
          <a:xfrm>
            <a:off x="4648200" y="1600200"/>
            <a:ext cx="4495800" cy="245318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6  </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7</a:t>
            </a:r>
            <a:r>
              <a:rPr b="1">
                <a:solidFill>
                  <a:srgbClr val="FFFF00"/>
                </a:solidFill>
              </a:rPr>
              <a:t> </a:t>
            </a:r>
            <a:r>
              <a:rPr>
                <a:solidFill>
                  <a:srgbClr val="FFFF00"/>
                </a:solidFill>
              </a:rPr>
              <a:t>Traum</a:t>
            </a:r>
            <a:r>
              <a:rPr b="1">
                <a:solidFill>
                  <a:srgbClr val="FFFF00"/>
                </a:solidFill>
              </a:rPr>
              <a:t> </a:t>
            </a:r>
            <a:r>
              <a:rPr>
                <a:solidFill>
                  <a:srgbClr val="FFDD71"/>
                </a:solidFill>
              </a:rPr>
              <a:t> </a:t>
            </a:r>
            <a:r>
              <a:t>- </a:t>
            </a:r>
            <a:r>
              <a:rPr>
                <a:solidFill>
                  <a:srgbClr val="FFDD71"/>
                </a:solidFill>
              </a:rPr>
              <a:t>Daniel</a:t>
            </a:r>
            <a:endParaRPr b="1">
              <a:solidFill>
                <a:srgbClr val="FFDD71"/>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8 </a:t>
            </a:r>
            <a:r>
              <a:rPr>
                <a:solidFill>
                  <a:srgbClr val="FFFF00"/>
                </a:solidFill>
              </a:rPr>
              <a:t>Vision</a:t>
            </a:r>
            <a:r>
              <a:rPr b="1">
                <a:solidFill>
                  <a:srgbClr val="FFFF00"/>
                </a:solidFill>
              </a:rPr>
              <a:t> </a:t>
            </a:r>
            <a:r>
              <a:rPr>
                <a:solidFill>
                  <a:srgbClr val="FFDD71"/>
                </a:solidFill>
              </a:rPr>
              <a:t> </a:t>
            </a:r>
            <a:r>
              <a:t>- </a:t>
            </a:r>
            <a:r>
              <a:rPr>
                <a:solidFill>
                  <a:srgbClr val="FFDD71"/>
                </a:solidFill>
              </a:rPr>
              <a:t>Daniel</a:t>
            </a:r>
            <a:endParaRPr b="1">
              <a:solidFill>
                <a:srgbClr val="FFDD71"/>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9 </a:t>
            </a:r>
            <a:r>
              <a:rPr>
                <a:solidFill>
                  <a:srgbClr val="FFFF00"/>
                </a:solidFill>
              </a:rPr>
              <a:t>Prophetie</a:t>
            </a:r>
            <a:r>
              <a:t> </a:t>
            </a:r>
            <a:r>
              <a:rPr>
                <a:solidFill>
                  <a:srgbClr val="FFDD71"/>
                </a:solidFill>
              </a:rPr>
              <a:t> </a:t>
            </a:r>
            <a:r>
              <a:t>- </a:t>
            </a:r>
            <a:r>
              <a:rPr>
                <a:solidFill>
                  <a:srgbClr val="FFDD71"/>
                </a:solidFill>
              </a:rPr>
              <a:t>Daniel</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10-12 </a:t>
            </a:r>
            <a:r>
              <a:rPr>
                <a:solidFill>
                  <a:srgbClr val="FFFF00"/>
                </a:solidFill>
              </a:rPr>
              <a:t>Prophetie </a:t>
            </a:r>
            <a:r>
              <a:t>- </a:t>
            </a:r>
            <a:r>
              <a:rPr>
                <a:solidFill>
                  <a:srgbClr val="FFDD71"/>
                </a:solidFill>
              </a:rPr>
              <a:t>Daniel</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p:cNvSpPr>
          <p:nvPr>
            <p:ph type="title"/>
          </p:nvPr>
        </p:nvSpPr>
        <p:spPr>
          <a:prstGeom prst="rect">
            <a:avLst/>
          </a:prstGeom>
        </p:spPr>
        <p:txBody>
          <a:bodyPr/>
          <a:lstStyle/>
          <a:p>
            <a:pPr>
              <a:defRPr>
                <a:solidFill>
                  <a:srgbClr val="FFC000"/>
                </a:solidFill>
              </a:defRPr>
            </a:pPr>
            <a:r>
              <a:t>Daniel – </a:t>
            </a:r>
            <a:r>
              <a:rPr sz="4000">
                <a:solidFill>
                  <a:srgbClr val="FFFFFF"/>
                </a:solidFill>
              </a:rPr>
              <a:t>Träume und Prophetien</a:t>
            </a:r>
          </a:p>
        </p:txBody>
      </p:sp>
      <p:sp>
        <p:nvSpPr>
          <p:cNvPr id="521" name="Shape 521"/>
          <p:cNvSpPr>
            <a:spLocks noGrp="1"/>
          </p:cNvSpPr>
          <p:nvPr>
            <p:ph type="body" sz="half" idx="1"/>
          </p:nvPr>
        </p:nvSpPr>
        <p:spPr>
          <a:xfrm>
            <a:off x="457200" y="1600200"/>
            <a:ext cx="3970784" cy="5069160"/>
          </a:xfrm>
          <a:prstGeom prst="rect">
            <a:avLst/>
          </a:prstGeom>
        </p:spPr>
        <p:txBody>
          <a:bodyPr/>
          <a:lstStyle/>
          <a:p>
            <a:pPr>
              <a:buBlip>
                <a:blip r:embed="rId2"/>
              </a:buBlip>
            </a:pPr>
            <a:r>
              <a:t>1 </a:t>
            </a:r>
            <a:r>
              <a:rPr>
                <a:solidFill>
                  <a:srgbClr val="E5DAF6"/>
                </a:solidFill>
              </a:rPr>
              <a:t> </a:t>
            </a:r>
          </a:p>
          <a:p>
            <a:pPr>
              <a:buBlip>
                <a:blip r:embed="rId2"/>
              </a:buBlip>
            </a:pPr>
            <a:r>
              <a:t>2</a:t>
            </a:r>
            <a:r>
              <a:rPr b="1">
                <a:solidFill>
                  <a:srgbClr val="FFFF00"/>
                </a:solidFill>
              </a:rPr>
              <a:t> </a:t>
            </a:r>
            <a:r>
              <a:rPr>
                <a:solidFill>
                  <a:srgbClr val="FFFF00"/>
                </a:solidFill>
              </a:rPr>
              <a:t>Traum - </a:t>
            </a:r>
            <a:r>
              <a:rPr>
                <a:solidFill>
                  <a:srgbClr val="CAB5EC"/>
                </a:solidFill>
              </a:rPr>
              <a:t>Nebukad</a:t>
            </a:r>
            <a:endParaRPr b="1">
              <a:solidFill>
                <a:srgbClr val="CAB5EC"/>
              </a:solidFill>
            </a:endParaRPr>
          </a:p>
          <a:p>
            <a:pPr>
              <a:buBlip>
                <a:blip r:embed="rId2"/>
              </a:buBlip>
            </a:pPr>
            <a:r>
              <a:t>3 </a:t>
            </a:r>
            <a:r>
              <a:rPr>
                <a:solidFill>
                  <a:srgbClr val="E5DAF6"/>
                </a:solidFill>
              </a:rPr>
              <a:t> </a:t>
            </a:r>
          </a:p>
          <a:p>
            <a:pPr>
              <a:buBlip>
                <a:blip r:embed="rId2"/>
              </a:buBlip>
            </a:pPr>
            <a:r>
              <a:t>4 </a:t>
            </a:r>
            <a:r>
              <a:rPr>
                <a:solidFill>
                  <a:srgbClr val="FFFF00"/>
                </a:solidFill>
              </a:rPr>
              <a:t>Traum</a:t>
            </a:r>
            <a:r>
              <a:rPr b="1">
                <a:solidFill>
                  <a:srgbClr val="FFFF00"/>
                </a:solidFill>
              </a:rPr>
              <a:t> </a:t>
            </a:r>
            <a:r>
              <a:rPr>
                <a:solidFill>
                  <a:srgbClr val="FFFF00"/>
                </a:solidFill>
              </a:rPr>
              <a:t>- </a:t>
            </a:r>
            <a:r>
              <a:rPr>
                <a:solidFill>
                  <a:srgbClr val="CAB5EC"/>
                </a:solidFill>
              </a:rPr>
              <a:t>Nebukad</a:t>
            </a:r>
          </a:p>
          <a:p>
            <a:pPr>
              <a:buBlip>
                <a:blip r:embed="rId2"/>
              </a:buBlip>
            </a:pPr>
            <a:r>
              <a:t>5  </a:t>
            </a:r>
          </a:p>
          <a:p>
            <a:pPr>
              <a:buBlip>
                <a:blip r:embed="rId2"/>
              </a:buBlip>
            </a:pPr>
            <a:endParaRPr/>
          </a:p>
          <a:p>
            <a:pPr>
              <a:buBlip>
                <a:blip r:embed="rId2"/>
              </a:buBlip>
              <a:defRPr>
                <a:solidFill>
                  <a:srgbClr val="FFFF00"/>
                </a:solidFill>
              </a:defRPr>
            </a:pPr>
            <a:r>
              <a:t>Dinge, die </a:t>
            </a:r>
            <a:r>
              <a:rPr>
                <a:solidFill>
                  <a:srgbClr val="CAB5EC"/>
                </a:solidFill>
              </a:rPr>
              <a:t>heidnische Könige </a:t>
            </a:r>
            <a:r>
              <a:t>zu sehen bekamen</a:t>
            </a:r>
          </a:p>
        </p:txBody>
      </p:sp>
      <p:sp>
        <p:nvSpPr>
          <p:cNvPr id="522" name="Shape 522"/>
          <p:cNvSpPr/>
          <p:nvPr/>
        </p:nvSpPr>
        <p:spPr>
          <a:xfrm>
            <a:off x="4648200" y="1600200"/>
            <a:ext cx="4495800" cy="384307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6  </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7</a:t>
            </a:r>
            <a:r>
              <a:rPr b="1">
                <a:solidFill>
                  <a:srgbClr val="FFFF00"/>
                </a:solidFill>
              </a:rPr>
              <a:t> </a:t>
            </a:r>
            <a:r>
              <a:rPr>
                <a:solidFill>
                  <a:srgbClr val="FFFF00"/>
                </a:solidFill>
              </a:rPr>
              <a:t>Traum</a:t>
            </a:r>
            <a:r>
              <a:rPr b="1">
                <a:solidFill>
                  <a:srgbClr val="FFFF00"/>
                </a:solidFill>
              </a:rPr>
              <a:t> </a:t>
            </a:r>
            <a:r>
              <a:rPr>
                <a:solidFill>
                  <a:srgbClr val="FFDD71"/>
                </a:solidFill>
              </a:rPr>
              <a:t> </a:t>
            </a:r>
            <a:r>
              <a:t>- </a:t>
            </a:r>
            <a:r>
              <a:rPr>
                <a:solidFill>
                  <a:srgbClr val="FFDD71"/>
                </a:solidFill>
              </a:rPr>
              <a:t>Daniel</a:t>
            </a:r>
            <a:endParaRPr b="1">
              <a:solidFill>
                <a:srgbClr val="FFDD71"/>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8 </a:t>
            </a:r>
            <a:r>
              <a:rPr>
                <a:solidFill>
                  <a:srgbClr val="FFFF00"/>
                </a:solidFill>
              </a:rPr>
              <a:t>Vision</a:t>
            </a:r>
            <a:r>
              <a:rPr b="1">
                <a:solidFill>
                  <a:srgbClr val="FFFF00"/>
                </a:solidFill>
              </a:rPr>
              <a:t> </a:t>
            </a:r>
            <a:r>
              <a:rPr>
                <a:solidFill>
                  <a:srgbClr val="FFDD71"/>
                </a:solidFill>
              </a:rPr>
              <a:t> </a:t>
            </a:r>
            <a:r>
              <a:t>- </a:t>
            </a:r>
            <a:r>
              <a:rPr>
                <a:solidFill>
                  <a:srgbClr val="FFDD71"/>
                </a:solidFill>
              </a:rPr>
              <a:t>Daniel</a:t>
            </a:r>
            <a:endParaRPr b="1">
              <a:solidFill>
                <a:srgbClr val="FFDD71"/>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9 </a:t>
            </a:r>
            <a:r>
              <a:rPr>
                <a:solidFill>
                  <a:srgbClr val="FFFF00"/>
                </a:solidFill>
              </a:rPr>
              <a:t>Prophetie</a:t>
            </a:r>
            <a:r>
              <a:t> </a:t>
            </a:r>
            <a:r>
              <a:rPr>
                <a:solidFill>
                  <a:srgbClr val="FFDD71"/>
                </a:solidFill>
              </a:rPr>
              <a:t> </a:t>
            </a:r>
            <a:r>
              <a:t>- </a:t>
            </a:r>
            <a:r>
              <a:rPr>
                <a:solidFill>
                  <a:srgbClr val="FFDD71"/>
                </a:solidFill>
              </a:rPr>
              <a:t>Daniel</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10-12 </a:t>
            </a:r>
            <a:r>
              <a:rPr>
                <a:solidFill>
                  <a:srgbClr val="FFFF00"/>
                </a:solidFill>
              </a:rPr>
              <a:t>Prophetie </a:t>
            </a:r>
            <a:r>
              <a:t>- </a:t>
            </a:r>
            <a:r>
              <a:rPr>
                <a:solidFill>
                  <a:srgbClr val="FFDD71"/>
                </a:solidFill>
              </a:rPr>
              <a:t>Daniel</a:t>
            </a:r>
          </a:p>
          <a:p>
            <a:pPr marL="342900" indent="-342900">
              <a:spcBef>
                <a:spcPts val="600"/>
              </a:spcBef>
              <a:buSzPct val="90000"/>
              <a:buBlip>
                <a:blip r:embed="rId2"/>
              </a:buBlip>
              <a:defRPr sz="2800">
                <a:solidFill>
                  <a:srgbClr val="FFDD71"/>
                </a:solidFill>
                <a:effectLst>
                  <a:outerShdw blurRad="38100" dist="38100" dir="2700000" rotWithShape="0">
                    <a:srgbClr val="000000"/>
                  </a:outerShdw>
                </a:effectLst>
              </a:defRPr>
            </a:pPr>
            <a:endParaRPr>
              <a:solidFill>
                <a:srgbClr val="FFDD71"/>
              </a:solidFill>
            </a:endParaRPr>
          </a:p>
          <a:p>
            <a:pPr marL="342900" indent="-342900">
              <a:spcBef>
                <a:spcPts val="600"/>
              </a:spcBef>
              <a:buSzPct val="90000"/>
              <a:buBlip>
                <a:blip r:embed="rId2"/>
              </a:buBlip>
              <a:defRPr sz="2800">
                <a:solidFill>
                  <a:srgbClr val="FFFF00"/>
                </a:solidFill>
                <a:effectLst>
                  <a:outerShdw blurRad="38100" dist="38100" dir="2700000" rotWithShape="0">
                    <a:srgbClr val="000000"/>
                  </a:outerShdw>
                </a:effectLst>
              </a:defRPr>
            </a:pPr>
            <a:r>
              <a:t>Dinge, die </a:t>
            </a:r>
            <a:r>
              <a:rPr>
                <a:solidFill>
                  <a:srgbClr val="FFDD71"/>
                </a:solidFill>
              </a:rPr>
              <a:t>Daniel</a:t>
            </a:r>
            <a:r>
              <a:rPr>
                <a:solidFill>
                  <a:srgbClr val="FFFFFF"/>
                </a:solidFill>
              </a:rPr>
              <a:t> </a:t>
            </a:r>
            <a:r>
              <a:t>zu sehen bekam</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Shape 524"/>
          <p:cNvSpPr>
            <a:spLocks noGrp="1"/>
          </p:cNvSpPr>
          <p:nvPr>
            <p:ph type="title"/>
          </p:nvPr>
        </p:nvSpPr>
        <p:spPr>
          <a:prstGeom prst="rect">
            <a:avLst/>
          </a:prstGeom>
        </p:spPr>
        <p:txBody>
          <a:bodyPr/>
          <a:lstStyle/>
          <a:p>
            <a:pPr>
              <a:defRPr>
                <a:solidFill>
                  <a:srgbClr val="FFC000"/>
                </a:solidFill>
              </a:defRPr>
            </a:pPr>
            <a:r>
              <a:t>Daniel – </a:t>
            </a:r>
            <a:r>
              <a:rPr>
                <a:solidFill>
                  <a:srgbClr val="FFFFFF"/>
                </a:solidFill>
              </a:rPr>
              <a:t>„Klammern“</a:t>
            </a:r>
          </a:p>
        </p:txBody>
      </p:sp>
      <p:sp>
        <p:nvSpPr>
          <p:cNvPr id="525" name="Shape 525"/>
          <p:cNvSpPr>
            <a:spLocks noGrp="1"/>
          </p:cNvSpPr>
          <p:nvPr>
            <p:ph type="body" sz="half" idx="1"/>
          </p:nvPr>
        </p:nvSpPr>
        <p:spPr>
          <a:xfrm>
            <a:off x="457200" y="1600200"/>
            <a:ext cx="4042792" cy="5069160"/>
          </a:xfrm>
          <a:prstGeom prst="rect">
            <a:avLst/>
          </a:prstGeom>
        </p:spPr>
        <p:txBody>
          <a:bodyPr/>
          <a:lstStyle/>
          <a:p>
            <a:pPr>
              <a:buBlip>
                <a:blip r:embed="rId2"/>
              </a:buBlip>
              <a:defRPr>
                <a:solidFill>
                  <a:srgbClr val="00B0F0"/>
                </a:solidFill>
              </a:defRPr>
            </a:pPr>
            <a:r>
              <a:t>1: </a:t>
            </a:r>
          </a:p>
          <a:p>
            <a:pPr>
              <a:buBlip>
                <a:blip r:embed="rId2"/>
              </a:buBlip>
            </a:pPr>
            <a:r>
              <a:t>2: </a:t>
            </a:r>
            <a:endParaRPr b="1">
              <a:solidFill>
                <a:srgbClr val="FFFF00"/>
              </a:solidFill>
            </a:endParaRPr>
          </a:p>
          <a:p>
            <a:pPr>
              <a:buBlip>
                <a:blip r:embed="rId2"/>
              </a:buBlip>
            </a:pPr>
            <a:r>
              <a:t>3: </a:t>
            </a:r>
          </a:p>
          <a:p>
            <a:pPr>
              <a:buBlip>
                <a:blip r:embed="rId2"/>
              </a:buBlip>
            </a:pPr>
            <a:r>
              <a:t>4: </a:t>
            </a:r>
          </a:p>
          <a:p>
            <a:pPr>
              <a:buBlip>
                <a:blip r:embed="rId2"/>
              </a:buBlip>
              <a:defRPr>
                <a:solidFill>
                  <a:srgbClr val="00B0F0"/>
                </a:solidFill>
              </a:defRPr>
            </a:pPr>
            <a:r>
              <a:t>5:</a:t>
            </a:r>
          </a:p>
        </p:txBody>
      </p:sp>
      <p:sp>
        <p:nvSpPr>
          <p:cNvPr id="526" name="Shape 526"/>
          <p:cNvSpPr/>
          <p:nvPr/>
        </p:nvSpPr>
        <p:spPr>
          <a:xfrm>
            <a:off x="4648200" y="1600200"/>
            <a:ext cx="4495800" cy="245318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42900" indent="-342900">
              <a:spcBef>
                <a:spcPts val="600"/>
              </a:spcBef>
              <a:buSzPct val="90000"/>
              <a:buBlip>
                <a:blip r:embed="rId2"/>
              </a:buBlip>
              <a:defRPr sz="2800">
                <a:solidFill>
                  <a:srgbClr val="00B0F0"/>
                </a:solidFill>
                <a:effectLst>
                  <a:outerShdw blurRad="38100" dist="38100" dir="2700000" rotWithShape="0">
                    <a:srgbClr val="000000"/>
                  </a:outerShdw>
                </a:effectLst>
              </a:defRPr>
            </a:pPr>
            <a:r>
              <a:t>6:</a:t>
            </a:r>
            <a:endParaRPr>
              <a:solidFill>
                <a:srgbClr val="FFFFFF"/>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7:</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8:</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9:</a:t>
            </a:r>
          </a:p>
          <a:p>
            <a:pPr marL="342900" indent="-342900">
              <a:spcBef>
                <a:spcPts val="600"/>
              </a:spcBef>
              <a:buSzPct val="90000"/>
              <a:buBlip>
                <a:blip r:embed="rId2"/>
              </a:buBlip>
              <a:defRPr sz="2800">
                <a:solidFill>
                  <a:srgbClr val="00B0F0"/>
                </a:solidFill>
                <a:effectLst>
                  <a:outerShdw blurRad="38100" dist="38100" dir="2700000" rotWithShape="0">
                    <a:srgbClr val="000000"/>
                  </a:outerShdw>
                </a:effectLst>
              </a:defRPr>
            </a:pPr>
            <a:r>
              <a:t>10-12:</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Shape 528"/>
          <p:cNvSpPr>
            <a:spLocks noGrp="1"/>
          </p:cNvSpPr>
          <p:nvPr>
            <p:ph type="body" idx="1"/>
          </p:nvPr>
        </p:nvSpPr>
        <p:spPr>
          <a:xfrm>
            <a:off x="219571" y="116632"/>
            <a:ext cx="8924429" cy="6624736"/>
          </a:xfrm>
          <a:prstGeom prst="rect">
            <a:avLst/>
          </a:prstGeom>
        </p:spPr>
        <p:txBody>
          <a:bodyPr/>
          <a:lstStyle/>
          <a:p>
            <a:pPr marL="0" indent="0" defTabSz="795527">
              <a:spcBef>
                <a:spcPts val="500"/>
              </a:spcBef>
              <a:buSzTx/>
              <a:buNone/>
              <a:defRPr sz="2436" b="1">
                <a:solidFill>
                  <a:srgbClr val="CAB5EC"/>
                </a:solidFill>
                <a:effectLst/>
              </a:defRPr>
            </a:pPr>
            <a:r>
              <a:t>1,1.2 </a:t>
            </a:r>
            <a:r>
              <a:rPr b="0">
                <a:solidFill>
                  <a:srgbClr val="FFFFFF"/>
                </a:solidFill>
              </a:rPr>
              <a:t>Im dritten Jahr der Regierung Jojakims, des Königs von Juda, kam Nebukadnezar, der König von Babel, nach Jerusalem und belagerte es.</a:t>
            </a:r>
            <a:r>
              <a:rPr>
                <a:solidFill>
                  <a:srgbClr val="FFFFFF"/>
                </a:solidFill>
              </a:rPr>
              <a:t> </a:t>
            </a:r>
            <a:r>
              <a:rPr b="0">
                <a:solidFill>
                  <a:srgbClr val="FFFFFF"/>
                </a:solidFill>
              </a:rPr>
              <a:t>Und ‹mein› Herr gab Jojakim, den König von Juda, in seine Hand, und</a:t>
            </a:r>
            <a:r>
              <a:rPr b="0">
                <a:solidFill>
                  <a:srgbClr val="00B0F0"/>
                </a:solidFill>
              </a:rPr>
              <a:t> einen Teil der </a:t>
            </a:r>
            <a:r>
              <a:rPr>
                <a:solidFill>
                  <a:srgbClr val="00B0F0"/>
                </a:solidFill>
              </a:rPr>
              <a:t>Geräte/Gefäße</a:t>
            </a:r>
            <a:r>
              <a:rPr b="0">
                <a:solidFill>
                  <a:srgbClr val="00B0F0"/>
                </a:solidFill>
              </a:rPr>
              <a:t> des Hauses Gottes. </a:t>
            </a:r>
            <a:r>
              <a:rPr b="0">
                <a:solidFill>
                  <a:srgbClr val="FFFFFF"/>
                </a:solidFill>
              </a:rPr>
              <a:t>Und er brachte sie in das Land Sinear, in das Haus seines Gottes. </a:t>
            </a:r>
            <a:r>
              <a:rPr b="0">
                <a:solidFill>
                  <a:srgbClr val="00B0F0"/>
                </a:solidFill>
              </a:rPr>
              <a:t>Die</a:t>
            </a:r>
            <a:r>
              <a:rPr b="0">
                <a:solidFill>
                  <a:srgbClr val="FFFFFF"/>
                </a:solidFill>
              </a:rPr>
              <a:t> </a:t>
            </a:r>
            <a:r>
              <a:rPr>
                <a:solidFill>
                  <a:srgbClr val="00B0F0"/>
                </a:solidFill>
              </a:rPr>
              <a:t>Geräte/Gefäße</a:t>
            </a:r>
            <a:r>
              <a:rPr b="0">
                <a:solidFill>
                  <a:srgbClr val="00B0F0"/>
                </a:solidFill>
              </a:rPr>
              <a:t> </a:t>
            </a:r>
            <a:r>
              <a:rPr b="0">
                <a:solidFill>
                  <a:srgbClr val="FFFFFF"/>
                </a:solidFill>
              </a:rPr>
              <a:t>brachte er in das Schatzhaus seines Gottes.</a:t>
            </a:r>
          </a:p>
          <a:p>
            <a:pPr marL="0" indent="0" defTabSz="795527">
              <a:spcBef>
                <a:spcPts val="500"/>
              </a:spcBef>
              <a:buSzTx/>
              <a:buNone/>
              <a:defRPr sz="2436" b="1">
                <a:solidFill>
                  <a:srgbClr val="CAB5EC"/>
                </a:solidFill>
                <a:effectLst/>
              </a:defRPr>
            </a:pPr>
            <a:r>
              <a:t>5:1-4 </a:t>
            </a:r>
            <a:r>
              <a:rPr b="0">
                <a:solidFill>
                  <a:srgbClr val="FFFFFF"/>
                </a:solidFill>
              </a:rPr>
              <a:t>Der König Belsazar machte seinen tausend Großen ein großes Mahl, und er trank Wein vor den Tausend. Belsazar gab Befehl, .. dass man </a:t>
            </a:r>
            <a:r>
              <a:rPr b="0">
                <a:solidFill>
                  <a:srgbClr val="00B0F0"/>
                </a:solidFill>
              </a:rPr>
              <a:t>die goldenen und die silbernen </a:t>
            </a:r>
            <a:r>
              <a:rPr>
                <a:solidFill>
                  <a:srgbClr val="00B0F0"/>
                </a:solidFill>
              </a:rPr>
              <a:t>Geräte/Gefäße</a:t>
            </a:r>
            <a:r>
              <a:rPr b="0">
                <a:solidFill>
                  <a:srgbClr val="00B0F0"/>
                </a:solidFill>
              </a:rPr>
              <a:t> </a:t>
            </a:r>
            <a:r>
              <a:rPr b="0">
                <a:solidFill>
                  <a:srgbClr val="FFFFFF"/>
                </a:solidFill>
              </a:rPr>
              <a:t>herbeibrächte, </a:t>
            </a:r>
            <a:r>
              <a:rPr b="0">
                <a:solidFill>
                  <a:srgbClr val="00B0F0"/>
                </a:solidFill>
              </a:rPr>
              <a:t>die sein Vater Nebukadnezar aus dem Tempel zu Jerusalem weggenommen hatte, </a:t>
            </a:r>
            <a:r>
              <a:rPr b="0">
                <a:solidFill>
                  <a:srgbClr val="FFFFFF"/>
                </a:solidFill>
              </a:rPr>
              <a:t>auf dass der König und seine Großen, seine Frauen und seine Nebenfrauen daraus tränken. Daraufhin brachte man </a:t>
            </a:r>
            <a:r>
              <a:rPr b="0">
                <a:solidFill>
                  <a:srgbClr val="00B0F0"/>
                </a:solidFill>
              </a:rPr>
              <a:t>die goldenen </a:t>
            </a:r>
            <a:r>
              <a:rPr>
                <a:solidFill>
                  <a:srgbClr val="00B0F0"/>
                </a:solidFill>
              </a:rPr>
              <a:t>Geräte/Gefäße</a:t>
            </a:r>
            <a:r>
              <a:rPr b="0">
                <a:solidFill>
                  <a:srgbClr val="00B0F0"/>
                </a:solidFill>
              </a:rPr>
              <a:t>, die man aus dem Tempel des Hauses Gottes zu Jerusalem weggenommen hatte</a:t>
            </a:r>
            <a:r>
              <a:rPr b="0">
                <a:solidFill>
                  <a:srgbClr val="FFFFFF"/>
                </a:solidFill>
              </a:rPr>
              <a:t>. Und der König und seine Großen, seine Frauen und seine Nebenfrauen tranken daraus. Sie tranken Wein und rühmten die Götter aus Gold und Silber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2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2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 name="image22.png"/>
          <p:cNvPicPr>
            <a:picLocks noChangeAspect="1"/>
          </p:cNvPicPr>
          <p:nvPr/>
        </p:nvPicPr>
        <p:blipFill>
          <a:blip r:embed="rId2">
            <a:extLst/>
          </a:blip>
          <a:stretch>
            <a:fillRect/>
          </a:stretch>
        </p:blipFill>
        <p:spPr>
          <a:xfrm>
            <a:off x="1619671" y="-204613"/>
            <a:ext cx="8712970" cy="7450038"/>
          </a:xfrm>
          <a:prstGeom prst="rect">
            <a:avLst/>
          </a:prstGeom>
          <a:ln w="12700">
            <a:miter lim="400000"/>
          </a:ln>
        </p:spPr>
      </p:pic>
      <p:sp>
        <p:nvSpPr>
          <p:cNvPr id="391" name="Shape 391"/>
          <p:cNvSpPr>
            <a:spLocks noGrp="1"/>
          </p:cNvSpPr>
          <p:nvPr>
            <p:ph type="title" idx="4294967295"/>
          </p:nvPr>
        </p:nvSpPr>
        <p:spPr>
          <a:xfrm>
            <a:off x="4188674" y="4322911"/>
            <a:ext cx="4602372" cy="1518048"/>
          </a:xfrm>
          <a:prstGeom prst="rect">
            <a:avLst/>
          </a:prstGeom>
          <a:solidFill>
            <a:srgbClr val="FFFFFF"/>
          </a:solidFill>
          <a:ln>
            <a:solidFill>
              <a:schemeClr val="accent1"/>
            </a:solidFill>
          </a:ln>
        </p:spPr>
        <p:txBody>
          <a:bodyPr lIns="35718" tIns="35718" rIns="35718" bIns="35718"/>
          <a:lstStyle/>
          <a:p>
            <a:pPr algn="l" defTabSz="914400">
              <a:defRPr sz="2700">
                <a:solidFill>
                  <a:srgbClr val="000000"/>
                </a:solidFill>
                <a:effectLst/>
              </a:defRPr>
            </a:pPr>
            <a:r>
              <a:rPr>
                <a:effectLst>
                  <a:outerShdw blurRad="25400" dist="28575" dir="2700000" rotWithShape="0">
                    <a:srgbClr val="000000"/>
                  </a:outerShdw>
                </a:effectLst>
              </a:rPr>
              <a:t>Assyrisches Reich → </a:t>
            </a:r>
          </a:p>
          <a:p>
            <a:pPr algn="l" defTabSz="914400">
              <a:defRPr sz="2700">
                <a:solidFill>
                  <a:srgbClr val="000000"/>
                </a:solidFill>
                <a:effectLst/>
              </a:defRPr>
            </a:pPr>
            <a:r>
              <a:rPr>
                <a:effectLst>
                  <a:outerShdw blurRad="25400" dist="28575" dir="2700000" rotWithShape="0">
                    <a:srgbClr val="000000"/>
                  </a:outerShdw>
                </a:effectLst>
              </a:rPr>
              <a:t>Babylonien besiegt Assyrien.</a:t>
            </a:r>
          </a:p>
          <a:p>
            <a:pPr algn="l" defTabSz="914400">
              <a:defRPr sz="2700">
                <a:solidFill>
                  <a:srgbClr val="000000"/>
                </a:solidFill>
                <a:effectLst/>
              </a:defRPr>
            </a:pPr>
            <a:r>
              <a:rPr>
                <a:effectLst>
                  <a:outerShdw blurRad="25400" dist="28575" dir="2700000" rotWithShape="0">
                    <a:srgbClr val="000000"/>
                  </a:outerShdw>
                </a:effectLst>
              </a:rPr>
              <a:t>Ninive fällt 612 v. Chr.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Shape 530"/>
          <p:cNvSpPr>
            <a:spLocks noGrp="1"/>
          </p:cNvSpPr>
          <p:nvPr>
            <p:ph type="title"/>
          </p:nvPr>
        </p:nvSpPr>
        <p:spPr>
          <a:prstGeom prst="rect">
            <a:avLst/>
          </a:prstGeom>
        </p:spPr>
        <p:txBody>
          <a:bodyPr/>
          <a:lstStyle/>
          <a:p>
            <a:pPr>
              <a:defRPr>
                <a:solidFill>
                  <a:srgbClr val="FFC000"/>
                </a:solidFill>
              </a:defRPr>
            </a:pPr>
            <a:r>
              <a:t>Daniel – </a:t>
            </a:r>
            <a:r>
              <a:rPr>
                <a:solidFill>
                  <a:srgbClr val="FFFFFF"/>
                </a:solidFill>
              </a:rPr>
              <a:t>„Klammern“</a:t>
            </a:r>
          </a:p>
        </p:txBody>
      </p:sp>
      <p:sp>
        <p:nvSpPr>
          <p:cNvPr id="531" name="Shape 531"/>
          <p:cNvSpPr>
            <a:spLocks noGrp="1"/>
          </p:cNvSpPr>
          <p:nvPr>
            <p:ph type="body" sz="half" idx="1"/>
          </p:nvPr>
        </p:nvSpPr>
        <p:spPr>
          <a:xfrm>
            <a:off x="457200" y="1600200"/>
            <a:ext cx="4042792" cy="5069160"/>
          </a:xfrm>
          <a:prstGeom prst="rect">
            <a:avLst/>
          </a:prstGeom>
        </p:spPr>
        <p:txBody>
          <a:bodyPr/>
          <a:lstStyle/>
          <a:p>
            <a:pPr>
              <a:buBlip>
                <a:blip r:embed="rId2"/>
              </a:buBlip>
            </a:pPr>
            <a:r>
              <a:t>1: </a:t>
            </a:r>
            <a:r>
              <a:rPr>
                <a:solidFill>
                  <a:srgbClr val="00B0F0"/>
                </a:solidFill>
              </a:rPr>
              <a:t>„Geräte/Gefäße“</a:t>
            </a:r>
          </a:p>
          <a:p>
            <a:pPr>
              <a:buBlip>
                <a:blip r:embed="rId2"/>
              </a:buBlip>
            </a:pPr>
            <a:r>
              <a:t>2: </a:t>
            </a:r>
            <a:endParaRPr b="1">
              <a:solidFill>
                <a:srgbClr val="FFFF00"/>
              </a:solidFill>
            </a:endParaRPr>
          </a:p>
          <a:p>
            <a:pPr>
              <a:buBlip>
                <a:blip r:embed="rId2"/>
              </a:buBlip>
            </a:pPr>
            <a:r>
              <a:t>3: </a:t>
            </a:r>
          </a:p>
          <a:p>
            <a:pPr>
              <a:buBlip>
                <a:blip r:embed="rId2"/>
              </a:buBlip>
            </a:pPr>
            <a:r>
              <a:t>4: </a:t>
            </a:r>
          </a:p>
          <a:p>
            <a:pPr>
              <a:buBlip>
                <a:blip r:embed="rId2"/>
              </a:buBlip>
            </a:pPr>
            <a:r>
              <a:t>5 </a:t>
            </a:r>
            <a:r>
              <a:rPr>
                <a:solidFill>
                  <a:srgbClr val="00B0F0"/>
                </a:solidFill>
              </a:rPr>
              <a:t>„Geräte/Gefäße“ </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Shape 533"/>
          <p:cNvSpPr>
            <a:spLocks noGrp="1"/>
          </p:cNvSpPr>
          <p:nvPr>
            <p:ph type="title"/>
          </p:nvPr>
        </p:nvSpPr>
        <p:spPr>
          <a:prstGeom prst="rect">
            <a:avLst/>
          </a:prstGeom>
        </p:spPr>
        <p:txBody>
          <a:bodyPr/>
          <a:lstStyle/>
          <a:p>
            <a:pPr>
              <a:defRPr>
                <a:solidFill>
                  <a:srgbClr val="FFC000"/>
                </a:solidFill>
              </a:defRPr>
            </a:pPr>
            <a:r>
              <a:t>Daniel – </a:t>
            </a:r>
            <a:r>
              <a:rPr>
                <a:solidFill>
                  <a:srgbClr val="FFFFFF"/>
                </a:solidFill>
              </a:rPr>
              <a:t>„Klammern“</a:t>
            </a:r>
          </a:p>
        </p:txBody>
      </p:sp>
      <p:sp>
        <p:nvSpPr>
          <p:cNvPr id="534" name="Shape 534"/>
          <p:cNvSpPr>
            <a:spLocks noGrp="1"/>
          </p:cNvSpPr>
          <p:nvPr>
            <p:ph type="body" sz="half" idx="1"/>
          </p:nvPr>
        </p:nvSpPr>
        <p:spPr>
          <a:xfrm>
            <a:off x="4648200" y="1600200"/>
            <a:ext cx="4316289" cy="4925144"/>
          </a:xfrm>
          <a:prstGeom prst="rect">
            <a:avLst/>
          </a:prstGeom>
        </p:spPr>
        <p:txBody>
          <a:bodyPr/>
          <a:lstStyle/>
          <a:p>
            <a:pPr>
              <a:buBlip>
                <a:blip r:embed="rId2"/>
              </a:buBlip>
              <a:defRPr>
                <a:solidFill>
                  <a:srgbClr val="00B0F0"/>
                </a:solidFill>
              </a:defRPr>
            </a:pPr>
            <a:r>
              <a:t>6:</a:t>
            </a:r>
          </a:p>
          <a:p>
            <a:pPr>
              <a:buBlip>
                <a:blip r:embed="rId2"/>
              </a:buBlip>
            </a:pPr>
            <a:r>
              <a:t>7:</a:t>
            </a:r>
          </a:p>
          <a:p>
            <a:pPr>
              <a:buBlip>
                <a:blip r:embed="rId2"/>
              </a:buBlip>
            </a:pPr>
            <a:r>
              <a:t>8:</a:t>
            </a:r>
          </a:p>
          <a:p>
            <a:pPr>
              <a:buBlip>
                <a:blip r:embed="rId2"/>
              </a:buBlip>
            </a:pPr>
            <a:r>
              <a:t>9:</a:t>
            </a:r>
          </a:p>
          <a:p>
            <a:pPr>
              <a:buBlip>
                <a:blip r:embed="rId2"/>
              </a:buBlip>
              <a:defRPr>
                <a:solidFill>
                  <a:srgbClr val="00B0F0"/>
                </a:solidFill>
              </a:defRPr>
            </a:pPr>
            <a:r>
              <a:t>10-12:</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Shape 536"/>
          <p:cNvSpPr>
            <a:spLocks noGrp="1"/>
          </p:cNvSpPr>
          <p:nvPr>
            <p:ph type="body" idx="1"/>
          </p:nvPr>
        </p:nvSpPr>
        <p:spPr>
          <a:xfrm>
            <a:off x="0" y="0"/>
            <a:ext cx="9144000" cy="6858001"/>
          </a:xfrm>
          <a:prstGeom prst="rect">
            <a:avLst/>
          </a:prstGeom>
        </p:spPr>
        <p:txBody>
          <a:bodyPr/>
          <a:lstStyle/>
          <a:p>
            <a:pPr marL="0" indent="0" defTabSz="859536">
              <a:spcBef>
                <a:spcPts val="500"/>
              </a:spcBef>
              <a:buSzTx/>
              <a:buNone/>
              <a:defRPr sz="2350" b="1">
                <a:effectLst/>
              </a:defRPr>
            </a:pPr>
            <a:r>
              <a:rPr>
                <a:solidFill>
                  <a:srgbClr val="FF2F92"/>
                </a:solidFill>
              </a:rPr>
              <a:t>6,9</a:t>
            </a:r>
            <a:r>
              <a:t> </a:t>
            </a:r>
            <a:r>
              <a:rPr b="0"/>
              <a:t>„Nun, König, erlass das Verbot und lass </a:t>
            </a:r>
            <a:r>
              <a:rPr b="0">
                <a:solidFill>
                  <a:srgbClr val="00B0F0"/>
                </a:solidFill>
              </a:rPr>
              <a:t>eine </a:t>
            </a:r>
            <a:r>
              <a:rPr>
                <a:solidFill>
                  <a:srgbClr val="00B0F0"/>
                </a:solidFill>
              </a:rPr>
              <a:t>Schrift</a:t>
            </a:r>
            <a:r>
              <a:rPr b="0">
                <a:solidFill>
                  <a:srgbClr val="00B0F0"/>
                </a:solidFill>
              </a:rPr>
              <a:t> aufzeichnen</a:t>
            </a:r>
            <a:r>
              <a:rPr b="0"/>
              <a:t>, die nach dem Gesetz der Meder und Perser, das </a:t>
            </a:r>
            <a:r>
              <a:rPr>
                <a:solidFill>
                  <a:srgbClr val="FFFF00"/>
                </a:solidFill>
              </a:rPr>
              <a:t>unwiderruflich</a:t>
            </a:r>
            <a:r>
              <a:rPr b="0"/>
              <a:t> ist, </a:t>
            </a:r>
            <a:r>
              <a:rPr b="0">
                <a:solidFill>
                  <a:srgbClr val="FFFF00"/>
                </a:solidFill>
              </a:rPr>
              <a:t>nicht abgeändert werden darf</a:t>
            </a:r>
            <a:r>
              <a:rPr b="0"/>
              <a:t>.“</a:t>
            </a:r>
            <a:r>
              <a:t> </a:t>
            </a:r>
            <a:r>
              <a:rPr b="0"/>
              <a:t> </a:t>
            </a:r>
            <a:r>
              <a:t>10</a:t>
            </a:r>
            <a:r>
              <a:rPr b="0"/>
              <a:t> ... ließ der König Darius </a:t>
            </a:r>
            <a:r>
              <a:rPr b="0">
                <a:solidFill>
                  <a:srgbClr val="00B0F0"/>
                </a:solidFill>
              </a:rPr>
              <a:t>die </a:t>
            </a:r>
            <a:r>
              <a:rPr>
                <a:solidFill>
                  <a:srgbClr val="FF2F92"/>
                </a:solidFill>
              </a:rPr>
              <a:t>Schrift</a:t>
            </a:r>
            <a:r>
              <a:rPr b="0">
                <a:solidFill>
                  <a:srgbClr val="00B0F0"/>
                </a:solidFill>
              </a:rPr>
              <a:t> …aufzeichnen</a:t>
            </a:r>
            <a:r>
              <a:rPr b="0"/>
              <a:t>.</a:t>
            </a:r>
            <a:r>
              <a:t> 11</a:t>
            </a:r>
            <a:r>
              <a:rPr b="0"/>
              <a:t> Als Daniel erfuhr, dass </a:t>
            </a:r>
            <a:r>
              <a:rPr b="0">
                <a:solidFill>
                  <a:srgbClr val="00B0F0"/>
                </a:solidFill>
              </a:rPr>
              <a:t>die</a:t>
            </a:r>
            <a:r>
              <a:rPr b="0"/>
              <a:t> </a:t>
            </a:r>
            <a:r>
              <a:rPr>
                <a:solidFill>
                  <a:srgbClr val="FF2F92"/>
                </a:solidFill>
              </a:rPr>
              <a:t>Schrift</a:t>
            </a:r>
            <a:r>
              <a:rPr b="0"/>
              <a:t> </a:t>
            </a:r>
            <a:r>
              <a:rPr b="0">
                <a:solidFill>
                  <a:srgbClr val="00B0F0"/>
                </a:solidFill>
              </a:rPr>
              <a:t>aufgezeichnet</a:t>
            </a:r>
            <a:r>
              <a:rPr b="0"/>
              <a:t> war, ging er in sein Haus. … </a:t>
            </a:r>
            <a:r>
              <a:t>13</a:t>
            </a:r>
            <a:r>
              <a:rPr b="0"/>
              <a:t> … sagten sie …: „Hast du nicht ein Verbot </a:t>
            </a:r>
            <a:r>
              <a:rPr b="0">
                <a:solidFill>
                  <a:srgbClr val="00B0F0"/>
                </a:solidFill>
              </a:rPr>
              <a:t>aufzeichnen</a:t>
            </a:r>
            <a:r>
              <a:rPr b="0"/>
              <a:t> lassen, …“ – „</a:t>
            </a:r>
            <a:r>
              <a:rPr b="0">
                <a:solidFill>
                  <a:srgbClr val="FFFF00"/>
                </a:solidFill>
              </a:rPr>
              <a:t>Die Sache steht </a:t>
            </a:r>
            <a:r>
              <a:rPr>
                <a:solidFill>
                  <a:srgbClr val="FFFF00"/>
                </a:solidFill>
              </a:rPr>
              <a:t>fest</a:t>
            </a:r>
            <a:r>
              <a:rPr b="0">
                <a:solidFill>
                  <a:srgbClr val="FFFF00"/>
                </a:solidFill>
              </a:rPr>
              <a:t> </a:t>
            </a:r>
            <a:r>
              <a:rPr b="0"/>
              <a:t>nach dem Gesetz der Meder und Perser, das </a:t>
            </a:r>
            <a:r>
              <a:rPr>
                <a:solidFill>
                  <a:srgbClr val="FFFF00"/>
                </a:solidFill>
              </a:rPr>
              <a:t>unwiderruflich</a:t>
            </a:r>
            <a:r>
              <a:rPr b="0"/>
              <a:t> ist.“</a:t>
            </a:r>
            <a:r>
              <a:t> 14 </a:t>
            </a:r>
            <a:r>
              <a:rPr b="0"/>
              <a:t>„Daniel, … achtet nicht ..  auf das Verbot, das du hast </a:t>
            </a:r>
            <a:r>
              <a:rPr b="0">
                <a:solidFill>
                  <a:srgbClr val="00B0F0"/>
                </a:solidFill>
              </a:rPr>
              <a:t>aufzeichnen</a:t>
            </a:r>
            <a:r>
              <a:rPr b="0"/>
              <a:t> lassen ..</a:t>
            </a:r>
            <a:r>
              <a:t>16</a:t>
            </a:r>
            <a:r>
              <a:rPr b="0"/>
              <a:t> .. Wisse, König, dass die Meder und Perser ein Gesetz haben, dass </a:t>
            </a:r>
            <a:r>
              <a:rPr b="0">
                <a:solidFill>
                  <a:srgbClr val="FFFF00"/>
                </a:solidFill>
              </a:rPr>
              <a:t>kein Verbot und keine Verordnung, die der König aufgestellt hat, abgeändert werden darf.“</a:t>
            </a:r>
          </a:p>
          <a:p>
            <a:pPr marL="0" indent="0" defTabSz="859536">
              <a:spcBef>
                <a:spcPts val="500"/>
              </a:spcBef>
              <a:buSzTx/>
              <a:buNone/>
              <a:defRPr sz="2350" b="1">
                <a:effectLst/>
              </a:defRPr>
            </a:pPr>
            <a:r>
              <a:rPr b="0">
                <a:solidFill>
                  <a:srgbClr val="FF2F92"/>
                </a:solidFill>
              </a:rPr>
              <a:t>10</a:t>
            </a:r>
            <a:r>
              <a:rPr>
                <a:solidFill>
                  <a:srgbClr val="FF2F92"/>
                </a:solidFill>
              </a:rPr>
              <a:t>:21</a:t>
            </a:r>
            <a:r>
              <a:rPr b="0"/>
              <a:t> Doch will ich dir kundtun, was verzeichnet ist </a:t>
            </a:r>
            <a:r>
              <a:rPr b="0">
                <a:solidFill>
                  <a:srgbClr val="00B0F0"/>
                </a:solidFill>
              </a:rPr>
              <a:t>in der </a:t>
            </a:r>
            <a:r>
              <a:rPr>
                <a:solidFill>
                  <a:srgbClr val="FF2F92"/>
                </a:solidFill>
              </a:rPr>
              <a:t>Schrift</a:t>
            </a:r>
            <a:r>
              <a:rPr b="0">
                <a:solidFill>
                  <a:srgbClr val="00B0F0"/>
                </a:solidFill>
              </a:rPr>
              <a:t> der Wahrheit</a:t>
            </a:r>
            <a:r>
              <a:rPr b="0"/>
              <a:t>. …</a:t>
            </a:r>
            <a:r>
              <a:rPr b="0">
                <a:solidFill>
                  <a:srgbClr val="FF2F92"/>
                </a:solidFill>
              </a:rPr>
              <a:t>11,</a:t>
            </a:r>
            <a:r>
              <a:rPr>
                <a:solidFill>
                  <a:srgbClr val="FF2F92"/>
                </a:solidFill>
              </a:rPr>
              <a:t>14</a:t>
            </a:r>
            <a:r>
              <a:t> Und in jenen Zeiten werden viele … sich erheben, </a:t>
            </a:r>
            <a:r>
              <a:rPr>
                <a:solidFill>
                  <a:srgbClr val="FFFF00"/>
                </a:solidFill>
              </a:rPr>
              <a:t>um die Weissagung in Erfüllung zu bringen</a:t>
            </a:r>
            <a:r>
              <a:t>, </a:t>
            </a:r>
            <a:r>
              <a:rPr>
                <a:solidFill>
                  <a:srgbClr val="FF2F92"/>
                </a:solidFill>
              </a:rPr>
              <a:t>…11,27</a:t>
            </a:r>
            <a:r>
              <a:rPr b="0"/>
              <a:t> Aber es wird nicht gelingen, denn das Ende geht noch auf die </a:t>
            </a:r>
            <a:r>
              <a:rPr>
                <a:solidFill>
                  <a:srgbClr val="FFFF00"/>
                </a:solidFill>
              </a:rPr>
              <a:t>fest</a:t>
            </a:r>
            <a:r>
              <a:rPr b="0">
                <a:solidFill>
                  <a:srgbClr val="FFFF00"/>
                </a:solidFill>
              </a:rPr>
              <a:t>gesetzte</a:t>
            </a:r>
            <a:r>
              <a:rPr b="0"/>
              <a:t> Zeit…</a:t>
            </a:r>
            <a:r>
              <a:rPr>
                <a:solidFill>
                  <a:srgbClr val="FF2F92"/>
                </a:solidFill>
              </a:rPr>
              <a:t>29</a:t>
            </a:r>
            <a:r>
              <a:rPr b="0"/>
              <a:t> Zur </a:t>
            </a:r>
            <a:r>
              <a:rPr>
                <a:solidFill>
                  <a:srgbClr val="FFFF00"/>
                </a:solidFill>
              </a:rPr>
              <a:t>fest</a:t>
            </a:r>
            <a:r>
              <a:rPr b="0">
                <a:solidFill>
                  <a:srgbClr val="FFFF00"/>
                </a:solidFill>
              </a:rPr>
              <a:t>gesetzten</a:t>
            </a:r>
            <a:r>
              <a:rPr b="0"/>
              <a:t> Zeit wird er wiederum gegen den Süden ziehen … </a:t>
            </a:r>
            <a:r>
              <a:rPr>
                <a:solidFill>
                  <a:srgbClr val="FF2F92"/>
                </a:solidFill>
              </a:rPr>
              <a:t>35</a:t>
            </a:r>
            <a:r>
              <a:rPr b="0">
                <a:solidFill>
                  <a:srgbClr val="FF2F92"/>
                </a:solidFill>
              </a:rPr>
              <a:t> </a:t>
            </a:r>
            <a:r>
              <a:rPr b="0"/>
              <a:t>.. bis zur Zeit des Endes, denn es verzögert sich noch bis zur </a:t>
            </a:r>
            <a:r>
              <a:rPr>
                <a:solidFill>
                  <a:srgbClr val="FFFF00"/>
                </a:solidFill>
              </a:rPr>
              <a:t>fest</a:t>
            </a:r>
            <a:r>
              <a:rPr b="0">
                <a:solidFill>
                  <a:srgbClr val="FFFF00"/>
                </a:solidFill>
              </a:rPr>
              <a:t>gesetzten</a:t>
            </a:r>
            <a:r>
              <a:rPr b="0"/>
              <a:t> Zeit. </a:t>
            </a:r>
            <a:r>
              <a:t>36</a:t>
            </a:r>
            <a:r>
              <a:rPr b="0"/>
              <a:t> … denn das </a:t>
            </a:r>
            <a:r>
              <a:rPr>
                <a:solidFill>
                  <a:srgbClr val="FFFF00"/>
                </a:solidFill>
              </a:rPr>
              <a:t>Fest</a:t>
            </a:r>
            <a:r>
              <a:rPr b="0">
                <a:solidFill>
                  <a:srgbClr val="FFFF00"/>
                </a:solidFill>
              </a:rPr>
              <a:t>beschlossene</a:t>
            </a:r>
            <a:r>
              <a:rPr b="0"/>
              <a:t> wird vollzogen werden.</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3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3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1" build="p" bldLvl="5"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Shape 538"/>
          <p:cNvSpPr>
            <a:spLocks noGrp="1"/>
          </p:cNvSpPr>
          <p:nvPr>
            <p:ph type="title"/>
          </p:nvPr>
        </p:nvSpPr>
        <p:spPr>
          <a:prstGeom prst="rect">
            <a:avLst/>
          </a:prstGeom>
        </p:spPr>
        <p:txBody>
          <a:bodyPr/>
          <a:lstStyle/>
          <a:p>
            <a:pPr>
              <a:defRPr>
                <a:solidFill>
                  <a:srgbClr val="FFC000"/>
                </a:solidFill>
              </a:defRPr>
            </a:pPr>
            <a:r>
              <a:t>Daniel – </a:t>
            </a:r>
            <a:r>
              <a:rPr>
                <a:solidFill>
                  <a:srgbClr val="FFFFFF"/>
                </a:solidFill>
              </a:rPr>
              <a:t>„Klammern“</a:t>
            </a:r>
          </a:p>
        </p:txBody>
      </p:sp>
      <p:sp>
        <p:nvSpPr>
          <p:cNvPr id="539" name="Shape 539"/>
          <p:cNvSpPr>
            <a:spLocks noGrp="1"/>
          </p:cNvSpPr>
          <p:nvPr>
            <p:ph type="body" sz="half" idx="1"/>
          </p:nvPr>
        </p:nvSpPr>
        <p:spPr>
          <a:xfrm>
            <a:off x="457200" y="1600200"/>
            <a:ext cx="4042792" cy="5069160"/>
          </a:xfrm>
          <a:prstGeom prst="rect">
            <a:avLst/>
          </a:prstGeom>
        </p:spPr>
        <p:txBody>
          <a:bodyPr/>
          <a:lstStyle/>
          <a:p>
            <a:pPr>
              <a:buBlip>
                <a:blip r:embed="rId2"/>
              </a:buBlip>
            </a:pPr>
            <a:r>
              <a:t>1: </a:t>
            </a:r>
            <a:r>
              <a:rPr>
                <a:solidFill>
                  <a:srgbClr val="CAB5EC"/>
                </a:solidFill>
              </a:rPr>
              <a:t>Babylon. Hof: </a:t>
            </a:r>
            <a:r>
              <a:rPr>
                <a:solidFill>
                  <a:srgbClr val="00B0F0"/>
                </a:solidFill>
              </a:rPr>
              <a:t>„Geräte/Gefäße“</a:t>
            </a:r>
          </a:p>
          <a:p>
            <a:pPr>
              <a:buBlip>
                <a:blip r:embed="rId2"/>
              </a:buBlip>
            </a:pPr>
            <a:r>
              <a:t>2: </a:t>
            </a:r>
            <a:endParaRPr b="1">
              <a:solidFill>
                <a:srgbClr val="FFFF00"/>
              </a:solidFill>
            </a:endParaRPr>
          </a:p>
          <a:p>
            <a:pPr>
              <a:buBlip>
                <a:blip r:embed="rId2"/>
              </a:buBlip>
            </a:pPr>
            <a:r>
              <a:t>3: </a:t>
            </a:r>
          </a:p>
          <a:p>
            <a:pPr>
              <a:buBlip>
                <a:blip r:embed="rId2"/>
              </a:buBlip>
            </a:pPr>
            <a:r>
              <a:t>4: </a:t>
            </a:r>
          </a:p>
          <a:p>
            <a:pPr>
              <a:buBlip>
                <a:blip r:embed="rId2"/>
              </a:buBlip>
            </a:pPr>
            <a:r>
              <a:t>5 </a:t>
            </a:r>
            <a:r>
              <a:rPr>
                <a:solidFill>
                  <a:srgbClr val="00B0F0"/>
                </a:solidFill>
              </a:rPr>
              <a:t>„Geräte/Gefäße“ (5,2-4)</a:t>
            </a:r>
          </a:p>
        </p:txBody>
      </p:sp>
      <p:sp>
        <p:nvSpPr>
          <p:cNvPr id="540" name="Shape 540"/>
          <p:cNvSpPr/>
          <p:nvPr/>
        </p:nvSpPr>
        <p:spPr>
          <a:xfrm>
            <a:off x="4648200" y="1600200"/>
            <a:ext cx="4316289" cy="326598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6: </a:t>
            </a:r>
            <a:r>
              <a:rPr>
                <a:solidFill>
                  <a:srgbClr val="CAB5EC"/>
                </a:solidFill>
              </a:rPr>
              <a:t>Medo-persisch. Hof: </a:t>
            </a:r>
            <a:r>
              <a:rPr>
                <a:solidFill>
                  <a:srgbClr val="00B0F0"/>
                </a:solidFill>
              </a:rPr>
              <a:t>„Schrift“ (6,9-11)</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7:</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8:</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9:</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10-12: </a:t>
            </a:r>
            <a:r>
              <a:rPr>
                <a:solidFill>
                  <a:srgbClr val="00B0F0"/>
                </a:solidFill>
              </a:rPr>
              <a:t>„Schrift der Wahrheit“ (10,21)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 grpId="2" animBg="1" advAuto="0"/>
      <p:bldP spid="540" grpId="1"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Shape 542"/>
          <p:cNvSpPr>
            <a:spLocks noGrp="1"/>
          </p:cNvSpPr>
          <p:nvPr>
            <p:ph type="title"/>
          </p:nvPr>
        </p:nvSpPr>
        <p:spPr>
          <a:prstGeom prst="rect">
            <a:avLst/>
          </a:prstGeom>
        </p:spPr>
        <p:txBody>
          <a:bodyPr/>
          <a:lstStyle/>
          <a:p>
            <a:pPr>
              <a:defRPr>
                <a:solidFill>
                  <a:srgbClr val="FFC000"/>
                </a:solidFill>
              </a:defRPr>
            </a:pPr>
            <a:r>
              <a:t>Daniel – </a:t>
            </a:r>
            <a:r>
              <a:rPr>
                <a:solidFill>
                  <a:srgbClr val="FFFFFF"/>
                </a:solidFill>
              </a:rPr>
              <a:t>„Klammern“</a:t>
            </a:r>
          </a:p>
        </p:txBody>
      </p:sp>
      <p:sp>
        <p:nvSpPr>
          <p:cNvPr id="543" name="Shape 543"/>
          <p:cNvSpPr>
            <a:spLocks noGrp="1"/>
          </p:cNvSpPr>
          <p:nvPr>
            <p:ph type="body" sz="half" idx="1"/>
          </p:nvPr>
        </p:nvSpPr>
        <p:spPr>
          <a:xfrm>
            <a:off x="457200" y="1600200"/>
            <a:ext cx="4042792" cy="5069160"/>
          </a:xfrm>
          <a:prstGeom prst="rect">
            <a:avLst/>
          </a:prstGeom>
        </p:spPr>
        <p:txBody>
          <a:bodyPr/>
          <a:lstStyle/>
          <a:p>
            <a:pPr>
              <a:buBlip>
                <a:blip r:embed="rId2"/>
              </a:buBlip>
            </a:pPr>
            <a:r>
              <a:t>1: </a:t>
            </a:r>
            <a:r>
              <a:rPr>
                <a:solidFill>
                  <a:srgbClr val="CAB5EC"/>
                </a:solidFill>
              </a:rPr>
              <a:t>Babylon. Hof </a:t>
            </a:r>
            <a:r>
              <a:rPr>
                <a:solidFill>
                  <a:srgbClr val="00B0F0"/>
                </a:solidFill>
              </a:rPr>
              <a:t>(Einleitung)</a:t>
            </a:r>
          </a:p>
          <a:p>
            <a:pPr>
              <a:buBlip>
                <a:blip r:embed="rId2"/>
              </a:buBlip>
            </a:pPr>
            <a:r>
              <a:t>2: </a:t>
            </a:r>
            <a:endParaRPr b="1">
              <a:solidFill>
                <a:srgbClr val="FFFF00"/>
              </a:solidFill>
            </a:endParaRPr>
          </a:p>
          <a:p>
            <a:pPr>
              <a:buBlip>
                <a:blip r:embed="rId2"/>
              </a:buBlip>
            </a:pPr>
            <a:r>
              <a:t>3: </a:t>
            </a:r>
          </a:p>
          <a:p>
            <a:pPr>
              <a:buBlip>
                <a:blip r:embed="rId2"/>
              </a:buBlip>
            </a:pPr>
            <a:r>
              <a:t>4: </a:t>
            </a:r>
          </a:p>
          <a:p>
            <a:pPr>
              <a:buBlip>
                <a:blip r:embed="rId2"/>
              </a:buBlip>
            </a:pPr>
            <a:r>
              <a:t>5 </a:t>
            </a:r>
            <a:r>
              <a:rPr b="1">
                <a:solidFill>
                  <a:srgbClr val="00B0F0"/>
                </a:solidFill>
              </a:rPr>
              <a:t>Höhepunkt: </a:t>
            </a:r>
            <a:r>
              <a:rPr b="1">
                <a:solidFill>
                  <a:srgbClr val="92D050"/>
                </a:solidFill>
              </a:rPr>
              <a:t>Untergang des Königs des </a:t>
            </a:r>
            <a:r>
              <a:rPr b="1"/>
              <a:t>ersten</a:t>
            </a:r>
            <a:r>
              <a:rPr b="1">
                <a:solidFill>
                  <a:srgbClr val="92D050"/>
                </a:solidFill>
              </a:rPr>
              <a:t> Weltreiches </a:t>
            </a:r>
          </a:p>
        </p:txBody>
      </p:sp>
      <p:sp>
        <p:nvSpPr>
          <p:cNvPr id="544" name="Shape 544"/>
          <p:cNvSpPr/>
          <p:nvPr/>
        </p:nvSpPr>
        <p:spPr>
          <a:xfrm>
            <a:off x="4648200" y="1600200"/>
            <a:ext cx="4038600" cy="407878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6: </a:t>
            </a:r>
            <a:r>
              <a:rPr>
                <a:solidFill>
                  <a:srgbClr val="CAB5EC"/>
                </a:solidFill>
              </a:rPr>
              <a:t>Medo-persisch. Hof </a:t>
            </a:r>
            <a:r>
              <a:rPr>
                <a:solidFill>
                  <a:srgbClr val="00B0F0"/>
                </a:solidFill>
              </a:rPr>
              <a:t>(Einleitung)</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7:</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8:</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9:</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10-12: </a:t>
            </a:r>
            <a:r>
              <a:rPr b="1">
                <a:solidFill>
                  <a:srgbClr val="00B0F0"/>
                </a:solidFill>
              </a:rPr>
              <a:t>Höhepunkt:</a:t>
            </a:r>
            <a:r>
              <a:rPr b="1">
                <a:solidFill>
                  <a:srgbClr val="ADC2FF"/>
                </a:solidFill>
              </a:rPr>
              <a:t> </a:t>
            </a:r>
            <a:r>
              <a:rPr b="1">
                <a:solidFill>
                  <a:srgbClr val="92D050"/>
                </a:solidFill>
              </a:rPr>
              <a:t>Untergang des Königs des </a:t>
            </a:r>
            <a:r>
              <a:rPr b="1"/>
              <a:t>vierten </a:t>
            </a:r>
            <a:r>
              <a:rPr b="1">
                <a:solidFill>
                  <a:srgbClr val="92D050"/>
                </a:solidFill>
              </a:rPr>
              <a:t>Weltreiches </a:t>
            </a: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Shape 546"/>
          <p:cNvSpPr>
            <a:spLocks noGrp="1"/>
          </p:cNvSpPr>
          <p:nvPr>
            <p:ph type="title"/>
          </p:nvPr>
        </p:nvSpPr>
        <p:spPr>
          <a:prstGeom prst="rect">
            <a:avLst/>
          </a:prstGeom>
        </p:spPr>
        <p:txBody>
          <a:bodyPr/>
          <a:lstStyle/>
          <a:p>
            <a:pPr>
              <a:defRPr>
                <a:solidFill>
                  <a:srgbClr val="FFC000"/>
                </a:solidFill>
              </a:defRPr>
            </a:pPr>
            <a:r>
              <a:t>Daniel – </a:t>
            </a:r>
            <a:r>
              <a:rPr>
                <a:solidFill>
                  <a:srgbClr val="FFFFFF"/>
                </a:solidFill>
              </a:rPr>
              <a:t>Parallelen</a:t>
            </a:r>
          </a:p>
        </p:txBody>
      </p:sp>
      <p:sp>
        <p:nvSpPr>
          <p:cNvPr id="547" name="Shape 547"/>
          <p:cNvSpPr>
            <a:spLocks noGrp="1"/>
          </p:cNvSpPr>
          <p:nvPr>
            <p:ph type="body" sz="half" idx="1"/>
          </p:nvPr>
        </p:nvSpPr>
        <p:spPr>
          <a:xfrm>
            <a:off x="457200" y="1600200"/>
            <a:ext cx="4042792" cy="5069160"/>
          </a:xfrm>
          <a:prstGeom prst="rect">
            <a:avLst/>
          </a:prstGeom>
        </p:spPr>
        <p:txBody>
          <a:bodyPr/>
          <a:lstStyle/>
          <a:p>
            <a:pPr>
              <a:buBlip>
                <a:blip r:embed="rId2"/>
              </a:buBlip>
            </a:pPr>
            <a:r>
              <a:t>1: </a:t>
            </a:r>
            <a:r>
              <a:rPr sz="2400" b="1">
                <a:solidFill>
                  <a:srgbClr val="FFC000"/>
                </a:solidFill>
              </a:rPr>
              <a:t>Angriff</a:t>
            </a:r>
            <a:r>
              <a:rPr sz="2400" b="1"/>
              <a:t> </a:t>
            </a:r>
            <a:r>
              <a:rPr sz="2400" b="1">
                <a:solidFill>
                  <a:srgbClr val="92D050"/>
                </a:solidFill>
              </a:rPr>
              <a:t>Babylons</a:t>
            </a:r>
            <a:r>
              <a:rPr sz="2400" b="1"/>
              <a:t>          – </a:t>
            </a:r>
            <a:r>
              <a:rPr sz="2400" b="1">
                <a:solidFill>
                  <a:srgbClr val="92D050"/>
                </a:solidFill>
              </a:rPr>
              <a:t>Eroberung</a:t>
            </a:r>
            <a:r>
              <a:rPr sz="2400" b="1"/>
              <a:t> und Zerstörung der Stadt Gottes </a:t>
            </a:r>
          </a:p>
          <a:p>
            <a:pPr>
              <a:buBlip>
                <a:blip r:embed="rId2"/>
              </a:buBlip>
            </a:pPr>
            <a:r>
              <a:t>2: </a:t>
            </a:r>
            <a:endParaRPr b="1">
              <a:solidFill>
                <a:srgbClr val="FFFF00"/>
              </a:solidFill>
            </a:endParaRPr>
          </a:p>
          <a:p>
            <a:pPr>
              <a:buBlip>
                <a:blip r:embed="rId2"/>
              </a:buBlip>
            </a:pPr>
            <a:r>
              <a:t>3: </a:t>
            </a:r>
          </a:p>
          <a:p>
            <a:pPr>
              <a:buBlip>
                <a:blip r:embed="rId2"/>
              </a:buBlip>
            </a:pPr>
            <a:r>
              <a:t>4: </a:t>
            </a:r>
          </a:p>
          <a:p>
            <a:pPr>
              <a:spcBef>
                <a:spcPts val="700"/>
              </a:spcBef>
              <a:buBlip>
                <a:blip r:embed="rId2"/>
              </a:buBlip>
            </a:pPr>
            <a:r>
              <a:t>5: </a:t>
            </a:r>
            <a:r>
              <a:rPr sz="2400" b="1">
                <a:solidFill>
                  <a:srgbClr val="A88BD8"/>
                </a:solidFill>
              </a:rPr>
              <a:t>Untergang des babylonischen Königs </a:t>
            </a:r>
            <a:r>
              <a:rPr sz="2400" b="1"/>
              <a:t>– </a:t>
            </a:r>
            <a:r>
              <a:rPr sz="2400" b="1">
                <a:solidFill>
                  <a:srgbClr val="92D050"/>
                </a:solidFill>
              </a:rPr>
              <a:t>Eroberung</a:t>
            </a:r>
            <a:r>
              <a:rPr sz="2400" b="1"/>
              <a:t> </a:t>
            </a:r>
            <a:r>
              <a:rPr sz="2400" b="1">
                <a:solidFill>
                  <a:srgbClr val="92D050"/>
                </a:solidFill>
              </a:rPr>
              <a:t>Babylons </a:t>
            </a:r>
            <a:r>
              <a:rPr sz="3200" b="1">
                <a:solidFill>
                  <a:srgbClr val="92D050"/>
                </a:solidFill>
              </a:rPr>
              <a:t>– </a:t>
            </a:r>
            <a:r>
              <a:rPr sz="2400" b="1">
                <a:solidFill>
                  <a:srgbClr val="FFFF00"/>
                </a:solidFill>
              </a:rPr>
              <a:t>Erhöhung Daniels </a:t>
            </a:r>
          </a:p>
        </p:txBody>
      </p:sp>
      <p:sp>
        <p:nvSpPr>
          <p:cNvPr id="548" name="Shape 548"/>
          <p:cNvSpPr/>
          <p:nvPr/>
        </p:nvSpPr>
        <p:spPr>
          <a:xfrm>
            <a:off x="4648200" y="1600200"/>
            <a:ext cx="4388297" cy="494404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6: </a:t>
            </a:r>
            <a:r>
              <a:rPr sz="2400" b="1">
                <a:solidFill>
                  <a:srgbClr val="FFC000"/>
                </a:solidFill>
              </a:rPr>
              <a:t>Angriff</a:t>
            </a:r>
            <a:r>
              <a:rPr sz="2400" b="1"/>
              <a:t>  </a:t>
            </a:r>
            <a:r>
              <a:rPr sz="2400" b="1">
                <a:solidFill>
                  <a:srgbClr val="B090E3"/>
                </a:solidFill>
              </a:rPr>
              <a:t>der </a:t>
            </a:r>
            <a:r>
              <a:rPr sz="2400" b="1">
                <a:solidFill>
                  <a:srgbClr val="A88BD8"/>
                </a:solidFill>
              </a:rPr>
              <a:t>pers. Minister </a:t>
            </a:r>
            <a:r>
              <a:rPr sz="2400" b="1"/>
              <a:t>– </a:t>
            </a:r>
            <a:r>
              <a:rPr sz="2400" b="1">
                <a:solidFill>
                  <a:srgbClr val="FFFF00"/>
                </a:solidFill>
              </a:rPr>
              <a:t>Befreiung</a:t>
            </a:r>
            <a:r>
              <a:rPr sz="2400" b="1"/>
              <a:t> des Gottesmannes </a:t>
            </a:r>
            <a:r>
              <a:rPr sz="2400" b="1">
                <a:solidFill>
                  <a:srgbClr val="FFFF00"/>
                </a:solidFill>
              </a:rPr>
              <a:t>aus der Grube </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7:</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8:</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9:</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10-12: </a:t>
            </a:r>
            <a:r>
              <a:rPr sz="2400" b="1">
                <a:solidFill>
                  <a:srgbClr val="A88BD8"/>
                </a:solidFill>
              </a:rPr>
              <a:t>Untergang des Königs des Nordens </a:t>
            </a:r>
            <a:r>
              <a:rPr sz="2400" b="1"/>
              <a:t>–     </a:t>
            </a:r>
            <a:r>
              <a:rPr sz="2400" b="1">
                <a:solidFill>
                  <a:srgbClr val="FFFF00"/>
                </a:solidFill>
              </a:rPr>
              <a:t>Befreiung</a:t>
            </a:r>
            <a:r>
              <a:rPr sz="2400" b="1"/>
              <a:t> des Volkes Gottes. Auferstehung </a:t>
            </a:r>
            <a:r>
              <a:rPr sz="2400" b="1">
                <a:solidFill>
                  <a:srgbClr val="FFFF00"/>
                </a:solidFill>
              </a:rPr>
              <a:t>aus dem Tode</a:t>
            </a: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Shape 550"/>
          <p:cNvSpPr>
            <a:spLocks noGrp="1"/>
          </p:cNvSpPr>
          <p:nvPr>
            <p:ph type="title"/>
          </p:nvPr>
        </p:nvSpPr>
        <p:spPr>
          <a:xfrm>
            <a:off x="457200" y="277813"/>
            <a:ext cx="8229600" cy="486892"/>
          </a:xfrm>
          <a:prstGeom prst="rect">
            <a:avLst/>
          </a:prstGeom>
        </p:spPr>
        <p:txBody>
          <a:bodyPr/>
          <a:lstStyle>
            <a:lvl1pPr defTabSz="585215">
              <a:defRPr sz="2816">
                <a:solidFill>
                  <a:srgbClr val="FFC000"/>
                </a:solidFill>
                <a:effectLst>
                  <a:outerShdw blurRad="24384" dist="24384" dir="2700000" rotWithShape="0">
                    <a:srgbClr val="000000"/>
                  </a:outerShdw>
                </a:effectLst>
              </a:defRPr>
            </a:lvl1pPr>
          </a:lstStyle>
          <a:p>
            <a:r>
              <a:t>Daniel – Gliederung</a:t>
            </a:r>
          </a:p>
        </p:txBody>
      </p:sp>
      <p:sp>
        <p:nvSpPr>
          <p:cNvPr id="551" name="Shape 551"/>
          <p:cNvSpPr>
            <a:spLocks noGrp="1"/>
          </p:cNvSpPr>
          <p:nvPr>
            <p:ph type="body" sz="half" idx="1"/>
          </p:nvPr>
        </p:nvSpPr>
        <p:spPr>
          <a:xfrm>
            <a:off x="457200" y="1052735"/>
            <a:ext cx="4258817" cy="5616626"/>
          </a:xfrm>
          <a:prstGeom prst="rect">
            <a:avLst/>
          </a:prstGeom>
        </p:spPr>
        <p:txBody>
          <a:bodyPr/>
          <a:lstStyle/>
          <a:p>
            <a:pPr>
              <a:buBlip>
                <a:blip r:embed="rId2"/>
              </a:buBlip>
              <a:defRPr b="1">
                <a:solidFill>
                  <a:srgbClr val="FF2F92"/>
                </a:solidFill>
              </a:defRPr>
            </a:pPr>
            <a:r>
              <a:t>Daniel und das 1. Weltreich</a:t>
            </a:r>
          </a:p>
          <a:p>
            <a:pPr>
              <a:buBlip>
                <a:blip r:embed="rId2"/>
              </a:buBlip>
              <a:defRPr b="1"/>
            </a:pPr>
            <a:r>
              <a:t>1</a:t>
            </a:r>
          </a:p>
          <a:p>
            <a:pPr>
              <a:buBlip>
                <a:blip r:embed="rId2"/>
              </a:buBlip>
              <a:defRPr>
                <a:solidFill>
                  <a:srgbClr val="00B0F0"/>
                </a:solidFill>
              </a:defRPr>
            </a:pPr>
            <a:endParaRPr/>
          </a:p>
          <a:p>
            <a:pPr marL="0" indent="0">
              <a:buSzTx/>
              <a:buNone/>
              <a:defRPr>
                <a:solidFill>
                  <a:srgbClr val="00B0F0"/>
                </a:solidFill>
              </a:defRPr>
            </a:pPr>
            <a:endParaRPr/>
          </a:p>
          <a:p>
            <a:pPr>
              <a:buBlip>
                <a:blip r:embed="rId2"/>
              </a:buBlip>
              <a:defRPr b="1"/>
            </a:pPr>
            <a:r>
              <a:t>2</a:t>
            </a:r>
            <a:endParaRPr>
              <a:solidFill>
                <a:srgbClr val="FFFF00"/>
              </a:solidFill>
            </a:endParaRPr>
          </a:p>
          <a:p>
            <a:pPr>
              <a:buBlip>
                <a:blip r:embed="rId2"/>
              </a:buBlip>
              <a:defRPr b="1"/>
            </a:pPr>
            <a:r>
              <a:t>3</a:t>
            </a:r>
          </a:p>
          <a:p>
            <a:pPr>
              <a:buBlip>
                <a:blip r:embed="rId2"/>
              </a:buBlip>
            </a:pPr>
            <a:endParaRPr/>
          </a:p>
          <a:p>
            <a:pPr>
              <a:buBlip>
                <a:blip r:embed="rId2"/>
              </a:buBlip>
              <a:defRPr b="1"/>
            </a:pPr>
            <a:r>
              <a:t>4</a:t>
            </a:r>
            <a:r>
              <a:rPr b="0"/>
              <a:t> </a:t>
            </a:r>
          </a:p>
          <a:p>
            <a:pPr>
              <a:buBlip>
                <a:blip r:embed="rId2"/>
              </a:buBlip>
              <a:defRPr b="1"/>
            </a:pPr>
            <a:r>
              <a:t>5</a:t>
            </a:r>
          </a:p>
        </p:txBody>
      </p:sp>
      <p:sp>
        <p:nvSpPr>
          <p:cNvPr id="552" name="Shape 552"/>
          <p:cNvSpPr/>
          <p:nvPr/>
        </p:nvSpPr>
        <p:spPr>
          <a:xfrm>
            <a:off x="4648200" y="1052736"/>
            <a:ext cx="4495800" cy="4826559"/>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42900" indent="-342900">
              <a:spcBef>
                <a:spcPts val="600"/>
              </a:spcBef>
              <a:buSzPct val="90000"/>
              <a:buBlip>
                <a:blip r:embed="rId2"/>
              </a:buBlip>
              <a:defRPr sz="2800" b="1">
                <a:solidFill>
                  <a:srgbClr val="FF2F92"/>
                </a:solidFill>
                <a:effectLst>
                  <a:outerShdw blurRad="38100" dist="38100" dir="2700000" rotWithShape="0">
                    <a:srgbClr val="000000"/>
                  </a:outerShdw>
                </a:effectLst>
              </a:defRPr>
            </a:pPr>
            <a:r>
              <a:t>Daniel und das 2.-4. Weltreich</a:t>
            </a:r>
          </a:p>
          <a:p>
            <a:pPr marL="342900" indent="-342900">
              <a:spcBef>
                <a:spcPts val="600"/>
              </a:spcBef>
              <a:buSzPct val="90000"/>
              <a:buBlip>
                <a:blip r:embed="rId2"/>
              </a:buBlip>
              <a:defRPr sz="2800" b="1">
                <a:solidFill>
                  <a:srgbClr val="FFFFFF"/>
                </a:solidFill>
                <a:effectLst>
                  <a:outerShdw blurRad="38100" dist="38100" dir="2700000" rotWithShape="0">
                    <a:srgbClr val="000000"/>
                  </a:outerShdw>
                </a:effectLst>
              </a:defRPr>
            </a:pPr>
            <a:r>
              <a:t>6</a:t>
            </a:r>
          </a:p>
          <a:p>
            <a:pPr>
              <a:spcBef>
                <a:spcPts val="600"/>
              </a:spcBef>
              <a:defRPr sz="2800">
                <a:solidFill>
                  <a:srgbClr val="00B0F0"/>
                </a:solidFill>
                <a:effectLst>
                  <a:outerShdw blurRad="38100" dist="38100" dir="2700000" rotWithShape="0">
                    <a:srgbClr val="000000"/>
                  </a:outerShdw>
                </a:effectLst>
              </a:defRPr>
            </a:pPr>
            <a:endParaRPr/>
          </a:p>
          <a:p>
            <a:pPr>
              <a:spcBef>
                <a:spcPts val="600"/>
              </a:spcBef>
              <a:defRPr sz="2800">
                <a:solidFill>
                  <a:srgbClr val="00B0F0"/>
                </a:solidFill>
                <a:effectLst>
                  <a:outerShdw blurRad="38100" dist="38100" dir="2700000" rotWithShape="0">
                    <a:srgbClr val="000000"/>
                  </a:outerShdw>
                </a:effectLst>
              </a:defRPr>
            </a:pPr>
            <a:endParaRPr/>
          </a:p>
          <a:p>
            <a:pPr marL="342900" indent="-342900">
              <a:spcBef>
                <a:spcPts val="600"/>
              </a:spcBef>
              <a:buSzPct val="90000"/>
              <a:buBlip>
                <a:blip r:embed="rId2"/>
              </a:buBlip>
              <a:defRPr sz="2800" b="1">
                <a:solidFill>
                  <a:srgbClr val="FFFFFF"/>
                </a:solidFill>
                <a:effectLst>
                  <a:outerShdw blurRad="38100" dist="38100" dir="2700000" rotWithShape="0">
                    <a:srgbClr val="000000"/>
                  </a:outerShdw>
                </a:effectLst>
              </a:defRPr>
            </a:pPr>
            <a:r>
              <a:t>7</a:t>
            </a:r>
          </a:p>
          <a:p>
            <a:pPr marL="342900" indent="-342900">
              <a:spcBef>
                <a:spcPts val="600"/>
              </a:spcBef>
              <a:buSzPct val="90000"/>
              <a:buBlip>
                <a:blip r:embed="rId2"/>
              </a:buBlip>
              <a:defRPr sz="2800" b="1">
                <a:solidFill>
                  <a:srgbClr val="FFFFFF"/>
                </a:solidFill>
                <a:effectLst>
                  <a:outerShdw blurRad="38100" dist="38100" dir="2700000" rotWithShape="0">
                    <a:srgbClr val="000000"/>
                  </a:outerShdw>
                </a:effectLst>
              </a:defRPr>
            </a:pPr>
            <a:r>
              <a:t>8</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endParaRPr/>
          </a:p>
          <a:p>
            <a:pPr marL="342900" indent="-342900">
              <a:spcBef>
                <a:spcPts val="600"/>
              </a:spcBef>
              <a:buSzPct val="90000"/>
              <a:buBlip>
                <a:blip r:embed="rId2"/>
              </a:buBlip>
              <a:defRPr sz="2800" b="1">
                <a:solidFill>
                  <a:srgbClr val="FFFFFF"/>
                </a:solidFill>
                <a:effectLst>
                  <a:outerShdw blurRad="38100" dist="38100" dir="2700000" rotWithShape="0">
                    <a:srgbClr val="000000"/>
                  </a:outerShdw>
                </a:effectLst>
              </a:defRPr>
            </a:pPr>
            <a:r>
              <a:t>9</a:t>
            </a:r>
          </a:p>
          <a:p>
            <a:pPr marL="342900" indent="-342900">
              <a:spcBef>
                <a:spcPts val="600"/>
              </a:spcBef>
              <a:buSzPct val="90000"/>
              <a:buBlip>
                <a:blip r:embed="rId2"/>
              </a:buBlip>
              <a:defRPr sz="2800" b="1">
                <a:solidFill>
                  <a:srgbClr val="FFFFFF"/>
                </a:solidFill>
                <a:effectLst>
                  <a:outerShdw blurRad="38100" dist="38100" dir="2700000" rotWithShape="0">
                    <a:srgbClr val="000000"/>
                  </a:outerShdw>
                </a:effectLst>
              </a:defRPr>
            </a:pPr>
            <a:r>
              <a:t>10-12</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Shape 554"/>
          <p:cNvSpPr>
            <a:spLocks noGrp="1"/>
          </p:cNvSpPr>
          <p:nvPr>
            <p:ph type="title"/>
          </p:nvPr>
        </p:nvSpPr>
        <p:spPr>
          <a:xfrm>
            <a:off x="457200" y="277813"/>
            <a:ext cx="8229600" cy="486892"/>
          </a:xfrm>
          <a:prstGeom prst="rect">
            <a:avLst/>
          </a:prstGeom>
        </p:spPr>
        <p:txBody>
          <a:bodyPr/>
          <a:lstStyle>
            <a:lvl1pPr defTabSz="585215">
              <a:defRPr sz="2816">
                <a:solidFill>
                  <a:srgbClr val="FFC000"/>
                </a:solidFill>
                <a:effectLst>
                  <a:outerShdw blurRad="24384" dist="24384" dir="2700000" rotWithShape="0">
                    <a:srgbClr val="000000"/>
                  </a:outerShdw>
                </a:effectLst>
              </a:defRPr>
            </a:lvl1pPr>
          </a:lstStyle>
          <a:p>
            <a:r>
              <a:t>Daniel – Gliederung</a:t>
            </a:r>
          </a:p>
        </p:txBody>
      </p:sp>
      <p:sp>
        <p:nvSpPr>
          <p:cNvPr id="555" name="Shape 555"/>
          <p:cNvSpPr>
            <a:spLocks noGrp="1"/>
          </p:cNvSpPr>
          <p:nvPr>
            <p:ph type="body" sz="half" idx="1"/>
          </p:nvPr>
        </p:nvSpPr>
        <p:spPr>
          <a:xfrm>
            <a:off x="457200" y="1052735"/>
            <a:ext cx="4258817" cy="5616626"/>
          </a:xfrm>
          <a:prstGeom prst="rect">
            <a:avLst/>
          </a:prstGeom>
        </p:spPr>
        <p:txBody>
          <a:bodyPr/>
          <a:lstStyle/>
          <a:p>
            <a:pPr>
              <a:buBlip>
                <a:blip r:embed="rId2"/>
              </a:buBlip>
              <a:defRPr b="1">
                <a:solidFill>
                  <a:srgbClr val="FF2F92"/>
                </a:solidFill>
              </a:defRPr>
            </a:pPr>
            <a:r>
              <a:t>Daniel und das 1. Weltreich</a:t>
            </a:r>
          </a:p>
          <a:p>
            <a:pPr>
              <a:buBlip>
                <a:blip r:embed="rId2"/>
              </a:buBlip>
              <a:defRPr b="1"/>
            </a:pPr>
            <a:r>
              <a:t>1</a:t>
            </a:r>
            <a:r>
              <a:rPr b="0"/>
              <a:t> Weigerung am babylon. Hof</a:t>
            </a:r>
            <a:endParaRPr>
              <a:solidFill>
                <a:srgbClr val="00B0F0"/>
              </a:solidFill>
            </a:endParaRPr>
          </a:p>
          <a:p>
            <a:pPr>
              <a:buBlip>
                <a:blip r:embed="rId2"/>
              </a:buBlip>
              <a:defRPr>
                <a:solidFill>
                  <a:srgbClr val="00B0F0"/>
                </a:solidFill>
              </a:defRPr>
            </a:pPr>
            <a:endParaRPr>
              <a:solidFill>
                <a:srgbClr val="00B0F0"/>
              </a:solidFill>
            </a:endParaRPr>
          </a:p>
          <a:p>
            <a:pPr>
              <a:buBlip>
                <a:blip r:embed="rId2"/>
              </a:buBlip>
              <a:defRPr b="1"/>
            </a:pPr>
            <a:r>
              <a:t>2</a:t>
            </a:r>
            <a:r>
              <a:rPr b="0"/>
              <a:t> </a:t>
            </a:r>
          </a:p>
          <a:p>
            <a:pPr>
              <a:buBlip>
                <a:blip r:embed="rId2"/>
              </a:buBlip>
              <a:defRPr b="1"/>
            </a:pPr>
            <a:r>
              <a:t>3</a:t>
            </a:r>
          </a:p>
          <a:p>
            <a:pPr>
              <a:buBlip>
                <a:blip r:embed="rId2"/>
              </a:buBlip>
            </a:pPr>
            <a:endParaRPr/>
          </a:p>
          <a:p>
            <a:pPr>
              <a:buBlip>
                <a:blip r:embed="rId2"/>
              </a:buBlip>
              <a:defRPr b="1"/>
            </a:pPr>
            <a:r>
              <a:t>4</a:t>
            </a:r>
          </a:p>
          <a:p>
            <a:pPr>
              <a:buBlip>
                <a:blip r:embed="rId2"/>
              </a:buBlip>
              <a:defRPr b="1"/>
            </a:pPr>
            <a:r>
              <a:t>5</a:t>
            </a:r>
          </a:p>
        </p:txBody>
      </p:sp>
      <p:sp>
        <p:nvSpPr>
          <p:cNvPr id="556" name="Shape 556"/>
          <p:cNvSpPr/>
          <p:nvPr/>
        </p:nvSpPr>
        <p:spPr>
          <a:xfrm>
            <a:off x="4648200" y="1052736"/>
            <a:ext cx="4495800" cy="474121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42900" indent="-342900">
              <a:spcBef>
                <a:spcPts val="600"/>
              </a:spcBef>
              <a:buSzPct val="90000"/>
              <a:buBlip>
                <a:blip r:embed="rId2"/>
              </a:buBlip>
              <a:defRPr sz="2800" b="1">
                <a:solidFill>
                  <a:srgbClr val="FF2F92"/>
                </a:solidFill>
                <a:effectLst>
                  <a:outerShdw blurRad="38100" dist="38100" dir="2700000" rotWithShape="0">
                    <a:srgbClr val="000000"/>
                  </a:outerShdw>
                </a:effectLst>
              </a:defRPr>
            </a:pPr>
            <a:r>
              <a:t>Daniel und das 2.-4. Weltreich</a:t>
            </a:r>
          </a:p>
          <a:p>
            <a:pPr marL="342900" indent="-342900">
              <a:spcBef>
                <a:spcPts val="600"/>
              </a:spcBef>
              <a:buSzPct val="90000"/>
              <a:buBlip>
                <a:blip r:embed="rId2"/>
              </a:buBlip>
              <a:defRPr sz="2800" b="1">
                <a:solidFill>
                  <a:srgbClr val="FFFFFF"/>
                </a:solidFill>
                <a:effectLst>
                  <a:outerShdw blurRad="38100" dist="38100" dir="2700000" rotWithShape="0">
                    <a:srgbClr val="000000"/>
                  </a:outerShdw>
                </a:effectLst>
              </a:defRPr>
            </a:pPr>
            <a:r>
              <a:t>6</a:t>
            </a:r>
            <a:r>
              <a:rPr b="0"/>
              <a:t> Weigerung am medopers. Hof</a:t>
            </a:r>
            <a:r>
              <a:rPr b="0">
                <a:solidFill>
                  <a:srgbClr val="00B0F0"/>
                </a:solidFill>
              </a:rPr>
              <a:t> </a:t>
            </a:r>
          </a:p>
          <a:p>
            <a:pPr>
              <a:spcBef>
                <a:spcPts val="600"/>
              </a:spcBef>
              <a:defRPr sz="2800">
                <a:solidFill>
                  <a:srgbClr val="00B0F0"/>
                </a:solidFill>
                <a:effectLst>
                  <a:outerShdw blurRad="38100" dist="38100" dir="2700000" rotWithShape="0">
                    <a:srgbClr val="000000"/>
                  </a:outerShdw>
                </a:effectLst>
              </a:defRPr>
            </a:pPr>
            <a:endParaRPr b="0">
              <a:solidFill>
                <a:srgbClr val="00B0F0"/>
              </a:solidFill>
            </a:endParaRPr>
          </a:p>
          <a:p>
            <a:pPr marL="342900" indent="-342900">
              <a:spcBef>
                <a:spcPts val="600"/>
              </a:spcBef>
              <a:buSzPct val="90000"/>
              <a:buBlip>
                <a:blip r:embed="rId2"/>
              </a:buBlip>
              <a:defRPr sz="2800" b="1">
                <a:solidFill>
                  <a:srgbClr val="FFFFFF"/>
                </a:solidFill>
                <a:effectLst>
                  <a:outerShdw blurRad="38100" dist="38100" dir="2700000" rotWithShape="0">
                    <a:srgbClr val="000000"/>
                  </a:outerShdw>
                </a:effectLst>
              </a:defRPr>
            </a:pPr>
            <a:r>
              <a:t>7</a:t>
            </a:r>
          </a:p>
          <a:p>
            <a:pPr marL="342900" indent="-342900">
              <a:spcBef>
                <a:spcPts val="600"/>
              </a:spcBef>
              <a:buSzPct val="90000"/>
              <a:buBlip>
                <a:blip r:embed="rId2"/>
              </a:buBlip>
              <a:defRPr sz="2800" b="1">
                <a:solidFill>
                  <a:srgbClr val="FFFFFF"/>
                </a:solidFill>
                <a:effectLst>
                  <a:outerShdw blurRad="38100" dist="38100" dir="2700000" rotWithShape="0">
                    <a:srgbClr val="000000"/>
                  </a:outerShdw>
                </a:effectLst>
              </a:defRPr>
            </a:pPr>
            <a:r>
              <a:t>8</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endParaRPr/>
          </a:p>
          <a:p>
            <a:pPr marL="342900" indent="-342900">
              <a:spcBef>
                <a:spcPts val="600"/>
              </a:spcBef>
              <a:buSzPct val="90000"/>
              <a:buBlip>
                <a:blip r:embed="rId2"/>
              </a:buBlip>
              <a:defRPr sz="2800" b="1">
                <a:solidFill>
                  <a:srgbClr val="FFFFFF"/>
                </a:solidFill>
                <a:effectLst>
                  <a:outerShdw blurRad="38100" dist="38100" dir="2700000" rotWithShape="0">
                    <a:srgbClr val="000000"/>
                  </a:outerShdw>
                </a:effectLst>
              </a:defRPr>
            </a:pPr>
            <a:r>
              <a:t>9</a:t>
            </a:r>
          </a:p>
          <a:p>
            <a:pPr marL="342900" indent="-342900">
              <a:spcBef>
                <a:spcPts val="600"/>
              </a:spcBef>
              <a:buSzPct val="90000"/>
              <a:buBlip>
                <a:blip r:embed="rId2"/>
              </a:buBlip>
              <a:defRPr sz="2800" b="1">
                <a:solidFill>
                  <a:srgbClr val="FFFFFF"/>
                </a:solidFill>
                <a:effectLst>
                  <a:outerShdw blurRad="38100" dist="38100" dir="2700000" rotWithShape="0">
                    <a:srgbClr val="000000"/>
                  </a:outerShdw>
                </a:effectLst>
              </a:defRPr>
            </a:pPr>
            <a:r>
              <a:t>10-12</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Shape 558"/>
          <p:cNvSpPr>
            <a:spLocks noGrp="1"/>
          </p:cNvSpPr>
          <p:nvPr>
            <p:ph type="title"/>
          </p:nvPr>
        </p:nvSpPr>
        <p:spPr>
          <a:xfrm>
            <a:off x="457200" y="277813"/>
            <a:ext cx="8229600" cy="486892"/>
          </a:xfrm>
          <a:prstGeom prst="rect">
            <a:avLst/>
          </a:prstGeom>
        </p:spPr>
        <p:txBody>
          <a:bodyPr/>
          <a:lstStyle>
            <a:lvl1pPr defTabSz="585215">
              <a:defRPr sz="2816">
                <a:solidFill>
                  <a:srgbClr val="FFC000"/>
                </a:solidFill>
                <a:effectLst>
                  <a:outerShdw blurRad="24384" dist="24384" dir="2700000" rotWithShape="0">
                    <a:srgbClr val="000000"/>
                  </a:outerShdw>
                </a:effectLst>
              </a:defRPr>
            </a:lvl1pPr>
          </a:lstStyle>
          <a:p>
            <a:r>
              <a:t>Daniel – Gliederung</a:t>
            </a:r>
          </a:p>
        </p:txBody>
      </p:sp>
      <p:sp>
        <p:nvSpPr>
          <p:cNvPr id="559" name="Shape 559"/>
          <p:cNvSpPr>
            <a:spLocks noGrp="1"/>
          </p:cNvSpPr>
          <p:nvPr>
            <p:ph type="body" sz="half" idx="1"/>
          </p:nvPr>
        </p:nvSpPr>
        <p:spPr>
          <a:xfrm>
            <a:off x="457200" y="1052735"/>
            <a:ext cx="4258817" cy="5616626"/>
          </a:xfrm>
          <a:prstGeom prst="rect">
            <a:avLst/>
          </a:prstGeom>
        </p:spPr>
        <p:txBody>
          <a:bodyPr/>
          <a:lstStyle/>
          <a:p>
            <a:pPr>
              <a:buBlip>
                <a:blip r:embed="rId2"/>
              </a:buBlip>
              <a:defRPr b="1">
                <a:solidFill>
                  <a:srgbClr val="FF2F92"/>
                </a:solidFill>
              </a:defRPr>
            </a:pPr>
            <a:r>
              <a:t>Daniel und das 1. Weltreich</a:t>
            </a:r>
          </a:p>
          <a:p>
            <a:pPr>
              <a:buBlip>
                <a:blip r:embed="rId2"/>
              </a:buBlip>
              <a:defRPr b="1"/>
            </a:pPr>
            <a:r>
              <a:t>1</a:t>
            </a:r>
            <a:r>
              <a:rPr b="0"/>
              <a:t> Weigerung am babylon. Hof</a:t>
            </a:r>
            <a:endParaRPr>
              <a:solidFill>
                <a:srgbClr val="00B0F0"/>
              </a:solidFill>
            </a:endParaRPr>
          </a:p>
          <a:p>
            <a:pPr>
              <a:buBlip>
                <a:blip r:embed="rId2"/>
              </a:buBlip>
              <a:defRPr>
                <a:solidFill>
                  <a:srgbClr val="00B0F0"/>
                </a:solidFill>
              </a:defRPr>
            </a:pPr>
            <a:endParaRPr>
              <a:solidFill>
                <a:srgbClr val="00B0F0"/>
              </a:solidFill>
            </a:endParaRPr>
          </a:p>
          <a:p>
            <a:pPr>
              <a:buBlip>
                <a:blip r:embed="rId2"/>
              </a:buBlip>
              <a:defRPr b="1"/>
            </a:pPr>
            <a:r>
              <a:t>2</a:t>
            </a:r>
            <a:r>
              <a:rPr b="0"/>
              <a:t> Traumbild 4 </a:t>
            </a:r>
            <a:r>
              <a:rPr sz="2400" b="0"/>
              <a:t>Weltreiche</a:t>
            </a:r>
            <a:endParaRPr>
              <a:solidFill>
                <a:srgbClr val="FFFF00"/>
              </a:solidFill>
            </a:endParaRPr>
          </a:p>
          <a:p>
            <a:pPr>
              <a:buBlip>
                <a:blip r:embed="rId2"/>
              </a:buBlip>
              <a:defRPr b="1"/>
            </a:pPr>
            <a:r>
              <a:t>3</a:t>
            </a:r>
            <a:r>
              <a:rPr b="0"/>
              <a:t> Standbild </a:t>
            </a:r>
            <a:r>
              <a:rPr sz="2400" b="0"/>
              <a:t>(1. Weltreich)</a:t>
            </a:r>
          </a:p>
          <a:p>
            <a:pPr>
              <a:buBlip>
                <a:blip r:embed="rId2"/>
              </a:buBlip>
            </a:pPr>
            <a:endParaRPr sz="2400"/>
          </a:p>
          <a:p>
            <a:pPr>
              <a:buBlip>
                <a:blip r:embed="rId2"/>
              </a:buBlip>
              <a:defRPr b="1"/>
            </a:pPr>
            <a:r>
              <a:t>4</a:t>
            </a:r>
            <a:r>
              <a:rPr b="0"/>
              <a:t> </a:t>
            </a:r>
          </a:p>
          <a:p>
            <a:pPr>
              <a:buBlip>
                <a:blip r:embed="rId2"/>
              </a:buBlip>
              <a:defRPr b="1"/>
            </a:pPr>
            <a:r>
              <a:t>5</a:t>
            </a:r>
          </a:p>
        </p:txBody>
      </p:sp>
      <p:sp>
        <p:nvSpPr>
          <p:cNvPr id="560" name="Shape 560"/>
          <p:cNvSpPr/>
          <p:nvPr/>
        </p:nvSpPr>
        <p:spPr>
          <a:xfrm>
            <a:off x="4648200" y="1052736"/>
            <a:ext cx="4495800" cy="474121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42900" indent="-342900">
              <a:spcBef>
                <a:spcPts val="600"/>
              </a:spcBef>
              <a:buSzPct val="90000"/>
              <a:buBlip>
                <a:blip r:embed="rId2"/>
              </a:buBlip>
              <a:defRPr sz="2800" b="1">
                <a:solidFill>
                  <a:srgbClr val="FF2F92"/>
                </a:solidFill>
                <a:effectLst>
                  <a:outerShdw blurRad="38100" dist="38100" dir="2700000" rotWithShape="0">
                    <a:srgbClr val="000000"/>
                  </a:outerShdw>
                </a:effectLst>
              </a:defRPr>
            </a:pPr>
            <a:r>
              <a:t>Daniel und das 2.-4. Weltreich</a:t>
            </a:r>
          </a:p>
          <a:p>
            <a:pPr marL="342900" indent="-342900">
              <a:spcBef>
                <a:spcPts val="600"/>
              </a:spcBef>
              <a:buSzPct val="90000"/>
              <a:buBlip>
                <a:blip r:embed="rId2"/>
              </a:buBlip>
              <a:defRPr sz="2800" b="1">
                <a:solidFill>
                  <a:srgbClr val="FFFFFF"/>
                </a:solidFill>
                <a:effectLst>
                  <a:outerShdw blurRad="38100" dist="38100" dir="2700000" rotWithShape="0">
                    <a:srgbClr val="000000"/>
                  </a:outerShdw>
                </a:effectLst>
              </a:defRPr>
            </a:pPr>
            <a:r>
              <a:t>6</a:t>
            </a:r>
            <a:r>
              <a:rPr b="0"/>
              <a:t> Weigerung am medopers. Hof</a:t>
            </a:r>
            <a:r>
              <a:rPr b="0">
                <a:solidFill>
                  <a:srgbClr val="00B0F0"/>
                </a:solidFill>
              </a:rPr>
              <a:t> </a:t>
            </a:r>
          </a:p>
          <a:p>
            <a:pPr>
              <a:spcBef>
                <a:spcPts val="600"/>
              </a:spcBef>
              <a:defRPr sz="2800">
                <a:solidFill>
                  <a:srgbClr val="00B0F0"/>
                </a:solidFill>
                <a:effectLst>
                  <a:outerShdw blurRad="38100" dist="38100" dir="2700000" rotWithShape="0">
                    <a:srgbClr val="000000"/>
                  </a:outerShdw>
                </a:effectLst>
              </a:defRPr>
            </a:pPr>
            <a:endParaRPr b="0">
              <a:solidFill>
                <a:srgbClr val="00B0F0"/>
              </a:solidFill>
            </a:endParaRPr>
          </a:p>
          <a:p>
            <a:pPr marL="342900" indent="-342900">
              <a:spcBef>
                <a:spcPts val="600"/>
              </a:spcBef>
              <a:buSzPct val="90000"/>
              <a:buBlip>
                <a:blip r:embed="rId2"/>
              </a:buBlip>
              <a:defRPr sz="2800" b="1">
                <a:solidFill>
                  <a:srgbClr val="FFFFFF"/>
                </a:solidFill>
                <a:effectLst>
                  <a:outerShdw blurRad="38100" dist="38100" dir="2700000" rotWithShape="0">
                    <a:srgbClr val="000000"/>
                  </a:outerShdw>
                </a:effectLst>
              </a:defRPr>
            </a:pPr>
            <a:r>
              <a:t>7</a:t>
            </a:r>
            <a:r>
              <a:rPr b="0"/>
              <a:t> Gesicht: 4 </a:t>
            </a:r>
            <a:r>
              <a:rPr sz="2400" b="0"/>
              <a:t>Weltreiche</a:t>
            </a:r>
          </a:p>
          <a:p>
            <a:pPr marL="342900" indent="-342900">
              <a:spcBef>
                <a:spcPts val="600"/>
              </a:spcBef>
              <a:buSzPct val="90000"/>
              <a:buBlip>
                <a:blip r:embed="rId2"/>
              </a:buBlip>
              <a:defRPr sz="2800" b="1">
                <a:solidFill>
                  <a:srgbClr val="FFFFFF"/>
                </a:solidFill>
                <a:effectLst>
                  <a:outerShdw blurRad="38100" dist="38100" dir="2700000" rotWithShape="0">
                    <a:srgbClr val="000000"/>
                  </a:outerShdw>
                </a:effectLst>
              </a:defRPr>
            </a:pPr>
            <a:r>
              <a:t>8</a:t>
            </a:r>
            <a:r>
              <a:rPr b="0"/>
              <a:t> Gesicht: </a:t>
            </a:r>
            <a:r>
              <a:rPr sz="2400" b="0"/>
              <a:t>2.-4. Weltreich</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endParaRPr sz="2400" b="0"/>
          </a:p>
          <a:p>
            <a:pPr marL="342900" indent="-342900">
              <a:spcBef>
                <a:spcPts val="600"/>
              </a:spcBef>
              <a:buSzPct val="90000"/>
              <a:buBlip>
                <a:blip r:embed="rId2"/>
              </a:buBlip>
              <a:defRPr sz="2800" b="1">
                <a:solidFill>
                  <a:srgbClr val="FFFFFF"/>
                </a:solidFill>
                <a:effectLst>
                  <a:outerShdw blurRad="38100" dist="38100" dir="2700000" rotWithShape="0">
                    <a:srgbClr val="000000"/>
                  </a:outerShdw>
                </a:effectLst>
              </a:defRPr>
            </a:pPr>
            <a:r>
              <a:t>9</a:t>
            </a:r>
          </a:p>
          <a:p>
            <a:pPr marL="342900" indent="-342900">
              <a:spcBef>
                <a:spcPts val="600"/>
              </a:spcBef>
              <a:buSzPct val="90000"/>
              <a:buBlip>
                <a:blip r:embed="rId2"/>
              </a:buBlip>
              <a:defRPr sz="2800" b="1">
                <a:solidFill>
                  <a:srgbClr val="FFFFFF"/>
                </a:solidFill>
                <a:effectLst>
                  <a:outerShdw blurRad="38100" dist="38100" dir="2700000" rotWithShape="0">
                    <a:srgbClr val="000000"/>
                  </a:outerShdw>
                </a:effectLst>
              </a:defRPr>
            </a:pPr>
            <a:r>
              <a:t>10-12</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Shape 562"/>
          <p:cNvSpPr>
            <a:spLocks noGrp="1"/>
          </p:cNvSpPr>
          <p:nvPr>
            <p:ph type="title"/>
          </p:nvPr>
        </p:nvSpPr>
        <p:spPr>
          <a:xfrm>
            <a:off x="457200" y="277813"/>
            <a:ext cx="8229600" cy="486892"/>
          </a:xfrm>
          <a:prstGeom prst="rect">
            <a:avLst/>
          </a:prstGeom>
        </p:spPr>
        <p:txBody>
          <a:bodyPr/>
          <a:lstStyle>
            <a:lvl1pPr defTabSz="585215">
              <a:defRPr sz="2816">
                <a:solidFill>
                  <a:srgbClr val="FFC000"/>
                </a:solidFill>
                <a:effectLst>
                  <a:outerShdw blurRad="24384" dist="24384" dir="2700000" rotWithShape="0">
                    <a:srgbClr val="000000"/>
                  </a:outerShdw>
                </a:effectLst>
              </a:defRPr>
            </a:lvl1pPr>
          </a:lstStyle>
          <a:p>
            <a:r>
              <a:t>Daniel – Gliederung</a:t>
            </a:r>
          </a:p>
        </p:txBody>
      </p:sp>
      <p:sp>
        <p:nvSpPr>
          <p:cNvPr id="563" name="Shape 563"/>
          <p:cNvSpPr>
            <a:spLocks noGrp="1"/>
          </p:cNvSpPr>
          <p:nvPr>
            <p:ph type="body" sz="half" idx="1"/>
          </p:nvPr>
        </p:nvSpPr>
        <p:spPr>
          <a:xfrm>
            <a:off x="457200" y="1052735"/>
            <a:ext cx="4258817" cy="5616626"/>
          </a:xfrm>
          <a:prstGeom prst="rect">
            <a:avLst/>
          </a:prstGeom>
        </p:spPr>
        <p:txBody>
          <a:bodyPr/>
          <a:lstStyle/>
          <a:p>
            <a:pPr>
              <a:buBlip>
                <a:blip r:embed="rId2"/>
              </a:buBlip>
              <a:defRPr b="1">
                <a:solidFill>
                  <a:srgbClr val="FF2F92"/>
                </a:solidFill>
              </a:defRPr>
            </a:pPr>
            <a:r>
              <a:t>Daniel und das 1. Weltreich</a:t>
            </a:r>
          </a:p>
          <a:p>
            <a:pPr>
              <a:buBlip>
                <a:blip r:embed="rId2"/>
              </a:buBlip>
              <a:defRPr b="1"/>
            </a:pPr>
            <a:r>
              <a:t>1</a:t>
            </a:r>
            <a:r>
              <a:rPr b="0"/>
              <a:t> </a:t>
            </a:r>
            <a:r>
              <a:rPr b="0">
                <a:solidFill>
                  <a:srgbClr val="00B0F0"/>
                </a:solidFill>
              </a:rPr>
              <a:t>Weigerung am babylon. Hof</a:t>
            </a:r>
          </a:p>
          <a:p>
            <a:pPr>
              <a:buBlip>
                <a:blip r:embed="rId2"/>
              </a:buBlip>
              <a:defRPr>
                <a:solidFill>
                  <a:srgbClr val="00B0F0"/>
                </a:solidFill>
              </a:defRPr>
            </a:pPr>
            <a:endParaRPr b="0">
              <a:solidFill>
                <a:srgbClr val="00B0F0"/>
              </a:solidFill>
            </a:endParaRPr>
          </a:p>
          <a:p>
            <a:pPr>
              <a:buBlip>
                <a:blip r:embed="rId2"/>
              </a:buBlip>
              <a:defRPr b="1"/>
            </a:pPr>
            <a:r>
              <a:t>2</a:t>
            </a:r>
            <a:r>
              <a:rPr b="0"/>
              <a:t> Traumbild 4 </a:t>
            </a:r>
            <a:r>
              <a:rPr sz="2400" b="0"/>
              <a:t>Weltreiche</a:t>
            </a:r>
            <a:endParaRPr>
              <a:solidFill>
                <a:srgbClr val="FFFF00"/>
              </a:solidFill>
            </a:endParaRPr>
          </a:p>
          <a:p>
            <a:pPr>
              <a:buBlip>
                <a:blip r:embed="rId2"/>
              </a:buBlip>
              <a:defRPr b="1"/>
            </a:pPr>
            <a:r>
              <a:t>3</a:t>
            </a:r>
            <a:r>
              <a:rPr b="0"/>
              <a:t> Standbild </a:t>
            </a:r>
            <a:r>
              <a:rPr sz="2400" b="0"/>
              <a:t>(1. Weltreich)</a:t>
            </a:r>
          </a:p>
          <a:p>
            <a:pPr>
              <a:buBlip>
                <a:blip r:embed="rId2"/>
              </a:buBlip>
            </a:pPr>
            <a:endParaRPr sz="2400"/>
          </a:p>
          <a:p>
            <a:pPr>
              <a:buBlip>
                <a:blip r:embed="rId2"/>
              </a:buBlip>
              <a:defRPr b="1"/>
            </a:pPr>
            <a:r>
              <a:t>4</a:t>
            </a:r>
            <a:r>
              <a:rPr b="0"/>
              <a:t> </a:t>
            </a:r>
            <a:r>
              <a:rPr b="0">
                <a:solidFill>
                  <a:srgbClr val="92D050"/>
                </a:solidFill>
              </a:rPr>
              <a:t>Nebukadnezar: Strafe und Wiederherstellung</a:t>
            </a:r>
          </a:p>
          <a:p>
            <a:pPr>
              <a:buBlip>
                <a:blip r:embed="rId2"/>
              </a:buBlip>
              <a:defRPr b="1"/>
            </a:pPr>
            <a:r>
              <a:t>5</a:t>
            </a:r>
            <a:r>
              <a:rPr b="0"/>
              <a:t> </a:t>
            </a:r>
            <a:r>
              <a:rPr b="0">
                <a:solidFill>
                  <a:srgbClr val="92D050"/>
                </a:solidFill>
              </a:rPr>
              <a:t>Belsazar</a:t>
            </a:r>
          </a:p>
        </p:txBody>
      </p:sp>
      <p:sp>
        <p:nvSpPr>
          <p:cNvPr id="564" name="Shape 564"/>
          <p:cNvSpPr/>
          <p:nvPr/>
        </p:nvSpPr>
        <p:spPr>
          <a:xfrm>
            <a:off x="4648200" y="1052736"/>
            <a:ext cx="4495800" cy="514761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42900" indent="-342900">
              <a:spcBef>
                <a:spcPts val="600"/>
              </a:spcBef>
              <a:buSzPct val="90000"/>
              <a:buBlip>
                <a:blip r:embed="rId2"/>
              </a:buBlip>
              <a:defRPr sz="2800" b="1">
                <a:solidFill>
                  <a:srgbClr val="FF2F92"/>
                </a:solidFill>
                <a:effectLst>
                  <a:outerShdw blurRad="38100" dist="38100" dir="2700000" rotWithShape="0">
                    <a:srgbClr val="000000"/>
                  </a:outerShdw>
                </a:effectLst>
              </a:defRPr>
            </a:pPr>
            <a:r>
              <a:t>Daniel und das 2.-4. Weltreich</a:t>
            </a:r>
          </a:p>
          <a:p>
            <a:pPr marL="342900" indent="-342900">
              <a:spcBef>
                <a:spcPts val="600"/>
              </a:spcBef>
              <a:buSzPct val="90000"/>
              <a:buBlip>
                <a:blip r:embed="rId2"/>
              </a:buBlip>
              <a:defRPr sz="2800" b="1">
                <a:solidFill>
                  <a:srgbClr val="FFFFFF"/>
                </a:solidFill>
                <a:effectLst>
                  <a:outerShdw blurRad="38100" dist="38100" dir="2700000" rotWithShape="0">
                    <a:srgbClr val="000000"/>
                  </a:outerShdw>
                </a:effectLst>
              </a:defRPr>
            </a:pPr>
            <a:r>
              <a:t>6</a:t>
            </a:r>
            <a:r>
              <a:rPr b="0"/>
              <a:t> </a:t>
            </a:r>
            <a:r>
              <a:rPr b="0">
                <a:solidFill>
                  <a:srgbClr val="00B0F0"/>
                </a:solidFill>
              </a:rPr>
              <a:t>Weigerung am medopers. Hof </a:t>
            </a:r>
          </a:p>
          <a:p>
            <a:pPr>
              <a:spcBef>
                <a:spcPts val="600"/>
              </a:spcBef>
              <a:defRPr sz="2800">
                <a:solidFill>
                  <a:srgbClr val="00B0F0"/>
                </a:solidFill>
                <a:effectLst>
                  <a:outerShdw blurRad="38100" dist="38100" dir="2700000" rotWithShape="0">
                    <a:srgbClr val="000000"/>
                  </a:outerShdw>
                </a:effectLst>
              </a:defRPr>
            </a:pPr>
            <a:endParaRPr b="0">
              <a:solidFill>
                <a:srgbClr val="00B0F0"/>
              </a:solidFill>
            </a:endParaRPr>
          </a:p>
          <a:p>
            <a:pPr marL="342900" indent="-342900">
              <a:spcBef>
                <a:spcPts val="600"/>
              </a:spcBef>
              <a:buSzPct val="90000"/>
              <a:buBlip>
                <a:blip r:embed="rId2"/>
              </a:buBlip>
              <a:defRPr sz="2800" b="1">
                <a:solidFill>
                  <a:srgbClr val="FFFFFF"/>
                </a:solidFill>
                <a:effectLst>
                  <a:outerShdw blurRad="38100" dist="38100" dir="2700000" rotWithShape="0">
                    <a:srgbClr val="000000"/>
                  </a:outerShdw>
                </a:effectLst>
              </a:defRPr>
            </a:pPr>
            <a:r>
              <a:t>7</a:t>
            </a:r>
            <a:r>
              <a:rPr b="0"/>
              <a:t> Gesicht: 4 </a:t>
            </a:r>
            <a:r>
              <a:rPr sz="2400" b="0"/>
              <a:t>Weltreiche</a:t>
            </a:r>
          </a:p>
          <a:p>
            <a:pPr marL="342900" indent="-342900">
              <a:spcBef>
                <a:spcPts val="600"/>
              </a:spcBef>
              <a:buSzPct val="90000"/>
              <a:buBlip>
                <a:blip r:embed="rId2"/>
              </a:buBlip>
              <a:defRPr sz="2800" b="1">
                <a:solidFill>
                  <a:srgbClr val="FFFFFF"/>
                </a:solidFill>
                <a:effectLst>
                  <a:outerShdw blurRad="38100" dist="38100" dir="2700000" rotWithShape="0">
                    <a:srgbClr val="000000"/>
                  </a:outerShdw>
                </a:effectLst>
              </a:defRPr>
            </a:pPr>
            <a:r>
              <a:t>8</a:t>
            </a:r>
            <a:r>
              <a:rPr b="0"/>
              <a:t> Gesicht: </a:t>
            </a:r>
            <a:r>
              <a:rPr sz="2400" b="0"/>
              <a:t>2.-4. Weltreich</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endParaRPr sz="2400" b="0"/>
          </a:p>
          <a:p>
            <a:pPr marL="342900" indent="-342900">
              <a:spcBef>
                <a:spcPts val="600"/>
              </a:spcBef>
              <a:buSzPct val="90000"/>
              <a:buBlip>
                <a:blip r:embed="rId2"/>
              </a:buBlip>
              <a:defRPr sz="2800" b="1">
                <a:solidFill>
                  <a:srgbClr val="FFFFFF"/>
                </a:solidFill>
                <a:effectLst>
                  <a:outerShdw blurRad="38100" dist="38100" dir="2700000" rotWithShape="0">
                    <a:srgbClr val="000000"/>
                  </a:outerShdw>
                </a:effectLst>
              </a:defRPr>
            </a:pPr>
            <a:r>
              <a:t>9</a:t>
            </a:r>
            <a:r>
              <a:rPr b="0"/>
              <a:t> </a:t>
            </a:r>
            <a:r>
              <a:rPr b="0">
                <a:solidFill>
                  <a:srgbClr val="92D050"/>
                </a:solidFill>
              </a:rPr>
              <a:t>Jerusalem: Strafe und Wiederherstellung</a:t>
            </a:r>
          </a:p>
          <a:p>
            <a:pPr marL="342900" indent="-342900">
              <a:spcBef>
                <a:spcPts val="600"/>
              </a:spcBef>
              <a:buSzPct val="90000"/>
              <a:buBlip>
                <a:blip r:embed="rId2"/>
              </a:buBlip>
              <a:defRPr sz="2800" b="1">
                <a:solidFill>
                  <a:srgbClr val="FFFFFF"/>
                </a:solidFill>
                <a:effectLst>
                  <a:outerShdw blurRad="38100" dist="38100" dir="2700000" rotWithShape="0">
                    <a:srgbClr val="000000"/>
                  </a:outerShdw>
                </a:effectLst>
              </a:defRPr>
            </a:pPr>
            <a:r>
              <a:t>10-12</a:t>
            </a:r>
            <a:r>
              <a:rPr b="0"/>
              <a:t> </a:t>
            </a:r>
            <a:r>
              <a:rPr b="0">
                <a:solidFill>
                  <a:srgbClr val="92D050"/>
                </a:solidFill>
              </a:rPr>
              <a:t>König des Nordens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a:spLocks noGrp="1"/>
          </p:cNvSpPr>
          <p:nvPr>
            <p:ph type="body" idx="1"/>
          </p:nvPr>
        </p:nvSpPr>
        <p:spPr>
          <a:prstGeom prst="rect">
            <a:avLst/>
          </a:prstGeom>
        </p:spPr>
        <p:txBody>
          <a:bodyPr/>
          <a:lstStyle/>
          <a:p>
            <a:pPr>
              <a:buNone/>
            </a:pPr>
            <a:endParaRPr/>
          </a:p>
        </p:txBody>
      </p:sp>
      <p:pic>
        <p:nvPicPr>
          <p:cNvPr id="394" name="image14.png"/>
          <p:cNvPicPr>
            <a:picLocks noChangeAspect="1"/>
          </p:cNvPicPr>
          <p:nvPr/>
        </p:nvPicPr>
        <p:blipFill>
          <a:blip r:embed="rId2">
            <a:extLst/>
          </a:blip>
          <a:stretch>
            <a:fillRect/>
          </a:stretch>
        </p:blipFill>
        <p:spPr>
          <a:xfrm>
            <a:off x="778364" y="10825"/>
            <a:ext cx="8553315" cy="7302828"/>
          </a:xfrm>
          <a:prstGeom prst="rect">
            <a:avLst/>
          </a:prstGeom>
          <a:ln w="12700">
            <a:miter lim="400000"/>
          </a:ln>
        </p:spPr>
      </p:pic>
      <p:sp>
        <p:nvSpPr>
          <p:cNvPr id="395" name="Shape 395"/>
          <p:cNvSpPr>
            <a:spLocks noGrp="1"/>
          </p:cNvSpPr>
          <p:nvPr>
            <p:ph type="title" idx="4294967295"/>
          </p:nvPr>
        </p:nvSpPr>
        <p:spPr>
          <a:xfrm>
            <a:off x="1415638" y="14174"/>
            <a:ext cx="7804548" cy="818207"/>
          </a:xfrm>
          <a:prstGeom prst="rect">
            <a:avLst/>
          </a:prstGeom>
        </p:spPr>
        <p:txBody>
          <a:bodyPr lIns="35718" tIns="35718" rIns="35718" bIns="35718"/>
          <a:lstStyle>
            <a:lvl1pPr defTabSz="410765">
              <a:defRPr sz="3500">
                <a:solidFill>
                  <a:srgbClr val="FFFFFF"/>
                </a:solidFill>
                <a:effectLst>
                  <a:outerShdw blurRad="38100" dist="38100" dir="2700000" rotWithShape="0">
                    <a:srgbClr val="000000"/>
                  </a:outerShdw>
                </a:effectLst>
              </a:defRPr>
            </a:lvl1pPr>
          </a:lstStyle>
          <a:p>
            <a:r>
              <a:t>Das Babylonische Weltreich </a:t>
            </a:r>
          </a:p>
        </p:txBody>
      </p:sp>
      <p:sp>
        <p:nvSpPr>
          <p:cNvPr id="396" name="Shape 396"/>
          <p:cNvSpPr/>
          <p:nvPr/>
        </p:nvSpPr>
        <p:spPr>
          <a:xfrm>
            <a:off x="76219" y="31933"/>
            <a:ext cx="7619962" cy="1796385"/>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p>
            <a:pPr>
              <a:defRPr sz="2300"/>
            </a:pPr>
            <a:r>
              <a:t>Sommer </a:t>
            </a:r>
            <a:r>
              <a:rPr b="1"/>
              <a:t>605</a:t>
            </a:r>
            <a:r>
              <a:t>: Nebukadnezar erobert Jerusalem → </a:t>
            </a:r>
          </a:p>
          <a:p>
            <a:pPr>
              <a:defRPr sz="2300"/>
            </a:pPr>
            <a:r>
              <a:rPr b="1"/>
              <a:t>1. Deportation (Wegführung) </a:t>
            </a:r>
            <a:r>
              <a:t>Juda → Vasall Babylonien</a:t>
            </a:r>
          </a:p>
          <a:p>
            <a:pPr>
              <a:defRPr sz="2300"/>
            </a:pPr>
            <a:r>
              <a:rPr b="1"/>
              <a:t>605 Beginn des Neubabylonischen Weltreichs</a:t>
            </a:r>
          </a:p>
          <a:p>
            <a:pPr>
              <a:defRPr sz="2300"/>
            </a:pPr>
            <a:r>
              <a:t>August 605: Tod König Nabupolassar (626-605).</a:t>
            </a:r>
          </a:p>
          <a:p>
            <a:pPr>
              <a:defRPr sz="2300"/>
            </a:pPr>
            <a:r>
              <a:t>7. Sept 605: </a:t>
            </a:r>
            <a:r>
              <a:rPr b="1"/>
              <a:t>Nebukadnezar König (605-562)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Shape 566"/>
          <p:cNvSpPr>
            <a:spLocks noGrp="1"/>
          </p:cNvSpPr>
          <p:nvPr>
            <p:ph type="title"/>
          </p:nvPr>
        </p:nvSpPr>
        <p:spPr>
          <a:prstGeom prst="rect">
            <a:avLst/>
          </a:prstGeom>
        </p:spPr>
        <p:txBody>
          <a:bodyPr/>
          <a:lstStyle/>
          <a:p>
            <a:pPr>
              <a:defRPr>
                <a:solidFill>
                  <a:srgbClr val="FFC000"/>
                </a:solidFill>
              </a:defRPr>
            </a:pPr>
            <a:r>
              <a:t>Daniel – </a:t>
            </a:r>
            <a:r>
              <a:rPr>
                <a:solidFill>
                  <a:srgbClr val="FFFFFF"/>
                </a:solidFill>
              </a:rPr>
              <a:t>2x5 Abschnitte</a:t>
            </a:r>
          </a:p>
        </p:txBody>
      </p:sp>
      <p:sp>
        <p:nvSpPr>
          <p:cNvPr id="567" name="Shape 567"/>
          <p:cNvSpPr>
            <a:spLocks noGrp="1"/>
          </p:cNvSpPr>
          <p:nvPr>
            <p:ph type="body" sz="half" idx="1"/>
          </p:nvPr>
        </p:nvSpPr>
        <p:spPr>
          <a:xfrm>
            <a:off x="0" y="1600200"/>
            <a:ext cx="4572000" cy="4530725"/>
          </a:xfrm>
          <a:prstGeom prst="rect">
            <a:avLst/>
          </a:prstGeom>
        </p:spPr>
        <p:txBody>
          <a:bodyPr/>
          <a:lstStyle/>
          <a:p>
            <a:pPr>
              <a:buBlip>
                <a:blip r:embed="rId2"/>
              </a:buBlip>
            </a:pPr>
            <a:r>
              <a:t>1 </a:t>
            </a:r>
            <a:r>
              <a:rPr>
                <a:solidFill>
                  <a:srgbClr val="E5DAF6"/>
                </a:solidFill>
              </a:rPr>
              <a:t> </a:t>
            </a:r>
            <a:r>
              <a:rPr>
                <a:solidFill>
                  <a:srgbClr val="00B0F0"/>
                </a:solidFill>
              </a:rPr>
              <a:t>Weigerung</a:t>
            </a:r>
          </a:p>
          <a:p>
            <a:pPr>
              <a:buBlip>
                <a:blip r:embed="rId2"/>
              </a:buBlip>
            </a:pPr>
            <a:r>
              <a:t>2</a:t>
            </a:r>
            <a:r>
              <a:rPr b="1">
                <a:solidFill>
                  <a:srgbClr val="FFFF00"/>
                </a:solidFill>
              </a:rPr>
              <a:t> </a:t>
            </a:r>
            <a:r>
              <a:rPr>
                <a:solidFill>
                  <a:srgbClr val="FFFF00"/>
                </a:solidFill>
              </a:rPr>
              <a:t>Traum: 4 Reiche</a:t>
            </a:r>
            <a:endParaRPr b="1">
              <a:solidFill>
                <a:srgbClr val="FFFF00"/>
              </a:solidFill>
            </a:endParaRPr>
          </a:p>
          <a:p>
            <a:pPr>
              <a:buBlip>
                <a:blip r:embed="rId2"/>
              </a:buBlip>
            </a:pPr>
            <a:r>
              <a:t>3 Ofen: </a:t>
            </a:r>
            <a:r>
              <a:rPr sz="2400">
                <a:solidFill>
                  <a:srgbClr val="FF5050"/>
                </a:solidFill>
              </a:rPr>
              <a:t>Gott kann retten</a:t>
            </a:r>
            <a:endParaRPr>
              <a:solidFill>
                <a:srgbClr val="FF5050"/>
              </a:solidFill>
            </a:endParaRPr>
          </a:p>
          <a:p>
            <a:pPr>
              <a:buBlip>
                <a:blip r:embed="rId2"/>
              </a:buBlip>
            </a:pPr>
            <a:r>
              <a:t>4 </a:t>
            </a:r>
            <a:r>
              <a:rPr sz="2400">
                <a:solidFill>
                  <a:srgbClr val="FFC000"/>
                </a:solidFill>
              </a:rPr>
              <a:t>Wiederherstellung </a:t>
            </a:r>
            <a:r>
              <a:rPr sz="2000">
                <a:solidFill>
                  <a:srgbClr val="FFC000"/>
                </a:solidFill>
              </a:rPr>
              <a:t>(7 Zeiten)</a:t>
            </a:r>
            <a:endParaRPr>
              <a:solidFill>
                <a:srgbClr val="FFC000"/>
              </a:solidFill>
            </a:endParaRPr>
          </a:p>
          <a:p>
            <a:pPr>
              <a:buBlip>
                <a:blip r:embed="rId2"/>
              </a:buBlip>
            </a:pPr>
            <a:r>
              <a:t>5 </a:t>
            </a:r>
            <a:r>
              <a:rPr sz="2400">
                <a:solidFill>
                  <a:srgbClr val="92D050"/>
                </a:solidFill>
              </a:rPr>
              <a:t>Untergang</a:t>
            </a:r>
            <a:r>
              <a:rPr sz="2400"/>
              <a:t> des Königs Belsazar</a:t>
            </a:r>
          </a:p>
          <a:p>
            <a:pPr marL="0" indent="0">
              <a:spcBef>
                <a:spcPts val="500"/>
              </a:spcBef>
              <a:buSzTx/>
              <a:buNone/>
              <a:defRPr sz="2400"/>
            </a:pPr>
            <a:r>
              <a:t>→ Daniel bleibt.</a:t>
            </a:r>
          </a:p>
        </p:txBody>
      </p:sp>
      <p:sp>
        <p:nvSpPr>
          <p:cNvPr id="568" name="Shape 568"/>
          <p:cNvSpPr/>
          <p:nvPr/>
        </p:nvSpPr>
        <p:spPr>
          <a:xfrm>
            <a:off x="4648200" y="1600200"/>
            <a:ext cx="4604321" cy="323919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6 </a:t>
            </a:r>
            <a:r>
              <a:rPr>
                <a:solidFill>
                  <a:srgbClr val="00B0F0"/>
                </a:solidFill>
              </a:rPr>
              <a:t>Weigerung</a:t>
            </a: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7</a:t>
            </a:r>
            <a:r>
              <a:rPr b="1">
                <a:solidFill>
                  <a:srgbClr val="FFFF00"/>
                </a:solidFill>
              </a:rPr>
              <a:t> </a:t>
            </a:r>
            <a:r>
              <a:rPr>
                <a:solidFill>
                  <a:srgbClr val="FFFF00"/>
                </a:solidFill>
              </a:rPr>
              <a:t>Traum: 4 Reiche</a:t>
            </a:r>
            <a:endParaRPr b="1">
              <a:solidFill>
                <a:srgbClr val="FFDD71"/>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8 Drangsal: </a:t>
            </a:r>
            <a:r>
              <a:rPr sz="2400">
                <a:solidFill>
                  <a:srgbClr val="FF5050"/>
                </a:solidFill>
              </a:rPr>
              <a:t>Gott rettet</a:t>
            </a:r>
            <a:endParaRPr b="1">
              <a:solidFill>
                <a:srgbClr val="FF5050"/>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9 </a:t>
            </a:r>
            <a:r>
              <a:rPr sz="2400">
                <a:solidFill>
                  <a:srgbClr val="FFC000"/>
                </a:solidFill>
              </a:rPr>
              <a:t>Wiederherstellung </a:t>
            </a:r>
            <a:r>
              <a:rPr sz="2000">
                <a:solidFill>
                  <a:srgbClr val="FFC000"/>
                </a:solidFill>
              </a:rPr>
              <a:t>(70+7x70)</a:t>
            </a:r>
            <a:endParaRPr sz="2400">
              <a:solidFill>
                <a:srgbClr val="FFC000"/>
              </a:solidFill>
            </a:endParaRPr>
          </a:p>
          <a:p>
            <a:pPr marL="342900" indent="-342900">
              <a:spcBef>
                <a:spcPts val="600"/>
              </a:spcBef>
              <a:buSzPct val="90000"/>
              <a:buBlip>
                <a:blip r:embed="rId2"/>
              </a:buBlip>
              <a:defRPr sz="2800">
                <a:solidFill>
                  <a:srgbClr val="FFFFFF"/>
                </a:solidFill>
                <a:effectLst>
                  <a:outerShdw blurRad="38100" dist="38100" dir="2700000" rotWithShape="0">
                    <a:srgbClr val="000000"/>
                  </a:outerShdw>
                </a:effectLst>
              </a:defRPr>
            </a:pPr>
            <a:r>
              <a:t>10-12 </a:t>
            </a:r>
            <a:r>
              <a:rPr sz="2400">
                <a:solidFill>
                  <a:srgbClr val="92D050"/>
                </a:solidFill>
              </a:rPr>
              <a:t>Untergang</a:t>
            </a:r>
            <a:r>
              <a:rPr sz="2400"/>
              <a:t> des Königs des Nordens</a:t>
            </a:r>
          </a:p>
          <a:p>
            <a:pPr>
              <a:spcBef>
                <a:spcPts val="500"/>
              </a:spcBef>
              <a:defRPr sz="2400">
                <a:solidFill>
                  <a:srgbClr val="FFFFFF"/>
                </a:solidFill>
                <a:effectLst>
                  <a:outerShdw blurRad="38100" dist="38100" dir="2700000" rotWithShape="0">
                    <a:srgbClr val="000000"/>
                  </a:outerShdw>
                </a:effectLst>
              </a:defRPr>
            </a:pPr>
            <a:r>
              <a:t>→ Gottes Volk bleibt.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 grpId="1" animBg="1" advAuto="0"/>
      <p:bldP spid="568" grpId="2"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Shape 570"/>
          <p:cNvSpPr/>
          <p:nvPr/>
        </p:nvSpPr>
        <p:spPr>
          <a:xfrm>
            <a:off x="395535" y="188639"/>
            <a:ext cx="8664452" cy="37517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3200" cap="all">
                <a:solidFill>
                  <a:srgbClr val="FFC000"/>
                </a:solidFill>
              </a:defRPr>
            </a:pPr>
            <a:r>
              <a:t>Daniel</a:t>
            </a:r>
            <a:r>
              <a:rPr b="1"/>
              <a:t> </a:t>
            </a:r>
            <a:r>
              <a:rPr b="1" i="1"/>
              <a:t>- </a:t>
            </a:r>
            <a:r>
              <a:t>Gliederung</a:t>
            </a:r>
            <a:r>
              <a:rPr b="1" i="1"/>
              <a:t> </a:t>
            </a:r>
            <a:endParaRPr>
              <a:solidFill>
                <a:srgbClr val="FFFFFF"/>
              </a:solidFill>
            </a:endParaRPr>
          </a:p>
          <a:p>
            <a:pPr>
              <a:defRPr sz="2400" b="1" i="1" cap="all">
                <a:solidFill>
                  <a:srgbClr val="FF0000"/>
                </a:solidFill>
              </a:defRPr>
            </a:pPr>
            <a:r>
              <a:t>Teil</a:t>
            </a:r>
            <a:r>
              <a:rPr cap="none"/>
              <a:t> I: K. 1-5</a:t>
            </a:r>
          </a:p>
          <a:p>
            <a:pPr>
              <a:defRPr sz="2400" b="1">
                <a:solidFill>
                  <a:srgbClr val="FFFFFF"/>
                </a:solidFill>
              </a:defRPr>
            </a:pPr>
            <a:r>
              <a:t>K. 1: </a:t>
            </a:r>
            <a:r>
              <a:rPr>
                <a:solidFill>
                  <a:srgbClr val="00B0F0"/>
                </a:solidFill>
              </a:rPr>
              <a:t>Die Weigerung am babylonischen Hof</a:t>
            </a:r>
          </a:p>
          <a:p>
            <a:pPr>
              <a:defRPr sz="2400" b="1">
                <a:solidFill>
                  <a:srgbClr val="FFFFFF"/>
                </a:solidFill>
              </a:defRPr>
            </a:pPr>
            <a:r>
              <a:t>K. 2-3: </a:t>
            </a:r>
            <a:r>
              <a:rPr>
                <a:solidFill>
                  <a:srgbClr val="FFFF00"/>
                </a:solidFill>
              </a:rPr>
              <a:t>Die zwei Menschenbildnisse</a:t>
            </a:r>
          </a:p>
          <a:p>
            <a:pPr>
              <a:defRPr sz="2400">
                <a:solidFill>
                  <a:srgbClr val="92D050"/>
                </a:solidFill>
              </a:defRPr>
            </a:pPr>
            <a:r>
              <a:t>K</a:t>
            </a:r>
            <a:r>
              <a:rPr b="1"/>
              <a:t>. 4-5: Die Bestrafung der zwei Könige</a:t>
            </a:r>
          </a:p>
          <a:p>
            <a:pPr>
              <a:defRPr sz="2000">
                <a:solidFill>
                  <a:srgbClr val="FFFFFF"/>
                </a:solidFill>
              </a:defRPr>
            </a:pPr>
            <a:endParaRPr sz="2400" b="1">
              <a:solidFill>
                <a:srgbClr val="92D050"/>
              </a:solidFill>
            </a:endParaRPr>
          </a:p>
          <a:p>
            <a:pPr>
              <a:defRPr sz="2400" b="1" i="1" cap="all">
                <a:solidFill>
                  <a:srgbClr val="FF0000"/>
                </a:solidFill>
              </a:defRPr>
            </a:pPr>
            <a:r>
              <a:t>Teil</a:t>
            </a:r>
            <a:r>
              <a:rPr cap="none"/>
              <a:t> II: K. 6-12</a:t>
            </a:r>
            <a:endParaRPr>
              <a:solidFill>
                <a:srgbClr val="FFFFFF"/>
              </a:solidFill>
            </a:endParaRPr>
          </a:p>
          <a:p>
            <a:pPr>
              <a:defRPr sz="2400" b="1">
                <a:solidFill>
                  <a:srgbClr val="FFFFFF"/>
                </a:solidFill>
              </a:defRPr>
            </a:pPr>
            <a:r>
              <a:t>K. 6: </a:t>
            </a:r>
            <a:r>
              <a:rPr>
                <a:solidFill>
                  <a:srgbClr val="00B0F0"/>
                </a:solidFill>
              </a:rPr>
              <a:t>Die Weigerung am medopersischen Hof</a:t>
            </a:r>
            <a:r>
              <a:t> </a:t>
            </a:r>
          </a:p>
          <a:p>
            <a:pPr>
              <a:defRPr sz="2400" b="1">
                <a:solidFill>
                  <a:srgbClr val="FFFFFF"/>
                </a:solidFill>
              </a:defRPr>
            </a:pPr>
            <a:r>
              <a:t>K. 7-8: </a:t>
            </a:r>
            <a:r>
              <a:rPr>
                <a:solidFill>
                  <a:srgbClr val="FFFF00"/>
                </a:solidFill>
              </a:rPr>
              <a:t>Die zwei Tiervisionen</a:t>
            </a:r>
          </a:p>
          <a:p>
            <a:pPr>
              <a:defRPr sz="2400" b="1">
                <a:solidFill>
                  <a:srgbClr val="92D050"/>
                </a:solidFill>
              </a:defRPr>
            </a:pPr>
            <a:r>
              <a:t>K. 9-12: Die Deutung der zwei Schriften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7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7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7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57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57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57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57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57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570">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570">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iterate>
                                    <p:tmAbs val="0"/>
                                  </p:iterate>
                                  <p:childTnLst>
                                    <p:set>
                                      <p:cBhvr>
                                        <p:cTn id="44" fill="hold"/>
                                        <p:tgtEl>
                                          <p:spTgt spid="57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1" build="p" bldLvl="5"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Shape 572"/>
          <p:cNvSpPr>
            <a:spLocks noGrp="1"/>
          </p:cNvSpPr>
          <p:nvPr>
            <p:ph type="body" idx="1"/>
          </p:nvPr>
        </p:nvSpPr>
        <p:spPr>
          <a:xfrm>
            <a:off x="669726" y="1134268"/>
            <a:ext cx="7804548" cy="5072064"/>
          </a:xfrm>
          <a:prstGeom prst="rect">
            <a:avLst/>
          </a:prstGeom>
        </p:spPr>
        <p:txBody>
          <a:bodyPr/>
          <a:lstStyle/>
          <a:p>
            <a:pPr marL="571500" indent="-571500">
              <a:buNone/>
              <a:defRPr sz="1600"/>
            </a:pPr>
            <a:r>
              <a:rPr sz="3000">
                <a:effectLst>
                  <a:outerShdw blurRad="38100" dist="38100" dir="2700000" rotWithShape="0">
                    <a:srgbClr val="000000"/>
                  </a:outerShdw>
                </a:effectLst>
                <a:latin typeface="Arial"/>
                <a:ea typeface="Arial"/>
                <a:cs typeface="Arial"/>
                <a:sym typeface="Arial"/>
              </a:rPr>
              <a:t>→ Wirst DU bleiben? </a:t>
            </a:r>
            <a:endParaRPr>
              <a:latin typeface="Arial"/>
              <a:ea typeface="Arial"/>
              <a:cs typeface="Arial"/>
              <a:sym typeface="Arial"/>
            </a:endParaRPr>
          </a:p>
          <a:p>
            <a:pPr marL="571500" indent="-571500">
              <a:buNone/>
              <a:defRPr sz="1600"/>
            </a:pPr>
            <a:r>
              <a:rPr sz="3000">
                <a:effectLst>
                  <a:outerShdw blurRad="38100" dist="38100" dir="2700000" rotWithShape="0">
                    <a:srgbClr val="000000"/>
                  </a:outerShdw>
                </a:effectLst>
              </a:rPr>
              <a:t>Du wirst nur bleiben, wenn es einen Gott gibt, der spricht, einen der sich offenbart. </a:t>
            </a:r>
          </a:p>
          <a:p>
            <a:pPr marL="571500" indent="-571500">
              <a:buNone/>
              <a:defRPr sz="1600"/>
            </a:pPr>
            <a:r>
              <a:rPr sz="3000">
                <a:effectLst>
                  <a:outerShdw blurRad="38100" dist="38100" dir="2700000" rotWithShape="0">
                    <a:srgbClr val="000000"/>
                  </a:outerShdw>
                </a:effectLst>
              </a:rPr>
              <a:t>Gibt es einen Gott, der sich offenbart?</a:t>
            </a:r>
          </a:p>
          <a:p>
            <a:pPr marL="571500" indent="-571500">
              <a:buNone/>
              <a:defRPr sz="1600"/>
            </a:pPr>
            <a:r>
              <a:rPr sz="3000">
                <a:effectLst>
                  <a:outerShdw blurRad="38100" dist="38100" dir="2700000" rotWithShape="0">
                    <a:srgbClr val="000000"/>
                  </a:outerShdw>
                </a:effectLst>
                <a:latin typeface="Arial"/>
                <a:ea typeface="Arial"/>
                <a:cs typeface="Arial"/>
                <a:sym typeface="Arial"/>
              </a:rPr>
              <a:t>→ Daniel K. 2</a:t>
            </a:r>
          </a:p>
        </p:txBody>
      </p:sp>
      <p:sp>
        <p:nvSpPr>
          <p:cNvPr id="573" name="Shape 573"/>
          <p:cNvSpPr/>
          <p:nvPr/>
        </p:nvSpPr>
        <p:spPr>
          <a:xfrm>
            <a:off x="2286000" y="2481801"/>
            <a:ext cx="4572000" cy="417067"/>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lgn="ctr" defTabSz="410765">
              <a:defRPr sz="2400">
                <a:solidFill>
                  <a:srgbClr val="FFFFFF"/>
                </a:solidFill>
              </a:defRPr>
            </a:lvl1pPr>
          </a:lstStyle>
          <a:p>
            <a:pPr>
              <a:defRPr>
                <a:solidFill>
                  <a:srgbClr val="000000"/>
                </a:solidFill>
              </a:defRPr>
            </a:pPr>
            <a:r>
              <a:rPr>
                <a:solidFill>
                  <a:srgbClr val="FFFFFF"/>
                </a:solidFill>
              </a:rPr>
              <a:t> </a:t>
            </a:r>
          </a:p>
        </p:txBody>
      </p:sp>
      <p:sp>
        <p:nvSpPr>
          <p:cNvPr id="574" name="Shape 574"/>
          <p:cNvSpPr>
            <a:spLocks noGrp="1"/>
          </p:cNvSpPr>
          <p:nvPr>
            <p:ph type="title" idx="4294967295"/>
          </p:nvPr>
        </p:nvSpPr>
        <p:spPr>
          <a:xfrm>
            <a:off x="669726" y="312539"/>
            <a:ext cx="7804548" cy="516881"/>
          </a:xfrm>
          <a:prstGeom prst="rect">
            <a:avLst/>
          </a:prstGeom>
          <a:solidFill>
            <a:srgbClr val="FFFFFF"/>
          </a:solidFill>
          <a:ln w="25400">
            <a:solidFill>
              <a:schemeClr val="accent1"/>
            </a:solidFill>
            <a:round/>
          </a:ln>
          <a:effectLst>
            <a:outerShdw blurRad="38100" dist="23000" dir="5400000" rotWithShape="0">
              <a:srgbClr val="000000">
                <a:alpha val="35000"/>
              </a:srgbClr>
            </a:outerShdw>
          </a:effectLst>
        </p:spPr>
        <p:txBody>
          <a:bodyPr lIns="35718" tIns="35718" rIns="35718" bIns="35718"/>
          <a:lstStyle>
            <a:lvl1pPr defTabSz="667512">
              <a:defRPr sz="3066">
                <a:solidFill>
                  <a:schemeClr val="accent1"/>
                </a:solidFill>
                <a:effectLst>
                  <a:outerShdw blurRad="27813" dist="27813" dir="2700000" rotWithShape="0">
                    <a:srgbClr val="000000"/>
                  </a:outerShdw>
                </a:effectLst>
              </a:defRPr>
            </a:lvl1pPr>
          </a:lstStyle>
          <a:p>
            <a:pPr>
              <a:defRPr sz="1971">
                <a:effectLst/>
              </a:defRPr>
            </a:pPr>
            <a:r>
              <a:rPr sz="3066">
                <a:effectLst>
                  <a:outerShdw blurRad="27813" dist="27813" dir="2700000" rotWithShape="0">
                    <a:srgbClr val="000000"/>
                  </a:outerShdw>
                </a:effectLst>
              </a:rPr>
              <a:t>Dan 1,21: „Und Daniel blieb“</a:t>
            </a:r>
          </a:p>
        </p:txBody>
      </p:sp>
    </p:spTree>
  </p:cSld>
  <p:clrMapOvr>
    <a:masterClrMapping/>
  </p:clrMapOvr>
  <mc:AlternateContent xmlns:mc="http://schemas.openxmlformats.org/markup-compatibility/2006" xmlns:p14="http://schemas.microsoft.com/office/powerpoint/2010/main">
    <mc:Choice Requires="p14">
      <p:transition spd="slow">
        <p:circl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7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7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7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57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5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 grpId="1" build="p" bldLvl="5"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Shape 576"/>
          <p:cNvSpPr>
            <a:spLocks noGrp="1"/>
          </p:cNvSpPr>
          <p:nvPr>
            <p:ph type="title" idx="4294967295"/>
          </p:nvPr>
        </p:nvSpPr>
        <p:spPr>
          <a:xfrm>
            <a:off x="669726" y="312539"/>
            <a:ext cx="7804548" cy="1056581"/>
          </a:xfrm>
          <a:prstGeom prst="rect">
            <a:avLst/>
          </a:prstGeom>
        </p:spPr>
        <p:txBody>
          <a:bodyPr lIns="35718" tIns="35718" rIns="35718" bIns="35718"/>
          <a:lstStyle>
            <a:lvl1pPr defTabSz="410765">
              <a:defRPr sz="5800" b="1">
                <a:solidFill>
                  <a:srgbClr val="FF0000"/>
                </a:solidFill>
                <a:effectLst>
                  <a:outerShdw blurRad="38100" dist="38100" dir="2700000" rotWithShape="0">
                    <a:srgbClr val="000000"/>
                  </a:outerShdw>
                </a:effectLst>
              </a:defRPr>
            </a:lvl1pPr>
          </a:lstStyle>
          <a:p>
            <a:pPr>
              <a:defRPr sz="1600" b="0">
                <a:solidFill>
                  <a:srgbClr val="FFFFFF"/>
                </a:solidFill>
                <a:latin typeface="Helvetica Light"/>
                <a:ea typeface="Helvetica Light"/>
                <a:cs typeface="Helvetica Light"/>
                <a:sym typeface="Helvetica Light"/>
              </a:defRPr>
            </a:pPr>
            <a:r>
              <a:rPr sz="5800" b="1">
                <a:solidFill>
                  <a:srgbClr val="FF0000"/>
                </a:solidFill>
                <a:latin typeface="Arial"/>
                <a:ea typeface="Arial"/>
                <a:cs typeface="Arial"/>
                <a:sym typeface="Arial"/>
              </a:rPr>
              <a:t>Daniel 2</a:t>
            </a:r>
          </a:p>
        </p:txBody>
      </p:sp>
      <p:sp>
        <p:nvSpPr>
          <p:cNvPr id="577" name="Shape 577"/>
          <p:cNvSpPr/>
          <p:nvPr/>
        </p:nvSpPr>
        <p:spPr>
          <a:xfrm>
            <a:off x="315019" y="1439568"/>
            <a:ext cx="8023351" cy="114286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defTabSz="841247">
              <a:defRPr sz="3700" b="1">
                <a:solidFill>
                  <a:schemeClr val="accent5"/>
                </a:solidFill>
                <a:effectLst>
                  <a:outerShdw blurRad="38100" dist="38100" dir="2700000" rotWithShape="0">
                    <a:srgbClr val="000000"/>
                  </a:outerShdw>
                </a:effectLst>
              </a:defRPr>
            </a:lvl1pPr>
          </a:lstStyle>
          <a:p>
            <a:pPr>
              <a:defRPr b="0">
                <a:latin typeface="Helvetica Light"/>
                <a:ea typeface="Helvetica Light"/>
                <a:cs typeface="Helvetica Light"/>
                <a:sym typeface="Helvetica Light"/>
              </a:defRPr>
            </a:pPr>
            <a:r>
              <a:rPr b="1">
                <a:latin typeface="Arial"/>
                <a:ea typeface="Arial"/>
                <a:cs typeface="Arial"/>
                <a:sym typeface="Arial"/>
              </a:rPr>
              <a:t>Nebukadnezars Traumbild von den Weltreichen - Dan 2,1-44</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Shape 579"/>
          <p:cNvSpPr>
            <a:spLocks noGrp="1"/>
          </p:cNvSpPr>
          <p:nvPr>
            <p:ph type="body" idx="1"/>
          </p:nvPr>
        </p:nvSpPr>
        <p:spPr>
          <a:xfrm>
            <a:off x="131873" y="1064498"/>
            <a:ext cx="8743807" cy="5857391"/>
          </a:xfrm>
          <a:prstGeom prst="rect">
            <a:avLst/>
          </a:prstGeom>
        </p:spPr>
        <p:txBody>
          <a:bodyPr anchor="t"/>
          <a:lstStyle/>
          <a:p>
            <a:pPr marL="266699" indent="-266699">
              <a:spcBef>
                <a:spcPts val="600"/>
              </a:spcBef>
              <a:buNone/>
              <a:defRPr sz="2300">
                <a:latin typeface="Arial Narrow"/>
                <a:ea typeface="Arial Narrow"/>
                <a:cs typeface="Arial Narrow"/>
                <a:sym typeface="Arial Narrow"/>
              </a:defRPr>
            </a:pPr>
            <a:r>
              <a:t>V. 2: </a:t>
            </a:r>
            <a:r>
              <a:rPr b="1"/>
              <a:t>Chaldäer</a:t>
            </a:r>
            <a:r>
              <a:t> = ursprgl. die semitischen Südbabylonier, aus denen Nebukadnezars Familie stammte. </a:t>
            </a:r>
          </a:p>
          <a:p>
            <a:pPr marL="266699" indent="-266699">
              <a:spcBef>
                <a:spcPts val="600"/>
              </a:spcBef>
              <a:buNone/>
              <a:defRPr sz="2300">
                <a:latin typeface="Arial Narrow"/>
                <a:ea typeface="Arial Narrow"/>
                <a:cs typeface="Arial Narrow"/>
                <a:sym typeface="Arial Narrow"/>
              </a:defRPr>
            </a:pPr>
            <a:r>
              <a:t>Seit dem 5. Jh v. Chr.: Bezeichnung für gewisse babylonische Astrologen und Weise. Hier: vmtl. südbabylonische Priester</a:t>
            </a:r>
          </a:p>
          <a:p>
            <a:pPr marL="266699" indent="-266699">
              <a:spcBef>
                <a:spcPts val="600"/>
              </a:spcBef>
              <a:buNone/>
              <a:defRPr sz="2300">
                <a:latin typeface="Arial Narrow"/>
                <a:ea typeface="Arial Narrow"/>
                <a:cs typeface="Arial Narrow"/>
                <a:sym typeface="Arial Narrow"/>
              </a:defRPr>
            </a:pPr>
            <a:endParaRPr/>
          </a:p>
          <a:p>
            <a:pPr marL="247649" indent="-247649">
              <a:spcBef>
                <a:spcPts val="600"/>
              </a:spcBef>
              <a:buNone/>
              <a:defRPr sz="2300">
                <a:latin typeface="Arial Narrow"/>
                <a:ea typeface="Arial Narrow"/>
                <a:cs typeface="Arial Narrow"/>
                <a:sym typeface="Arial Narrow"/>
              </a:defRPr>
            </a:pPr>
            <a:r>
              <a:rPr b="1"/>
              <a:t>„im zweiten Jahr“</a:t>
            </a:r>
            <a:r>
              <a:t> (babylonische Zählweise): </a:t>
            </a:r>
          </a:p>
          <a:p>
            <a:pPr marL="0" indent="0">
              <a:spcBef>
                <a:spcPts val="600"/>
              </a:spcBef>
              <a:buClr>
                <a:srgbClr val="92D050"/>
              </a:buClr>
              <a:buSzTx/>
              <a:buNone/>
              <a:defRPr sz="2300">
                <a:latin typeface="Arial Narrow"/>
                <a:ea typeface="Arial Narrow"/>
                <a:cs typeface="Arial Narrow"/>
                <a:sym typeface="Arial Narrow"/>
              </a:defRPr>
            </a:pPr>
            <a:r>
              <a:t>Jahr 0 (Thronbesteigungsjahr): Herbst 605 - 604 v. Chr. </a:t>
            </a:r>
          </a:p>
          <a:p>
            <a:pPr marL="0" indent="0">
              <a:spcBef>
                <a:spcPts val="600"/>
              </a:spcBef>
              <a:buClr>
                <a:srgbClr val="92D050"/>
              </a:buClr>
              <a:buSzTx/>
              <a:buNone/>
              <a:defRPr sz="2300">
                <a:latin typeface="Arial Narrow"/>
                <a:ea typeface="Arial Narrow"/>
                <a:cs typeface="Arial Narrow"/>
                <a:sym typeface="Arial Narrow"/>
              </a:defRPr>
            </a:pPr>
            <a:r>
              <a:t>1. Jahr Nebukadnezars: Herbst 604 - 603 v. Chr. </a:t>
            </a:r>
          </a:p>
          <a:p>
            <a:pPr marL="0" indent="0">
              <a:spcBef>
                <a:spcPts val="600"/>
              </a:spcBef>
              <a:buClr>
                <a:srgbClr val="92D050"/>
              </a:buClr>
              <a:buSzTx/>
              <a:buNone/>
              <a:defRPr sz="2300">
                <a:latin typeface="Arial Narrow"/>
                <a:ea typeface="Arial Narrow"/>
                <a:cs typeface="Arial Narrow"/>
                <a:sym typeface="Arial Narrow"/>
              </a:defRPr>
            </a:pPr>
            <a:r>
              <a:t>2. Jahr NebukadnezarsHerbst 603 - Herbst 602 v. Chr. </a:t>
            </a:r>
          </a:p>
          <a:p>
            <a:pPr marL="0" indent="0">
              <a:spcBef>
                <a:spcPts val="600"/>
              </a:spcBef>
              <a:buClr>
                <a:srgbClr val="FFFFFF"/>
              </a:buClr>
              <a:buSzTx/>
              <a:buNone/>
              <a:defRPr sz="2300">
                <a:latin typeface="Arial Narrow"/>
                <a:ea typeface="Arial Narrow"/>
                <a:cs typeface="Arial Narrow"/>
                <a:sym typeface="Arial Narrow"/>
              </a:defRPr>
            </a:pPr>
            <a:r>
              <a:t>Im </a:t>
            </a:r>
            <a:r>
              <a:rPr b="1"/>
              <a:t>Herbst 602</a:t>
            </a:r>
            <a:r>
              <a:t> war das dritte Jahr der Ausbildung Daniels eben zu Ende gegangen. </a:t>
            </a:r>
          </a:p>
          <a:p>
            <a:pPr marL="0" indent="0">
              <a:spcBef>
                <a:spcPts val="600"/>
              </a:spcBef>
              <a:buClr>
                <a:srgbClr val="FFFFFF"/>
              </a:buClr>
              <a:buSzTx/>
              <a:buNone/>
              <a:defRPr sz="2300">
                <a:latin typeface="Arial Narrow"/>
                <a:ea typeface="Arial Narrow"/>
                <a:cs typeface="Arial Narrow"/>
                <a:sym typeface="Arial Narrow"/>
              </a:defRPr>
            </a:pPr>
            <a:r>
              <a:t>Zum Zeitpunkt von 2,1 kann also die Prüfung von 1,20 (vmtl. Sommer 602) bereits Vergangenheit sein. </a:t>
            </a:r>
          </a:p>
        </p:txBody>
      </p:sp>
      <p:sp>
        <p:nvSpPr>
          <p:cNvPr id="580" name="Shape 580"/>
          <p:cNvSpPr>
            <a:spLocks noGrp="1"/>
          </p:cNvSpPr>
          <p:nvPr>
            <p:ph type="title" idx="4294967295"/>
          </p:nvPr>
        </p:nvSpPr>
        <p:spPr>
          <a:xfrm>
            <a:off x="669726" y="312539"/>
            <a:ext cx="7804548" cy="622299"/>
          </a:xfrm>
          <a:prstGeom prst="rect">
            <a:avLst/>
          </a:prstGeom>
        </p:spPr>
        <p:txBody>
          <a:bodyPr lIns="35718" tIns="35718" rIns="35718" bIns="35718"/>
          <a:lstStyle>
            <a:lvl1pPr defTabSz="398442">
              <a:defRPr sz="3686">
                <a:solidFill>
                  <a:schemeClr val="accent5"/>
                </a:solidFill>
                <a:effectLst>
                  <a:outerShdw blurRad="36957" dist="36957" dir="2700000" rotWithShape="0">
                    <a:srgbClr val="000000"/>
                  </a:outerShdw>
                </a:effectLst>
                <a:latin typeface="Helvetica Light"/>
                <a:ea typeface="Helvetica Light"/>
                <a:cs typeface="Helvetica Light"/>
                <a:sym typeface="Helvetica Light"/>
              </a:defRPr>
            </a:lvl1pPr>
          </a:lstStyle>
          <a:p>
            <a:pPr>
              <a:defRPr sz="1552"/>
            </a:pPr>
            <a:r>
              <a:rPr sz="3686"/>
              <a:t>Die Umstände des Traumes: 2,1-18</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7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7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7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57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57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57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57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57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579">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 grpId="1" build="p" bldLvl="5"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Shape 582"/>
          <p:cNvSpPr>
            <a:spLocks noGrp="1"/>
          </p:cNvSpPr>
          <p:nvPr>
            <p:ph type="body" idx="1"/>
          </p:nvPr>
        </p:nvSpPr>
        <p:spPr>
          <a:xfrm>
            <a:off x="47997" y="1205419"/>
            <a:ext cx="9048006" cy="5627793"/>
          </a:xfrm>
          <a:prstGeom prst="rect">
            <a:avLst/>
          </a:prstGeom>
        </p:spPr>
        <p:txBody>
          <a:bodyPr anchor="t"/>
          <a:lstStyle/>
          <a:p>
            <a:pPr marL="266699" indent="-266699">
              <a:spcBef>
                <a:spcPts val="600"/>
              </a:spcBef>
              <a:buNone/>
              <a:defRPr sz="2500" b="1">
                <a:latin typeface="Arial Narrow"/>
                <a:ea typeface="Arial Narrow"/>
                <a:cs typeface="Arial Narrow"/>
                <a:sym typeface="Arial Narrow"/>
              </a:defRPr>
            </a:pPr>
            <a:r>
              <a:t>2,5: Warum sagt er ihnen den Traum nicht? </a:t>
            </a:r>
          </a:p>
          <a:p>
            <a:pPr marL="266699" indent="-266699">
              <a:spcBef>
                <a:spcPts val="600"/>
              </a:spcBef>
              <a:buNone/>
              <a:defRPr sz="2500" b="1">
                <a:latin typeface="Arial Narrow"/>
                <a:ea typeface="Arial Narrow"/>
                <a:cs typeface="Arial Narrow"/>
                <a:sym typeface="Arial Narrow"/>
              </a:defRPr>
            </a:pPr>
            <a:r>
              <a:t>2,7: Träume deuten durch übernatürliche Weisheit - kein Problem. Was behaupten sie dadurch von sich? </a:t>
            </a:r>
          </a:p>
          <a:p>
            <a:pPr marL="228600" indent="-228600">
              <a:spcBef>
                <a:spcPts val="500"/>
              </a:spcBef>
              <a:buNone/>
              <a:defRPr sz="2500" b="1">
                <a:latin typeface="Arial Narrow"/>
                <a:ea typeface="Arial Narrow"/>
                <a:cs typeface="Arial Narrow"/>
                <a:sym typeface="Arial Narrow"/>
              </a:defRPr>
            </a:pPr>
            <a:r>
              <a:t>2,8.9 Warum sagt er „</a:t>
            </a:r>
            <a:r>
              <a:rPr i="1"/>
              <a:t>ihr seid Lügner</a:t>
            </a:r>
            <a:r>
              <a:t>“?</a:t>
            </a:r>
          </a:p>
          <a:p>
            <a:pPr marL="228600" indent="-228600">
              <a:spcBef>
                <a:spcPts val="500"/>
              </a:spcBef>
              <a:buNone/>
              <a:defRPr sz="2500" b="1">
                <a:latin typeface="Arial Narrow"/>
                <a:ea typeface="Arial Narrow"/>
                <a:cs typeface="Arial Narrow"/>
                <a:sym typeface="Arial Narrow"/>
              </a:defRPr>
            </a:pPr>
            <a:r>
              <a:t>2,9:  </a:t>
            </a:r>
          </a:p>
          <a:p>
            <a:pPr marL="228600" indent="-228600">
              <a:spcBef>
                <a:spcPts val="500"/>
              </a:spcBef>
              <a:buNone/>
              <a:defRPr sz="2500" b="1">
                <a:latin typeface="Arial Narrow"/>
                <a:ea typeface="Arial Narrow"/>
                <a:cs typeface="Arial Narrow"/>
                <a:sym typeface="Arial Narrow"/>
              </a:defRPr>
            </a:pPr>
            <a:r>
              <a:t>2,10.11: </a:t>
            </a:r>
            <a:r>
              <a:rPr i="1"/>
              <a:t>Nur die Götter …</a:t>
            </a:r>
          </a:p>
          <a:p>
            <a:pPr marL="228600" indent="-228600">
              <a:spcBef>
                <a:spcPts val="500"/>
              </a:spcBef>
              <a:buNone/>
              <a:defRPr sz="2500" b="1">
                <a:latin typeface="Arial Narrow"/>
                <a:ea typeface="Arial Narrow"/>
                <a:cs typeface="Arial Narrow"/>
                <a:sym typeface="Arial Narrow"/>
              </a:defRPr>
            </a:pPr>
            <a:r>
              <a:rPr i="1"/>
              <a:t>M. a. W.: </a:t>
            </a:r>
          </a:p>
          <a:p>
            <a:pPr marL="228600" indent="-228600">
              <a:spcBef>
                <a:spcPts val="500"/>
              </a:spcBef>
              <a:buNone/>
              <a:defRPr sz="2500" b="1">
                <a:latin typeface="Arial Narrow"/>
                <a:ea typeface="Arial Narrow"/>
                <a:cs typeface="Arial Narrow"/>
                <a:sym typeface="Arial Narrow"/>
              </a:defRPr>
            </a:pPr>
            <a:r>
              <a:rPr i="1"/>
              <a:t>„</a:t>
            </a:r>
            <a:r>
              <a:t>Wir Menschen haben keinen Zugang zu ihnen,</a:t>
            </a:r>
          </a:p>
          <a:p>
            <a:pPr marL="228600" indent="-228600">
              <a:spcBef>
                <a:spcPts val="500"/>
              </a:spcBef>
              <a:buNone/>
              <a:defRPr sz="2500" b="1">
                <a:latin typeface="Arial Narrow"/>
                <a:ea typeface="Arial Narrow"/>
                <a:cs typeface="Arial Narrow"/>
                <a:sym typeface="Arial Narrow"/>
              </a:defRPr>
            </a:pPr>
            <a:r>
              <a:t>denn </a:t>
            </a:r>
            <a:r>
              <a:rPr u="sng">
                <a:solidFill>
                  <a:schemeClr val="accent2">
                    <a:satOff val="-4966"/>
                    <a:lumOff val="-10549"/>
                  </a:schemeClr>
                </a:solidFill>
              </a:rPr>
              <a:t>Götter offenbaren sich nicht</a:t>
            </a:r>
            <a:r>
              <a:t>.“</a:t>
            </a:r>
          </a:p>
          <a:p>
            <a:pPr marL="228600" indent="-228600">
              <a:spcBef>
                <a:spcPts val="500"/>
              </a:spcBef>
              <a:buNone/>
              <a:defRPr sz="2500" b="1">
                <a:latin typeface="Arial Narrow"/>
                <a:ea typeface="Arial Narrow"/>
                <a:cs typeface="Arial Narrow"/>
                <a:sym typeface="Arial Narrow"/>
              </a:defRPr>
            </a:pPr>
            <a:r>
              <a:t>2,12 Warum zornig? Warum das strenge Urteil? (V. 15)</a:t>
            </a:r>
          </a:p>
          <a:p>
            <a:pPr marL="228600" indent="-228600">
              <a:spcBef>
                <a:spcPts val="500"/>
              </a:spcBef>
              <a:buNone/>
              <a:defRPr sz="2500" b="1">
                <a:latin typeface="Arial Narrow"/>
                <a:ea typeface="Arial Narrow"/>
                <a:cs typeface="Arial Narrow"/>
                <a:sym typeface="Arial Narrow"/>
              </a:defRPr>
            </a:pPr>
            <a:r>
              <a:rPr>
                <a:solidFill>
                  <a:schemeClr val="accent2"/>
                </a:solidFill>
              </a:rPr>
              <a:t>Gibt es einen Gott der sich offenbart?</a:t>
            </a:r>
            <a:r>
              <a:t> V 21-23</a:t>
            </a:r>
          </a:p>
          <a:p>
            <a:pPr marL="228600" indent="-228600">
              <a:spcBef>
                <a:spcPts val="500"/>
              </a:spcBef>
              <a:buNone/>
              <a:defRPr sz="2500" b="1">
                <a:latin typeface="Arial Narrow"/>
                <a:ea typeface="Arial Narrow"/>
                <a:cs typeface="Arial Narrow"/>
                <a:sym typeface="Arial Narrow"/>
              </a:defRPr>
            </a:pPr>
            <a:r>
              <a:t>Unterschied: Menschliche Traumanalyse — Göttliche Offenbarung</a:t>
            </a:r>
          </a:p>
        </p:txBody>
      </p:sp>
      <p:sp>
        <p:nvSpPr>
          <p:cNvPr id="583" name="Shape 583"/>
          <p:cNvSpPr>
            <a:spLocks noGrp="1"/>
          </p:cNvSpPr>
          <p:nvPr>
            <p:ph type="title" idx="4294967295"/>
          </p:nvPr>
        </p:nvSpPr>
        <p:spPr>
          <a:xfrm>
            <a:off x="669726" y="312539"/>
            <a:ext cx="7804548" cy="622299"/>
          </a:xfrm>
          <a:prstGeom prst="rect">
            <a:avLst/>
          </a:prstGeom>
        </p:spPr>
        <p:txBody>
          <a:bodyPr lIns="35718" tIns="35718" rIns="35718" bIns="35718"/>
          <a:lstStyle>
            <a:lvl1pPr defTabSz="398442">
              <a:defRPr sz="3686">
                <a:solidFill>
                  <a:schemeClr val="accent5"/>
                </a:solidFill>
                <a:effectLst>
                  <a:outerShdw blurRad="36957" dist="36957" dir="2700000" rotWithShape="0">
                    <a:srgbClr val="000000"/>
                  </a:outerShdw>
                </a:effectLst>
                <a:latin typeface="Helvetica Light"/>
                <a:ea typeface="Helvetica Light"/>
                <a:cs typeface="Helvetica Light"/>
                <a:sym typeface="Helvetica Light"/>
              </a:defRPr>
            </a:lvl1pPr>
          </a:lstStyle>
          <a:p>
            <a:pPr>
              <a:defRPr sz="1552"/>
            </a:pPr>
            <a:r>
              <a:rPr sz="3686"/>
              <a:t>Die Umstände des Traumes: 2,1-18</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8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8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8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58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58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58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58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58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58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582">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iterate>
                                    <p:tmAbs val="0"/>
                                  </p:iterate>
                                  <p:childTnLst>
                                    <p:set>
                                      <p:cBhvr>
                                        <p:cTn id="44" fill="hold"/>
                                        <p:tgtEl>
                                          <p:spTgt spid="582">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iterate>
                                    <p:tmAbs val="0"/>
                                  </p:iterate>
                                  <p:childTnLst>
                                    <p:set>
                                      <p:cBhvr>
                                        <p:cTn id="48" fill="hold"/>
                                        <p:tgtEl>
                                          <p:spTgt spid="5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 grpId="1" build="p" bldLvl="5" animBg="1" advAuto="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Shape 585"/>
          <p:cNvSpPr/>
          <p:nvPr/>
        </p:nvSpPr>
        <p:spPr>
          <a:xfrm>
            <a:off x="185927" y="4267200"/>
            <a:ext cx="8562934" cy="0"/>
          </a:xfrm>
          <a:prstGeom prst="line">
            <a:avLst/>
          </a:prstGeom>
          <a:ln w="38100">
            <a:solidFill>
              <a:srgbClr val="FFFFFF"/>
            </a:solidFill>
          </a:ln>
        </p:spPr>
        <p:txBody>
          <a:bodyPr lIns="45719" rIns="45719"/>
          <a:lstStyle/>
          <a:p>
            <a:pPr>
              <a:defRPr>
                <a:solidFill>
                  <a:srgbClr val="FFFFFF"/>
                </a:solidFill>
              </a:defRPr>
            </a:pPr>
            <a:endParaRPr/>
          </a:p>
        </p:txBody>
      </p:sp>
      <p:sp>
        <p:nvSpPr>
          <p:cNvPr id="586" name="Shape 586"/>
          <p:cNvSpPr/>
          <p:nvPr/>
        </p:nvSpPr>
        <p:spPr>
          <a:xfrm>
            <a:off x="6248400" y="4191000"/>
            <a:ext cx="0" cy="152400"/>
          </a:xfrm>
          <a:prstGeom prst="line">
            <a:avLst/>
          </a:prstGeom>
          <a:ln w="12700">
            <a:solidFill>
              <a:srgbClr val="FFFFFF"/>
            </a:solidFill>
          </a:ln>
        </p:spPr>
        <p:txBody>
          <a:bodyPr lIns="45719" rIns="45719"/>
          <a:lstStyle/>
          <a:p>
            <a:pPr>
              <a:defRPr>
                <a:solidFill>
                  <a:srgbClr val="FFFFFF"/>
                </a:solidFill>
              </a:defRPr>
            </a:pPr>
            <a:endParaRPr/>
          </a:p>
        </p:txBody>
      </p:sp>
      <p:sp>
        <p:nvSpPr>
          <p:cNvPr id="587" name="Shape 587"/>
          <p:cNvSpPr/>
          <p:nvPr/>
        </p:nvSpPr>
        <p:spPr>
          <a:xfrm>
            <a:off x="138785" y="4455407"/>
            <a:ext cx="1202046"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a:solidFill>
                  <a:srgbClr val="FFFFFF"/>
                </a:solidFill>
                <a:latin typeface="Times New Roman"/>
                <a:ea typeface="Times New Roman"/>
                <a:cs typeface="Times New Roman"/>
                <a:sym typeface="Times New Roman"/>
              </a:defRPr>
            </a:lvl1pPr>
          </a:lstStyle>
          <a:p>
            <a:r>
              <a:t>605 v. C.</a:t>
            </a:r>
          </a:p>
        </p:txBody>
      </p:sp>
      <p:sp>
        <p:nvSpPr>
          <p:cNvPr id="588" name="Shape 588"/>
          <p:cNvSpPr/>
          <p:nvPr/>
        </p:nvSpPr>
        <p:spPr>
          <a:xfrm>
            <a:off x="5699125" y="4384675"/>
            <a:ext cx="1202046"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a:solidFill>
                  <a:srgbClr val="FFFFFF"/>
                </a:solidFill>
                <a:latin typeface="Times New Roman"/>
                <a:ea typeface="Times New Roman"/>
                <a:cs typeface="Times New Roman"/>
                <a:sym typeface="Times New Roman"/>
              </a:defRPr>
            </a:lvl1pPr>
          </a:lstStyle>
          <a:p>
            <a:r>
              <a:t>539 v. C.</a:t>
            </a:r>
          </a:p>
        </p:txBody>
      </p:sp>
      <p:grpSp>
        <p:nvGrpSpPr>
          <p:cNvPr id="591" name="Group 591"/>
          <p:cNvGrpSpPr/>
          <p:nvPr/>
        </p:nvGrpSpPr>
        <p:grpSpPr>
          <a:xfrm>
            <a:off x="179511" y="1981200"/>
            <a:ext cx="6068890" cy="1066800"/>
            <a:chOff x="0" y="0"/>
            <a:chExt cx="6068888" cy="1066800"/>
          </a:xfrm>
        </p:grpSpPr>
        <p:sp>
          <p:nvSpPr>
            <p:cNvPr id="589" name="Shape 589"/>
            <p:cNvSpPr/>
            <p:nvPr/>
          </p:nvSpPr>
          <p:spPr>
            <a:xfrm>
              <a:off x="-1" y="0"/>
              <a:ext cx="6068890" cy="1066800"/>
            </a:xfrm>
            <a:prstGeom prst="rect">
              <a:avLst/>
            </a:prstGeom>
            <a:solidFill>
              <a:srgbClr val="3366FF"/>
            </a:solidFill>
            <a:ln w="12700" cap="flat">
              <a:solidFill>
                <a:srgbClr val="FFFFFF"/>
              </a:solidFill>
              <a:prstDash val="solid"/>
              <a:miter lim="800000"/>
            </a:ln>
            <a:effectLst/>
          </p:spPr>
          <p:txBody>
            <a:bodyPr wrap="square" lIns="45719" tIns="45719" rIns="45719" bIns="45719" numCol="1" anchor="ctr">
              <a:noAutofit/>
            </a:bodyPr>
            <a:lstStyle/>
            <a:p>
              <a:pPr>
                <a:defRPr sz="2800" b="1">
                  <a:solidFill>
                    <a:srgbClr val="FFFF00"/>
                  </a:solidFill>
                  <a:latin typeface="Times New Roman"/>
                  <a:ea typeface="Times New Roman"/>
                  <a:cs typeface="Times New Roman"/>
                  <a:sym typeface="Times New Roman"/>
                </a:defRPr>
              </a:pPr>
              <a:endParaRPr/>
            </a:p>
          </p:txBody>
        </p:sp>
        <p:sp>
          <p:nvSpPr>
            <p:cNvPr id="590" name="Shape 590"/>
            <p:cNvSpPr/>
            <p:nvPr/>
          </p:nvSpPr>
          <p:spPr>
            <a:xfrm>
              <a:off x="-1" y="292033"/>
              <a:ext cx="5326148" cy="4827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defRPr sz="2800" b="1">
                  <a:solidFill>
                    <a:srgbClr val="FFFF00"/>
                  </a:solidFill>
                  <a:latin typeface="Times New Roman"/>
                  <a:ea typeface="Times New Roman"/>
                  <a:cs typeface="Times New Roman"/>
                  <a:sym typeface="Times New Roman"/>
                </a:defRPr>
              </a:lvl1pPr>
            </a:lstStyle>
            <a:p>
              <a:r>
                <a:t>Babylonisches Weltreich (605-539)</a:t>
              </a:r>
            </a:p>
          </p:txBody>
        </p:sp>
      </p:grpSp>
      <p:grpSp>
        <p:nvGrpSpPr>
          <p:cNvPr id="594" name="Group 594"/>
          <p:cNvGrpSpPr/>
          <p:nvPr/>
        </p:nvGrpSpPr>
        <p:grpSpPr>
          <a:xfrm>
            <a:off x="6248400" y="1981200"/>
            <a:ext cx="2663240" cy="1066800"/>
            <a:chOff x="0" y="0"/>
            <a:chExt cx="2663239" cy="1066800"/>
          </a:xfrm>
        </p:grpSpPr>
        <p:sp>
          <p:nvSpPr>
            <p:cNvPr id="592" name="Shape 592"/>
            <p:cNvSpPr/>
            <p:nvPr/>
          </p:nvSpPr>
          <p:spPr>
            <a:xfrm>
              <a:off x="0" y="0"/>
              <a:ext cx="2572073" cy="1066800"/>
            </a:xfrm>
            <a:prstGeom prst="rect">
              <a:avLst/>
            </a:prstGeom>
            <a:solidFill>
              <a:srgbClr val="45C984"/>
            </a:solidFill>
            <a:ln w="12700" cap="flat">
              <a:solidFill>
                <a:srgbClr val="FFFFFF"/>
              </a:solidFill>
              <a:prstDash val="solid"/>
              <a:miter lim="800000"/>
            </a:ln>
            <a:effectLst/>
          </p:spPr>
          <p:txBody>
            <a:bodyPr wrap="square" lIns="45719" tIns="45719" rIns="45719" bIns="45719" numCol="1" anchor="ctr">
              <a:noAutofit/>
            </a:bodyPr>
            <a:lstStyle/>
            <a:p>
              <a:pPr>
                <a:defRPr sz="2400" b="1">
                  <a:solidFill>
                    <a:srgbClr val="161616"/>
                  </a:solidFill>
                  <a:latin typeface="Times New Roman"/>
                  <a:ea typeface="Times New Roman"/>
                  <a:cs typeface="Times New Roman"/>
                  <a:sym typeface="Times New Roman"/>
                </a:defRPr>
              </a:pPr>
              <a:endParaRPr/>
            </a:p>
          </p:txBody>
        </p:sp>
        <p:sp>
          <p:nvSpPr>
            <p:cNvPr id="593" name="Shape 593"/>
            <p:cNvSpPr/>
            <p:nvPr/>
          </p:nvSpPr>
          <p:spPr>
            <a:xfrm>
              <a:off x="0" y="151254"/>
              <a:ext cx="2663240" cy="7642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defRPr sz="2400" b="1">
                  <a:solidFill>
                    <a:srgbClr val="161616"/>
                  </a:solidFill>
                  <a:latin typeface="Times New Roman"/>
                  <a:ea typeface="Times New Roman"/>
                  <a:cs typeface="Times New Roman"/>
                  <a:sym typeface="Times New Roman"/>
                </a:defRPr>
              </a:pPr>
              <a:r>
                <a:t>Medo-Persisches </a:t>
              </a:r>
              <a:br/>
              <a:r>
                <a:t>Weltreich (539-333)</a:t>
              </a:r>
            </a:p>
          </p:txBody>
        </p:sp>
      </p:grpSp>
      <p:sp>
        <p:nvSpPr>
          <p:cNvPr id="595" name="Shape 595"/>
          <p:cNvSpPr/>
          <p:nvPr/>
        </p:nvSpPr>
        <p:spPr>
          <a:xfrm>
            <a:off x="1371600" y="3352800"/>
            <a:ext cx="2946400" cy="54407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200" b="1">
                <a:solidFill>
                  <a:srgbClr val="FFFF00"/>
                </a:solidFill>
                <a:latin typeface="Times New Roman"/>
                <a:ea typeface="Times New Roman"/>
                <a:cs typeface="Times New Roman"/>
                <a:sym typeface="Times New Roman"/>
              </a:defRPr>
            </a:lvl1pPr>
          </a:lstStyle>
          <a:p>
            <a:r>
              <a:t>Nebukadnezar</a:t>
            </a:r>
          </a:p>
        </p:txBody>
      </p:sp>
      <p:sp>
        <p:nvSpPr>
          <p:cNvPr id="596" name="Shape 596"/>
          <p:cNvSpPr/>
          <p:nvPr/>
        </p:nvSpPr>
        <p:spPr>
          <a:xfrm>
            <a:off x="5092700" y="3657600"/>
            <a:ext cx="1221393"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b="1">
                <a:solidFill>
                  <a:srgbClr val="FFFF00"/>
                </a:solidFill>
                <a:latin typeface="Times New Roman"/>
                <a:ea typeface="Times New Roman"/>
                <a:cs typeface="Times New Roman"/>
                <a:sym typeface="Times New Roman"/>
              </a:defRPr>
            </a:lvl1pPr>
          </a:lstStyle>
          <a:p>
            <a:r>
              <a:t>Belsazar</a:t>
            </a:r>
          </a:p>
        </p:txBody>
      </p:sp>
      <p:sp>
        <p:nvSpPr>
          <p:cNvPr id="597" name="Shape 597"/>
          <p:cNvSpPr/>
          <p:nvPr/>
        </p:nvSpPr>
        <p:spPr>
          <a:xfrm>
            <a:off x="6400800" y="3200400"/>
            <a:ext cx="1831142"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400" b="1">
                <a:solidFill>
                  <a:srgbClr val="FFC000"/>
                </a:solidFill>
                <a:latin typeface="Times New Roman"/>
                <a:ea typeface="Times New Roman"/>
                <a:cs typeface="Times New Roman"/>
                <a:sym typeface="Times New Roman"/>
              </a:defRPr>
            </a:pPr>
            <a:r>
              <a:t>Kyrus</a:t>
            </a:r>
            <a:r>
              <a:rPr b="0">
                <a:solidFill>
                  <a:srgbClr val="FFFFFF"/>
                </a:solidFill>
              </a:rPr>
              <a:t>, Perser</a:t>
            </a:r>
          </a:p>
        </p:txBody>
      </p:sp>
      <p:sp>
        <p:nvSpPr>
          <p:cNvPr id="598" name="Shape 598"/>
          <p:cNvSpPr/>
          <p:nvPr/>
        </p:nvSpPr>
        <p:spPr>
          <a:xfrm>
            <a:off x="8002432" y="4384675"/>
            <a:ext cx="1202046"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a:solidFill>
                  <a:srgbClr val="FFFFFF"/>
                </a:solidFill>
                <a:latin typeface="Times New Roman"/>
                <a:ea typeface="Times New Roman"/>
                <a:cs typeface="Times New Roman"/>
                <a:sym typeface="Times New Roman"/>
              </a:defRPr>
            </a:lvl1pPr>
          </a:lstStyle>
          <a:p>
            <a:r>
              <a:t>333 v. C.</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 grpId="1" animBg="1" advAuto="0"/>
      <p:bldP spid="597" grpId="2" animBg="1" advAuto="0"/>
      <p:bldP spid="598" grpId="3" animBg="1"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0" name="image5.png" descr="babilonischereich"/>
          <p:cNvPicPr>
            <a:picLocks noChangeAspect="1"/>
          </p:cNvPicPr>
          <p:nvPr/>
        </p:nvPicPr>
        <p:blipFill>
          <a:blip r:embed="rId3">
            <a:extLst/>
          </a:blip>
          <a:stretch>
            <a:fillRect/>
          </a:stretch>
        </p:blipFill>
        <p:spPr>
          <a:xfrm>
            <a:off x="-396553" y="3179555"/>
            <a:ext cx="8568954" cy="3705829"/>
          </a:xfrm>
          <a:prstGeom prst="rect">
            <a:avLst/>
          </a:prstGeom>
          <a:ln w="12700">
            <a:miter lim="400000"/>
          </a:ln>
        </p:spPr>
      </p:pic>
      <p:sp>
        <p:nvSpPr>
          <p:cNvPr id="601" name="Shape 601"/>
          <p:cNvSpPr>
            <a:spLocks noGrp="1"/>
          </p:cNvSpPr>
          <p:nvPr>
            <p:ph type="title"/>
          </p:nvPr>
        </p:nvSpPr>
        <p:spPr>
          <a:xfrm>
            <a:off x="669726" y="312539"/>
            <a:ext cx="8326017" cy="1518047"/>
          </a:xfrm>
          <a:prstGeom prst="rect">
            <a:avLst/>
          </a:prstGeom>
        </p:spPr>
        <p:txBody>
          <a:bodyPr/>
          <a:lstStyle/>
          <a:p>
            <a:pPr>
              <a:defRPr>
                <a:solidFill>
                  <a:schemeClr val="accent5"/>
                </a:solidFill>
              </a:defRPr>
            </a:pPr>
            <a:r>
              <a:rPr sz="3800" b="1" i="1">
                <a:latin typeface="Arial"/>
                <a:ea typeface="Arial"/>
                <a:cs typeface="Arial"/>
                <a:sym typeface="Arial"/>
              </a:rPr>
              <a:t>1. Babylonisches Reich </a:t>
            </a:r>
          </a:p>
          <a:p>
            <a:pPr>
              <a:defRPr>
                <a:solidFill>
                  <a:schemeClr val="accent5"/>
                </a:solidFill>
              </a:defRPr>
            </a:pPr>
            <a:r>
              <a:rPr sz="3800" i="1">
                <a:latin typeface="Arial"/>
                <a:ea typeface="Arial"/>
                <a:cs typeface="Arial"/>
                <a:sym typeface="Arial"/>
              </a:rPr>
              <a:t>605-539 vC</a:t>
            </a:r>
          </a:p>
        </p:txBody>
      </p:sp>
      <p:sp>
        <p:nvSpPr>
          <p:cNvPr id="602" name="Shape 602"/>
          <p:cNvSpPr>
            <a:spLocks noGrp="1"/>
          </p:cNvSpPr>
          <p:nvPr>
            <p:ph type="body" sz="quarter" idx="1"/>
          </p:nvPr>
        </p:nvSpPr>
        <p:spPr>
          <a:xfrm>
            <a:off x="930461" y="1818889"/>
            <a:ext cx="7804547" cy="852390"/>
          </a:xfrm>
          <a:prstGeom prst="rect">
            <a:avLst/>
          </a:prstGeom>
        </p:spPr>
        <p:txBody>
          <a:bodyPr/>
          <a:lstStyle/>
          <a:p>
            <a:pPr marL="0" indent="0">
              <a:buSzTx/>
              <a:buFont typeface="Arial"/>
              <a:buNone/>
              <a:defRPr sz="2900" b="1">
                <a:latin typeface="+mj-lt"/>
                <a:ea typeface="+mj-ea"/>
                <a:cs typeface="+mj-cs"/>
                <a:sym typeface="Helvetica"/>
              </a:defRPr>
            </a:pPr>
            <a:endParaRP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Shape 606"/>
          <p:cNvSpPr>
            <a:spLocks noGrp="1"/>
          </p:cNvSpPr>
          <p:nvPr>
            <p:ph type="title"/>
          </p:nvPr>
        </p:nvSpPr>
        <p:spPr>
          <a:prstGeom prst="rect">
            <a:avLst/>
          </a:prstGeom>
        </p:spPr>
        <p:txBody>
          <a:bodyPr/>
          <a:lstStyle/>
          <a:p>
            <a:pPr>
              <a:defRPr>
                <a:solidFill>
                  <a:schemeClr val="accent5"/>
                </a:solidFill>
              </a:defRPr>
            </a:pPr>
            <a:r>
              <a:rPr sz="3800" b="1" i="1">
                <a:latin typeface="Arial"/>
                <a:ea typeface="Arial"/>
                <a:cs typeface="Arial"/>
                <a:sym typeface="Arial"/>
              </a:rPr>
              <a:t>2. Medo-Persisches Reich </a:t>
            </a:r>
            <a:r>
              <a:rPr sz="3800" i="1">
                <a:latin typeface="Arial"/>
                <a:ea typeface="Arial"/>
                <a:cs typeface="Arial"/>
                <a:sym typeface="Arial"/>
              </a:rPr>
              <a:t>539-334</a:t>
            </a:r>
          </a:p>
        </p:txBody>
      </p:sp>
      <p:sp>
        <p:nvSpPr>
          <p:cNvPr id="607" name="Shape 607"/>
          <p:cNvSpPr>
            <a:spLocks noGrp="1"/>
          </p:cNvSpPr>
          <p:nvPr>
            <p:ph type="body" idx="1"/>
          </p:nvPr>
        </p:nvSpPr>
        <p:spPr>
          <a:prstGeom prst="rect">
            <a:avLst/>
          </a:prstGeom>
        </p:spPr>
        <p:txBody>
          <a:bodyPr/>
          <a:lstStyle>
            <a:lvl1pPr marL="0" indent="0">
              <a:buSzTx/>
              <a:buFont typeface="Arial"/>
              <a:buNone/>
            </a:lvl1pPr>
          </a:lstStyle>
          <a:p>
            <a:r>
              <a:t>2,39: „Und nach dir wird ein anderes Königreich aufstehen, niedriger als du, ..“</a:t>
            </a:r>
          </a:p>
        </p:txBody>
      </p:sp>
      <p:pic>
        <p:nvPicPr>
          <p:cNvPr id="608" name="image6.jpeg" descr="medopersischereich"/>
          <p:cNvPicPr>
            <a:picLocks noChangeAspect="1"/>
          </p:cNvPicPr>
          <p:nvPr/>
        </p:nvPicPr>
        <p:blipFill>
          <a:blip r:embed="rId3">
            <a:extLst/>
          </a:blip>
          <a:stretch>
            <a:fillRect/>
          </a:stretch>
        </p:blipFill>
        <p:spPr>
          <a:xfrm>
            <a:off x="-324545" y="3284983"/>
            <a:ext cx="10091978" cy="36004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607">
                                            <p:bg/>
                                          </p:spTgt>
                                        </p:tgtEl>
                                        <p:attrNameLst>
                                          <p:attrName>style.visibility</p:attrName>
                                        </p:attrNameLst>
                                      </p:cBhvr>
                                      <p:to>
                                        <p:strVal val="visible"/>
                                      </p:to>
                                    </p:set>
                                    <p:animEffect transition="in" filter="dissolve">
                                      <p:cBhvr>
                                        <p:cTn id="7" dur="500"/>
                                        <p:tgtEl>
                                          <p:spTgt spid="607">
                                            <p:bg/>
                                          </p:spTgt>
                                        </p:tgtEl>
                                      </p:cBhvr>
                                    </p:animEffect>
                                  </p:childTnLst>
                                </p:cTn>
                              </p:par>
                              <p:par>
                                <p:cTn id="8" presetID="9" presetClass="entr" presetSubtype="0" fill="hold" grpId="1" nodeType="withEffect">
                                  <p:stCondLst>
                                    <p:cond delay="0"/>
                                  </p:stCondLst>
                                  <p:iterate>
                                    <p:tmAbs val="0"/>
                                  </p:iterate>
                                  <p:childTnLst>
                                    <p:set>
                                      <p:cBhvr>
                                        <p:cTn id="9" fill="hold"/>
                                        <p:tgtEl>
                                          <p:spTgt spid="607">
                                            <p:txEl>
                                              <p:pRg st="0" end="0"/>
                                            </p:txEl>
                                          </p:spTgt>
                                        </p:tgtEl>
                                        <p:attrNameLst>
                                          <p:attrName>style.visibility</p:attrName>
                                        </p:attrNameLst>
                                      </p:cBhvr>
                                      <p:to>
                                        <p:strVal val="visible"/>
                                      </p:to>
                                    </p:set>
                                    <p:animEffect transition="in" filter="dissolve">
                                      <p:cBhvr>
                                        <p:cTn id="10" dur="500"/>
                                        <p:tgtEl>
                                          <p:spTgt spid="6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 grpId="1" build="p" animBg="1"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2" name="image7.png" descr="griechischereich"/>
          <p:cNvPicPr>
            <a:picLocks noChangeAspect="1"/>
          </p:cNvPicPr>
          <p:nvPr/>
        </p:nvPicPr>
        <p:blipFill>
          <a:blip r:embed="rId3">
            <a:extLst/>
          </a:blip>
          <a:stretch>
            <a:fillRect/>
          </a:stretch>
        </p:blipFill>
        <p:spPr>
          <a:xfrm>
            <a:off x="-226802" y="3212975"/>
            <a:ext cx="10388804" cy="3645025"/>
          </a:xfrm>
          <a:prstGeom prst="rect">
            <a:avLst/>
          </a:prstGeom>
          <a:ln w="12700">
            <a:miter lim="400000"/>
          </a:ln>
        </p:spPr>
      </p:pic>
      <p:sp>
        <p:nvSpPr>
          <p:cNvPr id="613" name="Shape 613"/>
          <p:cNvSpPr>
            <a:spLocks noGrp="1"/>
          </p:cNvSpPr>
          <p:nvPr>
            <p:ph type="title"/>
          </p:nvPr>
        </p:nvSpPr>
        <p:spPr>
          <a:xfrm>
            <a:off x="-29699" y="7739"/>
            <a:ext cx="9295173" cy="1194836"/>
          </a:xfrm>
          <a:prstGeom prst="rect">
            <a:avLst/>
          </a:prstGeom>
        </p:spPr>
        <p:txBody>
          <a:bodyPr/>
          <a:lstStyle/>
          <a:p>
            <a:pPr>
              <a:defRPr sz="4000">
                <a:solidFill>
                  <a:schemeClr val="accent5"/>
                </a:solidFill>
              </a:defRPr>
            </a:pPr>
            <a:r>
              <a:rPr b="1" i="1">
                <a:latin typeface="Arial"/>
                <a:ea typeface="Arial"/>
                <a:cs typeface="Arial"/>
                <a:sym typeface="Arial"/>
              </a:rPr>
              <a:t>3. Das Makedonische Reich </a:t>
            </a:r>
            <a:r>
              <a:rPr i="1">
                <a:latin typeface="Arial"/>
                <a:ea typeface="Arial"/>
                <a:cs typeface="Arial"/>
                <a:sym typeface="Arial"/>
              </a:rPr>
              <a:t>334-323</a:t>
            </a:r>
          </a:p>
        </p:txBody>
      </p:sp>
      <p:sp>
        <p:nvSpPr>
          <p:cNvPr id="614" name="Shape 614"/>
          <p:cNvSpPr>
            <a:spLocks noGrp="1"/>
          </p:cNvSpPr>
          <p:nvPr>
            <p:ph type="body" sz="half" idx="1"/>
          </p:nvPr>
        </p:nvSpPr>
        <p:spPr>
          <a:xfrm>
            <a:off x="-151584" y="964480"/>
            <a:ext cx="9295172" cy="2199638"/>
          </a:xfrm>
          <a:prstGeom prst="rect">
            <a:avLst/>
          </a:prstGeom>
        </p:spPr>
        <p:txBody>
          <a:bodyPr/>
          <a:lstStyle/>
          <a:p>
            <a:pPr marL="281705" indent="-281705" defTabSz="365581">
              <a:spcBef>
                <a:spcPts val="2600"/>
              </a:spcBef>
              <a:buSzPct val="100000"/>
              <a:buFont typeface="Arial"/>
              <a:buNone/>
              <a:defRPr sz="2492" b="1">
                <a:latin typeface="Arial Narrow"/>
                <a:ea typeface="Arial Narrow"/>
                <a:cs typeface="Arial Narrow"/>
                <a:sym typeface="Arial Narrow"/>
              </a:defRPr>
            </a:pPr>
            <a:r>
              <a:t>2,39: „– und ein anderes, drittes Königreich, aus Bronze, das über die ganze Erde herrschen wird.“ </a:t>
            </a:r>
          </a:p>
          <a:p>
            <a:pPr marL="291912" indent="-291912" defTabSz="365581">
              <a:spcBef>
                <a:spcPts val="2600"/>
              </a:spcBef>
              <a:buSzPct val="100000"/>
              <a:buFont typeface="Arial"/>
              <a:buNone/>
              <a:defRPr sz="2492" b="1">
                <a:latin typeface="Arial Narrow"/>
                <a:ea typeface="Arial Narrow"/>
                <a:cs typeface="Arial Narrow"/>
                <a:sym typeface="Arial Narrow"/>
              </a:defRPr>
            </a:pPr>
            <a:r>
              <a:t>11,2E-4: „das Königreich Griechenland: Ein tapferer König wird aufstehen, und er wird mit großer Macht herrschen und nach seinem Gutdünken handeln.“ </a:t>
            </a:r>
          </a:p>
        </p:txBody>
      </p:sp>
      <p:pic>
        <p:nvPicPr>
          <p:cNvPr id="615" name="image8.png" descr="AlexanderDerGrosse"/>
          <p:cNvPicPr>
            <a:picLocks noChangeAspect="1"/>
          </p:cNvPicPr>
          <p:nvPr/>
        </p:nvPicPr>
        <p:blipFill>
          <a:blip r:embed="rId4">
            <a:extLst/>
          </a:blip>
          <a:stretch>
            <a:fillRect/>
          </a:stretch>
        </p:blipFill>
        <p:spPr>
          <a:xfrm>
            <a:off x="-111954" y="3753417"/>
            <a:ext cx="1766963" cy="195902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hape 398"/>
          <p:cNvSpPr>
            <a:spLocks noGrp="1"/>
          </p:cNvSpPr>
          <p:nvPr>
            <p:ph type="body" idx="1"/>
          </p:nvPr>
        </p:nvSpPr>
        <p:spPr>
          <a:prstGeom prst="rect">
            <a:avLst/>
          </a:prstGeom>
        </p:spPr>
        <p:txBody>
          <a:bodyPr/>
          <a:lstStyle/>
          <a:p>
            <a:pPr>
              <a:buNone/>
            </a:pPr>
            <a:endParaRPr/>
          </a:p>
        </p:txBody>
      </p:sp>
      <p:pic>
        <p:nvPicPr>
          <p:cNvPr id="399" name="image19.png"/>
          <p:cNvPicPr>
            <a:picLocks noChangeAspect="1"/>
          </p:cNvPicPr>
          <p:nvPr/>
        </p:nvPicPr>
        <p:blipFill>
          <a:blip r:embed="rId2">
            <a:extLst/>
          </a:blip>
          <a:stretch>
            <a:fillRect/>
          </a:stretch>
        </p:blipFill>
        <p:spPr>
          <a:xfrm>
            <a:off x="-219880" y="476671"/>
            <a:ext cx="9868631" cy="6381330"/>
          </a:xfrm>
          <a:prstGeom prst="rect">
            <a:avLst/>
          </a:prstGeom>
          <a:ln w="12700">
            <a:miter lim="400000"/>
          </a:ln>
        </p:spPr>
      </p:pic>
      <p:sp>
        <p:nvSpPr>
          <p:cNvPr id="400" name="Shape 400"/>
          <p:cNvSpPr>
            <a:spLocks noGrp="1"/>
          </p:cNvSpPr>
          <p:nvPr>
            <p:ph type="title" idx="4294967295"/>
          </p:nvPr>
        </p:nvSpPr>
        <p:spPr>
          <a:xfrm>
            <a:off x="669726" y="-53695"/>
            <a:ext cx="7804548" cy="567504"/>
          </a:xfrm>
          <a:prstGeom prst="rect">
            <a:avLst/>
          </a:prstGeom>
          <a:solidFill>
            <a:srgbClr val="3366FF"/>
          </a:solidFill>
          <a:ln>
            <a:solidFill>
              <a:srgbClr val="FFFFFF"/>
            </a:solidFill>
            <a:miter lim="800000"/>
          </a:ln>
        </p:spPr>
        <p:txBody>
          <a:bodyPr lIns="35718" tIns="35718" rIns="35718" bIns="35718"/>
          <a:lstStyle>
            <a:lvl1pPr defTabSz="914400">
              <a:defRPr sz="3000" b="1">
                <a:solidFill>
                  <a:srgbClr val="FFFFFF"/>
                </a:solidFill>
                <a:effectLst>
                  <a:outerShdw blurRad="38100" dist="37338" dir="2700000" rotWithShape="0">
                    <a:srgbClr val="000000"/>
                  </a:outerShdw>
                </a:effectLst>
              </a:defRPr>
            </a:lvl1pPr>
          </a:lstStyle>
          <a:p>
            <a:pPr>
              <a:defRPr sz="2700">
                <a:solidFill>
                  <a:srgbClr val="000000"/>
                </a:solidFill>
                <a:effectLst/>
              </a:defRPr>
            </a:pPr>
            <a:r>
              <a:rPr sz="3000">
                <a:solidFill>
                  <a:srgbClr val="FFFFFF"/>
                </a:solidFill>
                <a:effectLst>
                  <a:outerShdw blurRad="38100" dist="37338" dir="2700000" rotWithShape="0">
                    <a:srgbClr val="000000"/>
                  </a:outerShdw>
                </a:effectLst>
              </a:rPr>
              <a:t>Wegführung nach Babylon</a:t>
            </a:r>
          </a:p>
        </p:txBody>
      </p:sp>
      <p:sp>
        <p:nvSpPr>
          <p:cNvPr id="401" name="Shape 401"/>
          <p:cNvSpPr/>
          <p:nvPr/>
        </p:nvSpPr>
        <p:spPr>
          <a:xfrm>
            <a:off x="1591216" y="4736539"/>
            <a:ext cx="3905416" cy="1408498"/>
          </a:xfrm>
          <a:prstGeom prst="rect">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35718" tIns="35718" rIns="35718" bIns="35718" anchor="ctr">
            <a:spAutoFit/>
          </a:bodyPr>
          <a:lstStyle/>
          <a:p>
            <a:pPr>
              <a:defRPr sz="2700"/>
            </a:pPr>
            <a:r>
              <a:rPr sz="2200">
                <a:effectLst>
                  <a:outerShdw blurRad="38100" dist="38100" dir="2700000" rotWithShape="0">
                    <a:srgbClr val="000000"/>
                  </a:outerShdw>
                </a:effectLst>
              </a:rPr>
              <a:t>605 v. Chr. </a:t>
            </a:r>
            <a:endParaRPr sz="1200">
              <a:effectLst>
                <a:outerShdw blurRad="38100" dist="38100" dir="2700000" rotWithShape="0">
                  <a:srgbClr val="000000"/>
                </a:outerShdw>
              </a:effectLst>
            </a:endParaRPr>
          </a:p>
          <a:p>
            <a:pPr>
              <a:defRPr sz="2700"/>
            </a:pPr>
            <a:r>
              <a:rPr sz="2200">
                <a:effectLst>
                  <a:outerShdw blurRad="38100" dist="38100" dir="2700000" rotWithShape="0">
                    <a:srgbClr val="000000"/>
                  </a:outerShdw>
                </a:effectLst>
              </a:rPr>
              <a:t>597 v. Chr. </a:t>
            </a:r>
            <a:endParaRPr sz="1200">
              <a:effectLst>
                <a:outerShdw blurRad="38100" dist="38100" dir="2700000" rotWithShape="0">
                  <a:srgbClr val="000000"/>
                </a:outerShdw>
              </a:effectLst>
            </a:endParaRPr>
          </a:p>
          <a:p>
            <a:pPr>
              <a:defRPr sz="2700"/>
            </a:pPr>
            <a:r>
              <a:rPr sz="2200">
                <a:effectLst>
                  <a:outerShdw blurRad="38100" dist="38100" dir="2700000" rotWithShape="0">
                    <a:srgbClr val="000000"/>
                  </a:outerShdw>
                </a:effectLst>
              </a:rPr>
              <a:t>587 v. Chr. </a:t>
            </a:r>
            <a:endParaRPr sz="1200">
              <a:effectLst>
                <a:outerShdw blurRad="38100" dist="38100" dir="2700000" rotWithShape="0">
                  <a:srgbClr val="000000"/>
                </a:outerShdw>
              </a:effectLst>
            </a:endParaRPr>
          </a:p>
          <a:p>
            <a:pPr>
              <a:defRPr sz="2700"/>
            </a:pPr>
            <a:r>
              <a:rPr sz="2200">
                <a:effectLst>
                  <a:outerShdw blurRad="38100" dist="38100" dir="2700000" rotWithShape="0">
                    <a:srgbClr val="000000"/>
                  </a:outerShdw>
                </a:effectLst>
              </a:rPr>
              <a:t>582 v. Chr.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Shape 619"/>
          <p:cNvSpPr>
            <a:spLocks noGrp="1"/>
          </p:cNvSpPr>
          <p:nvPr>
            <p:ph type="body" idx="1"/>
          </p:nvPr>
        </p:nvSpPr>
        <p:spPr>
          <a:xfrm>
            <a:off x="232042" y="856305"/>
            <a:ext cx="8917581" cy="5992705"/>
          </a:xfrm>
          <a:prstGeom prst="rect">
            <a:avLst/>
          </a:prstGeom>
        </p:spPr>
        <p:txBody>
          <a:bodyPr/>
          <a:lstStyle/>
          <a:p>
            <a:pPr marL="0" indent="0" defTabSz="316289">
              <a:spcBef>
                <a:spcPts val="500"/>
              </a:spcBef>
              <a:buSzTx/>
              <a:buFont typeface="Arial"/>
              <a:buNone/>
              <a:defRPr sz="2772" b="1">
                <a:latin typeface="Arial Narrow"/>
                <a:ea typeface="Arial Narrow"/>
                <a:cs typeface="Arial Narrow"/>
                <a:sym typeface="Arial Narrow"/>
              </a:defRPr>
            </a:pPr>
            <a:r>
              <a:t>2,40 „Ein viertes Königreich aber wird stark sein wie Eisen, deshalb weil das Eisen alles zermalmt und zerschlägt; und wie das Eisen, das alles zertrümmert, wird es alle jene </a:t>
            </a:r>
            <a:r>
              <a:rPr>
                <a:solidFill>
                  <a:schemeClr val="accent2"/>
                </a:solidFill>
              </a:rPr>
              <a:t>zermalmen</a:t>
            </a:r>
            <a:r>
              <a:t> und </a:t>
            </a:r>
            <a:r>
              <a:rPr>
                <a:solidFill>
                  <a:schemeClr val="accent2"/>
                </a:solidFill>
              </a:rPr>
              <a:t>zertrümmern</a:t>
            </a:r>
            <a:r>
              <a:t>.“ </a:t>
            </a:r>
          </a:p>
          <a:p>
            <a:pPr marL="0" indent="0" defTabSz="352043">
              <a:spcBef>
                <a:spcPts val="0"/>
              </a:spcBef>
              <a:buSzTx/>
              <a:buNone/>
              <a:defRPr sz="2772" b="1">
                <a:latin typeface="Arial Narrow"/>
                <a:ea typeface="Arial Narrow"/>
                <a:cs typeface="Arial Narrow"/>
                <a:sym typeface="Arial Narrow"/>
              </a:defRPr>
            </a:pPr>
            <a:r>
              <a:rPr>
                <a:solidFill>
                  <a:srgbClr val="FF2F92"/>
                </a:solidFill>
              </a:rPr>
              <a:t>11,4-5</a:t>
            </a:r>
            <a:r>
              <a:t>: „Und sobald er aufgestanden ist, wird sein Königreich </a:t>
            </a:r>
            <a:r>
              <a:rPr>
                <a:solidFill>
                  <a:schemeClr val="accent2"/>
                </a:solidFill>
              </a:rPr>
              <a:t>zertrümmert</a:t>
            </a:r>
            <a:r>
              <a:t> werden und nach den vier Winden des Himmels hin </a:t>
            </a:r>
            <a:r>
              <a:rPr>
                <a:solidFill>
                  <a:schemeClr val="accent2"/>
                </a:solidFill>
              </a:rPr>
              <a:t>zerteilt</a:t>
            </a:r>
            <a:r>
              <a:t> werden, aber nicht für seine Hinterbliebenen und nicht entsprechend der Macht, mit der er geherrscht hat, denn sein Königreich wird </a:t>
            </a:r>
            <a:r>
              <a:rPr>
                <a:solidFill>
                  <a:schemeClr val="accent2"/>
                </a:solidFill>
              </a:rPr>
              <a:t>zerstört</a:t>
            </a:r>
            <a:r>
              <a:t> und </a:t>
            </a:r>
            <a:r>
              <a:rPr u="sng"/>
              <a:t>anderen zuteil werden</a:t>
            </a:r>
            <a:r>
              <a:t>, unter Ausschluss von jenen. </a:t>
            </a:r>
            <a:r>
              <a:rPr baseline="31999"/>
              <a:t>5</a:t>
            </a:r>
            <a:r>
              <a:t> Und es wird mächtig werden der König des Südens </a:t>
            </a:r>
            <a:r>
              <a:rPr b="0"/>
              <a:t>(Ptolemaius I)</a:t>
            </a:r>
            <a:r>
              <a:t>, und einer von seinen Obersten </a:t>
            </a:r>
            <a:r>
              <a:rPr b="0"/>
              <a:t>(Seleukus I, der spätere König des Nordens)</a:t>
            </a:r>
            <a:r>
              <a:t>, der wird </a:t>
            </a:r>
            <a:r>
              <a:rPr u="sng"/>
              <a:t>über ihn hinaus mächtig </a:t>
            </a:r>
            <a:r>
              <a:t>werden und wird herrschen. Seine </a:t>
            </a:r>
            <a:r>
              <a:rPr b="0"/>
              <a:t>(des Königs des Nordens)</a:t>
            </a:r>
            <a:r>
              <a:t> Herrschaft wird </a:t>
            </a:r>
            <a:r>
              <a:rPr u="sng"/>
              <a:t>eine große Herrschaft</a:t>
            </a:r>
            <a:r>
              <a:t> sein.“</a:t>
            </a:r>
          </a:p>
        </p:txBody>
      </p:sp>
      <p:sp>
        <p:nvSpPr>
          <p:cNvPr id="620" name="Shape 620"/>
          <p:cNvSpPr>
            <a:spLocks noGrp="1"/>
          </p:cNvSpPr>
          <p:nvPr>
            <p:ph type="title"/>
          </p:nvPr>
        </p:nvSpPr>
        <p:spPr>
          <a:xfrm>
            <a:off x="59345" y="20439"/>
            <a:ext cx="9025310" cy="602525"/>
          </a:xfrm>
          <a:prstGeom prst="rect">
            <a:avLst/>
          </a:prstGeom>
        </p:spPr>
        <p:txBody>
          <a:bodyPr/>
          <a:lstStyle>
            <a:lvl1pPr>
              <a:defRPr sz="3800" b="1" i="1">
                <a:solidFill>
                  <a:schemeClr val="accent5"/>
                </a:solidFill>
                <a:latin typeface="Arial"/>
                <a:ea typeface="Arial"/>
                <a:cs typeface="Arial"/>
                <a:sym typeface="Arial"/>
              </a:defRPr>
            </a:lvl1pPr>
          </a:lstStyle>
          <a:p>
            <a:pPr>
              <a:defRPr sz="4200" i="0">
                <a:latin typeface="+mj-lt"/>
                <a:ea typeface="+mj-ea"/>
                <a:cs typeface="+mj-cs"/>
                <a:sym typeface="Helvetica"/>
              </a:defRPr>
            </a:pPr>
            <a:r>
              <a:rPr sz="3800" i="1">
                <a:latin typeface="Arial"/>
                <a:ea typeface="Arial"/>
                <a:cs typeface="Arial"/>
                <a:sym typeface="Arial"/>
              </a:rPr>
              <a:t>4. Ein geteiltes Reich nach Alexander</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1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6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6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 grpId="1" build="p" bldLvl="5" animBg="1" advAuto="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Shape 624"/>
          <p:cNvSpPr>
            <a:spLocks noGrp="1"/>
          </p:cNvSpPr>
          <p:nvPr>
            <p:ph type="title"/>
          </p:nvPr>
        </p:nvSpPr>
        <p:spPr>
          <a:xfrm>
            <a:off x="59345" y="20439"/>
            <a:ext cx="9025310" cy="602525"/>
          </a:xfrm>
          <a:prstGeom prst="rect">
            <a:avLst/>
          </a:prstGeom>
        </p:spPr>
        <p:txBody>
          <a:bodyPr/>
          <a:lstStyle>
            <a:lvl1pPr defTabSz="914400">
              <a:defRPr sz="3800" i="1">
                <a:solidFill>
                  <a:schemeClr val="accent5"/>
                </a:solidFill>
                <a:latin typeface="Arial"/>
                <a:ea typeface="Arial"/>
                <a:cs typeface="Arial"/>
                <a:sym typeface="Arial"/>
              </a:defRPr>
            </a:lvl1pPr>
          </a:lstStyle>
          <a:p>
            <a:r>
              <a:t>4. Ein geteiltes Reich nach Alexander</a:t>
            </a:r>
          </a:p>
        </p:txBody>
      </p:sp>
      <p:sp>
        <p:nvSpPr>
          <p:cNvPr id="625" name="Shape 625"/>
          <p:cNvSpPr>
            <a:spLocks noGrp="1"/>
          </p:cNvSpPr>
          <p:nvPr>
            <p:ph type="body" idx="1"/>
          </p:nvPr>
        </p:nvSpPr>
        <p:spPr>
          <a:xfrm>
            <a:off x="32893" y="670853"/>
            <a:ext cx="9025310" cy="6154765"/>
          </a:xfrm>
          <a:prstGeom prst="rect">
            <a:avLst/>
          </a:prstGeom>
        </p:spPr>
        <p:txBody>
          <a:bodyPr/>
          <a:lstStyle/>
          <a:p>
            <a:pPr marL="0" indent="0" defTabSz="390227">
              <a:spcBef>
                <a:spcPts val="500"/>
              </a:spcBef>
              <a:buSzTx/>
              <a:buFont typeface="Arial"/>
              <a:buNone/>
              <a:defRPr sz="2090" b="1">
                <a:latin typeface="Arial Narrow"/>
                <a:ea typeface="Arial Narrow"/>
                <a:cs typeface="Arial Narrow"/>
                <a:sym typeface="Arial Narrow"/>
              </a:defRPr>
            </a:pPr>
            <a:r>
              <a:t>2,41-43: „Und dass du die Füße und die Zehen </a:t>
            </a:r>
            <a:r>
              <a:rPr u="sng"/>
              <a:t>teils</a:t>
            </a:r>
            <a:r>
              <a:t> aus Töpferton und </a:t>
            </a:r>
            <a:r>
              <a:rPr u="sng"/>
              <a:t>teils</a:t>
            </a:r>
            <a:r>
              <a:t> aus Eisen gesehen hast: </a:t>
            </a:r>
            <a:r>
              <a:rPr u="sng">
                <a:solidFill>
                  <a:schemeClr val="accent2"/>
                </a:solidFill>
              </a:rPr>
              <a:t>es wird ein geteiltes Königreich sein</a:t>
            </a:r>
            <a:r>
              <a:t>; aber von der Festigkeit des Eisens wird in ihm sein, weil du Eisen mit lehmigem Ton vermischt gesehen hast. Und die Zehen der Füße, </a:t>
            </a:r>
            <a:r>
              <a:rPr u="sng"/>
              <a:t>teils</a:t>
            </a:r>
            <a:r>
              <a:t> aus Eisen und </a:t>
            </a:r>
            <a:r>
              <a:rPr u="sng"/>
              <a:t>teils</a:t>
            </a:r>
            <a:r>
              <a:t> aus Ton: </a:t>
            </a:r>
            <a:r>
              <a:rPr u="sng">
                <a:solidFill>
                  <a:schemeClr val="accent2"/>
                </a:solidFill>
              </a:rPr>
              <a:t>großenteils</a:t>
            </a:r>
            <a:r>
              <a:rPr>
                <a:solidFill>
                  <a:schemeClr val="accent2"/>
                </a:solidFill>
              </a:rPr>
              <a:t> wird das Königreich </a:t>
            </a:r>
            <a:r>
              <a:rPr u="sng">
                <a:solidFill>
                  <a:schemeClr val="accent2"/>
                </a:solidFill>
              </a:rPr>
              <a:t>stark</a:t>
            </a:r>
            <a:r>
              <a:rPr>
                <a:solidFill>
                  <a:schemeClr val="accent2"/>
                </a:solidFill>
              </a:rPr>
              <a:t> sein, und </a:t>
            </a:r>
            <a:r>
              <a:rPr u="sng">
                <a:solidFill>
                  <a:schemeClr val="accent2"/>
                </a:solidFill>
              </a:rPr>
              <a:t>teils</a:t>
            </a:r>
            <a:r>
              <a:rPr>
                <a:solidFill>
                  <a:schemeClr val="accent2"/>
                </a:solidFill>
              </a:rPr>
              <a:t> wird es </a:t>
            </a:r>
            <a:r>
              <a:rPr u="sng">
                <a:solidFill>
                  <a:schemeClr val="accent2"/>
                </a:solidFill>
              </a:rPr>
              <a:t>zerbrechlich</a:t>
            </a:r>
            <a:r>
              <a:rPr>
                <a:solidFill>
                  <a:schemeClr val="accent2"/>
                </a:solidFill>
              </a:rPr>
              <a:t> sein.</a:t>
            </a:r>
            <a:r>
              <a:t> Dass du das Eisen mit lehmigem Ton vermischt gesehen hast: </a:t>
            </a:r>
            <a:r>
              <a:rPr u="sng">
                <a:solidFill>
                  <a:schemeClr val="accent1"/>
                </a:solidFill>
              </a:rPr>
              <a:t>sie werden sich durch Menschensamen mischen</a:t>
            </a:r>
            <a:r>
              <a:rPr>
                <a:solidFill>
                  <a:schemeClr val="accent1"/>
                </a:solidFill>
              </a:rPr>
              <a:t>, </a:t>
            </a:r>
            <a:r>
              <a:rPr u="sng">
                <a:solidFill>
                  <a:schemeClr val="accent4"/>
                </a:solidFill>
              </a:rPr>
              <a:t>aber aneinander haften werden sie nicht,</a:t>
            </a:r>
            <a:r>
              <a:t> gleichwie Eisen sich mit Ton nicht vermischt.</a:t>
            </a:r>
          </a:p>
          <a:p>
            <a:pPr marL="0" indent="0" defTabSz="434340">
              <a:spcBef>
                <a:spcPts val="0"/>
              </a:spcBef>
              <a:buSzTx/>
              <a:buNone/>
              <a:defRPr sz="2090" b="1">
                <a:latin typeface="Arial Narrow"/>
                <a:ea typeface="Arial Narrow"/>
                <a:cs typeface="Arial Narrow"/>
                <a:sym typeface="Arial Narrow"/>
              </a:defRPr>
            </a:pPr>
            <a:r>
              <a:rPr>
                <a:solidFill>
                  <a:srgbClr val="FF2F92"/>
                </a:solidFill>
              </a:rPr>
              <a:t>11,6</a:t>
            </a:r>
            <a:r>
              <a:t>: "Und nach Ende von Jahren werden sie </a:t>
            </a:r>
            <a:r>
              <a:rPr b="0"/>
              <a:t>(Ptolemäus II [285-246] von Ägypten mit Antiochus II [261-246] von Syrien)</a:t>
            </a:r>
            <a:r>
              <a:t> eine Allianz schließen und </a:t>
            </a:r>
            <a:r>
              <a:rPr>
                <a:solidFill>
                  <a:schemeClr val="accent1"/>
                </a:solidFill>
              </a:rPr>
              <a:t>die </a:t>
            </a:r>
            <a:r>
              <a:rPr u="sng">
                <a:solidFill>
                  <a:schemeClr val="accent1"/>
                </a:solidFill>
              </a:rPr>
              <a:t>Tochter</a:t>
            </a:r>
            <a:r>
              <a:rPr>
                <a:solidFill>
                  <a:schemeClr val="accent1"/>
                </a:solidFill>
              </a:rPr>
              <a:t> des Königs des Südens </a:t>
            </a:r>
            <a:r>
              <a:rPr b="0"/>
              <a:t>(Bernike von Ägypten, 252 v. Chr.)</a:t>
            </a:r>
            <a:r>
              <a:t> </a:t>
            </a:r>
            <a:r>
              <a:rPr>
                <a:solidFill>
                  <a:schemeClr val="accent1"/>
                </a:solidFill>
              </a:rPr>
              <a:t>wird kommen zu dem König des Nordens </a:t>
            </a:r>
            <a:r>
              <a:rPr b="0"/>
              <a:t>(Antiochus II)</a:t>
            </a:r>
            <a:r>
              <a:rPr>
                <a:solidFill>
                  <a:schemeClr val="accent1"/>
                </a:solidFill>
              </a:rPr>
              <a:t>, um eine Ausgleichung zu machen, </a:t>
            </a:r>
            <a:r>
              <a:rPr u="sng">
                <a:solidFill>
                  <a:schemeClr val="accent4"/>
                </a:solidFill>
              </a:rPr>
              <a:t>aber sie wird die Macht nicht behalten, und er wird nicht bestehen noch seine Macht</a:t>
            </a:r>
            <a:r>
              <a:rPr>
                <a:solidFill>
                  <a:schemeClr val="accent4"/>
                </a:solidFill>
              </a:rPr>
              <a:t>;</a:t>
            </a:r>
            <a:r>
              <a:t> und sie </a:t>
            </a:r>
            <a:r>
              <a:rPr b="0"/>
              <a:t>(Bernike) </a:t>
            </a:r>
            <a:r>
              <a:t>wird dahingegeben werden samt ihrem Gefolge und ihrem Vater </a:t>
            </a:r>
            <a:r>
              <a:rPr b="0"/>
              <a:t>(Ptolemäus II),</a:t>
            </a:r>
            <a:r>
              <a:t> der sie unterstützt hat … </a:t>
            </a:r>
          </a:p>
          <a:p>
            <a:pPr marL="0" indent="0" defTabSz="434340">
              <a:spcBef>
                <a:spcPts val="0"/>
              </a:spcBef>
              <a:buSzTx/>
              <a:buNone/>
              <a:defRPr sz="2090" b="1">
                <a:latin typeface="Arial Narrow"/>
                <a:ea typeface="Arial Narrow"/>
                <a:cs typeface="Arial Narrow"/>
                <a:sym typeface="Arial Narrow"/>
              </a:defRPr>
            </a:pPr>
            <a:r>
              <a:rPr>
                <a:solidFill>
                  <a:srgbClr val="FF2F92"/>
                </a:solidFill>
              </a:rPr>
              <a:t>11,17</a:t>
            </a:r>
            <a:r>
              <a:t>: Und er </a:t>
            </a:r>
            <a:r>
              <a:rPr b="0"/>
              <a:t>(der König des Nordens, Antiochus III v. Syrien)</a:t>
            </a:r>
            <a:r>
              <a:t> wird sein Angesicht darauf richten, zu kommen mit der Heeresmacht seines ganzen Reiches, und Schlichtung wird er mit ihm </a:t>
            </a:r>
            <a:r>
              <a:rPr b="0"/>
              <a:t>(dem jungen König des Südens, Ptolemäus V.) </a:t>
            </a:r>
            <a:r>
              <a:t>zuwege bringen </a:t>
            </a:r>
            <a:r>
              <a:rPr>
                <a:solidFill>
                  <a:schemeClr val="accent1"/>
                </a:solidFill>
              </a:rPr>
              <a:t>und die </a:t>
            </a:r>
            <a:r>
              <a:rPr u="sng">
                <a:solidFill>
                  <a:schemeClr val="accent1"/>
                </a:solidFill>
              </a:rPr>
              <a:t>Tochter</a:t>
            </a:r>
            <a:r>
              <a:rPr>
                <a:solidFill>
                  <a:schemeClr val="accent1"/>
                </a:solidFill>
              </a:rPr>
              <a:t> der</a:t>
            </a:r>
            <a:r>
              <a:t> </a:t>
            </a:r>
            <a:r>
              <a:rPr b="0"/>
              <a:t>(königlichen) </a:t>
            </a:r>
            <a:r>
              <a:rPr>
                <a:solidFill>
                  <a:schemeClr val="accent1"/>
                </a:solidFill>
              </a:rPr>
              <a:t>Frauen</a:t>
            </a:r>
            <a:r>
              <a:t> </a:t>
            </a:r>
            <a:r>
              <a:rPr b="0"/>
              <a:t>(d. i.: Kleopatra, 193 v. Chr.)</a:t>
            </a:r>
            <a:r>
              <a:t> </a:t>
            </a:r>
            <a:r>
              <a:rPr>
                <a:solidFill>
                  <a:schemeClr val="accent1"/>
                </a:solidFill>
              </a:rPr>
              <a:t>wird er ihm geben</a:t>
            </a:r>
            <a:r>
              <a:t>, aber nur</a:t>
            </a:r>
            <a:r>
              <a:rPr>
                <a:solidFill>
                  <a:schemeClr val="accent4"/>
                </a:solidFill>
              </a:rPr>
              <a:t> </a:t>
            </a:r>
            <a:r>
              <a:t>um</a:t>
            </a:r>
            <a:r>
              <a:rPr>
                <a:solidFill>
                  <a:schemeClr val="accent4"/>
                </a:solidFill>
              </a:rPr>
              <a:t> </a:t>
            </a:r>
            <a:r>
              <a:rPr b="0"/>
              <a:t>(den König des Südens u sein Reich)</a:t>
            </a:r>
            <a:r>
              <a:rPr>
                <a:solidFill>
                  <a:schemeClr val="accent4"/>
                </a:solidFill>
              </a:rPr>
              <a:t> </a:t>
            </a:r>
            <a:r>
              <a:t>ins Verderben zu stürzen; </a:t>
            </a:r>
            <a:r>
              <a:rPr>
                <a:solidFill>
                  <a:schemeClr val="accent4"/>
                </a:solidFill>
              </a:rPr>
              <a:t>a</a:t>
            </a:r>
            <a:r>
              <a:rPr u="sng">
                <a:solidFill>
                  <a:schemeClr val="accent4"/>
                </a:solidFill>
              </a:rPr>
              <a:t>ber sie </a:t>
            </a:r>
            <a:r>
              <a:rPr b="0"/>
              <a:t>(Kleopatra; o.: es = das Reich)</a:t>
            </a:r>
            <a:r>
              <a:rPr u="sng">
                <a:solidFill>
                  <a:schemeClr val="accent4"/>
                </a:solidFill>
              </a:rPr>
              <a:t> wird keinen Bestand haben, und es wird ihm nicht gelingen</a:t>
            </a:r>
            <a:r>
              <a:rPr>
                <a:solidFill>
                  <a:schemeClr val="accent4"/>
                </a:solidFill>
              </a:rP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2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62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62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6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 grpId="1" build="p" animBg="1" advAuto="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Shape 629"/>
          <p:cNvSpPr>
            <a:spLocks noGrp="1"/>
          </p:cNvSpPr>
          <p:nvPr>
            <p:ph type="title"/>
          </p:nvPr>
        </p:nvSpPr>
        <p:spPr>
          <a:xfrm>
            <a:off x="651470" y="6105975"/>
            <a:ext cx="7804548" cy="635017"/>
          </a:xfrm>
          <a:prstGeom prst="rect">
            <a:avLst/>
          </a:prstGeom>
        </p:spPr>
        <p:txBody>
          <a:bodyPr/>
          <a:lstStyle>
            <a:lvl1pPr>
              <a:defRPr sz="4000" b="1">
                <a:solidFill>
                  <a:schemeClr val="accent5"/>
                </a:solidFill>
                <a:latin typeface="Arial"/>
                <a:ea typeface="Arial"/>
                <a:cs typeface="Arial"/>
                <a:sym typeface="Arial"/>
              </a:defRPr>
            </a:lvl1pPr>
          </a:lstStyle>
          <a:p>
            <a:r>
              <a:t>Diadochenreiche 312 v.Ch.</a:t>
            </a:r>
          </a:p>
        </p:txBody>
      </p:sp>
      <p:sp>
        <p:nvSpPr>
          <p:cNvPr id="630" name="Shape 630"/>
          <p:cNvSpPr>
            <a:spLocks noGrp="1"/>
          </p:cNvSpPr>
          <p:nvPr>
            <p:ph type="body" idx="1"/>
          </p:nvPr>
        </p:nvSpPr>
        <p:spPr>
          <a:prstGeom prst="rect">
            <a:avLst/>
          </a:prstGeom>
        </p:spPr>
        <p:txBody>
          <a:bodyPr/>
          <a:lstStyle/>
          <a:p>
            <a:pPr marL="257175" indent="-257175">
              <a:buSzPct val="100000"/>
              <a:buFont typeface="Arial"/>
            </a:pPr>
            <a:endParaRPr/>
          </a:p>
        </p:txBody>
      </p:sp>
      <p:pic>
        <p:nvPicPr>
          <p:cNvPr id="631" name="image9.png" descr="http://upload.wikimedia.org/wikipedia/commons/1/15/Diadochi.png"/>
          <p:cNvPicPr>
            <a:picLocks noChangeAspect="1"/>
          </p:cNvPicPr>
          <p:nvPr/>
        </p:nvPicPr>
        <p:blipFill>
          <a:blip r:embed="rId2">
            <a:extLst/>
          </a:blip>
          <a:stretch>
            <a:fillRect/>
          </a:stretch>
        </p:blipFill>
        <p:spPr>
          <a:xfrm>
            <a:off x="-36513" y="3024"/>
            <a:ext cx="9180514" cy="5150720"/>
          </a:xfrm>
          <a:prstGeom prst="rect">
            <a:avLst/>
          </a:prstGeom>
          <a:ln w="12700">
            <a:miter lim="400000"/>
          </a:ln>
        </p:spPr>
      </p:pic>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Shape 633"/>
          <p:cNvSpPr>
            <a:spLocks noGrp="1"/>
          </p:cNvSpPr>
          <p:nvPr>
            <p:ph type="title"/>
          </p:nvPr>
        </p:nvSpPr>
        <p:spPr>
          <a:prstGeom prst="rect">
            <a:avLst/>
          </a:prstGeom>
        </p:spPr>
        <p:txBody>
          <a:bodyPr/>
          <a:lstStyle/>
          <a:p>
            <a:endParaRPr/>
          </a:p>
        </p:txBody>
      </p:sp>
      <p:sp>
        <p:nvSpPr>
          <p:cNvPr id="634" name="Shape 634"/>
          <p:cNvSpPr>
            <a:spLocks noGrp="1"/>
          </p:cNvSpPr>
          <p:nvPr>
            <p:ph type="body" idx="1"/>
          </p:nvPr>
        </p:nvSpPr>
        <p:spPr>
          <a:prstGeom prst="rect">
            <a:avLst/>
          </a:prstGeom>
        </p:spPr>
        <p:txBody>
          <a:bodyPr/>
          <a:lstStyle/>
          <a:p>
            <a:pPr marL="257175" indent="-257175">
              <a:buSzPct val="100000"/>
              <a:buFont typeface="Arial"/>
            </a:pPr>
            <a:endParaRPr/>
          </a:p>
        </p:txBody>
      </p:sp>
      <p:pic>
        <p:nvPicPr>
          <p:cNvPr id="635" name="image10.png"/>
          <p:cNvPicPr>
            <a:picLocks noChangeAspect="1"/>
          </p:cNvPicPr>
          <p:nvPr/>
        </p:nvPicPr>
        <p:blipFill>
          <a:blip r:embed="rId3">
            <a:extLst/>
          </a:blip>
          <a:stretch>
            <a:fillRect/>
          </a:stretch>
        </p:blipFill>
        <p:spPr>
          <a:xfrm>
            <a:off x="-1188641" y="-315417"/>
            <a:ext cx="11089683" cy="5328594"/>
          </a:xfrm>
          <a:prstGeom prst="rect">
            <a:avLst/>
          </a:prstGeom>
          <a:ln w="12700">
            <a:miter lim="400000"/>
          </a:ln>
        </p:spPr>
      </p:pic>
      <p:sp>
        <p:nvSpPr>
          <p:cNvPr id="636" name="Shape 636"/>
          <p:cNvSpPr/>
          <p:nvPr/>
        </p:nvSpPr>
        <p:spPr>
          <a:xfrm>
            <a:off x="363517" y="4524552"/>
            <a:ext cx="8236265" cy="235743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p>
            <a:pPr defTabSz="410765">
              <a:defRPr sz="2400" b="1">
                <a:solidFill>
                  <a:srgbClr val="FFFFFF"/>
                </a:solidFill>
                <a:latin typeface="+mj-lt"/>
                <a:ea typeface="+mj-ea"/>
                <a:cs typeface="+mj-cs"/>
                <a:sym typeface="Helvetica"/>
              </a:defRPr>
            </a:pPr>
            <a:r>
              <a:rPr sz="3000"/>
              <a:t>Die 4 Diadochenreiche um 301 v. Chr.: </a:t>
            </a:r>
          </a:p>
          <a:p>
            <a:pPr defTabSz="410765">
              <a:defRPr sz="2400" b="1">
                <a:solidFill>
                  <a:srgbClr val="6238A6"/>
                </a:solidFill>
                <a:latin typeface="+mj-lt"/>
                <a:ea typeface="+mj-ea"/>
                <a:cs typeface="+mj-cs"/>
                <a:sym typeface="Helvetica"/>
              </a:defRPr>
            </a:pPr>
            <a:r>
              <a:rPr sz="3000"/>
              <a:t>Seleukos → Seleukiden </a:t>
            </a:r>
            <a:r>
              <a:rPr sz="2600"/>
              <a:t>(König des Nordens)</a:t>
            </a:r>
          </a:p>
          <a:p>
            <a:pPr defTabSz="410765">
              <a:defRPr sz="2400" b="1">
                <a:solidFill>
                  <a:srgbClr val="2952CC"/>
                </a:solidFill>
                <a:latin typeface="+mj-lt"/>
                <a:ea typeface="+mj-ea"/>
                <a:cs typeface="+mj-cs"/>
                <a:sym typeface="Helvetica"/>
              </a:defRPr>
            </a:pPr>
            <a:r>
              <a:rPr sz="3000"/>
              <a:t>Ptolemaios → Ptolemäer </a:t>
            </a:r>
            <a:r>
              <a:rPr sz="2600"/>
              <a:t>(König des Südens)</a:t>
            </a:r>
          </a:p>
          <a:p>
            <a:pPr defTabSz="410765">
              <a:defRPr sz="2400" b="1">
                <a:solidFill>
                  <a:srgbClr val="FF9300"/>
                </a:solidFill>
                <a:latin typeface="+mj-lt"/>
                <a:ea typeface="+mj-ea"/>
                <a:cs typeface="+mj-cs"/>
                <a:sym typeface="Helvetica"/>
              </a:defRPr>
            </a:pPr>
            <a:r>
              <a:rPr sz="3000"/>
              <a:t>Lysimachos (bis 281)</a:t>
            </a:r>
          </a:p>
          <a:p>
            <a:pPr defTabSz="410765">
              <a:defRPr sz="2400" b="1">
                <a:solidFill>
                  <a:srgbClr val="00F900"/>
                </a:solidFill>
                <a:latin typeface="+mj-lt"/>
                <a:ea typeface="+mj-ea"/>
                <a:cs typeface="+mj-cs"/>
                <a:sym typeface="Helvetica"/>
              </a:defRPr>
            </a:pPr>
            <a:r>
              <a:rPr sz="3000">
                <a:solidFill>
                  <a:srgbClr val="000000"/>
                </a:solidFill>
              </a:rPr>
              <a:t>Kassandros</a:t>
            </a:r>
            <a:r>
              <a:rPr sz="3000"/>
              <a:t> </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p:cNvSpPr>
          <p:nvPr>
            <p:ph type="title"/>
          </p:nvPr>
        </p:nvSpPr>
        <p:spPr>
          <a:prstGeom prst="rect">
            <a:avLst/>
          </a:prstGeom>
        </p:spPr>
        <p:txBody>
          <a:bodyPr/>
          <a:lstStyle/>
          <a:p>
            <a:endParaRPr/>
          </a:p>
        </p:txBody>
      </p:sp>
      <p:sp>
        <p:nvSpPr>
          <p:cNvPr id="641" name="Shape 641"/>
          <p:cNvSpPr>
            <a:spLocks noGrp="1"/>
          </p:cNvSpPr>
          <p:nvPr>
            <p:ph type="body" idx="1"/>
          </p:nvPr>
        </p:nvSpPr>
        <p:spPr>
          <a:prstGeom prst="rect">
            <a:avLst/>
          </a:prstGeom>
        </p:spPr>
        <p:txBody>
          <a:bodyPr/>
          <a:lstStyle/>
          <a:p>
            <a:pPr marL="257175" indent="-257175">
              <a:buSzPct val="100000"/>
              <a:buFont typeface="Arial"/>
            </a:pPr>
            <a:endParaRPr/>
          </a:p>
        </p:txBody>
      </p:sp>
      <p:pic>
        <p:nvPicPr>
          <p:cNvPr id="642" name="image11.png"/>
          <p:cNvPicPr>
            <a:picLocks noChangeAspect="1"/>
          </p:cNvPicPr>
          <p:nvPr/>
        </p:nvPicPr>
        <p:blipFill>
          <a:blip r:embed="rId3">
            <a:extLst/>
          </a:blip>
          <a:stretch>
            <a:fillRect/>
          </a:stretch>
        </p:blipFill>
        <p:spPr>
          <a:xfrm>
            <a:off x="-82886" y="1014387"/>
            <a:ext cx="9919854" cy="44644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Shape 646"/>
          <p:cNvSpPr>
            <a:spLocks noGrp="1"/>
          </p:cNvSpPr>
          <p:nvPr>
            <p:ph type="title"/>
          </p:nvPr>
        </p:nvSpPr>
        <p:spPr>
          <a:prstGeom prst="rect">
            <a:avLst/>
          </a:prstGeom>
        </p:spPr>
        <p:txBody>
          <a:bodyPr/>
          <a:lstStyle/>
          <a:p>
            <a:endParaRPr/>
          </a:p>
        </p:txBody>
      </p:sp>
      <p:pic>
        <p:nvPicPr>
          <p:cNvPr id="647" name="image12.jpeg" descr="http://gabrieleweis.de/3-geschichtsbits/histo-surfing/1-fruehgeschichte%20%2B%20altertum/1-11-altindische%20hochkultur/bilder/perser3-diadochenreiche.jpg"/>
          <p:cNvPicPr>
            <a:picLocks noChangeAspect="1"/>
          </p:cNvPicPr>
          <p:nvPr/>
        </p:nvPicPr>
        <p:blipFill>
          <a:blip r:embed="rId2">
            <a:extLst/>
          </a:blip>
          <a:stretch>
            <a:fillRect/>
          </a:stretch>
        </p:blipFill>
        <p:spPr>
          <a:xfrm>
            <a:off x="-1" y="-4724921"/>
            <a:ext cx="9390058" cy="10369153"/>
          </a:xfrm>
          <a:prstGeom prst="rect">
            <a:avLst/>
          </a:prstGeom>
          <a:ln w="12700">
            <a:miter lim="400000"/>
          </a:ln>
        </p:spPr>
      </p:pic>
      <p:sp>
        <p:nvSpPr>
          <p:cNvPr id="648" name="Shape 648"/>
          <p:cNvSpPr/>
          <p:nvPr/>
        </p:nvSpPr>
        <p:spPr>
          <a:xfrm>
            <a:off x="84961" y="5695245"/>
            <a:ext cx="8748465" cy="1112838"/>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p>
            <a:pPr algn="ctr" defTabSz="410765">
              <a:defRPr sz="2400" b="1">
                <a:solidFill>
                  <a:srgbClr val="A96E44"/>
                </a:solidFill>
                <a:latin typeface="+mj-lt"/>
                <a:ea typeface="+mj-ea"/>
                <a:cs typeface="+mj-cs"/>
                <a:sym typeface="Helvetica"/>
              </a:defRPr>
            </a:pPr>
            <a:r>
              <a:rPr sz="2600"/>
              <a:t>Seleukidenreich um 180 v. Chr. </a:t>
            </a:r>
          </a:p>
          <a:p>
            <a:pPr algn="ctr" defTabSz="410765">
              <a:defRPr sz="2400" b="1">
                <a:solidFill>
                  <a:srgbClr val="A96E44"/>
                </a:solidFill>
                <a:latin typeface="+mj-lt"/>
                <a:ea typeface="+mj-ea"/>
                <a:cs typeface="+mj-cs"/>
                <a:sym typeface="Helvetica"/>
              </a:defRPr>
            </a:pPr>
            <a:r>
              <a:t>Zerfall nach 164 v. Chr.</a:t>
            </a:r>
          </a:p>
          <a:p>
            <a:pPr algn="ctr" defTabSz="410765">
              <a:defRPr b="1">
                <a:solidFill>
                  <a:srgbClr val="FFFFFF"/>
                </a:solidFill>
                <a:latin typeface="+mj-lt"/>
                <a:ea typeface="+mj-ea"/>
                <a:cs typeface="+mj-cs"/>
                <a:sym typeface="Helvetica"/>
              </a:defRPr>
            </a:pPr>
            <a:r>
              <a:t>→ Endgültiges Ende: 63 v. Chr.  </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 name="image4.png" descr="danielstatue"/>
          <p:cNvPicPr>
            <a:picLocks noChangeAspect="1"/>
          </p:cNvPicPr>
          <p:nvPr/>
        </p:nvPicPr>
        <p:blipFill>
          <a:blip r:embed="rId2">
            <a:extLst/>
          </a:blip>
          <a:srcRect t="12086" r="51433" b="10338"/>
          <a:stretch>
            <a:fillRect/>
          </a:stretch>
        </p:blipFill>
        <p:spPr>
          <a:xfrm>
            <a:off x="-55564" y="-11114"/>
            <a:ext cx="5059364" cy="6869114"/>
          </a:xfrm>
          <a:prstGeom prst="rect">
            <a:avLst/>
          </a:prstGeom>
          <a:ln w="12700">
            <a:miter lim="400000"/>
          </a:ln>
        </p:spPr>
      </p:pic>
      <p:sp>
        <p:nvSpPr>
          <p:cNvPr id="651" name="Shape 651"/>
          <p:cNvSpPr/>
          <p:nvPr/>
        </p:nvSpPr>
        <p:spPr>
          <a:xfrm>
            <a:off x="5003799" y="786190"/>
            <a:ext cx="4140199" cy="389770"/>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lgn="ctr" defTabSz="410765">
              <a:defRPr sz="2200" b="1">
                <a:latin typeface="Times New Roman"/>
                <a:ea typeface="Times New Roman"/>
                <a:cs typeface="Times New Roman"/>
                <a:sym typeface="Times New Roman"/>
              </a:defRPr>
            </a:lvl1pPr>
          </a:lstStyle>
          <a:p>
            <a:pPr>
              <a:defRPr sz="2400">
                <a:latin typeface="+mj-lt"/>
                <a:ea typeface="+mj-ea"/>
                <a:cs typeface="+mj-cs"/>
                <a:sym typeface="Helvetica"/>
              </a:defRPr>
            </a:pPr>
            <a:r>
              <a:rPr sz="2200">
                <a:latin typeface="Times New Roman"/>
                <a:ea typeface="Times New Roman"/>
                <a:cs typeface="Times New Roman"/>
                <a:sym typeface="Times New Roman"/>
              </a:rPr>
              <a:t>Babylonisches Reich 605-539</a:t>
            </a:r>
          </a:p>
        </p:txBody>
      </p:sp>
      <p:sp>
        <p:nvSpPr>
          <p:cNvPr id="652" name="Shape 652"/>
          <p:cNvSpPr/>
          <p:nvPr/>
        </p:nvSpPr>
        <p:spPr>
          <a:xfrm>
            <a:off x="5003799" y="1721228"/>
            <a:ext cx="4140201" cy="389770"/>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lgn="ctr" defTabSz="410765">
              <a:defRPr sz="2200" b="1">
                <a:latin typeface="Times New Roman"/>
                <a:ea typeface="Times New Roman"/>
                <a:cs typeface="Times New Roman"/>
                <a:sym typeface="Times New Roman"/>
              </a:defRPr>
            </a:lvl1pPr>
          </a:lstStyle>
          <a:p>
            <a:pPr>
              <a:defRPr sz="2400">
                <a:latin typeface="+mj-lt"/>
                <a:ea typeface="+mj-ea"/>
                <a:cs typeface="+mj-cs"/>
                <a:sym typeface="Helvetica"/>
              </a:defRPr>
            </a:pPr>
            <a:r>
              <a:rPr sz="2200">
                <a:latin typeface="Times New Roman"/>
                <a:ea typeface="Times New Roman"/>
                <a:cs typeface="Times New Roman"/>
                <a:sym typeface="Times New Roman"/>
              </a:rPr>
              <a:t>Medo-Persisches Reich 539-334</a:t>
            </a:r>
          </a:p>
        </p:txBody>
      </p:sp>
      <p:sp>
        <p:nvSpPr>
          <p:cNvPr id="653" name="Shape 653"/>
          <p:cNvSpPr/>
          <p:nvPr/>
        </p:nvSpPr>
        <p:spPr>
          <a:xfrm>
            <a:off x="5003799" y="3037265"/>
            <a:ext cx="4140201" cy="389770"/>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lgn="ctr" defTabSz="410765">
              <a:defRPr sz="2200" b="1">
                <a:latin typeface="Times New Roman"/>
                <a:ea typeface="Times New Roman"/>
                <a:cs typeface="Times New Roman"/>
                <a:sym typeface="Times New Roman"/>
              </a:defRPr>
            </a:lvl1pPr>
          </a:lstStyle>
          <a:p>
            <a:pPr>
              <a:defRPr sz="2400">
                <a:latin typeface="+mj-lt"/>
                <a:ea typeface="+mj-ea"/>
                <a:cs typeface="+mj-cs"/>
                <a:sym typeface="Helvetica"/>
              </a:defRPr>
            </a:pPr>
            <a:r>
              <a:rPr sz="2200">
                <a:latin typeface="Times New Roman"/>
                <a:ea typeface="Times New Roman"/>
                <a:cs typeface="Times New Roman"/>
                <a:sym typeface="Times New Roman"/>
              </a:rPr>
              <a:t>Makedonisches Reich  334-323</a:t>
            </a:r>
          </a:p>
        </p:txBody>
      </p:sp>
      <p:sp>
        <p:nvSpPr>
          <p:cNvPr id="654" name="Shape 654"/>
          <p:cNvSpPr/>
          <p:nvPr/>
        </p:nvSpPr>
        <p:spPr>
          <a:xfrm>
            <a:off x="5076056" y="4365160"/>
            <a:ext cx="4140201" cy="71996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p>
            <a:pPr algn="ctr" defTabSz="410765">
              <a:defRPr sz="2400">
                <a:latin typeface="Helvetica Light"/>
                <a:ea typeface="Helvetica Light"/>
                <a:cs typeface="Helvetica Light"/>
                <a:sym typeface="Helvetica Light"/>
              </a:defRPr>
            </a:pPr>
            <a:r>
              <a:rPr sz="2200">
                <a:latin typeface="Times New Roman"/>
                <a:ea typeface="Times New Roman"/>
                <a:cs typeface="Times New Roman"/>
                <a:sym typeface="Times New Roman"/>
              </a:rPr>
              <a:t>Reich des </a:t>
            </a:r>
            <a:r>
              <a:rPr sz="2200" b="1">
                <a:latin typeface="Times New Roman"/>
                <a:ea typeface="Times New Roman"/>
                <a:cs typeface="Times New Roman"/>
                <a:sym typeface="Times New Roman"/>
              </a:rPr>
              <a:t>Königs des Südens </a:t>
            </a:r>
            <a:r>
              <a:rPr sz="2200">
                <a:latin typeface="Times New Roman"/>
                <a:ea typeface="Times New Roman"/>
                <a:cs typeface="Times New Roman"/>
                <a:sym typeface="Times New Roman"/>
              </a:rPr>
              <a:t>und </a:t>
            </a:r>
            <a:r>
              <a:rPr sz="2200" b="1">
                <a:latin typeface="Times New Roman"/>
                <a:ea typeface="Times New Roman"/>
                <a:cs typeface="Times New Roman"/>
                <a:sym typeface="Times New Roman"/>
              </a:rPr>
              <a:t>des Nordens</a:t>
            </a:r>
            <a:r>
              <a:rPr sz="2200">
                <a:latin typeface="Times New Roman"/>
                <a:ea typeface="Times New Roman"/>
                <a:cs typeface="Times New Roman"/>
                <a:sym typeface="Times New Roman"/>
              </a:rPr>
              <a:t> 301/312 - 164 [63] </a:t>
            </a:r>
          </a:p>
        </p:txBody>
      </p:sp>
      <p:sp>
        <p:nvSpPr>
          <p:cNvPr id="655" name="Shape 655"/>
          <p:cNvSpPr/>
          <p:nvPr/>
        </p:nvSpPr>
        <p:spPr>
          <a:xfrm>
            <a:off x="3730609" y="6251475"/>
            <a:ext cx="914768" cy="479321"/>
          </a:xfrm>
          <a:prstGeom prst="rect">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35718" tIns="35718" rIns="35718" bIns="35718" anchor="ctr">
            <a:spAutoFit/>
          </a:bodyPr>
          <a:lstStyle>
            <a:lvl1pPr>
              <a:defRPr sz="2700"/>
            </a:lvl1pPr>
          </a:lstStyle>
          <a:p>
            <a:r>
              <a:t>…….</a:t>
            </a:r>
          </a:p>
        </p:txBody>
      </p:sp>
      <p:sp>
        <p:nvSpPr>
          <p:cNvPr id="656" name="Shape 656"/>
          <p:cNvSpPr/>
          <p:nvPr/>
        </p:nvSpPr>
        <p:spPr>
          <a:xfrm>
            <a:off x="5076056" y="6220520"/>
            <a:ext cx="4140201" cy="579438"/>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p>
            <a:pPr algn="ctr" defTabSz="410765">
              <a:defRPr sz="1700" b="1" i="1">
                <a:solidFill>
                  <a:schemeClr val="accent2"/>
                </a:solidFill>
                <a:latin typeface="+mj-lt"/>
                <a:ea typeface="+mj-ea"/>
                <a:cs typeface="+mj-cs"/>
                <a:sym typeface="Helvetica"/>
              </a:defRPr>
            </a:pPr>
            <a:r>
              <a:t>Fehler! Der Text spricht von nur 4 Reichen, nicht von fünf!</a:t>
            </a:r>
            <a:r>
              <a:rPr>
                <a:latin typeface="Times New Roman"/>
                <a:ea typeface="Times New Roman"/>
                <a:cs typeface="Times New Roman"/>
                <a:sym typeface="Times New Roman"/>
              </a:rPr>
              <a:t> </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5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6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 grpId="1" build="p" bldLvl="5" animBg="1" advAuto="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Shape 658"/>
          <p:cNvSpPr>
            <a:spLocks noGrp="1"/>
          </p:cNvSpPr>
          <p:nvPr>
            <p:ph type="title"/>
          </p:nvPr>
        </p:nvSpPr>
        <p:spPr>
          <a:prstGeom prst="rect">
            <a:avLst/>
          </a:prstGeom>
        </p:spPr>
        <p:txBody>
          <a:bodyPr/>
          <a:lstStyle>
            <a:lvl1pPr>
              <a:defRPr sz="3800"/>
            </a:lvl1pPr>
          </a:lstStyle>
          <a:p>
            <a:pPr>
              <a:defRPr sz="4200"/>
            </a:pPr>
            <a:r>
              <a:rPr sz="3800"/>
              <a:t>Was lernen wir aus Daniel 2?</a:t>
            </a:r>
          </a:p>
        </p:txBody>
      </p:sp>
      <p:sp>
        <p:nvSpPr>
          <p:cNvPr id="659" name="Shape 659"/>
          <p:cNvSpPr>
            <a:spLocks noGrp="1"/>
          </p:cNvSpPr>
          <p:nvPr>
            <p:ph type="body" idx="1"/>
          </p:nvPr>
        </p:nvSpPr>
        <p:spPr>
          <a:xfrm>
            <a:off x="240175" y="415972"/>
            <a:ext cx="8663650" cy="6248142"/>
          </a:xfrm>
          <a:prstGeom prst="rect">
            <a:avLst/>
          </a:prstGeom>
        </p:spPr>
        <p:txBody>
          <a:bodyPr/>
          <a:lstStyle/>
          <a:p>
            <a:pPr marL="296333" indent="-296333">
              <a:spcBef>
                <a:spcPts val="500"/>
              </a:spcBef>
              <a:buNone/>
              <a:defRPr sz="2800"/>
            </a:pPr>
            <a:r>
              <a:t>1. Eine </a:t>
            </a:r>
            <a:r>
              <a:rPr b="1">
                <a:latin typeface="Arial"/>
                <a:ea typeface="Arial"/>
                <a:cs typeface="Arial"/>
                <a:sym typeface="Arial"/>
              </a:rPr>
              <a:t>Folge von VIER Weltreichen</a:t>
            </a:r>
            <a:r>
              <a:t>, nicht </a:t>
            </a:r>
            <a:r>
              <a:rPr cap="all"/>
              <a:t>ein</a:t>
            </a:r>
            <a:r>
              <a:t> kontinuierliches Reich bis zum Ende. </a:t>
            </a:r>
          </a:p>
          <a:p>
            <a:pPr marL="296333" indent="-296333">
              <a:spcBef>
                <a:spcPts val="500"/>
              </a:spcBef>
              <a:buNone/>
              <a:defRPr sz="2800"/>
            </a:pPr>
            <a:r>
              <a:t>2. </a:t>
            </a:r>
            <a:r>
              <a:rPr b="1">
                <a:latin typeface="Arial"/>
                <a:ea typeface="Arial"/>
                <a:cs typeface="Arial"/>
                <a:sym typeface="Arial"/>
              </a:rPr>
              <a:t>Kein politisches System ist</a:t>
            </a:r>
            <a:r>
              <a:t> </a:t>
            </a:r>
            <a:r>
              <a:rPr b="1">
                <a:latin typeface="Arial"/>
                <a:ea typeface="Arial"/>
                <a:cs typeface="Arial"/>
                <a:sym typeface="Arial"/>
              </a:rPr>
              <a:t>stabil</a:t>
            </a:r>
            <a:r>
              <a:t>. Groß (majestätisch, außergewöhnlich, intelligent), aber instabil. </a:t>
            </a:r>
          </a:p>
          <a:p>
            <a:pPr marL="296333" indent="-296333">
              <a:spcBef>
                <a:spcPts val="500"/>
              </a:spcBef>
              <a:buNone/>
              <a:defRPr sz="2800"/>
            </a:pPr>
            <a:r>
              <a:t>3. </a:t>
            </a:r>
            <a:r>
              <a:rPr b="1">
                <a:latin typeface="Arial"/>
                <a:ea typeface="Arial"/>
                <a:cs typeface="Arial"/>
                <a:sym typeface="Arial"/>
              </a:rPr>
              <a:t>Die Reiche nehmen an Qualität ab. </a:t>
            </a:r>
            <a:r>
              <a:t>(Wertloser, härter, sittlich schlechter) </a:t>
            </a:r>
          </a:p>
          <a:p>
            <a:pPr marL="296333" indent="-296333">
              <a:spcBef>
                <a:spcPts val="500"/>
              </a:spcBef>
              <a:buNone/>
              <a:defRPr sz="2800"/>
            </a:pPr>
            <a:r>
              <a:t>4. </a:t>
            </a:r>
            <a:r>
              <a:rPr b="1">
                <a:latin typeface="Arial"/>
                <a:ea typeface="Arial"/>
                <a:cs typeface="Arial"/>
                <a:sym typeface="Arial"/>
              </a:rPr>
              <a:t>Keine Herrschaft währt länger als Gott es will. </a:t>
            </a:r>
            <a:r>
              <a:t>ER bestimmt die DAUER, begrenzt die </a:t>
            </a:r>
            <a:r>
              <a:rPr cap="all"/>
              <a:t>Amtszeit. </a:t>
            </a:r>
            <a:r>
              <a:t>Jene vier Reiche werden allesamt zerschlagen. </a:t>
            </a:r>
          </a:p>
          <a:p>
            <a:pPr marL="296333" indent="-296333">
              <a:spcBef>
                <a:spcPts val="500"/>
              </a:spcBef>
              <a:buNone/>
              <a:defRPr sz="2800"/>
            </a:pPr>
            <a:r>
              <a:t>5. </a:t>
            </a:r>
            <a:r>
              <a:rPr b="1">
                <a:latin typeface="+mj-lt"/>
                <a:ea typeface="+mj-ea"/>
                <a:cs typeface="+mj-cs"/>
                <a:sym typeface="Helvetica"/>
              </a:rPr>
              <a:t>Gottes Königreich: </a:t>
            </a:r>
            <a:r>
              <a:rPr b="1">
                <a:latin typeface="Arial"/>
                <a:ea typeface="Arial"/>
                <a:cs typeface="Arial"/>
                <a:sym typeface="Arial"/>
              </a:rPr>
              <a:t>nicht</a:t>
            </a:r>
            <a:r>
              <a:t> </a:t>
            </a:r>
            <a:r>
              <a:rPr b="1">
                <a:latin typeface="Arial"/>
                <a:ea typeface="Arial"/>
                <a:cs typeface="Arial"/>
                <a:sym typeface="Arial"/>
              </a:rPr>
              <a:t>aus den politischen Reichen heraus</a:t>
            </a:r>
            <a:r>
              <a:t>, sondern </a:t>
            </a:r>
            <a:r>
              <a:rPr b="1">
                <a:latin typeface="+mj-lt"/>
                <a:ea typeface="+mj-ea"/>
                <a:cs typeface="+mj-cs"/>
                <a:sym typeface="Helvetica"/>
              </a:rPr>
              <a:t>von außen.</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5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65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65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65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65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6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 grpId="1" build="p" bldLvl="5" animBg="1" advAuto="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Shape 661"/>
          <p:cNvSpPr>
            <a:spLocks noGrp="1"/>
          </p:cNvSpPr>
          <p:nvPr>
            <p:ph type="title"/>
          </p:nvPr>
        </p:nvSpPr>
        <p:spPr>
          <a:xfrm>
            <a:off x="669726" y="312539"/>
            <a:ext cx="7804548" cy="670092"/>
          </a:xfrm>
          <a:prstGeom prst="rect">
            <a:avLst/>
          </a:prstGeom>
        </p:spPr>
        <p:txBody>
          <a:bodyPr/>
          <a:lstStyle>
            <a:lvl1pPr>
              <a:defRPr sz="3800" b="1">
                <a:solidFill>
                  <a:srgbClr val="000000"/>
                </a:solidFill>
                <a:latin typeface="Arial"/>
                <a:ea typeface="Arial"/>
                <a:cs typeface="Arial"/>
                <a:sym typeface="Arial"/>
              </a:defRPr>
            </a:lvl1pPr>
          </a:lstStyle>
          <a:p>
            <a:pPr>
              <a:defRPr sz="4200" b="0">
                <a:solidFill>
                  <a:srgbClr val="FFFFFF"/>
                </a:solidFill>
                <a:latin typeface="Helvetica Light"/>
                <a:ea typeface="Helvetica Light"/>
                <a:cs typeface="Helvetica Light"/>
                <a:sym typeface="Helvetica Light"/>
              </a:defRPr>
            </a:pPr>
            <a:r>
              <a:rPr sz="3800" b="1">
                <a:solidFill>
                  <a:srgbClr val="000000"/>
                </a:solidFill>
                <a:latin typeface="Arial"/>
                <a:ea typeface="Arial"/>
                <a:cs typeface="Arial"/>
                <a:sym typeface="Arial"/>
              </a:rPr>
              <a:t>Die Stabilität des Steines</a:t>
            </a:r>
          </a:p>
        </p:txBody>
      </p:sp>
      <p:sp>
        <p:nvSpPr>
          <p:cNvPr id="662" name="Shape 662"/>
          <p:cNvSpPr>
            <a:spLocks noGrp="1"/>
          </p:cNvSpPr>
          <p:nvPr>
            <p:ph type="body" idx="1"/>
          </p:nvPr>
        </p:nvSpPr>
        <p:spPr>
          <a:xfrm>
            <a:off x="227976" y="1012556"/>
            <a:ext cx="8688048" cy="5704372"/>
          </a:xfrm>
          <a:prstGeom prst="rect">
            <a:avLst/>
          </a:prstGeom>
        </p:spPr>
        <p:txBody>
          <a:bodyPr/>
          <a:lstStyle/>
          <a:p>
            <a:pPr marL="240631" indent="-240631">
              <a:spcBef>
                <a:spcPts val="600"/>
              </a:spcBef>
              <a:buSzPct val="100000"/>
              <a:buFont typeface="Arial"/>
              <a:buBlip>
                <a:blip r:embed="rId2"/>
              </a:buBlip>
              <a:defRPr sz="2700">
                <a:latin typeface="Arial Narrow"/>
                <a:ea typeface="Arial Narrow"/>
                <a:cs typeface="Arial Narrow"/>
                <a:sym typeface="Arial Narrow"/>
              </a:defRPr>
            </a:pPr>
            <a:r>
              <a:t>a) </a:t>
            </a:r>
            <a:r>
              <a:rPr b="1"/>
              <a:t>Wer an ihn glaubt, wird nicht zuschanden werden</a:t>
            </a:r>
            <a:r>
              <a:t>, (wird keine falsche Hoffnungen haben). (1P 2,6-8) </a:t>
            </a:r>
          </a:p>
          <a:p>
            <a:pPr marL="240631" indent="-240631">
              <a:spcBef>
                <a:spcPts val="600"/>
              </a:spcBef>
              <a:buSzPct val="100000"/>
              <a:buFont typeface="Arial"/>
              <a:buBlip>
                <a:blip r:embed="rId2"/>
              </a:buBlip>
              <a:defRPr sz="2700">
                <a:latin typeface="Arial Narrow"/>
                <a:ea typeface="Arial Narrow"/>
                <a:cs typeface="Arial Narrow"/>
                <a:sym typeface="Arial Narrow"/>
              </a:defRPr>
            </a:pPr>
            <a:r>
              <a:t>b) </a:t>
            </a:r>
            <a:r>
              <a:rPr b="1"/>
              <a:t>Wer an ihn glaubt, muss nicht Eile haben.</a:t>
            </a:r>
            <a:r>
              <a:t> (Jes 28,16)</a:t>
            </a:r>
          </a:p>
          <a:p>
            <a:pPr marL="240631" indent="-240631">
              <a:spcBef>
                <a:spcPts val="600"/>
              </a:spcBef>
              <a:buSzPct val="100000"/>
              <a:buFont typeface="Arial"/>
              <a:buBlip>
                <a:blip r:embed="rId2"/>
              </a:buBlip>
              <a:defRPr sz="2700">
                <a:latin typeface="Arial Narrow"/>
                <a:ea typeface="Arial Narrow"/>
                <a:cs typeface="Arial Narrow"/>
                <a:sym typeface="Arial Narrow"/>
              </a:defRPr>
            </a:pPr>
            <a:r>
              <a:t>c) Daher: </a:t>
            </a:r>
            <a:r>
              <a:rPr b="1"/>
              <a:t>zu ihm hin kommen</a:t>
            </a:r>
            <a:r>
              <a:t> (1P 2,4) </a:t>
            </a:r>
            <a:r>
              <a:rPr b="1"/>
              <a:t>„Im Stillsein und im Vertrauen ist eure Stärke.“ </a:t>
            </a:r>
            <a:r>
              <a:t>Jes 30,15 </a:t>
            </a:r>
          </a:p>
          <a:p>
            <a:pPr marL="240631" indent="-240631">
              <a:spcBef>
                <a:spcPts val="600"/>
              </a:spcBef>
              <a:buSzPct val="100000"/>
              <a:buFont typeface="Arial"/>
              <a:buBlip>
                <a:blip r:embed="rId2"/>
              </a:buBlip>
              <a:defRPr sz="2700">
                <a:latin typeface="Arial Narrow"/>
                <a:ea typeface="Arial Narrow"/>
                <a:cs typeface="Arial Narrow"/>
                <a:sym typeface="Arial Narrow"/>
              </a:defRPr>
            </a:pPr>
            <a:r>
              <a:rPr i="1"/>
              <a:t>Jes 28,16: </a:t>
            </a:r>
            <a:r>
              <a:t>Darum sagt der Herr, JAHWEH, so: „Siehe! – Ich bin es, der in Zijon einen Grundstein legt, einen erprobten [bewährten] Stein, einen kostbaren Eckstein, einen, der ein [trefflich] gegründetes Fundament ist. </a:t>
            </a:r>
            <a:r>
              <a:rPr b="1"/>
              <a:t>Der, der </a:t>
            </a:r>
            <a:r>
              <a:t>[beständig] </a:t>
            </a:r>
            <a:r>
              <a:rPr b="1"/>
              <a:t>vertraut</a:t>
            </a:r>
            <a:r>
              <a:t> </a:t>
            </a:r>
            <a:r>
              <a:rPr b="1"/>
              <a:t>wird nicht entweichen</a:t>
            </a:r>
            <a:r>
              <a:t>.“</a:t>
            </a:r>
          </a:p>
          <a:p>
            <a:pPr marL="240631" indent="-240631">
              <a:spcBef>
                <a:spcPts val="600"/>
              </a:spcBef>
              <a:buSzPct val="100000"/>
              <a:buFont typeface="Arial"/>
              <a:buBlip>
                <a:blip r:embed="rId2"/>
              </a:buBlip>
              <a:defRPr sz="2700">
                <a:latin typeface="Arial Narrow"/>
                <a:ea typeface="Arial Narrow"/>
                <a:cs typeface="Arial Narrow"/>
                <a:sym typeface="Arial Narrow"/>
              </a:defRPr>
            </a:pPr>
            <a:r>
              <a:t>Mt 21,44: „Wer auf diesen Stein fällt, wird zerschmettert werden. Aber auf wen er fällt, den wird er zermalmen.“</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6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66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66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66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66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6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 grpId="1" build="p" bldLvl="5" animBg="1" advAuto="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 name="Shape 664"/>
          <p:cNvSpPr>
            <a:spLocks noGrp="1"/>
          </p:cNvSpPr>
          <p:nvPr>
            <p:ph type="title"/>
          </p:nvPr>
        </p:nvSpPr>
        <p:spPr>
          <a:prstGeom prst="rect">
            <a:avLst/>
          </a:prstGeom>
        </p:spPr>
        <p:txBody>
          <a:bodyPr/>
          <a:lstStyle/>
          <a:p>
            <a:endParaRPr/>
          </a:p>
        </p:txBody>
      </p:sp>
      <p:pic>
        <p:nvPicPr>
          <p:cNvPr id="665" name="image20.jpeg"/>
          <p:cNvPicPr>
            <a:picLocks noChangeAspect="1"/>
          </p:cNvPicPr>
          <p:nvPr/>
        </p:nvPicPr>
        <p:blipFill>
          <a:blip r:embed="rId2">
            <a:extLst/>
          </a:blip>
          <a:stretch>
            <a:fillRect/>
          </a:stretch>
        </p:blipFill>
        <p:spPr>
          <a:xfrm>
            <a:off x="-320686" y="-171401"/>
            <a:ext cx="9464687" cy="7098515"/>
          </a:xfrm>
          <a:prstGeom prst="rect">
            <a:avLst/>
          </a:prstGeom>
          <a:ln w="12700">
            <a:miter lim="400000"/>
          </a:ln>
        </p:spPr>
      </p:pic>
      <p:sp>
        <p:nvSpPr>
          <p:cNvPr id="666" name="Shape 666"/>
          <p:cNvSpPr/>
          <p:nvPr/>
        </p:nvSpPr>
        <p:spPr>
          <a:xfrm>
            <a:off x="618197" y="387808"/>
            <a:ext cx="7586912" cy="5207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a:defRPr sz="3400" b="1">
                <a:solidFill>
                  <a:srgbClr val="FFFFFF"/>
                </a:solidFill>
                <a:latin typeface="Calibri"/>
                <a:ea typeface="Calibri"/>
                <a:cs typeface="Calibri"/>
                <a:sym typeface="Calibri"/>
              </a:defRPr>
            </a:lvl1pPr>
          </a:lstStyle>
          <a:p>
            <a:r>
              <a:t>Zusammenschau in verkürzter Perspektive</a:t>
            </a:r>
          </a:p>
        </p:txBody>
      </p:sp>
      <p:sp>
        <p:nvSpPr>
          <p:cNvPr id="667" name="Shape 667"/>
          <p:cNvSpPr/>
          <p:nvPr/>
        </p:nvSpPr>
        <p:spPr>
          <a:xfrm flipH="1">
            <a:off x="1530266" y="4072570"/>
            <a:ext cx="1" cy="1174407"/>
          </a:xfrm>
          <a:prstGeom prst="line">
            <a:avLst/>
          </a:prstGeom>
          <a:ln w="38100">
            <a:solidFill>
              <a:srgbClr val="FFFFFF"/>
            </a:solidFill>
          </a:ln>
        </p:spPr>
        <p:txBody>
          <a:bodyPr lIns="45719" rIns="45719"/>
          <a:lstStyle/>
          <a:p>
            <a:pPr>
              <a:defRPr sz="2700"/>
            </a:pPr>
            <a:endParaRPr/>
          </a:p>
        </p:txBody>
      </p:sp>
      <p:sp>
        <p:nvSpPr>
          <p:cNvPr id="668" name="Shape 668"/>
          <p:cNvSpPr/>
          <p:nvPr/>
        </p:nvSpPr>
        <p:spPr>
          <a:xfrm flipH="1">
            <a:off x="441245" y="4771369"/>
            <a:ext cx="1" cy="745663"/>
          </a:xfrm>
          <a:prstGeom prst="line">
            <a:avLst/>
          </a:prstGeom>
          <a:ln w="25400">
            <a:solidFill>
              <a:schemeClr val="accent1"/>
            </a:solidFill>
            <a:tailEnd type="triangle"/>
          </a:ln>
          <a:effectLst>
            <a:outerShdw blurRad="38100" dist="20000" dir="5400000" rotWithShape="0">
              <a:srgbClr val="000000">
                <a:alpha val="38000"/>
              </a:srgbClr>
            </a:outerShdw>
          </a:effectLst>
        </p:spPr>
        <p:txBody>
          <a:bodyPr lIns="45719" rIns="45719"/>
          <a:lstStyle/>
          <a:p>
            <a:pPr>
              <a:defRPr sz="2700"/>
            </a:pPr>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p:cNvSpPr>
          <p:nvPr>
            <p:ph type="body" idx="1"/>
          </p:nvPr>
        </p:nvSpPr>
        <p:spPr>
          <a:xfrm>
            <a:off x="192733" y="892968"/>
            <a:ext cx="8866032" cy="5866446"/>
          </a:xfrm>
          <a:prstGeom prst="rect">
            <a:avLst/>
          </a:prstGeom>
        </p:spPr>
        <p:txBody>
          <a:bodyPr/>
          <a:lstStyle/>
          <a:p>
            <a:pPr marL="240029" indent="-240029" defTabSz="369689">
              <a:spcBef>
                <a:spcPts val="500"/>
              </a:spcBef>
              <a:buNone/>
              <a:defRPr sz="2520"/>
            </a:pPr>
            <a:r>
              <a:rPr b="1" i="1">
                <a:latin typeface="Arial"/>
                <a:ea typeface="Arial"/>
                <a:cs typeface="Arial"/>
                <a:sym typeface="Arial"/>
              </a:rPr>
              <a:t>1. Deportation 605 v. Chr - ca. 3000 Personen</a:t>
            </a:r>
          </a:p>
          <a:p>
            <a:pPr marL="0" lvl="1" indent="400050" defTabSz="369689">
              <a:spcBef>
                <a:spcPts val="400"/>
              </a:spcBef>
              <a:buClr>
                <a:srgbClr val="FFFFFF"/>
              </a:buClr>
              <a:buSzTx/>
              <a:buNone/>
              <a:defRPr sz="2520"/>
            </a:pPr>
            <a:r>
              <a:t>Vornehme Juden (Daniel + Freunde) Dan 1,1-4</a:t>
            </a:r>
          </a:p>
          <a:p>
            <a:pPr marL="240029" indent="-240029" defTabSz="369689">
              <a:spcBef>
                <a:spcPts val="500"/>
              </a:spcBef>
              <a:buNone/>
              <a:defRPr sz="2520"/>
            </a:pPr>
            <a:r>
              <a:rPr b="1" i="1">
                <a:latin typeface="Arial"/>
                <a:ea typeface="Arial"/>
                <a:cs typeface="Arial"/>
                <a:sym typeface="Arial"/>
              </a:rPr>
              <a:t>2. Deportation 597 v. Chr – ca. 10 000 </a:t>
            </a:r>
          </a:p>
          <a:p>
            <a:pPr marL="0" lvl="1" indent="400050" defTabSz="369689">
              <a:spcBef>
                <a:spcPts val="400"/>
              </a:spcBef>
              <a:buClr>
                <a:srgbClr val="FFFFFF"/>
              </a:buClr>
              <a:buSzTx/>
              <a:buNone/>
              <a:defRPr sz="2520"/>
            </a:pPr>
            <a:r>
              <a:t>Offiziere, Soldaten, Handwerker inkl. 3023 Juden Jer 52,28</a:t>
            </a:r>
          </a:p>
          <a:p>
            <a:pPr marL="0" lvl="1" indent="400050" defTabSz="369689">
              <a:spcBef>
                <a:spcPts val="400"/>
              </a:spcBef>
              <a:buClr>
                <a:srgbClr val="FFFFFF"/>
              </a:buClr>
              <a:buSzTx/>
              <a:buNone/>
              <a:defRPr sz="2520"/>
            </a:pPr>
            <a:r>
              <a:t>Tempelschatz 2Kg 24,12-16 </a:t>
            </a:r>
          </a:p>
          <a:p>
            <a:pPr marL="240029" indent="-240029" defTabSz="369689">
              <a:spcBef>
                <a:spcPts val="500"/>
              </a:spcBef>
              <a:buNone/>
              <a:defRPr sz="2520"/>
            </a:pPr>
            <a:r>
              <a:rPr b="1" i="1">
                <a:latin typeface="Arial"/>
                <a:ea typeface="Arial"/>
                <a:cs typeface="Arial"/>
                <a:sym typeface="Arial"/>
              </a:rPr>
              <a:t>3. Deportation: 587 v. Chr. – </a:t>
            </a:r>
            <a:r>
              <a:t>allgemeines Volk </a:t>
            </a:r>
            <a:r>
              <a:rPr b="1" i="1">
                <a:latin typeface="Arial"/>
                <a:ea typeface="Arial"/>
                <a:cs typeface="Arial"/>
                <a:sym typeface="Arial"/>
              </a:rPr>
              <a:t>(Zahl ungewiss) </a:t>
            </a:r>
            <a:r>
              <a:t>2Kg 25,11.12; 2Ch 36,20; Jer 39,910; 52,15.</a:t>
            </a:r>
          </a:p>
          <a:p>
            <a:pPr marL="0" lvl="1" indent="400050" defTabSz="369689">
              <a:spcBef>
                <a:spcPts val="400"/>
              </a:spcBef>
              <a:buClr>
                <a:srgbClr val="FFFFFF"/>
              </a:buClr>
              <a:buSzTx/>
              <a:buNone/>
              <a:defRPr sz="2520"/>
            </a:pPr>
            <a:r>
              <a:t>Nebusardan  zerstört Jerusalem komplett</a:t>
            </a:r>
          </a:p>
          <a:p>
            <a:pPr marL="0" lvl="1" indent="400050" defTabSz="369689">
              <a:spcBef>
                <a:spcPts val="400"/>
              </a:spcBef>
              <a:buClr>
                <a:srgbClr val="FFFFFF"/>
              </a:buClr>
              <a:buSzTx/>
              <a:buNone/>
              <a:defRPr sz="2520"/>
            </a:pPr>
            <a:r>
              <a:t>Jer 52,29 (829 Personen) bezieht sich auf Wegführung vor dem Fall Jerusalems.</a:t>
            </a:r>
          </a:p>
          <a:p>
            <a:pPr marL="240029" indent="-240029" defTabSz="369689">
              <a:spcBef>
                <a:spcPts val="500"/>
              </a:spcBef>
              <a:buNone/>
              <a:defRPr sz="2520"/>
            </a:pPr>
            <a:r>
              <a:rPr b="1" i="1">
                <a:latin typeface="Arial"/>
                <a:ea typeface="Arial"/>
                <a:cs typeface="Arial"/>
                <a:sym typeface="Arial"/>
              </a:rPr>
              <a:t>4. Deportation: 582 v. Chr. – </a:t>
            </a:r>
            <a:r>
              <a:rPr i="1">
                <a:latin typeface="Arial"/>
                <a:ea typeface="Arial"/>
                <a:cs typeface="Arial"/>
                <a:sym typeface="Arial"/>
              </a:rPr>
              <a:t>(Nebusardan) </a:t>
            </a:r>
            <a:r>
              <a:rPr b="1" i="1">
                <a:latin typeface="Arial"/>
                <a:ea typeface="Arial"/>
                <a:cs typeface="Arial"/>
                <a:sym typeface="Arial"/>
              </a:rPr>
              <a:t>745</a:t>
            </a:r>
            <a:r>
              <a:rPr i="1">
                <a:latin typeface="Arial"/>
                <a:ea typeface="Arial"/>
                <a:cs typeface="Arial"/>
                <a:sym typeface="Arial"/>
              </a:rPr>
              <a:t> </a:t>
            </a:r>
            <a:r>
              <a:rPr b="1" i="1">
                <a:latin typeface="Arial"/>
                <a:ea typeface="Arial"/>
                <a:cs typeface="Arial"/>
                <a:sym typeface="Arial"/>
              </a:rPr>
              <a:t>Juden</a:t>
            </a:r>
            <a:r>
              <a:rPr i="1">
                <a:latin typeface="Arial"/>
                <a:ea typeface="Arial"/>
                <a:cs typeface="Arial"/>
                <a:sym typeface="Arial"/>
              </a:rPr>
              <a:t> - </a:t>
            </a:r>
            <a:r>
              <a:t>Jer 52,30</a:t>
            </a:r>
            <a:r>
              <a:rPr i="1">
                <a:latin typeface="Arial"/>
                <a:ea typeface="Arial"/>
                <a:cs typeface="Arial"/>
                <a:sym typeface="Arial"/>
              </a:rPr>
              <a:t> </a:t>
            </a:r>
            <a:r>
              <a:rPr sz="1350"/>
              <a:t>[Die Zahl 4 600 ist nicht die Gesamtzahl, da schon vorher 10 000 weggeführt worden waren.]</a:t>
            </a:r>
            <a:r>
              <a:rPr sz="2070"/>
              <a:t> </a:t>
            </a:r>
          </a:p>
        </p:txBody>
      </p:sp>
      <p:sp>
        <p:nvSpPr>
          <p:cNvPr id="404" name="Shape 404"/>
          <p:cNvSpPr>
            <a:spLocks noGrp="1"/>
          </p:cNvSpPr>
          <p:nvPr>
            <p:ph type="title" idx="4294967295"/>
          </p:nvPr>
        </p:nvSpPr>
        <p:spPr>
          <a:xfrm>
            <a:off x="669726" y="96639"/>
            <a:ext cx="7804548" cy="699195"/>
          </a:xfrm>
          <a:prstGeom prst="rect">
            <a:avLst/>
          </a:prstGeom>
        </p:spPr>
        <p:txBody>
          <a:bodyPr lIns="35718" tIns="35718" rIns="35718" bIns="35718"/>
          <a:lstStyle>
            <a:lvl1pPr defTabSz="813816">
              <a:defRPr sz="3600" b="1">
                <a:solidFill>
                  <a:srgbClr val="00B0F0"/>
                </a:solidFill>
                <a:effectLst>
                  <a:outerShdw blurRad="38100" dist="38100" dir="2700000" rotWithShape="0">
                    <a:srgbClr val="000000"/>
                  </a:outerShdw>
                </a:effectLst>
              </a:defRPr>
            </a:lvl1pPr>
          </a:lstStyle>
          <a:p>
            <a:pPr>
              <a:defRPr sz="1600" b="0">
                <a:solidFill>
                  <a:srgbClr val="FFFFFF"/>
                </a:solidFill>
                <a:latin typeface="Helvetica Light"/>
                <a:ea typeface="Helvetica Light"/>
                <a:cs typeface="Helvetica Light"/>
                <a:sym typeface="Helvetica Light"/>
              </a:defRPr>
            </a:pPr>
            <a:r>
              <a:rPr sz="3600" b="1">
                <a:solidFill>
                  <a:srgbClr val="00B0F0"/>
                </a:solidFill>
                <a:latin typeface="Arial"/>
                <a:ea typeface="Arial"/>
                <a:cs typeface="Arial"/>
                <a:sym typeface="Arial"/>
              </a:rPr>
              <a:t>Wegführungen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0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0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0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0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0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40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40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40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40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4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1" build="p" bldLvl="5" animBg="1" advAuto="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0" name="image21.jpeg"/>
          <p:cNvPicPr>
            <a:picLocks noChangeAspect="1"/>
          </p:cNvPicPr>
          <p:nvPr/>
        </p:nvPicPr>
        <p:blipFill>
          <a:blip r:embed="rId2">
            <a:extLst/>
          </a:blip>
          <a:stretch>
            <a:fillRect/>
          </a:stretch>
        </p:blipFill>
        <p:spPr>
          <a:xfrm>
            <a:off x="0" y="-8533"/>
            <a:ext cx="9396536" cy="7047402"/>
          </a:xfrm>
          <a:prstGeom prst="rect">
            <a:avLst/>
          </a:prstGeom>
          <a:ln w="12700">
            <a:miter lim="400000"/>
          </a:ln>
        </p:spPr>
      </p:pic>
      <p:sp>
        <p:nvSpPr>
          <p:cNvPr id="671" name="Shape 671"/>
          <p:cNvSpPr/>
          <p:nvPr/>
        </p:nvSpPr>
        <p:spPr>
          <a:xfrm>
            <a:off x="618197" y="895808"/>
            <a:ext cx="7586912" cy="5207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a:defRPr sz="3400" b="1">
                <a:solidFill>
                  <a:srgbClr val="FFFFFF"/>
                </a:solidFill>
                <a:latin typeface="Calibri"/>
                <a:ea typeface="Calibri"/>
                <a:cs typeface="Calibri"/>
                <a:sym typeface="Calibri"/>
              </a:defRPr>
            </a:lvl1pPr>
          </a:lstStyle>
          <a:p>
            <a:r>
              <a:t>Zusammenschau in verkürzter Perspektive</a:t>
            </a:r>
          </a:p>
        </p:txBody>
      </p:sp>
      <p:sp>
        <p:nvSpPr>
          <p:cNvPr id="672" name="Shape 672"/>
          <p:cNvSpPr/>
          <p:nvPr/>
        </p:nvSpPr>
        <p:spPr>
          <a:xfrm flipH="1">
            <a:off x="1518967" y="2260399"/>
            <a:ext cx="1" cy="1174408"/>
          </a:xfrm>
          <a:prstGeom prst="line">
            <a:avLst/>
          </a:prstGeom>
          <a:ln w="38100">
            <a:solidFill>
              <a:srgbClr val="FFFFFF"/>
            </a:solidFill>
          </a:ln>
        </p:spPr>
        <p:txBody>
          <a:bodyPr lIns="45719" rIns="45719"/>
          <a:lstStyle/>
          <a:p>
            <a:pPr>
              <a:defRPr sz="2700"/>
            </a:pPr>
            <a:endParaRPr/>
          </a:p>
        </p:txBody>
      </p:sp>
      <p:sp>
        <p:nvSpPr>
          <p:cNvPr id="673" name="Shape 673"/>
          <p:cNvSpPr/>
          <p:nvPr/>
        </p:nvSpPr>
        <p:spPr>
          <a:xfrm>
            <a:off x="6061253" y="3142337"/>
            <a:ext cx="1" cy="1437757"/>
          </a:xfrm>
          <a:prstGeom prst="line">
            <a:avLst/>
          </a:prstGeom>
          <a:ln w="25400">
            <a:solidFill>
              <a:schemeClr val="accent1"/>
            </a:solidFill>
            <a:tailEnd type="triangle"/>
          </a:ln>
          <a:effectLst>
            <a:outerShdw blurRad="38100" dist="20000" dir="5400000" rotWithShape="0">
              <a:srgbClr val="000000">
                <a:alpha val="38000"/>
              </a:srgbClr>
            </a:outerShdw>
          </a:effectLst>
        </p:spPr>
        <p:txBody>
          <a:bodyPr lIns="45719" rIns="45719"/>
          <a:lstStyle/>
          <a:p>
            <a:pPr>
              <a:defRPr sz="2700"/>
            </a:pPr>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Shape 675"/>
          <p:cNvSpPr>
            <a:spLocks noGrp="1"/>
          </p:cNvSpPr>
          <p:nvPr>
            <p:ph type="title"/>
          </p:nvPr>
        </p:nvSpPr>
        <p:spPr>
          <a:xfrm>
            <a:off x="32649" y="188638"/>
            <a:ext cx="9144001" cy="864097"/>
          </a:xfrm>
          <a:prstGeom prst="rect">
            <a:avLst/>
          </a:prstGeom>
        </p:spPr>
        <p:txBody>
          <a:bodyPr/>
          <a:lstStyle>
            <a:lvl1pPr defTabSz="749808">
              <a:defRPr sz="3000" b="1">
                <a:solidFill>
                  <a:schemeClr val="accent5">
                    <a:lumOff val="11617"/>
                  </a:schemeClr>
                </a:solidFill>
              </a:defRPr>
            </a:lvl1pPr>
          </a:lstStyle>
          <a:p>
            <a:pPr>
              <a:defRPr b="0"/>
            </a:pPr>
            <a:r>
              <a:rPr b="1"/>
              <a:t>Zusammenschau in verkürzter Perspektive</a:t>
            </a:r>
          </a:p>
        </p:txBody>
      </p:sp>
      <p:sp>
        <p:nvSpPr>
          <p:cNvPr id="676" name="Shape 676"/>
          <p:cNvSpPr>
            <a:spLocks noGrp="1"/>
          </p:cNvSpPr>
          <p:nvPr>
            <p:ph type="body" idx="1"/>
          </p:nvPr>
        </p:nvSpPr>
        <p:spPr>
          <a:xfrm>
            <a:off x="0" y="953301"/>
            <a:ext cx="9144001" cy="5904701"/>
          </a:xfrm>
          <a:prstGeom prst="rect">
            <a:avLst/>
          </a:prstGeom>
        </p:spPr>
        <p:txBody>
          <a:bodyPr/>
          <a:lstStyle/>
          <a:p>
            <a:pPr marL="300036" indent="-300036">
              <a:lnSpc>
                <a:spcPct val="90000"/>
              </a:lnSpc>
              <a:spcBef>
                <a:spcPts val="600"/>
              </a:spcBef>
              <a:buBlip>
                <a:blip r:embed="rId2"/>
              </a:buBlip>
              <a:defRPr sz="2800" b="1"/>
            </a:pPr>
            <a:r>
              <a:t>Zwei oder mehrere zukünftige, aber zeitlich auseinander liegende Ereignisse, werden als zusammenfallend geschaut. Fernes und Nahes werden in einem einzigen Bilde dargestellt. </a:t>
            </a:r>
            <a:endParaRPr sz="1800"/>
          </a:p>
          <a:p>
            <a:pPr marL="702127" lvl="1" indent="-244927">
              <a:lnSpc>
                <a:spcPct val="90000"/>
              </a:lnSpc>
              <a:spcBef>
                <a:spcPts val="500"/>
              </a:spcBef>
              <a:buBlip>
                <a:blip r:embed="rId2"/>
              </a:buBlip>
              <a:defRPr sz="2400"/>
            </a:pPr>
            <a:r>
              <a:t>„</a:t>
            </a:r>
            <a:r>
              <a:rPr b="1"/>
              <a:t>Die zeitliche Komponente tritt zurück</a:t>
            </a:r>
            <a:r>
              <a:t>. Verwandte Begebenheiten, Gerichte sowie Segnungen Gottes, stellen sich in einem einzigen Gemälde dar, </a:t>
            </a:r>
            <a:r>
              <a:rPr b="1"/>
              <a:t>deren zeitliche Sonderung erst durch die Erfüllung gegeben wird</a:t>
            </a:r>
            <a:r>
              <a:t>“ </a:t>
            </a:r>
            <a:r>
              <a:rPr sz="2000"/>
              <a:t>(Hengstenberg)</a:t>
            </a:r>
          </a:p>
          <a:p>
            <a:pPr marL="702127" lvl="1" indent="-244927">
              <a:lnSpc>
                <a:spcPct val="90000"/>
              </a:lnSpc>
              <a:spcBef>
                <a:spcPts val="500"/>
              </a:spcBef>
              <a:buBlip>
                <a:blip r:embed="rId2"/>
              </a:buBlip>
              <a:defRPr sz="2400"/>
            </a:pPr>
            <a:r>
              <a:t>Das Prinzip der „</a:t>
            </a:r>
            <a:r>
              <a:rPr i="1"/>
              <a:t>prophetischen Zusammenschau weit auseinander liegender Ereignisse, geschaut in verkürzter Perspektive</a:t>
            </a:r>
            <a:r>
              <a:t>“ erlaubt es, </a:t>
            </a:r>
            <a:r>
              <a:rPr b="1">
                <a:solidFill>
                  <a:srgbClr val="0000FF"/>
                </a:solidFill>
              </a:rPr>
              <a:t>dass der Prophet ein </a:t>
            </a:r>
            <a:r>
              <a:rPr b="1" u="sng">
                <a:solidFill>
                  <a:srgbClr val="0000FF"/>
                </a:solidFill>
              </a:rPr>
              <a:t>zukünftiges</a:t>
            </a:r>
            <a:r>
              <a:rPr b="1">
                <a:solidFill>
                  <a:srgbClr val="0000FF"/>
                </a:solidFill>
              </a:rPr>
              <a:t> Ereignis mit einem Ereignis der </a:t>
            </a:r>
            <a:r>
              <a:rPr b="1" u="sng">
                <a:solidFill>
                  <a:srgbClr val="0000FF"/>
                </a:solidFill>
              </a:rPr>
              <a:t>gegenwärtigen</a:t>
            </a:r>
            <a:r>
              <a:rPr b="1">
                <a:solidFill>
                  <a:srgbClr val="0000FF"/>
                </a:solidFill>
              </a:rPr>
              <a:t> (oder nahe in der Zukunft liegenden) </a:t>
            </a:r>
            <a:r>
              <a:rPr b="1" u="sng">
                <a:solidFill>
                  <a:srgbClr val="0000FF"/>
                </a:solidFill>
              </a:rPr>
              <a:t>Zeit</a:t>
            </a:r>
            <a:r>
              <a:rPr b="1">
                <a:solidFill>
                  <a:srgbClr val="0000FF"/>
                </a:solidFill>
              </a:rPr>
              <a:t> </a:t>
            </a:r>
            <a:r>
              <a:rPr b="1" u="sng">
                <a:solidFill>
                  <a:srgbClr val="0000FF"/>
                </a:solidFill>
              </a:rPr>
              <a:t>zusammen in einem einzigen Bilde schaut</a:t>
            </a:r>
            <a:r>
              <a:rPr b="1">
                <a:solidFill>
                  <a:srgbClr val="0000FF"/>
                </a:solidFill>
              </a:rPr>
              <a:t>, obwohl sie zeitlich nicht zusammengehören</a:t>
            </a:r>
            <a:r>
              <a:t>. </a:t>
            </a:r>
            <a:r>
              <a:rPr sz="2000"/>
              <a:t>(Delitzsch)</a:t>
            </a:r>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Shape 678"/>
          <p:cNvSpPr>
            <a:spLocks noGrp="1"/>
          </p:cNvSpPr>
          <p:nvPr>
            <p:ph type="body" idx="1"/>
          </p:nvPr>
        </p:nvSpPr>
        <p:spPr>
          <a:xfrm>
            <a:off x="234007" y="499967"/>
            <a:ext cx="8675986" cy="6250108"/>
          </a:xfrm>
          <a:prstGeom prst="rect">
            <a:avLst/>
          </a:prstGeom>
        </p:spPr>
        <p:txBody>
          <a:bodyPr/>
          <a:lstStyle/>
          <a:p>
            <a:pPr marL="0" indent="0">
              <a:buSzTx/>
              <a:buNone/>
              <a:defRPr sz="3000" b="1">
                <a:latin typeface="Arial Narrow"/>
                <a:ea typeface="Arial Narrow"/>
                <a:cs typeface="Arial Narrow"/>
                <a:sym typeface="Arial Narrow"/>
              </a:defRPr>
            </a:pPr>
            <a:r>
              <a:t>1. Daniel hält nichts zurück von Gottes Wahrheit. </a:t>
            </a:r>
          </a:p>
          <a:p>
            <a:pPr marL="0" indent="0">
              <a:buSzTx/>
              <a:buNone/>
              <a:defRPr sz="3000" b="1">
                <a:latin typeface="Arial Narrow"/>
                <a:ea typeface="Arial Narrow"/>
                <a:cs typeface="Arial Narrow"/>
                <a:sym typeface="Arial Narrow"/>
              </a:defRPr>
            </a:pPr>
            <a:r>
              <a:t>2. Daniel glaubt und handelt. Gottes Wort spielt eine große Rolle in Daniels Leben. Deshalb war er stabil. → Welche Rolle spielt Gottes Wort in meinem Leben? </a:t>
            </a:r>
          </a:p>
          <a:p>
            <a:pPr marL="0" indent="0">
              <a:buSzTx/>
              <a:buNone/>
              <a:defRPr sz="3000" b="1">
                <a:latin typeface="Arial Narrow"/>
                <a:ea typeface="Arial Narrow"/>
                <a:cs typeface="Arial Narrow"/>
                <a:sym typeface="Arial Narrow"/>
              </a:defRPr>
            </a:pPr>
            <a:r>
              <a:t>3. Nicht in politischen Systemen ist Sicherheit. </a:t>
            </a:r>
          </a:p>
          <a:p>
            <a:pPr marL="0" indent="0">
              <a:buSzTx/>
              <a:buNone/>
              <a:defRPr sz="3000" b="1">
                <a:latin typeface="Arial Narrow"/>
                <a:ea typeface="Arial Narrow"/>
                <a:cs typeface="Arial Narrow"/>
                <a:sym typeface="Arial Narrow"/>
              </a:defRPr>
            </a:pPr>
            <a:r>
              <a:t>4. Das Gottesvolk soll für die Politiker beten. (1Tm 2,1-4 Ruhige Zeiten, Evangelium)</a:t>
            </a:r>
          </a:p>
          <a:p>
            <a:pPr marL="0" indent="0">
              <a:buSzTx/>
              <a:buNone/>
              <a:defRPr sz="3000" b="1">
                <a:latin typeface="Arial Narrow"/>
                <a:ea typeface="Arial Narrow"/>
                <a:cs typeface="Arial Narrow"/>
                <a:sym typeface="Arial Narrow"/>
              </a:defRPr>
            </a:pPr>
            <a:r>
              <a:t>5. Letztlich ist nur der Stein (Christus) stabil.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7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67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67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67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67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6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 grpId="1" build="p" bldLvl="5" animBg="1" advAuto="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Shape 680"/>
          <p:cNvSpPr>
            <a:spLocks noGrp="1"/>
          </p:cNvSpPr>
          <p:nvPr>
            <p:ph type="body" idx="1"/>
          </p:nvPr>
        </p:nvSpPr>
        <p:spPr>
          <a:xfrm>
            <a:off x="-34418" y="19766"/>
            <a:ext cx="9212836" cy="6818468"/>
          </a:xfrm>
          <a:prstGeom prst="rect">
            <a:avLst/>
          </a:prstGeom>
          <a:solidFill>
            <a:schemeClr val="accent2"/>
          </a:solidFill>
          <a:ln w="25400">
            <a:solidFill>
              <a:srgbClr val="8C3A38"/>
            </a:solidFill>
            <a:round/>
          </a:ln>
          <a:effectLst>
            <a:outerShdw blurRad="38100" dist="23000" dir="5400000" rotWithShape="0">
              <a:srgbClr val="000000">
                <a:alpha val="35000"/>
              </a:srgbClr>
            </a:outerShdw>
          </a:effectLst>
        </p:spPr>
        <p:txBody>
          <a:bodyPr/>
          <a:lstStyle/>
          <a:p>
            <a:pPr marL="0" indent="0" defTabSz="914400">
              <a:spcBef>
                <a:spcPts val="0"/>
              </a:spcBef>
              <a:buSzTx/>
              <a:buNone/>
              <a:defRPr sz="3100">
                <a:solidFill>
                  <a:srgbClr val="FFFFFF"/>
                </a:solidFill>
                <a:latin typeface="Arial"/>
                <a:ea typeface="Arial"/>
                <a:cs typeface="Arial"/>
                <a:sym typeface="Arial"/>
              </a:defRPr>
            </a:pPr>
            <a:r>
              <a:rPr>
                <a:effectLst>
                  <a:outerShdw blurRad="38100" dist="38100" dir="2700000" rotWithShape="0">
                    <a:srgbClr val="000000"/>
                  </a:outerShdw>
                </a:effectLst>
              </a:rPr>
              <a:t>Seid begierig wie neugeborene Kinder nach der unverfälschten Milch des Wortes, damit ihr durch sie wachst, </a:t>
            </a:r>
            <a:r>
              <a:rPr baseline="30193">
                <a:effectLst>
                  <a:outerShdw blurRad="38100" dist="38100" dir="2700000" rotWithShape="0">
                    <a:srgbClr val="000000"/>
                  </a:outerShdw>
                </a:effectLst>
              </a:rPr>
              <a:t>3</a:t>
            </a:r>
            <a:r>
              <a:rPr>
                <a:effectLst>
                  <a:outerShdw blurRad="38100" dist="38100" dir="2700000" rotWithShape="0">
                    <a:srgbClr val="000000"/>
                  </a:outerShdw>
                </a:effectLst>
              </a:rPr>
              <a:t> wenn ihr ‹wirklich› geschmeckt habt, dass der Herr freundlich ist; </a:t>
            </a:r>
            <a:r>
              <a:rPr baseline="30193">
                <a:effectLst>
                  <a:outerShdw blurRad="38100" dist="38100" dir="2700000" rotWithShape="0">
                    <a:srgbClr val="000000"/>
                  </a:outerShdw>
                </a:effectLst>
              </a:rPr>
              <a:t>4</a:t>
            </a:r>
            <a:r>
              <a:rPr>
                <a:effectLst>
                  <a:outerShdw blurRad="38100" dist="38100" dir="2700000" rotWithShape="0">
                    <a:srgbClr val="000000"/>
                  </a:outerShdw>
                </a:effectLst>
              </a:rPr>
              <a:t> indem ihr zu ihm hinkommt, zu einem lebenden </a:t>
            </a:r>
            <a:r>
              <a:rPr>
                <a:solidFill>
                  <a:srgbClr val="FFFC79"/>
                </a:solidFill>
                <a:effectLst>
                  <a:outerShdw blurRad="38100" dist="38100" dir="2700000" rotWithShape="0">
                    <a:srgbClr val="000000"/>
                  </a:outerShdw>
                </a:effectLst>
              </a:rPr>
              <a:t>Stein</a:t>
            </a:r>
            <a:r>
              <a:rPr>
                <a:effectLst>
                  <a:outerShdw blurRad="38100" dist="38100" dir="2700000" rotWithShape="0">
                    <a:srgbClr val="000000"/>
                  </a:outerShdw>
                </a:effectLst>
              </a:rPr>
              <a:t>, von Menschen abgelehnt ‹und verworfen›, ja, aber bei Gott erwählt, kostbar, </a:t>
            </a:r>
            <a:r>
              <a:rPr baseline="30193">
                <a:effectLst>
                  <a:outerShdw blurRad="38100" dist="38100" dir="2700000" rotWithShape="0">
                    <a:srgbClr val="000000"/>
                  </a:outerShdw>
                </a:effectLst>
              </a:rPr>
              <a:t>5</a:t>
            </a:r>
            <a:r>
              <a:rPr>
                <a:effectLst>
                  <a:outerShdw blurRad="38100" dist="38100" dir="2700000" rotWithShape="0">
                    <a:srgbClr val="000000"/>
                  </a:outerShdw>
                </a:effectLst>
              </a:rPr>
              <a:t> werdet auch ihr selbst als lebende Steine gebaut: ein geistliches Haus, eine heilige Priesterschaft, um darzubringen geistliche Opfer, die Gott angenehm sind durch Jesus Christus,</a:t>
            </a:r>
          </a:p>
          <a:p>
            <a:pPr marL="0" indent="0" defTabSz="914400">
              <a:spcBef>
                <a:spcPts val="0"/>
              </a:spcBef>
              <a:buSzTx/>
              <a:buNone/>
              <a:defRPr sz="3100">
                <a:solidFill>
                  <a:srgbClr val="FFFFFF"/>
                </a:solidFill>
                <a:latin typeface="Arial"/>
                <a:ea typeface="Arial"/>
                <a:cs typeface="Arial"/>
                <a:sym typeface="Arial"/>
              </a:defRPr>
            </a:pPr>
            <a:r>
              <a:rPr>
                <a:effectLst>
                  <a:outerShdw blurRad="38100" dist="38100" dir="2700000" rotWithShape="0">
                    <a:srgbClr val="000000"/>
                  </a:outerShdw>
                </a:effectLst>
              </a:rPr>
              <a:t> </a:t>
            </a:r>
            <a:r>
              <a:rPr baseline="30193">
                <a:effectLst>
                  <a:outerShdw blurRad="38100" dist="38100" dir="2700000" rotWithShape="0">
                    <a:srgbClr val="000000"/>
                  </a:outerShdw>
                </a:effectLst>
              </a:rPr>
              <a:t>6</a:t>
            </a:r>
            <a:r>
              <a:rPr>
                <a:effectLst>
                  <a:outerShdw blurRad="38100" dist="38100" dir="2700000" rotWithShape="0">
                    <a:srgbClr val="000000"/>
                  </a:outerShdw>
                </a:effectLst>
              </a:rPr>
              <a:t> Deswegen auch ist in der Schrift enthalten: „Siehe, ich lege in Zion einen </a:t>
            </a:r>
            <a:r>
              <a:rPr>
                <a:solidFill>
                  <a:srgbClr val="FFFC79"/>
                </a:solidFill>
                <a:effectLst>
                  <a:outerShdw blurRad="38100" dist="38100" dir="2700000" rotWithShape="0">
                    <a:srgbClr val="000000"/>
                  </a:outerShdw>
                </a:effectLst>
              </a:rPr>
              <a:t>Eckstein</a:t>
            </a:r>
            <a:r>
              <a:rPr>
                <a:effectLst>
                  <a:outerShdw blurRad="38100" dist="38100" dir="2700000" rotWithShape="0">
                    <a:srgbClr val="000000"/>
                  </a:outerShdw>
                </a:effectLst>
              </a:rPr>
              <a:t>, einen erwählten, kostbaren, und der, der an ihn glaubt, wird keineswegs zuschanden werden.“ 1P 2,2-6</a:t>
            </a: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Shape 682"/>
          <p:cNvSpPr>
            <a:spLocks noGrp="1"/>
          </p:cNvSpPr>
          <p:nvPr>
            <p:ph type="title" idx="4294967295"/>
          </p:nvPr>
        </p:nvSpPr>
        <p:spPr>
          <a:xfrm>
            <a:off x="669726" y="312539"/>
            <a:ext cx="7804548" cy="844800"/>
          </a:xfrm>
          <a:prstGeom prst="rect">
            <a:avLst/>
          </a:prstGeom>
        </p:spPr>
        <p:txBody>
          <a:bodyPr lIns="35718" tIns="35718" rIns="35718" bIns="35718"/>
          <a:lstStyle>
            <a:lvl1pPr defTabSz="410765">
              <a:defRPr sz="4200">
                <a:solidFill>
                  <a:schemeClr val="accent5"/>
                </a:solidFill>
                <a:effectLst>
                  <a:outerShdw blurRad="38100" dist="38100" dir="2700000" rotWithShape="0">
                    <a:srgbClr val="000000"/>
                  </a:outerShdw>
                </a:effectLst>
                <a:latin typeface="Helvetica Light"/>
                <a:ea typeface="Helvetica Light"/>
                <a:cs typeface="Helvetica Light"/>
                <a:sym typeface="Helvetica Light"/>
              </a:defRPr>
            </a:lvl1pPr>
          </a:lstStyle>
          <a:p>
            <a:pPr>
              <a:defRPr sz="1600"/>
            </a:pPr>
            <a:r>
              <a:rPr sz="4200"/>
              <a:t>Dan 5 Belsazar</a:t>
            </a: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Shape 684"/>
          <p:cNvSpPr/>
          <p:nvPr/>
        </p:nvSpPr>
        <p:spPr>
          <a:xfrm>
            <a:off x="216101" y="4210050"/>
            <a:ext cx="8399817" cy="0"/>
          </a:xfrm>
          <a:prstGeom prst="line">
            <a:avLst/>
          </a:prstGeom>
          <a:ln w="38100">
            <a:solidFill>
              <a:srgbClr val="FFFFFF"/>
            </a:solidFill>
          </a:ln>
        </p:spPr>
        <p:txBody>
          <a:bodyPr lIns="45719" rIns="45719"/>
          <a:lstStyle/>
          <a:p>
            <a:pPr>
              <a:defRPr>
                <a:solidFill>
                  <a:srgbClr val="FFFFFF"/>
                </a:solidFill>
              </a:defRPr>
            </a:pPr>
            <a:endParaRPr/>
          </a:p>
        </p:txBody>
      </p:sp>
      <p:sp>
        <p:nvSpPr>
          <p:cNvPr id="685" name="Shape 685"/>
          <p:cNvSpPr/>
          <p:nvPr/>
        </p:nvSpPr>
        <p:spPr>
          <a:xfrm>
            <a:off x="6248400" y="4191000"/>
            <a:ext cx="0" cy="152400"/>
          </a:xfrm>
          <a:prstGeom prst="line">
            <a:avLst/>
          </a:prstGeom>
          <a:ln w="12700">
            <a:solidFill>
              <a:srgbClr val="FFFFFF"/>
            </a:solidFill>
          </a:ln>
        </p:spPr>
        <p:txBody>
          <a:bodyPr lIns="45719" rIns="45719"/>
          <a:lstStyle/>
          <a:p>
            <a:pPr>
              <a:defRPr>
                <a:solidFill>
                  <a:srgbClr val="FFFFFF"/>
                </a:solidFill>
              </a:defRPr>
            </a:pPr>
            <a:endParaRPr/>
          </a:p>
        </p:txBody>
      </p:sp>
      <p:sp>
        <p:nvSpPr>
          <p:cNvPr id="686" name="Shape 686"/>
          <p:cNvSpPr/>
          <p:nvPr/>
        </p:nvSpPr>
        <p:spPr>
          <a:xfrm>
            <a:off x="172675" y="4384675"/>
            <a:ext cx="1202046"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a:solidFill>
                  <a:srgbClr val="FFFFFF"/>
                </a:solidFill>
                <a:latin typeface="Times New Roman"/>
                <a:ea typeface="Times New Roman"/>
                <a:cs typeface="Times New Roman"/>
                <a:sym typeface="Times New Roman"/>
              </a:defRPr>
            </a:lvl1pPr>
          </a:lstStyle>
          <a:p>
            <a:r>
              <a:t>605 v. C.</a:t>
            </a:r>
          </a:p>
        </p:txBody>
      </p:sp>
      <p:sp>
        <p:nvSpPr>
          <p:cNvPr id="687" name="Shape 687"/>
          <p:cNvSpPr/>
          <p:nvPr/>
        </p:nvSpPr>
        <p:spPr>
          <a:xfrm>
            <a:off x="5699125" y="4384675"/>
            <a:ext cx="1202046"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a:solidFill>
                  <a:srgbClr val="FFFFFF"/>
                </a:solidFill>
                <a:latin typeface="Times New Roman"/>
                <a:ea typeface="Times New Roman"/>
                <a:cs typeface="Times New Roman"/>
                <a:sym typeface="Times New Roman"/>
              </a:defRPr>
            </a:lvl1pPr>
          </a:lstStyle>
          <a:p>
            <a:r>
              <a:t>539 v. C.</a:t>
            </a:r>
          </a:p>
        </p:txBody>
      </p:sp>
      <p:grpSp>
        <p:nvGrpSpPr>
          <p:cNvPr id="690" name="Group 690"/>
          <p:cNvGrpSpPr/>
          <p:nvPr/>
        </p:nvGrpSpPr>
        <p:grpSpPr>
          <a:xfrm>
            <a:off x="179511" y="1981200"/>
            <a:ext cx="6068890" cy="1066800"/>
            <a:chOff x="0" y="0"/>
            <a:chExt cx="6068888" cy="1066800"/>
          </a:xfrm>
        </p:grpSpPr>
        <p:sp>
          <p:nvSpPr>
            <p:cNvPr id="688" name="Shape 688"/>
            <p:cNvSpPr/>
            <p:nvPr/>
          </p:nvSpPr>
          <p:spPr>
            <a:xfrm>
              <a:off x="-1" y="0"/>
              <a:ext cx="6068890" cy="1066800"/>
            </a:xfrm>
            <a:prstGeom prst="rect">
              <a:avLst/>
            </a:prstGeom>
            <a:solidFill>
              <a:srgbClr val="3366FF"/>
            </a:solidFill>
            <a:ln w="12700" cap="flat">
              <a:solidFill>
                <a:srgbClr val="FFFFFF"/>
              </a:solidFill>
              <a:prstDash val="solid"/>
              <a:miter lim="800000"/>
            </a:ln>
            <a:effectLst/>
          </p:spPr>
          <p:txBody>
            <a:bodyPr wrap="square" lIns="45719" tIns="45719" rIns="45719" bIns="45719" numCol="1" anchor="ctr">
              <a:noAutofit/>
            </a:bodyPr>
            <a:lstStyle/>
            <a:p>
              <a:pPr>
                <a:defRPr sz="2800" b="1">
                  <a:solidFill>
                    <a:srgbClr val="FFFF00"/>
                  </a:solidFill>
                  <a:latin typeface="Times New Roman"/>
                  <a:ea typeface="Times New Roman"/>
                  <a:cs typeface="Times New Roman"/>
                  <a:sym typeface="Times New Roman"/>
                </a:defRPr>
              </a:pPr>
              <a:endParaRPr/>
            </a:p>
          </p:txBody>
        </p:sp>
        <p:sp>
          <p:nvSpPr>
            <p:cNvPr id="689" name="Shape 689"/>
            <p:cNvSpPr/>
            <p:nvPr/>
          </p:nvSpPr>
          <p:spPr>
            <a:xfrm>
              <a:off x="-1" y="292033"/>
              <a:ext cx="5326148" cy="4827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defRPr sz="2800" b="1">
                  <a:solidFill>
                    <a:srgbClr val="FFFF00"/>
                  </a:solidFill>
                  <a:latin typeface="Times New Roman"/>
                  <a:ea typeface="Times New Roman"/>
                  <a:cs typeface="Times New Roman"/>
                  <a:sym typeface="Times New Roman"/>
                </a:defRPr>
              </a:lvl1pPr>
            </a:lstStyle>
            <a:p>
              <a:r>
                <a:t>Babylonisches Weltreich (605-539)</a:t>
              </a:r>
            </a:p>
          </p:txBody>
        </p:sp>
      </p:grpSp>
      <p:sp>
        <p:nvSpPr>
          <p:cNvPr id="691" name="Shape 691"/>
          <p:cNvSpPr/>
          <p:nvPr/>
        </p:nvSpPr>
        <p:spPr>
          <a:xfrm>
            <a:off x="1371600" y="3352800"/>
            <a:ext cx="2946400" cy="54407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200" b="1">
                <a:solidFill>
                  <a:srgbClr val="FFFF00"/>
                </a:solidFill>
                <a:latin typeface="Times New Roman"/>
                <a:ea typeface="Times New Roman"/>
                <a:cs typeface="Times New Roman"/>
                <a:sym typeface="Times New Roman"/>
              </a:defRPr>
            </a:lvl1pPr>
          </a:lstStyle>
          <a:p>
            <a:r>
              <a:t>Nebukadnezar</a:t>
            </a:r>
          </a:p>
        </p:txBody>
      </p:sp>
      <p:sp>
        <p:nvSpPr>
          <p:cNvPr id="692" name="Shape 692"/>
          <p:cNvSpPr/>
          <p:nvPr/>
        </p:nvSpPr>
        <p:spPr>
          <a:xfrm>
            <a:off x="5092700" y="3657600"/>
            <a:ext cx="1221393"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b="1">
                <a:solidFill>
                  <a:srgbClr val="FFFF00"/>
                </a:solidFill>
                <a:latin typeface="Times New Roman"/>
                <a:ea typeface="Times New Roman"/>
                <a:cs typeface="Times New Roman"/>
                <a:sym typeface="Times New Roman"/>
              </a:defRPr>
            </a:lvl1pPr>
          </a:lstStyle>
          <a:p>
            <a:r>
              <a:t>Belsazar</a:t>
            </a:r>
          </a:p>
        </p:txBody>
      </p:sp>
      <p:sp>
        <p:nvSpPr>
          <p:cNvPr id="693" name="Shape 693"/>
          <p:cNvSpPr/>
          <p:nvPr/>
        </p:nvSpPr>
        <p:spPr>
          <a:xfrm>
            <a:off x="4784725" y="3165475"/>
            <a:ext cx="1153825"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a:solidFill>
                  <a:srgbClr val="FFFFFF"/>
                </a:solidFill>
                <a:latin typeface="Times New Roman"/>
                <a:ea typeface="Times New Roman"/>
                <a:cs typeface="Times New Roman"/>
                <a:sym typeface="Times New Roman"/>
              </a:defRPr>
            </a:lvl1pPr>
          </a:lstStyle>
          <a:p>
            <a:r>
              <a:t>Nabonid</a:t>
            </a: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5" name="Table 695"/>
          <p:cNvGraphicFramePr/>
          <p:nvPr/>
        </p:nvGraphicFramePr>
        <p:xfrm>
          <a:off x="98523" y="1235892"/>
          <a:ext cx="8686802" cy="4668524"/>
        </p:xfrm>
        <a:graphic>
          <a:graphicData uri="http://schemas.openxmlformats.org/drawingml/2006/table">
            <a:tbl>
              <a:tblPr firstRow="1" bandRow="1">
                <a:tableStyleId>{4C3C2611-4C71-4FC5-86AE-919BDF0F9419}</a:tableStyleId>
              </a:tblPr>
              <a:tblGrid>
                <a:gridCol w="7089689"/>
                <a:gridCol w="1593937"/>
              </a:tblGrid>
              <a:tr h="500674">
                <a:tc>
                  <a:txBody>
                    <a:bodyPr/>
                    <a:lstStyle/>
                    <a:p>
                      <a:pPr algn="l">
                        <a:defRPr sz="1600" b="0" i="0">
                          <a:solidFill>
                            <a:srgbClr val="000000"/>
                          </a:solidFill>
                          <a:latin typeface="+mn-lt"/>
                          <a:ea typeface="+mn-ea"/>
                          <a:cs typeface="+mn-cs"/>
                          <a:sym typeface="Helvetica Neue"/>
                        </a:defRPr>
                      </a:pPr>
                      <a:endParaRPr/>
                    </a:p>
                  </a:txBody>
                  <a:tcPr marL="45720" marR="45720" anchor="ctr" horzOverflow="overflow">
                    <a:lnL w="3175">
                      <a:miter lim="400000"/>
                    </a:lnL>
                    <a:lnR w="3175">
                      <a:miter lim="400000"/>
                    </a:lnR>
                    <a:lnT w="3175">
                      <a:miter lim="400000"/>
                    </a:lnT>
                    <a:lnB w="25400">
                      <a:solidFill>
                        <a:srgbClr val="FFFFFF"/>
                      </a:solidFill>
                      <a:bevel/>
                    </a:lnB>
                    <a:solidFill>
                      <a:srgbClr val="0365C0"/>
                    </a:solidFill>
                  </a:tcPr>
                </a:tc>
                <a:tc>
                  <a:txBody>
                    <a:bodyPr/>
                    <a:lstStyle/>
                    <a:p>
                      <a:pPr algn="l">
                        <a:defRPr sz="1600" b="0" i="0">
                          <a:solidFill>
                            <a:srgbClr val="000000"/>
                          </a:solidFill>
                          <a:latin typeface="+mn-lt"/>
                          <a:ea typeface="+mn-ea"/>
                          <a:cs typeface="+mn-cs"/>
                          <a:sym typeface="Helvetica Neue"/>
                        </a:defRPr>
                      </a:pPr>
                      <a:endParaRPr/>
                    </a:p>
                  </a:txBody>
                  <a:tcPr marL="45720" marR="45720" anchor="ctr" horzOverflow="overflow">
                    <a:lnL w="3175">
                      <a:miter lim="400000"/>
                    </a:lnL>
                    <a:lnR w="3175">
                      <a:miter lim="400000"/>
                    </a:lnR>
                    <a:lnT w="3175">
                      <a:miter lim="400000"/>
                    </a:lnT>
                    <a:lnB w="25400">
                      <a:solidFill>
                        <a:srgbClr val="FFFFFF"/>
                      </a:solidFill>
                      <a:bevel/>
                    </a:lnB>
                    <a:solidFill>
                      <a:srgbClr val="0365C0"/>
                    </a:solidFill>
                  </a:tcPr>
                </a:tc>
              </a:tr>
              <a:tr h="485864">
                <a:tc>
                  <a:txBody>
                    <a:bodyPr/>
                    <a:lstStyle/>
                    <a:p>
                      <a:pPr algn="l">
                        <a:defRPr sz="1600" b="0" i="0">
                          <a:solidFill>
                            <a:srgbClr val="000000"/>
                          </a:solidFill>
                          <a:latin typeface="+mn-lt"/>
                          <a:ea typeface="+mn-ea"/>
                          <a:cs typeface="+mn-cs"/>
                          <a:sym typeface="Helvetica Neue"/>
                        </a:defRPr>
                      </a:pPr>
                      <a:r>
                        <a:rPr sz="2200" b="1" i="1">
                          <a:solidFill>
                            <a:srgbClr val="FF0000"/>
                          </a:solidFill>
                        </a:rPr>
                        <a:t>Nabopolassar</a:t>
                      </a:r>
                      <a:r>
                        <a:rPr sz="2200" b="1" i="1">
                          <a:solidFill>
                            <a:srgbClr val="000080"/>
                          </a:solidFill>
                        </a:rPr>
                        <a:t> (Vater von Nebukadnezar) </a:t>
                      </a:r>
                    </a:p>
                  </a:txBody>
                  <a:tcPr marL="45720" marR="45720" anchor="ctr" horzOverflow="overflow">
                    <a:lnL w="3175">
                      <a:miter lim="400000"/>
                    </a:lnL>
                    <a:lnR w="3175">
                      <a:miter lim="400000"/>
                    </a:lnR>
                    <a:lnT w="25400">
                      <a:solidFill>
                        <a:srgbClr val="FFFFFF"/>
                      </a:solidFill>
                      <a:bevel/>
                    </a:lnT>
                    <a:lnB w="3175">
                      <a:miter lim="400000"/>
                    </a:lnB>
                    <a:solidFill>
                      <a:srgbClr val="FFFFFF"/>
                    </a:solidFill>
                  </a:tcPr>
                </a:tc>
                <a:tc>
                  <a:txBody>
                    <a:bodyPr/>
                    <a:lstStyle/>
                    <a:p>
                      <a:pPr algn="l">
                        <a:defRPr sz="1600" b="0" i="0">
                          <a:solidFill>
                            <a:srgbClr val="000000"/>
                          </a:solidFill>
                          <a:latin typeface="+mn-lt"/>
                          <a:ea typeface="+mn-ea"/>
                          <a:cs typeface="+mn-cs"/>
                          <a:sym typeface="Helvetica Neue"/>
                        </a:defRPr>
                      </a:pPr>
                      <a:r>
                        <a:rPr sz="2200" b="1" i="1">
                          <a:solidFill>
                            <a:srgbClr val="000080"/>
                          </a:solidFill>
                        </a:rPr>
                        <a:t>626-605 </a:t>
                      </a:r>
                    </a:p>
                  </a:txBody>
                  <a:tcPr marL="45720" marR="45720" anchor="ctr" horzOverflow="overflow">
                    <a:lnL w="3175">
                      <a:miter lim="400000"/>
                    </a:lnL>
                    <a:lnR w="3175">
                      <a:miter lim="400000"/>
                    </a:lnR>
                    <a:lnT w="25400">
                      <a:solidFill>
                        <a:srgbClr val="FFFFFF"/>
                      </a:solidFill>
                      <a:bevel/>
                    </a:lnT>
                    <a:lnB w="3175">
                      <a:miter lim="400000"/>
                    </a:lnB>
                    <a:solidFill>
                      <a:srgbClr val="FFFFFF"/>
                    </a:solidFill>
                  </a:tcPr>
                </a:tc>
              </a:tr>
              <a:tr h="515485">
                <a:tc>
                  <a:txBody>
                    <a:bodyPr/>
                    <a:lstStyle/>
                    <a:p>
                      <a:pPr algn="l">
                        <a:defRPr sz="1600" b="0" i="0">
                          <a:solidFill>
                            <a:srgbClr val="000000"/>
                          </a:solidFill>
                          <a:latin typeface="+mn-lt"/>
                          <a:ea typeface="+mn-ea"/>
                          <a:cs typeface="+mn-cs"/>
                          <a:sym typeface="Helvetica Neue"/>
                        </a:defRPr>
                      </a:pPr>
                      <a:r>
                        <a:rPr sz="2200" b="1" i="1">
                          <a:solidFill>
                            <a:srgbClr val="FF0000"/>
                          </a:solidFill>
                        </a:rPr>
                        <a:t>Nebukadnezar</a:t>
                      </a:r>
                    </a:p>
                  </a:txBody>
                  <a:tcPr marL="45720" marR="45720" anchor="ctr" horzOverflow="overflow">
                    <a:lnL w="3175">
                      <a:miter lim="400000"/>
                    </a:lnL>
                    <a:lnR w="3175">
                      <a:miter lim="400000"/>
                    </a:lnR>
                    <a:lnT w="3175">
                      <a:miter lim="400000"/>
                    </a:lnT>
                    <a:lnB w="3175">
                      <a:miter lim="400000"/>
                    </a:lnB>
                    <a:solidFill>
                      <a:srgbClr val="E3E5E8"/>
                    </a:solidFill>
                  </a:tcPr>
                </a:tc>
                <a:tc>
                  <a:txBody>
                    <a:bodyPr/>
                    <a:lstStyle/>
                    <a:p>
                      <a:pPr algn="l">
                        <a:defRPr sz="1600" b="0" i="0">
                          <a:solidFill>
                            <a:srgbClr val="000000"/>
                          </a:solidFill>
                          <a:latin typeface="+mn-lt"/>
                          <a:ea typeface="+mn-ea"/>
                          <a:cs typeface="+mn-cs"/>
                          <a:sym typeface="Helvetica Neue"/>
                        </a:defRPr>
                      </a:pPr>
                      <a:r>
                        <a:rPr sz="2200" b="1" i="1">
                          <a:solidFill>
                            <a:srgbClr val="000080"/>
                          </a:solidFill>
                        </a:rPr>
                        <a:t>605-562</a:t>
                      </a:r>
                    </a:p>
                  </a:txBody>
                  <a:tcPr marL="45720" marR="45720" anchor="ctr" horzOverflow="overflow">
                    <a:lnL w="3175">
                      <a:miter lim="400000"/>
                    </a:lnL>
                    <a:lnR w="3175">
                      <a:miter lim="400000"/>
                    </a:lnR>
                    <a:lnT w="3175">
                      <a:miter lim="400000"/>
                    </a:lnT>
                    <a:lnB w="3175">
                      <a:miter lim="400000"/>
                    </a:lnB>
                    <a:solidFill>
                      <a:srgbClr val="E3E5E8"/>
                    </a:solidFill>
                  </a:tcPr>
                </a:tc>
              </a:tr>
              <a:tr h="500674">
                <a:tc>
                  <a:txBody>
                    <a:bodyPr/>
                    <a:lstStyle/>
                    <a:p>
                      <a:pPr algn="l">
                        <a:defRPr sz="1600" b="0" i="0">
                          <a:solidFill>
                            <a:srgbClr val="000000"/>
                          </a:solidFill>
                          <a:latin typeface="+mn-lt"/>
                          <a:ea typeface="+mn-ea"/>
                          <a:cs typeface="+mn-cs"/>
                          <a:sym typeface="Helvetica Neue"/>
                        </a:defRPr>
                      </a:pPr>
                      <a:r>
                        <a:rPr sz="2200" b="1" i="1">
                          <a:solidFill>
                            <a:srgbClr val="FF0000"/>
                          </a:solidFill>
                        </a:rPr>
                        <a:t>Evil Merodach </a:t>
                      </a:r>
                      <a:r>
                        <a:rPr sz="2200" b="1" i="1">
                          <a:solidFill>
                            <a:srgbClr val="000080"/>
                          </a:solidFill>
                        </a:rPr>
                        <a:t>(Amel Marduk) </a:t>
                      </a:r>
                    </a:p>
                  </a:txBody>
                  <a:tcPr marL="45720" marR="45720" anchor="ctr" horzOverflow="overflow">
                    <a:lnL w="3175">
                      <a:miter lim="400000"/>
                    </a:lnL>
                    <a:lnR w="3175">
                      <a:miter lim="400000"/>
                    </a:lnR>
                    <a:lnT w="3175">
                      <a:miter lim="400000"/>
                    </a:lnT>
                    <a:lnB w="3175">
                      <a:miter lim="400000"/>
                    </a:lnB>
                    <a:solidFill>
                      <a:srgbClr val="FFFFFF"/>
                    </a:solidFill>
                  </a:tcPr>
                </a:tc>
                <a:tc>
                  <a:txBody>
                    <a:bodyPr/>
                    <a:lstStyle/>
                    <a:p>
                      <a:pPr algn="l">
                        <a:defRPr sz="1600" b="0" i="0">
                          <a:solidFill>
                            <a:srgbClr val="000000"/>
                          </a:solidFill>
                          <a:latin typeface="+mn-lt"/>
                          <a:ea typeface="+mn-ea"/>
                          <a:cs typeface="+mn-cs"/>
                          <a:sym typeface="Helvetica Neue"/>
                        </a:defRPr>
                      </a:pPr>
                      <a:r>
                        <a:rPr sz="2200" b="1" i="1">
                          <a:solidFill>
                            <a:srgbClr val="000080"/>
                          </a:solidFill>
                        </a:rPr>
                        <a:t>562-560</a:t>
                      </a:r>
                    </a:p>
                  </a:txBody>
                  <a:tcPr marL="45720" marR="45720" anchor="ctr" horzOverflow="overflow">
                    <a:lnL w="3175">
                      <a:miter lim="400000"/>
                    </a:lnL>
                    <a:lnR w="3175">
                      <a:miter lim="400000"/>
                    </a:lnR>
                    <a:lnT w="3175">
                      <a:miter lim="400000"/>
                    </a:lnT>
                    <a:lnB w="3175">
                      <a:miter lim="400000"/>
                    </a:lnB>
                    <a:solidFill>
                      <a:srgbClr val="FFFFFF"/>
                    </a:solidFill>
                  </a:tcPr>
                </a:tc>
              </a:tr>
              <a:tr h="500674">
                <a:tc>
                  <a:txBody>
                    <a:bodyPr/>
                    <a:lstStyle/>
                    <a:p>
                      <a:pPr algn="l">
                        <a:defRPr sz="1600" b="0" i="0">
                          <a:solidFill>
                            <a:srgbClr val="000000"/>
                          </a:solidFill>
                          <a:latin typeface="+mn-lt"/>
                          <a:ea typeface="+mn-ea"/>
                          <a:cs typeface="+mn-cs"/>
                          <a:sym typeface="Helvetica Neue"/>
                        </a:defRPr>
                      </a:pPr>
                      <a:r>
                        <a:rPr sz="2200" b="1" i="1">
                          <a:solidFill>
                            <a:srgbClr val="FF0000"/>
                          </a:solidFill>
                        </a:rPr>
                        <a:t>Nergal</a:t>
                      </a:r>
                    </a:p>
                  </a:txBody>
                  <a:tcPr marL="45720" marR="45720" anchor="ctr" horzOverflow="overflow">
                    <a:lnL w="3175">
                      <a:miter lim="400000"/>
                    </a:lnL>
                    <a:lnR w="3175">
                      <a:miter lim="400000"/>
                    </a:lnR>
                    <a:lnT w="3175">
                      <a:miter lim="400000"/>
                    </a:lnT>
                    <a:lnB w="3175">
                      <a:miter lim="400000"/>
                    </a:lnB>
                    <a:solidFill>
                      <a:srgbClr val="E3E5E8"/>
                    </a:solidFill>
                  </a:tcPr>
                </a:tc>
                <a:tc>
                  <a:txBody>
                    <a:bodyPr/>
                    <a:lstStyle/>
                    <a:p>
                      <a:pPr algn="l">
                        <a:defRPr sz="1600" b="0" i="0">
                          <a:solidFill>
                            <a:srgbClr val="000000"/>
                          </a:solidFill>
                          <a:latin typeface="+mn-lt"/>
                          <a:ea typeface="+mn-ea"/>
                          <a:cs typeface="+mn-cs"/>
                          <a:sym typeface="Helvetica Neue"/>
                        </a:defRPr>
                      </a:pPr>
                      <a:r>
                        <a:rPr sz="2200" b="1" i="1">
                          <a:solidFill>
                            <a:srgbClr val="000080"/>
                          </a:solidFill>
                        </a:rPr>
                        <a:t>560-556 </a:t>
                      </a:r>
                    </a:p>
                  </a:txBody>
                  <a:tcPr marL="45720" marR="45720" anchor="ctr" horzOverflow="overflow">
                    <a:lnL w="3175">
                      <a:miter lim="400000"/>
                    </a:lnL>
                    <a:lnR w="3175">
                      <a:miter lim="400000"/>
                    </a:lnR>
                    <a:lnT w="3175">
                      <a:miter lim="400000"/>
                    </a:lnT>
                    <a:lnB w="3175">
                      <a:miter lim="400000"/>
                    </a:lnB>
                    <a:solidFill>
                      <a:srgbClr val="E3E5E8"/>
                    </a:solidFill>
                  </a:tcPr>
                </a:tc>
              </a:tr>
              <a:tr h="500674">
                <a:tc>
                  <a:txBody>
                    <a:bodyPr/>
                    <a:lstStyle/>
                    <a:p>
                      <a:pPr algn="l">
                        <a:defRPr sz="1600" b="0" i="0">
                          <a:solidFill>
                            <a:srgbClr val="000000"/>
                          </a:solidFill>
                          <a:latin typeface="+mn-lt"/>
                          <a:ea typeface="+mn-ea"/>
                          <a:cs typeface="+mn-cs"/>
                          <a:sym typeface="Helvetica Neue"/>
                        </a:defRPr>
                      </a:pPr>
                      <a:r>
                        <a:rPr sz="2200" b="1" i="1">
                          <a:solidFill>
                            <a:srgbClr val="FF0000"/>
                          </a:solidFill>
                        </a:rPr>
                        <a:t>Labashi</a:t>
                      </a:r>
                      <a:r>
                        <a:rPr sz="2200" b="1" i="1">
                          <a:solidFill>
                            <a:srgbClr val="000080"/>
                          </a:solidFill>
                        </a:rPr>
                        <a:t> Marduk</a:t>
                      </a:r>
                    </a:p>
                  </a:txBody>
                  <a:tcPr marL="45720" marR="45720" anchor="ctr" horzOverflow="overflow">
                    <a:lnL w="3175">
                      <a:miter lim="400000"/>
                    </a:lnL>
                    <a:lnR w="3175">
                      <a:miter lim="400000"/>
                    </a:lnR>
                    <a:lnT w="3175">
                      <a:miter lim="400000"/>
                    </a:lnT>
                    <a:lnB w="3175">
                      <a:miter lim="400000"/>
                    </a:lnB>
                    <a:solidFill>
                      <a:srgbClr val="FFFFFF"/>
                    </a:solidFill>
                  </a:tcPr>
                </a:tc>
                <a:tc>
                  <a:txBody>
                    <a:bodyPr/>
                    <a:lstStyle/>
                    <a:p>
                      <a:pPr algn="l">
                        <a:defRPr sz="1600" b="0" i="0">
                          <a:solidFill>
                            <a:srgbClr val="000000"/>
                          </a:solidFill>
                          <a:latin typeface="+mn-lt"/>
                          <a:ea typeface="+mn-ea"/>
                          <a:cs typeface="+mn-cs"/>
                          <a:sym typeface="Helvetica Neue"/>
                        </a:defRPr>
                      </a:pPr>
                      <a:r>
                        <a:rPr sz="2200" b="1" i="1">
                          <a:solidFill>
                            <a:srgbClr val="000080"/>
                          </a:solidFill>
                        </a:rPr>
                        <a:t>556</a:t>
                      </a:r>
                    </a:p>
                  </a:txBody>
                  <a:tcPr marL="45720" marR="45720" anchor="ctr" horzOverflow="overflow">
                    <a:lnL w="3175">
                      <a:miter lim="400000"/>
                    </a:lnL>
                    <a:lnR w="3175">
                      <a:miter lim="400000"/>
                    </a:lnR>
                    <a:lnT w="3175">
                      <a:miter lim="400000"/>
                    </a:lnT>
                    <a:lnB w="3175">
                      <a:miter lim="400000"/>
                    </a:lnB>
                    <a:solidFill>
                      <a:srgbClr val="FFFFFF"/>
                    </a:solidFill>
                  </a:tcPr>
                </a:tc>
              </a:tr>
              <a:tr h="500674">
                <a:tc>
                  <a:txBody>
                    <a:bodyPr/>
                    <a:lstStyle/>
                    <a:p>
                      <a:pPr algn="l">
                        <a:defRPr sz="1600" b="0" i="0">
                          <a:solidFill>
                            <a:srgbClr val="000000"/>
                          </a:solidFill>
                          <a:latin typeface="+mn-lt"/>
                          <a:ea typeface="+mn-ea"/>
                          <a:cs typeface="+mn-cs"/>
                          <a:sym typeface="Helvetica Neue"/>
                        </a:defRPr>
                      </a:pPr>
                      <a:r>
                        <a:rPr sz="2200" b="1" i="1">
                          <a:solidFill>
                            <a:srgbClr val="FF0000"/>
                          </a:solidFill>
                        </a:rPr>
                        <a:t>Nabonidus</a:t>
                      </a:r>
                      <a:r>
                        <a:rPr sz="2200" b="1" i="1">
                          <a:solidFill>
                            <a:srgbClr val="000080"/>
                          </a:solidFill>
                        </a:rPr>
                        <a:t> </a:t>
                      </a:r>
                      <a:r>
                        <a:rPr sz="2200" i="1">
                          <a:solidFill>
                            <a:srgbClr val="000080"/>
                          </a:solidFill>
                        </a:rPr>
                        <a:t>(Schwiegersohn von Nebukadnezar) </a:t>
                      </a:r>
                      <a:endParaRPr sz="2200"/>
                    </a:p>
                    <a:p>
                      <a:pPr algn="l">
                        <a:defRPr sz="1600" b="0" i="0">
                          <a:solidFill>
                            <a:srgbClr val="000000"/>
                          </a:solidFill>
                          <a:latin typeface="+mn-lt"/>
                          <a:ea typeface="+mn-ea"/>
                          <a:cs typeface="+mn-cs"/>
                          <a:sym typeface="Helvetica Neue"/>
                        </a:defRPr>
                      </a:pPr>
                      <a:r>
                        <a:rPr sz="2200" i="1">
                          <a:solidFill>
                            <a:srgbClr val="000080"/>
                          </a:solidFill>
                        </a:rPr>
                        <a:t> </a:t>
                      </a:r>
                    </a:p>
                  </a:txBody>
                  <a:tcPr marL="45720" marR="45720" anchor="ctr" horzOverflow="overflow">
                    <a:lnL w="3175">
                      <a:miter lim="400000"/>
                    </a:lnL>
                    <a:lnR w="3175">
                      <a:miter lim="400000"/>
                    </a:lnR>
                    <a:lnT w="3175">
                      <a:miter lim="400000"/>
                    </a:lnT>
                    <a:lnB w="3175">
                      <a:miter lim="400000"/>
                    </a:lnB>
                    <a:solidFill>
                      <a:srgbClr val="E3E5E8"/>
                    </a:solidFill>
                  </a:tcPr>
                </a:tc>
                <a:tc>
                  <a:txBody>
                    <a:bodyPr/>
                    <a:lstStyle/>
                    <a:p>
                      <a:pPr algn="l">
                        <a:defRPr sz="1600" b="0" i="0">
                          <a:solidFill>
                            <a:srgbClr val="000000"/>
                          </a:solidFill>
                          <a:latin typeface="+mn-lt"/>
                          <a:ea typeface="+mn-ea"/>
                          <a:cs typeface="+mn-cs"/>
                          <a:sym typeface="Helvetica Neue"/>
                        </a:defRPr>
                      </a:pPr>
                      <a:r>
                        <a:rPr sz="2200" b="1" i="1">
                          <a:solidFill>
                            <a:srgbClr val="000080"/>
                          </a:solidFill>
                        </a:rPr>
                        <a:t>556-</a:t>
                      </a:r>
                      <a:r>
                        <a:rPr sz="2200" b="1" i="1">
                          <a:solidFill>
                            <a:srgbClr val="00062B"/>
                          </a:solidFill>
                        </a:rPr>
                        <a:t>539</a:t>
                      </a:r>
                    </a:p>
                  </a:txBody>
                  <a:tcPr marL="45720" marR="45720" anchor="ctr" horzOverflow="overflow">
                    <a:lnL w="3175">
                      <a:miter lim="400000"/>
                    </a:lnL>
                    <a:lnR w="3175">
                      <a:miter lim="400000"/>
                    </a:lnR>
                    <a:lnT w="3175">
                      <a:miter lim="400000"/>
                    </a:lnT>
                    <a:lnB w="3175">
                      <a:miter lim="400000"/>
                    </a:lnB>
                    <a:solidFill>
                      <a:srgbClr val="E3E5E8"/>
                    </a:solidFill>
                  </a:tcPr>
                </a:tc>
              </a:tr>
              <a:tr h="1160623">
                <a:tc>
                  <a:txBody>
                    <a:bodyPr/>
                    <a:lstStyle/>
                    <a:p>
                      <a:pPr algn="l">
                        <a:defRPr sz="1600" b="0" i="0">
                          <a:solidFill>
                            <a:srgbClr val="000000"/>
                          </a:solidFill>
                          <a:latin typeface="+mn-lt"/>
                          <a:ea typeface="+mn-ea"/>
                          <a:cs typeface="+mn-cs"/>
                          <a:sym typeface="Helvetica Neue"/>
                        </a:defRPr>
                      </a:pPr>
                      <a:r>
                        <a:rPr sz="2200" b="1" i="1">
                          <a:solidFill>
                            <a:srgbClr val="FF0000"/>
                          </a:solidFill>
                        </a:rPr>
                        <a:t>Belsazar</a:t>
                      </a:r>
                      <a:r>
                        <a:rPr sz="2200" b="1" i="1">
                          <a:solidFill>
                            <a:srgbClr val="000080"/>
                          </a:solidFill>
                        </a:rPr>
                        <a:t> </a:t>
                      </a:r>
                      <a:r>
                        <a:rPr sz="2200" i="1">
                          <a:solidFill>
                            <a:srgbClr val="000080"/>
                          </a:solidFill>
                        </a:rPr>
                        <a:t>(Mitregent und Stellvertreter von Nabonid während dessen 10jähriger Abwesenheit)</a:t>
                      </a:r>
                    </a:p>
                  </a:txBody>
                  <a:tcPr marL="45720" marR="45720" anchor="ctr" horzOverflow="overflow">
                    <a:lnL w="3175">
                      <a:miter lim="400000"/>
                    </a:lnL>
                    <a:lnR w="3175">
                      <a:miter lim="400000"/>
                    </a:lnR>
                    <a:lnT w="3175">
                      <a:miter lim="400000"/>
                    </a:lnT>
                    <a:lnB w="3175">
                      <a:miter lim="400000"/>
                    </a:lnB>
                    <a:solidFill>
                      <a:srgbClr val="FFFFFF"/>
                    </a:solidFill>
                  </a:tcPr>
                </a:tc>
                <a:tc>
                  <a:txBody>
                    <a:bodyPr/>
                    <a:lstStyle/>
                    <a:p>
                      <a:pPr algn="l">
                        <a:defRPr sz="1600" b="0" i="0">
                          <a:solidFill>
                            <a:srgbClr val="000000"/>
                          </a:solidFill>
                          <a:latin typeface="+mn-lt"/>
                          <a:ea typeface="+mn-ea"/>
                          <a:cs typeface="+mn-cs"/>
                          <a:sym typeface="Helvetica Neue"/>
                        </a:defRPr>
                      </a:pPr>
                      <a:r>
                        <a:rPr sz="2200" b="1" i="1">
                          <a:solidFill>
                            <a:srgbClr val="000080"/>
                          </a:solidFill>
                        </a:rPr>
                        <a:t>553-</a:t>
                      </a:r>
                      <a:r>
                        <a:rPr sz="2200" b="1" i="1">
                          <a:solidFill>
                            <a:srgbClr val="00062B"/>
                          </a:solidFill>
                        </a:rPr>
                        <a:t>539</a:t>
                      </a:r>
                    </a:p>
                  </a:txBody>
                  <a:tcPr marL="45720" marR="45720" anchor="ctr" horzOverflow="overflow">
                    <a:lnL w="3175">
                      <a:miter lim="400000"/>
                    </a:lnL>
                    <a:lnR w="3175">
                      <a:miter lim="400000"/>
                    </a:lnR>
                    <a:lnT w="3175">
                      <a:miter lim="400000"/>
                    </a:lnT>
                    <a:lnB w="3175">
                      <a:miter lim="400000"/>
                    </a:lnB>
                    <a:solidFill>
                      <a:srgbClr val="FFFFFF"/>
                    </a:solidFill>
                  </a:tcPr>
                </a:tc>
              </a:tr>
            </a:tbl>
          </a:graphicData>
        </a:graphic>
      </p:graphicFrame>
      <p:sp>
        <p:nvSpPr>
          <p:cNvPr id="696" name="Shape 696"/>
          <p:cNvSpPr>
            <a:spLocks noGrp="1"/>
          </p:cNvSpPr>
          <p:nvPr>
            <p:ph type="title" idx="4294967295"/>
          </p:nvPr>
        </p:nvSpPr>
        <p:spPr>
          <a:xfrm>
            <a:off x="669726" y="312539"/>
            <a:ext cx="7804548" cy="538957"/>
          </a:xfrm>
          <a:prstGeom prst="rect">
            <a:avLst/>
          </a:prstGeom>
        </p:spPr>
        <p:txBody>
          <a:bodyPr lIns="35718" tIns="35718" rIns="35718" bIns="35718"/>
          <a:lstStyle>
            <a:lvl1pPr defTabSz="340935">
              <a:defRPr sz="3154">
                <a:effectLst>
                  <a:outerShdw blurRad="31623" dist="31623" dir="2700000" rotWithShape="0">
                    <a:srgbClr val="000000"/>
                  </a:outerShdw>
                </a:effectLst>
                <a:latin typeface="Helvetica Light"/>
                <a:ea typeface="Helvetica Light"/>
                <a:cs typeface="Helvetica Light"/>
                <a:sym typeface="Helvetica Light"/>
              </a:defRPr>
            </a:lvl1pPr>
          </a:lstStyle>
          <a:p>
            <a:pPr>
              <a:defRPr sz="1328">
                <a:solidFill>
                  <a:srgbClr val="FFFFFF"/>
                </a:solidFill>
              </a:defRPr>
            </a:pPr>
            <a:r>
              <a:rPr sz="3154">
                <a:solidFill>
                  <a:srgbClr val="FFC000"/>
                </a:solidFill>
              </a:rPr>
              <a:t>Babylonische Herrscher</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 grpId="1" animBg="1" advAuto="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Shape 698"/>
          <p:cNvSpPr>
            <a:spLocks noGrp="1"/>
          </p:cNvSpPr>
          <p:nvPr>
            <p:ph type="body" idx="1"/>
          </p:nvPr>
        </p:nvSpPr>
        <p:spPr>
          <a:xfrm>
            <a:off x="669726" y="1943455"/>
            <a:ext cx="7804548" cy="4021577"/>
          </a:xfrm>
          <a:prstGeom prst="rect">
            <a:avLst/>
          </a:prstGeom>
        </p:spPr>
        <p:txBody>
          <a:bodyPr/>
          <a:lstStyle/>
          <a:p>
            <a:pPr marL="0" indent="0" defTabSz="398442">
              <a:spcBef>
                <a:spcPts val="1300"/>
              </a:spcBef>
              <a:buSzTx/>
              <a:buNone/>
              <a:defRPr sz="1552"/>
            </a:pPr>
            <a:r>
              <a:rPr sz="5626">
                <a:latin typeface="Bwhebb"/>
                <a:ea typeface="Bwhebb"/>
                <a:cs typeface="Bwhebb"/>
                <a:sym typeface="Bwhebb"/>
              </a:rPr>
              <a:t>Mene .. </a:t>
            </a:r>
            <a:r>
              <a:rPr sz="2910">
                <a:effectLst>
                  <a:outerShdw blurRad="36957" dist="36957" dir="2700000" rotWithShape="0">
                    <a:srgbClr val="000000"/>
                  </a:outerShdw>
                </a:effectLst>
              </a:rPr>
              <a:t>Mine = 50 Schekel</a:t>
            </a:r>
          </a:p>
          <a:p>
            <a:pPr marL="0" indent="0" defTabSz="398442">
              <a:spcBef>
                <a:spcPts val="1300"/>
              </a:spcBef>
              <a:buSzTx/>
              <a:buNone/>
              <a:defRPr sz="1552"/>
            </a:pPr>
            <a:r>
              <a:rPr sz="5626">
                <a:latin typeface="Bwhebb"/>
                <a:ea typeface="Bwhebb"/>
                <a:cs typeface="Bwhebb"/>
                <a:sym typeface="Bwhebb"/>
              </a:rPr>
              <a:t>Mene .. </a:t>
            </a:r>
            <a:r>
              <a:rPr sz="2910">
                <a:effectLst>
                  <a:outerShdw blurRad="36957" dist="36957" dir="2700000" rotWithShape="0">
                    <a:srgbClr val="000000"/>
                  </a:outerShdw>
                </a:effectLst>
              </a:rPr>
              <a:t>Mine = 50 Schekel</a:t>
            </a:r>
          </a:p>
          <a:p>
            <a:pPr marL="0" indent="0" defTabSz="398442">
              <a:spcBef>
                <a:spcPts val="1300"/>
              </a:spcBef>
              <a:buSzTx/>
              <a:buNone/>
              <a:defRPr sz="1552"/>
            </a:pPr>
            <a:r>
              <a:rPr sz="5626">
                <a:latin typeface="Bwhebb"/>
                <a:ea typeface="Bwhebb"/>
                <a:cs typeface="Bwhebb"/>
                <a:sym typeface="Bwhebb"/>
              </a:rPr>
              <a:t>Tekel .. </a:t>
            </a:r>
            <a:r>
              <a:rPr sz="2910">
                <a:effectLst>
                  <a:outerShdw blurRad="36957" dist="36957" dir="2700000" rotWithShape="0">
                    <a:srgbClr val="000000"/>
                  </a:outerShdw>
                </a:effectLst>
              </a:rPr>
              <a:t>Schekel</a:t>
            </a:r>
          </a:p>
          <a:p>
            <a:pPr marL="0" indent="0" defTabSz="398442">
              <a:spcBef>
                <a:spcPts val="1300"/>
              </a:spcBef>
              <a:buSzTx/>
              <a:buNone/>
              <a:defRPr sz="1552"/>
            </a:pPr>
            <a:r>
              <a:rPr sz="5626">
                <a:latin typeface="Bwhebb"/>
                <a:ea typeface="Bwhebb"/>
                <a:cs typeface="Bwhebb"/>
                <a:sym typeface="Bwhebb"/>
              </a:rPr>
              <a:t>Peres ..</a:t>
            </a:r>
            <a:r>
              <a:rPr sz="5626">
                <a:effectLst>
                  <a:outerShdw blurRad="36957" dist="36957" dir="2700000" rotWithShape="0">
                    <a:srgbClr val="000000"/>
                  </a:outerShdw>
                </a:effectLst>
                <a:latin typeface="Bwhebb"/>
                <a:ea typeface="Bwhebb"/>
                <a:cs typeface="Bwhebb"/>
                <a:sym typeface="Bwhebb"/>
              </a:rPr>
              <a:t> </a:t>
            </a:r>
            <a:r>
              <a:rPr sz="2910">
                <a:effectLst>
                  <a:outerShdw blurRad="36957" dist="36957" dir="2700000" rotWithShape="0">
                    <a:srgbClr val="000000"/>
                  </a:outerShdw>
                </a:effectLst>
              </a:rPr>
              <a:t>„halb“ = halber Schekel</a:t>
            </a:r>
          </a:p>
        </p:txBody>
      </p:sp>
      <p:sp>
        <p:nvSpPr>
          <p:cNvPr id="699" name="Shape 699"/>
          <p:cNvSpPr>
            <a:spLocks noGrp="1"/>
          </p:cNvSpPr>
          <p:nvPr>
            <p:ph type="title" idx="4294967295"/>
          </p:nvPr>
        </p:nvSpPr>
        <p:spPr>
          <a:xfrm>
            <a:off x="669726" y="312539"/>
            <a:ext cx="7804548" cy="1136285"/>
          </a:xfrm>
          <a:prstGeom prst="rect">
            <a:avLst/>
          </a:prstGeom>
        </p:spPr>
        <p:txBody>
          <a:bodyPr lIns="35718" tIns="35718" rIns="35718" bIns="35718"/>
          <a:lstStyle/>
          <a:p>
            <a:pPr defTabSz="410765">
              <a:defRPr sz="1600">
                <a:solidFill>
                  <a:srgbClr val="FFFFFF"/>
                </a:solidFill>
                <a:effectLst>
                  <a:outerShdw blurRad="38100" dist="38100" dir="2700000" rotWithShape="0">
                    <a:srgbClr val="000000"/>
                  </a:outerShdw>
                </a:effectLst>
                <a:latin typeface="Helvetica Light"/>
                <a:ea typeface="Helvetica Light"/>
                <a:cs typeface="Helvetica Light"/>
                <a:sym typeface="Helvetica Light"/>
              </a:defRPr>
            </a:pPr>
            <a:r>
              <a:rPr sz="4200" b="1">
                <a:solidFill>
                  <a:srgbClr val="FFFF00"/>
                </a:solidFill>
                <a:latin typeface="Arial"/>
                <a:ea typeface="Arial"/>
                <a:cs typeface="Arial"/>
                <a:sym typeface="Arial"/>
              </a:rPr>
              <a:t>M   M   T   P </a:t>
            </a:r>
            <a:r>
              <a:rPr sz="4200">
                <a:solidFill>
                  <a:srgbClr val="FFFF00"/>
                </a:solidFill>
              </a:rPr>
              <a:t> </a:t>
            </a:r>
            <a:r>
              <a:rPr sz="4200"/>
              <a:t>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9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69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69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69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6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 grpId="1" build="p" bldLvl="5" animBg="1" advAuto="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1" name="Table 701"/>
          <p:cNvGraphicFramePr/>
          <p:nvPr/>
        </p:nvGraphicFramePr>
        <p:xfrm>
          <a:off x="56826" y="1600200"/>
          <a:ext cx="9033523" cy="5239030"/>
        </p:xfrm>
        <a:graphic>
          <a:graphicData uri="http://schemas.openxmlformats.org/drawingml/2006/table">
            <a:tbl>
              <a:tblPr firstRow="1" bandRow="1">
                <a:tableStyleId>{4C3C2611-4C71-4FC5-86AE-919BDF0F9419}</a:tableStyleId>
              </a:tblPr>
              <a:tblGrid>
                <a:gridCol w="2460797"/>
                <a:gridCol w="2054375"/>
                <a:gridCol w="4515173"/>
              </a:tblGrid>
              <a:tr h="1308963">
                <a:tc>
                  <a:txBody>
                    <a:bodyPr/>
                    <a:lstStyle/>
                    <a:p>
                      <a:pPr algn="ctr">
                        <a:defRPr sz="1600" b="0" i="0">
                          <a:solidFill>
                            <a:srgbClr val="000000"/>
                          </a:solidFill>
                          <a:latin typeface="+mn-lt"/>
                          <a:ea typeface="+mn-ea"/>
                          <a:cs typeface="+mn-cs"/>
                          <a:sym typeface="Helvetica Neue"/>
                        </a:defRPr>
                      </a:pPr>
                      <a:r>
                        <a:rPr sz="2200" b="1" cap="all">
                          <a:solidFill>
                            <a:srgbClr val="E5DAF6"/>
                          </a:solidFill>
                        </a:rPr>
                        <a:t>M</a:t>
                      </a:r>
                      <a:r>
                        <a:rPr sz="2200" b="1">
                          <a:solidFill>
                            <a:srgbClr val="E5DAF6"/>
                          </a:solidFill>
                        </a:rPr>
                        <a:t>e</a:t>
                      </a:r>
                      <a:r>
                        <a:rPr sz="2200" b="1" cap="all">
                          <a:solidFill>
                            <a:srgbClr val="E5DAF6"/>
                          </a:solidFill>
                        </a:rPr>
                        <a:t>ne, M</a:t>
                      </a:r>
                      <a:r>
                        <a:rPr sz="2200" b="1">
                          <a:solidFill>
                            <a:srgbClr val="E5DAF6"/>
                          </a:solidFill>
                        </a:rPr>
                        <a:t>e</a:t>
                      </a:r>
                      <a:r>
                        <a:rPr sz="2200" b="1" cap="all">
                          <a:solidFill>
                            <a:srgbClr val="E5DAF6"/>
                          </a:solidFill>
                        </a:rPr>
                        <a:t>ne</a:t>
                      </a:r>
                    </a:p>
                  </a:txBody>
                  <a:tcPr marL="45720" marR="45720" anchor="ctr" horzOverflow="overflow">
                    <a:lnL w="3175">
                      <a:miter lim="400000"/>
                    </a:lnL>
                    <a:lnR w="3175">
                      <a:miter lim="400000"/>
                    </a:lnR>
                    <a:lnT w="3175">
                      <a:miter lim="400000"/>
                    </a:lnT>
                    <a:lnB w="25400">
                      <a:solidFill>
                        <a:srgbClr val="FFFFFF"/>
                      </a:solidFill>
                      <a:bevel/>
                    </a:lnB>
                    <a:solidFill>
                      <a:srgbClr val="0365C0"/>
                    </a:solidFill>
                  </a:tcPr>
                </a:tc>
                <a:tc>
                  <a:txBody>
                    <a:bodyPr/>
                    <a:lstStyle/>
                    <a:p>
                      <a:pPr algn="ctr">
                        <a:defRPr sz="1600" b="0" i="0">
                          <a:solidFill>
                            <a:srgbClr val="000000"/>
                          </a:solidFill>
                          <a:latin typeface="+mn-lt"/>
                          <a:ea typeface="+mn-ea"/>
                          <a:cs typeface="+mn-cs"/>
                          <a:sym typeface="Helvetica Neue"/>
                        </a:defRPr>
                      </a:pPr>
                      <a:r>
                        <a:rPr sz="2200" b="1" cap="all">
                          <a:solidFill>
                            <a:srgbClr val="F5B7E3"/>
                          </a:solidFill>
                        </a:rPr>
                        <a:t>T</a:t>
                      </a:r>
                      <a:r>
                        <a:rPr sz="2200" b="1">
                          <a:solidFill>
                            <a:srgbClr val="F5B7E3"/>
                          </a:solidFill>
                        </a:rPr>
                        <a:t>e</a:t>
                      </a:r>
                      <a:r>
                        <a:rPr sz="2200" b="1" cap="all">
                          <a:solidFill>
                            <a:srgbClr val="F5B7E3"/>
                          </a:solidFill>
                        </a:rPr>
                        <a:t>KEL</a:t>
                      </a:r>
                    </a:p>
                  </a:txBody>
                  <a:tcPr marL="45720" marR="45720" anchor="ctr" horzOverflow="overflow">
                    <a:lnL w="3175">
                      <a:miter lim="400000"/>
                    </a:lnL>
                    <a:lnR w="3175">
                      <a:miter lim="400000"/>
                    </a:lnR>
                    <a:lnT w="3175">
                      <a:miter lim="400000"/>
                    </a:lnT>
                    <a:lnB w="25400">
                      <a:solidFill>
                        <a:srgbClr val="FFFFFF"/>
                      </a:solidFill>
                      <a:bevel/>
                    </a:lnB>
                    <a:solidFill>
                      <a:srgbClr val="0365C0"/>
                    </a:solidFill>
                  </a:tcPr>
                </a:tc>
                <a:tc>
                  <a:txBody>
                    <a:bodyPr/>
                    <a:lstStyle/>
                    <a:p>
                      <a:pPr algn="ctr">
                        <a:defRPr sz="1600" b="0" i="0">
                          <a:solidFill>
                            <a:srgbClr val="000000"/>
                          </a:solidFill>
                          <a:latin typeface="+mn-lt"/>
                          <a:ea typeface="+mn-ea"/>
                          <a:cs typeface="+mn-cs"/>
                          <a:sym typeface="Helvetica Neue"/>
                        </a:defRPr>
                      </a:pPr>
                      <a:r>
                        <a:rPr sz="2200" b="1" cap="all">
                          <a:solidFill>
                            <a:srgbClr val="FFFFFF"/>
                          </a:solidFill>
                        </a:rPr>
                        <a:t>P</a:t>
                      </a:r>
                      <a:r>
                        <a:rPr sz="2200" b="1">
                          <a:solidFill>
                            <a:srgbClr val="FFFFFF"/>
                          </a:solidFill>
                        </a:rPr>
                        <a:t>a</a:t>
                      </a:r>
                      <a:r>
                        <a:rPr sz="2200" b="1" cap="all">
                          <a:solidFill>
                            <a:srgbClr val="FFFFFF"/>
                          </a:solidFill>
                        </a:rPr>
                        <a:t>r</a:t>
                      </a:r>
                      <a:r>
                        <a:rPr sz="2200" b="1">
                          <a:solidFill>
                            <a:srgbClr val="FFFFFF"/>
                          </a:solidFill>
                        </a:rPr>
                        <a:t>e</a:t>
                      </a:r>
                      <a:r>
                        <a:rPr sz="2200" b="1" cap="all">
                          <a:solidFill>
                            <a:srgbClr val="FFFFFF"/>
                          </a:solidFill>
                        </a:rPr>
                        <a:t>s</a:t>
                      </a:r>
                      <a:r>
                        <a:rPr sz="2200" b="1">
                          <a:solidFill>
                            <a:srgbClr val="FFFFFF"/>
                          </a:solidFill>
                        </a:rPr>
                        <a:t> (u-PhaRSin) </a:t>
                      </a:r>
                    </a:p>
                  </a:txBody>
                  <a:tcPr marL="45720" marR="45720" anchor="ctr" horzOverflow="overflow">
                    <a:lnL w="3175">
                      <a:miter lim="400000"/>
                    </a:lnL>
                    <a:lnR w="3175">
                      <a:miter lim="400000"/>
                    </a:lnR>
                    <a:lnT w="3175">
                      <a:miter lim="400000"/>
                    </a:lnT>
                    <a:lnB w="25400">
                      <a:solidFill>
                        <a:srgbClr val="FFFFFF"/>
                      </a:solidFill>
                      <a:bevel/>
                    </a:lnB>
                    <a:solidFill>
                      <a:srgbClr val="0365C0"/>
                    </a:solidFill>
                  </a:tcPr>
                </a:tc>
              </a:tr>
              <a:tr h="1308963">
                <a:tc>
                  <a:txBody>
                    <a:bodyPr/>
                    <a:lstStyle/>
                    <a:p>
                      <a:pPr algn="ctr">
                        <a:defRPr sz="1600" b="0" i="0">
                          <a:solidFill>
                            <a:srgbClr val="000000"/>
                          </a:solidFill>
                          <a:latin typeface="+mn-lt"/>
                          <a:ea typeface="+mn-ea"/>
                          <a:cs typeface="+mn-cs"/>
                          <a:sym typeface="Helvetica Neue"/>
                        </a:defRPr>
                      </a:pPr>
                      <a:r>
                        <a:rPr sz="2200" b="1" i="1">
                          <a:solidFill>
                            <a:srgbClr val="7030A0"/>
                          </a:solidFill>
                        </a:rPr>
                        <a:t>gezählt, gezählt</a:t>
                      </a:r>
                    </a:p>
                  </a:txBody>
                  <a:tcPr marL="45720" marR="45720" anchor="ctr" horzOverflow="overflow">
                    <a:lnL w="3175">
                      <a:miter lim="400000"/>
                    </a:lnL>
                    <a:lnR w="3175">
                      <a:miter lim="400000"/>
                    </a:lnR>
                    <a:lnT w="25400">
                      <a:solidFill>
                        <a:srgbClr val="FFFFFF"/>
                      </a:solidFill>
                      <a:bevel/>
                    </a:lnT>
                    <a:lnB w="3175">
                      <a:miter lim="400000"/>
                    </a:lnB>
                    <a:solidFill>
                      <a:srgbClr val="FFFFFF"/>
                    </a:solidFill>
                  </a:tcPr>
                </a:tc>
                <a:tc>
                  <a:txBody>
                    <a:bodyPr/>
                    <a:lstStyle/>
                    <a:p>
                      <a:pPr algn="ctr">
                        <a:defRPr sz="1600" b="0" i="0">
                          <a:solidFill>
                            <a:srgbClr val="000000"/>
                          </a:solidFill>
                          <a:latin typeface="+mn-lt"/>
                          <a:ea typeface="+mn-ea"/>
                          <a:cs typeface="+mn-cs"/>
                          <a:sym typeface="Helvetica Neue"/>
                        </a:defRPr>
                      </a:pPr>
                      <a:r>
                        <a:rPr sz="2200" b="1" i="1">
                          <a:solidFill>
                            <a:srgbClr val="FF0000"/>
                          </a:solidFill>
                        </a:rPr>
                        <a:t>gewogen</a:t>
                      </a:r>
                    </a:p>
                  </a:txBody>
                  <a:tcPr marL="45720" marR="45720" anchor="ctr" horzOverflow="overflow">
                    <a:lnL w="3175">
                      <a:miter lim="400000"/>
                    </a:lnL>
                    <a:lnR w="3175">
                      <a:miter lim="400000"/>
                    </a:lnR>
                    <a:lnT w="25400">
                      <a:solidFill>
                        <a:srgbClr val="FFFFFF"/>
                      </a:solidFill>
                      <a:bevel/>
                    </a:lnT>
                    <a:lnB w="3175">
                      <a:miter lim="400000"/>
                    </a:lnB>
                    <a:solidFill>
                      <a:srgbClr val="FFFFFF"/>
                    </a:solidFill>
                  </a:tcPr>
                </a:tc>
                <a:tc>
                  <a:txBody>
                    <a:bodyPr/>
                    <a:lstStyle/>
                    <a:p>
                      <a:pPr algn="ctr">
                        <a:defRPr sz="1600" b="0" i="0">
                          <a:solidFill>
                            <a:srgbClr val="000000"/>
                          </a:solidFill>
                          <a:latin typeface="+mn-lt"/>
                          <a:ea typeface="+mn-ea"/>
                          <a:cs typeface="+mn-cs"/>
                          <a:sym typeface="Helvetica Neue"/>
                        </a:defRPr>
                      </a:pPr>
                      <a:r>
                        <a:rPr sz="2200" b="1" i="1">
                          <a:solidFill>
                            <a:srgbClr val="161616"/>
                          </a:solidFill>
                        </a:rPr>
                        <a:t>„und in Stücke zerteilt“ / </a:t>
                      </a:r>
                      <a:endParaRPr sz="2200">
                        <a:solidFill>
                          <a:srgbClr val="161616"/>
                        </a:solidFill>
                      </a:endParaRPr>
                    </a:p>
                    <a:p>
                      <a:pPr algn="ctr">
                        <a:defRPr sz="1600" b="0" i="0">
                          <a:solidFill>
                            <a:srgbClr val="000000"/>
                          </a:solidFill>
                          <a:latin typeface="+mn-lt"/>
                          <a:ea typeface="+mn-ea"/>
                          <a:cs typeface="+mn-cs"/>
                          <a:sym typeface="Helvetica Neue"/>
                        </a:defRPr>
                      </a:pPr>
                      <a:r>
                        <a:rPr sz="2200" b="1" i="1">
                          <a:solidFill>
                            <a:srgbClr val="161616"/>
                          </a:solidFill>
                        </a:rPr>
                        <a:t>+ „und den Persern“ </a:t>
                      </a:r>
                      <a:endParaRPr sz="2200">
                        <a:solidFill>
                          <a:srgbClr val="161616"/>
                        </a:solidFill>
                      </a:endParaRPr>
                    </a:p>
                    <a:p>
                      <a:pPr algn="ctr">
                        <a:defRPr sz="1600" b="0" i="0">
                          <a:solidFill>
                            <a:srgbClr val="000000"/>
                          </a:solidFill>
                          <a:latin typeface="+mn-lt"/>
                          <a:ea typeface="+mn-ea"/>
                          <a:cs typeface="+mn-cs"/>
                          <a:sym typeface="Helvetica Neue"/>
                        </a:defRPr>
                      </a:pPr>
                      <a:r>
                        <a:rPr sz="2200" b="1" i="1">
                          <a:solidFill>
                            <a:srgbClr val="161616"/>
                          </a:solidFill>
                        </a:rPr>
                        <a:t>[</a:t>
                      </a:r>
                      <a:r>
                        <a:rPr sz="2200" b="1" i="1" u="sng">
                          <a:solidFill>
                            <a:srgbClr val="161616"/>
                          </a:solidFill>
                        </a:rPr>
                        <a:t>Doppelsinn</a:t>
                      </a:r>
                      <a:r>
                        <a:rPr sz="2200" b="1" i="1">
                          <a:solidFill>
                            <a:srgbClr val="161616"/>
                          </a:solidFill>
                        </a:rPr>
                        <a:t>]</a:t>
                      </a:r>
                    </a:p>
                  </a:txBody>
                  <a:tcPr marL="45720" marR="45720" anchor="ctr" horzOverflow="overflow">
                    <a:lnL w="3175">
                      <a:miter lim="400000"/>
                    </a:lnL>
                    <a:lnR w="3175">
                      <a:miter lim="400000"/>
                    </a:lnR>
                    <a:lnT w="25400">
                      <a:solidFill>
                        <a:srgbClr val="FFFFFF"/>
                      </a:solidFill>
                      <a:bevel/>
                    </a:lnT>
                    <a:lnB w="3175">
                      <a:miter lim="400000"/>
                    </a:lnB>
                    <a:solidFill>
                      <a:srgbClr val="FFFFFF"/>
                    </a:solidFill>
                  </a:tcPr>
                </a:tc>
              </a:tr>
              <a:tr h="1308963">
                <a:tc>
                  <a:txBody>
                    <a:bodyPr/>
                    <a:lstStyle/>
                    <a:p>
                      <a:pPr algn="ctr">
                        <a:defRPr sz="1600" b="0" i="0">
                          <a:solidFill>
                            <a:srgbClr val="000000"/>
                          </a:solidFill>
                          <a:latin typeface="+mn-lt"/>
                          <a:ea typeface="+mn-ea"/>
                          <a:cs typeface="+mn-cs"/>
                          <a:sym typeface="Helvetica Neue"/>
                        </a:defRPr>
                      </a:pPr>
                      <a:r>
                        <a:rPr sz="2200" b="1" i="1">
                          <a:solidFill>
                            <a:srgbClr val="7030A0"/>
                          </a:solidFill>
                        </a:rPr>
                        <a:t>Mine, Mine </a:t>
                      </a:r>
                      <a:endParaRPr sz="2200">
                        <a:solidFill>
                          <a:srgbClr val="7030A0"/>
                        </a:solidFill>
                      </a:endParaRPr>
                    </a:p>
                    <a:p>
                      <a:pPr algn="ctr">
                        <a:defRPr sz="1600" b="0" i="0">
                          <a:solidFill>
                            <a:srgbClr val="000000"/>
                          </a:solidFill>
                          <a:latin typeface="+mn-lt"/>
                          <a:ea typeface="+mn-ea"/>
                          <a:cs typeface="+mn-cs"/>
                          <a:sym typeface="Helvetica Neue"/>
                        </a:defRPr>
                      </a:pPr>
                      <a:r>
                        <a:rPr sz="2200" b="1" i="1">
                          <a:solidFill>
                            <a:srgbClr val="7030A0"/>
                          </a:solidFill>
                        </a:rPr>
                        <a:t>(= 50 Schekel)</a:t>
                      </a:r>
                    </a:p>
                  </a:txBody>
                  <a:tcPr marL="45720" marR="45720" anchor="ctr" horzOverflow="overflow">
                    <a:lnL w="3175">
                      <a:miter lim="400000"/>
                    </a:lnL>
                    <a:lnR w="3175">
                      <a:miter lim="400000"/>
                    </a:lnR>
                    <a:lnT w="3175">
                      <a:miter lim="400000"/>
                    </a:lnT>
                    <a:lnB w="3175">
                      <a:miter lim="400000"/>
                    </a:lnB>
                    <a:solidFill>
                      <a:srgbClr val="E3E5E8"/>
                    </a:solidFill>
                  </a:tcPr>
                </a:tc>
                <a:tc>
                  <a:txBody>
                    <a:bodyPr/>
                    <a:lstStyle/>
                    <a:p>
                      <a:pPr algn="ctr">
                        <a:defRPr sz="1600" b="0" i="0">
                          <a:solidFill>
                            <a:srgbClr val="000000"/>
                          </a:solidFill>
                          <a:latin typeface="+mn-lt"/>
                          <a:ea typeface="+mn-ea"/>
                          <a:cs typeface="+mn-cs"/>
                          <a:sym typeface="Helvetica Neue"/>
                        </a:defRPr>
                      </a:pPr>
                      <a:r>
                        <a:rPr sz="2200" b="1" i="1">
                          <a:solidFill>
                            <a:srgbClr val="FF0000"/>
                          </a:solidFill>
                        </a:rPr>
                        <a:t>Schekel</a:t>
                      </a:r>
                    </a:p>
                  </a:txBody>
                  <a:tcPr marL="45720" marR="45720" anchor="ctr" horzOverflow="overflow">
                    <a:lnL w="3175">
                      <a:miter lim="400000"/>
                    </a:lnL>
                    <a:lnR w="3175">
                      <a:miter lim="400000"/>
                    </a:lnR>
                    <a:lnT w="3175">
                      <a:miter lim="400000"/>
                    </a:lnT>
                    <a:lnB w="3175">
                      <a:miter lim="400000"/>
                    </a:lnB>
                    <a:solidFill>
                      <a:srgbClr val="E3E5E8"/>
                    </a:solidFill>
                  </a:tcPr>
                </a:tc>
                <a:tc>
                  <a:txBody>
                    <a:bodyPr/>
                    <a:lstStyle/>
                    <a:p>
                      <a:pPr algn="ctr">
                        <a:defRPr sz="1600" b="0" i="0">
                          <a:solidFill>
                            <a:srgbClr val="000000"/>
                          </a:solidFill>
                          <a:latin typeface="+mn-lt"/>
                          <a:ea typeface="+mn-ea"/>
                          <a:cs typeface="+mn-cs"/>
                          <a:sym typeface="Helvetica Neue"/>
                        </a:defRPr>
                      </a:pPr>
                      <a:r>
                        <a:rPr sz="2200" b="1" i="1">
                          <a:solidFill>
                            <a:srgbClr val="161616"/>
                          </a:solidFill>
                        </a:rPr>
                        <a:t>u-Pharsin / Peres = „halb/geteilt“</a:t>
                      </a:r>
                    </a:p>
                  </a:txBody>
                  <a:tcPr marL="45720" marR="45720" anchor="ctr" horzOverflow="overflow">
                    <a:lnL w="3175">
                      <a:miter lim="400000"/>
                    </a:lnL>
                    <a:lnR w="3175">
                      <a:miter lim="400000"/>
                    </a:lnR>
                    <a:lnT w="3175">
                      <a:miter lim="400000"/>
                    </a:lnT>
                    <a:lnB w="3175">
                      <a:miter lim="400000"/>
                    </a:lnB>
                    <a:solidFill>
                      <a:srgbClr val="E3E5E8"/>
                    </a:solidFill>
                  </a:tcPr>
                </a:tc>
              </a:tr>
              <a:tr h="1308963">
                <a:tc>
                  <a:txBody>
                    <a:bodyPr/>
                    <a:lstStyle/>
                    <a:p>
                      <a:pPr algn="ctr">
                        <a:defRPr sz="1600" b="0" i="0">
                          <a:solidFill>
                            <a:srgbClr val="000000"/>
                          </a:solidFill>
                          <a:latin typeface="+mn-lt"/>
                          <a:ea typeface="+mn-ea"/>
                          <a:cs typeface="+mn-cs"/>
                          <a:sym typeface="Helvetica Neue"/>
                        </a:defRPr>
                      </a:pPr>
                      <a:r>
                        <a:rPr sz="2200" b="1" i="1">
                          <a:solidFill>
                            <a:srgbClr val="000080"/>
                          </a:solidFill>
                        </a:rPr>
                        <a:t>M, M</a:t>
                      </a:r>
                    </a:p>
                  </a:txBody>
                  <a:tcPr marL="45720" marR="45720" anchor="ctr" horzOverflow="overflow">
                    <a:lnL w="3175">
                      <a:miter lim="400000"/>
                    </a:lnL>
                    <a:lnR w="3175">
                      <a:miter lim="400000"/>
                    </a:lnR>
                    <a:lnT w="3175">
                      <a:miter lim="400000"/>
                    </a:lnT>
                    <a:lnB w="3175">
                      <a:miter lim="400000"/>
                    </a:lnB>
                    <a:solidFill>
                      <a:srgbClr val="FFFFFF"/>
                    </a:solidFill>
                  </a:tcPr>
                </a:tc>
                <a:tc>
                  <a:txBody>
                    <a:bodyPr/>
                    <a:lstStyle/>
                    <a:p>
                      <a:pPr algn="ctr">
                        <a:defRPr sz="1600" b="0" i="0">
                          <a:solidFill>
                            <a:srgbClr val="000000"/>
                          </a:solidFill>
                          <a:latin typeface="+mn-lt"/>
                          <a:ea typeface="+mn-ea"/>
                          <a:cs typeface="+mn-cs"/>
                          <a:sym typeface="Helvetica Neue"/>
                        </a:defRPr>
                      </a:pPr>
                      <a:r>
                        <a:rPr sz="2200" b="1" i="1">
                          <a:solidFill>
                            <a:srgbClr val="000080"/>
                          </a:solidFill>
                        </a:rPr>
                        <a:t>T</a:t>
                      </a:r>
                    </a:p>
                  </a:txBody>
                  <a:tcPr marL="45720" marR="45720" anchor="ctr" horzOverflow="overflow">
                    <a:lnL w="3175">
                      <a:miter lim="400000"/>
                    </a:lnL>
                    <a:lnR w="3175">
                      <a:miter lim="400000"/>
                    </a:lnR>
                    <a:lnT w="3175">
                      <a:miter lim="400000"/>
                    </a:lnT>
                    <a:lnB w="3175">
                      <a:miter lim="400000"/>
                    </a:lnB>
                    <a:solidFill>
                      <a:srgbClr val="FFFFFF"/>
                    </a:solidFill>
                  </a:tcPr>
                </a:tc>
                <a:tc>
                  <a:txBody>
                    <a:bodyPr/>
                    <a:lstStyle/>
                    <a:p>
                      <a:pPr algn="ctr">
                        <a:defRPr sz="1600" b="0" i="0">
                          <a:solidFill>
                            <a:srgbClr val="000000"/>
                          </a:solidFill>
                          <a:latin typeface="+mn-lt"/>
                          <a:ea typeface="+mn-ea"/>
                          <a:cs typeface="+mn-cs"/>
                          <a:sym typeface="Helvetica Neue"/>
                        </a:defRPr>
                      </a:pPr>
                      <a:r>
                        <a:rPr sz="2200" b="1" i="1">
                          <a:solidFill>
                            <a:srgbClr val="000080"/>
                          </a:solidFill>
                        </a:rPr>
                        <a:t>P</a:t>
                      </a:r>
                    </a:p>
                  </a:txBody>
                  <a:tcPr marL="45720" marR="45720" anchor="ctr" horzOverflow="overflow">
                    <a:lnL w="3175">
                      <a:miter lim="400000"/>
                    </a:lnL>
                    <a:lnR w="3175">
                      <a:miter lim="400000"/>
                    </a:lnR>
                    <a:lnT w="3175">
                      <a:miter lim="400000"/>
                    </a:lnT>
                    <a:lnB w="3175">
                      <a:miter lim="400000"/>
                    </a:lnB>
                    <a:solidFill>
                      <a:srgbClr val="FFFFFF"/>
                    </a:solidFill>
                  </a:tcPr>
                </a:tc>
              </a:tr>
            </a:tbl>
          </a:graphicData>
        </a:graphic>
      </p:graphicFrame>
      <p:sp>
        <p:nvSpPr>
          <p:cNvPr id="702" name="Shape 702"/>
          <p:cNvSpPr>
            <a:spLocks noGrp="1"/>
          </p:cNvSpPr>
          <p:nvPr>
            <p:ph type="title" idx="4294967295"/>
          </p:nvPr>
        </p:nvSpPr>
        <p:spPr>
          <a:xfrm>
            <a:off x="669726" y="312539"/>
            <a:ext cx="7804548" cy="1518047"/>
          </a:xfrm>
          <a:prstGeom prst="rect">
            <a:avLst/>
          </a:prstGeom>
        </p:spPr>
        <p:txBody>
          <a:bodyPr lIns="35718" tIns="35718" rIns="35718" bIns="35718"/>
          <a:lstStyle>
            <a:lvl1pPr defTabSz="410765">
              <a:defRPr sz="4200">
                <a:effectLst>
                  <a:outerShdw blurRad="38100" dist="38100" dir="2700000" rotWithShape="0">
                    <a:srgbClr val="000000"/>
                  </a:outerShdw>
                </a:effectLst>
                <a:latin typeface="Helvetica Light"/>
                <a:ea typeface="Helvetica Light"/>
                <a:cs typeface="Helvetica Light"/>
                <a:sym typeface="Helvetica Light"/>
              </a:defRPr>
            </a:lvl1pPr>
          </a:lstStyle>
          <a:p>
            <a:pPr>
              <a:defRPr sz="1600">
                <a:solidFill>
                  <a:srgbClr val="FFFFFF"/>
                </a:solidFill>
              </a:defRPr>
            </a:pPr>
            <a:r>
              <a:rPr sz="4200">
                <a:solidFill>
                  <a:srgbClr val="FFC000"/>
                </a:solidFill>
              </a:rPr>
              <a:t>Mene Mene Tekel u-Pharsin</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 grpId="1" animBg="1" advAuto="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Shape 704"/>
          <p:cNvSpPr>
            <a:spLocks noGrp="1"/>
          </p:cNvSpPr>
          <p:nvPr>
            <p:ph type="body" idx="1"/>
          </p:nvPr>
        </p:nvSpPr>
        <p:spPr>
          <a:xfrm>
            <a:off x="0" y="83790"/>
            <a:ext cx="9144000" cy="6690420"/>
          </a:xfrm>
          <a:prstGeom prst="rect">
            <a:avLst/>
          </a:prstGeom>
        </p:spPr>
        <p:txBody>
          <a:bodyPr/>
          <a:lstStyle/>
          <a:p>
            <a:pPr marL="0" indent="0">
              <a:lnSpc>
                <a:spcPct val="80000"/>
              </a:lnSpc>
              <a:spcBef>
                <a:spcPts val="400"/>
              </a:spcBef>
              <a:buSzTx/>
              <a:buNone/>
              <a:defRPr sz="2400" b="1"/>
            </a:pPr>
            <a:r>
              <a:t>1.K 1:  </a:t>
            </a:r>
            <a:r>
              <a:rPr>
                <a:solidFill>
                  <a:srgbClr val="00B0F0"/>
                </a:solidFill>
              </a:rPr>
              <a:t>Die Weigerung am babylonischen Hof</a:t>
            </a:r>
            <a:r>
              <a:t> (</a:t>
            </a:r>
            <a:r>
              <a:rPr b="0"/>
              <a:t>Einleitung</a:t>
            </a:r>
            <a:r>
              <a:t>)</a:t>
            </a:r>
          </a:p>
          <a:p>
            <a:pPr marL="0" indent="0">
              <a:lnSpc>
                <a:spcPct val="80000"/>
              </a:lnSpc>
              <a:spcBef>
                <a:spcPts val="400"/>
              </a:spcBef>
              <a:buSzTx/>
              <a:buNone/>
              <a:defRPr sz="2400" b="1"/>
            </a:pPr>
            <a:r>
              <a:t>2.K </a:t>
            </a:r>
            <a:r>
              <a:rPr>
                <a:solidFill>
                  <a:srgbClr val="FFFF00"/>
                </a:solidFill>
              </a:rPr>
              <a:t>2-3</a:t>
            </a:r>
            <a:r>
              <a:t>: </a:t>
            </a:r>
            <a:r>
              <a:rPr>
                <a:solidFill>
                  <a:srgbClr val="FFFF00"/>
                </a:solidFill>
              </a:rPr>
              <a:t>Die zwei Menschenbildnisse</a:t>
            </a:r>
          </a:p>
          <a:p>
            <a:pPr marL="0" indent="0">
              <a:lnSpc>
                <a:spcPct val="80000"/>
              </a:lnSpc>
              <a:spcBef>
                <a:spcPts val="400"/>
              </a:spcBef>
              <a:buSzTx/>
              <a:buNone/>
              <a:defRPr sz="2400"/>
            </a:pPr>
            <a:r>
              <a:t>  </a:t>
            </a:r>
            <a:r>
              <a:rPr>
                <a:solidFill>
                  <a:srgbClr val="FFFF00"/>
                </a:solidFill>
              </a:rPr>
              <a:t>a.</a:t>
            </a:r>
            <a:r>
              <a:t> Nebukadnezars </a:t>
            </a:r>
            <a:r>
              <a:rPr>
                <a:solidFill>
                  <a:srgbClr val="FFFF00"/>
                </a:solidFill>
              </a:rPr>
              <a:t>Traumbild</a:t>
            </a:r>
            <a:r>
              <a:t> von den </a:t>
            </a:r>
            <a:r>
              <a:rPr>
                <a:solidFill>
                  <a:srgbClr val="FFFF00"/>
                </a:solidFill>
              </a:rPr>
              <a:t>Weltreichen</a:t>
            </a:r>
            <a:r>
              <a:t> 2,1-44</a:t>
            </a:r>
          </a:p>
          <a:p>
            <a:pPr marL="0" indent="0">
              <a:lnSpc>
                <a:spcPct val="80000"/>
              </a:lnSpc>
              <a:spcBef>
                <a:spcPts val="400"/>
              </a:spcBef>
              <a:buSzTx/>
              <a:buNone/>
              <a:defRPr sz="2400">
                <a:solidFill>
                  <a:srgbClr val="FFFF00"/>
                </a:solidFill>
              </a:defRPr>
            </a:pPr>
            <a:r>
              <a:t>  b.</a:t>
            </a:r>
            <a:r>
              <a:rPr>
                <a:solidFill>
                  <a:srgbClr val="FFFFFF"/>
                </a:solidFill>
              </a:rPr>
              <a:t> Nebukadnezars Bild: </a:t>
            </a:r>
            <a:r>
              <a:rPr>
                <a:solidFill>
                  <a:srgbClr val="FF5050"/>
                </a:solidFill>
              </a:rPr>
              <a:t>Drangsal</a:t>
            </a:r>
            <a:r>
              <a:rPr>
                <a:solidFill>
                  <a:srgbClr val="FFFFFF"/>
                </a:solidFill>
              </a:rPr>
              <a:t> (Freunde) </a:t>
            </a:r>
            <a:r>
              <a:rPr>
                <a:solidFill>
                  <a:srgbClr val="FF5050"/>
                </a:solidFill>
              </a:rPr>
              <a:t>Gott rettet </a:t>
            </a:r>
            <a:r>
              <a:rPr>
                <a:solidFill>
                  <a:srgbClr val="FFFFFF"/>
                </a:solidFill>
              </a:rPr>
              <a:t>3,1-30</a:t>
            </a:r>
          </a:p>
          <a:p>
            <a:pPr marL="0" indent="0">
              <a:lnSpc>
                <a:spcPct val="80000"/>
              </a:lnSpc>
              <a:spcBef>
                <a:spcPts val="400"/>
              </a:spcBef>
              <a:buSzTx/>
              <a:buNone/>
              <a:defRPr sz="2400" b="1"/>
            </a:pPr>
            <a:r>
              <a:t>3.K 4-5: Die Bestrafung der zwei Könige</a:t>
            </a:r>
          </a:p>
          <a:p>
            <a:pPr marL="0" indent="0">
              <a:lnSpc>
                <a:spcPct val="80000"/>
              </a:lnSpc>
              <a:spcBef>
                <a:spcPts val="400"/>
              </a:spcBef>
              <a:buSzTx/>
              <a:buNone/>
              <a:defRPr sz="2400"/>
            </a:pPr>
            <a:r>
              <a:t>  </a:t>
            </a:r>
            <a:r>
              <a:rPr>
                <a:solidFill>
                  <a:srgbClr val="92D050"/>
                </a:solidFill>
              </a:rPr>
              <a:t>a.</a:t>
            </a:r>
            <a:r>
              <a:t> </a:t>
            </a:r>
            <a:r>
              <a:rPr>
                <a:solidFill>
                  <a:srgbClr val="92D050"/>
                </a:solidFill>
              </a:rPr>
              <a:t>Strafe</a:t>
            </a:r>
            <a:r>
              <a:t> und </a:t>
            </a:r>
            <a:r>
              <a:rPr>
                <a:solidFill>
                  <a:srgbClr val="FFC000"/>
                </a:solidFill>
              </a:rPr>
              <a:t>Wiederherstellung Nebukadnezars (7 Jahre)</a:t>
            </a:r>
            <a:r>
              <a:t> 3,31- 4,34</a:t>
            </a:r>
          </a:p>
          <a:p>
            <a:pPr marL="0" indent="0">
              <a:lnSpc>
                <a:spcPct val="80000"/>
              </a:lnSpc>
              <a:spcBef>
                <a:spcPts val="400"/>
              </a:spcBef>
              <a:buSzTx/>
              <a:buNone/>
              <a:defRPr sz="2400"/>
            </a:pPr>
            <a:r>
              <a:t>  </a:t>
            </a:r>
            <a:r>
              <a:rPr>
                <a:solidFill>
                  <a:srgbClr val="92D050"/>
                </a:solidFill>
              </a:rPr>
              <a:t>b</a:t>
            </a:r>
            <a:r>
              <a:t>. </a:t>
            </a:r>
            <a:r>
              <a:rPr>
                <a:solidFill>
                  <a:srgbClr val="92D050"/>
                </a:solidFill>
              </a:rPr>
              <a:t>Strafe</a:t>
            </a:r>
            <a:r>
              <a:t> Belsazars – </a:t>
            </a:r>
            <a:r>
              <a:rPr>
                <a:solidFill>
                  <a:srgbClr val="92D050"/>
                </a:solidFill>
              </a:rPr>
              <a:t>Untergang. Daniel bleibt. </a:t>
            </a:r>
            <a:r>
              <a:t>5,1-30</a:t>
            </a:r>
          </a:p>
          <a:p>
            <a:pPr marL="0" indent="0">
              <a:lnSpc>
                <a:spcPct val="80000"/>
              </a:lnSpc>
              <a:spcBef>
                <a:spcPts val="400"/>
              </a:spcBef>
              <a:buSzTx/>
              <a:buNone/>
              <a:defRPr sz="2400"/>
            </a:pPr>
            <a:endParaRPr/>
          </a:p>
          <a:p>
            <a:pPr marL="0" indent="0">
              <a:lnSpc>
                <a:spcPct val="80000"/>
              </a:lnSpc>
              <a:spcBef>
                <a:spcPts val="400"/>
              </a:spcBef>
              <a:buSzTx/>
              <a:buNone/>
              <a:defRPr sz="2400" b="1"/>
            </a:pPr>
            <a:r>
              <a:t>1.K 6:  </a:t>
            </a:r>
            <a:r>
              <a:rPr>
                <a:solidFill>
                  <a:srgbClr val="00B0F0"/>
                </a:solidFill>
              </a:rPr>
              <a:t>Die Weigerung am medopersischen Hof</a:t>
            </a:r>
            <a:r>
              <a:t> (</a:t>
            </a:r>
            <a:r>
              <a:rPr b="0"/>
              <a:t>Einleitung</a:t>
            </a:r>
            <a:r>
              <a:t>)</a:t>
            </a:r>
          </a:p>
          <a:p>
            <a:pPr marL="0" indent="0">
              <a:lnSpc>
                <a:spcPct val="80000"/>
              </a:lnSpc>
              <a:spcBef>
                <a:spcPts val="400"/>
              </a:spcBef>
              <a:buSzTx/>
              <a:buNone/>
              <a:defRPr sz="2400" b="1"/>
            </a:pPr>
            <a:r>
              <a:t>2.K </a:t>
            </a:r>
            <a:r>
              <a:rPr>
                <a:solidFill>
                  <a:srgbClr val="FFFF00"/>
                </a:solidFill>
              </a:rPr>
              <a:t>7-8</a:t>
            </a:r>
            <a:r>
              <a:t>: </a:t>
            </a:r>
            <a:r>
              <a:rPr>
                <a:solidFill>
                  <a:srgbClr val="FFFF00"/>
                </a:solidFill>
              </a:rPr>
              <a:t>Die zwei Tiervisionen</a:t>
            </a:r>
            <a:r>
              <a:t> </a:t>
            </a:r>
          </a:p>
          <a:p>
            <a:pPr marL="0" indent="0">
              <a:lnSpc>
                <a:spcPct val="80000"/>
              </a:lnSpc>
              <a:spcBef>
                <a:spcPts val="400"/>
              </a:spcBef>
              <a:buSzTx/>
              <a:buNone/>
              <a:defRPr sz="2400"/>
            </a:pPr>
            <a:r>
              <a:t>  </a:t>
            </a:r>
            <a:r>
              <a:rPr>
                <a:solidFill>
                  <a:srgbClr val="FFFF00"/>
                </a:solidFill>
              </a:rPr>
              <a:t>a.</a:t>
            </a:r>
            <a:r>
              <a:t> Daniels </a:t>
            </a:r>
            <a:r>
              <a:rPr>
                <a:solidFill>
                  <a:srgbClr val="FFFF00"/>
                </a:solidFill>
              </a:rPr>
              <a:t>Vision</a:t>
            </a:r>
            <a:r>
              <a:t> von den </a:t>
            </a:r>
            <a:r>
              <a:rPr>
                <a:solidFill>
                  <a:srgbClr val="FFFF00"/>
                </a:solidFill>
              </a:rPr>
              <a:t>Weltreichen</a:t>
            </a:r>
            <a:r>
              <a:t>: 7,1-28</a:t>
            </a:r>
          </a:p>
          <a:p>
            <a:pPr marL="0" indent="0">
              <a:lnSpc>
                <a:spcPct val="80000"/>
              </a:lnSpc>
              <a:spcBef>
                <a:spcPts val="400"/>
              </a:spcBef>
              <a:buSzTx/>
              <a:buNone/>
              <a:defRPr sz="2400"/>
            </a:pPr>
            <a:r>
              <a:t>  </a:t>
            </a:r>
            <a:r>
              <a:rPr>
                <a:solidFill>
                  <a:srgbClr val="FFFF00"/>
                </a:solidFill>
              </a:rPr>
              <a:t>b.</a:t>
            </a:r>
            <a:r>
              <a:t> Daniels Vision: </a:t>
            </a:r>
            <a:r>
              <a:rPr>
                <a:solidFill>
                  <a:srgbClr val="FF5050"/>
                </a:solidFill>
              </a:rPr>
              <a:t>Drangsal</a:t>
            </a:r>
            <a:r>
              <a:t> Israels (Antiochus): </a:t>
            </a:r>
            <a:r>
              <a:rPr>
                <a:solidFill>
                  <a:srgbClr val="FF5050"/>
                </a:solidFill>
              </a:rPr>
              <a:t>Gott rettet </a:t>
            </a:r>
            <a:r>
              <a:t>8,1-27</a:t>
            </a:r>
          </a:p>
          <a:p>
            <a:pPr marL="0" indent="0">
              <a:lnSpc>
                <a:spcPct val="80000"/>
              </a:lnSpc>
              <a:spcBef>
                <a:spcPts val="400"/>
              </a:spcBef>
              <a:buSzTx/>
              <a:buNone/>
              <a:defRPr sz="2400" b="1"/>
            </a:pPr>
            <a:r>
              <a:t>3.K 9-12: Weissagungen aus  zwei Schriften </a:t>
            </a:r>
          </a:p>
          <a:p>
            <a:pPr marL="0" indent="0">
              <a:lnSpc>
                <a:spcPct val="80000"/>
              </a:lnSpc>
              <a:spcBef>
                <a:spcPts val="400"/>
              </a:spcBef>
              <a:buSzTx/>
              <a:buNone/>
              <a:defRPr sz="2400">
                <a:solidFill>
                  <a:srgbClr val="92D050"/>
                </a:solidFill>
              </a:defRPr>
            </a:pPr>
            <a:r>
              <a:t>  a.</a:t>
            </a:r>
            <a:r>
              <a:rPr>
                <a:solidFill>
                  <a:srgbClr val="FFFFFF"/>
                </a:solidFill>
              </a:rPr>
              <a:t> </a:t>
            </a:r>
            <a:r>
              <a:t>Strafe</a:t>
            </a:r>
            <a:r>
              <a:rPr>
                <a:solidFill>
                  <a:srgbClr val="FFFFFF"/>
                </a:solidFill>
              </a:rPr>
              <a:t> und </a:t>
            </a:r>
            <a:r>
              <a:rPr>
                <a:solidFill>
                  <a:srgbClr val="FFC000"/>
                </a:solidFill>
              </a:rPr>
              <a:t>Wiederherstellung Jerusalems (70 Jahre / 70 Wochen)</a:t>
            </a:r>
            <a:r>
              <a:rPr>
                <a:solidFill>
                  <a:srgbClr val="FFFFFF"/>
                </a:solidFill>
              </a:rPr>
              <a:t> 9,1-27</a:t>
            </a:r>
          </a:p>
          <a:p>
            <a:pPr marL="0" indent="0">
              <a:lnSpc>
                <a:spcPct val="80000"/>
              </a:lnSpc>
              <a:spcBef>
                <a:spcPts val="400"/>
              </a:spcBef>
              <a:buSzTx/>
              <a:buNone/>
              <a:defRPr sz="2400"/>
            </a:pPr>
            <a:r>
              <a:t>  </a:t>
            </a:r>
            <a:r>
              <a:rPr>
                <a:solidFill>
                  <a:srgbClr val="92D050"/>
                </a:solidFill>
              </a:rPr>
              <a:t>b.</a:t>
            </a:r>
            <a:r>
              <a:t> </a:t>
            </a:r>
            <a:r>
              <a:rPr>
                <a:solidFill>
                  <a:srgbClr val="92D050"/>
                </a:solidFill>
              </a:rPr>
              <a:t>Untergang </a:t>
            </a:r>
            <a:r>
              <a:t>des Königs des Nordens</a:t>
            </a:r>
            <a:r>
              <a:rPr>
                <a:solidFill>
                  <a:srgbClr val="92D050"/>
                </a:solidFill>
              </a:rPr>
              <a:t>. Gottes Volk bleibt </a:t>
            </a:r>
            <a:r>
              <a:t>10,1 -12,13</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0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70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70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70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70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70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70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70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704">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704">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iterate>
                                    <p:tmAbs val="0"/>
                                  </p:iterate>
                                  <p:childTnLst>
                                    <p:set>
                                      <p:cBhvr>
                                        <p:cTn id="44" fill="hold"/>
                                        <p:tgtEl>
                                          <p:spTgt spid="704">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iterate>
                                    <p:tmAbs val="0"/>
                                  </p:iterate>
                                  <p:childTnLst>
                                    <p:set>
                                      <p:cBhvr>
                                        <p:cTn id="48" fill="hold"/>
                                        <p:tgtEl>
                                          <p:spTgt spid="704">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iterate>
                                    <p:tmAbs val="0"/>
                                  </p:iterate>
                                  <p:childTnLst>
                                    <p:set>
                                      <p:cBhvr>
                                        <p:cTn id="52" fill="hold"/>
                                        <p:tgtEl>
                                          <p:spTgt spid="704">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iterate>
                                    <p:tmAbs val="0"/>
                                  </p:iterate>
                                  <p:childTnLst>
                                    <p:set>
                                      <p:cBhvr>
                                        <p:cTn id="56" fill="hold"/>
                                        <p:tgtEl>
                                          <p:spTgt spid="704">
                                            <p:txEl>
                                              <p:pRg st="12" end="1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 nodeType="clickEffect">
                                  <p:stCondLst>
                                    <p:cond delay="0"/>
                                  </p:stCondLst>
                                  <p:iterate>
                                    <p:tmAbs val="0"/>
                                  </p:iterate>
                                  <p:childTnLst>
                                    <p:set>
                                      <p:cBhvr>
                                        <p:cTn id="60" fill="hold"/>
                                        <p:tgtEl>
                                          <p:spTgt spid="704">
                                            <p:txEl>
                                              <p:pRg st="13" end="1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1" nodeType="clickEffect">
                                  <p:stCondLst>
                                    <p:cond delay="0"/>
                                  </p:stCondLst>
                                  <p:iterate>
                                    <p:tmAbs val="0"/>
                                  </p:iterate>
                                  <p:childTnLst>
                                    <p:set>
                                      <p:cBhvr>
                                        <p:cTn id="64" fill="hold"/>
                                        <p:tgtEl>
                                          <p:spTgt spid="70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Shape 406"/>
          <p:cNvSpPr>
            <a:spLocks noGrp="1"/>
          </p:cNvSpPr>
          <p:nvPr>
            <p:ph type="title" idx="4294967295"/>
          </p:nvPr>
        </p:nvSpPr>
        <p:spPr>
          <a:xfrm>
            <a:off x="0" y="609600"/>
            <a:ext cx="8686800" cy="1143000"/>
          </a:xfrm>
          <a:prstGeom prst="rect">
            <a:avLst/>
          </a:prstGeom>
        </p:spPr>
        <p:txBody>
          <a:bodyPr/>
          <a:lstStyle>
            <a:lvl1pPr defTabSz="914400">
              <a:defRPr sz="4400" b="1" i="1">
                <a:solidFill>
                  <a:srgbClr val="FFFFFF"/>
                </a:solidFill>
                <a:effectLst>
                  <a:outerShdw blurRad="38100" dist="38100" dir="2700000" rotWithShape="0">
                    <a:srgbClr val="000000"/>
                  </a:outerShdw>
                </a:effectLst>
              </a:defRPr>
            </a:lvl1pPr>
          </a:lstStyle>
          <a:p>
            <a:r>
              <a:t>Daniel - historischer Rahmen</a:t>
            </a:r>
          </a:p>
        </p:txBody>
      </p:sp>
      <p:sp>
        <p:nvSpPr>
          <p:cNvPr id="407" name="Shape 407"/>
          <p:cNvSpPr/>
          <p:nvPr/>
        </p:nvSpPr>
        <p:spPr>
          <a:xfrm>
            <a:off x="609600" y="4267200"/>
            <a:ext cx="7239000" cy="0"/>
          </a:xfrm>
          <a:prstGeom prst="line">
            <a:avLst/>
          </a:prstGeom>
          <a:ln w="38100">
            <a:solidFill>
              <a:srgbClr val="FFFFFF"/>
            </a:solidFill>
          </a:ln>
        </p:spPr>
        <p:txBody>
          <a:bodyPr lIns="45719" rIns="45719"/>
          <a:lstStyle/>
          <a:p>
            <a:pPr>
              <a:defRPr>
                <a:solidFill>
                  <a:srgbClr val="FFFFFF"/>
                </a:solidFill>
              </a:defRPr>
            </a:pPr>
            <a:endParaRPr/>
          </a:p>
        </p:txBody>
      </p:sp>
      <p:sp>
        <p:nvSpPr>
          <p:cNvPr id="408" name="Shape 408"/>
          <p:cNvSpPr/>
          <p:nvPr/>
        </p:nvSpPr>
        <p:spPr>
          <a:xfrm>
            <a:off x="1371600" y="4191000"/>
            <a:ext cx="0" cy="152400"/>
          </a:xfrm>
          <a:prstGeom prst="line">
            <a:avLst/>
          </a:prstGeom>
          <a:ln w="12700">
            <a:solidFill>
              <a:srgbClr val="FFFFFF"/>
            </a:solidFill>
          </a:ln>
        </p:spPr>
        <p:txBody>
          <a:bodyPr lIns="45719" rIns="45719"/>
          <a:lstStyle/>
          <a:p>
            <a:pPr>
              <a:defRPr>
                <a:solidFill>
                  <a:srgbClr val="FFFFFF"/>
                </a:solidFill>
              </a:defRPr>
            </a:pPr>
            <a:endParaRPr/>
          </a:p>
        </p:txBody>
      </p:sp>
      <p:sp>
        <p:nvSpPr>
          <p:cNvPr id="409" name="Shape 409"/>
          <p:cNvSpPr/>
          <p:nvPr/>
        </p:nvSpPr>
        <p:spPr>
          <a:xfrm>
            <a:off x="6248400" y="4191000"/>
            <a:ext cx="0" cy="152400"/>
          </a:xfrm>
          <a:prstGeom prst="line">
            <a:avLst/>
          </a:prstGeom>
          <a:ln w="12700">
            <a:solidFill>
              <a:srgbClr val="FFFFFF"/>
            </a:solidFill>
          </a:ln>
        </p:spPr>
        <p:txBody>
          <a:bodyPr lIns="45719" rIns="45719"/>
          <a:lstStyle/>
          <a:p>
            <a:pPr>
              <a:defRPr>
                <a:solidFill>
                  <a:srgbClr val="FFFFFF"/>
                </a:solidFill>
              </a:defRPr>
            </a:pPr>
            <a:endParaRPr/>
          </a:p>
        </p:txBody>
      </p:sp>
      <p:sp>
        <p:nvSpPr>
          <p:cNvPr id="410" name="Shape 410"/>
          <p:cNvSpPr/>
          <p:nvPr/>
        </p:nvSpPr>
        <p:spPr>
          <a:xfrm>
            <a:off x="6553200" y="4191000"/>
            <a:ext cx="0" cy="152400"/>
          </a:xfrm>
          <a:prstGeom prst="line">
            <a:avLst/>
          </a:prstGeom>
          <a:ln w="12700">
            <a:solidFill>
              <a:srgbClr val="FFFFFF"/>
            </a:solidFill>
          </a:ln>
        </p:spPr>
        <p:txBody>
          <a:bodyPr lIns="45719" rIns="45719"/>
          <a:lstStyle/>
          <a:p>
            <a:pPr>
              <a:defRPr>
                <a:solidFill>
                  <a:srgbClr val="FFFFFF"/>
                </a:solidFill>
              </a:defRPr>
            </a:pPr>
            <a:endParaRPr/>
          </a:p>
        </p:txBody>
      </p:sp>
      <p:sp>
        <p:nvSpPr>
          <p:cNvPr id="411" name="Shape 411"/>
          <p:cNvSpPr/>
          <p:nvPr/>
        </p:nvSpPr>
        <p:spPr>
          <a:xfrm>
            <a:off x="974725" y="4384675"/>
            <a:ext cx="1202046"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a:solidFill>
                  <a:srgbClr val="FFFFFF"/>
                </a:solidFill>
                <a:latin typeface="Times New Roman"/>
                <a:ea typeface="Times New Roman"/>
                <a:cs typeface="Times New Roman"/>
                <a:sym typeface="Times New Roman"/>
              </a:defRPr>
            </a:lvl1pPr>
          </a:lstStyle>
          <a:p>
            <a:r>
              <a:t>605 v. C.</a:t>
            </a:r>
          </a:p>
        </p:txBody>
      </p:sp>
      <p:sp>
        <p:nvSpPr>
          <p:cNvPr id="412" name="Shape 412"/>
          <p:cNvSpPr/>
          <p:nvPr/>
        </p:nvSpPr>
        <p:spPr>
          <a:xfrm>
            <a:off x="5699125" y="4384675"/>
            <a:ext cx="1964046"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a:solidFill>
                  <a:srgbClr val="FFFFFF"/>
                </a:solidFill>
                <a:latin typeface="Times New Roman"/>
                <a:ea typeface="Times New Roman"/>
                <a:cs typeface="Times New Roman"/>
                <a:sym typeface="Times New Roman"/>
              </a:defRPr>
            </a:lvl1pPr>
          </a:lstStyle>
          <a:p>
            <a:r>
              <a:t>539    536 v. C.</a:t>
            </a:r>
          </a:p>
        </p:txBody>
      </p:sp>
      <p:grpSp>
        <p:nvGrpSpPr>
          <p:cNvPr id="415" name="Group 415"/>
          <p:cNvGrpSpPr/>
          <p:nvPr/>
        </p:nvGrpSpPr>
        <p:grpSpPr>
          <a:xfrm>
            <a:off x="179511" y="1981200"/>
            <a:ext cx="6068890" cy="1066800"/>
            <a:chOff x="0" y="0"/>
            <a:chExt cx="6068888" cy="1066800"/>
          </a:xfrm>
        </p:grpSpPr>
        <p:sp>
          <p:nvSpPr>
            <p:cNvPr id="413" name="Shape 413"/>
            <p:cNvSpPr/>
            <p:nvPr/>
          </p:nvSpPr>
          <p:spPr>
            <a:xfrm>
              <a:off x="-1" y="0"/>
              <a:ext cx="6068890" cy="1066800"/>
            </a:xfrm>
            <a:prstGeom prst="rect">
              <a:avLst/>
            </a:prstGeom>
            <a:solidFill>
              <a:srgbClr val="3366FF"/>
            </a:solidFill>
            <a:ln w="12700" cap="flat">
              <a:solidFill>
                <a:srgbClr val="FFFFFF"/>
              </a:solidFill>
              <a:prstDash val="solid"/>
              <a:miter lim="800000"/>
            </a:ln>
            <a:effectLst/>
          </p:spPr>
          <p:txBody>
            <a:bodyPr wrap="square" lIns="45719" tIns="45719" rIns="45719" bIns="45719" numCol="1" anchor="ctr">
              <a:noAutofit/>
            </a:bodyPr>
            <a:lstStyle/>
            <a:p>
              <a:pPr>
                <a:defRPr sz="2800" b="1">
                  <a:solidFill>
                    <a:srgbClr val="FFFF00"/>
                  </a:solidFill>
                  <a:latin typeface="Times New Roman"/>
                  <a:ea typeface="Times New Roman"/>
                  <a:cs typeface="Times New Roman"/>
                  <a:sym typeface="Times New Roman"/>
                </a:defRPr>
              </a:pPr>
              <a:endParaRPr/>
            </a:p>
          </p:txBody>
        </p:sp>
        <p:sp>
          <p:nvSpPr>
            <p:cNvPr id="414" name="Shape 414"/>
            <p:cNvSpPr/>
            <p:nvPr/>
          </p:nvSpPr>
          <p:spPr>
            <a:xfrm>
              <a:off x="-1" y="292033"/>
              <a:ext cx="5326148" cy="4827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defRPr sz="2800" b="1">
                  <a:solidFill>
                    <a:srgbClr val="FFFF00"/>
                  </a:solidFill>
                  <a:latin typeface="Times New Roman"/>
                  <a:ea typeface="Times New Roman"/>
                  <a:cs typeface="Times New Roman"/>
                  <a:sym typeface="Times New Roman"/>
                </a:defRPr>
              </a:lvl1pPr>
            </a:lstStyle>
            <a:p>
              <a:r>
                <a:t>Babylonisches Weltreich (605-539)</a:t>
              </a:r>
            </a:p>
          </p:txBody>
        </p:sp>
      </p:grpSp>
      <p:grpSp>
        <p:nvGrpSpPr>
          <p:cNvPr id="418" name="Group 418"/>
          <p:cNvGrpSpPr/>
          <p:nvPr/>
        </p:nvGrpSpPr>
        <p:grpSpPr>
          <a:xfrm>
            <a:off x="6248400" y="1981200"/>
            <a:ext cx="2663240" cy="1066800"/>
            <a:chOff x="0" y="0"/>
            <a:chExt cx="2663239" cy="1066800"/>
          </a:xfrm>
        </p:grpSpPr>
        <p:sp>
          <p:nvSpPr>
            <p:cNvPr id="416" name="Shape 416"/>
            <p:cNvSpPr/>
            <p:nvPr/>
          </p:nvSpPr>
          <p:spPr>
            <a:xfrm>
              <a:off x="0" y="0"/>
              <a:ext cx="2572073" cy="1066800"/>
            </a:xfrm>
            <a:prstGeom prst="rect">
              <a:avLst/>
            </a:prstGeom>
            <a:solidFill>
              <a:srgbClr val="45C984"/>
            </a:solidFill>
            <a:ln w="12700" cap="flat">
              <a:solidFill>
                <a:srgbClr val="FFFFFF"/>
              </a:solidFill>
              <a:prstDash val="solid"/>
              <a:miter lim="800000"/>
            </a:ln>
            <a:effectLst/>
          </p:spPr>
          <p:txBody>
            <a:bodyPr wrap="square" lIns="45719" tIns="45719" rIns="45719" bIns="45719" numCol="1" anchor="ctr">
              <a:noAutofit/>
            </a:bodyPr>
            <a:lstStyle/>
            <a:p>
              <a:pPr>
                <a:defRPr sz="2400" b="1">
                  <a:solidFill>
                    <a:srgbClr val="161616"/>
                  </a:solidFill>
                  <a:latin typeface="Times New Roman"/>
                  <a:ea typeface="Times New Roman"/>
                  <a:cs typeface="Times New Roman"/>
                  <a:sym typeface="Times New Roman"/>
                </a:defRPr>
              </a:pPr>
              <a:endParaRPr/>
            </a:p>
          </p:txBody>
        </p:sp>
        <p:sp>
          <p:nvSpPr>
            <p:cNvPr id="417" name="Shape 417"/>
            <p:cNvSpPr/>
            <p:nvPr/>
          </p:nvSpPr>
          <p:spPr>
            <a:xfrm>
              <a:off x="0" y="151254"/>
              <a:ext cx="2663240" cy="7642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defRPr sz="2400" b="1">
                  <a:solidFill>
                    <a:srgbClr val="161616"/>
                  </a:solidFill>
                  <a:latin typeface="Times New Roman"/>
                  <a:ea typeface="Times New Roman"/>
                  <a:cs typeface="Times New Roman"/>
                  <a:sym typeface="Times New Roman"/>
                </a:defRPr>
              </a:pPr>
              <a:r>
                <a:t>Medo-Persisches </a:t>
              </a:r>
              <a:br/>
              <a:r>
                <a:t>Weltreich (539-333)</a:t>
              </a:r>
            </a:p>
          </p:txBody>
        </p:sp>
      </p:grpSp>
      <p:sp>
        <p:nvSpPr>
          <p:cNvPr id="419" name="Shape 419"/>
          <p:cNvSpPr/>
          <p:nvPr/>
        </p:nvSpPr>
        <p:spPr>
          <a:xfrm>
            <a:off x="1371600" y="3352800"/>
            <a:ext cx="2946400" cy="54407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200" b="1">
                <a:solidFill>
                  <a:srgbClr val="FFFF00"/>
                </a:solidFill>
                <a:latin typeface="Times New Roman"/>
                <a:ea typeface="Times New Roman"/>
                <a:cs typeface="Times New Roman"/>
                <a:sym typeface="Times New Roman"/>
              </a:defRPr>
            </a:lvl1pPr>
          </a:lstStyle>
          <a:p>
            <a:r>
              <a:t>Nebukadnezar</a:t>
            </a:r>
          </a:p>
        </p:txBody>
      </p:sp>
      <p:sp>
        <p:nvSpPr>
          <p:cNvPr id="420" name="Shape 420"/>
          <p:cNvSpPr/>
          <p:nvPr/>
        </p:nvSpPr>
        <p:spPr>
          <a:xfrm>
            <a:off x="5092700" y="3657600"/>
            <a:ext cx="1221393"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b="1">
                <a:solidFill>
                  <a:srgbClr val="FFFF00"/>
                </a:solidFill>
                <a:latin typeface="Times New Roman"/>
                <a:ea typeface="Times New Roman"/>
                <a:cs typeface="Times New Roman"/>
                <a:sym typeface="Times New Roman"/>
              </a:defRPr>
            </a:lvl1pPr>
          </a:lstStyle>
          <a:p>
            <a:r>
              <a:t>Belsazar</a:t>
            </a:r>
          </a:p>
        </p:txBody>
      </p:sp>
      <p:sp>
        <p:nvSpPr>
          <p:cNvPr id="421" name="Shape 421"/>
          <p:cNvSpPr/>
          <p:nvPr/>
        </p:nvSpPr>
        <p:spPr>
          <a:xfrm>
            <a:off x="6400800" y="3200400"/>
            <a:ext cx="1831142"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400" b="1">
                <a:solidFill>
                  <a:srgbClr val="FFC000"/>
                </a:solidFill>
                <a:latin typeface="Times New Roman"/>
                <a:ea typeface="Times New Roman"/>
                <a:cs typeface="Times New Roman"/>
                <a:sym typeface="Times New Roman"/>
              </a:defRPr>
            </a:pPr>
            <a:r>
              <a:t>Kyrus</a:t>
            </a:r>
            <a:r>
              <a:rPr b="0">
                <a:solidFill>
                  <a:srgbClr val="FFFFFF"/>
                </a:solidFill>
              </a:rPr>
              <a:t>, Perser</a:t>
            </a:r>
          </a:p>
        </p:txBody>
      </p:sp>
      <p:sp>
        <p:nvSpPr>
          <p:cNvPr id="422" name="Shape 422"/>
          <p:cNvSpPr/>
          <p:nvPr/>
        </p:nvSpPr>
        <p:spPr>
          <a:xfrm>
            <a:off x="6384925" y="3698875"/>
            <a:ext cx="1932643"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400" b="1">
                <a:solidFill>
                  <a:srgbClr val="FFC000"/>
                </a:solidFill>
                <a:latin typeface="Times New Roman"/>
                <a:ea typeface="Times New Roman"/>
                <a:cs typeface="Times New Roman"/>
                <a:sym typeface="Times New Roman"/>
              </a:defRPr>
            </a:pPr>
            <a:r>
              <a:t>Darius</a:t>
            </a:r>
            <a:r>
              <a:rPr b="0">
                <a:solidFill>
                  <a:srgbClr val="FFFFFF"/>
                </a:solidFill>
              </a:rPr>
              <a:t>, Meder</a:t>
            </a:r>
          </a:p>
        </p:txBody>
      </p:sp>
      <p:sp>
        <p:nvSpPr>
          <p:cNvPr id="423" name="Shape 423"/>
          <p:cNvSpPr/>
          <p:nvPr/>
        </p:nvSpPr>
        <p:spPr>
          <a:xfrm>
            <a:off x="4784725" y="3165475"/>
            <a:ext cx="1153825"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a:solidFill>
                  <a:srgbClr val="FFFFFF"/>
                </a:solidFill>
                <a:latin typeface="Times New Roman"/>
                <a:ea typeface="Times New Roman"/>
                <a:cs typeface="Times New Roman"/>
                <a:sym typeface="Times New Roman"/>
              </a:defRPr>
            </a:lvl1pPr>
          </a:lstStyle>
          <a:p>
            <a:r>
              <a:t>Nabonid</a:t>
            </a:r>
          </a:p>
        </p:txBody>
      </p:sp>
      <p:sp>
        <p:nvSpPr>
          <p:cNvPr id="424" name="Shape 424"/>
          <p:cNvSpPr/>
          <p:nvPr/>
        </p:nvSpPr>
        <p:spPr>
          <a:xfrm>
            <a:off x="1137444" y="5715000"/>
            <a:ext cx="1051878"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a:solidFill>
                  <a:srgbClr val="00B050"/>
                </a:solidFill>
                <a:latin typeface="Times New Roman"/>
                <a:ea typeface="Times New Roman"/>
                <a:cs typeface="Times New Roman"/>
                <a:sym typeface="Times New Roman"/>
              </a:defRPr>
            </a:lvl1pPr>
          </a:lstStyle>
          <a:p>
            <a:r>
              <a:t>Jeremia</a:t>
            </a:r>
          </a:p>
        </p:txBody>
      </p:sp>
      <p:sp>
        <p:nvSpPr>
          <p:cNvPr id="425" name="Shape 425"/>
          <p:cNvSpPr/>
          <p:nvPr/>
        </p:nvSpPr>
        <p:spPr>
          <a:xfrm>
            <a:off x="2498725" y="5908675"/>
            <a:ext cx="1170494"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a:solidFill>
                  <a:srgbClr val="00B050"/>
                </a:solidFill>
                <a:latin typeface="Times New Roman"/>
                <a:ea typeface="Times New Roman"/>
                <a:cs typeface="Times New Roman"/>
                <a:sym typeface="Times New Roman"/>
              </a:defRPr>
            </a:lvl1pPr>
          </a:lstStyle>
          <a:p>
            <a:r>
              <a:t>Hesekiel</a:t>
            </a:r>
          </a:p>
        </p:txBody>
      </p:sp>
      <p:sp>
        <p:nvSpPr>
          <p:cNvPr id="426" name="Shape 426"/>
          <p:cNvSpPr/>
          <p:nvPr/>
        </p:nvSpPr>
        <p:spPr>
          <a:xfrm>
            <a:off x="5292080" y="5780111"/>
            <a:ext cx="2008694"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a:solidFill>
                  <a:srgbClr val="FFFFFF"/>
                </a:solidFill>
                <a:latin typeface="Times New Roman"/>
                <a:ea typeface="Times New Roman"/>
                <a:cs typeface="Times New Roman"/>
                <a:sym typeface="Times New Roman"/>
              </a:defRPr>
            </a:lvl1pPr>
          </a:lstStyle>
          <a:p>
            <a:r>
              <a:t>Serubbabel 538</a:t>
            </a:r>
          </a:p>
        </p:txBody>
      </p:sp>
      <p:sp>
        <p:nvSpPr>
          <p:cNvPr id="427" name="Shape 427"/>
          <p:cNvSpPr/>
          <p:nvPr/>
        </p:nvSpPr>
        <p:spPr>
          <a:xfrm>
            <a:off x="1259632" y="4800600"/>
            <a:ext cx="5144647" cy="421392"/>
          </a:xfrm>
          <a:prstGeom prst="rect">
            <a:avLst/>
          </a:prstGeom>
          <a:solidFill>
            <a:srgbClr val="0039E6"/>
          </a:solidFill>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b="1">
                <a:solidFill>
                  <a:srgbClr val="FFC000"/>
                </a:solidFill>
                <a:latin typeface="Times New Roman"/>
                <a:ea typeface="Times New Roman"/>
                <a:cs typeface="Times New Roman"/>
                <a:sym typeface="Times New Roman"/>
              </a:defRPr>
            </a:pPr>
            <a:r>
              <a:t>70 Jahre </a:t>
            </a:r>
            <a:r>
              <a:rPr b="0">
                <a:solidFill>
                  <a:srgbClr val="86D1EC"/>
                </a:solidFill>
              </a:rPr>
              <a:t>babylonische Gefangenschaft</a:t>
            </a:r>
          </a:p>
        </p:txBody>
      </p:sp>
      <p:sp>
        <p:nvSpPr>
          <p:cNvPr id="428" name="Shape 428"/>
          <p:cNvSpPr/>
          <p:nvPr/>
        </p:nvSpPr>
        <p:spPr>
          <a:xfrm>
            <a:off x="7910613" y="5775647"/>
            <a:ext cx="1179126"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a:solidFill>
                  <a:srgbClr val="FFFFFF"/>
                </a:solidFill>
                <a:latin typeface="Times New Roman"/>
                <a:ea typeface="Times New Roman"/>
                <a:cs typeface="Times New Roman"/>
                <a:sym typeface="Times New Roman"/>
              </a:defRPr>
            </a:lvl1pPr>
          </a:lstStyle>
          <a:p>
            <a:r>
              <a:t>Esra 458</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fill="hold" grpId="3" nodeType="clickEffect">
                                  <p:stCondLst>
                                    <p:cond delay="0"/>
                                  </p:stCondLst>
                                  <p:iterate>
                                    <p:tmAbs val="0"/>
                                  </p:iterate>
                                  <p:childTnLst>
                                    <p:set>
                                      <p:cBhvr>
                                        <p:cTn id="14" fill="hold"/>
                                        <p:tgtEl>
                                          <p:spTgt spid="418"/>
                                        </p:tgtEl>
                                        <p:attrNameLst>
                                          <p:attrName>style.visibility</p:attrName>
                                        </p:attrNameLst>
                                      </p:cBhvr>
                                      <p:to>
                                        <p:strVal val="visible"/>
                                      </p:to>
                                    </p:set>
                                    <p:animEffect transition="in" filter="dissolve">
                                      <p:cBhvr>
                                        <p:cTn id="15" dur="500"/>
                                        <p:tgtEl>
                                          <p:spTgt spid="41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40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p:tmAbs val="0"/>
                                  </p:iterate>
                                  <p:childTnLst>
                                    <p:set>
                                      <p:cBhvr>
                                        <p:cTn id="23" fill="hold"/>
                                        <p:tgtEl>
                                          <p:spTgt spid="4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6" nodeType="clickEffect">
                                  <p:stCondLst>
                                    <p:cond delay="0"/>
                                  </p:stCondLst>
                                  <p:iterate>
                                    <p:tmAbs val="0"/>
                                  </p:iterate>
                                  <p:childTnLst>
                                    <p:set>
                                      <p:cBhvr>
                                        <p:cTn id="27" fill="hold"/>
                                        <p:tgtEl>
                                          <p:spTgt spid="4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7" nodeType="clickEffect">
                                  <p:stCondLst>
                                    <p:cond delay="0"/>
                                  </p:stCondLst>
                                  <p:iterate>
                                    <p:tmAbs val="0"/>
                                  </p:iterate>
                                  <p:childTnLst>
                                    <p:set>
                                      <p:cBhvr>
                                        <p:cTn id="31" fill="hold"/>
                                        <p:tgtEl>
                                          <p:spTgt spid="4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8" nodeType="clickEffect">
                                  <p:stCondLst>
                                    <p:cond delay="0"/>
                                  </p:stCondLst>
                                  <p:iterate>
                                    <p:tmAbs val="0"/>
                                  </p:iterate>
                                  <p:childTnLst>
                                    <p:set>
                                      <p:cBhvr>
                                        <p:cTn id="35" fill="hold"/>
                                        <p:tgtEl>
                                          <p:spTgt spid="42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9" nodeType="clickEffect">
                                  <p:stCondLst>
                                    <p:cond delay="0"/>
                                  </p:stCondLst>
                                  <p:iterate>
                                    <p:tmAbs val="0"/>
                                  </p:iterate>
                                  <p:childTnLst>
                                    <p:set>
                                      <p:cBhvr>
                                        <p:cTn id="39" fill="hold"/>
                                        <p:tgtEl>
                                          <p:spTgt spid="4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0" nodeType="clickEffect">
                                  <p:stCondLst>
                                    <p:cond delay="0"/>
                                  </p:stCondLst>
                                  <p:iterate>
                                    <p:tmAbs val="0"/>
                                  </p:iterate>
                                  <p:childTnLst>
                                    <p:set>
                                      <p:cBhvr>
                                        <p:cTn id="43" fill="hold"/>
                                        <p:tgtEl>
                                          <p:spTgt spid="42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1" nodeType="clickEffect">
                                  <p:stCondLst>
                                    <p:cond delay="0"/>
                                  </p:stCondLst>
                                  <p:iterate>
                                    <p:tmAbs val="0"/>
                                  </p:iterate>
                                  <p:childTnLst>
                                    <p:set>
                                      <p:cBhvr>
                                        <p:cTn id="47" fill="hold"/>
                                        <p:tgtEl>
                                          <p:spTgt spid="42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9" presetClass="entr" fill="hold" grpId="12" nodeType="clickEffect">
                                  <p:stCondLst>
                                    <p:cond delay="0"/>
                                  </p:stCondLst>
                                  <p:iterate>
                                    <p:tmAbs val="0"/>
                                  </p:iterate>
                                  <p:childTnLst>
                                    <p:set>
                                      <p:cBhvr>
                                        <p:cTn id="51" fill="hold"/>
                                        <p:tgtEl>
                                          <p:spTgt spid="427"/>
                                        </p:tgtEl>
                                        <p:attrNameLst>
                                          <p:attrName>style.visibility</p:attrName>
                                        </p:attrNameLst>
                                      </p:cBhvr>
                                      <p:to>
                                        <p:strVal val="visible"/>
                                      </p:to>
                                    </p:set>
                                    <p:animEffect transition="in" filter="dissolve">
                                      <p:cBhvr>
                                        <p:cTn id="52" dur="1000"/>
                                        <p:tgtEl>
                                          <p:spTgt spid="42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fill="hold" grpId="13" nodeType="clickEffect">
                                  <p:stCondLst>
                                    <p:cond delay="0"/>
                                  </p:stCondLst>
                                  <p:iterate>
                                    <p:tmAbs val="0"/>
                                  </p:iterate>
                                  <p:childTnLst>
                                    <p:set>
                                      <p:cBhvr>
                                        <p:cTn id="56" fill="hold"/>
                                        <p:tgtEl>
                                          <p:spTgt spid="424"/>
                                        </p:tgtEl>
                                        <p:attrNameLst>
                                          <p:attrName>style.visibility</p:attrName>
                                        </p:attrNameLst>
                                      </p:cBhvr>
                                      <p:to>
                                        <p:strVal val="visible"/>
                                      </p:to>
                                    </p:set>
                                    <p:animEffect transition="in" filter="dissolve">
                                      <p:cBhvr>
                                        <p:cTn id="57" dur="1000"/>
                                        <p:tgtEl>
                                          <p:spTgt spid="42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fill="hold" grpId="14" nodeType="clickEffect">
                                  <p:stCondLst>
                                    <p:cond delay="0"/>
                                  </p:stCondLst>
                                  <p:iterate>
                                    <p:tmAbs val="0"/>
                                  </p:iterate>
                                  <p:childTnLst>
                                    <p:set>
                                      <p:cBhvr>
                                        <p:cTn id="61" fill="hold"/>
                                        <p:tgtEl>
                                          <p:spTgt spid="425"/>
                                        </p:tgtEl>
                                        <p:attrNameLst>
                                          <p:attrName>style.visibility</p:attrName>
                                        </p:attrNameLst>
                                      </p:cBhvr>
                                      <p:to>
                                        <p:strVal val="visible"/>
                                      </p:to>
                                    </p:set>
                                    <p:animEffect transition="in" filter="dissolve">
                                      <p:cBhvr>
                                        <p:cTn id="62" dur="1000"/>
                                        <p:tgtEl>
                                          <p:spTgt spid="425"/>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fill="hold" grpId="15" nodeType="clickEffect">
                                  <p:stCondLst>
                                    <p:cond delay="0"/>
                                  </p:stCondLst>
                                  <p:iterate>
                                    <p:tmAbs val="0"/>
                                  </p:iterate>
                                  <p:childTnLst>
                                    <p:set>
                                      <p:cBhvr>
                                        <p:cTn id="66" fill="hold"/>
                                        <p:tgtEl>
                                          <p:spTgt spid="426"/>
                                        </p:tgtEl>
                                        <p:attrNameLst>
                                          <p:attrName>style.visibility</p:attrName>
                                        </p:attrNameLst>
                                      </p:cBhvr>
                                      <p:to>
                                        <p:strVal val="visible"/>
                                      </p:to>
                                    </p:set>
                                    <p:animEffect transition="in" filter="dissolve">
                                      <p:cBhvr>
                                        <p:cTn id="67" dur="1000"/>
                                        <p:tgtEl>
                                          <p:spTgt spid="426"/>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fill="hold" grpId="16" nodeType="clickEffect">
                                  <p:stCondLst>
                                    <p:cond delay="0"/>
                                  </p:stCondLst>
                                  <p:iterate>
                                    <p:tmAbs val="0"/>
                                  </p:iterate>
                                  <p:childTnLst>
                                    <p:set>
                                      <p:cBhvr>
                                        <p:cTn id="71" fill="hold"/>
                                        <p:tgtEl>
                                          <p:spTgt spid="428"/>
                                        </p:tgtEl>
                                        <p:attrNameLst>
                                          <p:attrName>style.visibility</p:attrName>
                                        </p:attrNameLst>
                                      </p:cBhvr>
                                      <p:to>
                                        <p:strVal val="visible"/>
                                      </p:to>
                                    </p:set>
                                    <p:animEffect transition="in" filter="dissolve">
                                      <p:cBhvr>
                                        <p:cTn id="72" dur="10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 grpId="1" animBg="1" advAuto="0"/>
      <p:bldP spid="407" grpId="4" animBg="1" advAuto="0"/>
      <p:bldP spid="411" grpId="5" animBg="1" advAuto="0"/>
      <p:bldP spid="412" grpId="6" animBg="1" advAuto="0"/>
      <p:bldP spid="415" grpId="2" animBg="1" advAuto="0"/>
      <p:bldP spid="418" grpId="3" animBg="1" advAuto="0"/>
      <p:bldP spid="419" grpId="7" animBg="1" advAuto="0"/>
      <p:bldP spid="420" grpId="9" animBg="1" advAuto="0"/>
      <p:bldP spid="421" grpId="10" animBg="1" advAuto="0"/>
      <p:bldP spid="422" grpId="11" animBg="1" advAuto="0"/>
      <p:bldP spid="423" grpId="8" animBg="1" advAuto="0"/>
      <p:bldP spid="424" grpId="13" animBg="1" advAuto="0"/>
      <p:bldP spid="425" grpId="14" animBg="1" advAuto="0"/>
      <p:bldP spid="426" grpId="15" animBg="1" advAuto="0"/>
      <p:bldP spid="427" grpId="12" animBg="1" advAuto="0"/>
      <p:bldP spid="428" grpId="16" animBg="1" advAuto="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 name="Shape 706"/>
          <p:cNvSpPr>
            <a:spLocks noGrp="1"/>
          </p:cNvSpPr>
          <p:nvPr>
            <p:ph type="body" idx="1"/>
          </p:nvPr>
        </p:nvSpPr>
        <p:spPr>
          <a:prstGeom prst="rect">
            <a:avLst/>
          </a:prstGeom>
        </p:spPr>
        <p:txBody>
          <a:bodyPr/>
          <a:lstStyle/>
          <a:p>
            <a:pPr>
              <a:buNone/>
            </a:pPr>
            <a:endParaRPr/>
          </a:p>
        </p:txBody>
      </p:sp>
      <p:sp>
        <p:nvSpPr>
          <p:cNvPr id="707" name="Shape 707"/>
          <p:cNvSpPr>
            <a:spLocks noGrp="1"/>
          </p:cNvSpPr>
          <p:nvPr>
            <p:ph type="title" idx="4294967295"/>
          </p:nvPr>
        </p:nvSpPr>
        <p:spPr>
          <a:xfrm>
            <a:off x="669726" y="312539"/>
            <a:ext cx="7804548" cy="1518047"/>
          </a:xfrm>
          <a:prstGeom prst="rect">
            <a:avLst/>
          </a:prstGeom>
        </p:spPr>
        <p:txBody>
          <a:bodyPr lIns="35718" tIns="35718" rIns="35718" bIns="35718"/>
          <a:lstStyle>
            <a:lvl1pPr defTabSz="410765">
              <a:defRPr sz="4200">
                <a:effectLst>
                  <a:outerShdw blurRad="38100" dist="38100" dir="2700000" rotWithShape="0">
                    <a:srgbClr val="000000"/>
                  </a:outerShdw>
                </a:effectLst>
                <a:latin typeface="Helvetica Light"/>
                <a:ea typeface="Helvetica Light"/>
                <a:cs typeface="Helvetica Light"/>
                <a:sym typeface="Helvetica Light"/>
              </a:defRPr>
            </a:lvl1pPr>
          </a:lstStyle>
          <a:p>
            <a:pPr>
              <a:defRPr sz="1600">
                <a:solidFill>
                  <a:srgbClr val="FFFFFF"/>
                </a:solidFill>
              </a:defRPr>
            </a:pPr>
            <a:r>
              <a:rPr sz="4200">
                <a:solidFill>
                  <a:srgbClr val="FFC000"/>
                </a:solidFill>
              </a:rPr>
              <a:t>Daniel 6</a:t>
            </a: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Shape 709"/>
          <p:cNvSpPr/>
          <p:nvPr/>
        </p:nvSpPr>
        <p:spPr>
          <a:xfrm>
            <a:off x="645368" y="4267200"/>
            <a:ext cx="7239001" cy="0"/>
          </a:xfrm>
          <a:prstGeom prst="line">
            <a:avLst/>
          </a:prstGeom>
          <a:ln w="38100">
            <a:solidFill>
              <a:srgbClr val="FFFFFF"/>
            </a:solidFill>
          </a:ln>
        </p:spPr>
        <p:txBody>
          <a:bodyPr lIns="45719" rIns="45719"/>
          <a:lstStyle/>
          <a:p>
            <a:pPr>
              <a:defRPr>
                <a:solidFill>
                  <a:srgbClr val="FFFFFF"/>
                </a:solidFill>
              </a:defRPr>
            </a:pPr>
            <a:endParaRPr/>
          </a:p>
        </p:txBody>
      </p:sp>
      <p:sp>
        <p:nvSpPr>
          <p:cNvPr id="710" name="Shape 710"/>
          <p:cNvSpPr/>
          <p:nvPr/>
        </p:nvSpPr>
        <p:spPr>
          <a:xfrm>
            <a:off x="1371600" y="4191000"/>
            <a:ext cx="0" cy="76200"/>
          </a:xfrm>
          <a:prstGeom prst="line">
            <a:avLst/>
          </a:prstGeom>
          <a:ln w="12700">
            <a:solidFill>
              <a:srgbClr val="FFFFFF"/>
            </a:solidFill>
          </a:ln>
        </p:spPr>
        <p:txBody>
          <a:bodyPr lIns="45719" rIns="45719"/>
          <a:lstStyle/>
          <a:p>
            <a:pPr>
              <a:defRPr>
                <a:solidFill>
                  <a:srgbClr val="FFFFFF"/>
                </a:solidFill>
              </a:defRPr>
            </a:pPr>
            <a:endParaRPr/>
          </a:p>
        </p:txBody>
      </p:sp>
      <p:sp>
        <p:nvSpPr>
          <p:cNvPr id="711" name="Shape 711"/>
          <p:cNvSpPr/>
          <p:nvPr/>
        </p:nvSpPr>
        <p:spPr>
          <a:xfrm>
            <a:off x="6248400" y="4191000"/>
            <a:ext cx="0" cy="152400"/>
          </a:xfrm>
          <a:prstGeom prst="line">
            <a:avLst/>
          </a:prstGeom>
          <a:ln w="12700">
            <a:solidFill>
              <a:srgbClr val="FFFFFF"/>
            </a:solidFill>
          </a:ln>
        </p:spPr>
        <p:txBody>
          <a:bodyPr lIns="45719" rIns="45719"/>
          <a:lstStyle/>
          <a:p>
            <a:pPr>
              <a:defRPr>
                <a:solidFill>
                  <a:srgbClr val="FFFFFF"/>
                </a:solidFill>
              </a:defRPr>
            </a:pPr>
            <a:endParaRPr/>
          </a:p>
        </p:txBody>
      </p:sp>
      <p:sp>
        <p:nvSpPr>
          <p:cNvPr id="712" name="Shape 712"/>
          <p:cNvSpPr/>
          <p:nvPr/>
        </p:nvSpPr>
        <p:spPr>
          <a:xfrm>
            <a:off x="6553200" y="4191000"/>
            <a:ext cx="0" cy="152400"/>
          </a:xfrm>
          <a:prstGeom prst="line">
            <a:avLst/>
          </a:prstGeom>
          <a:ln w="12700">
            <a:solidFill>
              <a:srgbClr val="FFFFFF"/>
            </a:solidFill>
          </a:ln>
        </p:spPr>
        <p:txBody>
          <a:bodyPr lIns="45719" rIns="45719"/>
          <a:lstStyle/>
          <a:p>
            <a:pPr>
              <a:defRPr>
                <a:solidFill>
                  <a:srgbClr val="FFFFFF"/>
                </a:solidFill>
              </a:defRPr>
            </a:pPr>
            <a:endParaRPr/>
          </a:p>
        </p:txBody>
      </p:sp>
      <p:sp>
        <p:nvSpPr>
          <p:cNvPr id="713" name="Shape 713"/>
          <p:cNvSpPr/>
          <p:nvPr/>
        </p:nvSpPr>
        <p:spPr>
          <a:xfrm>
            <a:off x="974725" y="4384675"/>
            <a:ext cx="1202046"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a:solidFill>
                  <a:srgbClr val="FFFFFF"/>
                </a:solidFill>
                <a:latin typeface="Times New Roman"/>
                <a:ea typeface="Times New Roman"/>
                <a:cs typeface="Times New Roman"/>
                <a:sym typeface="Times New Roman"/>
              </a:defRPr>
            </a:lvl1pPr>
          </a:lstStyle>
          <a:p>
            <a:r>
              <a:t>605 v. C.</a:t>
            </a:r>
          </a:p>
        </p:txBody>
      </p:sp>
      <p:sp>
        <p:nvSpPr>
          <p:cNvPr id="714" name="Shape 714"/>
          <p:cNvSpPr/>
          <p:nvPr/>
        </p:nvSpPr>
        <p:spPr>
          <a:xfrm>
            <a:off x="5699125" y="4384675"/>
            <a:ext cx="1202046"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a:solidFill>
                  <a:srgbClr val="FFFFFF"/>
                </a:solidFill>
                <a:latin typeface="Times New Roman"/>
                <a:ea typeface="Times New Roman"/>
                <a:cs typeface="Times New Roman"/>
                <a:sym typeface="Times New Roman"/>
              </a:defRPr>
            </a:lvl1pPr>
          </a:lstStyle>
          <a:p>
            <a:r>
              <a:t>539 v. C.</a:t>
            </a:r>
          </a:p>
        </p:txBody>
      </p:sp>
      <p:grpSp>
        <p:nvGrpSpPr>
          <p:cNvPr id="717" name="Group 717"/>
          <p:cNvGrpSpPr/>
          <p:nvPr/>
        </p:nvGrpSpPr>
        <p:grpSpPr>
          <a:xfrm>
            <a:off x="179511" y="1981200"/>
            <a:ext cx="6068890" cy="1066800"/>
            <a:chOff x="0" y="0"/>
            <a:chExt cx="6068888" cy="1066800"/>
          </a:xfrm>
        </p:grpSpPr>
        <p:sp>
          <p:nvSpPr>
            <p:cNvPr id="715" name="Shape 715"/>
            <p:cNvSpPr/>
            <p:nvPr/>
          </p:nvSpPr>
          <p:spPr>
            <a:xfrm>
              <a:off x="-1" y="0"/>
              <a:ext cx="6068890" cy="1066800"/>
            </a:xfrm>
            <a:prstGeom prst="rect">
              <a:avLst/>
            </a:prstGeom>
            <a:solidFill>
              <a:srgbClr val="3366FF"/>
            </a:solidFill>
            <a:ln w="12700" cap="flat">
              <a:solidFill>
                <a:srgbClr val="FFFFFF"/>
              </a:solidFill>
              <a:prstDash val="solid"/>
              <a:miter lim="800000"/>
            </a:ln>
            <a:effectLst/>
          </p:spPr>
          <p:txBody>
            <a:bodyPr wrap="square" lIns="45719" tIns="45719" rIns="45719" bIns="45719" numCol="1" anchor="ctr">
              <a:noAutofit/>
            </a:bodyPr>
            <a:lstStyle/>
            <a:p>
              <a:pPr>
                <a:defRPr sz="2800" b="1">
                  <a:solidFill>
                    <a:srgbClr val="FFFF00"/>
                  </a:solidFill>
                  <a:latin typeface="Times New Roman"/>
                  <a:ea typeface="Times New Roman"/>
                  <a:cs typeface="Times New Roman"/>
                  <a:sym typeface="Times New Roman"/>
                </a:defRPr>
              </a:pPr>
              <a:endParaRPr/>
            </a:p>
          </p:txBody>
        </p:sp>
        <p:sp>
          <p:nvSpPr>
            <p:cNvPr id="716" name="Shape 716"/>
            <p:cNvSpPr/>
            <p:nvPr/>
          </p:nvSpPr>
          <p:spPr>
            <a:xfrm>
              <a:off x="-1" y="292033"/>
              <a:ext cx="5326148" cy="4827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defRPr sz="2800" b="1">
                  <a:solidFill>
                    <a:srgbClr val="FFFF00"/>
                  </a:solidFill>
                  <a:latin typeface="Times New Roman"/>
                  <a:ea typeface="Times New Roman"/>
                  <a:cs typeface="Times New Roman"/>
                  <a:sym typeface="Times New Roman"/>
                </a:defRPr>
              </a:lvl1pPr>
            </a:lstStyle>
            <a:p>
              <a:r>
                <a:t>Babylonisches Weltreich (605-539)</a:t>
              </a:r>
            </a:p>
          </p:txBody>
        </p:sp>
      </p:grpSp>
      <p:grpSp>
        <p:nvGrpSpPr>
          <p:cNvPr id="720" name="Group 720"/>
          <p:cNvGrpSpPr/>
          <p:nvPr/>
        </p:nvGrpSpPr>
        <p:grpSpPr>
          <a:xfrm>
            <a:off x="6248400" y="1981200"/>
            <a:ext cx="2663240" cy="1066800"/>
            <a:chOff x="0" y="0"/>
            <a:chExt cx="2663239" cy="1066800"/>
          </a:xfrm>
        </p:grpSpPr>
        <p:sp>
          <p:nvSpPr>
            <p:cNvPr id="718" name="Shape 718"/>
            <p:cNvSpPr/>
            <p:nvPr/>
          </p:nvSpPr>
          <p:spPr>
            <a:xfrm>
              <a:off x="0" y="0"/>
              <a:ext cx="2572073" cy="1066800"/>
            </a:xfrm>
            <a:prstGeom prst="rect">
              <a:avLst/>
            </a:prstGeom>
            <a:solidFill>
              <a:srgbClr val="45C984"/>
            </a:solidFill>
            <a:ln w="12700" cap="flat">
              <a:solidFill>
                <a:srgbClr val="FFFFFF"/>
              </a:solidFill>
              <a:prstDash val="solid"/>
              <a:miter lim="800000"/>
            </a:ln>
            <a:effectLst/>
          </p:spPr>
          <p:txBody>
            <a:bodyPr wrap="square" lIns="45719" tIns="45719" rIns="45719" bIns="45719" numCol="1" anchor="ctr">
              <a:noAutofit/>
            </a:bodyPr>
            <a:lstStyle/>
            <a:p>
              <a:pPr>
                <a:defRPr sz="2400" b="1">
                  <a:solidFill>
                    <a:srgbClr val="161616"/>
                  </a:solidFill>
                  <a:latin typeface="Times New Roman"/>
                  <a:ea typeface="Times New Roman"/>
                  <a:cs typeface="Times New Roman"/>
                  <a:sym typeface="Times New Roman"/>
                </a:defRPr>
              </a:pPr>
              <a:endParaRPr/>
            </a:p>
          </p:txBody>
        </p:sp>
        <p:sp>
          <p:nvSpPr>
            <p:cNvPr id="719" name="Shape 719"/>
            <p:cNvSpPr/>
            <p:nvPr/>
          </p:nvSpPr>
          <p:spPr>
            <a:xfrm>
              <a:off x="0" y="151254"/>
              <a:ext cx="2663240" cy="7642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defRPr sz="2400" b="1">
                  <a:solidFill>
                    <a:srgbClr val="161616"/>
                  </a:solidFill>
                  <a:latin typeface="Times New Roman"/>
                  <a:ea typeface="Times New Roman"/>
                  <a:cs typeface="Times New Roman"/>
                  <a:sym typeface="Times New Roman"/>
                </a:defRPr>
              </a:pPr>
              <a:r>
                <a:t>Medo-Persisches </a:t>
              </a:r>
              <a:br/>
              <a:r>
                <a:t>Weltreich (539-333)</a:t>
              </a:r>
            </a:p>
          </p:txBody>
        </p:sp>
      </p:grpSp>
      <p:sp>
        <p:nvSpPr>
          <p:cNvPr id="721" name="Shape 721"/>
          <p:cNvSpPr/>
          <p:nvPr/>
        </p:nvSpPr>
        <p:spPr>
          <a:xfrm>
            <a:off x="5092700" y="3657600"/>
            <a:ext cx="1221393"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b="1">
                <a:solidFill>
                  <a:srgbClr val="FFFF00"/>
                </a:solidFill>
                <a:latin typeface="Times New Roman"/>
                <a:ea typeface="Times New Roman"/>
                <a:cs typeface="Times New Roman"/>
                <a:sym typeface="Times New Roman"/>
              </a:defRPr>
            </a:lvl1pPr>
          </a:lstStyle>
          <a:p>
            <a:r>
              <a:t>Belsazar</a:t>
            </a:r>
          </a:p>
        </p:txBody>
      </p:sp>
      <p:sp>
        <p:nvSpPr>
          <p:cNvPr id="722" name="Shape 722"/>
          <p:cNvSpPr/>
          <p:nvPr/>
        </p:nvSpPr>
        <p:spPr>
          <a:xfrm>
            <a:off x="6400800" y="3200400"/>
            <a:ext cx="1831142"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400" b="1">
                <a:solidFill>
                  <a:srgbClr val="FFC000"/>
                </a:solidFill>
                <a:latin typeface="Times New Roman"/>
                <a:ea typeface="Times New Roman"/>
                <a:cs typeface="Times New Roman"/>
                <a:sym typeface="Times New Roman"/>
              </a:defRPr>
            </a:pPr>
            <a:r>
              <a:t>Kyrus</a:t>
            </a:r>
            <a:r>
              <a:rPr b="0">
                <a:solidFill>
                  <a:srgbClr val="FFFFFF"/>
                </a:solidFill>
              </a:rPr>
              <a:t>, Perser</a:t>
            </a:r>
          </a:p>
        </p:txBody>
      </p:sp>
      <p:sp>
        <p:nvSpPr>
          <p:cNvPr id="723" name="Shape 723"/>
          <p:cNvSpPr/>
          <p:nvPr/>
        </p:nvSpPr>
        <p:spPr>
          <a:xfrm>
            <a:off x="6384925" y="3698875"/>
            <a:ext cx="1932643"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400" b="1">
                <a:solidFill>
                  <a:srgbClr val="FFC000"/>
                </a:solidFill>
                <a:latin typeface="Times New Roman"/>
                <a:ea typeface="Times New Roman"/>
                <a:cs typeface="Times New Roman"/>
                <a:sym typeface="Times New Roman"/>
              </a:defRPr>
            </a:pPr>
            <a:r>
              <a:t>Darius</a:t>
            </a:r>
            <a:r>
              <a:rPr b="0">
                <a:solidFill>
                  <a:srgbClr val="FFFFFF"/>
                </a:solidFill>
              </a:rPr>
              <a:t>, Meder</a:t>
            </a:r>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Shape 725"/>
          <p:cNvSpPr>
            <a:spLocks noGrp="1"/>
          </p:cNvSpPr>
          <p:nvPr>
            <p:ph type="body" sz="half" idx="1"/>
          </p:nvPr>
        </p:nvSpPr>
        <p:spPr>
          <a:xfrm>
            <a:off x="415439" y="1191034"/>
            <a:ext cx="3893991" cy="4773998"/>
          </a:xfrm>
          <a:prstGeom prst="rect">
            <a:avLst/>
          </a:prstGeom>
          <a:solidFill>
            <a:srgbClr val="FFFFFF"/>
          </a:solidFill>
          <a:ln w="25400">
            <a:solidFill>
              <a:schemeClr val="accent1"/>
            </a:solidFill>
            <a:round/>
          </a:ln>
          <a:effectLst>
            <a:outerShdw blurRad="38100" dist="23000" dir="5400000" rotWithShape="0">
              <a:srgbClr val="000000">
                <a:alpha val="35000"/>
              </a:srgbClr>
            </a:outerShdw>
          </a:effectLst>
        </p:spPr>
        <p:txBody>
          <a:bodyPr anchor="t"/>
          <a:lstStyle/>
          <a:p>
            <a:pPr marL="0" indent="0" defTabSz="914400">
              <a:spcBef>
                <a:spcPts val="0"/>
              </a:spcBef>
              <a:buSzTx/>
              <a:buNone/>
              <a:defRPr sz="2700">
                <a:latin typeface="Arial"/>
                <a:ea typeface="Arial"/>
                <a:cs typeface="Arial"/>
                <a:sym typeface="Arial"/>
              </a:defRPr>
            </a:pPr>
            <a:r>
              <a:rPr sz="2600">
                <a:effectLst>
                  <a:outerShdw blurRad="38100" dist="38100" dir="2700000" rotWithShape="0">
                    <a:srgbClr val="000000"/>
                  </a:outerShdw>
                </a:effectLst>
              </a:rPr>
              <a:t>1: Babylon. Hof </a:t>
            </a:r>
          </a:p>
          <a:p>
            <a:pPr marL="0" indent="0" defTabSz="914400">
              <a:spcBef>
                <a:spcPts val="0"/>
              </a:spcBef>
              <a:buSzTx/>
              <a:buNone/>
              <a:defRPr sz="2700">
                <a:latin typeface="Arial"/>
                <a:ea typeface="Arial"/>
                <a:cs typeface="Arial"/>
                <a:sym typeface="Arial"/>
              </a:defRPr>
            </a:pPr>
            <a:r>
              <a:rPr sz="2200" b="1">
                <a:effectLst>
                  <a:outerShdw blurRad="38100" dist="38100" dir="2700000" rotWithShape="0">
                    <a:srgbClr val="000000"/>
                  </a:outerShdw>
                </a:effectLst>
              </a:rPr>
              <a:t>Daniel weigert sich zu essen.</a:t>
            </a:r>
            <a:endParaRPr sz="2200" b="1"/>
          </a:p>
          <a:p>
            <a:pPr marL="0" indent="0" defTabSz="914400">
              <a:spcBef>
                <a:spcPts val="0"/>
              </a:spcBef>
              <a:buSzTx/>
              <a:buNone/>
              <a:defRPr sz="2700">
                <a:latin typeface="Arial"/>
                <a:ea typeface="Arial"/>
                <a:cs typeface="Arial"/>
                <a:sym typeface="Arial"/>
              </a:defRPr>
            </a:pPr>
            <a:r>
              <a:rPr sz="2200" b="1"/>
              <a:t>Nebukadnezar duldet die jüdische Gottesanbetung. (Gefäße respektvoll in den Götzentempel)</a:t>
            </a:r>
          </a:p>
          <a:p>
            <a:pPr marL="0" indent="0" defTabSz="914400">
              <a:spcBef>
                <a:spcPts val="0"/>
              </a:spcBef>
              <a:buSzTx/>
              <a:buNone/>
              <a:defRPr sz="2700">
                <a:latin typeface="Arial"/>
                <a:ea typeface="Arial"/>
                <a:cs typeface="Arial"/>
                <a:sym typeface="Arial"/>
              </a:defRPr>
            </a:pPr>
            <a:r>
              <a:rPr sz="2200" b="1">
                <a:effectLst>
                  <a:outerShdw blurRad="38100" dist="38100" dir="2700000" rotWithShape="0">
                    <a:srgbClr val="000000"/>
                  </a:outerShdw>
                </a:effectLst>
              </a:rPr>
              <a:t>Behörden sympathisch; geben Daniel e. Chance.</a:t>
            </a:r>
            <a:endParaRPr sz="2200" b="1"/>
          </a:p>
          <a:p>
            <a:pPr marL="0" indent="0" defTabSz="914400">
              <a:spcBef>
                <a:spcPts val="0"/>
              </a:spcBef>
              <a:buSzTx/>
              <a:buNone/>
              <a:defRPr sz="2700">
                <a:latin typeface="Arial"/>
                <a:ea typeface="Arial"/>
                <a:cs typeface="Arial"/>
                <a:sym typeface="Arial"/>
              </a:defRPr>
            </a:pPr>
            <a:r>
              <a:rPr sz="2200" b="1">
                <a:effectLst>
                  <a:outerShdw blurRad="38100" dist="38100" dir="2700000" rotWithShape="0">
                    <a:srgbClr val="000000"/>
                  </a:outerShdw>
                </a:effectLst>
              </a:rPr>
              <a:t>→ Daniel wird von Gott bestätigt.</a:t>
            </a:r>
          </a:p>
          <a:p>
            <a:pPr marL="0" indent="0" defTabSz="914400">
              <a:spcBef>
                <a:spcPts val="0"/>
              </a:spcBef>
              <a:buSzTx/>
              <a:buNone/>
              <a:defRPr sz="2700">
                <a:latin typeface="Arial"/>
                <a:ea typeface="Arial"/>
                <a:cs typeface="Arial"/>
                <a:sym typeface="Arial"/>
              </a:defRPr>
            </a:pPr>
            <a:endParaRPr sz="2200" b="1">
              <a:effectLst>
                <a:outerShdw blurRad="38100" dist="38100" dir="2700000" rotWithShape="0">
                  <a:srgbClr val="000000"/>
                </a:outerShdw>
              </a:effectLst>
            </a:endParaRPr>
          </a:p>
          <a:p>
            <a:pPr marL="0" indent="0" defTabSz="914400">
              <a:spcBef>
                <a:spcPts val="0"/>
              </a:spcBef>
              <a:buSzTx/>
              <a:buNone/>
              <a:defRPr sz="2700">
                <a:latin typeface="Arial"/>
                <a:ea typeface="Arial"/>
                <a:cs typeface="Arial"/>
                <a:sym typeface="Arial"/>
              </a:defRPr>
            </a:pPr>
            <a:endParaRPr sz="2200" b="1">
              <a:effectLst>
                <a:outerShdw blurRad="38100" dist="38100" dir="2700000" rotWithShape="0">
                  <a:srgbClr val="000000"/>
                </a:outerShdw>
              </a:effectLst>
            </a:endParaRPr>
          </a:p>
        </p:txBody>
      </p:sp>
      <p:sp>
        <p:nvSpPr>
          <p:cNvPr id="726" name="Shape 726"/>
          <p:cNvSpPr/>
          <p:nvPr/>
        </p:nvSpPr>
        <p:spPr>
          <a:xfrm>
            <a:off x="4523184" y="1216203"/>
            <a:ext cx="4237474" cy="4773998"/>
          </a:xfrm>
          <a:prstGeom prst="rect">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35718" tIns="35718" rIns="35718" bIns="35718" anchor="ctr">
            <a:spAutoFit/>
          </a:bodyPr>
          <a:lstStyle/>
          <a:p>
            <a:pPr>
              <a:defRPr sz="2700"/>
            </a:pPr>
            <a:r>
              <a:rPr sz="2600">
                <a:effectLst>
                  <a:outerShdw blurRad="38100" dist="38100" dir="2700000" rotWithShape="0">
                    <a:srgbClr val="000000"/>
                  </a:outerShdw>
                </a:effectLst>
              </a:rPr>
              <a:t>6: Medo-persisch. Hof</a:t>
            </a:r>
          </a:p>
          <a:p>
            <a:pPr>
              <a:defRPr sz="2700"/>
            </a:pPr>
            <a:r>
              <a:rPr sz="2000" b="1">
                <a:effectLst>
                  <a:outerShdw blurRad="38100" dist="38100" dir="2700000" rotWithShape="0">
                    <a:srgbClr val="000000"/>
                  </a:outerShdw>
                </a:effectLst>
              </a:rPr>
              <a:t>Daniel</a:t>
            </a:r>
            <a:r>
              <a:rPr sz="2200" b="1">
                <a:effectLst>
                  <a:outerShdw blurRad="38100" dist="38100" dir="2700000" rotWithShape="0">
                    <a:srgbClr val="000000"/>
                  </a:outerShdw>
                </a:effectLst>
              </a:rPr>
              <a:t> weigert sich, das Gebet aufzugeben. </a:t>
            </a:r>
            <a:endParaRPr sz="2600">
              <a:effectLst>
                <a:outerShdw blurRad="38100" dist="38100" dir="2700000" rotWithShape="0">
                  <a:srgbClr val="000000"/>
                </a:outerShdw>
              </a:effectLst>
            </a:endParaRPr>
          </a:p>
          <a:p>
            <a:pPr>
              <a:defRPr sz="2700"/>
            </a:pPr>
            <a:r>
              <a:rPr sz="2200">
                <a:effectLst>
                  <a:outerShdw blurRad="38100" dist="38100" dir="2700000" rotWithShape="0">
                    <a:srgbClr val="000000"/>
                  </a:outerShdw>
                </a:effectLst>
              </a:rPr>
              <a:t>→ Die Löwen weigern sich, Daniel zu fressen.</a:t>
            </a:r>
            <a:endParaRPr sz="2600">
              <a:effectLst>
                <a:outerShdw blurRad="38100" dist="38100" dir="2700000" rotWithShape="0">
                  <a:srgbClr val="000000"/>
                </a:outerShdw>
              </a:effectLst>
            </a:endParaRPr>
          </a:p>
          <a:p>
            <a:pPr>
              <a:defRPr sz="2700"/>
            </a:pPr>
            <a:r>
              <a:rPr sz="2200" b="1"/>
              <a:t>Zum 1. Mal: ein heidnischer König verbietet die jüdische Gottesanbetung .</a:t>
            </a:r>
            <a:endParaRPr sz="2600">
              <a:effectLst>
                <a:outerShdw blurRad="38100" dist="38100" dir="2700000" rotWithShape="0">
                  <a:srgbClr val="000000"/>
                </a:outerShdw>
              </a:effectLst>
            </a:endParaRPr>
          </a:p>
          <a:p>
            <a:pPr>
              <a:defRPr sz="2700"/>
            </a:pPr>
            <a:r>
              <a:rPr sz="2200" b="1">
                <a:effectLst>
                  <a:outerShdw blurRad="38100" dist="38100" dir="2700000" rotWithShape="0">
                    <a:srgbClr val="000000"/>
                  </a:outerShdw>
                </a:effectLst>
              </a:rPr>
              <a:t>Behörden wollen Daniel vernichten. </a:t>
            </a:r>
            <a:endParaRPr sz="2600">
              <a:effectLst>
                <a:outerShdw blurRad="38100" dist="38100" dir="2700000" rotWithShape="0">
                  <a:srgbClr val="000000"/>
                </a:outerShdw>
              </a:effectLst>
            </a:endParaRPr>
          </a:p>
          <a:p>
            <a:pPr>
              <a:defRPr sz="2700"/>
            </a:pPr>
            <a:r>
              <a:rPr sz="2200" b="1">
                <a:effectLst>
                  <a:outerShdw blurRad="38100" dist="38100" dir="2700000" rotWithShape="0">
                    <a:srgbClr val="000000"/>
                  </a:outerShdw>
                </a:effectLst>
              </a:rPr>
              <a:t>→ Daniel wird von Gott bestätigt.</a:t>
            </a:r>
          </a:p>
          <a:p>
            <a:pPr>
              <a:defRPr sz="2700"/>
            </a:pPr>
            <a:endParaRPr sz="2200" b="1">
              <a:effectLst>
                <a:outerShdw blurRad="38100" dist="38100" dir="2700000" rotWithShape="0">
                  <a:srgbClr val="000000"/>
                </a:outerShdw>
              </a:effectLst>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 grpId="1" animBg="1" advAuto="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8" name="Table 728"/>
          <p:cNvGraphicFramePr/>
          <p:nvPr/>
        </p:nvGraphicFramePr>
        <p:xfrm>
          <a:off x="16185" y="27566"/>
          <a:ext cx="9144002" cy="7040883"/>
        </p:xfrm>
        <a:graphic>
          <a:graphicData uri="http://schemas.openxmlformats.org/drawingml/2006/table">
            <a:tbl>
              <a:tblPr firstRow="1" bandRow="1">
                <a:tableStyleId>{4C3C2611-4C71-4FC5-86AE-919BDF0F9419}</a:tableStyleId>
              </a:tblPr>
              <a:tblGrid>
                <a:gridCol w="4482248"/>
                <a:gridCol w="4658577"/>
              </a:tblGrid>
              <a:tr h="334650">
                <a:tc>
                  <a:txBody>
                    <a:bodyPr/>
                    <a:lstStyle/>
                    <a:p>
                      <a:pPr algn="ctr">
                        <a:defRPr sz="1600" b="0" i="0">
                          <a:solidFill>
                            <a:srgbClr val="000000"/>
                          </a:solidFill>
                          <a:latin typeface="+mn-lt"/>
                          <a:ea typeface="+mn-ea"/>
                          <a:cs typeface="+mn-cs"/>
                          <a:sym typeface="Helvetica Neue"/>
                        </a:defRPr>
                      </a:pPr>
                      <a:r>
                        <a:rPr sz="2000" b="1">
                          <a:solidFill>
                            <a:srgbClr val="FFFFFF"/>
                          </a:solidFill>
                          <a:latin typeface="Arial Narrow"/>
                          <a:ea typeface="Arial Narrow"/>
                          <a:cs typeface="Arial Narrow"/>
                          <a:sym typeface="Arial Narrow"/>
                        </a:rPr>
                        <a:t>Daniel </a:t>
                      </a:r>
                    </a:p>
                  </a:txBody>
                  <a:tcPr marL="0" marR="0" marT="0" marB="0" anchor="ctr" horzOverflow="overflow">
                    <a:lnL w="3175">
                      <a:miter lim="400000"/>
                    </a:lnL>
                    <a:lnR w="3175">
                      <a:miter lim="400000"/>
                    </a:lnR>
                    <a:lnT w="3175">
                      <a:miter lim="400000"/>
                    </a:lnT>
                    <a:lnB w="25400">
                      <a:solidFill>
                        <a:srgbClr val="FFFFFF"/>
                      </a:solidFill>
                      <a:bevel/>
                    </a:lnB>
                    <a:solidFill>
                      <a:srgbClr val="0365C0"/>
                    </a:solidFill>
                  </a:tcPr>
                </a:tc>
                <a:tc>
                  <a:txBody>
                    <a:bodyPr/>
                    <a:lstStyle/>
                    <a:p>
                      <a:pPr algn="ctr">
                        <a:defRPr sz="1600" b="0" i="0">
                          <a:solidFill>
                            <a:srgbClr val="000000"/>
                          </a:solidFill>
                          <a:latin typeface="+mn-lt"/>
                          <a:ea typeface="+mn-ea"/>
                          <a:cs typeface="+mn-cs"/>
                          <a:sym typeface="Helvetica Neue"/>
                        </a:defRPr>
                      </a:pPr>
                      <a:r>
                        <a:rPr sz="2000" b="1">
                          <a:solidFill>
                            <a:srgbClr val="FFFFFF"/>
                          </a:solidFill>
                          <a:latin typeface="Arial Narrow"/>
                          <a:ea typeface="Arial Narrow"/>
                          <a:cs typeface="Arial Narrow"/>
                          <a:sym typeface="Arial Narrow"/>
                        </a:rPr>
                        <a:t>Messias</a:t>
                      </a:r>
                    </a:p>
                  </a:txBody>
                  <a:tcPr marL="0" marR="0" marT="0" marB="0" anchor="ctr" horzOverflow="overflow">
                    <a:lnL w="3175">
                      <a:miter lim="400000"/>
                    </a:lnL>
                    <a:lnR w="3175">
                      <a:miter lim="400000"/>
                    </a:lnR>
                    <a:lnT w="3175">
                      <a:miter lim="400000"/>
                    </a:lnT>
                    <a:lnB w="25400">
                      <a:solidFill>
                        <a:srgbClr val="FFFFFF"/>
                      </a:solidFill>
                      <a:bevel/>
                    </a:lnB>
                    <a:solidFill>
                      <a:srgbClr val="0365C0"/>
                    </a:solidFill>
                  </a:tcPr>
                </a:tc>
              </a:tr>
              <a:tr h="2007905">
                <a:tc>
                  <a:txBody>
                    <a:bodyPr/>
                    <a:lstStyle/>
                    <a:p>
                      <a:pPr algn="ctr">
                        <a:defRPr sz="1600" b="0" i="0">
                          <a:solidFill>
                            <a:srgbClr val="000000"/>
                          </a:solidFill>
                          <a:latin typeface="+mn-lt"/>
                          <a:ea typeface="+mn-ea"/>
                          <a:cs typeface="+mn-cs"/>
                          <a:sym typeface="Helvetica Neue"/>
                        </a:defRPr>
                      </a:pPr>
                      <a:r>
                        <a:rPr sz="2000" b="1" i="1">
                          <a:solidFill>
                            <a:srgbClr val="000080"/>
                          </a:solidFill>
                          <a:latin typeface="Arial Narrow"/>
                          <a:ea typeface="Arial Narrow"/>
                          <a:cs typeface="Arial Narrow"/>
                          <a:sym typeface="Arial Narrow"/>
                        </a:rPr>
                        <a:t>Der König beabsichtigte, ihn über das ganze Königreich zu setzen </a:t>
                      </a:r>
                      <a:endParaRPr sz="2000">
                        <a:latin typeface="Arial Narrow"/>
                        <a:ea typeface="Arial Narrow"/>
                        <a:cs typeface="Arial Narrow"/>
                        <a:sym typeface="Arial Narrow"/>
                      </a:endParaRPr>
                    </a:p>
                    <a:p>
                      <a:pPr algn="ctr">
                        <a:defRPr sz="1600" b="0" i="0">
                          <a:solidFill>
                            <a:srgbClr val="000000"/>
                          </a:solidFill>
                          <a:latin typeface="+mn-lt"/>
                          <a:ea typeface="+mn-ea"/>
                          <a:cs typeface="+mn-cs"/>
                          <a:sym typeface="Helvetica Neue"/>
                        </a:defRPr>
                      </a:pPr>
                      <a:r>
                        <a:rPr sz="2000" b="1" i="1">
                          <a:solidFill>
                            <a:srgbClr val="000080"/>
                          </a:solidFill>
                          <a:latin typeface="Arial Narrow"/>
                          <a:ea typeface="Arial Narrow"/>
                          <a:cs typeface="Arial Narrow"/>
                          <a:sym typeface="Arial Narrow"/>
                        </a:rPr>
                        <a:t>→ unschuldig und  aus Neid in die Grube des Todes, obwohl der Herrscher, der ihre Intrige erkannte, versuchte, ihn zu bewahren  6,15</a:t>
                      </a:r>
                    </a:p>
                  </a:txBody>
                  <a:tcPr marL="0" marR="0" marT="0" marB="0" anchor="ctr" horzOverflow="overflow">
                    <a:lnL w="3175">
                      <a:miter lim="400000"/>
                    </a:lnL>
                    <a:lnR w="3175">
                      <a:miter lim="400000"/>
                    </a:lnR>
                    <a:lnT w="25400">
                      <a:solidFill>
                        <a:srgbClr val="FFFFFF"/>
                      </a:solidFill>
                      <a:bevel/>
                    </a:lnT>
                    <a:lnB w="3175">
                      <a:miter lim="400000"/>
                    </a:lnB>
                    <a:solidFill>
                      <a:srgbClr val="FFFFFF"/>
                    </a:solidFill>
                  </a:tcPr>
                </a:tc>
                <a:tc>
                  <a:txBody>
                    <a:bodyPr/>
                    <a:lstStyle/>
                    <a:p>
                      <a:pPr algn="ctr">
                        <a:defRPr sz="1600" b="0" i="0">
                          <a:solidFill>
                            <a:srgbClr val="000000"/>
                          </a:solidFill>
                          <a:latin typeface="+mn-lt"/>
                          <a:ea typeface="+mn-ea"/>
                          <a:cs typeface="+mn-cs"/>
                          <a:sym typeface="Helvetica Neue"/>
                        </a:defRPr>
                      </a:pPr>
                      <a:r>
                        <a:rPr sz="2000" b="1" i="1">
                          <a:solidFill>
                            <a:srgbClr val="FF0000"/>
                          </a:solidFill>
                          <a:latin typeface="Arial Narrow"/>
                          <a:ea typeface="Arial Narrow"/>
                          <a:cs typeface="Arial Narrow"/>
                          <a:sym typeface="Arial Narrow"/>
                        </a:rPr>
                        <a:t>IHM gebührt die Herrschaft über alles</a:t>
                      </a:r>
                      <a:endParaRPr sz="2000">
                        <a:solidFill>
                          <a:srgbClr val="FF0000"/>
                        </a:solidFill>
                        <a:latin typeface="Arial Narrow"/>
                        <a:ea typeface="Arial Narrow"/>
                        <a:cs typeface="Arial Narrow"/>
                        <a:sym typeface="Arial Narrow"/>
                      </a:endParaRPr>
                    </a:p>
                    <a:p>
                      <a:pPr algn="ctr">
                        <a:defRPr sz="1600" b="0" i="0">
                          <a:solidFill>
                            <a:srgbClr val="000000"/>
                          </a:solidFill>
                          <a:latin typeface="+mn-lt"/>
                          <a:ea typeface="+mn-ea"/>
                          <a:cs typeface="+mn-cs"/>
                          <a:sym typeface="Helvetica Neue"/>
                        </a:defRPr>
                      </a:pPr>
                      <a:endParaRPr sz="2000">
                        <a:solidFill>
                          <a:srgbClr val="FF0000"/>
                        </a:solidFill>
                        <a:latin typeface="Arial Narrow"/>
                        <a:ea typeface="Arial Narrow"/>
                        <a:cs typeface="Arial Narrow"/>
                        <a:sym typeface="Arial Narrow"/>
                      </a:endParaRPr>
                    </a:p>
                    <a:p>
                      <a:pPr algn="ctr">
                        <a:defRPr sz="1600" b="0" i="0">
                          <a:solidFill>
                            <a:srgbClr val="000000"/>
                          </a:solidFill>
                          <a:latin typeface="+mn-lt"/>
                          <a:ea typeface="+mn-ea"/>
                          <a:cs typeface="+mn-cs"/>
                          <a:sym typeface="Helvetica Neue"/>
                        </a:defRPr>
                      </a:pPr>
                      <a:r>
                        <a:rPr sz="2000" b="1" i="1">
                          <a:solidFill>
                            <a:srgbClr val="FF0000"/>
                          </a:solidFill>
                          <a:latin typeface="Arial Narrow"/>
                          <a:ea typeface="Arial Narrow"/>
                          <a:cs typeface="Arial Narrow"/>
                          <a:sym typeface="Arial Narrow"/>
                        </a:rPr>
                        <a:t>→ unschuldig und aus Neid dem Tode preisgegeben, </a:t>
                      </a:r>
                      <a:endParaRPr sz="2000">
                        <a:latin typeface="Arial Narrow"/>
                        <a:ea typeface="Arial Narrow"/>
                        <a:cs typeface="Arial Narrow"/>
                        <a:sym typeface="Arial Narrow"/>
                      </a:endParaRPr>
                    </a:p>
                    <a:p>
                      <a:pPr algn="ctr">
                        <a:defRPr sz="1600" b="0" i="0">
                          <a:solidFill>
                            <a:srgbClr val="000000"/>
                          </a:solidFill>
                          <a:latin typeface="+mn-lt"/>
                          <a:ea typeface="+mn-ea"/>
                          <a:cs typeface="+mn-cs"/>
                          <a:sym typeface="Helvetica Neue"/>
                        </a:defRPr>
                      </a:pPr>
                      <a:r>
                        <a:rPr sz="2000" b="1" i="1">
                          <a:solidFill>
                            <a:srgbClr val="FF0000"/>
                          </a:solidFill>
                          <a:latin typeface="Arial Narrow"/>
                          <a:ea typeface="Arial Narrow"/>
                          <a:cs typeface="Arial Narrow"/>
                          <a:sym typeface="Arial Narrow"/>
                        </a:rPr>
                        <a:t>obwohl Pilatus der ihren Neid erkannte, versuchte, ihn freizugeben. Jh 19,12</a:t>
                      </a:r>
                    </a:p>
                  </a:txBody>
                  <a:tcPr marL="0" marR="0" marT="0" marB="0" anchor="ctr" horzOverflow="overflow">
                    <a:lnL w="3175">
                      <a:miter lim="400000"/>
                    </a:lnL>
                    <a:lnR w="3175">
                      <a:miter lim="400000"/>
                    </a:lnR>
                    <a:lnT w="25400">
                      <a:solidFill>
                        <a:srgbClr val="FFFFFF"/>
                      </a:solidFill>
                      <a:bevel/>
                    </a:lnT>
                    <a:lnB w="3175">
                      <a:miter lim="400000"/>
                    </a:lnB>
                    <a:solidFill>
                      <a:srgbClr val="FFFFFF"/>
                    </a:solidFill>
                  </a:tcPr>
                </a:tc>
              </a:tr>
              <a:tr h="1338603">
                <a:tc>
                  <a:txBody>
                    <a:bodyPr/>
                    <a:lstStyle/>
                    <a:p>
                      <a:pPr algn="ctr">
                        <a:defRPr sz="1600" b="0" i="0">
                          <a:solidFill>
                            <a:srgbClr val="000000"/>
                          </a:solidFill>
                          <a:latin typeface="+mn-lt"/>
                          <a:ea typeface="+mn-ea"/>
                          <a:cs typeface="+mn-cs"/>
                          <a:sym typeface="Helvetica Neue"/>
                        </a:defRPr>
                      </a:pPr>
                      <a:r>
                        <a:rPr sz="2000" b="1" i="1">
                          <a:solidFill>
                            <a:srgbClr val="000080"/>
                          </a:solidFill>
                          <a:latin typeface="Arial Narrow"/>
                          <a:ea typeface="Arial Narrow"/>
                          <a:cs typeface="Arial Narrow"/>
                          <a:sym typeface="Arial Narrow"/>
                        </a:rPr>
                        <a:t>Keine Möglichkeit, ihm diesen Tod zu ersparen,  denn das medopersische Gesetz ist unauflösbar.</a:t>
                      </a:r>
                    </a:p>
                  </a:txBody>
                  <a:tcPr marL="0" marR="0" marT="0" marB="0" anchor="ctr" horzOverflow="overflow">
                    <a:lnL w="3175">
                      <a:miter lim="400000"/>
                    </a:lnL>
                    <a:lnR w="3175">
                      <a:miter lim="400000"/>
                    </a:lnR>
                    <a:lnT w="3175">
                      <a:miter lim="400000"/>
                    </a:lnT>
                    <a:lnB w="3175">
                      <a:miter lim="400000"/>
                    </a:lnB>
                    <a:solidFill>
                      <a:srgbClr val="E3E5E8"/>
                    </a:solidFill>
                  </a:tcPr>
                </a:tc>
                <a:tc>
                  <a:txBody>
                    <a:bodyPr/>
                    <a:lstStyle/>
                    <a:p>
                      <a:pPr algn="ctr">
                        <a:defRPr sz="1600" b="0" i="0">
                          <a:solidFill>
                            <a:srgbClr val="000000"/>
                          </a:solidFill>
                          <a:latin typeface="+mn-lt"/>
                          <a:ea typeface="+mn-ea"/>
                          <a:cs typeface="+mn-cs"/>
                          <a:sym typeface="Helvetica Neue"/>
                        </a:defRPr>
                      </a:pPr>
                      <a:r>
                        <a:rPr sz="2000" b="1" i="1">
                          <a:solidFill>
                            <a:srgbClr val="FF0000"/>
                          </a:solidFill>
                          <a:latin typeface="Arial Narrow"/>
                          <a:ea typeface="Arial Narrow"/>
                          <a:cs typeface="Arial Narrow"/>
                          <a:sym typeface="Arial Narrow"/>
                        </a:rPr>
                        <a:t>Gott hatte keine Möglichkeit, ihm diesen Tod zu ersparen, denn das von uns gebrochene göttliche Gesetz ist unauflösbar</a:t>
                      </a:r>
                    </a:p>
                  </a:txBody>
                  <a:tcPr marL="0" marR="0" marT="0" marB="0" anchor="ctr" horzOverflow="overflow">
                    <a:lnL w="3175">
                      <a:miter lim="400000"/>
                    </a:lnL>
                    <a:lnR w="3175">
                      <a:miter lim="400000"/>
                    </a:lnR>
                    <a:lnT w="3175">
                      <a:miter lim="400000"/>
                    </a:lnT>
                    <a:lnB w="3175">
                      <a:miter lim="400000"/>
                    </a:lnB>
                    <a:solidFill>
                      <a:srgbClr val="E3E5E8"/>
                    </a:solidFill>
                  </a:tcPr>
                </a:tc>
              </a:tr>
              <a:tr h="1338603">
                <a:tc>
                  <a:txBody>
                    <a:bodyPr/>
                    <a:lstStyle/>
                    <a:p>
                      <a:pPr algn="ctr">
                        <a:defRPr sz="1600" b="0" i="0">
                          <a:solidFill>
                            <a:srgbClr val="000000"/>
                          </a:solidFill>
                          <a:latin typeface="+mn-lt"/>
                          <a:ea typeface="+mn-ea"/>
                          <a:cs typeface="+mn-cs"/>
                          <a:sym typeface="Helvetica Neue"/>
                        </a:defRPr>
                      </a:pPr>
                      <a:r>
                        <a:rPr sz="2000" b="1" i="1">
                          <a:solidFill>
                            <a:srgbClr val="00062B"/>
                          </a:solidFill>
                          <a:latin typeface="Arial Narrow"/>
                          <a:ea typeface="Arial Narrow"/>
                          <a:cs typeface="Arial Narrow"/>
                          <a:sym typeface="Arial Narrow"/>
                        </a:rPr>
                        <a:t>→ In die Grube, mit Stein verschlossen und vom König versiegelt.</a:t>
                      </a:r>
                      <a:endParaRPr sz="2000">
                        <a:solidFill>
                          <a:srgbClr val="00062B"/>
                        </a:solidFill>
                        <a:latin typeface="Arial Narrow"/>
                        <a:ea typeface="Arial Narrow"/>
                        <a:cs typeface="Arial Narrow"/>
                        <a:sym typeface="Arial Narrow"/>
                      </a:endParaRPr>
                    </a:p>
                    <a:p>
                      <a:pPr algn="ctr">
                        <a:defRPr sz="1600" b="0" i="0">
                          <a:solidFill>
                            <a:srgbClr val="000000"/>
                          </a:solidFill>
                          <a:latin typeface="+mn-lt"/>
                          <a:ea typeface="+mn-ea"/>
                          <a:cs typeface="+mn-cs"/>
                          <a:sym typeface="Helvetica Neue"/>
                        </a:defRPr>
                      </a:pPr>
                      <a:r>
                        <a:rPr sz="2000" b="1" i="1">
                          <a:solidFill>
                            <a:srgbClr val="00062B"/>
                          </a:solidFill>
                          <a:latin typeface="Arial Narrow"/>
                          <a:ea typeface="Arial Narrow"/>
                          <a:cs typeface="Arial Narrow"/>
                          <a:sym typeface="Arial Narrow"/>
                        </a:rPr>
                        <a:t>Aber danach war ein Engel in der Grube</a:t>
                      </a:r>
                    </a:p>
                  </a:txBody>
                  <a:tcPr marL="0" marR="0" marT="0" marB="0" anchor="ctr" horzOverflow="overflow">
                    <a:lnL w="3175">
                      <a:miter lim="400000"/>
                    </a:lnL>
                    <a:lnR w="3175">
                      <a:miter lim="400000"/>
                    </a:lnR>
                    <a:lnT w="3175">
                      <a:miter lim="400000"/>
                    </a:lnT>
                    <a:lnB w="3175">
                      <a:miter lim="400000"/>
                    </a:lnB>
                    <a:solidFill>
                      <a:srgbClr val="FFFFFF"/>
                    </a:solidFill>
                  </a:tcPr>
                </a:tc>
                <a:tc>
                  <a:txBody>
                    <a:bodyPr/>
                    <a:lstStyle/>
                    <a:p>
                      <a:pPr algn="ctr">
                        <a:defRPr sz="1600" b="0" i="0">
                          <a:solidFill>
                            <a:srgbClr val="000000"/>
                          </a:solidFill>
                          <a:latin typeface="+mn-lt"/>
                          <a:ea typeface="+mn-ea"/>
                          <a:cs typeface="+mn-cs"/>
                          <a:sym typeface="Helvetica Neue"/>
                        </a:defRPr>
                      </a:pPr>
                      <a:r>
                        <a:rPr sz="2000" b="1" i="1">
                          <a:solidFill>
                            <a:srgbClr val="00062B"/>
                          </a:solidFill>
                          <a:latin typeface="Arial Narrow"/>
                          <a:ea typeface="Arial Narrow"/>
                          <a:cs typeface="Arial Narrow"/>
                          <a:sym typeface="Arial Narrow"/>
                        </a:rPr>
                        <a:t>→ Ins Grab, mit Stein verschlossen und von Roms Autorität versiegelt. </a:t>
                      </a:r>
                      <a:endParaRPr sz="2000">
                        <a:solidFill>
                          <a:srgbClr val="00062B"/>
                        </a:solidFill>
                        <a:latin typeface="Arial Narrow"/>
                        <a:ea typeface="Arial Narrow"/>
                        <a:cs typeface="Arial Narrow"/>
                        <a:sym typeface="Arial Narrow"/>
                      </a:endParaRPr>
                    </a:p>
                    <a:p>
                      <a:pPr algn="ctr">
                        <a:defRPr sz="1600" b="0" i="0">
                          <a:solidFill>
                            <a:srgbClr val="000000"/>
                          </a:solidFill>
                          <a:latin typeface="+mn-lt"/>
                          <a:ea typeface="+mn-ea"/>
                          <a:cs typeface="+mn-cs"/>
                          <a:sym typeface="Helvetica Neue"/>
                        </a:defRPr>
                      </a:pPr>
                      <a:r>
                        <a:rPr sz="2000" b="1" i="1">
                          <a:solidFill>
                            <a:srgbClr val="00062B"/>
                          </a:solidFill>
                          <a:latin typeface="Arial Narrow"/>
                          <a:ea typeface="Arial Narrow"/>
                          <a:cs typeface="Arial Narrow"/>
                          <a:sym typeface="Arial Narrow"/>
                        </a:rPr>
                        <a:t>Aber danach war ein Engel im Grab …</a:t>
                      </a:r>
                    </a:p>
                  </a:txBody>
                  <a:tcPr marL="0" marR="0" marT="0" marB="0" anchor="ctr" horzOverflow="overflow">
                    <a:lnL w="3175">
                      <a:miter lim="400000"/>
                    </a:lnL>
                    <a:lnR w="3175">
                      <a:miter lim="400000"/>
                    </a:lnR>
                    <a:lnT w="3175">
                      <a:miter lim="400000"/>
                    </a:lnT>
                    <a:lnB w="3175">
                      <a:miter lim="400000"/>
                    </a:lnB>
                    <a:solidFill>
                      <a:srgbClr val="FFFFFF"/>
                    </a:solidFill>
                  </a:tcPr>
                </a:tc>
              </a:tr>
              <a:tr h="1003952">
                <a:tc>
                  <a:txBody>
                    <a:bodyPr/>
                    <a:lstStyle/>
                    <a:p>
                      <a:pPr algn="ctr">
                        <a:defRPr sz="1600" b="0" i="0">
                          <a:solidFill>
                            <a:srgbClr val="000000"/>
                          </a:solidFill>
                          <a:latin typeface="+mn-lt"/>
                          <a:ea typeface="+mn-ea"/>
                          <a:cs typeface="+mn-cs"/>
                          <a:sym typeface="Helvetica Neue"/>
                        </a:defRPr>
                      </a:pPr>
                      <a:r>
                        <a:rPr sz="2000" b="1" i="1">
                          <a:solidFill>
                            <a:srgbClr val="000080"/>
                          </a:solidFill>
                          <a:latin typeface="Arial Narrow"/>
                          <a:ea typeface="Arial Narrow"/>
                          <a:cs typeface="Arial Narrow"/>
                          <a:sym typeface="Arial Narrow"/>
                        </a:rPr>
                        <a:t>Keine Verletzung an ihm, weil er auf seinen Gott vertraute (6,24), der ihn erhörte.</a:t>
                      </a:r>
                    </a:p>
                  </a:txBody>
                  <a:tcPr marL="0" marR="0" marT="0" marB="0" anchor="ctr" horzOverflow="overflow">
                    <a:lnL w="3175">
                      <a:miter lim="400000"/>
                    </a:lnL>
                    <a:lnR w="3175">
                      <a:miter lim="400000"/>
                    </a:lnR>
                    <a:lnT w="3175">
                      <a:miter lim="400000"/>
                    </a:lnT>
                    <a:lnB w="3175">
                      <a:miter lim="400000"/>
                    </a:lnB>
                    <a:solidFill>
                      <a:srgbClr val="E3E5E8"/>
                    </a:solidFill>
                  </a:tcPr>
                </a:tc>
                <a:tc>
                  <a:txBody>
                    <a:bodyPr/>
                    <a:lstStyle/>
                    <a:p>
                      <a:pPr algn="ctr">
                        <a:defRPr sz="1600" b="0" i="0">
                          <a:solidFill>
                            <a:srgbClr val="000000"/>
                          </a:solidFill>
                          <a:latin typeface="+mn-lt"/>
                          <a:ea typeface="+mn-ea"/>
                          <a:cs typeface="+mn-cs"/>
                          <a:sym typeface="Helvetica Neue"/>
                        </a:defRPr>
                      </a:pPr>
                      <a:r>
                        <a:rPr sz="2000" b="1" i="1">
                          <a:solidFill>
                            <a:srgbClr val="FF0000"/>
                          </a:solidFill>
                          <a:latin typeface="Arial Narrow"/>
                          <a:ea typeface="Arial Narrow"/>
                          <a:cs typeface="Arial Narrow"/>
                          <a:sym typeface="Arial Narrow"/>
                        </a:rPr>
                        <a:t>Unversehrt – aus dem Grab; er wurde um seiner Gottesfurcht willen erhört. </a:t>
                      </a:r>
                      <a:r>
                        <a:rPr sz="1800" b="1" i="1">
                          <a:solidFill>
                            <a:srgbClr val="FF0000"/>
                          </a:solidFill>
                          <a:latin typeface="Arial Narrow"/>
                          <a:ea typeface="Arial Narrow"/>
                          <a:cs typeface="Arial Narrow"/>
                          <a:sym typeface="Arial Narrow"/>
                        </a:rPr>
                        <a:t>Ps 22,22; Heb 5,7</a:t>
                      </a:r>
                    </a:p>
                  </a:txBody>
                  <a:tcPr marL="0" marR="0" marT="0" marB="0" anchor="ctr" horzOverflow="overflow">
                    <a:lnL w="3175">
                      <a:miter lim="400000"/>
                    </a:lnL>
                    <a:lnR w="3175">
                      <a:miter lim="400000"/>
                    </a:lnR>
                    <a:lnT w="3175">
                      <a:miter lim="400000"/>
                    </a:lnT>
                    <a:lnB w="3175">
                      <a:miter lim="400000"/>
                    </a:lnB>
                    <a:solidFill>
                      <a:srgbClr val="E3E5E8"/>
                    </a:solidFill>
                  </a:tcPr>
                </a:tc>
              </a:tr>
              <a:tr h="1013990">
                <a:tc>
                  <a:txBody>
                    <a:bodyPr/>
                    <a:lstStyle/>
                    <a:p>
                      <a:pPr algn="ctr">
                        <a:defRPr sz="1600" b="0" i="0">
                          <a:solidFill>
                            <a:srgbClr val="000000"/>
                          </a:solidFill>
                          <a:latin typeface="+mn-lt"/>
                          <a:ea typeface="+mn-ea"/>
                          <a:cs typeface="+mn-cs"/>
                          <a:sym typeface="Helvetica Neue"/>
                        </a:defRPr>
                      </a:pPr>
                      <a:r>
                        <a:rPr sz="2000" b="1" i="1">
                          <a:solidFill>
                            <a:srgbClr val="000080"/>
                          </a:solidFill>
                          <a:latin typeface="Arial Narrow"/>
                          <a:ea typeface="Arial Narrow"/>
                          <a:cs typeface="Arial Narrow"/>
                          <a:sym typeface="Arial Narrow"/>
                        </a:rPr>
                        <a:t>Die Feinde gerichtet, er erhöht (6,29). </a:t>
                      </a:r>
                      <a:endParaRPr sz="2000">
                        <a:latin typeface="Arial Narrow"/>
                        <a:ea typeface="Arial Narrow"/>
                        <a:cs typeface="Arial Narrow"/>
                        <a:sym typeface="Arial Narrow"/>
                      </a:endParaRPr>
                    </a:p>
                    <a:p>
                      <a:pPr algn="ctr">
                        <a:defRPr sz="1600" b="0" i="0">
                          <a:solidFill>
                            <a:srgbClr val="000000"/>
                          </a:solidFill>
                          <a:latin typeface="+mn-lt"/>
                          <a:ea typeface="+mn-ea"/>
                          <a:cs typeface="+mn-cs"/>
                          <a:sym typeface="Helvetica Neue"/>
                        </a:defRPr>
                      </a:pPr>
                      <a:r>
                        <a:rPr sz="2000" b="1" i="1">
                          <a:solidFill>
                            <a:srgbClr val="000080"/>
                          </a:solidFill>
                          <a:latin typeface="Arial Narrow"/>
                          <a:ea typeface="Arial Narrow"/>
                          <a:cs typeface="Arial Narrow"/>
                          <a:sym typeface="Arial Narrow"/>
                        </a:rPr>
                        <a:t>Gottes Name verherrlicht.</a:t>
                      </a:r>
                    </a:p>
                  </a:txBody>
                  <a:tcPr marL="0" marR="0" marT="0" marB="0" anchor="ctr" horzOverflow="overflow">
                    <a:lnL w="3175">
                      <a:miter lim="400000"/>
                    </a:lnL>
                    <a:lnR w="3175">
                      <a:miter lim="400000"/>
                    </a:lnR>
                    <a:lnT w="3175">
                      <a:miter lim="400000"/>
                    </a:lnT>
                    <a:lnB w="3175">
                      <a:miter lim="400000"/>
                    </a:lnB>
                    <a:solidFill>
                      <a:srgbClr val="FFFFFF"/>
                    </a:solidFill>
                  </a:tcPr>
                </a:tc>
                <a:tc>
                  <a:txBody>
                    <a:bodyPr/>
                    <a:lstStyle/>
                    <a:p>
                      <a:pPr algn="ctr">
                        <a:defRPr sz="1600" b="0" i="0">
                          <a:solidFill>
                            <a:srgbClr val="000000"/>
                          </a:solidFill>
                          <a:latin typeface="+mn-lt"/>
                          <a:ea typeface="+mn-ea"/>
                          <a:cs typeface="+mn-cs"/>
                          <a:sym typeface="Helvetica Neue"/>
                        </a:defRPr>
                      </a:pPr>
                      <a:r>
                        <a:rPr sz="2000" b="1" i="1" cap="all">
                          <a:solidFill>
                            <a:srgbClr val="FF0000"/>
                          </a:solidFill>
                          <a:latin typeface="Arial Narrow"/>
                          <a:ea typeface="Arial Narrow"/>
                          <a:cs typeface="Arial Narrow"/>
                          <a:sym typeface="Arial Narrow"/>
                        </a:rPr>
                        <a:t>ER</a:t>
                      </a:r>
                      <a:r>
                        <a:rPr sz="2000" b="1" i="1">
                          <a:solidFill>
                            <a:srgbClr val="FF0000"/>
                          </a:solidFill>
                          <a:latin typeface="Arial Narrow"/>
                          <a:ea typeface="Arial Narrow"/>
                          <a:cs typeface="Arial Narrow"/>
                          <a:sym typeface="Arial Narrow"/>
                        </a:rPr>
                        <a:t> erhöht Mk 16,19.20; Php 2,9-11, die Feinde gerichtet Lk 21; Rm 16,20.</a:t>
                      </a:r>
                      <a:endParaRPr sz="2000">
                        <a:latin typeface="Arial Narrow"/>
                        <a:ea typeface="Arial Narrow"/>
                        <a:cs typeface="Arial Narrow"/>
                        <a:sym typeface="Arial Narrow"/>
                      </a:endParaRPr>
                    </a:p>
                    <a:p>
                      <a:pPr algn="ctr">
                        <a:defRPr sz="1600" b="0" i="0">
                          <a:solidFill>
                            <a:srgbClr val="000000"/>
                          </a:solidFill>
                          <a:latin typeface="+mn-lt"/>
                          <a:ea typeface="+mn-ea"/>
                          <a:cs typeface="+mn-cs"/>
                          <a:sym typeface="Helvetica Neue"/>
                        </a:defRPr>
                      </a:pPr>
                      <a:r>
                        <a:rPr sz="2000" b="1" i="1">
                          <a:solidFill>
                            <a:srgbClr val="FF0000"/>
                          </a:solidFill>
                          <a:latin typeface="Arial Narrow"/>
                          <a:ea typeface="Arial Narrow"/>
                          <a:cs typeface="Arial Narrow"/>
                          <a:sym typeface="Arial Narrow"/>
                        </a:rPr>
                        <a:t>Gottes Name verherrlicht. Php 2,11</a:t>
                      </a:r>
                    </a:p>
                  </a:txBody>
                  <a:tcPr marL="0" marR="0" marT="0" marB="0" anchor="ctr" horzOverflow="overflow">
                    <a:lnL w="3175">
                      <a:miter lim="400000"/>
                    </a:lnL>
                    <a:lnR w="3175">
                      <a:miter lim="400000"/>
                    </a:lnR>
                    <a:lnT w="3175">
                      <a:miter lim="400000"/>
                    </a:lnT>
                    <a:lnB w="3175">
                      <a:miter lim="400000"/>
                    </a:lnB>
                    <a:solidFill>
                      <a:srgbClr val="FFFFFF"/>
                    </a:solidFill>
                  </a:tcPr>
                </a:tc>
              </a:tr>
            </a:tbl>
          </a:graphicData>
        </a:graphic>
      </p:graphicFrame>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1" animBg="1" advAuto="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 name="Shape 730"/>
          <p:cNvSpPr>
            <a:spLocks noGrp="1"/>
          </p:cNvSpPr>
          <p:nvPr>
            <p:ph type="ctrTitle"/>
          </p:nvPr>
        </p:nvSpPr>
        <p:spPr>
          <a:xfrm>
            <a:off x="457200" y="1600200"/>
            <a:ext cx="8229600" cy="1828800"/>
          </a:xfrm>
          <a:prstGeom prst="rect">
            <a:avLst/>
          </a:prstGeom>
        </p:spPr>
        <p:txBody>
          <a:bodyPr lIns="0" tIns="0" rIns="0" bIns="0"/>
          <a:lstStyle/>
          <a:p>
            <a:pPr>
              <a:defRPr sz="6600" b="1">
                <a:solidFill>
                  <a:srgbClr val="FF0000"/>
                </a:solidFill>
                <a:effectLst>
                  <a:outerShdw blurRad="38100" dist="38100" dir="2700000" rotWithShape="0">
                    <a:srgbClr val="000000"/>
                  </a:outerShdw>
                </a:effectLst>
              </a:defRPr>
            </a:pPr>
            <a:r>
              <a:t>Der Prophet Daniel</a:t>
            </a:r>
            <a:br/>
            <a:r>
              <a:rPr sz="4400" b="0">
                <a:solidFill>
                  <a:srgbClr val="FFC000"/>
                </a:solidFill>
              </a:rPr>
              <a:t>Auslegung Dan 7-12</a:t>
            </a:r>
          </a:p>
        </p:txBody>
      </p:sp>
      <p:sp>
        <p:nvSpPr>
          <p:cNvPr id="731" name="Shape 731"/>
          <p:cNvSpPr>
            <a:spLocks noGrp="1"/>
          </p:cNvSpPr>
          <p:nvPr>
            <p:ph type="subTitle" sz="quarter" idx="1"/>
          </p:nvPr>
        </p:nvSpPr>
        <p:spPr>
          <a:prstGeom prst="rect">
            <a:avLst/>
          </a:prstGeom>
        </p:spPr>
        <p:txBody>
          <a:bodyPr lIns="0" tIns="0" rIns="0" bIns="0"/>
          <a:lstStyle/>
          <a:p>
            <a:pPr>
              <a:spcBef>
                <a:spcPts val="200"/>
              </a:spcBef>
              <a:defRPr sz="1200">
                <a:solidFill>
                  <a:srgbClr val="FFFFFF"/>
                </a:solidFill>
                <a:effectLst>
                  <a:outerShdw blurRad="38100" dist="38100" dir="2700000" rotWithShape="0">
                    <a:srgbClr val="000000"/>
                  </a:outerShdw>
                </a:effectLst>
              </a:defRPr>
            </a:pPr>
            <a:endParaRPr/>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 name="Shape 733"/>
          <p:cNvSpPr/>
          <p:nvPr/>
        </p:nvSpPr>
        <p:spPr>
          <a:xfrm>
            <a:off x="457200" y="277810"/>
            <a:ext cx="8219255" cy="27434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3600" b="1"/>
            </a:pPr>
            <a:r>
              <a:t>Daniel K. 7</a:t>
            </a:r>
            <a:endParaRPr>
              <a:effectLst>
                <a:outerShdw blurRad="38100" dist="38100" dir="2700000" rotWithShape="0">
                  <a:srgbClr val="000000"/>
                </a:outerShdw>
              </a:effectLst>
            </a:endParaRPr>
          </a:p>
          <a:p>
            <a:pPr algn="ctr">
              <a:defRPr sz="3600" b="1"/>
            </a:pPr>
            <a:r>
              <a:t>Daniels Traumgesicht von den </a:t>
            </a:r>
            <a:endParaRPr sz="4400">
              <a:effectLst>
                <a:outerShdw blurRad="38100" dist="38100" dir="2700000" rotWithShape="0">
                  <a:srgbClr val="000000"/>
                </a:outerShdw>
              </a:effectLst>
            </a:endParaRPr>
          </a:p>
          <a:p>
            <a:pPr algn="ctr">
              <a:defRPr sz="3600" b="1"/>
            </a:pPr>
            <a:r>
              <a:t>vier Weltreichen </a:t>
            </a:r>
            <a:br/>
            <a:r>
              <a:t>und vom Königreich des Messias </a:t>
            </a:r>
            <a:br/>
            <a:r>
              <a:t> </a:t>
            </a:r>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Shape 735"/>
          <p:cNvSpPr/>
          <p:nvPr/>
        </p:nvSpPr>
        <p:spPr>
          <a:xfrm>
            <a:off x="873988" y="2060911"/>
            <a:ext cx="6768001" cy="576002"/>
          </a:xfrm>
          <a:prstGeom prst="rect">
            <a:avLst/>
          </a:prstGeom>
          <a:solidFill>
            <a:srgbClr val="D9D9D9"/>
          </a:solidFill>
          <a:ln w="12700">
            <a:miter lim="400000"/>
          </a:ln>
        </p:spPr>
        <p:txBody>
          <a:bodyPr lIns="45719" rIns="45719" anchor="ctr"/>
          <a:lstStyle/>
          <a:p>
            <a:pPr algn="ctr">
              <a:defRPr>
                <a:solidFill>
                  <a:srgbClr val="FFFFFF"/>
                </a:solidFill>
                <a:latin typeface="Calibri"/>
                <a:ea typeface="Calibri"/>
                <a:cs typeface="Calibri"/>
                <a:sym typeface="Calibri"/>
              </a:defRPr>
            </a:pPr>
            <a:endParaRPr/>
          </a:p>
        </p:txBody>
      </p:sp>
      <p:sp>
        <p:nvSpPr>
          <p:cNvPr id="736" name="Shape 736"/>
          <p:cNvSpPr>
            <a:spLocks noGrp="1"/>
          </p:cNvSpPr>
          <p:nvPr>
            <p:ph type="title"/>
          </p:nvPr>
        </p:nvSpPr>
        <p:spPr>
          <a:xfrm>
            <a:off x="227366" y="2433"/>
            <a:ext cx="8676000" cy="1440000"/>
          </a:xfrm>
          <a:prstGeom prst="rect">
            <a:avLst/>
          </a:prstGeom>
        </p:spPr>
        <p:txBody>
          <a:bodyPr/>
          <a:lstStyle>
            <a:lvl1pPr>
              <a:defRPr sz="2400" b="1">
                <a:latin typeface="Bookman Old Style"/>
                <a:ea typeface="Bookman Old Style"/>
                <a:cs typeface="Bookman Old Style"/>
                <a:sym typeface="Bookman Old Style"/>
              </a:defRPr>
            </a:lvl1pPr>
          </a:lstStyle>
          <a:p>
            <a:pPr>
              <a:defRPr>
                <a:effectLst/>
              </a:defRPr>
            </a:pPr>
            <a:r>
              <a:t>Das Buch Daniel – Zuordnung von Ereignis zu Kapitel</a:t>
            </a:r>
          </a:p>
        </p:txBody>
      </p:sp>
      <p:sp>
        <p:nvSpPr>
          <p:cNvPr id="737" name="Shape 737"/>
          <p:cNvSpPr/>
          <p:nvPr/>
        </p:nvSpPr>
        <p:spPr>
          <a:xfrm>
            <a:off x="80964" y="1340767"/>
            <a:ext cx="1957064" cy="4193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tabLst>
                <a:tab pos="533400" algn="l"/>
              </a:tabLst>
              <a:defRPr b="1">
                <a:latin typeface="Verdana"/>
                <a:ea typeface="Verdana"/>
                <a:cs typeface="Verdana"/>
                <a:sym typeface="Verdana"/>
              </a:defRPr>
            </a:pPr>
            <a:r>
              <a:t>Könige</a:t>
            </a:r>
          </a:p>
          <a:p>
            <a:pPr>
              <a:tabLst>
                <a:tab pos="533400" algn="l"/>
              </a:tabLst>
              <a:defRPr b="1">
                <a:latin typeface="Verdana"/>
                <a:ea typeface="Verdana"/>
                <a:cs typeface="Verdana"/>
                <a:sym typeface="Verdana"/>
              </a:defRPr>
            </a:pPr>
            <a:endParaRPr/>
          </a:p>
          <a:p>
            <a:pPr>
              <a:tabLst>
                <a:tab pos="533400" algn="l"/>
              </a:tabLst>
              <a:defRPr sz="2000" b="1">
                <a:latin typeface="Verdana"/>
                <a:ea typeface="Verdana"/>
                <a:cs typeface="Verdana"/>
                <a:sym typeface="Verdana"/>
              </a:defRPr>
            </a:pPr>
            <a:r>
              <a:t>	</a:t>
            </a:r>
          </a:p>
          <a:p>
            <a:pPr>
              <a:tabLst>
                <a:tab pos="533400" algn="l"/>
              </a:tabLst>
              <a:defRPr sz="1000">
                <a:latin typeface="Verdana"/>
                <a:ea typeface="Verdana"/>
                <a:cs typeface="Verdana"/>
                <a:sym typeface="Verdana"/>
              </a:defRPr>
            </a:pPr>
            <a:r>
              <a:t>Ereignis</a:t>
            </a:r>
          </a:p>
          <a:p>
            <a:pPr>
              <a:tabLst>
                <a:tab pos="533400" algn="l"/>
              </a:tabLst>
              <a:defRPr sz="2800" b="1">
                <a:latin typeface="Verdana"/>
                <a:ea typeface="Verdana"/>
                <a:cs typeface="Verdana"/>
                <a:sym typeface="Verdana"/>
              </a:defRPr>
            </a:pPr>
            <a:r>
              <a:t>	</a:t>
            </a:r>
          </a:p>
          <a:p>
            <a:pPr>
              <a:tabLst>
                <a:tab pos="533400" algn="l"/>
              </a:tabLst>
              <a:defRPr>
                <a:latin typeface="Verdana"/>
                <a:ea typeface="Verdana"/>
                <a:cs typeface="Verdana"/>
                <a:sym typeface="Verdana"/>
              </a:defRPr>
            </a:pPr>
            <a:r>
              <a:t>* Daniels</a:t>
            </a:r>
          </a:p>
          <a:p>
            <a:pPr>
              <a:tabLst>
                <a:tab pos="533400" algn="l"/>
              </a:tabLst>
              <a:defRPr>
                <a:latin typeface="Verdana"/>
                <a:ea typeface="Verdana"/>
                <a:cs typeface="Verdana"/>
                <a:sym typeface="Verdana"/>
              </a:defRPr>
            </a:pPr>
            <a:r>
              <a:t>Visionen</a:t>
            </a:r>
          </a:p>
          <a:p>
            <a:pPr>
              <a:defRPr sz="4800">
                <a:latin typeface="Verdana"/>
                <a:ea typeface="Verdana"/>
                <a:cs typeface="Verdana"/>
                <a:sym typeface="Verdana"/>
              </a:defRPr>
            </a:pPr>
            <a:r>
              <a:t> 		</a:t>
            </a:r>
          </a:p>
          <a:p>
            <a:pPr>
              <a:defRPr>
                <a:latin typeface="Verdana"/>
                <a:ea typeface="Verdana"/>
                <a:cs typeface="Verdana"/>
                <a:sym typeface="Verdana"/>
              </a:defRPr>
            </a:pPr>
            <a:r>
              <a:t>Kapitel</a:t>
            </a:r>
          </a:p>
          <a:p>
            <a:pPr>
              <a:defRPr>
                <a:latin typeface="Verdana"/>
                <a:ea typeface="Verdana"/>
                <a:cs typeface="Verdana"/>
                <a:sym typeface="Verdana"/>
              </a:defRPr>
            </a:pPr>
            <a:endParaRPr/>
          </a:p>
          <a:p>
            <a:pPr>
              <a:defRPr>
                <a:latin typeface="Verdana"/>
                <a:ea typeface="Verdana"/>
                <a:cs typeface="Verdana"/>
                <a:sym typeface="Verdana"/>
              </a:defRPr>
            </a:pPr>
            <a:endParaRPr/>
          </a:p>
          <a:p>
            <a:pPr>
              <a:defRPr sz="1600">
                <a:latin typeface="Verdana"/>
                <a:ea typeface="Verdana"/>
                <a:cs typeface="Verdana"/>
                <a:sym typeface="Verdana"/>
              </a:defRPr>
            </a:pPr>
            <a:r>
              <a:t>	</a:t>
            </a:r>
          </a:p>
          <a:p>
            <a:pPr>
              <a:defRPr b="1">
                <a:latin typeface="Verdana"/>
                <a:ea typeface="Verdana"/>
                <a:cs typeface="Verdana"/>
                <a:sym typeface="Verdana"/>
              </a:defRPr>
            </a:pPr>
            <a:r>
              <a:t>Ereignis</a:t>
            </a:r>
          </a:p>
        </p:txBody>
      </p:sp>
      <p:sp>
        <p:nvSpPr>
          <p:cNvPr id="738" name="Shape 738"/>
          <p:cNvSpPr/>
          <p:nvPr/>
        </p:nvSpPr>
        <p:spPr>
          <a:xfrm>
            <a:off x="755575" y="3613079"/>
            <a:ext cx="8316002" cy="1"/>
          </a:xfrm>
          <a:prstGeom prst="line">
            <a:avLst/>
          </a:prstGeom>
          <a:ln w="38100" cap="rnd">
            <a:solidFill>
              <a:srgbClr val="4A7EBB"/>
            </a:solidFill>
            <a:tailEnd type="triangle"/>
          </a:ln>
        </p:spPr>
        <p:txBody>
          <a:bodyPr lIns="45719" rIns="45719"/>
          <a:lstStyle/>
          <a:p>
            <a:pPr>
              <a:defRPr>
                <a:latin typeface="Calibri"/>
                <a:ea typeface="Calibri"/>
                <a:cs typeface="Calibri"/>
                <a:sym typeface="Calibri"/>
              </a:defRPr>
            </a:pPr>
            <a:endParaRPr/>
          </a:p>
        </p:txBody>
      </p:sp>
      <p:sp>
        <p:nvSpPr>
          <p:cNvPr id="739" name="Shape 739"/>
          <p:cNvSpPr/>
          <p:nvPr/>
        </p:nvSpPr>
        <p:spPr>
          <a:xfrm>
            <a:off x="971599" y="3469063"/>
            <a:ext cx="1" cy="288033"/>
          </a:xfrm>
          <a:prstGeom prst="line">
            <a:avLst/>
          </a:prstGeom>
          <a:ln w="15875" cap="rnd">
            <a:solidFill>
              <a:srgbClr val="000000"/>
            </a:solidFill>
          </a:ln>
        </p:spPr>
        <p:txBody>
          <a:bodyPr lIns="45719" rIns="45719"/>
          <a:lstStyle/>
          <a:p>
            <a:pPr>
              <a:defRPr>
                <a:latin typeface="Calibri"/>
                <a:ea typeface="Calibri"/>
                <a:cs typeface="Calibri"/>
                <a:sym typeface="Calibri"/>
              </a:defRPr>
            </a:pPr>
            <a:endParaRPr/>
          </a:p>
        </p:txBody>
      </p:sp>
      <p:sp>
        <p:nvSpPr>
          <p:cNvPr id="740" name="Shape 740"/>
          <p:cNvSpPr/>
          <p:nvPr/>
        </p:nvSpPr>
        <p:spPr>
          <a:xfrm>
            <a:off x="1691680" y="3469063"/>
            <a:ext cx="1" cy="288033"/>
          </a:xfrm>
          <a:prstGeom prst="line">
            <a:avLst/>
          </a:prstGeom>
          <a:ln w="15875" cap="rnd">
            <a:solidFill>
              <a:srgbClr val="000000"/>
            </a:solidFill>
          </a:ln>
        </p:spPr>
        <p:txBody>
          <a:bodyPr lIns="45719" rIns="45719"/>
          <a:lstStyle/>
          <a:p>
            <a:pPr>
              <a:defRPr>
                <a:latin typeface="Calibri"/>
                <a:ea typeface="Calibri"/>
                <a:cs typeface="Calibri"/>
                <a:sym typeface="Calibri"/>
              </a:defRPr>
            </a:pPr>
            <a:endParaRPr/>
          </a:p>
        </p:txBody>
      </p:sp>
      <p:sp>
        <p:nvSpPr>
          <p:cNvPr id="741" name="Shape 741"/>
          <p:cNvSpPr/>
          <p:nvPr/>
        </p:nvSpPr>
        <p:spPr>
          <a:xfrm>
            <a:off x="2411759" y="3469063"/>
            <a:ext cx="1" cy="288033"/>
          </a:xfrm>
          <a:prstGeom prst="line">
            <a:avLst/>
          </a:prstGeom>
          <a:ln w="15875" cap="rnd">
            <a:solidFill>
              <a:srgbClr val="000000"/>
            </a:solidFill>
          </a:ln>
        </p:spPr>
        <p:txBody>
          <a:bodyPr lIns="45719" rIns="45719"/>
          <a:lstStyle/>
          <a:p>
            <a:pPr>
              <a:defRPr>
                <a:latin typeface="Calibri"/>
                <a:ea typeface="Calibri"/>
                <a:cs typeface="Calibri"/>
                <a:sym typeface="Calibri"/>
              </a:defRPr>
            </a:pPr>
            <a:endParaRPr/>
          </a:p>
        </p:txBody>
      </p:sp>
      <p:pic>
        <p:nvPicPr>
          <p:cNvPr id="742" name="image1.png"/>
          <p:cNvPicPr>
            <a:picLocks noChangeAspect="1"/>
          </p:cNvPicPr>
          <p:nvPr/>
        </p:nvPicPr>
        <p:blipFill>
          <a:blip r:embed="rId2">
            <a:extLst/>
          </a:blip>
          <a:stretch>
            <a:fillRect/>
          </a:stretch>
        </p:blipFill>
        <p:spPr>
          <a:xfrm>
            <a:off x="3131840" y="3457504"/>
            <a:ext cx="19051" cy="311151"/>
          </a:xfrm>
          <a:prstGeom prst="rect">
            <a:avLst/>
          </a:prstGeom>
          <a:ln w="12700">
            <a:miter lim="400000"/>
          </a:ln>
        </p:spPr>
      </p:pic>
      <p:pic>
        <p:nvPicPr>
          <p:cNvPr id="743" name="image1.png"/>
          <p:cNvPicPr>
            <a:picLocks noChangeAspect="1"/>
          </p:cNvPicPr>
          <p:nvPr/>
        </p:nvPicPr>
        <p:blipFill>
          <a:blip r:embed="rId2">
            <a:extLst/>
          </a:blip>
          <a:stretch>
            <a:fillRect/>
          </a:stretch>
        </p:blipFill>
        <p:spPr>
          <a:xfrm>
            <a:off x="3842394" y="3469063"/>
            <a:ext cx="19051" cy="311151"/>
          </a:xfrm>
          <a:prstGeom prst="rect">
            <a:avLst/>
          </a:prstGeom>
          <a:ln w="12700">
            <a:miter lim="400000"/>
          </a:ln>
        </p:spPr>
      </p:pic>
      <p:pic>
        <p:nvPicPr>
          <p:cNvPr id="744" name="image1.png"/>
          <p:cNvPicPr>
            <a:picLocks noChangeAspect="1"/>
          </p:cNvPicPr>
          <p:nvPr/>
        </p:nvPicPr>
        <p:blipFill>
          <a:blip r:embed="rId2">
            <a:extLst/>
          </a:blip>
          <a:stretch>
            <a:fillRect/>
          </a:stretch>
        </p:blipFill>
        <p:spPr>
          <a:xfrm>
            <a:off x="4560092" y="3480622"/>
            <a:ext cx="19051" cy="311151"/>
          </a:xfrm>
          <a:prstGeom prst="rect">
            <a:avLst/>
          </a:prstGeom>
          <a:ln w="12700">
            <a:miter lim="400000"/>
          </a:ln>
        </p:spPr>
      </p:pic>
      <p:sp>
        <p:nvSpPr>
          <p:cNvPr id="745" name="Shape 745"/>
          <p:cNvSpPr/>
          <p:nvPr/>
        </p:nvSpPr>
        <p:spPr>
          <a:xfrm>
            <a:off x="2944279" y="2993471"/>
            <a:ext cx="244338" cy="459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b="1">
                <a:latin typeface="Bookman Old Style"/>
                <a:ea typeface="Bookman Old Style"/>
                <a:cs typeface="Bookman Old Style"/>
                <a:sym typeface="Bookman Old Style"/>
              </a:defRPr>
            </a:lvl1pPr>
          </a:lstStyle>
          <a:p>
            <a:r>
              <a:t>*</a:t>
            </a:r>
          </a:p>
        </p:txBody>
      </p:sp>
      <p:sp>
        <p:nvSpPr>
          <p:cNvPr id="746" name="Shape 746"/>
          <p:cNvSpPr/>
          <p:nvPr/>
        </p:nvSpPr>
        <p:spPr>
          <a:xfrm>
            <a:off x="807705" y="3767982"/>
            <a:ext cx="266662"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Verdana"/>
                <a:ea typeface="Verdana"/>
                <a:cs typeface="Verdana"/>
                <a:sym typeface="Verdana"/>
              </a:defRPr>
            </a:lvl1pPr>
          </a:lstStyle>
          <a:p>
            <a:r>
              <a:t>2</a:t>
            </a:r>
          </a:p>
        </p:txBody>
      </p:sp>
      <p:pic>
        <p:nvPicPr>
          <p:cNvPr id="747" name="image1.png"/>
          <p:cNvPicPr>
            <a:picLocks noChangeAspect="1"/>
          </p:cNvPicPr>
          <p:nvPr/>
        </p:nvPicPr>
        <p:blipFill>
          <a:blip r:embed="rId2">
            <a:extLst/>
          </a:blip>
          <a:stretch>
            <a:fillRect/>
          </a:stretch>
        </p:blipFill>
        <p:spPr>
          <a:xfrm>
            <a:off x="5282403" y="3469063"/>
            <a:ext cx="19051" cy="311151"/>
          </a:xfrm>
          <a:prstGeom prst="rect">
            <a:avLst/>
          </a:prstGeom>
          <a:ln w="12700">
            <a:miter lim="400000"/>
          </a:ln>
        </p:spPr>
      </p:pic>
      <p:pic>
        <p:nvPicPr>
          <p:cNvPr id="748" name="image1.png"/>
          <p:cNvPicPr>
            <a:picLocks noChangeAspect="1"/>
          </p:cNvPicPr>
          <p:nvPr/>
        </p:nvPicPr>
        <p:blipFill>
          <a:blip r:embed="rId2">
            <a:extLst/>
          </a:blip>
          <a:stretch>
            <a:fillRect/>
          </a:stretch>
        </p:blipFill>
        <p:spPr>
          <a:xfrm>
            <a:off x="6002484" y="3459388"/>
            <a:ext cx="19051" cy="311151"/>
          </a:xfrm>
          <a:prstGeom prst="rect">
            <a:avLst/>
          </a:prstGeom>
          <a:ln w="12700">
            <a:miter lim="400000"/>
          </a:ln>
        </p:spPr>
      </p:pic>
      <p:pic>
        <p:nvPicPr>
          <p:cNvPr id="749" name="image1.png"/>
          <p:cNvPicPr>
            <a:picLocks noChangeAspect="1"/>
          </p:cNvPicPr>
          <p:nvPr/>
        </p:nvPicPr>
        <p:blipFill>
          <a:blip r:embed="rId2">
            <a:extLst/>
          </a:blip>
          <a:stretch>
            <a:fillRect/>
          </a:stretch>
        </p:blipFill>
        <p:spPr>
          <a:xfrm>
            <a:off x="6720447" y="3456968"/>
            <a:ext cx="19051" cy="311151"/>
          </a:xfrm>
          <a:prstGeom prst="rect">
            <a:avLst/>
          </a:prstGeom>
          <a:ln w="12700">
            <a:miter lim="400000"/>
          </a:ln>
        </p:spPr>
      </p:pic>
      <p:pic>
        <p:nvPicPr>
          <p:cNvPr id="750" name="image1.png"/>
          <p:cNvPicPr>
            <a:picLocks noChangeAspect="1"/>
          </p:cNvPicPr>
          <p:nvPr/>
        </p:nvPicPr>
        <p:blipFill>
          <a:blip r:embed="rId2">
            <a:extLst/>
          </a:blip>
          <a:stretch>
            <a:fillRect/>
          </a:stretch>
        </p:blipFill>
        <p:spPr>
          <a:xfrm>
            <a:off x="7442644" y="3459388"/>
            <a:ext cx="19051" cy="311151"/>
          </a:xfrm>
          <a:prstGeom prst="rect">
            <a:avLst/>
          </a:prstGeom>
          <a:ln w="12700">
            <a:miter lim="400000"/>
          </a:ln>
        </p:spPr>
      </p:pic>
      <p:pic>
        <p:nvPicPr>
          <p:cNvPr id="751" name="image1.png"/>
          <p:cNvPicPr>
            <a:picLocks noChangeAspect="1"/>
          </p:cNvPicPr>
          <p:nvPr/>
        </p:nvPicPr>
        <p:blipFill>
          <a:blip r:embed="rId2">
            <a:extLst/>
          </a:blip>
          <a:stretch>
            <a:fillRect/>
          </a:stretch>
        </p:blipFill>
        <p:spPr>
          <a:xfrm>
            <a:off x="8162724" y="3459388"/>
            <a:ext cx="19051" cy="311151"/>
          </a:xfrm>
          <a:prstGeom prst="rect">
            <a:avLst/>
          </a:prstGeom>
          <a:ln w="12700">
            <a:miter lim="400000"/>
          </a:ln>
        </p:spPr>
      </p:pic>
      <p:sp>
        <p:nvSpPr>
          <p:cNvPr id="752" name="Shape 752"/>
          <p:cNvSpPr/>
          <p:nvPr/>
        </p:nvSpPr>
        <p:spPr>
          <a:xfrm>
            <a:off x="1525892" y="3767982"/>
            <a:ext cx="266661"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Verdana"/>
                <a:ea typeface="Verdana"/>
                <a:cs typeface="Verdana"/>
                <a:sym typeface="Verdana"/>
              </a:defRPr>
            </a:lvl1pPr>
          </a:lstStyle>
          <a:p>
            <a:r>
              <a:t>3</a:t>
            </a:r>
          </a:p>
        </p:txBody>
      </p:sp>
      <p:sp>
        <p:nvSpPr>
          <p:cNvPr id="753" name="Shape 753"/>
          <p:cNvSpPr/>
          <p:nvPr/>
        </p:nvSpPr>
        <p:spPr>
          <a:xfrm>
            <a:off x="2253700" y="3767982"/>
            <a:ext cx="266661"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Verdana"/>
                <a:ea typeface="Verdana"/>
                <a:cs typeface="Verdana"/>
                <a:sym typeface="Verdana"/>
              </a:defRPr>
            </a:lvl1pPr>
          </a:lstStyle>
          <a:p>
            <a:r>
              <a:t>4</a:t>
            </a:r>
          </a:p>
        </p:txBody>
      </p:sp>
      <p:sp>
        <p:nvSpPr>
          <p:cNvPr id="754" name="Shape 754"/>
          <p:cNvSpPr/>
          <p:nvPr/>
        </p:nvSpPr>
        <p:spPr>
          <a:xfrm>
            <a:off x="2971282" y="3761290"/>
            <a:ext cx="266661"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Verdana"/>
                <a:ea typeface="Verdana"/>
                <a:cs typeface="Verdana"/>
                <a:sym typeface="Verdana"/>
              </a:defRPr>
            </a:lvl1pPr>
          </a:lstStyle>
          <a:p>
            <a:r>
              <a:t>7</a:t>
            </a:r>
          </a:p>
        </p:txBody>
      </p:sp>
      <p:sp>
        <p:nvSpPr>
          <p:cNvPr id="755" name="Shape 755"/>
          <p:cNvSpPr/>
          <p:nvPr/>
        </p:nvSpPr>
        <p:spPr>
          <a:xfrm>
            <a:off x="3691220" y="3767982"/>
            <a:ext cx="266661"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Verdana"/>
                <a:ea typeface="Verdana"/>
                <a:cs typeface="Verdana"/>
                <a:sym typeface="Verdana"/>
              </a:defRPr>
            </a:lvl1pPr>
          </a:lstStyle>
          <a:p>
            <a:r>
              <a:t>8</a:t>
            </a:r>
          </a:p>
        </p:txBody>
      </p:sp>
      <p:sp>
        <p:nvSpPr>
          <p:cNvPr id="756" name="Shape 756"/>
          <p:cNvSpPr/>
          <p:nvPr/>
        </p:nvSpPr>
        <p:spPr>
          <a:xfrm>
            <a:off x="4415494" y="3767978"/>
            <a:ext cx="266661"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Verdana"/>
                <a:ea typeface="Verdana"/>
                <a:cs typeface="Verdana"/>
                <a:sym typeface="Verdana"/>
              </a:defRPr>
            </a:lvl1pPr>
          </a:lstStyle>
          <a:p>
            <a:r>
              <a:t>5</a:t>
            </a:r>
          </a:p>
        </p:txBody>
      </p:sp>
      <p:sp>
        <p:nvSpPr>
          <p:cNvPr id="757" name="Shape 757"/>
          <p:cNvSpPr/>
          <p:nvPr/>
        </p:nvSpPr>
        <p:spPr>
          <a:xfrm>
            <a:off x="5123134" y="3767982"/>
            <a:ext cx="266661"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Verdana"/>
                <a:ea typeface="Verdana"/>
                <a:cs typeface="Verdana"/>
                <a:sym typeface="Verdana"/>
              </a:defRPr>
            </a:lvl1pPr>
          </a:lstStyle>
          <a:p>
            <a:r>
              <a:t>9</a:t>
            </a:r>
          </a:p>
        </p:txBody>
      </p:sp>
      <p:sp>
        <p:nvSpPr>
          <p:cNvPr id="758" name="Shape 758"/>
          <p:cNvSpPr/>
          <p:nvPr/>
        </p:nvSpPr>
        <p:spPr>
          <a:xfrm>
            <a:off x="5841660" y="3767985"/>
            <a:ext cx="266661"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Verdana"/>
                <a:ea typeface="Verdana"/>
                <a:cs typeface="Verdana"/>
                <a:sym typeface="Verdana"/>
              </a:defRPr>
            </a:lvl1pPr>
          </a:lstStyle>
          <a:p>
            <a:r>
              <a:t>6</a:t>
            </a:r>
          </a:p>
        </p:txBody>
      </p:sp>
      <p:sp>
        <p:nvSpPr>
          <p:cNvPr id="759" name="Shape 759"/>
          <p:cNvSpPr/>
          <p:nvPr/>
        </p:nvSpPr>
        <p:spPr>
          <a:xfrm>
            <a:off x="6393972" y="3767990"/>
            <a:ext cx="583962" cy="332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600">
                <a:latin typeface="Verdana"/>
                <a:ea typeface="Verdana"/>
                <a:cs typeface="Verdana"/>
                <a:sym typeface="Verdana"/>
              </a:defRPr>
            </a:lvl1pPr>
          </a:lstStyle>
          <a:p>
            <a:r>
              <a:t>1:21</a:t>
            </a:r>
          </a:p>
        </p:txBody>
      </p:sp>
      <p:sp>
        <p:nvSpPr>
          <p:cNvPr id="760" name="Shape 760"/>
          <p:cNvSpPr/>
          <p:nvPr/>
        </p:nvSpPr>
        <p:spPr>
          <a:xfrm>
            <a:off x="7213396" y="3767994"/>
            <a:ext cx="429181"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Verdana"/>
                <a:ea typeface="Verdana"/>
                <a:cs typeface="Verdana"/>
                <a:sym typeface="Verdana"/>
              </a:defRPr>
            </a:lvl1pPr>
          </a:lstStyle>
          <a:p>
            <a:r>
              <a:t>10</a:t>
            </a:r>
          </a:p>
        </p:txBody>
      </p:sp>
      <p:sp>
        <p:nvSpPr>
          <p:cNvPr id="761" name="Shape 761"/>
          <p:cNvSpPr/>
          <p:nvPr/>
        </p:nvSpPr>
        <p:spPr>
          <a:xfrm>
            <a:off x="7933783" y="3767982"/>
            <a:ext cx="429182"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Verdana"/>
                <a:ea typeface="Verdana"/>
                <a:cs typeface="Verdana"/>
                <a:sym typeface="Verdana"/>
              </a:defRPr>
            </a:lvl1pPr>
          </a:lstStyle>
          <a:p>
            <a:r>
              <a:t>11</a:t>
            </a:r>
          </a:p>
        </p:txBody>
      </p:sp>
      <p:sp>
        <p:nvSpPr>
          <p:cNvPr id="762" name="Shape 762"/>
          <p:cNvSpPr/>
          <p:nvPr/>
        </p:nvSpPr>
        <p:spPr>
          <a:xfrm>
            <a:off x="8637999" y="3767695"/>
            <a:ext cx="429182"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atin typeface="Verdana"/>
                <a:ea typeface="Verdana"/>
                <a:cs typeface="Verdana"/>
                <a:sym typeface="Verdana"/>
              </a:defRPr>
            </a:lvl1pPr>
          </a:lstStyle>
          <a:p>
            <a:r>
              <a:t>12</a:t>
            </a:r>
          </a:p>
        </p:txBody>
      </p:sp>
      <p:pic>
        <p:nvPicPr>
          <p:cNvPr id="763" name="image1.png"/>
          <p:cNvPicPr>
            <a:picLocks noChangeAspect="1"/>
          </p:cNvPicPr>
          <p:nvPr/>
        </p:nvPicPr>
        <p:blipFill>
          <a:blip r:embed="rId2">
            <a:extLst/>
          </a:blip>
          <a:stretch>
            <a:fillRect/>
          </a:stretch>
        </p:blipFill>
        <p:spPr>
          <a:xfrm>
            <a:off x="8881195" y="3469063"/>
            <a:ext cx="19051" cy="311151"/>
          </a:xfrm>
          <a:prstGeom prst="rect">
            <a:avLst/>
          </a:prstGeom>
          <a:ln w="12700">
            <a:miter lim="400000"/>
          </a:ln>
        </p:spPr>
      </p:pic>
      <p:sp>
        <p:nvSpPr>
          <p:cNvPr id="764" name="Shape 764"/>
          <p:cNvSpPr/>
          <p:nvPr/>
        </p:nvSpPr>
        <p:spPr>
          <a:xfrm>
            <a:off x="773153" y="1718386"/>
            <a:ext cx="6818163"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latin typeface="Verdana"/>
                <a:ea typeface="Verdana"/>
                <a:cs typeface="Verdana"/>
                <a:sym typeface="Verdana"/>
              </a:defRPr>
            </a:pPr>
            <a:r>
              <a:t>Nebukadnezar       B e l s a z a r       </a:t>
            </a:r>
            <a:r>
              <a:rPr spc="100"/>
              <a:t>Darius</a:t>
            </a:r>
            <a:r>
              <a:t>        </a:t>
            </a:r>
            <a:r>
              <a:rPr spc="500"/>
              <a:t>Kyros</a:t>
            </a:r>
          </a:p>
        </p:txBody>
      </p:sp>
      <p:sp>
        <p:nvSpPr>
          <p:cNvPr id="765" name="Shape 765"/>
          <p:cNvSpPr/>
          <p:nvPr/>
        </p:nvSpPr>
        <p:spPr>
          <a:xfrm>
            <a:off x="805812" y="1988840"/>
            <a:ext cx="6766692"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Verdana"/>
                <a:ea typeface="Verdana"/>
                <a:cs typeface="Verdana"/>
                <a:sym typeface="Verdana"/>
              </a:defRPr>
            </a:lvl1pPr>
          </a:lstStyle>
          <a:p>
            <a:r>
              <a:t>1.               2.      1.      3.               1.               1.      3.</a:t>
            </a:r>
          </a:p>
        </p:txBody>
      </p:sp>
      <p:sp>
        <p:nvSpPr>
          <p:cNvPr id="766" name="Shape 766"/>
          <p:cNvSpPr/>
          <p:nvPr/>
        </p:nvSpPr>
        <p:spPr>
          <a:xfrm>
            <a:off x="756751" y="2276872"/>
            <a:ext cx="6820457"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latin typeface="Verdana"/>
                <a:ea typeface="Verdana"/>
                <a:cs typeface="Verdana"/>
                <a:sym typeface="Verdana"/>
              </a:defRPr>
            </a:pPr>
            <a:r>
              <a:t>  T  r  a  u  m        Reg.-Jahr             </a:t>
            </a:r>
            <a:r>
              <a:rPr sz="800"/>
              <a:t> </a:t>
            </a:r>
            <a:r>
              <a:rPr spc="250"/>
              <a:t>Regierungs–Jahr</a:t>
            </a:r>
          </a:p>
        </p:txBody>
      </p:sp>
      <p:sp>
        <p:nvSpPr>
          <p:cNvPr id="767" name="Shape 767"/>
          <p:cNvSpPr/>
          <p:nvPr/>
        </p:nvSpPr>
        <p:spPr>
          <a:xfrm>
            <a:off x="3679695" y="2990259"/>
            <a:ext cx="244338" cy="459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b="1">
                <a:latin typeface="Bookman Old Style"/>
                <a:ea typeface="Bookman Old Style"/>
                <a:cs typeface="Bookman Old Style"/>
                <a:sym typeface="Bookman Old Style"/>
              </a:defRPr>
            </a:lvl1pPr>
          </a:lstStyle>
          <a:p>
            <a:r>
              <a:t>*</a:t>
            </a:r>
          </a:p>
        </p:txBody>
      </p:sp>
      <p:sp>
        <p:nvSpPr>
          <p:cNvPr id="768" name="Shape 768"/>
          <p:cNvSpPr/>
          <p:nvPr/>
        </p:nvSpPr>
        <p:spPr>
          <a:xfrm>
            <a:off x="5102278" y="2990259"/>
            <a:ext cx="244337" cy="459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b="1">
                <a:latin typeface="Bookman Old Style"/>
                <a:ea typeface="Bookman Old Style"/>
                <a:cs typeface="Bookman Old Style"/>
                <a:sym typeface="Bookman Old Style"/>
              </a:defRPr>
            </a:lvl1pPr>
          </a:lstStyle>
          <a:p>
            <a:r>
              <a:t>*</a:t>
            </a:r>
          </a:p>
        </p:txBody>
      </p:sp>
      <p:sp>
        <p:nvSpPr>
          <p:cNvPr id="769" name="Shape 769"/>
          <p:cNvSpPr/>
          <p:nvPr/>
        </p:nvSpPr>
        <p:spPr>
          <a:xfrm>
            <a:off x="7971711" y="2994454"/>
            <a:ext cx="244337" cy="459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b="1">
                <a:latin typeface="Bookman Old Style"/>
                <a:ea typeface="Bookman Old Style"/>
                <a:cs typeface="Bookman Old Style"/>
                <a:sym typeface="Bookman Old Style"/>
              </a:defRPr>
            </a:lvl1pPr>
          </a:lstStyle>
          <a:p>
            <a:r>
              <a:t>*</a:t>
            </a:r>
          </a:p>
        </p:txBody>
      </p:sp>
      <p:sp>
        <p:nvSpPr>
          <p:cNvPr id="770" name="Shape 770"/>
          <p:cNvSpPr/>
          <p:nvPr/>
        </p:nvSpPr>
        <p:spPr>
          <a:xfrm flipH="1">
            <a:off x="7450808" y="3236172"/>
            <a:ext cx="472090" cy="1"/>
          </a:xfrm>
          <a:prstGeom prst="line">
            <a:avLst/>
          </a:prstGeom>
          <a:ln w="19050" cap="rnd">
            <a:solidFill>
              <a:srgbClr val="000000"/>
            </a:solidFill>
            <a:tailEnd type="triangle"/>
          </a:ln>
        </p:spPr>
        <p:txBody>
          <a:bodyPr lIns="45719" rIns="45719"/>
          <a:lstStyle/>
          <a:p>
            <a:pPr>
              <a:defRPr>
                <a:latin typeface="Calibri"/>
                <a:ea typeface="Calibri"/>
                <a:cs typeface="Calibri"/>
                <a:sym typeface="Calibri"/>
              </a:defRPr>
            </a:pPr>
            <a:endParaRPr/>
          </a:p>
        </p:txBody>
      </p:sp>
      <p:sp>
        <p:nvSpPr>
          <p:cNvPr id="771" name="Shape 771"/>
          <p:cNvSpPr/>
          <p:nvPr/>
        </p:nvSpPr>
        <p:spPr>
          <a:xfrm>
            <a:off x="8420389" y="3234747"/>
            <a:ext cx="472090" cy="1"/>
          </a:xfrm>
          <a:prstGeom prst="line">
            <a:avLst/>
          </a:prstGeom>
          <a:ln w="19050" cap="rnd">
            <a:solidFill>
              <a:srgbClr val="000000"/>
            </a:solidFill>
            <a:tailEnd type="triangle"/>
          </a:ln>
        </p:spPr>
        <p:txBody>
          <a:bodyPr lIns="45719" rIns="45719"/>
          <a:lstStyle/>
          <a:p>
            <a:pPr>
              <a:defRPr>
                <a:latin typeface="Calibri"/>
                <a:ea typeface="Calibri"/>
                <a:cs typeface="Calibri"/>
                <a:sym typeface="Calibri"/>
              </a:defRPr>
            </a:pPr>
            <a:endParaRPr/>
          </a:p>
        </p:txBody>
      </p:sp>
      <p:sp>
        <p:nvSpPr>
          <p:cNvPr id="772" name="Shape 772"/>
          <p:cNvSpPr/>
          <p:nvPr/>
        </p:nvSpPr>
        <p:spPr>
          <a:xfrm>
            <a:off x="129275" y="3490121"/>
            <a:ext cx="599429" cy="2565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000" b="1">
                <a:latin typeface="Calibri"/>
                <a:ea typeface="Calibri"/>
                <a:cs typeface="Calibri"/>
                <a:sym typeface="Calibri"/>
              </a:defRPr>
            </a:lvl1pPr>
          </a:lstStyle>
          <a:p>
            <a:r>
              <a:t>Zeitachse</a:t>
            </a:r>
          </a:p>
        </p:txBody>
      </p:sp>
      <p:sp>
        <p:nvSpPr>
          <p:cNvPr id="773" name="Shape 773"/>
          <p:cNvSpPr/>
          <p:nvPr/>
        </p:nvSpPr>
        <p:spPr>
          <a:xfrm rot="16200000">
            <a:off x="1052664" y="5214466"/>
            <a:ext cx="1244660" cy="332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600">
                <a:latin typeface="Verdana"/>
                <a:ea typeface="Verdana"/>
                <a:cs typeface="Verdana"/>
                <a:sym typeface="Verdana"/>
              </a:defRPr>
            </a:lvl1pPr>
          </a:lstStyle>
          <a:p>
            <a:r>
              <a:t>Feuer-Ofen</a:t>
            </a:r>
          </a:p>
        </p:txBody>
      </p:sp>
      <p:sp>
        <p:nvSpPr>
          <p:cNvPr id="774" name="Shape 774"/>
          <p:cNvSpPr/>
          <p:nvPr/>
        </p:nvSpPr>
        <p:spPr>
          <a:xfrm rot="16200000">
            <a:off x="3839410" y="5216276"/>
            <a:ext cx="1430001" cy="332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600">
                <a:latin typeface="Verdana"/>
                <a:ea typeface="Verdana"/>
                <a:cs typeface="Verdana"/>
                <a:sym typeface="Verdana"/>
              </a:defRPr>
            </a:lvl1pPr>
          </a:lstStyle>
          <a:p>
            <a:r>
              <a:t>Wand-Schrift</a:t>
            </a:r>
          </a:p>
        </p:txBody>
      </p:sp>
      <p:sp>
        <p:nvSpPr>
          <p:cNvPr id="775" name="Shape 775"/>
          <p:cNvSpPr/>
          <p:nvPr/>
        </p:nvSpPr>
        <p:spPr>
          <a:xfrm rot="16200000">
            <a:off x="5260234" y="5217526"/>
            <a:ext cx="1469292" cy="332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600">
                <a:latin typeface="Verdana"/>
                <a:ea typeface="Verdana"/>
                <a:cs typeface="Verdana"/>
                <a:sym typeface="Verdana"/>
              </a:defRPr>
            </a:lvl1pPr>
          </a:lstStyle>
          <a:p>
            <a:r>
              <a:t>Löwen-Grube</a:t>
            </a:r>
          </a:p>
        </p:txBody>
      </p:sp>
      <p:sp>
        <p:nvSpPr>
          <p:cNvPr id="776" name="Shape 776"/>
          <p:cNvSpPr/>
          <p:nvPr/>
        </p:nvSpPr>
        <p:spPr>
          <a:xfrm rot="16200000">
            <a:off x="5767969" y="4977340"/>
            <a:ext cx="2094668" cy="815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sz="1600">
                <a:latin typeface="Verdana"/>
                <a:ea typeface="Verdana"/>
                <a:cs typeface="Verdana"/>
                <a:sym typeface="Verdana"/>
              </a:defRPr>
            </a:pPr>
            <a:r>
              <a:t>Daniel frei</a:t>
            </a:r>
          </a:p>
          <a:p>
            <a:pPr algn="ctr">
              <a:defRPr sz="1600" spc="-100">
                <a:latin typeface="Verdana"/>
                <a:ea typeface="Verdana"/>
                <a:cs typeface="Verdana"/>
                <a:sym typeface="Verdana"/>
              </a:defRPr>
            </a:pPr>
            <a:r>
              <a:t>Exil—Ende (Esra 1:1)</a:t>
            </a:r>
          </a:p>
        </p:txBody>
      </p:sp>
      <p:sp>
        <p:nvSpPr>
          <p:cNvPr id="777" name="Shape 777"/>
          <p:cNvSpPr/>
          <p:nvPr/>
        </p:nvSpPr>
        <p:spPr>
          <a:xfrm>
            <a:off x="7966667" y="6171996"/>
            <a:ext cx="825759" cy="218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800">
                <a:latin typeface="Calibri"/>
                <a:ea typeface="Calibri"/>
                <a:cs typeface="Calibri"/>
                <a:sym typeface="Calibri"/>
              </a:defRPr>
            </a:lvl1pPr>
          </a:lstStyle>
          <a:p>
            <a:r>
              <a:t>Ausgabe 02/2016</a:t>
            </a:r>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 name="Shape 779"/>
          <p:cNvSpPr>
            <a:spLocks noGrp="1"/>
          </p:cNvSpPr>
          <p:nvPr>
            <p:ph type="title"/>
          </p:nvPr>
        </p:nvSpPr>
        <p:spPr>
          <a:xfrm>
            <a:off x="457200" y="44622"/>
            <a:ext cx="8229600" cy="648076"/>
          </a:xfrm>
          <a:prstGeom prst="rect">
            <a:avLst/>
          </a:prstGeom>
        </p:spPr>
        <p:txBody>
          <a:bodyPr lIns="0" tIns="0" rIns="0" bIns="0"/>
          <a:lstStyle>
            <a:lvl1pPr defTabSz="832103">
              <a:defRPr sz="4000">
                <a:solidFill>
                  <a:srgbClr val="3366FF"/>
                </a:solidFill>
                <a:effectLst>
                  <a:outerShdw blurRad="38100" dist="34671" dir="2700000" rotWithShape="0">
                    <a:srgbClr val="000000"/>
                  </a:outerShdw>
                </a:effectLst>
              </a:defRPr>
            </a:lvl1pPr>
          </a:lstStyle>
          <a:p>
            <a:r>
              <a:t>Zahlen in der Bibel </a:t>
            </a:r>
          </a:p>
        </p:txBody>
      </p:sp>
      <p:sp>
        <p:nvSpPr>
          <p:cNvPr id="780" name="Shape 780"/>
          <p:cNvSpPr>
            <a:spLocks noGrp="1"/>
          </p:cNvSpPr>
          <p:nvPr>
            <p:ph type="body" idx="1"/>
          </p:nvPr>
        </p:nvSpPr>
        <p:spPr>
          <a:xfrm>
            <a:off x="0" y="764704"/>
            <a:ext cx="9144000" cy="6093296"/>
          </a:xfrm>
          <a:prstGeom prst="rect">
            <a:avLst/>
          </a:prstGeom>
        </p:spPr>
        <p:txBody>
          <a:bodyPr lIns="0" tIns="0" rIns="0" bIns="0"/>
          <a:lstStyle/>
          <a:p>
            <a:pPr marL="257175" indent="-257175">
              <a:spcBef>
                <a:spcPts val="500"/>
              </a:spcBef>
              <a:buBlip>
                <a:blip r:embed="rId2"/>
              </a:buBlip>
              <a:defRPr sz="2400"/>
            </a:pPr>
            <a:r>
              <a:t>1 Einheit, Ausschließlichkeit, Anfang (z.B. Gott)</a:t>
            </a:r>
            <a:endParaRPr sz="1800"/>
          </a:p>
          <a:p>
            <a:pPr marL="257175" indent="-257175">
              <a:spcBef>
                <a:spcPts val="500"/>
              </a:spcBef>
              <a:buBlip>
                <a:blip r:embed="rId2"/>
              </a:buBlip>
              <a:defRPr sz="2400"/>
            </a:pPr>
            <a:r>
              <a:t>2 Verschiedenheit, Teilung</a:t>
            </a:r>
            <a:endParaRPr sz="1800"/>
          </a:p>
          <a:p>
            <a:pPr marL="257175" indent="-257175">
              <a:spcBef>
                <a:spcPts val="500"/>
              </a:spcBef>
              <a:buBlip>
                <a:blip r:embed="rId2"/>
              </a:buBlip>
              <a:defRPr sz="2400"/>
            </a:pPr>
            <a:r>
              <a:t>3 Offenbarung Gottes</a:t>
            </a:r>
            <a:endParaRPr sz="1800"/>
          </a:p>
          <a:p>
            <a:pPr marL="257175" indent="-257175">
              <a:spcBef>
                <a:spcPts val="500"/>
              </a:spcBef>
              <a:buBlip>
                <a:blip r:embed="rId2"/>
              </a:buBlip>
              <a:defRPr sz="2400"/>
            </a:pPr>
            <a:r>
              <a:t>4 Schwachheit des Geschöpfes, irdische Welt </a:t>
            </a:r>
            <a:endParaRPr sz="1800"/>
          </a:p>
          <a:p>
            <a:pPr marL="257175" indent="-257175">
              <a:spcBef>
                <a:spcPts val="500"/>
              </a:spcBef>
              <a:buBlip>
                <a:blip r:embed="rId2"/>
              </a:buBlip>
              <a:defRPr sz="2400"/>
            </a:pPr>
            <a:r>
              <a:t>5 Verantwortung </a:t>
            </a:r>
            <a:r>
              <a:rPr sz="1800"/>
              <a:t>(2x5 Gebote)</a:t>
            </a:r>
          </a:p>
          <a:p>
            <a:pPr marL="257175" indent="-257175">
              <a:spcBef>
                <a:spcPts val="500"/>
              </a:spcBef>
              <a:buBlip>
                <a:blip r:embed="rId2"/>
              </a:buBlip>
              <a:defRPr sz="2400"/>
            </a:pPr>
            <a:r>
              <a:t>6 Der Mensch in seiner Sündhaftigkeit</a:t>
            </a:r>
            <a:endParaRPr sz="1800"/>
          </a:p>
          <a:p>
            <a:pPr marL="257175" indent="-257175">
              <a:spcBef>
                <a:spcPts val="500"/>
              </a:spcBef>
              <a:buBlip>
                <a:blip r:embed="rId2"/>
              </a:buBlip>
              <a:defRPr sz="2400"/>
            </a:pPr>
            <a:r>
              <a:t>7 Fülle und Vollkommenheit (= 3+4)</a:t>
            </a:r>
            <a:endParaRPr sz="1800"/>
          </a:p>
          <a:p>
            <a:pPr marL="257175" indent="-257175">
              <a:spcBef>
                <a:spcPts val="500"/>
              </a:spcBef>
              <a:buBlip>
                <a:blip r:embed="rId2"/>
              </a:buBlip>
              <a:defRPr sz="2400"/>
            </a:pPr>
            <a:r>
              <a:t>8 Neubeginn</a:t>
            </a:r>
            <a:endParaRPr sz="1800"/>
          </a:p>
          <a:p>
            <a:pPr marL="257175" indent="-257175">
              <a:spcBef>
                <a:spcPts val="500"/>
              </a:spcBef>
              <a:buBlip>
                <a:blip r:embed="rId2"/>
              </a:buBlip>
              <a:defRPr sz="2400"/>
            </a:pPr>
            <a:r>
              <a:t>10 Vielheit </a:t>
            </a:r>
            <a:endParaRPr sz="1800"/>
          </a:p>
          <a:p>
            <a:pPr marL="257175" indent="-257175">
              <a:spcBef>
                <a:spcPts val="500"/>
              </a:spcBef>
              <a:buBlip>
                <a:blip r:embed="rId2"/>
              </a:buBlip>
              <a:defRPr sz="2400"/>
            </a:pPr>
            <a:r>
              <a:t>12 Vollkommenheit und Vollendung (= 3mal 4)</a:t>
            </a:r>
            <a:endParaRPr sz="1800"/>
          </a:p>
          <a:p>
            <a:pPr marL="257175" indent="-257175">
              <a:spcBef>
                <a:spcPts val="500"/>
              </a:spcBef>
              <a:buBlip>
                <a:blip r:embed="rId2"/>
              </a:buBlip>
              <a:defRPr sz="2400"/>
            </a:pPr>
            <a:r>
              <a:t>40  große Erprobung </a:t>
            </a:r>
            <a:endParaRPr sz="1800"/>
          </a:p>
          <a:p>
            <a:pPr marL="257175" indent="-257175">
              <a:spcBef>
                <a:spcPts val="500"/>
              </a:spcBef>
              <a:buBlip>
                <a:blip r:embed="rId2"/>
              </a:buBlip>
              <a:defRPr sz="2400"/>
            </a:pPr>
            <a:r>
              <a:t>144 (12mal 12): Fülle in Vollendung</a:t>
            </a:r>
            <a:endParaRPr sz="1800"/>
          </a:p>
          <a:p>
            <a:pPr marL="257175" indent="-257175">
              <a:spcBef>
                <a:spcPts val="500"/>
              </a:spcBef>
              <a:buBlip>
                <a:blip r:embed="rId2"/>
              </a:buBlip>
              <a:defRPr sz="2400"/>
            </a:pPr>
            <a:r>
              <a:t>1000 (10mal 10mal 10) sehr große Vielheit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8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78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78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78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78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78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78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78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780">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780">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iterate>
                                    <p:tmAbs val="0"/>
                                  </p:iterate>
                                  <p:childTnLst>
                                    <p:set>
                                      <p:cBhvr>
                                        <p:cTn id="44" fill="hold"/>
                                        <p:tgtEl>
                                          <p:spTgt spid="780">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iterate>
                                    <p:tmAbs val="0"/>
                                  </p:iterate>
                                  <p:childTnLst>
                                    <p:set>
                                      <p:cBhvr>
                                        <p:cTn id="48" fill="hold"/>
                                        <p:tgtEl>
                                          <p:spTgt spid="780">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iterate>
                                    <p:tmAbs val="0"/>
                                  </p:iterate>
                                  <p:childTnLst>
                                    <p:set>
                                      <p:cBhvr>
                                        <p:cTn id="52" fill="hold"/>
                                        <p:tgtEl>
                                          <p:spTgt spid="780">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iterate>
                                    <p:tmAbs val="0"/>
                                  </p:iterate>
                                  <p:childTnLst>
                                    <p:set>
                                      <p:cBhvr>
                                        <p:cTn id="56" fill="hold"/>
                                        <p:tgtEl>
                                          <p:spTgt spid="78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 grpId="1" build="p" bldLvl="5" animBg="1" advAuto="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2" name="image4.png" descr="danielstatue"/>
          <p:cNvPicPr>
            <a:picLocks noChangeAspect="1"/>
          </p:cNvPicPr>
          <p:nvPr/>
        </p:nvPicPr>
        <p:blipFill>
          <a:blip r:embed="rId3">
            <a:extLst/>
          </a:blip>
          <a:srcRect l="48567" t="12086" r="27136" b="10337"/>
          <a:stretch>
            <a:fillRect/>
          </a:stretch>
        </p:blipFill>
        <p:spPr>
          <a:xfrm>
            <a:off x="-36515" y="-171451"/>
            <a:ext cx="2879728" cy="7815265"/>
          </a:xfrm>
          <a:prstGeom prst="rect">
            <a:avLst/>
          </a:prstGeom>
          <a:ln w="12700">
            <a:miter lim="400000"/>
          </a:ln>
        </p:spPr>
      </p:pic>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6" name="image5.png" descr="babilonischereich"/>
          <p:cNvPicPr>
            <a:picLocks noChangeAspect="1"/>
          </p:cNvPicPr>
          <p:nvPr/>
        </p:nvPicPr>
        <p:blipFill>
          <a:blip r:embed="rId3">
            <a:extLst/>
          </a:blip>
          <a:stretch>
            <a:fillRect/>
          </a:stretch>
        </p:blipFill>
        <p:spPr>
          <a:xfrm>
            <a:off x="-396553" y="3179554"/>
            <a:ext cx="8568954" cy="3705830"/>
          </a:xfrm>
          <a:prstGeom prst="rect">
            <a:avLst/>
          </a:prstGeom>
          <a:ln w="12700">
            <a:miter lim="400000"/>
          </a:ln>
        </p:spPr>
      </p:pic>
      <p:sp>
        <p:nvSpPr>
          <p:cNvPr id="787" name="Shape 787"/>
          <p:cNvSpPr>
            <a:spLocks noGrp="1"/>
          </p:cNvSpPr>
          <p:nvPr>
            <p:ph type="title" idx="4294967295"/>
          </p:nvPr>
        </p:nvSpPr>
        <p:spPr>
          <a:xfrm>
            <a:off x="0" y="277813"/>
            <a:ext cx="9144000" cy="1143001"/>
          </a:xfrm>
          <a:prstGeom prst="rect">
            <a:avLst/>
          </a:prstGeom>
        </p:spPr>
        <p:txBody>
          <a:bodyPr lIns="0" tIns="0" rIns="0" bIns="0"/>
          <a:lstStyle/>
          <a:p>
            <a:pPr>
              <a:defRPr sz="4000" b="1" i="1">
                <a:solidFill>
                  <a:srgbClr val="0000FF"/>
                </a:solidFill>
                <a:effectLst>
                  <a:outerShdw blurRad="38100" dist="38100" dir="2700000" rotWithShape="0">
                    <a:srgbClr val="000000"/>
                  </a:outerShdw>
                </a:effectLst>
              </a:defRPr>
            </a:pPr>
            <a:r>
              <a:t>1. Babylonisches Reich </a:t>
            </a:r>
            <a:r>
              <a:rPr b="0"/>
              <a:t>605-539 vC</a:t>
            </a:r>
          </a:p>
        </p:txBody>
      </p:sp>
      <p:sp>
        <p:nvSpPr>
          <p:cNvPr id="788" name="Shape 788"/>
          <p:cNvSpPr>
            <a:spLocks noGrp="1"/>
          </p:cNvSpPr>
          <p:nvPr>
            <p:ph type="body" idx="4294967295"/>
          </p:nvPr>
        </p:nvSpPr>
        <p:spPr>
          <a:xfrm>
            <a:off x="0" y="1828800"/>
            <a:ext cx="7772400" cy="4114800"/>
          </a:xfrm>
          <a:prstGeom prst="rect">
            <a:avLst/>
          </a:prstGeom>
        </p:spPr>
        <p:txBody>
          <a:bodyPr lIns="0" tIns="0" rIns="0" bIns="0"/>
          <a:lstStyle/>
          <a:p>
            <a:pPr>
              <a:buBlip>
                <a:blip r:embed="rId4"/>
              </a:buBlip>
              <a:defRPr i="1">
                <a:effectLst>
                  <a:outerShdw blurRad="38100" dist="38100" dir="2700000" rotWithShape="0">
                    <a:srgbClr val="000000"/>
                  </a:outerShdw>
                </a:effectLst>
              </a:defRPr>
            </a:pPr>
            <a:r>
              <a:t>Daniel 2.31/36-39</a:t>
            </a:r>
            <a:endParaRPr sz="1800"/>
          </a:p>
          <a:p>
            <a:pPr>
              <a:buBlip>
                <a:blip r:embed="rId4"/>
              </a:buBlip>
              <a:defRPr i="1">
                <a:effectLst>
                  <a:outerShdw blurRad="38100" dist="38100" dir="2700000" rotWithShape="0">
                    <a:srgbClr val="000000"/>
                  </a:outerShdw>
                </a:effectLst>
              </a:defRPr>
            </a:pPr>
            <a:r>
              <a:t>Daniel 7.2-4</a:t>
            </a:r>
          </a:p>
        </p:txBody>
      </p:sp>
      <p:sp>
        <p:nvSpPr>
          <p:cNvPr id="789" name="Shape 789"/>
          <p:cNvSpPr/>
          <p:nvPr/>
        </p:nvSpPr>
        <p:spPr>
          <a:xfrm>
            <a:off x="6172200" y="5638800"/>
            <a:ext cx="1616830"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400">
                <a:solidFill>
                  <a:srgbClr val="000080"/>
                </a:solidFill>
                <a:latin typeface="Times New Roman"/>
                <a:ea typeface="Times New Roman"/>
                <a:cs typeface="Times New Roman"/>
                <a:sym typeface="Times New Roman"/>
              </a:defRPr>
            </a:pPr>
            <a:r>
              <a:t>- </a:t>
            </a:r>
            <a:r>
              <a:rPr>
                <a:solidFill>
                  <a:srgbClr val="0000FF"/>
                </a:solidFill>
              </a:rPr>
              <a:t>539 v. Chr</a:t>
            </a:r>
            <a:r>
              <a: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788">
                                            <p:bg/>
                                          </p:spTgt>
                                        </p:tgtEl>
                                        <p:attrNameLst>
                                          <p:attrName>style.visibility</p:attrName>
                                        </p:attrNameLst>
                                      </p:cBhvr>
                                      <p:to>
                                        <p:strVal val="visible"/>
                                      </p:to>
                                    </p:set>
                                    <p:animEffect transition="in" filter="dissolve">
                                      <p:cBhvr>
                                        <p:cTn id="7" dur="500"/>
                                        <p:tgtEl>
                                          <p:spTgt spid="788">
                                            <p:bg/>
                                          </p:spTgt>
                                        </p:tgtEl>
                                      </p:cBhvr>
                                    </p:animEffect>
                                  </p:childTnLst>
                                </p:cTn>
                              </p:par>
                              <p:par>
                                <p:cTn id="8" presetID="9" presetClass="entr" presetSubtype="0" fill="hold" grpId="1" nodeType="withEffect">
                                  <p:stCondLst>
                                    <p:cond delay="0"/>
                                  </p:stCondLst>
                                  <p:iterate>
                                    <p:tmAbs val="0"/>
                                  </p:iterate>
                                  <p:childTnLst>
                                    <p:set>
                                      <p:cBhvr>
                                        <p:cTn id="9" fill="hold"/>
                                        <p:tgtEl>
                                          <p:spTgt spid="788">
                                            <p:txEl>
                                              <p:pRg st="0" end="0"/>
                                            </p:txEl>
                                          </p:spTgt>
                                        </p:tgtEl>
                                        <p:attrNameLst>
                                          <p:attrName>style.visibility</p:attrName>
                                        </p:attrNameLst>
                                      </p:cBhvr>
                                      <p:to>
                                        <p:strVal val="visible"/>
                                      </p:to>
                                    </p:set>
                                    <p:animEffect transition="in" filter="dissolve">
                                      <p:cBhvr>
                                        <p:cTn id="10" dur="500"/>
                                        <p:tgtEl>
                                          <p:spTgt spid="78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788">
                                            <p:txEl>
                                              <p:pRg st="1" end="1"/>
                                            </p:txEl>
                                          </p:spTgt>
                                        </p:tgtEl>
                                        <p:attrNameLst>
                                          <p:attrName>style.visibility</p:attrName>
                                        </p:attrNameLst>
                                      </p:cBhvr>
                                      <p:to>
                                        <p:strVal val="visible"/>
                                      </p:to>
                                    </p:set>
                                    <p:animEffect transition="in" filter="dissolve">
                                      <p:cBhvr>
                                        <p:cTn id="15" dur="500"/>
                                        <p:tgtEl>
                                          <p:spTgt spid="7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 grpId="1" build="p"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Shape 430"/>
          <p:cNvSpPr>
            <a:spLocks noGrp="1"/>
          </p:cNvSpPr>
          <p:nvPr>
            <p:ph type="body" idx="1"/>
          </p:nvPr>
        </p:nvSpPr>
        <p:spPr>
          <a:xfrm>
            <a:off x="669726" y="1187974"/>
            <a:ext cx="7804548" cy="4777058"/>
          </a:xfrm>
          <a:prstGeom prst="rect">
            <a:avLst/>
          </a:prstGeom>
        </p:spPr>
        <p:txBody>
          <a:bodyPr anchor="t"/>
          <a:lstStyle/>
          <a:p>
            <a:pPr marL="571500" indent="-571500">
              <a:buNone/>
              <a:defRPr sz="1600"/>
            </a:pPr>
            <a:r>
              <a:rPr sz="3000" b="1">
                <a:latin typeface="Arial"/>
                <a:ea typeface="Arial"/>
                <a:cs typeface="Arial"/>
                <a:sym typeface="Arial"/>
              </a:rPr>
              <a:t>Jojakim </a:t>
            </a:r>
            <a:r>
              <a:rPr sz="3000"/>
              <a:t>= „JAHWEH richtet auf“</a:t>
            </a:r>
            <a:r>
              <a:rPr sz="3000" b="1">
                <a:latin typeface="Arial"/>
                <a:ea typeface="Arial"/>
                <a:cs typeface="Arial"/>
                <a:sym typeface="Arial"/>
              </a:rPr>
              <a:t>. </a:t>
            </a:r>
            <a:endParaRPr b="1">
              <a:latin typeface="Arial"/>
              <a:ea typeface="Arial"/>
              <a:cs typeface="Arial"/>
              <a:sym typeface="Arial"/>
            </a:endParaRPr>
          </a:p>
          <a:p>
            <a:pPr marL="571500" indent="-571500">
              <a:buNone/>
              <a:defRPr sz="1600"/>
            </a:pPr>
            <a:r>
              <a:rPr sz="3000" b="1">
                <a:latin typeface="Arial"/>
                <a:ea typeface="Arial"/>
                <a:cs typeface="Arial"/>
                <a:sym typeface="Arial"/>
              </a:rPr>
              <a:t>Nebukadnezar </a:t>
            </a:r>
            <a:r>
              <a:rPr sz="3000"/>
              <a:t>[</a:t>
            </a:r>
            <a:r>
              <a:rPr sz="3000" i="1">
                <a:latin typeface="Arial"/>
                <a:ea typeface="Arial"/>
                <a:cs typeface="Arial"/>
                <a:sym typeface="Arial"/>
              </a:rPr>
              <a:t>Nabu-kudurri-uzur</a:t>
            </a:r>
            <a:r>
              <a:rPr sz="3000"/>
              <a:t>] = „Nebo, schütze die Krone“ </a:t>
            </a:r>
          </a:p>
          <a:p>
            <a:pPr marL="571500" indent="-571500">
              <a:buNone/>
              <a:defRPr sz="1600"/>
            </a:pPr>
            <a:r>
              <a:rPr sz="3000"/>
              <a:t>Nebo = babylonischer Götze (Jes 46,1) </a:t>
            </a:r>
          </a:p>
        </p:txBody>
      </p:sp>
      <p:sp>
        <p:nvSpPr>
          <p:cNvPr id="431" name="Shape 431"/>
          <p:cNvSpPr>
            <a:spLocks noGrp="1"/>
          </p:cNvSpPr>
          <p:nvPr>
            <p:ph type="title" idx="4294967295"/>
          </p:nvPr>
        </p:nvSpPr>
        <p:spPr>
          <a:xfrm>
            <a:off x="669726" y="312539"/>
            <a:ext cx="7804548" cy="762004"/>
          </a:xfrm>
          <a:prstGeom prst="rect">
            <a:avLst/>
          </a:prstGeom>
        </p:spPr>
        <p:txBody>
          <a:bodyPr lIns="35718" tIns="35718" rIns="35718" bIns="35718"/>
          <a:lstStyle>
            <a:lvl1pPr defTabSz="410765">
              <a:defRPr sz="4200">
                <a:solidFill>
                  <a:schemeClr val="accent1"/>
                </a:solidFill>
                <a:effectLst>
                  <a:outerShdw blurRad="38100" dist="38100" dir="2700000" rotWithShape="0">
                    <a:srgbClr val="000000"/>
                  </a:outerShdw>
                </a:effectLst>
                <a:latin typeface="Helvetica Light"/>
                <a:ea typeface="Helvetica Light"/>
                <a:cs typeface="Helvetica Light"/>
                <a:sym typeface="Helvetica Light"/>
              </a:defRPr>
            </a:lvl1pPr>
          </a:lstStyle>
          <a:p>
            <a:r>
              <a:t>Dan 1</a:t>
            </a:r>
          </a:p>
        </p:txBody>
      </p: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 name="Shape 793"/>
          <p:cNvSpPr>
            <a:spLocks noGrp="1"/>
          </p:cNvSpPr>
          <p:nvPr>
            <p:ph type="title" idx="4294967295"/>
          </p:nvPr>
        </p:nvSpPr>
        <p:spPr>
          <a:xfrm>
            <a:off x="0" y="277813"/>
            <a:ext cx="9144000" cy="1143001"/>
          </a:xfrm>
          <a:prstGeom prst="rect">
            <a:avLst/>
          </a:prstGeom>
        </p:spPr>
        <p:txBody>
          <a:bodyPr lIns="0" tIns="0" rIns="0" bIns="0"/>
          <a:lstStyle/>
          <a:p>
            <a:pPr>
              <a:defRPr sz="4000" b="1" i="1">
                <a:solidFill>
                  <a:srgbClr val="0000FF"/>
                </a:solidFill>
                <a:effectLst>
                  <a:outerShdw blurRad="38100" dist="38100" dir="2700000" rotWithShape="0">
                    <a:srgbClr val="000000"/>
                  </a:outerShdw>
                </a:effectLst>
              </a:defRPr>
            </a:pPr>
            <a:r>
              <a:t>2. Medo-Persisches Reich </a:t>
            </a:r>
            <a:r>
              <a:rPr b="0"/>
              <a:t>539-334</a:t>
            </a:r>
          </a:p>
        </p:txBody>
      </p:sp>
      <p:sp>
        <p:nvSpPr>
          <p:cNvPr id="794" name="Shape 794"/>
          <p:cNvSpPr>
            <a:spLocks noGrp="1"/>
          </p:cNvSpPr>
          <p:nvPr>
            <p:ph type="body" idx="4294967295"/>
          </p:nvPr>
        </p:nvSpPr>
        <p:spPr>
          <a:xfrm>
            <a:off x="0" y="1600200"/>
            <a:ext cx="8229600" cy="4530725"/>
          </a:xfrm>
          <a:prstGeom prst="rect">
            <a:avLst/>
          </a:prstGeom>
        </p:spPr>
        <p:txBody>
          <a:bodyPr lIns="0" tIns="0" rIns="0" bIns="0"/>
          <a:lstStyle/>
          <a:p>
            <a:pPr>
              <a:buBlip>
                <a:blip r:embed="rId3"/>
              </a:buBlip>
              <a:defRPr i="1">
                <a:effectLst>
                  <a:outerShdw blurRad="38100" dist="38100" dir="2700000" rotWithShape="0">
                    <a:srgbClr val="000000"/>
                  </a:outerShdw>
                </a:effectLst>
              </a:defRPr>
            </a:pPr>
            <a:r>
              <a:t>Daniel 2.32a, 39a</a:t>
            </a:r>
            <a:endParaRPr sz="1800"/>
          </a:p>
          <a:p>
            <a:pPr>
              <a:buBlip>
                <a:blip r:embed="rId3"/>
              </a:buBlip>
              <a:defRPr i="1">
                <a:effectLst>
                  <a:outerShdw blurRad="38100" dist="38100" dir="2700000" rotWithShape="0">
                    <a:srgbClr val="000000"/>
                  </a:outerShdw>
                </a:effectLst>
              </a:defRPr>
            </a:pPr>
            <a:r>
              <a:t>Daniel 7.5 / 8.3-4, 20</a:t>
            </a:r>
          </a:p>
        </p:txBody>
      </p:sp>
      <p:pic>
        <p:nvPicPr>
          <p:cNvPr id="795" name="image6.jpeg" descr="medopersischereich"/>
          <p:cNvPicPr>
            <a:picLocks noChangeAspect="1"/>
          </p:cNvPicPr>
          <p:nvPr/>
        </p:nvPicPr>
        <p:blipFill>
          <a:blip r:embed="rId4">
            <a:extLst/>
          </a:blip>
          <a:stretch>
            <a:fillRect/>
          </a:stretch>
        </p:blipFill>
        <p:spPr>
          <a:xfrm>
            <a:off x="-324544" y="3284982"/>
            <a:ext cx="10091978" cy="36004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794">
                                            <p:bg/>
                                          </p:spTgt>
                                        </p:tgtEl>
                                        <p:attrNameLst>
                                          <p:attrName>style.visibility</p:attrName>
                                        </p:attrNameLst>
                                      </p:cBhvr>
                                      <p:to>
                                        <p:strVal val="visible"/>
                                      </p:to>
                                    </p:set>
                                    <p:animEffect transition="in" filter="dissolve">
                                      <p:cBhvr>
                                        <p:cTn id="7" dur="500"/>
                                        <p:tgtEl>
                                          <p:spTgt spid="794">
                                            <p:bg/>
                                          </p:spTgt>
                                        </p:tgtEl>
                                      </p:cBhvr>
                                    </p:animEffect>
                                  </p:childTnLst>
                                </p:cTn>
                              </p:par>
                              <p:par>
                                <p:cTn id="8" presetID="9" presetClass="entr" presetSubtype="0" fill="hold" grpId="1" nodeType="withEffect">
                                  <p:stCondLst>
                                    <p:cond delay="0"/>
                                  </p:stCondLst>
                                  <p:iterate>
                                    <p:tmAbs val="0"/>
                                  </p:iterate>
                                  <p:childTnLst>
                                    <p:set>
                                      <p:cBhvr>
                                        <p:cTn id="9" fill="hold"/>
                                        <p:tgtEl>
                                          <p:spTgt spid="794">
                                            <p:txEl>
                                              <p:pRg st="0" end="0"/>
                                            </p:txEl>
                                          </p:spTgt>
                                        </p:tgtEl>
                                        <p:attrNameLst>
                                          <p:attrName>style.visibility</p:attrName>
                                        </p:attrNameLst>
                                      </p:cBhvr>
                                      <p:to>
                                        <p:strVal val="visible"/>
                                      </p:to>
                                    </p:set>
                                    <p:animEffect transition="in" filter="dissolve">
                                      <p:cBhvr>
                                        <p:cTn id="10" dur="500"/>
                                        <p:tgtEl>
                                          <p:spTgt spid="79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794">
                                            <p:txEl>
                                              <p:pRg st="1" end="1"/>
                                            </p:txEl>
                                          </p:spTgt>
                                        </p:tgtEl>
                                        <p:attrNameLst>
                                          <p:attrName>style.visibility</p:attrName>
                                        </p:attrNameLst>
                                      </p:cBhvr>
                                      <p:to>
                                        <p:strVal val="visible"/>
                                      </p:to>
                                    </p:set>
                                    <p:animEffect transition="in" filter="dissolve">
                                      <p:cBhvr>
                                        <p:cTn id="15" dur="500"/>
                                        <p:tgtEl>
                                          <p:spTgt spid="7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 grpId="1" build="p" animBg="1" advAuto="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9" name="image7.png" descr="griechischereich"/>
          <p:cNvPicPr>
            <a:picLocks noChangeAspect="1"/>
          </p:cNvPicPr>
          <p:nvPr/>
        </p:nvPicPr>
        <p:blipFill>
          <a:blip r:embed="rId3">
            <a:extLst/>
          </a:blip>
          <a:stretch>
            <a:fillRect/>
          </a:stretch>
        </p:blipFill>
        <p:spPr>
          <a:xfrm>
            <a:off x="-226802" y="3212975"/>
            <a:ext cx="10388804" cy="3645026"/>
          </a:xfrm>
          <a:prstGeom prst="rect">
            <a:avLst/>
          </a:prstGeom>
          <a:ln w="12700">
            <a:miter lim="400000"/>
          </a:ln>
        </p:spPr>
      </p:pic>
      <p:sp>
        <p:nvSpPr>
          <p:cNvPr id="800" name="Shape 800"/>
          <p:cNvSpPr>
            <a:spLocks noGrp="1"/>
          </p:cNvSpPr>
          <p:nvPr>
            <p:ph type="title" idx="4294967295"/>
          </p:nvPr>
        </p:nvSpPr>
        <p:spPr>
          <a:xfrm>
            <a:off x="0" y="347663"/>
            <a:ext cx="9144000" cy="993776"/>
          </a:xfrm>
          <a:prstGeom prst="rect">
            <a:avLst/>
          </a:prstGeom>
        </p:spPr>
        <p:txBody>
          <a:bodyPr lIns="0" tIns="0" rIns="0" bIns="0"/>
          <a:lstStyle/>
          <a:p>
            <a:pPr>
              <a:defRPr sz="4000" b="1" i="1">
                <a:solidFill>
                  <a:srgbClr val="0000FF"/>
                </a:solidFill>
                <a:effectLst>
                  <a:outerShdw blurRad="38100" dist="38100" dir="2700000" rotWithShape="0">
                    <a:srgbClr val="000000"/>
                  </a:outerShdw>
                </a:effectLst>
              </a:defRPr>
            </a:pPr>
            <a:r>
              <a:t>3. Makedonisches Reich </a:t>
            </a:r>
            <a:r>
              <a:rPr b="0"/>
              <a:t>334-323</a:t>
            </a:r>
          </a:p>
        </p:txBody>
      </p:sp>
      <p:sp>
        <p:nvSpPr>
          <p:cNvPr id="801" name="Shape 801"/>
          <p:cNvSpPr>
            <a:spLocks noGrp="1"/>
          </p:cNvSpPr>
          <p:nvPr>
            <p:ph type="body" idx="4294967295"/>
          </p:nvPr>
        </p:nvSpPr>
        <p:spPr>
          <a:xfrm>
            <a:off x="0" y="1600200"/>
            <a:ext cx="8229600" cy="4530725"/>
          </a:xfrm>
          <a:prstGeom prst="rect">
            <a:avLst/>
          </a:prstGeom>
        </p:spPr>
        <p:txBody>
          <a:bodyPr lIns="0" tIns="0" rIns="0" bIns="0"/>
          <a:lstStyle/>
          <a:p>
            <a:pPr>
              <a:buBlip>
                <a:blip r:embed="rId4"/>
              </a:buBlip>
              <a:defRPr i="1">
                <a:effectLst>
                  <a:outerShdw blurRad="38100" dist="38100" dir="2700000" rotWithShape="0">
                    <a:srgbClr val="000000"/>
                  </a:outerShdw>
                </a:effectLst>
              </a:defRPr>
            </a:pPr>
            <a:r>
              <a:t>Dan 2,32.39</a:t>
            </a:r>
            <a:endParaRPr sz="1800"/>
          </a:p>
          <a:p>
            <a:pPr>
              <a:buBlip>
                <a:blip r:embed="rId4"/>
              </a:buBlip>
              <a:defRPr i="1">
                <a:effectLst>
                  <a:outerShdw blurRad="38100" dist="38100" dir="2700000" rotWithShape="0">
                    <a:srgbClr val="000000"/>
                  </a:outerShdw>
                </a:effectLst>
              </a:defRPr>
            </a:pPr>
            <a:r>
              <a:t>Dan 7.6 / 8.5-7, 21</a:t>
            </a:r>
            <a:endParaRPr sz="1800"/>
          </a:p>
          <a:p>
            <a:pPr marL="742950" lvl="1" indent="-285750">
              <a:spcBef>
                <a:spcPts val="600"/>
              </a:spcBef>
              <a:buBlip>
                <a:blip r:embed="rId4"/>
              </a:buBlip>
              <a:defRPr sz="2800" i="1">
                <a:effectLst>
                  <a:outerShdw blurRad="38100" dist="38100" dir="2700000" rotWithShape="0">
                    <a:srgbClr val="000000"/>
                  </a:outerShdw>
                </a:effectLst>
              </a:defRPr>
            </a:pPr>
            <a:r>
              <a:t>Das große Horn:  Alexander der “Große”</a:t>
            </a:r>
            <a:r>
              <a:rPr i="0"/>
              <a:t> </a:t>
            </a:r>
          </a:p>
        </p:txBody>
      </p:sp>
      <p:pic>
        <p:nvPicPr>
          <p:cNvPr id="802" name="image8.png" descr="AlexanderDerGrosse"/>
          <p:cNvPicPr>
            <a:picLocks noChangeAspect="1"/>
          </p:cNvPicPr>
          <p:nvPr/>
        </p:nvPicPr>
        <p:blipFill>
          <a:blip r:embed="rId5">
            <a:extLst/>
          </a:blip>
          <a:stretch>
            <a:fillRect/>
          </a:stretch>
        </p:blipFill>
        <p:spPr>
          <a:xfrm>
            <a:off x="7225000" y="1484783"/>
            <a:ext cx="1883504" cy="2088234"/>
          </a:xfrm>
          <a:prstGeom prst="rect">
            <a:avLst/>
          </a:prstGeom>
          <a:ln w="12700">
            <a:miter lim="400000"/>
          </a:ln>
        </p:spPr>
      </p:pic>
      <p:sp>
        <p:nvSpPr>
          <p:cNvPr id="803" name="Shape 803"/>
          <p:cNvSpPr/>
          <p:nvPr/>
        </p:nvSpPr>
        <p:spPr>
          <a:xfrm>
            <a:off x="6877050" y="3212975"/>
            <a:ext cx="2237740"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400" b="1">
                <a:solidFill>
                  <a:srgbClr val="000080"/>
                </a:solidFill>
                <a:latin typeface="Times New Roman"/>
                <a:ea typeface="Times New Roman"/>
                <a:cs typeface="Times New Roman"/>
                <a:sym typeface="Times New Roman"/>
              </a:defRPr>
            </a:pPr>
            <a:r>
              <a:t>331 - 323 v. Chr</a:t>
            </a:r>
            <a:r>
              <a:rPr b="0"/>
              <a:t>.</a:t>
            </a:r>
          </a:p>
        </p:txBody>
      </p:sp>
      <p:sp>
        <p:nvSpPr>
          <p:cNvPr id="804" name="Shape 804"/>
          <p:cNvSpPr/>
          <p:nvPr/>
        </p:nvSpPr>
        <p:spPr>
          <a:xfrm>
            <a:off x="6051550" y="5441950"/>
            <a:ext cx="2765425" cy="42139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buSzPct val="100000"/>
              <a:buFont typeface="Wingdings"/>
              <a:buChar char="➢"/>
              <a:defRPr sz="2400">
                <a:solidFill>
                  <a:srgbClr val="FFFFFF"/>
                </a:solidFill>
                <a:latin typeface="Times New Roman"/>
                <a:ea typeface="Times New Roman"/>
                <a:cs typeface="Times New Roman"/>
                <a:sym typeface="Times New Roman"/>
              </a:defRPr>
            </a:lvl1pPr>
          </a:lstStyle>
          <a:p>
            <a:r>
              <a:t>331- 323 v. Chr.</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801">
                                            <p:bg/>
                                          </p:spTgt>
                                        </p:tgtEl>
                                        <p:attrNameLst>
                                          <p:attrName>style.visibility</p:attrName>
                                        </p:attrNameLst>
                                      </p:cBhvr>
                                      <p:to>
                                        <p:strVal val="visible"/>
                                      </p:to>
                                    </p:set>
                                    <p:animEffect transition="in" filter="dissolve">
                                      <p:cBhvr>
                                        <p:cTn id="7" dur="500"/>
                                        <p:tgtEl>
                                          <p:spTgt spid="801">
                                            <p:bg/>
                                          </p:spTgt>
                                        </p:tgtEl>
                                      </p:cBhvr>
                                    </p:animEffect>
                                  </p:childTnLst>
                                </p:cTn>
                              </p:par>
                              <p:par>
                                <p:cTn id="8" presetID="9" presetClass="entr" presetSubtype="0" fill="hold" grpId="1" nodeType="withEffect">
                                  <p:stCondLst>
                                    <p:cond delay="0"/>
                                  </p:stCondLst>
                                  <p:iterate>
                                    <p:tmAbs val="0"/>
                                  </p:iterate>
                                  <p:childTnLst>
                                    <p:set>
                                      <p:cBhvr>
                                        <p:cTn id="9" fill="hold"/>
                                        <p:tgtEl>
                                          <p:spTgt spid="801">
                                            <p:txEl>
                                              <p:pRg st="0" end="0"/>
                                            </p:txEl>
                                          </p:spTgt>
                                        </p:tgtEl>
                                        <p:attrNameLst>
                                          <p:attrName>style.visibility</p:attrName>
                                        </p:attrNameLst>
                                      </p:cBhvr>
                                      <p:to>
                                        <p:strVal val="visible"/>
                                      </p:to>
                                    </p:set>
                                    <p:animEffect transition="in" filter="dissolve">
                                      <p:cBhvr>
                                        <p:cTn id="10" dur="500"/>
                                        <p:tgtEl>
                                          <p:spTgt spid="80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801">
                                            <p:txEl>
                                              <p:pRg st="1" end="1"/>
                                            </p:txEl>
                                          </p:spTgt>
                                        </p:tgtEl>
                                        <p:attrNameLst>
                                          <p:attrName>style.visibility</p:attrName>
                                        </p:attrNameLst>
                                      </p:cBhvr>
                                      <p:to>
                                        <p:strVal val="visible"/>
                                      </p:to>
                                    </p:set>
                                    <p:animEffect transition="in" filter="dissolve">
                                      <p:cBhvr>
                                        <p:cTn id="15" dur="500"/>
                                        <p:tgtEl>
                                          <p:spTgt spid="801">
                                            <p:txEl>
                                              <p:pRg st="1" end="1"/>
                                            </p:txEl>
                                          </p:spTgt>
                                        </p:tgtEl>
                                      </p:cBhvr>
                                    </p:animEffect>
                                  </p:childTnLst>
                                </p:cTn>
                              </p:par>
                              <p:par>
                                <p:cTn id="16" presetID="9" presetClass="entr" presetSubtype="0" fill="hold" grpId="1" nodeType="withEffect">
                                  <p:stCondLst>
                                    <p:cond delay="0"/>
                                  </p:stCondLst>
                                  <p:iterate>
                                    <p:tmAbs val="0"/>
                                  </p:iterate>
                                  <p:childTnLst>
                                    <p:set>
                                      <p:cBhvr>
                                        <p:cTn id="17" fill="hold"/>
                                        <p:tgtEl>
                                          <p:spTgt spid="801">
                                            <p:txEl>
                                              <p:pRg st="2" end="2"/>
                                            </p:txEl>
                                          </p:spTgt>
                                        </p:tgtEl>
                                        <p:attrNameLst>
                                          <p:attrName>style.visibility</p:attrName>
                                        </p:attrNameLst>
                                      </p:cBhvr>
                                      <p:to>
                                        <p:strVal val="visible"/>
                                      </p:to>
                                    </p:set>
                                    <p:animEffect transition="in" filter="dissolve">
                                      <p:cBhvr>
                                        <p:cTn id="18" dur="500"/>
                                        <p:tgtEl>
                                          <p:spTgt spid="8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 grpId="1" build="p" animBg="1" advAuto="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Shape 808"/>
          <p:cNvSpPr>
            <a:spLocks noGrp="1"/>
          </p:cNvSpPr>
          <p:nvPr>
            <p:ph type="title" idx="4294967295"/>
          </p:nvPr>
        </p:nvSpPr>
        <p:spPr>
          <a:xfrm>
            <a:off x="0" y="260350"/>
            <a:ext cx="9144000" cy="1143000"/>
          </a:xfrm>
          <a:prstGeom prst="rect">
            <a:avLst/>
          </a:prstGeom>
        </p:spPr>
        <p:txBody>
          <a:bodyPr lIns="0" tIns="0" rIns="0" bIns="0"/>
          <a:lstStyle/>
          <a:p>
            <a:pPr>
              <a:defRPr sz="4000" b="1" i="1">
                <a:solidFill>
                  <a:srgbClr val="0000FF"/>
                </a:solidFill>
                <a:effectLst>
                  <a:outerShdw blurRad="38100" dist="38100" dir="2700000" rotWithShape="0">
                    <a:srgbClr val="000000"/>
                  </a:outerShdw>
                </a:effectLst>
              </a:defRPr>
            </a:pPr>
            <a:r>
              <a:t>4. Das Reich nach Alexander: König des Nordens </a:t>
            </a:r>
            <a:r>
              <a:rPr i="0"/>
              <a:t>(312/301-</a:t>
            </a:r>
            <a:r>
              <a:rPr sz="3600" i="0"/>
              <a:t> </a:t>
            </a:r>
            <a:r>
              <a:rPr i="0"/>
              <a:t>164 </a:t>
            </a:r>
            <a:r>
              <a:rPr sz="3200" i="0"/>
              <a:t>[63] v. C</a:t>
            </a:r>
            <a:r>
              <a:rPr i="0"/>
              <a:t>)</a:t>
            </a:r>
          </a:p>
        </p:txBody>
      </p:sp>
      <p:sp>
        <p:nvSpPr>
          <p:cNvPr id="809" name="Shape 809"/>
          <p:cNvSpPr>
            <a:spLocks noGrp="1"/>
          </p:cNvSpPr>
          <p:nvPr>
            <p:ph type="body" idx="4294967295"/>
          </p:nvPr>
        </p:nvSpPr>
        <p:spPr>
          <a:xfrm>
            <a:off x="0" y="1679575"/>
            <a:ext cx="8229600" cy="4525963"/>
          </a:xfrm>
          <a:prstGeom prst="rect">
            <a:avLst/>
          </a:prstGeom>
        </p:spPr>
        <p:txBody>
          <a:bodyPr lIns="0" tIns="0" rIns="0" bIns="0"/>
          <a:lstStyle/>
          <a:p>
            <a:pPr marL="0" indent="0">
              <a:buSzTx/>
              <a:buFontTx/>
              <a:buNone/>
              <a:defRPr i="1">
                <a:effectLst>
                  <a:outerShdw blurRad="38100" dist="38100" dir="2700000" rotWithShape="0">
                    <a:srgbClr val="000000"/>
                  </a:outerShdw>
                </a:effectLst>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809"/>
                                        </p:tgtEl>
                                        <p:attrNameLst>
                                          <p:attrName>style.visibility</p:attrName>
                                        </p:attrNameLst>
                                      </p:cBhvr>
                                      <p:to>
                                        <p:strVal val="visible"/>
                                      </p:to>
                                    </p:set>
                                    <p:animEffect transition="in" filter="dissolve">
                                      <p:cBhvr>
                                        <p:cTn id="7" dur="500"/>
                                        <p:tgtEl>
                                          <p:spTgt spid="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 grpId="1" animBg="1" advAuto="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 name="Shape 813"/>
          <p:cNvSpPr>
            <a:spLocks noGrp="1"/>
          </p:cNvSpPr>
          <p:nvPr>
            <p:ph type="title"/>
          </p:nvPr>
        </p:nvSpPr>
        <p:spPr>
          <a:prstGeom prst="rect">
            <a:avLst/>
          </a:prstGeom>
        </p:spPr>
        <p:txBody>
          <a:bodyPr/>
          <a:lstStyle/>
          <a:p>
            <a:endParaRPr/>
          </a:p>
        </p:txBody>
      </p:sp>
      <p:sp>
        <p:nvSpPr>
          <p:cNvPr id="814" name="Shape 814"/>
          <p:cNvSpPr>
            <a:spLocks noGrp="1"/>
          </p:cNvSpPr>
          <p:nvPr>
            <p:ph type="body" idx="1"/>
          </p:nvPr>
        </p:nvSpPr>
        <p:spPr>
          <a:prstGeom prst="rect">
            <a:avLst/>
          </a:prstGeom>
        </p:spPr>
        <p:txBody>
          <a:bodyPr/>
          <a:lstStyle/>
          <a:p>
            <a:pPr marL="257175" indent="-257175">
              <a:buSzPct val="100000"/>
              <a:buFont typeface="Arial"/>
            </a:pPr>
            <a:endParaRPr/>
          </a:p>
        </p:txBody>
      </p:sp>
      <p:pic>
        <p:nvPicPr>
          <p:cNvPr id="815" name="image10.png"/>
          <p:cNvPicPr>
            <a:picLocks noChangeAspect="1"/>
          </p:cNvPicPr>
          <p:nvPr/>
        </p:nvPicPr>
        <p:blipFill>
          <a:blip r:embed="rId3">
            <a:extLst/>
          </a:blip>
          <a:stretch>
            <a:fillRect/>
          </a:stretch>
        </p:blipFill>
        <p:spPr>
          <a:xfrm>
            <a:off x="-1188641" y="-315417"/>
            <a:ext cx="11089683" cy="5328594"/>
          </a:xfrm>
          <a:prstGeom prst="rect">
            <a:avLst/>
          </a:prstGeom>
          <a:ln w="12700">
            <a:miter lim="400000"/>
          </a:ln>
        </p:spPr>
      </p:pic>
      <p:sp>
        <p:nvSpPr>
          <p:cNvPr id="816" name="Shape 816"/>
          <p:cNvSpPr/>
          <p:nvPr/>
        </p:nvSpPr>
        <p:spPr>
          <a:xfrm>
            <a:off x="363517" y="4524552"/>
            <a:ext cx="8236265" cy="235743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p>
            <a:pPr defTabSz="410765">
              <a:defRPr sz="2400" b="1">
                <a:solidFill>
                  <a:srgbClr val="FFFFFF"/>
                </a:solidFill>
                <a:latin typeface="+mj-lt"/>
                <a:ea typeface="+mj-ea"/>
                <a:cs typeface="+mj-cs"/>
                <a:sym typeface="Helvetica"/>
              </a:defRPr>
            </a:pPr>
            <a:r>
              <a:rPr sz="3000"/>
              <a:t>Die 4 Diadochenreiche um 301 v. Chr.: </a:t>
            </a:r>
          </a:p>
          <a:p>
            <a:pPr defTabSz="410765">
              <a:defRPr sz="2400" b="1">
                <a:solidFill>
                  <a:srgbClr val="6238A6"/>
                </a:solidFill>
                <a:latin typeface="+mj-lt"/>
                <a:ea typeface="+mj-ea"/>
                <a:cs typeface="+mj-cs"/>
                <a:sym typeface="Helvetica"/>
              </a:defRPr>
            </a:pPr>
            <a:r>
              <a:rPr sz="3000"/>
              <a:t>Seleukos → Seleukiden </a:t>
            </a:r>
            <a:r>
              <a:rPr sz="2600"/>
              <a:t>(König des Nordens)</a:t>
            </a:r>
          </a:p>
          <a:p>
            <a:pPr defTabSz="410765">
              <a:defRPr sz="2400" b="1">
                <a:solidFill>
                  <a:srgbClr val="2952CC"/>
                </a:solidFill>
                <a:latin typeface="+mj-lt"/>
                <a:ea typeface="+mj-ea"/>
                <a:cs typeface="+mj-cs"/>
                <a:sym typeface="Helvetica"/>
              </a:defRPr>
            </a:pPr>
            <a:r>
              <a:rPr sz="3000"/>
              <a:t>Ptolemaios → Ptolemäer </a:t>
            </a:r>
            <a:r>
              <a:rPr sz="2600"/>
              <a:t>(König des Südens)</a:t>
            </a:r>
          </a:p>
          <a:p>
            <a:pPr defTabSz="410765">
              <a:defRPr sz="2400" b="1">
                <a:solidFill>
                  <a:srgbClr val="FF9300"/>
                </a:solidFill>
                <a:latin typeface="+mj-lt"/>
                <a:ea typeface="+mj-ea"/>
                <a:cs typeface="+mj-cs"/>
                <a:sym typeface="Helvetica"/>
              </a:defRPr>
            </a:pPr>
            <a:r>
              <a:rPr sz="3000"/>
              <a:t>Lysimachos (bis 281)</a:t>
            </a:r>
          </a:p>
          <a:p>
            <a:pPr defTabSz="410765">
              <a:defRPr sz="2400" b="1">
                <a:solidFill>
                  <a:srgbClr val="00F900"/>
                </a:solidFill>
                <a:latin typeface="+mj-lt"/>
                <a:ea typeface="+mj-ea"/>
                <a:cs typeface="+mj-cs"/>
                <a:sym typeface="Helvetica"/>
              </a:defRPr>
            </a:pPr>
            <a:r>
              <a:rPr sz="3000">
                <a:solidFill>
                  <a:srgbClr val="000000"/>
                </a:solidFill>
              </a:rPr>
              <a:t>Kassandros</a:t>
            </a:r>
            <a:r>
              <a:rPr sz="3000"/>
              <a: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 name="Shape 820"/>
          <p:cNvSpPr>
            <a:spLocks noGrp="1"/>
          </p:cNvSpPr>
          <p:nvPr>
            <p:ph type="title"/>
          </p:nvPr>
        </p:nvSpPr>
        <p:spPr>
          <a:prstGeom prst="rect">
            <a:avLst/>
          </a:prstGeom>
        </p:spPr>
        <p:txBody>
          <a:bodyPr/>
          <a:lstStyle/>
          <a:p>
            <a:endParaRPr/>
          </a:p>
        </p:txBody>
      </p:sp>
      <p:sp>
        <p:nvSpPr>
          <p:cNvPr id="821" name="Shape 821"/>
          <p:cNvSpPr>
            <a:spLocks noGrp="1"/>
          </p:cNvSpPr>
          <p:nvPr>
            <p:ph type="body" idx="1"/>
          </p:nvPr>
        </p:nvSpPr>
        <p:spPr>
          <a:prstGeom prst="rect">
            <a:avLst/>
          </a:prstGeom>
        </p:spPr>
        <p:txBody>
          <a:bodyPr/>
          <a:lstStyle/>
          <a:p>
            <a:pPr marL="257175" indent="-257175">
              <a:buSzPct val="100000"/>
              <a:buFont typeface="Arial"/>
            </a:pPr>
            <a:endParaRPr/>
          </a:p>
        </p:txBody>
      </p:sp>
      <p:pic>
        <p:nvPicPr>
          <p:cNvPr id="822" name="image11.png"/>
          <p:cNvPicPr>
            <a:picLocks noChangeAspect="1"/>
          </p:cNvPicPr>
          <p:nvPr/>
        </p:nvPicPr>
        <p:blipFill>
          <a:blip r:embed="rId3">
            <a:extLst/>
          </a:blip>
          <a:stretch>
            <a:fillRect/>
          </a:stretch>
        </p:blipFill>
        <p:spPr>
          <a:xfrm>
            <a:off x="-82886" y="1014387"/>
            <a:ext cx="9919854" cy="44644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Shape 826"/>
          <p:cNvSpPr>
            <a:spLocks noGrp="1"/>
          </p:cNvSpPr>
          <p:nvPr>
            <p:ph type="title"/>
          </p:nvPr>
        </p:nvSpPr>
        <p:spPr>
          <a:prstGeom prst="rect">
            <a:avLst/>
          </a:prstGeom>
        </p:spPr>
        <p:txBody>
          <a:bodyPr/>
          <a:lstStyle/>
          <a:p>
            <a:endParaRPr/>
          </a:p>
        </p:txBody>
      </p:sp>
      <p:pic>
        <p:nvPicPr>
          <p:cNvPr id="827" name="image12.jpeg" descr="http://gabrieleweis.de/3-geschichtsbits/histo-surfing/1-fruehgeschichte%20%2B%20altertum/1-11-altindische%20hochkultur/bilder/perser3-diadochenreiche.jpg"/>
          <p:cNvPicPr>
            <a:picLocks noChangeAspect="1"/>
          </p:cNvPicPr>
          <p:nvPr/>
        </p:nvPicPr>
        <p:blipFill>
          <a:blip r:embed="rId2">
            <a:extLst/>
          </a:blip>
          <a:stretch>
            <a:fillRect/>
          </a:stretch>
        </p:blipFill>
        <p:spPr>
          <a:xfrm>
            <a:off x="-1" y="-4724921"/>
            <a:ext cx="9390058" cy="10369153"/>
          </a:xfrm>
          <a:prstGeom prst="rect">
            <a:avLst/>
          </a:prstGeom>
          <a:ln w="12700">
            <a:miter lim="400000"/>
          </a:ln>
        </p:spPr>
      </p:pic>
      <p:sp>
        <p:nvSpPr>
          <p:cNvPr id="828" name="Shape 828"/>
          <p:cNvSpPr/>
          <p:nvPr/>
        </p:nvSpPr>
        <p:spPr>
          <a:xfrm>
            <a:off x="84961" y="5695245"/>
            <a:ext cx="8748465" cy="1112838"/>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p>
            <a:pPr algn="ctr" defTabSz="410765">
              <a:defRPr sz="2400" b="1">
                <a:solidFill>
                  <a:srgbClr val="A96E44"/>
                </a:solidFill>
                <a:latin typeface="+mj-lt"/>
                <a:ea typeface="+mj-ea"/>
                <a:cs typeface="+mj-cs"/>
                <a:sym typeface="Helvetica"/>
              </a:defRPr>
            </a:pPr>
            <a:r>
              <a:rPr sz="2600"/>
              <a:t>Seleukidenreich um 180 v. Chr. </a:t>
            </a:r>
          </a:p>
          <a:p>
            <a:pPr algn="ctr" defTabSz="410765">
              <a:defRPr sz="2400" b="1">
                <a:solidFill>
                  <a:srgbClr val="A96E44"/>
                </a:solidFill>
                <a:latin typeface="+mj-lt"/>
                <a:ea typeface="+mj-ea"/>
                <a:cs typeface="+mj-cs"/>
                <a:sym typeface="Helvetica"/>
              </a:defRPr>
            </a:pPr>
            <a:r>
              <a:t>Zerfall nach 164 v. Chr.</a:t>
            </a:r>
          </a:p>
          <a:p>
            <a:pPr algn="ctr" defTabSz="410765">
              <a:defRPr b="1">
                <a:solidFill>
                  <a:srgbClr val="FFFFFF"/>
                </a:solidFill>
                <a:latin typeface="+mj-lt"/>
                <a:ea typeface="+mj-ea"/>
                <a:cs typeface="+mj-cs"/>
                <a:sym typeface="Helvetica"/>
              </a:defRPr>
            </a:pPr>
            <a:r>
              <a:t>→ Endgültiges Ende: 63 v. Chr.  </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 name="Shape 830"/>
          <p:cNvSpPr>
            <a:spLocks noGrp="1"/>
          </p:cNvSpPr>
          <p:nvPr>
            <p:ph type="title" idx="4294967295"/>
          </p:nvPr>
        </p:nvSpPr>
        <p:spPr>
          <a:xfrm>
            <a:off x="6732588" y="260350"/>
            <a:ext cx="2411412" cy="936625"/>
          </a:xfrm>
          <a:prstGeom prst="rect">
            <a:avLst/>
          </a:prstGeom>
        </p:spPr>
        <p:txBody>
          <a:bodyPr lIns="0" tIns="0" rIns="0" bIns="0"/>
          <a:lstStyle>
            <a:lvl1pPr>
              <a:defRPr sz="4000" b="1" i="1">
                <a:solidFill>
                  <a:schemeClr val="accent2">
                    <a:satOff val="-4966"/>
                    <a:lumOff val="-10549"/>
                  </a:schemeClr>
                </a:solidFill>
                <a:effectLst>
                  <a:outerShdw blurRad="38100" dist="38100" dir="2700000" rotWithShape="0">
                    <a:srgbClr val="000000"/>
                  </a:outerShdw>
                </a:effectLst>
              </a:defRPr>
            </a:lvl1pPr>
          </a:lstStyle>
          <a:p>
            <a:r>
              <a:t>Dan 7</a:t>
            </a:r>
          </a:p>
        </p:txBody>
      </p:sp>
      <p:sp>
        <p:nvSpPr>
          <p:cNvPr id="831" name="Shape 831"/>
          <p:cNvSpPr/>
          <p:nvPr/>
        </p:nvSpPr>
        <p:spPr>
          <a:xfrm>
            <a:off x="2868613" y="404811"/>
            <a:ext cx="4375505" cy="1082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400" b="1">
                <a:solidFill>
                  <a:srgbClr val="0000FF"/>
                </a:solidFill>
                <a:latin typeface="Arial Narrow"/>
                <a:ea typeface="Arial Narrow"/>
                <a:cs typeface="Arial Narrow"/>
                <a:sym typeface="Arial Narrow"/>
              </a:defRPr>
            </a:lvl1pPr>
          </a:lstStyle>
          <a:p>
            <a:r>
              <a:t>1. Babylonisches Reich 605-539</a:t>
            </a:r>
          </a:p>
        </p:txBody>
      </p:sp>
      <p:sp>
        <p:nvSpPr>
          <p:cNvPr id="832" name="Shape 832"/>
          <p:cNvSpPr/>
          <p:nvPr/>
        </p:nvSpPr>
        <p:spPr>
          <a:xfrm>
            <a:off x="2879725" y="1989138"/>
            <a:ext cx="3671888" cy="1082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400" b="1">
                <a:solidFill>
                  <a:srgbClr val="0000FF"/>
                </a:solidFill>
                <a:latin typeface="Arial Narrow"/>
                <a:ea typeface="Arial Narrow"/>
                <a:cs typeface="Arial Narrow"/>
                <a:sym typeface="Arial Narrow"/>
              </a:defRPr>
            </a:lvl1pPr>
          </a:lstStyle>
          <a:p>
            <a:r>
              <a:t>2. Medo-Persisches Reich 539-334</a:t>
            </a:r>
          </a:p>
        </p:txBody>
      </p:sp>
      <p:sp>
        <p:nvSpPr>
          <p:cNvPr id="833" name="Shape 833"/>
          <p:cNvSpPr/>
          <p:nvPr/>
        </p:nvSpPr>
        <p:spPr>
          <a:xfrm>
            <a:off x="2881313" y="3460750"/>
            <a:ext cx="3290888" cy="1082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400" b="1">
                <a:solidFill>
                  <a:srgbClr val="0000FF"/>
                </a:solidFill>
                <a:latin typeface="Arial Narrow"/>
                <a:ea typeface="Arial Narrow"/>
                <a:cs typeface="Arial Narrow"/>
                <a:sym typeface="Arial Narrow"/>
              </a:defRPr>
            </a:lvl1pPr>
          </a:lstStyle>
          <a:p>
            <a:r>
              <a:t>3. Makedonisches Reich 334-323 </a:t>
            </a:r>
          </a:p>
        </p:txBody>
      </p:sp>
      <p:sp>
        <p:nvSpPr>
          <p:cNvPr id="834" name="Shape 834"/>
          <p:cNvSpPr/>
          <p:nvPr/>
        </p:nvSpPr>
        <p:spPr>
          <a:xfrm>
            <a:off x="2911473" y="4832350"/>
            <a:ext cx="6144389" cy="1082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400" b="1">
                <a:solidFill>
                  <a:srgbClr val="0000FF"/>
                </a:solidFill>
                <a:latin typeface="Arial Narrow"/>
                <a:ea typeface="Arial Narrow"/>
                <a:cs typeface="Arial Narrow"/>
                <a:sym typeface="Arial Narrow"/>
              </a:defRPr>
            </a:lvl1pPr>
          </a:lstStyle>
          <a:p>
            <a:r>
              <a:t>4. Seleukidenreich (312/301- 164 v. Chr. [bzw. 63 v. C]</a:t>
            </a:r>
          </a:p>
        </p:txBody>
      </p:sp>
      <p:pic>
        <p:nvPicPr>
          <p:cNvPr id="835" name="image4.png" descr="danielstatue"/>
          <p:cNvPicPr>
            <a:picLocks noChangeAspect="1"/>
          </p:cNvPicPr>
          <p:nvPr/>
        </p:nvPicPr>
        <p:blipFill>
          <a:blip r:embed="rId3">
            <a:extLst/>
          </a:blip>
          <a:srcRect l="48567" t="12086" r="27136" b="10337"/>
          <a:stretch>
            <a:fillRect/>
          </a:stretch>
        </p:blipFill>
        <p:spPr>
          <a:xfrm>
            <a:off x="-36515" y="-171451"/>
            <a:ext cx="2879728" cy="781526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830"/>
                                        </p:tgtEl>
                                        <p:attrNameLst>
                                          <p:attrName>style.visibility</p:attrName>
                                        </p:attrNameLst>
                                      </p:cBhvr>
                                      <p:to>
                                        <p:strVal val="visible"/>
                                      </p:to>
                                    </p:set>
                                    <p:anim calcmode="lin" valueType="num">
                                      <p:cBhvr>
                                        <p:cTn id="7" dur="1000" fill="hold"/>
                                        <p:tgtEl>
                                          <p:spTgt spid="830"/>
                                        </p:tgtEl>
                                        <p:attrNameLst>
                                          <p:attrName>ppt_x</p:attrName>
                                        </p:attrNameLst>
                                      </p:cBhvr>
                                      <p:tavLst>
                                        <p:tav tm="0">
                                          <p:val>
                                            <p:strVal val="0-#ppt_w/2"/>
                                          </p:val>
                                        </p:tav>
                                        <p:tav tm="100000">
                                          <p:val>
                                            <p:strVal val="#ppt_x"/>
                                          </p:val>
                                        </p:tav>
                                      </p:tavLst>
                                    </p:anim>
                                    <p:anim calcmode="lin" valueType="num">
                                      <p:cBhvr>
                                        <p:cTn id="8" dur="1000" fill="hold"/>
                                        <p:tgtEl>
                                          <p:spTgt spid="8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 grpId="1" animBg="1" advAuto="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Shape 839"/>
          <p:cNvSpPr>
            <a:spLocks noGrp="1"/>
          </p:cNvSpPr>
          <p:nvPr>
            <p:ph type="title"/>
          </p:nvPr>
        </p:nvSpPr>
        <p:spPr>
          <a:xfrm>
            <a:off x="457200" y="23813"/>
            <a:ext cx="8229600" cy="819956"/>
          </a:xfrm>
          <a:prstGeom prst="rect">
            <a:avLst/>
          </a:prstGeom>
          <a:solidFill>
            <a:srgbClr val="FFFFFF"/>
          </a:solidFill>
          <a:ln w="25400">
            <a:solidFill>
              <a:schemeClr val="accent1"/>
            </a:solidFill>
            <a:round/>
          </a:ln>
          <a:effectLst>
            <a:outerShdw blurRad="38100" dist="23000" dir="5400000" rotWithShape="0">
              <a:srgbClr val="000000">
                <a:alpha val="35000"/>
              </a:srgbClr>
            </a:outerShdw>
          </a:effectLst>
        </p:spPr>
        <p:txBody>
          <a:bodyPr lIns="0" tIns="0" rIns="0" bIns="0"/>
          <a:lstStyle>
            <a:lvl1pPr algn="l" defTabSz="914400">
              <a:defRPr sz="2700" b="1">
                <a:solidFill>
                  <a:srgbClr val="000000"/>
                </a:solidFill>
              </a:defRPr>
            </a:lvl1pPr>
          </a:lstStyle>
          <a:p>
            <a:pPr>
              <a:defRPr>
                <a:effectLst/>
              </a:defRPr>
            </a:pPr>
            <a:r>
              <a:t>Dan 7: 10 Hörner = 10 Könige</a:t>
            </a:r>
          </a:p>
        </p:txBody>
      </p:sp>
      <p:sp>
        <p:nvSpPr>
          <p:cNvPr id="840" name="Shape 840"/>
          <p:cNvSpPr>
            <a:spLocks noGrp="1"/>
          </p:cNvSpPr>
          <p:nvPr>
            <p:ph type="body" idx="1"/>
          </p:nvPr>
        </p:nvSpPr>
        <p:spPr>
          <a:xfrm>
            <a:off x="309529" y="1005933"/>
            <a:ext cx="8635643" cy="5718902"/>
          </a:xfrm>
          <a:prstGeom prst="rect">
            <a:avLst/>
          </a:prstGeom>
          <a:solidFill>
            <a:srgbClr val="FFFFFF"/>
          </a:solidFill>
          <a:ln w="25400">
            <a:solidFill>
              <a:schemeClr val="accent1"/>
            </a:solidFill>
            <a:round/>
          </a:ln>
          <a:effectLst>
            <a:outerShdw blurRad="38100" dist="23000" dir="5400000" rotWithShape="0">
              <a:srgbClr val="000000">
                <a:alpha val="35000"/>
              </a:srgbClr>
            </a:outerShdw>
          </a:effectLst>
        </p:spPr>
        <p:txBody>
          <a:bodyPr lIns="0" tIns="0" rIns="0" bIns="0"/>
          <a:lstStyle/>
          <a:p>
            <a:pPr marL="0" indent="0" defTabSz="914400">
              <a:spcBef>
                <a:spcPts val="0"/>
              </a:spcBef>
              <a:buSzTx/>
              <a:buFontTx/>
              <a:buNone/>
              <a:defRPr sz="2700"/>
            </a:pPr>
            <a:r>
              <a:t>Antigonus (312-301) </a:t>
            </a:r>
            <a:endParaRPr sz="1800"/>
          </a:p>
          <a:p>
            <a:pPr marL="0" indent="0" defTabSz="914400">
              <a:spcBef>
                <a:spcPts val="0"/>
              </a:spcBef>
              <a:buSzTx/>
              <a:buFontTx/>
              <a:buNone/>
              <a:defRPr sz="2700">
                <a:solidFill>
                  <a:schemeClr val="accent1">
                    <a:satOff val="-4409"/>
                    <a:lumOff val="-10509"/>
                  </a:schemeClr>
                </a:solidFill>
              </a:defRPr>
            </a:pPr>
            <a:r>
              <a:t>Seleucus I (312-280) </a:t>
            </a:r>
          </a:p>
          <a:p>
            <a:pPr marL="0" indent="0" defTabSz="914400">
              <a:spcBef>
                <a:spcPts val="0"/>
              </a:spcBef>
              <a:buSzTx/>
              <a:buFontTx/>
              <a:buNone/>
              <a:defRPr sz="2700">
                <a:solidFill>
                  <a:schemeClr val="accent1">
                    <a:satOff val="-4409"/>
                    <a:lumOff val="-10509"/>
                  </a:schemeClr>
                </a:solidFill>
              </a:defRPr>
            </a:pPr>
            <a:r>
              <a:t>Antiochus I (280-261)</a:t>
            </a:r>
            <a:endParaRPr sz="1800"/>
          </a:p>
          <a:p>
            <a:pPr marL="0" indent="0" defTabSz="914400">
              <a:spcBef>
                <a:spcPts val="0"/>
              </a:spcBef>
              <a:buSzTx/>
              <a:buFontTx/>
              <a:buNone/>
              <a:defRPr sz="2700">
                <a:solidFill>
                  <a:schemeClr val="accent1">
                    <a:satOff val="-4409"/>
                    <a:lumOff val="-10509"/>
                  </a:schemeClr>
                </a:solidFill>
              </a:defRPr>
            </a:pPr>
            <a:r>
              <a:t>Antiochus II (261-246)</a:t>
            </a:r>
          </a:p>
          <a:p>
            <a:pPr marL="0" indent="0" defTabSz="914400">
              <a:spcBef>
                <a:spcPts val="0"/>
              </a:spcBef>
              <a:buSzTx/>
              <a:buFontTx/>
              <a:buNone/>
              <a:defRPr sz="2700">
                <a:solidFill>
                  <a:schemeClr val="accent1">
                    <a:satOff val="-4409"/>
                    <a:lumOff val="-10509"/>
                  </a:schemeClr>
                </a:solidFill>
              </a:defRPr>
            </a:pPr>
            <a:r>
              <a:t>Seleucus II (246-226)</a:t>
            </a:r>
            <a:endParaRPr sz="1800"/>
          </a:p>
          <a:p>
            <a:pPr marL="0" indent="0" defTabSz="914400">
              <a:spcBef>
                <a:spcPts val="0"/>
              </a:spcBef>
              <a:buSzTx/>
              <a:buFontTx/>
              <a:buNone/>
              <a:defRPr sz="2700">
                <a:solidFill>
                  <a:schemeClr val="accent1">
                    <a:satOff val="-4409"/>
                    <a:lumOff val="-10509"/>
                  </a:schemeClr>
                </a:solidFill>
              </a:defRPr>
            </a:pPr>
            <a:r>
              <a:t>Seleucus III (226-223)</a:t>
            </a:r>
          </a:p>
          <a:p>
            <a:pPr marL="0" indent="0" defTabSz="914400">
              <a:spcBef>
                <a:spcPts val="0"/>
              </a:spcBef>
              <a:buSzTx/>
              <a:buFontTx/>
              <a:buNone/>
              <a:defRPr sz="2700">
                <a:solidFill>
                  <a:schemeClr val="accent1">
                    <a:satOff val="-4409"/>
                    <a:lumOff val="-10509"/>
                  </a:schemeClr>
                </a:solidFill>
              </a:defRPr>
            </a:pPr>
            <a:r>
              <a:t>Antiochus III (223-187)</a:t>
            </a:r>
            <a:endParaRPr sz="1800"/>
          </a:p>
          <a:p>
            <a:pPr marL="0" indent="0" defTabSz="914400">
              <a:spcBef>
                <a:spcPts val="0"/>
              </a:spcBef>
              <a:buSzTx/>
              <a:buFontTx/>
              <a:buNone/>
              <a:defRPr sz="2700">
                <a:solidFill>
                  <a:srgbClr val="941751"/>
                </a:solidFill>
              </a:defRPr>
            </a:pPr>
            <a:r>
              <a:t>Seleucus IV (187-175)</a:t>
            </a:r>
            <a:endParaRPr sz="1800"/>
          </a:p>
          <a:p>
            <a:pPr marL="0" indent="0" defTabSz="914400">
              <a:spcBef>
                <a:spcPts val="0"/>
              </a:spcBef>
              <a:buSzTx/>
              <a:buFontTx/>
              <a:buNone/>
              <a:defRPr sz="2700"/>
            </a:pPr>
            <a:r>
              <a:t>→ </a:t>
            </a:r>
            <a:r>
              <a:rPr b="1"/>
              <a:t>Antiochus</a:t>
            </a:r>
            <a:r>
              <a:t> </a:t>
            </a:r>
            <a:r>
              <a:rPr b="1"/>
              <a:t>IV (175-164)</a:t>
            </a:r>
            <a:r>
              <a:t> </a:t>
            </a:r>
            <a:endParaRPr sz="1800"/>
          </a:p>
          <a:p>
            <a:pPr marL="0" indent="0" defTabSz="914400">
              <a:spcBef>
                <a:spcPts val="0"/>
              </a:spcBef>
              <a:buSzTx/>
              <a:buFontTx/>
              <a:buNone/>
              <a:defRPr sz="2700"/>
            </a:pPr>
            <a:r>
              <a:t>Er demütigte drei von den „zehn“: </a:t>
            </a:r>
            <a:endParaRPr sz="1800"/>
          </a:p>
          <a:p>
            <a:pPr marL="0" lvl="1" indent="0" defTabSz="914400">
              <a:spcBef>
                <a:spcPts val="0"/>
              </a:spcBef>
              <a:buSzTx/>
              <a:buFontTx/>
              <a:buNone/>
              <a:defRPr sz="2700"/>
            </a:pPr>
            <a:r>
              <a:t>Seinen </a:t>
            </a:r>
            <a:r>
              <a:rPr>
                <a:solidFill>
                  <a:srgbClr val="941100"/>
                </a:solidFill>
              </a:rPr>
              <a:t>Neffen </a:t>
            </a:r>
            <a:r>
              <a:rPr b="1">
                <a:solidFill>
                  <a:srgbClr val="941100"/>
                </a:solidFill>
              </a:rPr>
              <a:t>Demetrios</a:t>
            </a:r>
            <a:r>
              <a:t> (175 nach Rom verbannt)</a:t>
            </a:r>
            <a:endParaRPr sz="2800">
              <a:effectLst>
                <a:outerShdw blurRad="38100" dist="38100" dir="2700000" rotWithShape="0">
                  <a:srgbClr val="000000"/>
                </a:outerShdw>
              </a:effectLst>
            </a:endParaRPr>
          </a:p>
          <a:p>
            <a:pPr marL="0" lvl="1" indent="0" defTabSz="914400">
              <a:spcBef>
                <a:spcPts val="0"/>
              </a:spcBef>
              <a:buSzTx/>
              <a:buFontTx/>
              <a:buNone/>
              <a:defRPr sz="2700"/>
            </a:pPr>
            <a:r>
              <a:t>Seinen </a:t>
            </a:r>
            <a:r>
              <a:rPr>
                <a:solidFill>
                  <a:srgbClr val="941100"/>
                </a:solidFill>
              </a:rPr>
              <a:t>Bruder </a:t>
            </a:r>
            <a:r>
              <a:rPr b="1">
                <a:solidFill>
                  <a:srgbClr val="941100"/>
                </a:solidFill>
              </a:rPr>
              <a:t>Seleukus</a:t>
            </a:r>
            <a:r>
              <a:rPr>
                <a:solidFill>
                  <a:srgbClr val="941100"/>
                </a:solidFill>
              </a:rPr>
              <a:t> IV.</a:t>
            </a:r>
            <a:r>
              <a:t> (vergiftet durch Heliodorus) </a:t>
            </a:r>
            <a:endParaRPr sz="2800">
              <a:effectLst>
                <a:outerShdw blurRad="38100" dist="38100" dir="2700000" rotWithShape="0">
                  <a:srgbClr val="000000"/>
                </a:outerShdw>
              </a:effectLst>
            </a:endParaRPr>
          </a:p>
          <a:p>
            <a:pPr marL="0" lvl="1" indent="0" defTabSz="914400">
              <a:spcBef>
                <a:spcPts val="0"/>
              </a:spcBef>
              <a:buSzTx/>
              <a:buFontTx/>
              <a:buNone/>
              <a:defRPr sz="2700"/>
            </a:pPr>
            <a:r>
              <a:t>Er regierte als Vormund für s. </a:t>
            </a:r>
            <a:r>
              <a:rPr b="1">
                <a:solidFill>
                  <a:srgbClr val="941751"/>
                </a:solidFill>
              </a:rPr>
              <a:t>Neffen Antiochus </a:t>
            </a:r>
            <a:r>
              <a:t>(ermordet 170 v. Chr.)</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 name="Shape 842"/>
          <p:cNvSpPr>
            <a:spLocks noGrp="1"/>
          </p:cNvSpPr>
          <p:nvPr>
            <p:ph type="title"/>
          </p:nvPr>
        </p:nvSpPr>
        <p:spPr>
          <a:xfrm>
            <a:off x="457200" y="23813"/>
            <a:ext cx="8229600" cy="819956"/>
          </a:xfrm>
          <a:prstGeom prst="rect">
            <a:avLst/>
          </a:prstGeom>
          <a:solidFill>
            <a:srgbClr val="FFFFFF"/>
          </a:solidFill>
          <a:ln w="25400">
            <a:solidFill>
              <a:schemeClr val="accent1"/>
            </a:solidFill>
            <a:round/>
          </a:ln>
          <a:effectLst>
            <a:outerShdw blurRad="38100" dist="23000" dir="5400000" rotWithShape="0">
              <a:srgbClr val="000000">
                <a:alpha val="35000"/>
              </a:srgbClr>
            </a:outerShdw>
          </a:effectLst>
        </p:spPr>
        <p:txBody>
          <a:bodyPr lIns="0" tIns="0" rIns="0" bIns="0"/>
          <a:lstStyle>
            <a:lvl1pPr algn="l" defTabSz="914400">
              <a:defRPr sz="2700" b="1">
                <a:solidFill>
                  <a:srgbClr val="000000"/>
                </a:solidFill>
              </a:defRPr>
            </a:lvl1pPr>
          </a:lstStyle>
          <a:p>
            <a:pPr>
              <a:defRPr>
                <a:effectLst/>
              </a:defRPr>
            </a:pPr>
            <a:r>
              <a:t>ODER:</a:t>
            </a:r>
          </a:p>
        </p:txBody>
      </p:sp>
      <p:sp>
        <p:nvSpPr>
          <p:cNvPr id="843" name="Shape 843"/>
          <p:cNvSpPr>
            <a:spLocks noGrp="1"/>
          </p:cNvSpPr>
          <p:nvPr>
            <p:ph type="body" idx="1"/>
          </p:nvPr>
        </p:nvSpPr>
        <p:spPr>
          <a:xfrm>
            <a:off x="309529" y="1005933"/>
            <a:ext cx="8635643" cy="5718902"/>
          </a:xfrm>
          <a:prstGeom prst="rect">
            <a:avLst/>
          </a:prstGeom>
          <a:solidFill>
            <a:srgbClr val="FFFFFF"/>
          </a:solidFill>
          <a:ln w="25400">
            <a:solidFill>
              <a:schemeClr val="accent1"/>
            </a:solidFill>
            <a:round/>
          </a:ln>
          <a:effectLst>
            <a:outerShdw blurRad="38100" dist="23000" dir="5400000" rotWithShape="0">
              <a:srgbClr val="000000">
                <a:alpha val="35000"/>
              </a:srgbClr>
            </a:outerShdw>
          </a:effectLst>
        </p:spPr>
        <p:txBody>
          <a:bodyPr lIns="0" tIns="0" rIns="0" bIns="0"/>
          <a:lstStyle/>
          <a:p>
            <a:pPr marL="0" indent="0" defTabSz="914400">
              <a:spcBef>
                <a:spcPts val="0"/>
              </a:spcBef>
              <a:buSzTx/>
              <a:buFontTx/>
              <a:buNone/>
              <a:defRPr sz="2700">
                <a:solidFill>
                  <a:schemeClr val="accent1">
                    <a:satOff val="-4409"/>
                    <a:lumOff val="-10509"/>
                  </a:schemeClr>
                </a:solidFill>
              </a:defRPr>
            </a:pPr>
            <a:r>
              <a:t>Seleucus I (312-280) </a:t>
            </a:r>
          </a:p>
          <a:p>
            <a:pPr marL="0" indent="0" defTabSz="914400">
              <a:spcBef>
                <a:spcPts val="0"/>
              </a:spcBef>
              <a:buSzTx/>
              <a:buFontTx/>
              <a:buNone/>
              <a:defRPr sz="2700">
                <a:solidFill>
                  <a:schemeClr val="accent1">
                    <a:satOff val="-4409"/>
                    <a:lumOff val="-10509"/>
                  </a:schemeClr>
                </a:solidFill>
              </a:defRPr>
            </a:pPr>
            <a:r>
              <a:t>Antiochus I (280-261)</a:t>
            </a:r>
            <a:endParaRPr sz="1800"/>
          </a:p>
          <a:p>
            <a:pPr marL="0" indent="0" defTabSz="914400">
              <a:spcBef>
                <a:spcPts val="0"/>
              </a:spcBef>
              <a:buSzTx/>
              <a:buFontTx/>
              <a:buNone/>
              <a:defRPr sz="2700">
                <a:solidFill>
                  <a:schemeClr val="accent1">
                    <a:satOff val="-4409"/>
                    <a:lumOff val="-10509"/>
                  </a:schemeClr>
                </a:solidFill>
              </a:defRPr>
            </a:pPr>
            <a:r>
              <a:t>Antiochus II (261-246)</a:t>
            </a:r>
          </a:p>
          <a:p>
            <a:pPr marL="0" indent="0" defTabSz="914400">
              <a:spcBef>
                <a:spcPts val="0"/>
              </a:spcBef>
              <a:buSzTx/>
              <a:buFontTx/>
              <a:buNone/>
              <a:defRPr sz="2700">
                <a:solidFill>
                  <a:schemeClr val="accent1">
                    <a:satOff val="-4409"/>
                    <a:lumOff val="-10509"/>
                  </a:schemeClr>
                </a:solidFill>
              </a:defRPr>
            </a:pPr>
            <a:r>
              <a:t>Seleucus II (246-226)</a:t>
            </a:r>
            <a:endParaRPr sz="1800"/>
          </a:p>
          <a:p>
            <a:pPr marL="0" indent="0" defTabSz="914400">
              <a:spcBef>
                <a:spcPts val="0"/>
              </a:spcBef>
              <a:buSzTx/>
              <a:buFontTx/>
              <a:buNone/>
              <a:defRPr sz="2700">
                <a:solidFill>
                  <a:schemeClr val="accent1">
                    <a:satOff val="-4409"/>
                    <a:lumOff val="-10509"/>
                  </a:schemeClr>
                </a:solidFill>
              </a:defRPr>
            </a:pPr>
            <a:r>
              <a:t>Seleucus III (226-223)</a:t>
            </a:r>
          </a:p>
          <a:p>
            <a:pPr marL="0" indent="0" defTabSz="914400">
              <a:spcBef>
                <a:spcPts val="0"/>
              </a:spcBef>
              <a:buSzTx/>
              <a:buFontTx/>
              <a:buNone/>
              <a:defRPr sz="2700">
                <a:solidFill>
                  <a:schemeClr val="accent1">
                    <a:satOff val="-4409"/>
                    <a:lumOff val="-10509"/>
                  </a:schemeClr>
                </a:solidFill>
              </a:defRPr>
            </a:pPr>
            <a:r>
              <a:t>Antiochus III (223-187)</a:t>
            </a:r>
            <a:endParaRPr sz="1800"/>
          </a:p>
          <a:p>
            <a:pPr marL="0" indent="0" defTabSz="914400">
              <a:spcBef>
                <a:spcPts val="0"/>
              </a:spcBef>
              <a:buSzTx/>
              <a:buFontTx/>
              <a:buNone/>
              <a:defRPr sz="2700">
                <a:solidFill>
                  <a:schemeClr val="accent1">
                    <a:satOff val="-4409"/>
                    <a:lumOff val="-10509"/>
                  </a:schemeClr>
                </a:solidFill>
              </a:defRPr>
            </a:pPr>
            <a:r>
              <a:t>Seleucus IV (187-175) (vergiftet durch Heliodorus) </a:t>
            </a:r>
          </a:p>
          <a:p>
            <a:pPr marL="0" indent="0" defTabSz="914400">
              <a:spcBef>
                <a:spcPts val="0"/>
              </a:spcBef>
              <a:buSzTx/>
              <a:buFontTx/>
              <a:buNone/>
              <a:defRPr sz="2700"/>
            </a:pPr>
            <a:endParaRPr/>
          </a:p>
          <a:p>
            <a:pPr marL="0" indent="0" defTabSz="914400">
              <a:spcBef>
                <a:spcPts val="0"/>
              </a:spcBef>
              <a:buSzTx/>
              <a:buFontTx/>
              <a:buNone/>
              <a:defRPr sz="2700"/>
            </a:pPr>
            <a:r>
              <a:rPr b="1"/>
              <a:t>Antiochus</a:t>
            </a:r>
            <a:r>
              <a:t> </a:t>
            </a:r>
            <a:r>
              <a:rPr b="1"/>
              <a:t>IV (175-164)</a:t>
            </a:r>
            <a:r>
              <a:t> </a:t>
            </a:r>
            <a:endParaRPr sz="1800"/>
          </a:p>
          <a:p>
            <a:pPr marL="0" indent="0" defTabSz="914400">
              <a:spcBef>
                <a:spcPts val="0"/>
              </a:spcBef>
              <a:buSzTx/>
              <a:buFontTx/>
              <a:buNone/>
              <a:defRPr sz="2700"/>
            </a:pPr>
            <a:r>
              <a:t>Er demütigte drei von den „zehn“: </a:t>
            </a:r>
            <a:endParaRPr sz="1800"/>
          </a:p>
          <a:p>
            <a:pPr marL="0" lvl="1" indent="0" defTabSz="914400">
              <a:spcBef>
                <a:spcPts val="0"/>
              </a:spcBef>
              <a:buSzTx/>
              <a:buFontTx/>
              <a:buNone/>
              <a:defRPr sz="2700">
                <a:solidFill>
                  <a:schemeClr val="accent2">
                    <a:satOff val="-4966"/>
                    <a:lumOff val="-10549"/>
                  </a:schemeClr>
                </a:solidFill>
              </a:defRPr>
            </a:pPr>
            <a:r>
              <a:t>Den Neffen </a:t>
            </a:r>
            <a:r>
              <a:rPr b="1"/>
              <a:t>Demetrios</a:t>
            </a:r>
            <a:r>
              <a:t> (175 nach Rom verbannt)</a:t>
            </a:r>
          </a:p>
          <a:p>
            <a:pPr marL="0" lvl="1" indent="0" defTabSz="914400">
              <a:spcBef>
                <a:spcPts val="0"/>
              </a:spcBef>
              <a:buSzTx/>
              <a:buFontTx/>
              <a:buNone/>
              <a:defRPr sz="2700">
                <a:solidFill>
                  <a:schemeClr val="accent2">
                    <a:satOff val="-4966"/>
                    <a:lumOff val="-10549"/>
                  </a:schemeClr>
                </a:solidFill>
              </a:defRPr>
            </a:pPr>
            <a:r>
              <a:t>Der Neffen </a:t>
            </a:r>
            <a:r>
              <a:rPr b="1"/>
              <a:t>Antiochus </a:t>
            </a:r>
            <a:r>
              <a:t>(für den er als Vormund regierte;170 v. Chr. ermordet)</a:t>
            </a:r>
          </a:p>
          <a:p>
            <a:pPr marL="0" lvl="1" indent="0" defTabSz="914400">
              <a:spcBef>
                <a:spcPts val="0"/>
              </a:spcBef>
              <a:buSzTx/>
              <a:buFontTx/>
              <a:buNone/>
              <a:defRPr sz="2700">
                <a:solidFill>
                  <a:schemeClr val="accent2">
                    <a:satOff val="-4966"/>
                    <a:lumOff val="-10549"/>
                  </a:schemeClr>
                </a:solidFill>
              </a:defRPr>
            </a:pPr>
            <a:r>
              <a:rPr b="1"/>
              <a:t>Heliodorus</a:t>
            </a:r>
            <a:r>
              <a:t> (hingerichtet durch Antiochus)</a:t>
            </a:r>
          </a:p>
        </p:txBody>
      </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 name="Shape 845"/>
          <p:cNvSpPr>
            <a:spLocks noGrp="1"/>
          </p:cNvSpPr>
          <p:nvPr>
            <p:ph type="title"/>
          </p:nvPr>
        </p:nvSpPr>
        <p:spPr>
          <a:xfrm>
            <a:off x="457200" y="277813"/>
            <a:ext cx="8229600" cy="1143002"/>
          </a:xfrm>
          <a:prstGeom prst="rect">
            <a:avLst/>
          </a:prstGeom>
        </p:spPr>
        <p:txBody>
          <a:bodyPr lIns="0" tIns="0" rIns="0" bIns="0"/>
          <a:lstStyle>
            <a:lvl1pPr>
              <a:defRPr sz="3400">
                <a:solidFill>
                  <a:srgbClr val="3366FF"/>
                </a:solidFill>
                <a:effectLst>
                  <a:outerShdw blurRad="38100" dist="38100" dir="2700000" rotWithShape="0">
                    <a:srgbClr val="000000"/>
                  </a:outerShdw>
                </a:effectLst>
              </a:defRPr>
            </a:lvl1pPr>
          </a:lstStyle>
          <a:p>
            <a:r>
              <a:t>Dan 8,3-5 // 8,20-21</a:t>
            </a:r>
          </a:p>
        </p:txBody>
      </p:sp>
      <p:sp>
        <p:nvSpPr>
          <p:cNvPr id="846" name="Shape 846"/>
          <p:cNvSpPr>
            <a:spLocks noGrp="1"/>
          </p:cNvSpPr>
          <p:nvPr>
            <p:ph type="body" idx="1"/>
          </p:nvPr>
        </p:nvSpPr>
        <p:spPr>
          <a:xfrm>
            <a:off x="457200" y="1600200"/>
            <a:ext cx="8229600" cy="4530725"/>
          </a:xfrm>
          <a:prstGeom prst="rect">
            <a:avLst/>
          </a:prstGeom>
        </p:spPr>
        <p:txBody>
          <a:bodyPr lIns="0" tIns="0" rIns="0" bIns="0"/>
          <a:lstStyle/>
          <a:p>
            <a:pPr>
              <a:spcBef>
                <a:spcPts val="400"/>
              </a:spcBef>
              <a:buBlip>
                <a:blip r:embed="rId2"/>
              </a:buBlip>
              <a:defRPr>
                <a:solidFill>
                  <a:srgbClr val="FFFFFF"/>
                </a:solidFill>
                <a:effectLst>
                  <a:outerShdw blurRad="38100" dist="38100" dir="2700000" rotWithShape="0">
                    <a:srgbClr val="000000"/>
                  </a:outerShdw>
                </a:effectLst>
              </a:defRPr>
            </a:pPr>
            <a:endParaRPr/>
          </a:p>
        </p:txBody>
      </p:sp>
    </p:spTree>
  </p:cSld>
  <p:clrMapOvr>
    <a:masterClrMapping/>
  </p:clrMapOvr>
  <p:transition spd="slow"/>
</p:sld>
</file>

<file path=ppt/theme/theme1.xml><?xml version="1.0" encoding="utf-8"?>
<a:theme xmlns:a="http://schemas.openxmlformats.org/drawingml/2006/main" name="Office-Design">
  <a:themeElements>
    <a:clrScheme name="Office-Design">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Design">
      <a:majorFont>
        <a:latin typeface="Helvetica"/>
        <a:ea typeface="Helvetica"/>
        <a:cs typeface="Helvetica"/>
      </a:majorFont>
      <a:minorFont>
        <a:latin typeface="Helvetica Neue"/>
        <a:ea typeface="Helvetica Neue"/>
        <a:cs typeface="Helvetica Neue"/>
      </a:minorFont>
    </a:fontScheme>
    <a:fmtScheme name="Office-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Design">
  <a:themeElements>
    <a:clrScheme name="Office-Design">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Design">
      <a:majorFont>
        <a:latin typeface="Helvetica"/>
        <a:ea typeface="Helvetica"/>
        <a:cs typeface="Helvetica"/>
      </a:majorFont>
      <a:minorFont>
        <a:latin typeface="Helvetica Neue"/>
        <a:ea typeface="Helvetica Neue"/>
        <a:cs typeface="Helvetica Neue"/>
      </a:minorFont>
    </a:fontScheme>
    <a:fmtScheme name="Office-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15817</Words>
  <Application>Microsoft Office PowerPoint</Application>
  <PresentationFormat>Bildschirmpräsentation (4:3)</PresentationFormat>
  <Paragraphs>1812</Paragraphs>
  <Slides>201</Slides>
  <Notes>19</Notes>
  <HiddenSlides>0</HiddenSlides>
  <MMClips>0</MMClips>
  <ScaleCrop>false</ScaleCrop>
  <HeadingPairs>
    <vt:vector size="4" baseType="variant">
      <vt:variant>
        <vt:lpstr>Design</vt:lpstr>
      </vt:variant>
      <vt:variant>
        <vt:i4>1</vt:i4>
      </vt:variant>
      <vt:variant>
        <vt:lpstr>Folientitel</vt:lpstr>
      </vt:variant>
      <vt:variant>
        <vt:i4>201</vt:i4>
      </vt:variant>
    </vt:vector>
  </HeadingPairs>
  <TitlesOfParts>
    <vt:vector size="202" baseType="lpstr">
      <vt:lpstr>Office-Design</vt:lpstr>
      <vt:lpstr>Der Prophet Daniel</vt:lpstr>
      <vt:lpstr>Charkemisch 605 v. Chr. </vt:lpstr>
      <vt:lpstr>Das Babylonische Weltreich </vt:lpstr>
      <vt:lpstr>Assyrisches Reich →  Babylonien besiegt Assyrien. Ninive fällt 612 v. Chr. </vt:lpstr>
      <vt:lpstr>Das Babylonische Weltreich </vt:lpstr>
      <vt:lpstr>Wegführung nach Babylon</vt:lpstr>
      <vt:lpstr>Wegführungen</vt:lpstr>
      <vt:lpstr>Daniel - historischer Rahmen</vt:lpstr>
      <vt:lpstr>Dan 1</vt:lpstr>
      <vt:lpstr>PowerPoint-Präsentation</vt:lpstr>
      <vt:lpstr>Dan 1,4-6: 3-fache Taktik</vt:lpstr>
      <vt:lpstr>PowerPoint-Präsentation</vt:lpstr>
      <vt:lpstr>Babylonische Herrscher</vt:lpstr>
      <vt:lpstr>Dan 1,21: „Und Daniel blieb“</vt:lpstr>
      <vt:lpstr>Die zwei wichtigsten Bücher im AT, am meisten angefochten: </vt:lpstr>
      <vt:lpstr>Daniel – 10 Abschnitte</vt:lpstr>
      <vt:lpstr>Daniel – 10 Abschnitte</vt:lpstr>
      <vt:lpstr>Daniel – Einteilung sprachlich?</vt:lpstr>
      <vt:lpstr>Daniel – Einteilung sprachlich?</vt:lpstr>
      <vt:lpstr>Daniel – Einteilung chronologisch?</vt:lpstr>
      <vt:lpstr>Daniel – Einteilung chronologisch?</vt:lpstr>
      <vt:lpstr>Daniel – Einteilung stilistisch?</vt:lpstr>
      <vt:lpstr>Daniel – Einteilung stilistisch?</vt:lpstr>
      <vt:lpstr>Daniel – 10 Abschnitte</vt:lpstr>
      <vt:lpstr>Daniel – Parallelen</vt:lpstr>
      <vt:lpstr>Daniel – Parallelen</vt:lpstr>
      <vt:lpstr>Daniel – Parallelen</vt:lpstr>
      <vt:lpstr>Daniel – Parallelen</vt:lpstr>
      <vt:lpstr>Daniel – 2x5 Abschnitte</vt:lpstr>
      <vt:lpstr>Daniel – 2x5 Abschnitte</vt:lpstr>
      <vt:lpstr>Daniel – 2x5 Abschnitte</vt:lpstr>
      <vt:lpstr>Daniel – 2x5 Abschnitte</vt:lpstr>
      <vt:lpstr>Daniel – 2x5 Abschnitte</vt:lpstr>
      <vt:lpstr>Daniel – 2x5 Abschnitte</vt:lpstr>
      <vt:lpstr>Daniel – 2x5 Abschnitte</vt:lpstr>
      <vt:lpstr>Daniel – Träume und Prophetien</vt:lpstr>
      <vt:lpstr>Daniel – Träume und Prophetien</vt:lpstr>
      <vt:lpstr>Daniel – „Klammern“</vt:lpstr>
      <vt:lpstr>PowerPoint-Präsentation</vt:lpstr>
      <vt:lpstr>Daniel – „Klammern“</vt:lpstr>
      <vt:lpstr>Daniel – „Klammern“</vt:lpstr>
      <vt:lpstr>PowerPoint-Präsentation</vt:lpstr>
      <vt:lpstr>Daniel – „Klammern“</vt:lpstr>
      <vt:lpstr>Daniel – „Klammern“</vt:lpstr>
      <vt:lpstr>Daniel – Parallelen</vt:lpstr>
      <vt:lpstr>Daniel – Gliederung</vt:lpstr>
      <vt:lpstr>Daniel – Gliederung</vt:lpstr>
      <vt:lpstr>Daniel – Gliederung</vt:lpstr>
      <vt:lpstr>Daniel – Gliederung</vt:lpstr>
      <vt:lpstr>Daniel – 2x5 Abschnitte</vt:lpstr>
      <vt:lpstr>PowerPoint-Präsentation</vt:lpstr>
      <vt:lpstr>Dan 1,21: „Und Daniel blieb“</vt:lpstr>
      <vt:lpstr>Daniel 2</vt:lpstr>
      <vt:lpstr>Die Umstände des Traumes: 2,1-18</vt:lpstr>
      <vt:lpstr>Die Umstände des Traumes: 2,1-18</vt:lpstr>
      <vt:lpstr>PowerPoint-Präsentation</vt:lpstr>
      <vt:lpstr>1. Babylonisches Reich  605-539 vC</vt:lpstr>
      <vt:lpstr>2. Medo-Persisches Reich 539-334</vt:lpstr>
      <vt:lpstr>3. Das Makedonische Reich 334-323</vt:lpstr>
      <vt:lpstr>4. Ein geteiltes Reich nach Alexander</vt:lpstr>
      <vt:lpstr>4. Ein geteiltes Reich nach Alexander</vt:lpstr>
      <vt:lpstr>Diadochenreiche 312 v.Ch.</vt:lpstr>
      <vt:lpstr>PowerPoint-Präsentation</vt:lpstr>
      <vt:lpstr>PowerPoint-Präsentation</vt:lpstr>
      <vt:lpstr>PowerPoint-Präsentation</vt:lpstr>
      <vt:lpstr>PowerPoint-Präsentation</vt:lpstr>
      <vt:lpstr>Was lernen wir aus Daniel 2?</vt:lpstr>
      <vt:lpstr>Die Stabilität des Steines</vt:lpstr>
      <vt:lpstr>PowerPoint-Präsentation</vt:lpstr>
      <vt:lpstr>PowerPoint-Präsentation</vt:lpstr>
      <vt:lpstr>Zusammenschau in verkürzter Perspektive</vt:lpstr>
      <vt:lpstr>PowerPoint-Präsentation</vt:lpstr>
      <vt:lpstr>PowerPoint-Präsentation</vt:lpstr>
      <vt:lpstr>Dan 5 Belsazar</vt:lpstr>
      <vt:lpstr>PowerPoint-Präsentation</vt:lpstr>
      <vt:lpstr>Babylonische Herrscher</vt:lpstr>
      <vt:lpstr>M   M   T   P   </vt:lpstr>
      <vt:lpstr>Mene Mene Tekel u-Pharsin</vt:lpstr>
      <vt:lpstr>PowerPoint-Präsentation</vt:lpstr>
      <vt:lpstr>Daniel 6</vt:lpstr>
      <vt:lpstr>PowerPoint-Präsentation</vt:lpstr>
      <vt:lpstr>PowerPoint-Präsentation</vt:lpstr>
      <vt:lpstr>PowerPoint-Präsentation</vt:lpstr>
      <vt:lpstr>Der Prophet Daniel Auslegung Dan 7-12</vt:lpstr>
      <vt:lpstr>PowerPoint-Präsentation</vt:lpstr>
      <vt:lpstr>Das Buch Daniel – Zuordnung von Ereignis zu Kapitel</vt:lpstr>
      <vt:lpstr>Zahlen in der Bibel </vt:lpstr>
      <vt:lpstr>PowerPoint-Präsentation</vt:lpstr>
      <vt:lpstr>1. Babylonisches Reich 605-539 vC</vt:lpstr>
      <vt:lpstr>2. Medo-Persisches Reich 539-334</vt:lpstr>
      <vt:lpstr>3. Makedonisches Reich 334-323</vt:lpstr>
      <vt:lpstr>4. Das Reich nach Alexander: König des Nordens (312/301- 164 [63] v. C)</vt:lpstr>
      <vt:lpstr>PowerPoint-Präsentation</vt:lpstr>
      <vt:lpstr>PowerPoint-Präsentation</vt:lpstr>
      <vt:lpstr>PowerPoint-Präsentation</vt:lpstr>
      <vt:lpstr>Dan 7</vt:lpstr>
      <vt:lpstr>Dan 7: 10 Hörner = 10 Könige</vt:lpstr>
      <vt:lpstr>ODER:</vt:lpstr>
      <vt:lpstr>Dan 8,3-5 // 8,20-21</vt:lpstr>
      <vt:lpstr>Vgl.  Dan 8,11</vt:lpstr>
      <vt:lpstr>Antiochus 168 v. Chr. </vt:lpstr>
      <vt:lpstr>Dan 2 und 7 und 8</vt:lpstr>
      <vt:lpstr>Die 4 Großreiche - Daniel 2 + 7+ 8</vt:lpstr>
      <vt:lpstr>Antiochus IV. Epiphanes 175-164 v. Chr.</vt:lpstr>
      <vt:lpstr>Das makedonische Reich (Dan 8,8.20.21)</vt:lpstr>
      <vt:lpstr>PowerPoint-Präsentation</vt:lpstr>
      <vt:lpstr>Dan 8,9.10</vt:lpstr>
      <vt:lpstr>Antiochus 168 v. Chr. </vt:lpstr>
      <vt:lpstr>Vgl.  Dan 8,11</vt:lpstr>
      <vt:lpstr>Dan 8,11.12</vt:lpstr>
      <vt:lpstr>Dan 8,14: 2300 Abend-Morgen</vt:lpstr>
      <vt:lpstr>PowerPoint-Präsentation</vt:lpstr>
      <vt:lpstr>8,17.19 Das Ende</vt:lpstr>
      <vt:lpstr>Daniel 9</vt:lpstr>
      <vt:lpstr>Daniel – 2x5 Abschnitte</vt:lpstr>
      <vt:lpstr>Dan 4 // Dan 9</vt:lpstr>
      <vt:lpstr>PowerPoint-Präsentation</vt:lpstr>
      <vt:lpstr>Dan 9,25-27</vt:lpstr>
      <vt:lpstr>Der Zielpunkt: 9,24</vt:lpstr>
      <vt:lpstr>70 Wochen</vt:lpstr>
      <vt:lpstr>70 Wochen</vt:lpstr>
      <vt:lpstr>9,25: Von welchem Zeitpunkt an wird gezählt?</vt:lpstr>
      <vt:lpstr>Dan 9,25-27</vt:lpstr>
      <vt:lpstr>70 Wochen</vt:lpstr>
      <vt:lpstr>9,25: Von welchem Zeitpunkt an wird gezählt?</vt:lpstr>
      <vt:lpstr>9,24E: Das „Allerheiligste“ ist nicht der Messias</vt:lpstr>
      <vt:lpstr>Dan 9,25-27</vt:lpstr>
      <vt:lpstr>Terminus a quo Zeitpunkt, von welchem an gezählt wird</vt:lpstr>
      <vt:lpstr>Terminus a quo Zeitpunkt, von welchem an gezählt wird</vt:lpstr>
      <vt:lpstr>Terminus a quo Zeitpunkt, von welchem an gezählt wird</vt:lpstr>
      <vt:lpstr>Dan 9,25-27</vt:lpstr>
      <vt:lpstr>70 Wochen</vt:lpstr>
      <vt:lpstr>70 Wochen</vt:lpstr>
      <vt:lpstr>Dan 9,25-27</vt:lpstr>
      <vt:lpstr>PowerPoint-Präsentation</vt:lpstr>
      <vt:lpstr>PowerPoint-Präsentation</vt:lpstr>
      <vt:lpstr>PowerPoint-Präsentation</vt:lpstr>
      <vt:lpstr>PowerPoint-Präsentation</vt:lpstr>
      <vt:lpstr>PowerPoint-Präsentation</vt:lpstr>
      <vt:lpstr>Dan 9,25-27</vt:lpstr>
      <vt:lpstr>70 Wochen</vt:lpstr>
      <vt:lpstr>70 Wochen</vt:lpstr>
      <vt:lpstr>Die 70. Woche</vt:lpstr>
      <vt:lpstr>Die 70. Woche und Antiochus</vt:lpstr>
      <vt:lpstr>Die 70. Woche</vt:lpstr>
      <vt:lpstr>Die 70. Woche</vt:lpstr>
      <vt:lpstr>Was geschieht in der 70. Woche (171-164)? </vt:lpstr>
      <vt:lpstr>9,27 „auf Flügeln von Gräueln“</vt:lpstr>
      <vt:lpstr>Zur Berechnung der Wochen von Dan 9: </vt:lpstr>
      <vt:lpstr>Zur Berechnung der 70 Jahrwochen</vt:lpstr>
      <vt:lpstr>Die 70. Woche und Antiochus</vt:lpstr>
      <vt:lpstr>Ist Dan 9 eine Weissagung auf Jesus Christus ?</vt:lpstr>
      <vt:lpstr>Zur Berechnung der letzten Jahrwoche</vt:lpstr>
      <vt:lpstr>Die 70. Woche und Antiochus</vt:lpstr>
      <vt:lpstr>PowerPoint-Präsentation</vt:lpstr>
      <vt:lpstr>Zusammenschau in verkürzter Perspektive</vt:lpstr>
      <vt:lpstr>PowerPoint-Präsentation</vt:lpstr>
      <vt:lpstr>Exkurs: Andere Modelle</vt:lpstr>
      <vt:lpstr>70 Wochen – 1: Dispensationalistische Deutung</vt:lpstr>
      <vt:lpstr>PowerPoint-Präsentation</vt:lpstr>
      <vt:lpstr>Bergspitzen und Täler</vt:lpstr>
      <vt:lpstr>70 Wochen – 2. Deutung: Teilung der 70. Woche</vt:lpstr>
      <vt:lpstr>70 Wochen – 3. Deutung: Adventist., Auberlen</vt:lpstr>
      <vt:lpstr>70 Wochen – 4. Deutung: 2 Lücken</vt:lpstr>
      <vt:lpstr>70 Wochen – 5.: präteristische symbol. Deutung</vt:lpstr>
      <vt:lpstr>70 Wochen –  6. Die klassische Deutung </vt:lpstr>
      <vt:lpstr>PowerPoint-Präsentation</vt:lpstr>
      <vt:lpstr>9,27 „auf Flügeln von Gräueln“</vt:lpstr>
      <vt:lpstr>Das Buch Daniel – Zuordnung von Ereignis zu Kapitel</vt:lpstr>
      <vt:lpstr>Dan 11 und 12</vt:lpstr>
      <vt:lpstr>Daniel - historischer Rahmen</vt:lpstr>
      <vt:lpstr>Dan 11,3.4</vt:lpstr>
      <vt:lpstr>3. Makedonisches Reich 334-323</vt:lpstr>
      <vt:lpstr>Diadochenreiche 312 v.Ch.</vt:lpstr>
      <vt:lpstr>PowerPoint-Präsentation</vt:lpstr>
      <vt:lpstr>PowerPoint-Präsentation</vt:lpstr>
      <vt:lpstr>PowerPoint-Präsentation</vt:lpstr>
      <vt:lpstr>PowerPoint-Präsentation</vt:lpstr>
      <vt:lpstr>Daniel 11:  Vorbereitendes: 11,2</vt:lpstr>
      <vt:lpstr>Weissagung vom König des Nordens und König des Südens: 11,5-45</vt:lpstr>
      <vt:lpstr>Dan 11: Vier parallele Situationen</vt:lpstr>
      <vt:lpstr>Dan 11: Vier parallele Situationen</vt:lpstr>
      <vt:lpstr>PowerPoint-Präsentation</vt:lpstr>
      <vt:lpstr>PowerPoint-Präsentation</vt:lpstr>
      <vt:lpstr>PowerPoint-Präsentation</vt:lpstr>
      <vt:lpstr>PowerPoint-Präsentation</vt:lpstr>
      <vt:lpstr>PowerPoint-Präsentation</vt:lpstr>
      <vt:lpstr>Dan 11: In jeder der 4 Phasen: 4 parallele Ereignisse</vt:lpstr>
      <vt:lpstr>K. 11,2-12,4 hat den Zweck zu zeigen:</vt:lpstr>
      <vt:lpstr>Der „König des Südens“ und der „König des Nordens“ Dan 11</vt:lpstr>
      <vt:lpstr>PowerPoint-Präsentation</vt:lpstr>
      <vt:lpstr>Dan 12</vt:lpstr>
      <vt:lpstr>Dan 11,31 → 12,11</vt:lpstr>
      <vt:lpstr>Dan 8,10-12</vt:lpstr>
      <vt:lpstr>Kontakt:</vt:lpstr>
      <vt:lpstr>Ungebrauchte Folien</vt:lpstr>
      <vt:lpstr>70 Wochen: symbol. Deutung nach Keil</vt:lpstr>
      <vt:lpstr>Terminus a quo Zeitpunkt, von welchem an gezählt wird</vt:lpstr>
      <vt:lpstr>Dan 11,3.4</vt:lpstr>
      <vt:lpstr>Dan 9 und Mt 24,15: Heilige Stätte</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Prophet Daniel</dc:title>
  <dc:creator>Thomas Jettel</dc:creator>
  <cp:lastModifiedBy>Me</cp:lastModifiedBy>
  <cp:revision>1</cp:revision>
  <dcterms:modified xsi:type="dcterms:W3CDTF">2016-03-03T09:45:25Z</dcterms:modified>
</cp:coreProperties>
</file>