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sldIdLst>
    <p:sldId id="322" r:id="rId2"/>
    <p:sldId id="327" r:id="rId3"/>
    <p:sldId id="326" r:id="rId4"/>
    <p:sldId id="328" r:id="rId5"/>
    <p:sldId id="341" r:id="rId6"/>
    <p:sldId id="329" r:id="rId7"/>
    <p:sldId id="330" r:id="rId8"/>
    <p:sldId id="331" r:id="rId9"/>
    <p:sldId id="379" r:id="rId10"/>
    <p:sldId id="332" r:id="rId11"/>
    <p:sldId id="377" r:id="rId12"/>
    <p:sldId id="378" r:id="rId13"/>
    <p:sldId id="376" r:id="rId14"/>
    <p:sldId id="333" r:id="rId15"/>
    <p:sldId id="334" r:id="rId16"/>
    <p:sldId id="335" r:id="rId17"/>
    <p:sldId id="336" r:id="rId18"/>
    <p:sldId id="390" r:id="rId19"/>
    <p:sldId id="337" r:id="rId20"/>
    <p:sldId id="343" r:id="rId21"/>
    <p:sldId id="344" r:id="rId22"/>
    <p:sldId id="345" r:id="rId23"/>
    <p:sldId id="338" r:id="rId24"/>
    <p:sldId id="395" r:id="rId25"/>
    <p:sldId id="397" r:id="rId26"/>
    <p:sldId id="339" r:id="rId27"/>
    <p:sldId id="398" r:id="rId28"/>
    <p:sldId id="380" r:id="rId29"/>
    <p:sldId id="391" r:id="rId30"/>
    <p:sldId id="384" r:id="rId31"/>
    <p:sldId id="381" r:id="rId32"/>
    <p:sldId id="340" r:id="rId33"/>
    <p:sldId id="402" r:id="rId34"/>
    <p:sldId id="392" r:id="rId35"/>
    <p:sldId id="401" r:id="rId36"/>
    <p:sldId id="386" r:id="rId37"/>
    <p:sldId id="346" r:id="rId38"/>
    <p:sldId id="394" r:id="rId39"/>
    <p:sldId id="393" r:id="rId40"/>
    <p:sldId id="347" r:id="rId41"/>
    <p:sldId id="348" r:id="rId42"/>
    <p:sldId id="349" r:id="rId43"/>
    <p:sldId id="350" r:id="rId44"/>
    <p:sldId id="399" r:id="rId45"/>
    <p:sldId id="385" r:id="rId46"/>
    <p:sldId id="373" r:id="rId47"/>
    <p:sldId id="374" r:id="rId48"/>
    <p:sldId id="403" r:id="rId49"/>
    <p:sldId id="404" r:id="rId50"/>
    <p:sldId id="371" r:id="rId51"/>
    <p:sldId id="353" r:id="rId52"/>
    <p:sldId id="354" r:id="rId53"/>
    <p:sldId id="355" r:id="rId54"/>
    <p:sldId id="356" r:id="rId55"/>
    <p:sldId id="387" r:id="rId56"/>
    <p:sldId id="389" r:id="rId57"/>
    <p:sldId id="357" r:id="rId58"/>
    <p:sldId id="358" r:id="rId59"/>
    <p:sldId id="359" r:id="rId60"/>
    <p:sldId id="360" r:id="rId61"/>
    <p:sldId id="361" r:id="rId62"/>
    <p:sldId id="362" r:id="rId63"/>
    <p:sldId id="375" r:id="rId64"/>
    <p:sldId id="363" r:id="rId65"/>
    <p:sldId id="364" r:id="rId66"/>
    <p:sldId id="365" r:id="rId6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A22"/>
    <a:srgbClr val="278532"/>
    <a:srgbClr val="FF0505"/>
    <a:srgbClr val="0000FF"/>
    <a:srgbClr val="D60000"/>
    <a:srgbClr val="FF3F3F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14" autoAdjust="0"/>
    <p:restoredTop sz="94590" autoAdjust="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EEA1D-E47A-4119-90BC-357C804F7245}" type="datetimeFigureOut">
              <a:rPr lang="de-CH" smtClean="0"/>
              <a:pPr/>
              <a:t>20.06.2015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1F5D-E96A-4ADD-8AC6-38F4E7FF51CE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0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98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574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4788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83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8740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5776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8495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4874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4209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318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94434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529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9585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7572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0979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25</a:t>
            </a:fld>
            <a:endParaRPr lang="de-C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05543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7274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75881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758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3103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6745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99833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8475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52051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8475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8475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63395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21828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98785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218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649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42017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47115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59596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08821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08821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5525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23476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7746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088215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520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08894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11701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54130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81624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810581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89396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879925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879925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412450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266276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70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826118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35475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126415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29448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546231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74313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677279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5661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6717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762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585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08721"/>
            <a:ext cx="7846640" cy="2748880"/>
          </a:xfrm>
        </p:spPr>
        <p:txBody>
          <a:bodyPr/>
          <a:lstStyle>
            <a:lvl1pPr>
              <a:defRPr sz="6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2C60B1-0F52-481D-8DD4-B634F73A09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24BA9-5079-4A00-BD4F-220B05B4B2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C88C-B580-4599-8187-CAAC10072D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>
              <a:defRPr u="none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>
                <a:solidFill>
                  <a:srgbClr val="C00000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 b="1">
                <a:solidFill>
                  <a:schemeClr val="tx2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8E1E-1E5A-4E2C-8BF3-E5367EDCBC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85AF-2AB0-493B-9C4B-D3C2E206BF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460D-E357-486F-A67A-539EE315E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C4C2-CC72-415A-A26F-5D2DB95A1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D15F-16B7-4121-A556-F53D5470A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096E-370E-4FBA-A145-A39BA0B0E8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0260F-AC81-4C2D-B2C6-D28B6E773D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EBE6-9790-44D1-988D-A15C90238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0DD365-FBE8-4E82-8D2C-9027D0E7E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79512" y="188640"/>
            <a:ext cx="87849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12776"/>
            <a:ext cx="896448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effectLst/>
          <a:latin typeface="Arial Narrow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000" b="1">
          <a:solidFill>
            <a:srgbClr val="002060"/>
          </a:solidFill>
          <a:effectLst/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600" b="1">
          <a:solidFill>
            <a:schemeClr val="tx1">
              <a:lumMod val="75000"/>
              <a:lumOff val="25000"/>
            </a:schemeClr>
          </a:solidFill>
          <a:effectLst/>
          <a:latin typeface="Arial Narrow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rgbClr val="C00000"/>
          </a:solidFill>
          <a:effectLst/>
          <a:latin typeface="Arial Narrow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2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1.Timotheusbrief </a:t>
            </a:r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1115616" y="3789040"/>
            <a:ext cx="7272808" cy="2160240"/>
          </a:xfrm>
        </p:spPr>
        <p:txBody>
          <a:bodyPr/>
          <a:lstStyle/>
          <a:p>
            <a:pPr eaLnBrk="1" hangingPunct="1">
              <a:defRPr/>
            </a:pPr>
            <a:r>
              <a:rPr lang="de-CH" sz="3600" dirty="0">
                <a:solidFill>
                  <a:srgbClr val="0070C0"/>
                </a:solidFill>
              </a:rPr>
              <a:t>Ermutigung und Anweisung</a:t>
            </a:r>
          </a:p>
          <a:p>
            <a:pPr eaLnBrk="1" hangingPunct="1">
              <a:defRPr/>
            </a:pPr>
            <a:r>
              <a:rPr lang="de-CH" sz="3600" dirty="0">
                <a:solidFill>
                  <a:srgbClr val="0070C0"/>
                </a:solidFill>
              </a:rPr>
              <a:t> für einen Mitarbeiter </a:t>
            </a:r>
          </a:p>
          <a:p>
            <a:pPr eaLnBrk="1" hangingPunct="1">
              <a:defRPr/>
            </a:pPr>
            <a:r>
              <a:rPr lang="de-CH" sz="3600" dirty="0">
                <a:solidFill>
                  <a:srgbClr val="0070C0"/>
                </a:solidFill>
              </a:rPr>
              <a:t>im apostolischen Dienst</a:t>
            </a:r>
            <a:endParaRPr lang="de-CH" sz="3600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1. Es soll öffentlich gebetet werden. 2,1-7</a:t>
            </a:r>
          </a:p>
          <a:p>
            <a:pPr lvl="1"/>
            <a:r>
              <a:rPr lang="de-DE" dirty="0" smtClean="0"/>
              <a:t>2</a:t>
            </a:r>
            <a:r>
              <a:rPr lang="de-DE" dirty="0"/>
              <a:t>. Die Männer sollen beten. 2,8</a:t>
            </a:r>
          </a:p>
          <a:p>
            <a:pPr lvl="1"/>
            <a:r>
              <a:rPr lang="de-DE" dirty="0"/>
              <a:t>3. Die Frauen sollen sich schmücken. </a:t>
            </a:r>
            <a:r>
              <a:rPr lang="de-DE" dirty="0" smtClean="0"/>
              <a:t>2,9-10</a:t>
            </a:r>
          </a:p>
          <a:p>
            <a:pPr lvl="1"/>
            <a:r>
              <a:rPr lang="de-DE" dirty="0"/>
              <a:t>4. Die Frau soll sich in der Stille verhalten. 2,11-15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46843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r>
              <a:rPr lang="de-DE" sz="2400" dirty="0"/>
              <a:t>Es ist also mein Wille, </a:t>
            </a:r>
            <a:r>
              <a:rPr lang="de-DE" sz="2400" dirty="0" smtClean="0"/>
              <a:t>dass </a:t>
            </a:r>
            <a:r>
              <a:rPr lang="de-DE" sz="2400" dirty="0"/>
              <a:t>die Männer beten </a:t>
            </a:r>
          </a:p>
          <a:p>
            <a:pPr lvl="1"/>
            <a:r>
              <a:rPr lang="de-DE" sz="1800" dirty="0"/>
              <a:t>an jedem Ort, </a:t>
            </a:r>
          </a:p>
          <a:p>
            <a:pPr lvl="1"/>
            <a:r>
              <a:rPr lang="de-DE" sz="1800" dirty="0"/>
              <a:t>&lt;dabei&gt; heilige  Hände aufheben </a:t>
            </a:r>
          </a:p>
          <a:p>
            <a:pPr lvl="1"/>
            <a:r>
              <a:rPr lang="de-DE" sz="1800" dirty="0"/>
              <a:t>ohne Zorn und</a:t>
            </a:r>
          </a:p>
          <a:p>
            <a:pPr lvl="1"/>
            <a:r>
              <a:rPr lang="de-DE" sz="1800" dirty="0"/>
              <a:t>[ohne] Bedenken, </a:t>
            </a:r>
          </a:p>
          <a:p>
            <a:r>
              <a:rPr lang="de-DE" sz="2400" dirty="0"/>
              <a:t>ebenso auch, </a:t>
            </a:r>
            <a:r>
              <a:rPr lang="de-DE" sz="2400" dirty="0" smtClean="0"/>
              <a:t>dass </a:t>
            </a:r>
            <a:r>
              <a:rPr lang="de-DE" sz="2400" dirty="0"/>
              <a:t>die Frauen sich selbst schmücken </a:t>
            </a:r>
            <a:endParaRPr lang="de-DE" sz="1800" dirty="0"/>
          </a:p>
          <a:p>
            <a:pPr lvl="1"/>
            <a:r>
              <a:rPr lang="de-DE" sz="1800" dirty="0"/>
              <a:t>in schicklichem Gewande, </a:t>
            </a:r>
          </a:p>
          <a:p>
            <a:pPr lvl="1"/>
            <a:r>
              <a:rPr lang="de-DE" sz="1800" dirty="0"/>
              <a:t>verbunden mit Zurückhaltung/Schamhaftigkeit und </a:t>
            </a:r>
          </a:p>
          <a:p>
            <a:pPr lvl="1"/>
            <a:r>
              <a:rPr lang="de-DE" sz="1800" dirty="0"/>
              <a:t>mit gesundem züchtigen Sinn [o: mit Züchtigkeit], </a:t>
            </a:r>
          </a:p>
          <a:p>
            <a:pPr lvl="1"/>
            <a:r>
              <a:rPr lang="de-DE" sz="1800" dirty="0" smtClean="0"/>
              <a:t>NICHT</a:t>
            </a:r>
          </a:p>
          <a:p>
            <a:pPr lvl="1"/>
            <a:r>
              <a:rPr lang="de-DE" sz="1800" dirty="0" smtClean="0">
                <a:solidFill>
                  <a:srgbClr val="FF0505"/>
                </a:solidFill>
              </a:rPr>
              <a:t>in Flechtwerk </a:t>
            </a:r>
          </a:p>
          <a:p>
            <a:pPr lvl="1"/>
            <a:r>
              <a:rPr lang="de-DE" sz="1800" dirty="0" smtClean="0">
                <a:solidFill>
                  <a:srgbClr val="FF0505"/>
                </a:solidFill>
              </a:rPr>
              <a:t>oder Gold </a:t>
            </a:r>
            <a:r>
              <a:rPr lang="de-DE" sz="1800" dirty="0">
                <a:solidFill>
                  <a:srgbClr val="FF0505"/>
                </a:solidFill>
              </a:rPr>
              <a:t>oder </a:t>
            </a:r>
            <a:r>
              <a:rPr lang="de-DE" sz="1800" dirty="0" smtClean="0">
                <a:solidFill>
                  <a:srgbClr val="FF0505"/>
                </a:solidFill>
              </a:rPr>
              <a:t>Perlen </a:t>
            </a:r>
          </a:p>
          <a:p>
            <a:pPr lvl="1"/>
            <a:r>
              <a:rPr lang="de-DE" sz="1800" dirty="0" smtClean="0">
                <a:solidFill>
                  <a:srgbClr val="FF0505"/>
                </a:solidFill>
              </a:rPr>
              <a:t>oder kostspieliger </a:t>
            </a:r>
            <a:r>
              <a:rPr lang="de-DE" sz="1800" dirty="0">
                <a:solidFill>
                  <a:srgbClr val="FF0505"/>
                </a:solidFill>
              </a:rPr>
              <a:t>Kleidung, </a:t>
            </a:r>
          </a:p>
          <a:p>
            <a:pPr lvl="1"/>
            <a:r>
              <a:rPr lang="de-DE" sz="1800" dirty="0" smtClean="0"/>
              <a:t>SONDERN</a:t>
            </a:r>
          </a:p>
          <a:p>
            <a:pPr lvl="1"/>
            <a:r>
              <a:rPr lang="de-DE" sz="1800" dirty="0" smtClean="0">
                <a:solidFill>
                  <a:srgbClr val="FF0505"/>
                </a:solidFill>
              </a:rPr>
              <a:t>[</a:t>
            </a:r>
            <a:r>
              <a:rPr lang="de-DE" sz="1800" dirty="0">
                <a:solidFill>
                  <a:srgbClr val="FF0505"/>
                </a:solidFill>
              </a:rPr>
              <a:t>mit dem], das Frauen ziemt</a:t>
            </a:r>
            <a:r>
              <a:rPr lang="de-DE" sz="1800" dirty="0" smtClean="0">
                <a:solidFill>
                  <a:srgbClr val="FF0505"/>
                </a:solidFill>
              </a:rPr>
              <a:t>, </a:t>
            </a:r>
          </a:p>
          <a:p>
            <a:pPr lvl="2"/>
            <a:r>
              <a:rPr lang="de-DE" sz="1600" dirty="0" smtClean="0"/>
              <a:t>[</a:t>
            </a:r>
            <a:r>
              <a:rPr lang="de-DE" sz="1600" dirty="0"/>
              <a:t>Frauen,] die sich </a:t>
            </a:r>
            <a:r>
              <a:rPr lang="de-DE" sz="1600" dirty="0" smtClean="0"/>
              <a:t>zur </a:t>
            </a:r>
            <a:r>
              <a:rPr lang="de-DE" sz="1600" dirty="0"/>
              <a:t>Gottesfurcht </a:t>
            </a:r>
            <a:r>
              <a:rPr lang="de-DE" sz="1600" dirty="0" smtClean="0"/>
              <a:t>bekennen: </a:t>
            </a:r>
          </a:p>
          <a:p>
            <a:pPr lvl="1"/>
            <a:r>
              <a:rPr lang="de-DE" sz="1800" dirty="0" smtClean="0">
                <a:solidFill>
                  <a:schemeClr val="tx2">
                    <a:lumMod val="75000"/>
                  </a:schemeClr>
                </a:solidFill>
              </a:rPr>
              <a:t>durch </a:t>
            </a:r>
            <a:r>
              <a:rPr lang="de-DE" sz="1800" dirty="0">
                <a:solidFill>
                  <a:schemeClr val="tx2">
                    <a:lumMod val="75000"/>
                  </a:schemeClr>
                </a:solidFill>
              </a:rPr>
              <a:t>gute Werke</a:t>
            </a:r>
          </a:p>
        </p:txBody>
      </p:sp>
    </p:spTree>
    <p:extLst>
      <p:ext uri="{BB962C8B-B14F-4D97-AF65-F5344CB8AC3E}">
        <p14:creationId xmlns:p14="http://schemas.microsoft.com/office/powerpoint/2010/main" val="25973595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81328"/>
          </a:xfrm>
        </p:spPr>
        <p:txBody>
          <a:bodyPr/>
          <a:lstStyle/>
          <a:p>
            <a:r>
              <a:rPr lang="de-DE" sz="2400" dirty="0" smtClean="0"/>
              <a:t>Eine </a:t>
            </a:r>
            <a:r>
              <a:rPr lang="de-DE" sz="2400" dirty="0"/>
              <a:t>Frau lerne [beständig] in Stille in aller Unterordnung. </a:t>
            </a:r>
          </a:p>
          <a:p>
            <a:pPr lvl="1"/>
            <a:r>
              <a:rPr lang="de-DE" sz="2000" dirty="0"/>
              <a:t>Einer Frau erlaube ich </a:t>
            </a:r>
          </a:p>
          <a:p>
            <a:pPr lvl="1"/>
            <a:r>
              <a:rPr lang="de-DE" sz="1800" dirty="0" smtClean="0"/>
              <a:t>NICHT </a:t>
            </a:r>
          </a:p>
          <a:p>
            <a:pPr lvl="1"/>
            <a:r>
              <a:rPr lang="de-DE" sz="1800" dirty="0" smtClean="0"/>
              <a:t>zu </a:t>
            </a:r>
            <a:r>
              <a:rPr lang="de-DE" sz="1800" dirty="0"/>
              <a:t>lehren </a:t>
            </a:r>
          </a:p>
          <a:p>
            <a:pPr lvl="1"/>
            <a:r>
              <a:rPr lang="de-DE" sz="1800" dirty="0"/>
              <a:t>noch über den Mann [hinweg] eigenmächtig zu handeln, </a:t>
            </a:r>
          </a:p>
          <a:p>
            <a:pPr lvl="1"/>
            <a:r>
              <a:rPr lang="de-DE" sz="1800" dirty="0" smtClean="0"/>
              <a:t>SONDERN </a:t>
            </a:r>
          </a:p>
          <a:p>
            <a:pPr lvl="1"/>
            <a:r>
              <a:rPr lang="de-DE" sz="1800" dirty="0" smtClean="0"/>
              <a:t>[sie </a:t>
            </a:r>
            <a:r>
              <a:rPr lang="de-DE" sz="1800" dirty="0"/>
              <a:t>hat] </a:t>
            </a:r>
            <a:r>
              <a:rPr lang="de-DE" sz="1800" u="sng" dirty="0"/>
              <a:t>in der Stille zu sein</a:t>
            </a:r>
          </a:p>
          <a:p>
            <a:pPr lvl="2"/>
            <a:r>
              <a:rPr lang="de-DE" sz="1600" dirty="0"/>
              <a:t>denn Adam wurde zuerst geformt, danach Eva, und</a:t>
            </a:r>
          </a:p>
          <a:p>
            <a:pPr lvl="2"/>
            <a:r>
              <a:rPr lang="de-DE" sz="1600" dirty="0"/>
              <a:t>Adam wurde nicht betrogen; </a:t>
            </a:r>
          </a:p>
          <a:p>
            <a:pPr lvl="2"/>
            <a:r>
              <a:rPr lang="de-DE" sz="1600" dirty="0"/>
              <a:t>aber die Frau ist, </a:t>
            </a:r>
          </a:p>
          <a:p>
            <a:pPr lvl="3"/>
            <a:r>
              <a:rPr lang="de-DE" sz="1400" dirty="0"/>
              <a:t>nachdem sie betrogen worden war, </a:t>
            </a:r>
          </a:p>
          <a:p>
            <a:pPr lvl="2"/>
            <a:r>
              <a:rPr lang="de-DE" sz="1600" dirty="0"/>
              <a:t>in Übertretung gekommen</a:t>
            </a:r>
            <a:r>
              <a:rPr lang="de-DE" sz="1600" dirty="0" smtClean="0"/>
              <a:t>. </a:t>
            </a:r>
          </a:p>
          <a:p>
            <a:pPr lvl="2"/>
            <a:r>
              <a:rPr lang="de-DE" sz="1600" dirty="0" smtClean="0"/>
              <a:t>Sie wird aber im Gebären ‹bewahrt und› gerettet werden, </a:t>
            </a:r>
          </a:p>
          <a:p>
            <a:pPr lvl="3"/>
            <a:r>
              <a:rPr lang="de-DE" sz="1400" dirty="0" smtClean="0"/>
              <a:t>wenn </a:t>
            </a:r>
            <a:r>
              <a:rPr lang="de-DE" sz="1400" dirty="0"/>
              <a:t>sie bleiben </a:t>
            </a:r>
          </a:p>
          <a:p>
            <a:pPr lvl="3"/>
            <a:r>
              <a:rPr lang="de-DE" sz="1400" dirty="0"/>
              <a:t>in Glauben und </a:t>
            </a:r>
            <a:r>
              <a:rPr lang="de-DE" sz="1400" dirty="0" smtClean="0"/>
              <a:t>Liebe </a:t>
            </a:r>
            <a:r>
              <a:rPr lang="de-DE" sz="1400" dirty="0"/>
              <a:t>und </a:t>
            </a:r>
            <a:r>
              <a:rPr lang="de-DE" sz="1400" dirty="0" smtClean="0"/>
              <a:t>Heiligung</a:t>
            </a:r>
            <a:r>
              <a:rPr lang="de-DE" sz="1400" dirty="0"/>
              <a:t>, </a:t>
            </a:r>
          </a:p>
          <a:p>
            <a:pPr lvl="3"/>
            <a:r>
              <a:rPr lang="de-DE" sz="1400" dirty="0"/>
              <a:t>verbunden mit einem gesunden züchtigen Sinn [o: Züchtigkeit].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57051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Verordnungen betreffend die Zusammenkünfte: 2,1-15</a:t>
            </a:r>
          </a:p>
          <a:p>
            <a:pPr lvl="1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1. Es soll öffentlich gebetet werden. 2,1-7</a:t>
            </a:r>
          </a:p>
          <a:p>
            <a:pPr lvl="1"/>
            <a:r>
              <a:rPr lang="de-DE" dirty="0" smtClean="0"/>
              <a:t>2</a:t>
            </a:r>
            <a:r>
              <a:rPr lang="de-DE" dirty="0"/>
              <a:t>. Die Männer sollen beten. 2,8</a:t>
            </a:r>
          </a:p>
          <a:p>
            <a:pPr lvl="2"/>
            <a:r>
              <a:rPr lang="de-DE" dirty="0"/>
              <a:t>a. Ist das </a:t>
            </a:r>
            <a:r>
              <a:rPr lang="de-DE" dirty="0" smtClean="0"/>
              <a:t>wichtig</a:t>
            </a:r>
            <a:r>
              <a:rPr lang="de-DE" dirty="0"/>
              <a:t>?</a:t>
            </a:r>
          </a:p>
          <a:p>
            <a:pPr lvl="2"/>
            <a:r>
              <a:rPr lang="de-DE" dirty="0"/>
              <a:t>b. Wer soll beten?</a:t>
            </a:r>
          </a:p>
          <a:p>
            <a:pPr lvl="2"/>
            <a:r>
              <a:rPr lang="de-DE" dirty="0"/>
              <a:t>c. Wo sollen sie beten?</a:t>
            </a:r>
          </a:p>
          <a:p>
            <a:pPr lvl="2"/>
            <a:r>
              <a:rPr lang="de-DE" dirty="0"/>
              <a:t>d. Wie sollen sie beten?</a:t>
            </a:r>
          </a:p>
          <a:p>
            <a:pPr lvl="3"/>
            <a:r>
              <a:rPr lang="de-DE" dirty="0" smtClean="0"/>
              <a:t>Hände: heilig </a:t>
            </a:r>
          </a:p>
          <a:p>
            <a:pPr lvl="3"/>
            <a:r>
              <a:rPr lang="de-DE" dirty="0" smtClean="0"/>
              <a:t>Beten: ohne </a:t>
            </a:r>
            <a:r>
              <a:rPr lang="de-DE" dirty="0"/>
              <a:t>Zorn </a:t>
            </a:r>
            <a:endParaRPr lang="de-DE" dirty="0" smtClean="0"/>
          </a:p>
          <a:p>
            <a:pPr lvl="3"/>
            <a:r>
              <a:rPr lang="de-DE" dirty="0" smtClean="0"/>
              <a:t>Beten: ohne </a:t>
            </a:r>
            <a:r>
              <a:rPr lang="de-DE" dirty="0"/>
              <a:t>zweifelnde [</a:t>
            </a:r>
            <a:r>
              <a:rPr lang="de-DE" dirty="0" smtClean="0"/>
              <a:t>o. </a:t>
            </a:r>
            <a:r>
              <a:rPr lang="de-DE" dirty="0"/>
              <a:t>unwillige] </a:t>
            </a:r>
            <a:r>
              <a:rPr lang="de-DE" dirty="0" smtClean="0"/>
              <a:t>Überlegungen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69084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3. Die Frauen sollen sich schmücken. 2,9-10</a:t>
            </a:r>
          </a:p>
          <a:p>
            <a:pPr lvl="2"/>
            <a:r>
              <a:rPr lang="de-DE" dirty="0"/>
              <a:t>a. Wie lautet die Aussage? V. 9A</a:t>
            </a:r>
          </a:p>
          <a:p>
            <a:pPr lvl="2"/>
            <a:r>
              <a:rPr lang="de-DE" dirty="0"/>
              <a:t>b. Worin besteht der Schmuck? V. 9M.10</a:t>
            </a:r>
          </a:p>
          <a:p>
            <a:pPr lvl="3"/>
            <a:r>
              <a:rPr lang="de-DE" dirty="0"/>
              <a:t>In schicklichem Gewande. V. 9M</a:t>
            </a:r>
          </a:p>
          <a:p>
            <a:pPr lvl="3"/>
            <a:r>
              <a:rPr lang="de-DE" dirty="0"/>
              <a:t>In Zurückhaltung/Schamhaftigkeit und Zucht. V. 9M</a:t>
            </a:r>
          </a:p>
          <a:p>
            <a:pPr lvl="3"/>
            <a:r>
              <a:rPr lang="de-DE" dirty="0"/>
              <a:t>Nicht in auffälliger Frisur, </a:t>
            </a:r>
            <a:r>
              <a:rPr lang="de-DE" dirty="0" err="1"/>
              <a:t>Behängung</a:t>
            </a:r>
            <a:r>
              <a:rPr lang="de-DE" dirty="0"/>
              <a:t> oder Kleidung. V. 9E</a:t>
            </a:r>
          </a:p>
          <a:p>
            <a:pPr lvl="3"/>
            <a:r>
              <a:rPr lang="de-DE" dirty="0"/>
              <a:t>In dem, was sich für gottesfürchtige Frauen </a:t>
            </a:r>
            <a:r>
              <a:rPr lang="de-DE" dirty="0" smtClean="0"/>
              <a:t>ziemt: in guten Werken. </a:t>
            </a:r>
            <a:r>
              <a:rPr lang="de-DE" dirty="0"/>
              <a:t>V. 10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07519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4. Die Frau soll sich in der Stille verhalten. 2,11-15</a:t>
            </a:r>
          </a:p>
          <a:p>
            <a:pPr lvl="2"/>
            <a:r>
              <a:rPr lang="de-DE" dirty="0"/>
              <a:t>a. Wie lauten die </a:t>
            </a:r>
            <a:r>
              <a:rPr lang="de-DE" dirty="0" smtClean="0"/>
              <a:t>4 Verordnungen</a:t>
            </a:r>
            <a:r>
              <a:rPr lang="de-DE" dirty="0"/>
              <a:t>, wie dieses aussieht? V. 11.12</a:t>
            </a:r>
          </a:p>
          <a:p>
            <a:pPr lvl="3"/>
            <a:r>
              <a:rPr lang="de-DE" dirty="0" smtClean="0"/>
              <a:t>I: Sie </a:t>
            </a:r>
            <a:r>
              <a:rPr lang="de-DE" dirty="0"/>
              <a:t>soll in Stille und Unterordnung lernen. V. 11</a:t>
            </a:r>
          </a:p>
          <a:p>
            <a:pPr lvl="3"/>
            <a:r>
              <a:rPr lang="de-DE" dirty="0" smtClean="0"/>
              <a:t>II: Sie </a:t>
            </a:r>
            <a:r>
              <a:rPr lang="de-DE" dirty="0"/>
              <a:t>soll nicht lehren. V. 12A</a:t>
            </a:r>
          </a:p>
          <a:p>
            <a:pPr lvl="3"/>
            <a:r>
              <a:rPr lang="de-DE" dirty="0" smtClean="0"/>
              <a:t>III: Sie </a:t>
            </a:r>
            <a:r>
              <a:rPr lang="de-DE" dirty="0"/>
              <a:t>soll nicht </a:t>
            </a:r>
            <a:r>
              <a:rPr lang="de-DE" dirty="0" smtClean="0"/>
              <a:t>ohne den Mann eigenmächtig </a:t>
            </a:r>
            <a:r>
              <a:rPr lang="de-DE" dirty="0"/>
              <a:t>handeln. V. 12M</a:t>
            </a:r>
          </a:p>
          <a:p>
            <a:pPr lvl="3"/>
            <a:r>
              <a:rPr lang="de-DE" dirty="0" smtClean="0"/>
              <a:t>IV: Sie </a:t>
            </a:r>
            <a:r>
              <a:rPr lang="de-DE" dirty="0"/>
              <a:t>soll in der Stille sein. V. 12E</a:t>
            </a:r>
          </a:p>
          <a:p>
            <a:pPr lvl="2"/>
            <a:r>
              <a:rPr lang="de-DE" dirty="0"/>
              <a:t>b. Welche zwei Begründungen werden gegeben? V. 13.14</a:t>
            </a:r>
          </a:p>
          <a:p>
            <a:pPr lvl="3"/>
            <a:r>
              <a:rPr lang="de-DE" dirty="0"/>
              <a:t>Die Reihenfolge bei der Erschaffung des Menschen. V. 13</a:t>
            </a:r>
          </a:p>
          <a:p>
            <a:pPr lvl="3"/>
            <a:r>
              <a:rPr lang="de-DE" dirty="0"/>
              <a:t>Die Ereignisse beim Sündenfall. V. 14</a:t>
            </a:r>
          </a:p>
          <a:p>
            <a:pPr lvl="2"/>
            <a:r>
              <a:rPr lang="de-DE" dirty="0"/>
              <a:t>c. Worin besteht die Zusage? V. 15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9462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B. Verordnungen betreffend die Verantwortlichen: 3,1-13</a:t>
            </a:r>
          </a:p>
          <a:p>
            <a:pPr lvl="1"/>
            <a:r>
              <a:rPr lang="de-DE" dirty="0"/>
              <a:t>1. Für die Aufseher: 3,1-7</a:t>
            </a:r>
          </a:p>
          <a:p>
            <a:pPr lvl="2"/>
            <a:r>
              <a:rPr lang="de-DE" dirty="0"/>
              <a:t>a. Ermutigendes: V. 1</a:t>
            </a:r>
          </a:p>
          <a:p>
            <a:pPr lvl="2"/>
            <a:r>
              <a:rPr lang="de-DE" dirty="0"/>
              <a:t>b. Qualifikationen für Aufseher: V. 2-7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8674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lvl="2"/>
            <a:r>
              <a:rPr lang="de-DE" dirty="0" smtClean="0"/>
              <a:t>Charakterliche </a:t>
            </a:r>
            <a:r>
              <a:rPr lang="de-DE" dirty="0"/>
              <a:t>Qualifikationen:</a:t>
            </a:r>
          </a:p>
          <a:p>
            <a:pPr lvl="3"/>
            <a:r>
              <a:rPr lang="de-DE" sz="2000" dirty="0" smtClean="0"/>
              <a:t>[0</a:t>
            </a:r>
            <a:r>
              <a:rPr lang="de-DE" sz="2000" dirty="0"/>
              <a:t>.) </a:t>
            </a:r>
            <a:r>
              <a:rPr lang="de-DE" sz="2000" dirty="0" smtClean="0"/>
              <a:t>untadelig (= Zusammenfassung?)</a:t>
            </a:r>
            <a:endParaRPr lang="de-DE" sz="2000" dirty="0"/>
          </a:p>
          <a:p>
            <a:pPr lvl="3"/>
            <a:r>
              <a:rPr lang="de-DE" sz="2000" dirty="0"/>
              <a:t>1.) Mann einer Frau,</a:t>
            </a:r>
          </a:p>
          <a:p>
            <a:pPr lvl="3"/>
            <a:r>
              <a:rPr lang="de-DE" sz="2000" dirty="0"/>
              <a:t>2.) nüchtern</a:t>
            </a:r>
          </a:p>
          <a:p>
            <a:pPr lvl="3"/>
            <a:r>
              <a:rPr lang="de-DE" sz="2000" dirty="0"/>
              <a:t>3.) gesunden Sinnes und züchtig</a:t>
            </a:r>
          </a:p>
          <a:p>
            <a:pPr lvl="3"/>
            <a:r>
              <a:rPr lang="de-DE" sz="2000" dirty="0"/>
              <a:t>4.) sittsam/schicklich/anständig</a:t>
            </a:r>
          </a:p>
          <a:p>
            <a:pPr lvl="3"/>
            <a:r>
              <a:rPr lang="de-DE" sz="2000" dirty="0"/>
              <a:t>5.) gastfrei</a:t>
            </a:r>
          </a:p>
          <a:p>
            <a:pPr lvl="3"/>
            <a:r>
              <a:rPr lang="de-DE" sz="2000" dirty="0" smtClean="0"/>
              <a:t>[6.) lehrfähig od</a:t>
            </a:r>
            <a:r>
              <a:rPr lang="de-DE" sz="2000" dirty="0"/>
              <a:t>.: „geschickt zum Lehren</a:t>
            </a:r>
            <a:r>
              <a:rPr lang="de-DE" sz="2000" dirty="0" smtClean="0"/>
              <a:t>“ (= nicht charakterlich)</a:t>
            </a:r>
            <a:endParaRPr lang="de-DE" sz="2000" dirty="0"/>
          </a:p>
          <a:p>
            <a:pPr lvl="3"/>
            <a:r>
              <a:rPr lang="de-DE" sz="2000" dirty="0"/>
              <a:t>7.) kein Trinker; nicht einer, der beim Wein verweilt</a:t>
            </a:r>
          </a:p>
          <a:p>
            <a:pPr lvl="3"/>
            <a:r>
              <a:rPr lang="de-DE" sz="2000" dirty="0"/>
              <a:t>8.) kein </a:t>
            </a:r>
            <a:r>
              <a:rPr lang="de-DE" sz="2000" dirty="0" smtClean="0"/>
              <a:t>Schläger</a:t>
            </a:r>
          </a:p>
          <a:p>
            <a:pPr lvl="3"/>
            <a:r>
              <a:rPr lang="de-DE" sz="2000" dirty="0" smtClean="0"/>
              <a:t>9-.) nicht auf schändlichen Gewinn aus</a:t>
            </a:r>
            <a:endParaRPr lang="de-DE" sz="2000" dirty="0"/>
          </a:p>
          <a:p>
            <a:pPr lvl="3"/>
            <a:r>
              <a:rPr lang="de-DE" sz="2000" dirty="0" smtClean="0"/>
              <a:t>10.) </a:t>
            </a:r>
            <a:r>
              <a:rPr lang="de-DE" sz="2000" dirty="0"/>
              <a:t>sondern milde</a:t>
            </a:r>
          </a:p>
          <a:p>
            <a:pPr lvl="3"/>
            <a:r>
              <a:rPr lang="de-DE" sz="2000" dirty="0" smtClean="0"/>
              <a:t>11.) </a:t>
            </a:r>
            <a:r>
              <a:rPr lang="de-DE" sz="2000" dirty="0"/>
              <a:t>nicht streitsüchtig</a:t>
            </a:r>
          </a:p>
          <a:p>
            <a:pPr lvl="3"/>
            <a:r>
              <a:rPr lang="de-DE" sz="2000" dirty="0" smtClean="0"/>
              <a:t>12.) </a:t>
            </a:r>
            <a:r>
              <a:rPr lang="de-DE" sz="2000" dirty="0"/>
              <a:t>nicht geldliebend (frei von der Liebe zum Geld</a:t>
            </a:r>
            <a:r>
              <a:rPr lang="de-DE" sz="2000" dirty="0" smtClean="0"/>
              <a:t>)</a:t>
            </a:r>
          </a:p>
          <a:p>
            <a:pPr lvl="2"/>
            <a:r>
              <a:rPr lang="de-DE" dirty="0" smtClean="0"/>
              <a:t>Weitere </a:t>
            </a:r>
            <a:r>
              <a:rPr lang="de-DE" dirty="0"/>
              <a:t>Qualifikationen</a:t>
            </a:r>
          </a:p>
          <a:p>
            <a:pPr lvl="3"/>
            <a:r>
              <a:rPr lang="de-DE" dirty="0"/>
              <a:t>1.) Die Familie betreffend</a:t>
            </a:r>
          </a:p>
          <a:p>
            <a:pPr lvl="3"/>
            <a:r>
              <a:rPr lang="de-DE" dirty="0"/>
              <a:t>2.) Die Reife (Das Alter) im Glauben betreffend</a:t>
            </a:r>
          </a:p>
          <a:p>
            <a:pPr lvl="3"/>
            <a:r>
              <a:rPr lang="de-DE" dirty="0"/>
              <a:t>3.) Das Zeugnis von Außen betreffend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8560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333235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Exkurs zum Dienst der Ältesten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Bezeichnungen für die Hirten</a:t>
            </a:r>
          </a:p>
          <a:p>
            <a:pPr lvl="2"/>
            <a:r>
              <a:rPr lang="de-DE" dirty="0"/>
              <a:t>1. Hirten - betont den Dienst: hüten, weiden, vorangehen</a:t>
            </a:r>
          </a:p>
          <a:p>
            <a:pPr lvl="2"/>
            <a:r>
              <a:rPr lang="de-DE" dirty="0"/>
              <a:t>2. Älteste - betont die Reife, Erfahrung</a:t>
            </a:r>
          </a:p>
          <a:p>
            <a:pPr lvl="2"/>
            <a:r>
              <a:rPr lang="de-DE" dirty="0"/>
              <a:t>3. Aufseher („</a:t>
            </a:r>
            <a:r>
              <a:rPr lang="de-DE" dirty="0" err="1"/>
              <a:t>Episcopos</a:t>
            </a:r>
            <a:r>
              <a:rPr lang="de-DE" dirty="0"/>
              <a:t>“), Wächter - betont die Verantwortung: schauen, Vorausblick, Acht geben</a:t>
            </a:r>
          </a:p>
          <a:p>
            <a:pPr lvl="2"/>
            <a:r>
              <a:rPr lang="de-DE" dirty="0"/>
              <a:t>4. Führer, Vorangehende, Vorsteher - betont die Aufgabe des Vorangehens und Vorbildseins</a:t>
            </a:r>
          </a:p>
          <a:p>
            <a:pPr lvl="2"/>
            <a:r>
              <a:rPr lang="de-DE" dirty="0"/>
              <a:t>5. Lehrer - betont die Aufgabe des Weidens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1875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– </a:t>
            </a:r>
            <a:r>
              <a:rPr lang="de-DE" dirty="0" smtClean="0">
                <a:solidFill>
                  <a:srgbClr val="0070C0"/>
                </a:solidFill>
              </a:rPr>
              <a:t>Grobe Gliederung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Gruß: 1,1.2</a:t>
            </a:r>
          </a:p>
          <a:p>
            <a:endParaRPr lang="de-CH" sz="2400" dirty="0" smtClean="0"/>
          </a:p>
          <a:p>
            <a:r>
              <a:rPr lang="de-DE" sz="2800" dirty="0" smtClean="0"/>
              <a:t>I. Vom </a:t>
            </a:r>
            <a:r>
              <a:rPr lang="de-DE" sz="2800" b="1" dirty="0" err="1" smtClean="0"/>
              <a:t>Evangeliumsauftrag</a:t>
            </a:r>
            <a:r>
              <a:rPr lang="de-DE" sz="2800" dirty="0" smtClean="0"/>
              <a:t> 1,3-20</a:t>
            </a:r>
            <a:endParaRPr lang="de-CH" sz="2800" dirty="0" smtClean="0"/>
          </a:p>
          <a:p>
            <a:r>
              <a:rPr lang="de-DE" sz="2800" dirty="0" smtClean="0"/>
              <a:t>II. Anweisungen für das </a:t>
            </a:r>
            <a:r>
              <a:rPr lang="de-DE" sz="2800" b="1" dirty="0" smtClean="0"/>
              <a:t>Verhalten</a:t>
            </a:r>
            <a:r>
              <a:rPr lang="de-DE" sz="2800" dirty="0" smtClean="0"/>
              <a:t> im „</a:t>
            </a:r>
            <a:r>
              <a:rPr lang="de-DE" sz="2800" b="1" dirty="0" smtClean="0"/>
              <a:t>Haus Gottes</a:t>
            </a:r>
            <a:r>
              <a:rPr lang="de-DE" sz="2800" dirty="0" smtClean="0"/>
              <a:t>“ K. 2 u 3 </a:t>
            </a:r>
            <a:r>
              <a:rPr lang="de-DE" sz="2400" dirty="0" smtClean="0"/>
              <a:t>(Gebet, Männer, Frauen, Älteste, Diakone)</a:t>
            </a:r>
            <a:endParaRPr lang="de-CH" sz="2400" dirty="0" smtClean="0"/>
          </a:p>
          <a:p>
            <a:r>
              <a:rPr lang="de-DE" sz="2800" dirty="0" smtClean="0"/>
              <a:t>III. Vom rechten </a:t>
            </a:r>
            <a:r>
              <a:rPr lang="de-DE" sz="2800" b="1" dirty="0" smtClean="0"/>
              <a:t>Verkündigungsdienst</a:t>
            </a:r>
            <a:r>
              <a:rPr lang="de-DE" sz="2800" dirty="0" smtClean="0"/>
              <a:t> K. 4</a:t>
            </a:r>
            <a:endParaRPr lang="de-CH" sz="2800" dirty="0" smtClean="0"/>
          </a:p>
          <a:p>
            <a:r>
              <a:rPr lang="de-DE" sz="2800" dirty="0" smtClean="0"/>
              <a:t>IV. Anweisungen für d </a:t>
            </a:r>
            <a:r>
              <a:rPr lang="de-DE" sz="2800" b="1" dirty="0" smtClean="0"/>
              <a:t>Umgang</a:t>
            </a:r>
            <a:r>
              <a:rPr lang="de-DE" sz="2800" dirty="0" smtClean="0"/>
              <a:t> </a:t>
            </a:r>
            <a:r>
              <a:rPr lang="de-DE" sz="2800" b="1" dirty="0" smtClean="0"/>
              <a:t>mit</a:t>
            </a:r>
            <a:r>
              <a:rPr lang="de-DE" sz="2800" dirty="0" smtClean="0"/>
              <a:t> </a:t>
            </a:r>
            <a:r>
              <a:rPr lang="de-DE" sz="2800" b="1" dirty="0" smtClean="0"/>
              <a:t>verschiedenen</a:t>
            </a:r>
            <a:r>
              <a:rPr lang="de-DE" sz="2800" dirty="0" smtClean="0"/>
              <a:t> </a:t>
            </a:r>
            <a:r>
              <a:rPr lang="de-DE" sz="2800" b="1" dirty="0" smtClean="0"/>
              <a:t>Gruppen</a:t>
            </a:r>
            <a:r>
              <a:rPr lang="de-DE" sz="2800" dirty="0" smtClean="0"/>
              <a:t> 5,1- 6,2 </a:t>
            </a:r>
            <a:r>
              <a:rPr lang="de-DE" sz="2400" dirty="0" smtClean="0"/>
              <a:t>(Männer, Frauen, Witwen, Älteste)</a:t>
            </a:r>
            <a:endParaRPr lang="de-CH" sz="2400" dirty="0" smtClean="0"/>
          </a:p>
          <a:p>
            <a:r>
              <a:rPr lang="de-DE" sz="2800" dirty="0" smtClean="0"/>
              <a:t>V. Vom </a:t>
            </a:r>
            <a:r>
              <a:rPr lang="de-DE" sz="2800" b="1" dirty="0" smtClean="0"/>
              <a:t>Umgang</a:t>
            </a:r>
            <a:r>
              <a:rPr lang="de-DE" sz="2800" dirty="0" smtClean="0"/>
              <a:t> </a:t>
            </a:r>
            <a:r>
              <a:rPr lang="de-DE" sz="2800" b="1" dirty="0" smtClean="0"/>
              <a:t>mit</a:t>
            </a:r>
            <a:r>
              <a:rPr lang="de-DE" sz="2800" dirty="0" smtClean="0"/>
              <a:t> </a:t>
            </a:r>
            <a:r>
              <a:rPr lang="de-DE" sz="2800" b="1" dirty="0" smtClean="0"/>
              <a:t>geistlichen</a:t>
            </a:r>
            <a:r>
              <a:rPr lang="de-DE" sz="2800" dirty="0" smtClean="0"/>
              <a:t> </a:t>
            </a:r>
            <a:r>
              <a:rPr lang="de-DE" sz="2800" b="1" dirty="0" smtClean="0"/>
              <a:t>und</a:t>
            </a:r>
            <a:r>
              <a:rPr lang="de-DE" sz="2800" dirty="0" smtClean="0"/>
              <a:t> </a:t>
            </a:r>
            <a:r>
              <a:rPr lang="de-DE" sz="2800" b="1" dirty="0" smtClean="0"/>
              <a:t>materiellen Gütern </a:t>
            </a:r>
            <a:r>
              <a:rPr lang="de-DE" sz="2800" dirty="0" smtClean="0"/>
              <a:t>6,3-19</a:t>
            </a:r>
          </a:p>
          <a:p>
            <a:endParaRPr lang="de-CH" sz="2800" dirty="0" smtClean="0"/>
          </a:p>
          <a:p>
            <a:pPr marL="0" indent="0">
              <a:buNone/>
            </a:pPr>
            <a:r>
              <a:rPr lang="de-DE" sz="2400" dirty="0" smtClean="0"/>
              <a:t>Schlussaufruf und Gebet 6,20.21</a:t>
            </a:r>
            <a:endParaRPr lang="de-CH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22026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Exkurs zum Dienst der Ältesten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/>
          <a:lstStyle/>
          <a:p>
            <a:r>
              <a:rPr lang="de-DE" sz="3200" dirty="0" smtClean="0"/>
              <a:t>Was Älteste </a:t>
            </a:r>
            <a:r>
              <a:rPr lang="de-DE" sz="3200" dirty="0"/>
              <a:t>zu tun </a:t>
            </a:r>
            <a:r>
              <a:rPr lang="de-DE" sz="3200" dirty="0" smtClean="0"/>
              <a:t>haben</a:t>
            </a:r>
            <a:endParaRPr lang="de-DE" sz="3200" dirty="0"/>
          </a:p>
          <a:p>
            <a:pPr lvl="1"/>
            <a:r>
              <a:rPr lang="de-DE" dirty="0"/>
              <a:t>1. Nähren, weiden (Leben weiter erhalten)</a:t>
            </a:r>
          </a:p>
          <a:p>
            <a:pPr lvl="1"/>
            <a:r>
              <a:rPr lang="de-DE" dirty="0"/>
              <a:t>2. Beschützen, hüten (vor Wegnahme von Leben)</a:t>
            </a:r>
          </a:p>
          <a:p>
            <a:pPr lvl="1"/>
            <a:r>
              <a:rPr lang="de-DE" dirty="0"/>
              <a:t>3. Vorangehen</a:t>
            </a:r>
          </a:p>
          <a:p>
            <a:r>
              <a:rPr lang="de-DE" sz="3200" dirty="0"/>
              <a:t>Wie </a:t>
            </a:r>
            <a:r>
              <a:rPr lang="de-DE" sz="3200" dirty="0" smtClean="0"/>
              <a:t>Älteste </a:t>
            </a:r>
            <a:r>
              <a:rPr lang="de-DE" sz="3200" dirty="0"/>
              <a:t>ihren Dienst auszuführen </a:t>
            </a:r>
            <a:r>
              <a:rPr lang="de-DE" sz="3200" dirty="0" smtClean="0"/>
              <a:t>haben </a:t>
            </a:r>
            <a:r>
              <a:rPr lang="de-DE" sz="3200" dirty="0"/>
              <a:t>(1P 5)</a:t>
            </a:r>
          </a:p>
          <a:p>
            <a:pPr lvl="1"/>
            <a:r>
              <a:rPr lang="de-DE" dirty="0"/>
              <a:t>1. Freiwillig, gerne – NICHT aus Zwang, unwillig oder mit Seufzen</a:t>
            </a:r>
          </a:p>
          <a:p>
            <a:pPr lvl="1"/>
            <a:r>
              <a:rPr lang="de-DE" dirty="0"/>
              <a:t>2. Aufopfernd, ohne etwas als Gegenleistung zu verlangen oder zu erwarten – NICHT gewinnsüchtig</a:t>
            </a:r>
          </a:p>
          <a:p>
            <a:pPr lvl="1"/>
            <a:r>
              <a:rPr lang="de-DE" dirty="0"/>
              <a:t>3. Vorbildhaft arbeitend, sich abmühend – NICHT </a:t>
            </a:r>
            <a:r>
              <a:rPr lang="de-DE" dirty="0" smtClean="0"/>
              <a:t>herrschend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05999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Exkurs zum Dienst der Ältesten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Wie </a:t>
            </a:r>
            <a:r>
              <a:rPr lang="de-DE" sz="2800" dirty="0"/>
              <a:t>die Beziehung der Gemeinde zur Ältestenschaft sein soll</a:t>
            </a:r>
          </a:p>
          <a:p>
            <a:pPr lvl="1"/>
            <a:r>
              <a:rPr lang="de-DE" dirty="0"/>
              <a:t>Anerkennung (</a:t>
            </a:r>
            <a:r>
              <a:rPr lang="de-DE" dirty="0" err="1"/>
              <a:t>Hebr</a:t>
            </a:r>
            <a:r>
              <a:rPr lang="de-DE" dirty="0"/>
              <a:t> 13,17. 1.Thes 5,12: ehren, </a:t>
            </a:r>
            <a:r>
              <a:rPr lang="de-DE" dirty="0" smtClean="0"/>
              <a:t>schätzen, </a:t>
            </a:r>
            <a:r>
              <a:rPr lang="de-DE" dirty="0"/>
              <a:t>nachahmen</a:t>
            </a:r>
            <a:r>
              <a:rPr lang="de-DE" dirty="0" smtClean="0"/>
              <a:t>, unterordnen)</a:t>
            </a:r>
            <a:endParaRPr lang="de-DE" dirty="0"/>
          </a:p>
          <a:p>
            <a:pPr lvl="1"/>
            <a:r>
              <a:rPr lang="de-DE" dirty="0"/>
              <a:t>Entlastung (Gebet, Dienste)</a:t>
            </a:r>
          </a:p>
          <a:p>
            <a:pPr lvl="1"/>
            <a:r>
              <a:rPr lang="de-DE" dirty="0"/>
              <a:t>Zusammenarbeit (Einmütigkeit; Fleiß; dem Herrn dienend)</a:t>
            </a:r>
          </a:p>
          <a:p>
            <a:pPr lvl="1"/>
            <a:r>
              <a:rPr lang="de-DE" dirty="0"/>
              <a:t>Korrektur (von unten her; vom Wort Gottes her)</a:t>
            </a:r>
          </a:p>
          <a:p>
            <a:pPr lvl="1"/>
            <a:r>
              <a:rPr lang="de-DE" dirty="0"/>
              <a:t>Unterstützung (Gebet, Dienste, Verhalten; positiv sein)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4764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Exkurs zum Dienst der Ältesten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800" dirty="0" smtClean="0"/>
              <a:t>Wie </a:t>
            </a:r>
            <a:r>
              <a:rPr lang="de-DE" sz="2800" dirty="0"/>
              <a:t>man </a:t>
            </a:r>
            <a:r>
              <a:rPr lang="de-DE" sz="2800" dirty="0" smtClean="0"/>
              <a:t>Hirte/Ältester </a:t>
            </a:r>
            <a:r>
              <a:rPr lang="de-DE" sz="2800" dirty="0"/>
              <a:t>wird</a:t>
            </a:r>
          </a:p>
          <a:p>
            <a:pPr lvl="2"/>
            <a:r>
              <a:rPr lang="de-DE" dirty="0" smtClean="0"/>
              <a:t>Gott bestimmt und begabt. </a:t>
            </a:r>
          </a:p>
          <a:p>
            <a:pPr lvl="2"/>
            <a:r>
              <a:rPr lang="de-DE" dirty="0" smtClean="0"/>
              <a:t>Eigner Wunsch darf vorhanden sein. </a:t>
            </a:r>
          </a:p>
          <a:p>
            <a:pPr lvl="2"/>
            <a:r>
              <a:rPr lang="de-DE" dirty="0" smtClean="0"/>
              <a:t>Die Führung der Gemeinde hält Ausschau.</a:t>
            </a:r>
          </a:p>
          <a:p>
            <a:pPr lvl="2"/>
            <a:r>
              <a:rPr lang="de-DE" dirty="0" smtClean="0"/>
              <a:t>Die Gemeinde kann dann einbezogen werden.</a:t>
            </a:r>
          </a:p>
          <a:p>
            <a:pPr lvl="2"/>
            <a:r>
              <a:rPr lang="de-DE" dirty="0" smtClean="0"/>
              <a:t>Die neuen Ältesten werden anerkannt.</a:t>
            </a:r>
          </a:p>
          <a:p>
            <a:pPr lvl="1"/>
            <a:r>
              <a:rPr lang="de-DE" sz="2800" dirty="0" smtClean="0"/>
              <a:t>Wie </a:t>
            </a:r>
            <a:r>
              <a:rPr lang="de-DE" sz="2800" dirty="0"/>
              <a:t>viele Leiter eine Gemeinde haben soll </a:t>
            </a:r>
            <a:r>
              <a:rPr lang="de-DE" sz="2800" dirty="0" smtClean="0"/>
              <a:t> </a:t>
            </a:r>
          </a:p>
          <a:p>
            <a:pPr lvl="2"/>
            <a:r>
              <a:rPr lang="de-DE" dirty="0" smtClean="0"/>
              <a:t>So viele der </a:t>
            </a:r>
            <a:r>
              <a:rPr lang="de-DE" dirty="0"/>
              <a:t>Herr begabt </a:t>
            </a:r>
            <a:r>
              <a:rPr lang="de-DE" dirty="0" smtClean="0"/>
              <a:t>hat  </a:t>
            </a:r>
          </a:p>
          <a:p>
            <a:pPr lvl="2"/>
            <a:r>
              <a:rPr lang="de-DE" dirty="0"/>
              <a:t>So viele reif </a:t>
            </a:r>
            <a:r>
              <a:rPr lang="de-DE" dirty="0" smtClean="0"/>
              <a:t>sind </a:t>
            </a:r>
          </a:p>
          <a:p>
            <a:pPr lvl="2"/>
            <a:r>
              <a:rPr lang="de-DE" dirty="0"/>
              <a:t>So viele die </a:t>
            </a:r>
            <a:r>
              <a:rPr lang="de-DE" dirty="0" smtClean="0"/>
              <a:t>Hingabe und die Zeit haben.</a:t>
            </a:r>
          </a:p>
        </p:txBody>
      </p:sp>
    </p:spTree>
    <p:extLst>
      <p:ext uri="{BB962C8B-B14F-4D97-AF65-F5344CB8AC3E}">
        <p14:creationId xmlns:p14="http://schemas.microsoft.com/office/powerpoint/2010/main" val="14363390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-99392"/>
            <a:ext cx="8964488" cy="6957392"/>
          </a:xfrm>
        </p:spPr>
        <p:txBody>
          <a:bodyPr/>
          <a:lstStyle/>
          <a:p>
            <a:pPr lvl="1"/>
            <a:r>
              <a:rPr lang="de-DE" dirty="0"/>
              <a:t>2. Für die Diener: 3,8-13</a:t>
            </a:r>
          </a:p>
          <a:p>
            <a:pPr lvl="2"/>
            <a:r>
              <a:rPr lang="de-DE" dirty="0"/>
              <a:t>a. Qualifikationen für Diener: V. 8.9</a:t>
            </a:r>
          </a:p>
          <a:p>
            <a:pPr lvl="3"/>
            <a:r>
              <a:rPr lang="de-DE" dirty="0" smtClean="0"/>
              <a:t>ehrbar</a:t>
            </a:r>
            <a:r>
              <a:rPr lang="de-DE" dirty="0"/>
              <a:t>,</a:t>
            </a:r>
          </a:p>
          <a:p>
            <a:pPr lvl="3"/>
            <a:r>
              <a:rPr lang="de-DE" dirty="0" smtClean="0"/>
              <a:t>nicht </a:t>
            </a:r>
            <a:r>
              <a:rPr lang="de-DE" dirty="0"/>
              <a:t>doppelzüngig,</a:t>
            </a:r>
          </a:p>
          <a:p>
            <a:pPr lvl="3"/>
            <a:r>
              <a:rPr lang="de-DE" dirty="0" smtClean="0"/>
              <a:t>nicht </a:t>
            </a:r>
            <a:r>
              <a:rPr lang="de-DE" dirty="0"/>
              <a:t>vielem Wein ergeben,</a:t>
            </a:r>
          </a:p>
          <a:p>
            <a:pPr lvl="3"/>
            <a:r>
              <a:rPr lang="de-DE" dirty="0" smtClean="0"/>
              <a:t>nicht </a:t>
            </a:r>
            <a:r>
              <a:rPr lang="de-DE" dirty="0"/>
              <a:t>schändlichem (od.: unehrlichem) Gewinn nachgehend</a:t>
            </a:r>
          </a:p>
          <a:p>
            <a:pPr lvl="3"/>
            <a:r>
              <a:rPr lang="de-DE" dirty="0" smtClean="0"/>
              <a:t>Das </a:t>
            </a:r>
            <a:r>
              <a:rPr lang="de-DE" dirty="0"/>
              <a:t>Geheimnis des Glauben in reinem Gewissen bewahrend</a:t>
            </a:r>
          </a:p>
          <a:p>
            <a:pPr lvl="2"/>
            <a:r>
              <a:rPr lang="de-DE" dirty="0"/>
              <a:t>b. Die Erprobung der Diener: V. 10</a:t>
            </a:r>
          </a:p>
          <a:p>
            <a:pPr lvl="2"/>
            <a:r>
              <a:rPr lang="de-DE" dirty="0"/>
              <a:t>c. Qualifikationen für die dienenden Frauen: V. 11</a:t>
            </a:r>
          </a:p>
          <a:p>
            <a:pPr lvl="3"/>
            <a:r>
              <a:rPr lang="de-DE" dirty="0"/>
              <a:t>ehrbar,</a:t>
            </a:r>
          </a:p>
          <a:p>
            <a:pPr lvl="3"/>
            <a:r>
              <a:rPr lang="de-DE" dirty="0"/>
              <a:t>nicht verleumderisch,</a:t>
            </a:r>
          </a:p>
          <a:p>
            <a:pPr lvl="3"/>
            <a:r>
              <a:rPr lang="de-DE" dirty="0"/>
              <a:t>nüchtern,</a:t>
            </a:r>
          </a:p>
          <a:p>
            <a:pPr lvl="3"/>
            <a:r>
              <a:rPr lang="de-DE" dirty="0"/>
              <a:t>treu in allem</a:t>
            </a:r>
          </a:p>
          <a:p>
            <a:pPr lvl="2"/>
            <a:r>
              <a:rPr lang="de-DE" dirty="0"/>
              <a:t>d. Weitere Qualifikationen für die Diener: V. 12</a:t>
            </a:r>
          </a:p>
          <a:p>
            <a:pPr lvl="3"/>
            <a:r>
              <a:rPr lang="de-DE" dirty="0"/>
              <a:t>Die Ehe betreffend</a:t>
            </a:r>
          </a:p>
          <a:p>
            <a:pPr lvl="3"/>
            <a:r>
              <a:rPr lang="de-DE" dirty="0"/>
              <a:t>Die Familie betreffend</a:t>
            </a:r>
          </a:p>
          <a:p>
            <a:pPr lvl="2"/>
            <a:r>
              <a:rPr lang="de-DE" dirty="0"/>
              <a:t>e. Ermutigendes: V. </a:t>
            </a:r>
            <a:r>
              <a:rPr lang="de-DE" dirty="0" smtClean="0"/>
              <a:t>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90982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900879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2304256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1Tm – </a:t>
            </a:r>
            <a:r>
              <a:rPr lang="de-CH" dirty="0">
                <a:solidFill>
                  <a:srgbClr val="0070C0"/>
                </a:solidFill>
              </a:rPr>
              <a:t>Ermutigung und Anweisung</a:t>
            </a:r>
            <a:br>
              <a:rPr lang="de-CH" dirty="0">
                <a:solidFill>
                  <a:srgbClr val="0070C0"/>
                </a:solidFill>
              </a:rPr>
            </a:br>
            <a:r>
              <a:rPr lang="de-CH" dirty="0">
                <a:solidFill>
                  <a:srgbClr val="0070C0"/>
                </a:solidFill>
              </a:rPr>
              <a:t> für einen </a:t>
            </a:r>
            <a:r>
              <a:rPr lang="de-CH" dirty="0" smtClean="0">
                <a:solidFill>
                  <a:srgbClr val="0070C0"/>
                </a:solidFill>
              </a:rPr>
              <a:t>Mitarbeiter im </a:t>
            </a:r>
            <a:r>
              <a:rPr lang="de-CH" dirty="0">
                <a:solidFill>
                  <a:srgbClr val="0070C0"/>
                </a:solidFill>
              </a:rPr>
              <a:t>apostolischen </a:t>
            </a:r>
            <a:r>
              <a:rPr lang="de-CH" dirty="0" smtClean="0">
                <a:solidFill>
                  <a:srgbClr val="0070C0"/>
                </a:solidFill>
              </a:rPr>
              <a:t>Dienst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Gruß: 1,1.2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I. Vom </a:t>
            </a:r>
            <a:r>
              <a:rPr lang="de-DE" sz="2800" b="1" dirty="0" err="1" smtClean="0">
                <a:solidFill>
                  <a:schemeClr val="tx1"/>
                </a:solidFill>
              </a:rPr>
              <a:t>Evangeliumsauftrag</a:t>
            </a:r>
            <a:r>
              <a:rPr lang="de-DE" sz="2800" dirty="0" smtClean="0">
                <a:solidFill>
                  <a:schemeClr val="tx1"/>
                </a:solidFill>
              </a:rPr>
              <a:t> 1,3-20</a:t>
            </a:r>
            <a:endParaRPr lang="de-CH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II. Anweisungen für das </a:t>
            </a:r>
            <a:r>
              <a:rPr lang="de-DE" sz="2800" b="1" dirty="0" smtClean="0">
                <a:solidFill>
                  <a:schemeClr val="tx1"/>
                </a:solidFill>
              </a:rPr>
              <a:t>Verhalten</a:t>
            </a:r>
            <a:r>
              <a:rPr lang="de-DE" sz="2800" dirty="0" smtClean="0">
                <a:solidFill>
                  <a:schemeClr val="tx1"/>
                </a:solidFill>
              </a:rPr>
              <a:t> im „</a:t>
            </a:r>
            <a:r>
              <a:rPr lang="de-DE" sz="2800" b="1" dirty="0" smtClean="0">
                <a:solidFill>
                  <a:schemeClr val="tx1"/>
                </a:solidFill>
              </a:rPr>
              <a:t>Haus Gottes</a:t>
            </a:r>
            <a:r>
              <a:rPr lang="de-DE" sz="2800" dirty="0" smtClean="0">
                <a:solidFill>
                  <a:schemeClr val="tx1"/>
                </a:solidFill>
              </a:rPr>
              <a:t>“ K. 2 u 3 </a:t>
            </a:r>
            <a:r>
              <a:rPr lang="de-DE" sz="2400" dirty="0" smtClean="0">
                <a:solidFill>
                  <a:schemeClr val="tx1"/>
                </a:solidFill>
              </a:rPr>
              <a:t>(Gebet, Männer, Frauen, Älteste, Diakone)</a:t>
            </a:r>
            <a:endParaRPr lang="de-CH" sz="2400" dirty="0" smtClean="0">
              <a:solidFill>
                <a:schemeClr val="tx1"/>
              </a:solidFill>
            </a:endParaRPr>
          </a:p>
          <a:p>
            <a:r>
              <a:rPr lang="de-DE" sz="2800" dirty="0" smtClean="0"/>
              <a:t>III. Vom rechten </a:t>
            </a:r>
            <a:r>
              <a:rPr lang="de-DE" sz="2800" b="1" dirty="0" smtClean="0"/>
              <a:t>Verkündigungsdienst</a:t>
            </a:r>
            <a:r>
              <a:rPr lang="de-DE" sz="2800" dirty="0" smtClean="0"/>
              <a:t> K. 4</a:t>
            </a:r>
            <a:endParaRPr lang="de-CH" sz="2800" dirty="0" smtClean="0"/>
          </a:p>
          <a:p>
            <a:r>
              <a:rPr lang="de-DE" sz="2800" dirty="0" smtClean="0"/>
              <a:t>IV. Anweisungen für den </a:t>
            </a:r>
            <a:r>
              <a:rPr lang="de-DE" sz="2800" b="1" dirty="0" smtClean="0"/>
              <a:t>Umgang</a:t>
            </a:r>
            <a:r>
              <a:rPr lang="de-DE" sz="2800" dirty="0" smtClean="0"/>
              <a:t> </a:t>
            </a:r>
            <a:r>
              <a:rPr lang="de-DE" sz="2800" b="1" dirty="0" smtClean="0"/>
              <a:t>mit</a:t>
            </a:r>
            <a:r>
              <a:rPr lang="de-DE" sz="2800" dirty="0" smtClean="0"/>
              <a:t> </a:t>
            </a:r>
            <a:r>
              <a:rPr lang="de-DE" sz="2800" b="1" dirty="0" smtClean="0"/>
              <a:t>verschiedenen</a:t>
            </a:r>
            <a:r>
              <a:rPr lang="de-DE" sz="2800" dirty="0" smtClean="0"/>
              <a:t> </a:t>
            </a:r>
            <a:r>
              <a:rPr lang="de-DE" sz="2800" b="1" dirty="0" smtClean="0"/>
              <a:t>Gruppen</a:t>
            </a:r>
            <a:r>
              <a:rPr lang="de-DE" sz="2800" dirty="0" smtClean="0"/>
              <a:t> 5,1- 6,2 </a:t>
            </a:r>
            <a:r>
              <a:rPr lang="de-DE" sz="2400" dirty="0" smtClean="0"/>
              <a:t>(Männer, Frauen, Witwen, Älteste)</a:t>
            </a:r>
            <a:endParaRPr lang="de-CH" sz="2400" dirty="0" smtClean="0"/>
          </a:p>
          <a:p>
            <a:r>
              <a:rPr lang="de-DE" sz="2800" dirty="0" smtClean="0"/>
              <a:t>V. Vom </a:t>
            </a:r>
            <a:r>
              <a:rPr lang="de-DE" sz="2800" b="1" dirty="0" smtClean="0"/>
              <a:t>Umgang</a:t>
            </a:r>
            <a:r>
              <a:rPr lang="de-DE" sz="2800" dirty="0" smtClean="0"/>
              <a:t> </a:t>
            </a:r>
            <a:r>
              <a:rPr lang="de-DE" sz="2800" b="1" dirty="0" smtClean="0"/>
              <a:t>mit</a:t>
            </a:r>
            <a:r>
              <a:rPr lang="de-DE" sz="2800" dirty="0" smtClean="0"/>
              <a:t> </a:t>
            </a:r>
            <a:r>
              <a:rPr lang="de-DE" sz="2800" b="1" dirty="0" smtClean="0"/>
              <a:t>geistlichen</a:t>
            </a:r>
            <a:r>
              <a:rPr lang="de-DE" sz="2800" dirty="0" smtClean="0"/>
              <a:t> </a:t>
            </a:r>
            <a:r>
              <a:rPr lang="de-DE" sz="2800" b="1" dirty="0" smtClean="0"/>
              <a:t>und</a:t>
            </a:r>
            <a:r>
              <a:rPr lang="de-DE" sz="2800" dirty="0" smtClean="0"/>
              <a:t> </a:t>
            </a:r>
            <a:r>
              <a:rPr lang="de-DE" sz="2800" b="1" dirty="0" smtClean="0"/>
              <a:t>materiellen Gütern </a:t>
            </a:r>
            <a:r>
              <a:rPr lang="de-DE" sz="2800" dirty="0" smtClean="0"/>
              <a:t>6,3-19</a:t>
            </a:r>
          </a:p>
          <a:p>
            <a:pPr marL="0" indent="0">
              <a:buNone/>
            </a:pPr>
            <a:r>
              <a:rPr lang="de-DE" sz="2400" dirty="0" smtClean="0"/>
              <a:t>Schlussaufruf und Gebet 6,20.21</a:t>
            </a:r>
            <a:endParaRPr lang="de-CH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75900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C. Mitteilung für den Verantwortlichen: 3,14-16</a:t>
            </a:r>
          </a:p>
          <a:p>
            <a:pPr lvl="1"/>
            <a:r>
              <a:rPr lang="de-DE" dirty="0"/>
              <a:t>1. Über den Grund des Schreibens: 3,14.15</a:t>
            </a:r>
          </a:p>
          <a:p>
            <a:pPr lvl="1"/>
            <a:r>
              <a:rPr lang="de-DE" dirty="0"/>
              <a:t>2. Über die Größe dieses Dienstes [Das große Geheimnis der </a:t>
            </a:r>
            <a:r>
              <a:rPr lang="de-DE" dirty="0" smtClean="0"/>
              <a:t>Ehrfurcht / der rechten Frömmigkeit]: </a:t>
            </a:r>
            <a:r>
              <a:rPr lang="de-DE" dirty="0"/>
              <a:t>3,16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4977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080120"/>
          </a:xfrm>
        </p:spPr>
        <p:txBody>
          <a:bodyPr/>
          <a:lstStyle/>
          <a:p>
            <a:r>
              <a:rPr lang="de-DE" dirty="0" smtClean="0"/>
              <a:t>1Tm 3,16A: </a:t>
            </a:r>
            <a:r>
              <a:rPr lang="de-DE" i="1" dirty="0" smtClean="0"/>
              <a:t>Gott</a:t>
            </a:r>
            <a:r>
              <a:rPr lang="de-DE" dirty="0" smtClean="0"/>
              <a:t> </a:t>
            </a:r>
            <a:r>
              <a:rPr lang="de-DE" dirty="0"/>
              <a:t>wurde geoffenbart im Fleisch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0505"/>
                </a:solidFill>
              </a:rPr>
              <a:t>ODER:  </a:t>
            </a:r>
            <a:r>
              <a:rPr lang="de-DE" i="1" dirty="0" smtClean="0"/>
              <a:t>welcher</a:t>
            </a:r>
            <a:r>
              <a:rPr lang="de-DE" dirty="0" smtClean="0"/>
              <a:t> geoffenbart wurde im Fleisch  </a:t>
            </a:r>
            <a:r>
              <a:rPr lang="de-DE" sz="3600" dirty="0" smtClean="0">
                <a:solidFill>
                  <a:srgbClr val="FF0505"/>
                </a:solidFill>
              </a:rPr>
              <a:t>?</a:t>
            </a:r>
            <a:endParaRPr lang="de-DE" dirty="0" smtClean="0">
              <a:solidFill>
                <a:srgbClr val="FF0505"/>
              </a:solidFill>
            </a:endParaRPr>
          </a:p>
          <a:p>
            <a:pPr marL="0" indent="0">
              <a:buNone/>
            </a:pP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Bwgrkl" pitchFamily="2" charset="0"/>
              </a:rPr>
              <a:t>QEOS</a:t>
            </a: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de-DE" sz="3200" dirty="0" smtClean="0">
                <a:solidFill>
                  <a:schemeClr val="tx2">
                    <a:lumMod val="50000"/>
                  </a:schemeClr>
                </a:solidFill>
              </a:rPr>
              <a:t>kurz:</a:t>
            </a: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Bwgrkl" pitchFamily="2" charset="0"/>
              </a:rPr>
              <a:t>QS</a:t>
            </a: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)</a:t>
            </a: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Bwgrkl" pitchFamily="2" charset="0"/>
              </a:rPr>
              <a:t> </a:t>
            </a:r>
            <a:r>
              <a:rPr lang="de-DE" dirty="0" smtClean="0"/>
              <a:t>= </a:t>
            </a:r>
            <a:r>
              <a:rPr lang="de-DE" sz="3600" i="1" dirty="0" smtClean="0"/>
              <a:t>Gott</a:t>
            </a:r>
            <a:r>
              <a:rPr lang="de-DE" dirty="0" smtClean="0"/>
              <a:t>:  </a:t>
            </a:r>
            <a:r>
              <a:rPr lang="de-DE" dirty="0" smtClean="0">
                <a:solidFill>
                  <a:schemeClr val="tx1"/>
                </a:solidFill>
              </a:rPr>
              <a:t>97 % (= über 300) </a:t>
            </a:r>
            <a:r>
              <a:rPr lang="de-DE" dirty="0">
                <a:solidFill>
                  <a:schemeClr val="tx1"/>
                </a:solidFill>
              </a:rPr>
              <a:t>der griech. </a:t>
            </a:r>
            <a:r>
              <a:rPr lang="de-DE" dirty="0" smtClean="0">
                <a:solidFill>
                  <a:schemeClr val="tx1"/>
                </a:solidFill>
              </a:rPr>
              <a:t>Handschriften; + </a:t>
            </a:r>
            <a:r>
              <a:rPr lang="en-US" dirty="0" err="1"/>
              <a:t>Gregor</a:t>
            </a:r>
            <a:r>
              <a:rPr lang="en-US" b="0" dirty="0"/>
              <a:t> </a:t>
            </a:r>
            <a:r>
              <a:rPr lang="en-US" dirty="0"/>
              <a:t>von Nyssa</a:t>
            </a:r>
            <a:r>
              <a:rPr lang="en-US" b="0" dirty="0"/>
              <a:t>, </a:t>
            </a:r>
            <a:r>
              <a:rPr lang="en-US" dirty="0"/>
              <a:t>Athanasius</a:t>
            </a:r>
            <a:r>
              <a:rPr lang="en-US" b="0" dirty="0"/>
              <a:t>, </a:t>
            </a:r>
            <a:r>
              <a:rPr lang="en-US" dirty="0" err="1"/>
              <a:t>Didymus</a:t>
            </a:r>
            <a:r>
              <a:rPr lang="en-US" b="0" dirty="0"/>
              <a:t>, </a:t>
            </a:r>
            <a:r>
              <a:rPr lang="en-US" dirty="0" err="1"/>
              <a:t>Chrysostomus</a:t>
            </a:r>
            <a:r>
              <a:rPr lang="en-US" b="0" dirty="0"/>
              <a:t>, </a:t>
            </a:r>
            <a:r>
              <a:rPr lang="en-US" dirty="0" err="1"/>
              <a:t>Theodoret</a:t>
            </a:r>
            <a:r>
              <a:rPr lang="en-US" b="0" dirty="0"/>
              <a:t> und </a:t>
            </a:r>
            <a:r>
              <a:rPr lang="en-US" dirty="0" err="1"/>
              <a:t>Euthalius</a:t>
            </a:r>
            <a:r>
              <a:rPr lang="en-US" b="0" dirty="0"/>
              <a:t> 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Bwgrkl" pitchFamily="2" charset="0"/>
              </a:rPr>
              <a:t>OS</a:t>
            </a:r>
            <a:r>
              <a:rPr lang="de-DE" dirty="0" smtClean="0"/>
              <a:t>= </a:t>
            </a:r>
            <a:r>
              <a:rPr lang="de-DE" sz="3600" i="1" dirty="0" smtClean="0"/>
              <a:t>welcher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tx1"/>
                </a:solidFill>
              </a:rPr>
              <a:t>3 </a:t>
            </a:r>
            <a:r>
              <a:rPr lang="de-DE" dirty="0">
                <a:solidFill>
                  <a:schemeClr val="tx1"/>
                </a:solidFill>
              </a:rPr>
              <a:t>% </a:t>
            </a: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err="1" smtClean="0">
                <a:solidFill>
                  <a:schemeClr val="tx1"/>
                </a:solidFill>
              </a:rPr>
              <a:t>gr.Hss</a:t>
            </a:r>
            <a:r>
              <a:rPr lang="de-DE" dirty="0" smtClean="0">
                <a:solidFill>
                  <a:schemeClr val="tx1"/>
                </a:solidFill>
              </a:rPr>
              <a:t> (</a:t>
            </a:r>
            <a:r>
              <a:rPr lang="es-ES" dirty="0" smtClean="0">
                <a:solidFill>
                  <a:srgbClr val="7030A0"/>
                </a:solidFill>
              </a:rPr>
              <a:t>alef*, </a:t>
            </a:r>
            <a:r>
              <a:rPr lang="es-ES" dirty="0">
                <a:solidFill>
                  <a:srgbClr val="7030A0"/>
                </a:solidFill>
              </a:rPr>
              <a:t>A</a:t>
            </a:r>
            <a:r>
              <a:rPr lang="es-ES" dirty="0" smtClean="0">
                <a:solidFill>
                  <a:srgbClr val="7030A0"/>
                </a:solidFill>
              </a:rPr>
              <a:t>*, C*, F010, G012, Psi, 3 + 4 Minusk.</a:t>
            </a:r>
            <a:r>
              <a:rPr lang="es-ES" dirty="0" smtClean="0"/>
              <a:t>) </a:t>
            </a:r>
            <a:r>
              <a:rPr lang="de-DE" dirty="0" err="1" smtClean="0">
                <a:solidFill>
                  <a:srgbClr val="7030A0"/>
                </a:solidFill>
              </a:rPr>
              <a:t>Alef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7030A0"/>
                </a:solidFill>
              </a:rPr>
              <a:t>A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es-ES" dirty="0" smtClean="0">
                <a:solidFill>
                  <a:srgbClr val="7030A0"/>
                </a:solidFill>
              </a:rPr>
              <a:t>C </a:t>
            </a:r>
            <a:r>
              <a:rPr lang="de-DE" dirty="0" smtClean="0"/>
              <a:t>wurden später korrigiert.</a:t>
            </a:r>
          </a:p>
          <a:p>
            <a:pPr marL="0" indent="0">
              <a:buNone/>
            </a:pPr>
            <a:r>
              <a:rPr lang="de-DE" dirty="0" smtClean="0"/>
              <a:t>→ Und es würde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/>
              <a:t>vorausgehendes</a:t>
            </a:r>
            <a:r>
              <a:rPr lang="en-US" dirty="0"/>
              <a:t> </a:t>
            </a:r>
            <a:r>
              <a:rPr lang="en-US" dirty="0" err="1"/>
              <a:t>Bezugswort</a:t>
            </a:r>
            <a:r>
              <a:rPr lang="en-US" dirty="0"/>
              <a:t> </a:t>
            </a:r>
            <a:r>
              <a:rPr lang="en-US" dirty="0" err="1" smtClean="0"/>
              <a:t>fehlen</a:t>
            </a:r>
            <a:r>
              <a:rPr lang="en-US" dirty="0" smtClean="0"/>
              <a:t>: </a:t>
            </a:r>
            <a:endParaRPr lang="de-DE" dirty="0"/>
          </a:p>
          <a:p>
            <a:pPr marL="0" indent="0">
              <a:buNone/>
            </a:pPr>
            <a:r>
              <a:rPr lang="de-CH" dirty="0" smtClean="0">
                <a:solidFill>
                  <a:srgbClr val="C00000"/>
                </a:solidFill>
              </a:rPr>
              <a:t>«Groß ist … das </a:t>
            </a:r>
            <a:r>
              <a:rPr lang="de-CH" dirty="0">
                <a:solidFill>
                  <a:srgbClr val="C00000"/>
                </a:solidFill>
              </a:rPr>
              <a:t>Geheimnis der </a:t>
            </a:r>
            <a:r>
              <a:rPr lang="de-CH" dirty="0" smtClean="0">
                <a:solidFill>
                  <a:srgbClr val="C00000"/>
                </a:solidFill>
              </a:rPr>
              <a:t>Ehrfurcht</a:t>
            </a:r>
            <a:r>
              <a:rPr lang="de-CH" dirty="0">
                <a:solidFill>
                  <a:srgbClr val="C00000"/>
                </a:solidFill>
              </a:rPr>
              <a:t>; welcher geoffenbart wurde im </a:t>
            </a:r>
            <a:r>
              <a:rPr lang="de-CH" dirty="0" smtClean="0">
                <a:solidFill>
                  <a:srgbClr val="C00000"/>
                </a:solidFill>
              </a:rPr>
              <a:t>Fleisch»</a:t>
            </a:r>
            <a:endParaRPr lang="de-DE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8820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3,16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24544" y="1412776"/>
            <a:ext cx="9505056" cy="5445224"/>
          </a:xfrm>
        </p:spPr>
        <p:txBody>
          <a:bodyPr/>
          <a:lstStyle/>
          <a:p>
            <a:pPr lvl="2"/>
            <a:endParaRPr lang="de-DE" dirty="0" smtClean="0"/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geoffenbart</a:t>
            </a:r>
            <a:r>
              <a:rPr lang="de-DE" dirty="0" smtClean="0"/>
              <a:t> </a:t>
            </a:r>
            <a:r>
              <a:rPr lang="de-DE" dirty="0"/>
              <a:t>im </a:t>
            </a:r>
            <a:r>
              <a:rPr lang="de-DE" dirty="0" smtClean="0"/>
              <a:t>Fleisch 			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gerechtfertigt</a:t>
            </a:r>
            <a:r>
              <a:rPr lang="de-DE" dirty="0"/>
              <a:t> im </a:t>
            </a:r>
            <a:r>
              <a:rPr lang="de-DE" dirty="0" smtClean="0"/>
              <a:t>Geist 			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</a:p>
          <a:p>
            <a:pPr lvl="2"/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gesehen</a:t>
            </a:r>
            <a:r>
              <a:rPr lang="de-DE" dirty="0" smtClean="0"/>
              <a:t> </a:t>
            </a:r>
            <a:r>
              <a:rPr lang="de-DE" dirty="0"/>
              <a:t>von </a:t>
            </a:r>
            <a:r>
              <a:rPr lang="de-DE" dirty="0" smtClean="0"/>
              <a:t>Engeln 				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verkündet</a:t>
            </a:r>
            <a:r>
              <a:rPr lang="de-DE" dirty="0" smtClean="0"/>
              <a:t> </a:t>
            </a:r>
            <a:r>
              <a:rPr lang="de-DE" dirty="0"/>
              <a:t>unter </a:t>
            </a:r>
            <a:r>
              <a:rPr lang="de-DE" dirty="0" smtClean="0"/>
              <a:t>den Völkern 		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</a:p>
          <a:p>
            <a:pPr lvl="2"/>
            <a:endParaRPr lang="de-DE" dirty="0" smtClean="0">
              <a:solidFill>
                <a:srgbClr val="FF000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geglaubt</a:t>
            </a:r>
            <a:r>
              <a:rPr lang="de-DE" dirty="0" smtClean="0"/>
              <a:t> </a:t>
            </a:r>
            <a:r>
              <a:rPr lang="de-DE" dirty="0"/>
              <a:t>in der </a:t>
            </a:r>
            <a:r>
              <a:rPr lang="de-DE" dirty="0" smtClean="0"/>
              <a:t>Welt 				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aufgenommen</a:t>
            </a:r>
            <a:r>
              <a:rPr lang="de-DE" dirty="0"/>
              <a:t> in </a:t>
            </a:r>
            <a:r>
              <a:rPr lang="de-DE" dirty="0" smtClean="0"/>
              <a:t>Herrlichkeit</a:t>
            </a:r>
            <a:r>
              <a:rPr lang="de-DE" dirty="0"/>
              <a:t> </a:t>
            </a:r>
            <a:r>
              <a:rPr lang="de-DE" dirty="0" smtClean="0"/>
              <a:t>		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endParaRPr lang="de-DE" dirty="0">
              <a:solidFill>
                <a:srgbClr val="0070C0"/>
              </a:solidFill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4579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3,16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24544" y="1412776"/>
            <a:ext cx="9505056" cy="5445224"/>
          </a:xfrm>
        </p:spPr>
        <p:txBody>
          <a:bodyPr/>
          <a:lstStyle/>
          <a:p>
            <a:pPr lvl="2"/>
            <a:endParaRPr lang="de-DE" dirty="0" smtClean="0"/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geoffenbart</a:t>
            </a:r>
            <a:r>
              <a:rPr lang="de-DE" dirty="0" smtClean="0"/>
              <a:t> </a:t>
            </a:r>
            <a:r>
              <a:rPr lang="de-DE" dirty="0"/>
              <a:t>im </a:t>
            </a:r>
            <a:r>
              <a:rPr lang="de-DE" dirty="0" smtClean="0"/>
              <a:t>Fleisch 			</a:t>
            </a:r>
            <a:r>
              <a:rPr lang="de-DE" dirty="0" smtClean="0">
                <a:solidFill>
                  <a:srgbClr val="0000FF"/>
                </a:solidFill>
              </a:rPr>
              <a:t>(unten)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gerechtfertigt</a:t>
            </a:r>
            <a:r>
              <a:rPr lang="de-DE" dirty="0"/>
              <a:t> im </a:t>
            </a:r>
            <a:r>
              <a:rPr lang="de-DE" dirty="0" smtClean="0"/>
              <a:t>Geist 			</a:t>
            </a:r>
            <a:r>
              <a:rPr lang="de-DE" dirty="0" smtClean="0">
                <a:solidFill>
                  <a:srgbClr val="0070C0"/>
                </a:solidFill>
              </a:rPr>
              <a:t>(oben)</a:t>
            </a:r>
          </a:p>
          <a:p>
            <a:pPr lvl="2"/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gesehen</a:t>
            </a:r>
            <a:r>
              <a:rPr lang="de-DE" dirty="0" smtClean="0"/>
              <a:t> </a:t>
            </a:r>
            <a:r>
              <a:rPr lang="de-DE" dirty="0"/>
              <a:t>von </a:t>
            </a:r>
            <a:r>
              <a:rPr lang="de-DE" dirty="0" smtClean="0"/>
              <a:t>Engeln 				</a:t>
            </a:r>
            <a:r>
              <a:rPr lang="de-DE" dirty="0" smtClean="0">
                <a:solidFill>
                  <a:srgbClr val="0070C0"/>
                </a:solidFill>
              </a:rPr>
              <a:t>(im Himmel)</a:t>
            </a:r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verkündet</a:t>
            </a:r>
            <a:r>
              <a:rPr lang="de-DE" dirty="0" smtClean="0"/>
              <a:t> </a:t>
            </a:r>
            <a:r>
              <a:rPr lang="de-DE" dirty="0"/>
              <a:t>unter </a:t>
            </a:r>
            <a:r>
              <a:rPr lang="de-DE" dirty="0" smtClean="0"/>
              <a:t>den Völkern 		</a:t>
            </a:r>
            <a:r>
              <a:rPr lang="de-DE" dirty="0" smtClean="0">
                <a:solidFill>
                  <a:srgbClr val="0000FF"/>
                </a:solidFill>
              </a:rPr>
              <a:t>(auf Erden)</a:t>
            </a:r>
          </a:p>
          <a:p>
            <a:pPr lvl="2"/>
            <a:endParaRPr lang="de-DE" dirty="0" smtClean="0">
              <a:solidFill>
                <a:srgbClr val="FF000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geglaubt</a:t>
            </a:r>
            <a:r>
              <a:rPr lang="de-DE" dirty="0" smtClean="0"/>
              <a:t> </a:t>
            </a:r>
            <a:r>
              <a:rPr lang="de-DE" dirty="0"/>
              <a:t>in der </a:t>
            </a:r>
            <a:r>
              <a:rPr lang="de-DE" dirty="0" smtClean="0"/>
              <a:t>Welt 				</a:t>
            </a:r>
            <a:r>
              <a:rPr lang="de-DE" dirty="0" smtClean="0">
                <a:solidFill>
                  <a:srgbClr val="0000FF"/>
                </a:solidFill>
              </a:rPr>
              <a:t>(auf Erden)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aufgenommen</a:t>
            </a:r>
            <a:r>
              <a:rPr lang="de-DE" dirty="0"/>
              <a:t> in </a:t>
            </a:r>
            <a:r>
              <a:rPr lang="de-DE" dirty="0" smtClean="0"/>
              <a:t>Herrlichkeit</a:t>
            </a:r>
            <a:r>
              <a:rPr lang="de-DE" dirty="0"/>
              <a:t> </a:t>
            </a:r>
            <a:r>
              <a:rPr lang="de-DE" dirty="0" smtClean="0"/>
              <a:t>		</a:t>
            </a:r>
            <a:r>
              <a:rPr lang="de-DE" dirty="0" smtClean="0">
                <a:solidFill>
                  <a:srgbClr val="0070C0"/>
                </a:solidFill>
              </a:rPr>
              <a:t>(im Himmel)</a:t>
            </a:r>
            <a:endParaRPr lang="de-DE" dirty="0">
              <a:solidFill>
                <a:srgbClr val="0070C0"/>
              </a:solidFill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76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Gruß: 1,1.2</a:t>
            </a:r>
          </a:p>
          <a:p>
            <a:pPr lvl="1"/>
            <a:r>
              <a:rPr lang="de-DE" dirty="0"/>
              <a:t>Der Grüßende: 1,1</a:t>
            </a:r>
          </a:p>
          <a:p>
            <a:pPr lvl="1"/>
            <a:r>
              <a:rPr lang="de-DE" dirty="0"/>
              <a:t>Der Gegrüßte: 1,2A</a:t>
            </a:r>
          </a:p>
          <a:p>
            <a:pPr lvl="1"/>
            <a:r>
              <a:rPr lang="de-DE" dirty="0"/>
              <a:t>Das Grußwort: 1,2M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7384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3,16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24544" y="1412776"/>
            <a:ext cx="9396536" cy="5445224"/>
          </a:xfrm>
        </p:spPr>
        <p:txBody>
          <a:bodyPr/>
          <a:lstStyle/>
          <a:p>
            <a:pPr lvl="2"/>
            <a:endParaRPr lang="de-DE" dirty="0" smtClean="0"/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geoffenbart</a:t>
            </a:r>
            <a:r>
              <a:rPr lang="de-DE" dirty="0" smtClean="0"/>
              <a:t> </a:t>
            </a:r>
            <a:r>
              <a:rPr lang="de-DE" dirty="0"/>
              <a:t>im </a:t>
            </a:r>
            <a:r>
              <a:rPr lang="de-DE" dirty="0" smtClean="0"/>
              <a:t>Fleisch 	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(Christi Erniedrigung)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gerechtfertigt</a:t>
            </a:r>
            <a:r>
              <a:rPr lang="de-DE" dirty="0"/>
              <a:t> im </a:t>
            </a:r>
            <a:r>
              <a:rPr lang="de-DE" dirty="0" smtClean="0"/>
              <a:t>Geist 			</a:t>
            </a:r>
            <a:r>
              <a:rPr lang="de-DE" dirty="0" smtClean="0">
                <a:solidFill>
                  <a:srgbClr val="0070C0"/>
                </a:solidFill>
              </a:rPr>
              <a:t>(Christi Erhöhung)</a:t>
            </a:r>
          </a:p>
          <a:p>
            <a:pPr lvl="2"/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gesehen</a:t>
            </a:r>
            <a:r>
              <a:rPr lang="de-DE" dirty="0" smtClean="0"/>
              <a:t> </a:t>
            </a:r>
            <a:r>
              <a:rPr lang="de-DE" dirty="0"/>
              <a:t>von </a:t>
            </a:r>
            <a:r>
              <a:rPr lang="de-DE" dirty="0" smtClean="0"/>
              <a:t>Engeln 	 	</a:t>
            </a:r>
            <a:r>
              <a:rPr lang="de-DE" dirty="0" smtClean="0">
                <a:solidFill>
                  <a:schemeClr val="tx1"/>
                </a:solidFill>
              </a:rPr>
              <a:t>(Mehrzahl)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70C0"/>
                </a:solidFill>
              </a:rPr>
              <a:t>(im Himmel)</a:t>
            </a:r>
            <a:endParaRPr lang="de-DE" dirty="0">
              <a:solidFill>
                <a:srgbClr val="0070C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verkündet</a:t>
            </a:r>
            <a:r>
              <a:rPr lang="de-DE" dirty="0" smtClean="0"/>
              <a:t> </a:t>
            </a:r>
            <a:r>
              <a:rPr lang="de-DE" dirty="0"/>
              <a:t>unter </a:t>
            </a:r>
            <a:r>
              <a:rPr lang="de-DE" dirty="0" smtClean="0"/>
              <a:t>den Völkern </a:t>
            </a:r>
            <a:r>
              <a:rPr lang="de-DE" dirty="0">
                <a:solidFill>
                  <a:schemeClr val="tx1"/>
                </a:solidFill>
              </a:rPr>
              <a:t>(Mehrzahl)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(auf Erden)</a:t>
            </a:r>
          </a:p>
          <a:p>
            <a:pPr lvl="2"/>
            <a:endParaRPr lang="de-DE" dirty="0" smtClean="0">
              <a:solidFill>
                <a:srgbClr val="FF0000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 geglaubt</a:t>
            </a:r>
            <a:r>
              <a:rPr lang="de-DE" dirty="0" smtClean="0"/>
              <a:t> </a:t>
            </a:r>
            <a:r>
              <a:rPr lang="de-DE" dirty="0"/>
              <a:t>in der </a:t>
            </a:r>
            <a:r>
              <a:rPr lang="de-DE" dirty="0" smtClean="0"/>
              <a:t>Welt 	</a:t>
            </a:r>
            <a:r>
              <a:rPr lang="de-DE" dirty="0" smtClean="0">
                <a:solidFill>
                  <a:schemeClr val="tx1"/>
                </a:solidFill>
              </a:rPr>
              <a:t>(Einzahl) 	</a:t>
            </a:r>
            <a:r>
              <a:rPr lang="de-DE" dirty="0" smtClean="0">
                <a:solidFill>
                  <a:srgbClr val="0000FF"/>
                </a:solidFill>
              </a:rPr>
              <a:t>(auf Erden)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aufgenommen</a:t>
            </a:r>
            <a:r>
              <a:rPr lang="de-DE" dirty="0"/>
              <a:t> in </a:t>
            </a:r>
            <a:r>
              <a:rPr lang="de-DE" dirty="0" smtClean="0"/>
              <a:t>Herrlichkeit </a:t>
            </a:r>
            <a:r>
              <a:rPr lang="de-DE" dirty="0" smtClean="0">
                <a:solidFill>
                  <a:schemeClr val="tx1"/>
                </a:solidFill>
              </a:rPr>
              <a:t>(Einzahl) 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70C0"/>
                </a:solidFill>
              </a:rPr>
              <a:t>(im Himmel)</a:t>
            </a:r>
            <a:endParaRPr lang="de-DE" dirty="0">
              <a:solidFill>
                <a:srgbClr val="0070C0"/>
              </a:solidFill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4093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3,16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24544" y="1412776"/>
            <a:ext cx="9468544" cy="5445224"/>
          </a:xfrm>
        </p:spPr>
        <p:txBody>
          <a:bodyPr/>
          <a:lstStyle/>
          <a:p>
            <a:pPr lvl="1"/>
            <a:r>
              <a:rPr lang="de-DE" dirty="0" smtClean="0"/>
              <a:t>Die PERSON: </a:t>
            </a:r>
            <a:r>
              <a:rPr lang="de-DE" b="0" dirty="0" smtClean="0"/>
              <a:t>Fleischwerdung + </a:t>
            </a:r>
            <a:r>
              <a:rPr lang="de-DE" b="0" dirty="0" err="1" smtClean="0"/>
              <a:t>göttl</a:t>
            </a:r>
            <a:r>
              <a:rPr lang="de-DE" b="0" dirty="0" smtClean="0"/>
              <a:t>. Beglaubigung (Auferstehung)</a:t>
            </a: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geoffenbart</a:t>
            </a:r>
            <a:r>
              <a:rPr lang="de-DE" dirty="0" smtClean="0"/>
              <a:t> </a:t>
            </a:r>
            <a:r>
              <a:rPr lang="de-DE" dirty="0"/>
              <a:t>im </a:t>
            </a:r>
            <a:r>
              <a:rPr lang="de-DE" dirty="0" smtClean="0"/>
              <a:t>Fleisch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gerechtfertigt</a:t>
            </a:r>
            <a:r>
              <a:rPr lang="de-DE" dirty="0" smtClean="0"/>
              <a:t> </a:t>
            </a:r>
            <a:r>
              <a:rPr lang="de-DE" dirty="0"/>
              <a:t>im </a:t>
            </a:r>
            <a:r>
              <a:rPr lang="de-DE" dirty="0" smtClean="0"/>
              <a:t>Geist</a:t>
            </a:r>
            <a:endParaRPr lang="de-DE" dirty="0">
              <a:solidFill>
                <a:srgbClr val="0000FF"/>
              </a:solidFill>
            </a:endParaRPr>
          </a:p>
          <a:p>
            <a:pPr lvl="1"/>
            <a:r>
              <a:rPr lang="de-DE" dirty="0" smtClean="0"/>
              <a:t>Die PERSONEN: Zeugnishafte Bestätigungen im Hi und auf E</a:t>
            </a: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gesehen</a:t>
            </a:r>
            <a:r>
              <a:rPr lang="de-DE" dirty="0" smtClean="0"/>
              <a:t> </a:t>
            </a:r>
            <a:r>
              <a:rPr lang="de-DE" dirty="0"/>
              <a:t>von </a:t>
            </a:r>
            <a:r>
              <a:rPr lang="de-DE" dirty="0" smtClean="0"/>
              <a:t>Engeln 			</a:t>
            </a:r>
            <a:r>
              <a:rPr lang="de-DE" dirty="0" smtClean="0">
                <a:solidFill>
                  <a:srgbClr val="0000FF"/>
                </a:solidFill>
              </a:rPr>
              <a:t>(</a:t>
            </a:r>
            <a:r>
              <a:rPr lang="de-DE" dirty="0" smtClean="0">
                <a:solidFill>
                  <a:srgbClr val="0070C0"/>
                </a:solidFill>
              </a:rPr>
              <a:t>Boten im Himmel</a:t>
            </a:r>
            <a:r>
              <a:rPr lang="de-DE" dirty="0" smtClean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verkündet</a:t>
            </a:r>
            <a:r>
              <a:rPr lang="de-DE" dirty="0" smtClean="0"/>
              <a:t> </a:t>
            </a:r>
            <a:r>
              <a:rPr lang="de-DE" dirty="0"/>
              <a:t>unter </a:t>
            </a:r>
            <a:r>
              <a:rPr lang="de-DE" dirty="0" smtClean="0"/>
              <a:t>den Völkern 	</a:t>
            </a:r>
            <a:r>
              <a:rPr lang="de-DE" dirty="0" smtClean="0">
                <a:solidFill>
                  <a:srgbClr val="0000FF"/>
                </a:solidFill>
              </a:rPr>
              <a:t>(Boten auf </a:t>
            </a:r>
            <a:r>
              <a:rPr lang="de-DE" dirty="0">
                <a:solidFill>
                  <a:srgbClr val="0000FF"/>
                </a:solidFill>
              </a:rPr>
              <a:t>Erden)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Der BEREICH: diese Welt + jene Welt</a:t>
            </a: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geglaubt</a:t>
            </a:r>
            <a:r>
              <a:rPr lang="de-DE" dirty="0" smtClean="0"/>
              <a:t> </a:t>
            </a:r>
            <a:r>
              <a:rPr lang="de-DE" dirty="0"/>
              <a:t>in der </a:t>
            </a:r>
            <a:r>
              <a:rPr lang="de-DE" dirty="0" smtClean="0"/>
              <a:t>Welt 			</a:t>
            </a:r>
            <a:r>
              <a:rPr lang="de-DE" dirty="0" smtClean="0">
                <a:solidFill>
                  <a:srgbClr val="0000FF"/>
                </a:solidFill>
              </a:rPr>
              <a:t>(Reaktion auf Erden)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FF0000"/>
                </a:solidFill>
              </a:rPr>
              <a:t>aufgenommen</a:t>
            </a:r>
            <a:r>
              <a:rPr lang="de-DE" dirty="0"/>
              <a:t> in </a:t>
            </a:r>
            <a:r>
              <a:rPr lang="de-DE" dirty="0" smtClean="0"/>
              <a:t>Herrlichkeit</a:t>
            </a:r>
            <a:r>
              <a:rPr lang="de-DE" dirty="0"/>
              <a:t> 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(</a:t>
            </a:r>
            <a:r>
              <a:rPr lang="de-DE" dirty="0" smtClean="0">
                <a:solidFill>
                  <a:srgbClr val="0070C0"/>
                </a:solidFill>
              </a:rPr>
              <a:t>Reaktion im Himmel</a:t>
            </a:r>
            <a:r>
              <a:rPr lang="de-DE" dirty="0" smtClean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88446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Warum </a:t>
            </a:r>
            <a:r>
              <a:rPr lang="de-DE" dirty="0">
                <a:solidFill>
                  <a:schemeClr val="tx1"/>
                </a:solidFill>
              </a:rPr>
              <a:t>ist dieses Kapitel von Bedeutung für die Verkündigung?</a:t>
            </a:r>
          </a:p>
          <a:p>
            <a:pPr lvl="0"/>
            <a:r>
              <a:rPr lang="de-DE" dirty="0">
                <a:solidFill>
                  <a:srgbClr val="1A5A22"/>
                </a:solidFill>
              </a:rPr>
              <a:t>Wir </a:t>
            </a:r>
            <a:r>
              <a:rPr lang="de-DE" dirty="0" smtClean="0">
                <a:solidFill>
                  <a:srgbClr val="1A5A22"/>
                </a:solidFill>
              </a:rPr>
              <a:t>lernen</a:t>
            </a:r>
            <a:r>
              <a:rPr lang="de-DE" dirty="0">
                <a:solidFill>
                  <a:srgbClr val="1A5A22"/>
                </a:solidFill>
              </a:rPr>
              <a:t>, wie wir </a:t>
            </a:r>
            <a:r>
              <a:rPr lang="de-DE" dirty="0" smtClean="0">
                <a:solidFill>
                  <a:srgbClr val="1A5A22"/>
                </a:solidFill>
              </a:rPr>
              <a:t>edle </a:t>
            </a:r>
            <a:r>
              <a:rPr lang="de-DE" dirty="0">
                <a:solidFill>
                  <a:srgbClr val="1A5A22"/>
                </a:solidFill>
              </a:rPr>
              <a:t>Diener </a:t>
            </a:r>
            <a:r>
              <a:rPr lang="de-DE" dirty="0" smtClean="0">
                <a:solidFill>
                  <a:srgbClr val="1A5A22"/>
                </a:solidFill>
              </a:rPr>
              <a:t>Christi werden</a:t>
            </a:r>
            <a:r>
              <a:rPr lang="de-DE" dirty="0">
                <a:solidFill>
                  <a:srgbClr val="1A5A22"/>
                </a:solidFill>
              </a:rPr>
              <a:t>. </a:t>
            </a:r>
          </a:p>
          <a:p>
            <a:pPr lvl="0"/>
            <a:r>
              <a:rPr lang="de-DE" dirty="0">
                <a:solidFill>
                  <a:srgbClr val="1A5A22"/>
                </a:solidFill>
              </a:rPr>
              <a:t>Wir </a:t>
            </a:r>
            <a:r>
              <a:rPr lang="de-DE" dirty="0" smtClean="0">
                <a:solidFill>
                  <a:srgbClr val="1A5A22"/>
                </a:solidFill>
              </a:rPr>
              <a:t>erfahren, </a:t>
            </a:r>
            <a:r>
              <a:rPr lang="de-DE" dirty="0">
                <a:solidFill>
                  <a:srgbClr val="1A5A22"/>
                </a:solidFill>
              </a:rPr>
              <a:t>wie </a:t>
            </a:r>
            <a:r>
              <a:rPr lang="de-DE" dirty="0" smtClean="0">
                <a:solidFill>
                  <a:srgbClr val="1A5A22"/>
                </a:solidFill>
              </a:rPr>
              <a:t>wir den </a:t>
            </a:r>
            <a:r>
              <a:rPr lang="de-DE" dirty="0">
                <a:solidFill>
                  <a:srgbClr val="1A5A22"/>
                </a:solidFill>
              </a:rPr>
              <a:t>Dienst wahrzunehmen haben.</a:t>
            </a:r>
          </a:p>
          <a:p>
            <a:pPr lvl="0"/>
            <a:r>
              <a:rPr lang="de-DE" dirty="0">
                <a:solidFill>
                  <a:srgbClr val="1A5A22"/>
                </a:solidFill>
              </a:rPr>
              <a:t>Wir </a:t>
            </a:r>
            <a:r>
              <a:rPr lang="de-DE" dirty="0" smtClean="0">
                <a:solidFill>
                  <a:srgbClr val="1A5A22"/>
                </a:solidFill>
              </a:rPr>
              <a:t>lernen Verkündigung zu prüfen.</a:t>
            </a:r>
          </a:p>
          <a:p>
            <a:pPr lvl="0"/>
            <a:r>
              <a:rPr lang="de-DE" dirty="0" smtClean="0">
                <a:solidFill>
                  <a:srgbClr val="1A5A22"/>
                </a:solidFill>
              </a:rPr>
              <a:t>Wir werden zur rechtem Verkündigen ermutigt.</a:t>
            </a:r>
            <a:endParaRPr lang="de-DE" dirty="0">
              <a:solidFill>
                <a:srgbClr val="1A5A22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de-DE" dirty="0"/>
              <a:t>III. Vom rechten Dienst der </a:t>
            </a:r>
            <a:r>
              <a:rPr lang="de-DE" dirty="0" smtClean="0"/>
              <a:t>Verkündigung </a:t>
            </a:r>
            <a:r>
              <a:rPr lang="de-DE" dirty="0" smtClean="0">
                <a:solidFill>
                  <a:schemeClr val="tx1"/>
                </a:solidFill>
              </a:rPr>
              <a:t>K.4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407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/>
          <a:p>
            <a:r>
              <a:rPr lang="de-DE" dirty="0"/>
              <a:t>A. </a:t>
            </a:r>
            <a:r>
              <a:rPr lang="de-DE" dirty="0" smtClean="0"/>
              <a:t>Die Notwendigkeit rechten Verkündigungsdienstes angesichts </a:t>
            </a:r>
            <a:r>
              <a:rPr lang="de-DE" dirty="0"/>
              <a:t>des vorausgesagten </a:t>
            </a:r>
            <a:r>
              <a:rPr lang="de-DE" dirty="0" smtClean="0"/>
              <a:t>Abfalls </a:t>
            </a:r>
            <a:r>
              <a:rPr lang="de-DE" dirty="0"/>
              <a:t>4,1-6</a:t>
            </a:r>
          </a:p>
          <a:p>
            <a:r>
              <a:rPr lang="de-DE" dirty="0" smtClean="0"/>
              <a:t>B</a:t>
            </a:r>
            <a:r>
              <a:rPr lang="de-DE" dirty="0"/>
              <a:t>. </a:t>
            </a:r>
            <a:r>
              <a:rPr lang="de-DE" dirty="0" smtClean="0"/>
              <a:t>Aktivitäten des rechten Verkündigers </a:t>
            </a:r>
            <a:r>
              <a:rPr lang="de-DE" dirty="0"/>
              <a:t>4,7-16</a:t>
            </a:r>
          </a:p>
          <a:p>
            <a:r>
              <a:rPr lang="de-DE" dirty="0" smtClean="0"/>
              <a:t>C. </a:t>
            </a:r>
            <a:r>
              <a:rPr lang="de-DE" dirty="0"/>
              <a:t>Eine ermutigende Verheißung für den rechten </a:t>
            </a:r>
            <a:r>
              <a:rPr lang="de-DE" dirty="0" smtClean="0"/>
              <a:t>Verkündiger </a:t>
            </a:r>
            <a:r>
              <a:rPr lang="de-DE" dirty="0"/>
              <a:t>4,16E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de-DE" dirty="0"/>
              <a:t>III. Vom rechten Dienst der </a:t>
            </a:r>
            <a:r>
              <a:rPr lang="de-DE" dirty="0" smtClean="0"/>
              <a:t>Verkündigung </a:t>
            </a:r>
            <a:r>
              <a:rPr lang="de-DE" dirty="0" smtClean="0">
                <a:solidFill>
                  <a:schemeClr val="tx1"/>
                </a:solidFill>
              </a:rPr>
              <a:t>K.4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710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de-DE" dirty="0"/>
              <a:t>III. Vom rechten Dienst der </a:t>
            </a:r>
            <a:r>
              <a:rPr lang="de-DE" dirty="0" smtClean="0"/>
              <a:t>Verkündigung </a:t>
            </a:r>
            <a:r>
              <a:rPr lang="de-DE" dirty="0" smtClean="0">
                <a:solidFill>
                  <a:schemeClr val="tx1"/>
                </a:solidFill>
              </a:rPr>
              <a:t>K.4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Die Notwendigkeit rechten Verkündigungsdienstes angesichts des vorausgesagten Abfalls 4,1-6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Voraussage des Abfalls: </a:t>
            </a:r>
            <a:r>
              <a:rPr lang="de-DE" dirty="0" smtClean="0"/>
              <a:t>4,1</a:t>
            </a:r>
          </a:p>
          <a:p>
            <a:pPr lvl="1"/>
            <a:r>
              <a:rPr lang="de-DE" dirty="0"/>
              <a:t>2. Erläuterungen über die Abgefallenen: </a:t>
            </a:r>
            <a:r>
              <a:rPr lang="de-DE" dirty="0" smtClean="0"/>
              <a:t>4,2-3A</a:t>
            </a:r>
          </a:p>
          <a:p>
            <a:pPr lvl="1"/>
            <a:r>
              <a:rPr lang="de-DE" dirty="0"/>
              <a:t>3. </a:t>
            </a:r>
            <a:r>
              <a:rPr lang="de-DE" dirty="0" smtClean="0"/>
              <a:t>Einiges zur </a:t>
            </a:r>
            <a:r>
              <a:rPr lang="de-DE" dirty="0"/>
              <a:t>Richtigstellung dieser falschen Lehre: 4,3M-5</a:t>
            </a:r>
          </a:p>
          <a:p>
            <a:pPr lvl="1"/>
            <a:r>
              <a:rPr lang="de-DE" dirty="0"/>
              <a:t>4. Ermutigung: Verheißung für den rechten Verkündiger: 4,6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5765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de-DE" dirty="0"/>
              <a:t>III. Vom rechten Dienst der </a:t>
            </a:r>
            <a:r>
              <a:rPr lang="de-DE" dirty="0" smtClean="0"/>
              <a:t>Verkündigung </a:t>
            </a:r>
            <a:r>
              <a:rPr lang="de-DE" dirty="0" smtClean="0">
                <a:solidFill>
                  <a:schemeClr val="tx1"/>
                </a:solidFill>
              </a:rPr>
              <a:t>K.4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Die Notwendigkeit rechten Verkündigungsdienstes angesichts des vorausgesagten Abfalls 4,1-6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Voraussage des Abfalls: </a:t>
            </a:r>
            <a:r>
              <a:rPr lang="de-DE" dirty="0" smtClean="0"/>
              <a:t>4,1</a:t>
            </a:r>
          </a:p>
          <a:p>
            <a:pPr lvl="1"/>
            <a:r>
              <a:rPr lang="de-DE" dirty="0"/>
              <a:t>2. Erläuterungen über die Abgefallenen: </a:t>
            </a:r>
            <a:r>
              <a:rPr lang="de-DE" dirty="0" smtClean="0"/>
              <a:t>4,2-3A</a:t>
            </a:r>
          </a:p>
          <a:p>
            <a:pPr lvl="1"/>
            <a:r>
              <a:rPr lang="de-DE" dirty="0"/>
              <a:t>3. </a:t>
            </a:r>
            <a:r>
              <a:rPr lang="de-DE" dirty="0" smtClean="0"/>
              <a:t>Einiges zur </a:t>
            </a:r>
            <a:r>
              <a:rPr lang="de-DE" dirty="0"/>
              <a:t>Richtigstellung dieser falschen Lehre: 4,3M-5</a:t>
            </a:r>
          </a:p>
          <a:p>
            <a:pPr lvl="1"/>
            <a:r>
              <a:rPr lang="de-DE" dirty="0"/>
              <a:t>4. Ermutigung: Verheißung für den rechten Verkündiger: 4,6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1384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Die Notwendigkeit rechten Verkündigungsdienstes angesichts des vorausgesagten Abfalls 4,1-6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Voraussage des Abfalls: 4,1</a:t>
            </a:r>
          </a:p>
          <a:p>
            <a:pPr lvl="2"/>
            <a:r>
              <a:rPr lang="de-DE" dirty="0"/>
              <a:t>a. Wie </a:t>
            </a:r>
            <a:r>
              <a:rPr lang="de-DE" dirty="0" smtClean="0"/>
              <a:t>vorausgesagt</a:t>
            </a:r>
            <a:r>
              <a:rPr lang="de-DE" dirty="0"/>
              <a:t>?</a:t>
            </a:r>
          </a:p>
          <a:p>
            <a:pPr lvl="2"/>
            <a:r>
              <a:rPr lang="de-DE" dirty="0"/>
              <a:t>b. </a:t>
            </a:r>
            <a:r>
              <a:rPr lang="de-DE" dirty="0" smtClean="0"/>
              <a:t>Wann?</a:t>
            </a:r>
            <a:endParaRPr lang="de-DE" dirty="0"/>
          </a:p>
          <a:p>
            <a:pPr lvl="2"/>
            <a:r>
              <a:rPr lang="de-DE" dirty="0"/>
              <a:t>c. </a:t>
            </a:r>
            <a:r>
              <a:rPr lang="de-DE" dirty="0" smtClean="0"/>
              <a:t>Wer?</a:t>
            </a:r>
            <a:endParaRPr lang="de-DE" dirty="0"/>
          </a:p>
          <a:p>
            <a:pPr lvl="2"/>
            <a:r>
              <a:rPr lang="de-DE" dirty="0"/>
              <a:t>d. Wie </a:t>
            </a:r>
            <a:r>
              <a:rPr lang="de-DE" dirty="0" smtClean="0"/>
              <a:t>geschieht </a:t>
            </a:r>
            <a:r>
              <a:rPr lang="de-DE" dirty="0"/>
              <a:t>Abfall?</a:t>
            </a:r>
          </a:p>
          <a:p>
            <a:pPr lvl="3"/>
            <a:r>
              <a:rPr lang="de-DE" dirty="0" smtClean="0"/>
              <a:t>Sich abwenden </a:t>
            </a:r>
            <a:r>
              <a:rPr lang="de-DE" dirty="0"/>
              <a:t>vom Glauben</a:t>
            </a:r>
          </a:p>
          <a:p>
            <a:pPr lvl="3"/>
            <a:r>
              <a:rPr lang="de-DE" dirty="0" smtClean="0"/>
              <a:t>Achten </a:t>
            </a:r>
            <a:r>
              <a:rPr lang="de-DE" dirty="0"/>
              <a:t>auf Irrgeister und Dämonenlehren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de-DE" dirty="0"/>
              <a:t>III. Vom rechten Dienst der </a:t>
            </a:r>
            <a:r>
              <a:rPr lang="de-DE" dirty="0" smtClean="0"/>
              <a:t>Verkündigung </a:t>
            </a:r>
            <a:r>
              <a:rPr lang="de-DE" dirty="0" smtClean="0">
                <a:solidFill>
                  <a:schemeClr val="tx1"/>
                </a:solidFill>
              </a:rPr>
              <a:t>K.4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222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/>
          <a:lstStyle/>
          <a:p>
            <a:pPr lvl="1"/>
            <a:r>
              <a:rPr lang="de-DE" dirty="0"/>
              <a:t>2. Erläuterungen über die Abgefallenen: 4,2-3A</a:t>
            </a:r>
          </a:p>
          <a:p>
            <a:pPr lvl="2"/>
            <a:r>
              <a:rPr lang="de-DE" dirty="0"/>
              <a:t>a. Was sind das für Leute? V. 2</a:t>
            </a:r>
          </a:p>
          <a:p>
            <a:pPr lvl="3"/>
            <a:r>
              <a:rPr lang="de-DE" dirty="0"/>
              <a:t>Heuchelnde </a:t>
            </a:r>
            <a:r>
              <a:rPr lang="de-DE" dirty="0" smtClean="0"/>
              <a:t>Lügenredner  V</a:t>
            </a:r>
            <a:r>
              <a:rPr lang="de-DE" dirty="0"/>
              <a:t>. 2A</a:t>
            </a:r>
          </a:p>
          <a:p>
            <a:pPr lvl="3"/>
            <a:r>
              <a:rPr lang="de-DE" dirty="0"/>
              <a:t>Im Gewissen </a:t>
            </a:r>
            <a:r>
              <a:rPr lang="de-DE" dirty="0" smtClean="0"/>
              <a:t>Abgestumpfte  V</a:t>
            </a:r>
            <a:r>
              <a:rPr lang="de-DE" dirty="0"/>
              <a:t>. 2E</a:t>
            </a:r>
          </a:p>
          <a:p>
            <a:pPr lvl="2"/>
            <a:r>
              <a:rPr lang="de-DE" dirty="0"/>
              <a:t>b. Was zum Beispiel lehren sie? V. </a:t>
            </a:r>
            <a:r>
              <a:rPr lang="de-DE" dirty="0" smtClean="0"/>
              <a:t>3A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0138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1Tm 4,1-3: </a:t>
            </a:r>
          </a:p>
          <a:p>
            <a:pPr marL="0" indent="0">
              <a:buNone/>
            </a:pPr>
            <a:r>
              <a:rPr lang="de-DE" dirty="0" smtClean="0"/>
              <a:t>Aber </a:t>
            </a:r>
            <a:r>
              <a:rPr lang="de-DE" dirty="0"/>
              <a:t>der Geist sagt ausdrücklich, </a:t>
            </a:r>
          </a:p>
          <a:p>
            <a:pPr lvl="1"/>
            <a:r>
              <a:rPr lang="de-DE" dirty="0" smtClean="0"/>
              <a:t>dass </a:t>
            </a:r>
            <a:r>
              <a:rPr lang="de-DE" dirty="0"/>
              <a:t>in künftigen Zeiten </a:t>
            </a:r>
            <a:r>
              <a:rPr lang="de-DE" u="sng" dirty="0"/>
              <a:t>etliche</a:t>
            </a:r>
            <a:r>
              <a:rPr lang="de-DE" dirty="0"/>
              <a:t> vom Glauben Abstand nehmen werden, </a:t>
            </a:r>
          </a:p>
          <a:p>
            <a:pPr lvl="1"/>
            <a:r>
              <a:rPr lang="de-DE" dirty="0" smtClean="0"/>
              <a:t>wobei </a:t>
            </a:r>
            <a:r>
              <a:rPr lang="de-DE" u="sng" dirty="0"/>
              <a:t>sie</a:t>
            </a:r>
            <a:r>
              <a:rPr lang="de-DE" dirty="0"/>
              <a:t> [= die Abfallenden] achten auf </a:t>
            </a:r>
            <a:r>
              <a:rPr lang="de-DE" dirty="0" smtClean="0"/>
              <a:t>irreführende </a:t>
            </a:r>
            <a:r>
              <a:rPr lang="de-DE" dirty="0"/>
              <a:t>Geister und </a:t>
            </a:r>
            <a:r>
              <a:rPr lang="de-DE" dirty="0">
                <a:solidFill>
                  <a:srgbClr val="1A5A22"/>
                </a:solidFill>
              </a:rPr>
              <a:t>Lehren von </a:t>
            </a:r>
            <a:r>
              <a:rPr lang="de-DE" dirty="0" smtClean="0">
                <a:solidFill>
                  <a:srgbClr val="1A5A22"/>
                </a:solidFill>
              </a:rPr>
              <a:t>Dämonen</a:t>
            </a:r>
            <a:r>
              <a:rPr lang="de-DE" baseline="30000" dirty="0" smtClean="0">
                <a:solidFill>
                  <a:srgbClr val="1A5A22"/>
                </a:solidFill>
              </a:rPr>
              <a:t> </a:t>
            </a:r>
          </a:p>
          <a:p>
            <a:pPr lvl="1"/>
            <a:r>
              <a:rPr lang="de-DE" dirty="0" smtClean="0">
                <a:solidFill>
                  <a:srgbClr val="1A5A22"/>
                </a:solidFill>
              </a:rPr>
              <a:t>[dargeboten</a:t>
            </a:r>
            <a:r>
              <a:rPr lang="de-DE" dirty="0">
                <a:solidFill>
                  <a:srgbClr val="1A5A22"/>
                </a:solidFill>
              </a:rPr>
              <a:t>]</a:t>
            </a:r>
            <a:r>
              <a:rPr lang="de-DE" dirty="0" smtClean="0">
                <a:solidFill>
                  <a:srgbClr val="1A5A22"/>
                </a:solidFill>
              </a:rPr>
              <a:t> </a:t>
            </a:r>
            <a:r>
              <a:rPr lang="de-DE" dirty="0">
                <a:solidFill>
                  <a:srgbClr val="1A5A22"/>
                </a:solidFill>
              </a:rPr>
              <a:t>in </a:t>
            </a:r>
            <a:r>
              <a:rPr lang="de-DE" dirty="0" smtClean="0">
                <a:solidFill>
                  <a:srgbClr val="1A5A22"/>
                </a:solidFill>
              </a:rPr>
              <a:t>der </a:t>
            </a:r>
            <a:r>
              <a:rPr lang="de-DE" dirty="0">
                <a:solidFill>
                  <a:srgbClr val="1A5A22"/>
                </a:solidFill>
              </a:rPr>
              <a:t>Heuchelei </a:t>
            </a:r>
            <a:r>
              <a:rPr lang="de-DE" dirty="0" smtClean="0">
                <a:solidFill>
                  <a:srgbClr val="1A5A22"/>
                </a:solidFill>
              </a:rPr>
              <a:t>von </a:t>
            </a:r>
            <a:r>
              <a:rPr lang="de-DE" dirty="0">
                <a:solidFill>
                  <a:srgbClr val="C00000"/>
                </a:solidFill>
              </a:rPr>
              <a:t>Lügenrednern</a:t>
            </a:r>
            <a:r>
              <a:rPr lang="de-DE" dirty="0">
                <a:solidFill>
                  <a:srgbClr val="1A5A22"/>
                </a:solidFill>
              </a:rPr>
              <a:t>,</a:t>
            </a:r>
          </a:p>
          <a:p>
            <a:pPr lvl="2"/>
            <a:r>
              <a:rPr lang="de-DE" dirty="0" smtClean="0"/>
              <a:t>gebrandmarkt ‹seienden› </a:t>
            </a:r>
            <a:r>
              <a:rPr lang="de-DE" dirty="0"/>
              <a:t>im eigenen Gewissen, </a:t>
            </a:r>
          </a:p>
          <a:p>
            <a:pPr lvl="2"/>
            <a:r>
              <a:rPr lang="de-DE" dirty="0"/>
              <a:t>von solchen, </a:t>
            </a:r>
            <a:endParaRPr lang="de-DE" dirty="0" smtClean="0"/>
          </a:p>
          <a:p>
            <a:pPr lvl="3"/>
            <a:r>
              <a:rPr lang="de-DE" dirty="0" smtClean="0"/>
              <a:t>die </a:t>
            </a:r>
            <a:r>
              <a:rPr lang="de-DE" dirty="0"/>
              <a:t>wehren </a:t>
            </a:r>
            <a:r>
              <a:rPr lang="de-DE" dirty="0" smtClean="0"/>
              <a:t>zu </a:t>
            </a:r>
            <a:r>
              <a:rPr lang="de-DE" dirty="0"/>
              <a:t>heiraten, </a:t>
            </a:r>
          </a:p>
          <a:p>
            <a:pPr lvl="3"/>
            <a:r>
              <a:rPr lang="de-DE" dirty="0" smtClean="0"/>
              <a:t>[</a:t>
            </a:r>
            <a:r>
              <a:rPr lang="de-DE" dirty="0"/>
              <a:t>und gebieten] sich von Speisen zu enthalten, 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2466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/>
          <a:lstStyle/>
          <a:p>
            <a:pPr lvl="1"/>
            <a:r>
              <a:rPr lang="de-DE" dirty="0" smtClean="0"/>
              <a:t>3</a:t>
            </a:r>
            <a:r>
              <a:rPr lang="de-DE" dirty="0"/>
              <a:t>. Bemerkungen zur Richtigstellung dieser falschen Lehre: 4,3M-5</a:t>
            </a:r>
          </a:p>
          <a:p>
            <a:pPr lvl="2"/>
            <a:r>
              <a:rPr lang="de-DE" dirty="0"/>
              <a:t>a. </a:t>
            </a:r>
            <a:r>
              <a:rPr lang="de-DE" dirty="0" smtClean="0"/>
              <a:t>Gott </a:t>
            </a:r>
            <a:r>
              <a:rPr lang="de-DE" dirty="0"/>
              <a:t>schuf die Speisen für die Glaubenden. V. 3M</a:t>
            </a:r>
          </a:p>
          <a:p>
            <a:pPr lvl="2"/>
            <a:r>
              <a:rPr lang="de-DE" dirty="0" smtClean="0"/>
              <a:t>b. Gott </a:t>
            </a:r>
            <a:r>
              <a:rPr lang="de-DE" dirty="0"/>
              <a:t>schuf die Speisen zum Einnehmen mit Dank. V. 3E</a:t>
            </a:r>
          </a:p>
          <a:p>
            <a:pPr lvl="2"/>
            <a:r>
              <a:rPr lang="de-DE" dirty="0" smtClean="0"/>
              <a:t>c. Alles </a:t>
            </a:r>
            <a:r>
              <a:rPr lang="de-DE" dirty="0"/>
              <a:t>von Gott Geschaffene ist gut. V. 4</a:t>
            </a:r>
          </a:p>
          <a:p>
            <a:pPr lvl="2"/>
            <a:r>
              <a:rPr lang="de-DE" dirty="0" smtClean="0"/>
              <a:t>d. Nichts </a:t>
            </a:r>
            <a:r>
              <a:rPr lang="de-DE" dirty="0"/>
              <a:t>ist verwerflich, wenn mit Dank empfangen. V. 4</a:t>
            </a:r>
          </a:p>
          <a:p>
            <a:pPr lvl="2"/>
            <a:r>
              <a:rPr lang="de-DE" dirty="0" smtClean="0"/>
              <a:t>e. Durch </a:t>
            </a:r>
            <a:r>
              <a:rPr lang="de-DE" dirty="0"/>
              <a:t>das Wort Gottes und das bittende Anrufen Gottes werden die Speisen geheiligt. V. </a:t>
            </a:r>
            <a:r>
              <a:rPr lang="de-DE" dirty="0" smtClean="0"/>
              <a:t>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0702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Vom dem Auftrag am </a:t>
            </a:r>
            <a:r>
              <a:rPr lang="de-DE" dirty="0" smtClean="0"/>
              <a:t>Evangelium 1,3-20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Paulus erinnert Timotheus an den von ihm empfangenen Auftrag. 1,3-11</a:t>
            </a:r>
          </a:p>
          <a:p>
            <a:pPr lvl="1"/>
            <a:r>
              <a:rPr lang="de-DE" dirty="0"/>
              <a:t>1. Über den Inhalt dieses Auftrags: 1,3.4</a:t>
            </a:r>
          </a:p>
          <a:p>
            <a:pPr lvl="1"/>
            <a:r>
              <a:rPr lang="de-DE" dirty="0"/>
              <a:t>2. Über das Ziel dieses Auftrags: 1,5-11</a:t>
            </a:r>
          </a:p>
          <a:p>
            <a:pPr lvl="2"/>
            <a:r>
              <a:rPr lang="de-DE" dirty="0"/>
              <a:t>a. Was ist das Ziel der Anweisung? V. 5A</a:t>
            </a:r>
          </a:p>
          <a:p>
            <a:pPr lvl="2"/>
            <a:r>
              <a:rPr lang="de-DE" dirty="0"/>
              <a:t>b. Welcher Art ist diese Liebe? V. 5M</a:t>
            </a:r>
          </a:p>
          <a:p>
            <a:pPr lvl="2"/>
            <a:r>
              <a:rPr lang="de-DE" dirty="0"/>
              <a:t>c. Wie darf man nicht lehren, wenn man dieses Ziel erreichen will? V. </a:t>
            </a:r>
            <a:r>
              <a:rPr lang="de-DE" dirty="0" smtClean="0"/>
              <a:t>6.7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8344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4. Ermutigung: </a:t>
            </a:r>
            <a:r>
              <a:rPr lang="de-DE" dirty="0" smtClean="0"/>
              <a:t>Verheißung </a:t>
            </a:r>
            <a:r>
              <a:rPr lang="de-DE" dirty="0"/>
              <a:t>für den rechten Verkündiger: 4,6</a:t>
            </a:r>
          </a:p>
          <a:p>
            <a:pPr lvl="2"/>
            <a:r>
              <a:rPr lang="de-DE" dirty="0"/>
              <a:t>a. Wie lautet die Verheißung? V. 6M</a:t>
            </a:r>
          </a:p>
          <a:p>
            <a:pPr lvl="2"/>
            <a:r>
              <a:rPr lang="de-DE" dirty="0"/>
              <a:t>b. Wie lauten die Bedingungen? V. 6</a:t>
            </a:r>
          </a:p>
          <a:p>
            <a:pPr lvl="3"/>
            <a:r>
              <a:rPr lang="de-DE" dirty="0"/>
              <a:t>Dieses den Brüdern als Grundlage vorlegen: V. 6A</a:t>
            </a:r>
          </a:p>
          <a:p>
            <a:pPr lvl="3"/>
            <a:r>
              <a:rPr lang="de-DE" dirty="0"/>
              <a:t>Sich genährt haben durch die Worte des Glaubens: V. 6M</a:t>
            </a:r>
          </a:p>
          <a:p>
            <a:pPr lvl="3"/>
            <a:r>
              <a:rPr lang="de-DE" dirty="0"/>
              <a:t>Der edlen Lehre nachgefolgt sein: V. 6E</a:t>
            </a:r>
          </a:p>
        </p:txBody>
      </p:sp>
    </p:spTree>
    <p:extLst>
      <p:ext uri="{BB962C8B-B14F-4D97-AF65-F5344CB8AC3E}">
        <p14:creationId xmlns:p14="http://schemas.microsoft.com/office/powerpoint/2010/main" val="3089237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</a:t>
            </a:r>
            <a:r>
              <a:rPr lang="de-DE" dirty="0"/>
              <a:t>. Aktivitäten des rechten Verkündigers 4,7-16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</a:t>
            </a:r>
            <a:r>
              <a:rPr lang="de-DE" dirty="0" smtClean="0"/>
              <a:t>Nicht </a:t>
            </a:r>
            <a:r>
              <a:rPr lang="de-DE" dirty="0"/>
              <a:t>mit Legenden umgehen, </a:t>
            </a:r>
            <a:r>
              <a:rPr lang="de-DE" dirty="0" smtClean="0"/>
              <a:t>sie </a:t>
            </a:r>
            <a:r>
              <a:rPr lang="de-DE" dirty="0"/>
              <a:t>abweisen. 4,7A</a:t>
            </a:r>
          </a:p>
          <a:p>
            <a:pPr lvl="1"/>
            <a:r>
              <a:rPr lang="de-DE" dirty="0"/>
              <a:t>2. M</a:t>
            </a:r>
            <a:r>
              <a:rPr lang="de-DE" dirty="0" smtClean="0"/>
              <a:t>it </a:t>
            </a:r>
            <a:r>
              <a:rPr lang="de-DE" dirty="0"/>
              <a:t>der rechten Ehrfurcht umgehen. 4,7M-11</a:t>
            </a:r>
          </a:p>
          <a:p>
            <a:pPr lvl="2"/>
            <a:r>
              <a:rPr lang="de-DE" dirty="0"/>
              <a:t>a. Wie soll man sich damit beschäftigen ? V. 7M</a:t>
            </a:r>
          </a:p>
          <a:p>
            <a:pPr lvl="3"/>
            <a:r>
              <a:rPr lang="de-DE" dirty="0"/>
              <a:t>Eine geistliche Übung, eine eingeübte Lebensweise</a:t>
            </a:r>
          </a:p>
          <a:p>
            <a:pPr lvl="3"/>
            <a:r>
              <a:rPr lang="de-DE" dirty="0"/>
              <a:t>Eine ernsthafte, wichtige Sache</a:t>
            </a:r>
          </a:p>
          <a:p>
            <a:pPr lvl="3"/>
            <a:r>
              <a:rPr lang="de-DE" dirty="0"/>
              <a:t>Zu einen Ziel hin</a:t>
            </a:r>
          </a:p>
          <a:p>
            <a:pPr lvl="2"/>
            <a:r>
              <a:rPr lang="de-DE" dirty="0"/>
              <a:t>b. Warum soll man sich damit beschäftigen? V. 8</a:t>
            </a:r>
          </a:p>
          <a:p>
            <a:pPr lvl="3"/>
            <a:r>
              <a:rPr lang="de-DE" dirty="0"/>
              <a:t>Im Vergleich zur rechten Ehrfurcht ist der Wert der leiblichen Übung gering. V. 8A</a:t>
            </a:r>
          </a:p>
          <a:p>
            <a:pPr lvl="3"/>
            <a:r>
              <a:rPr lang="de-DE" dirty="0"/>
              <a:t>Die rechte Ehrfurcht ist zu allem nützlich. V. 8M</a:t>
            </a:r>
          </a:p>
          <a:p>
            <a:pPr lvl="3"/>
            <a:r>
              <a:rPr lang="de-DE" dirty="0"/>
              <a:t>Die rechte Ehrfurcht hat die Verheißung des Lebens. V. 8E</a:t>
            </a:r>
          </a:p>
        </p:txBody>
      </p:sp>
    </p:spTree>
    <p:extLst>
      <p:ext uri="{BB962C8B-B14F-4D97-AF65-F5344CB8AC3E}">
        <p14:creationId xmlns:p14="http://schemas.microsoft.com/office/powerpoint/2010/main" val="36415348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/>
          <a:lstStyle/>
          <a:p>
            <a:pPr lvl="2"/>
            <a:r>
              <a:rPr lang="de-DE" dirty="0"/>
              <a:t>c. Was hilft dabei? V. 9.10</a:t>
            </a:r>
          </a:p>
          <a:p>
            <a:pPr lvl="3"/>
            <a:r>
              <a:rPr lang="de-DE" dirty="0"/>
              <a:t>Das Wort: V. 9</a:t>
            </a:r>
          </a:p>
          <a:p>
            <a:pPr lvl="4"/>
            <a:r>
              <a:rPr lang="de-DE" dirty="0"/>
              <a:t>Das treue Wort</a:t>
            </a:r>
          </a:p>
          <a:p>
            <a:pPr lvl="4"/>
            <a:r>
              <a:rPr lang="de-DE" dirty="0"/>
              <a:t>Das wertvolle Wort</a:t>
            </a:r>
          </a:p>
          <a:p>
            <a:pPr lvl="4"/>
            <a:r>
              <a:rPr lang="de-DE" dirty="0"/>
              <a:t>Das Wort, das aller Annahme wert ist</a:t>
            </a:r>
          </a:p>
          <a:p>
            <a:pPr lvl="3"/>
            <a:r>
              <a:rPr lang="de-DE" dirty="0"/>
              <a:t>Die Apostel als Vorbild: V. 10</a:t>
            </a:r>
          </a:p>
          <a:p>
            <a:pPr lvl="4"/>
            <a:r>
              <a:rPr lang="de-DE" dirty="0"/>
              <a:t>Ihr Arbeiten</a:t>
            </a:r>
          </a:p>
          <a:p>
            <a:pPr lvl="4"/>
            <a:r>
              <a:rPr lang="de-DE" dirty="0"/>
              <a:t>Ihr Leiden</a:t>
            </a:r>
          </a:p>
          <a:p>
            <a:pPr lvl="4"/>
            <a:r>
              <a:rPr lang="de-DE" dirty="0"/>
              <a:t>Ihr Hoffen</a:t>
            </a:r>
          </a:p>
          <a:p>
            <a:pPr lvl="3"/>
            <a:r>
              <a:rPr lang="de-DE" dirty="0"/>
              <a:t>Das Ziel vor Augen: V. 10E</a:t>
            </a:r>
          </a:p>
          <a:p>
            <a:pPr lvl="4"/>
            <a:r>
              <a:rPr lang="de-DE" dirty="0"/>
              <a:t>Das gewünschte (durch Christus möglich gemachte) Ziel: Rettung aller Menschen</a:t>
            </a:r>
          </a:p>
          <a:p>
            <a:pPr lvl="4"/>
            <a:r>
              <a:rPr lang="de-DE" dirty="0"/>
              <a:t>Das tatsächliche Ziel: Rettung der </a:t>
            </a:r>
            <a:r>
              <a:rPr lang="de-DE" dirty="0" smtClean="0"/>
              <a:t>Gläubigen</a:t>
            </a:r>
          </a:p>
          <a:p>
            <a:pPr lvl="2"/>
            <a:r>
              <a:rPr lang="de-DE" dirty="0"/>
              <a:t>d. Diese Dinge sind anzuweisen. V. 11</a:t>
            </a:r>
          </a:p>
          <a:p>
            <a:pPr marL="1371600" lvl="3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1149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</a:t>
            </a:r>
            <a:r>
              <a:rPr lang="de-DE" dirty="0"/>
              <a:t>. Aktivitäten des rechten Verkündigers 4,7-16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Nicht mit Legenden umgehen, sie abweisen. 4,7A</a:t>
            </a:r>
          </a:p>
          <a:p>
            <a:pPr lvl="1"/>
            <a:r>
              <a:rPr lang="de-DE" dirty="0"/>
              <a:t>2. Er soll m</a:t>
            </a:r>
            <a:r>
              <a:rPr lang="de-DE" dirty="0" smtClean="0"/>
              <a:t>it </a:t>
            </a:r>
            <a:r>
              <a:rPr lang="de-DE" dirty="0"/>
              <a:t>der rechten Ehrfurcht umgehen. 4,7M-11</a:t>
            </a:r>
          </a:p>
          <a:p>
            <a:pPr lvl="1"/>
            <a:r>
              <a:rPr lang="de-DE" dirty="0" smtClean="0"/>
              <a:t>3</a:t>
            </a:r>
            <a:r>
              <a:rPr lang="de-DE" dirty="0"/>
              <a:t>. Er soll ein Vorbild werden. 4,12</a:t>
            </a:r>
          </a:p>
          <a:p>
            <a:pPr lvl="2"/>
            <a:r>
              <a:rPr lang="de-DE" dirty="0"/>
              <a:t>a. Welche Rolle spielt dabei das Alter? V. 12A</a:t>
            </a:r>
          </a:p>
          <a:p>
            <a:pPr lvl="2"/>
            <a:r>
              <a:rPr lang="de-DE" dirty="0"/>
              <a:t>b. In welchen Bereichen soll er Vorbild werden? V. </a:t>
            </a:r>
            <a:r>
              <a:rPr lang="de-DE" dirty="0" smtClean="0"/>
              <a:t>12M</a:t>
            </a:r>
          </a:p>
          <a:p>
            <a:pPr lvl="3"/>
            <a:r>
              <a:rPr lang="de-DE" dirty="0" smtClean="0"/>
              <a:t>Im Wort </a:t>
            </a:r>
          </a:p>
          <a:p>
            <a:pPr lvl="3"/>
            <a:r>
              <a:rPr lang="de-DE" dirty="0" smtClean="0"/>
              <a:t>In der Lebensführung </a:t>
            </a:r>
          </a:p>
          <a:p>
            <a:pPr lvl="3"/>
            <a:r>
              <a:rPr lang="de-DE" dirty="0" smtClean="0"/>
              <a:t>In der Liebe </a:t>
            </a:r>
          </a:p>
          <a:p>
            <a:pPr lvl="3"/>
            <a:r>
              <a:rPr lang="de-DE" dirty="0" smtClean="0"/>
              <a:t>Im Geist</a:t>
            </a:r>
          </a:p>
          <a:p>
            <a:pPr lvl="3"/>
            <a:r>
              <a:rPr lang="de-DE" dirty="0" smtClean="0"/>
              <a:t>Im Glauben (und in der Treue) </a:t>
            </a:r>
          </a:p>
          <a:p>
            <a:pPr lvl="3"/>
            <a:r>
              <a:rPr lang="de-DE" dirty="0" smtClean="0"/>
              <a:t>In der Reinheit / Keuschheit</a:t>
            </a:r>
          </a:p>
          <a:p>
            <a:pPr lvl="3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977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</a:t>
            </a:r>
            <a:r>
              <a:rPr lang="de-DE" dirty="0"/>
              <a:t>. Aktivitäten des rechten Verkündigers 4,7-16</a:t>
            </a:r>
          </a:p>
          <a:p>
            <a:pPr lvl="1"/>
            <a:r>
              <a:rPr lang="de-DE" dirty="0" smtClean="0"/>
              <a:t>1</a:t>
            </a:r>
            <a:r>
              <a:rPr lang="de-DE" dirty="0"/>
              <a:t>. Nicht mit Legenden umgehen, sie abweisen. 4,7A</a:t>
            </a:r>
          </a:p>
          <a:p>
            <a:pPr lvl="1"/>
            <a:r>
              <a:rPr lang="de-DE" dirty="0"/>
              <a:t>2. </a:t>
            </a:r>
            <a:r>
              <a:rPr lang="de-DE" dirty="0" smtClean="0"/>
              <a:t>Mit </a:t>
            </a:r>
            <a:r>
              <a:rPr lang="de-DE" dirty="0"/>
              <a:t>der rechten Ehrfurcht umgehen. 4,7M-11</a:t>
            </a:r>
          </a:p>
          <a:p>
            <a:pPr lvl="1"/>
            <a:r>
              <a:rPr lang="de-DE" dirty="0" smtClean="0"/>
              <a:t>3</a:t>
            </a:r>
            <a:r>
              <a:rPr lang="de-DE" dirty="0"/>
              <a:t>. </a:t>
            </a:r>
            <a:r>
              <a:rPr lang="de-DE" dirty="0" smtClean="0"/>
              <a:t>Ein </a:t>
            </a:r>
            <a:r>
              <a:rPr lang="de-DE" dirty="0"/>
              <a:t>Vorbild werden. 4,12</a:t>
            </a:r>
          </a:p>
          <a:p>
            <a:pPr lvl="1"/>
            <a:r>
              <a:rPr lang="de-DE" dirty="0" smtClean="0"/>
              <a:t>4</a:t>
            </a:r>
            <a:r>
              <a:rPr lang="de-DE" dirty="0"/>
              <a:t>. S</a:t>
            </a:r>
            <a:r>
              <a:rPr lang="de-DE" dirty="0" smtClean="0"/>
              <a:t>ich </a:t>
            </a:r>
            <a:r>
              <a:rPr lang="de-DE" dirty="0"/>
              <a:t>dem Verkündigungsauftrag widmen, nicht untätig sein. 4,13-16A</a:t>
            </a:r>
          </a:p>
          <a:p>
            <a:pPr lvl="2"/>
            <a:r>
              <a:rPr lang="de-DE" dirty="0"/>
              <a:t>a. Wie lange soll er dran bleiben? V. 13A</a:t>
            </a:r>
          </a:p>
          <a:p>
            <a:pPr lvl="2"/>
            <a:r>
              <a:rPr lang="de-DE" dirty="0"/>
              <a:t>b. Was soll er hauptsächlich tun? V. 13M</a:t>
            </a:r>
          </a:p>
          <a:p>
            <a:pPr lvl="2"/>
            <a:r>
              <a:rPr lang="de-DE" dirty="0"/>
              <a:t>c. Was soll er auf keinen Fall tun? V. 14</a:t>
            </a:r>
          </a:p>
        </p:txBody>
      </p:sp>
    </p:spTree>
    <p:extLst>
      <p:ext uri="{BB962C8B-B14F-4D97-AF65-F5344CB8AC3E}">
        <p14:creationId xmlns:p14="http://schemas.microsoft.com/office/powerpoint/2010/main" val="10002823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Exkurs: Vollmacht </a:t>
            </a:r>
            <a:r>
              <a:rPr lang="de-DE" dirty="0"/>
              <a:t>des Christen zum Verkündigen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Vollmacht = Berechtigung</a:t>
            </a:r>
          </a:p>
          <a:p>
            <a:pPr lvl="1"/>
            <a:r>
              <a:rPr lang="de-DE" dirty="0"/>
              <a:t>Unsere Vollmacht zum Zeugen besteht in unserem Christsein. </a:t>
            </a:r>
          </a:p>
          <a:p>
            <a:pPr lvl="1"/>
            <a:r>
              <a:rPr lang="de-DE" dirty="0"/>
              <a:t>Unsere Vollmacht zum Dienen liegt in </a:t>
            </a:r>
            <a:r>
              <a:rPr lang="de-DE" dirty="0" smtClean="0"/>
              <a:t>unserer Gnadengabe.</a:t>
            </a:r>
          </a:p>
          <a:p>
            <a:pPr lvl="1"/>
            <a:r>
              <a:rPr lang="de-DE" dirty="0"/>
              <a:t>Um Vollmacht brauchen wir nicht zu </a:t>
            </a:r>
            <a:r>
              <a:rPr lang="de-DE" dirty="0" smtClean="0"/>
              <a:t>beten.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83850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sz="3600" dirty="0" smtClean="0">
                <a:effectLst/>
                <a:latin typeface="Arial Narrow" pitchFamily="34" charset="0"/>
              </a:rPr>
              <a:t>Exkurs: Was </a:t>
            </a:r>
            <a:r>
              <a:rPr lang="de-DE" sz="3600" dirty="0">
                <a:effectLst/>
                <a:latin typeface="Arial Narrow" pitchFamily="34" charset="0"/>
              </a:rPr>
              <a:t>geschah bei der Berufung des Timotheus</a:t>
            </a:r>
            <a:r>
              <a:rPr lang="de-DE" sz="3600" dirty="0" smtClean="0">
                <a:effectLst/>
                <a:latin typeface="Arial Narrow" pitchFamily="34" charset="0"/>
              </a:rPr>
              <a:t>?</a:t>
            </a:r>
            <a:endParaRPr lang="de-DE" sz="3600" dirty="0">
              <a:effectLst/>
              <a:latin typeface="Arial Narrow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de-DE" dirty="0" smtClean="0"/>
              <a:t>Gott </a:t>
            </a:r>
            <a:r>
              <a:rPr lang="de-DE" dirty="0"/>
              <a:t>offenbarte durch eine Reihe von Weissagungen, dass </a:t>
            </a:r>
            <a:r>
              <a:rPr lang="de-DE" dirty="0" smtClean="0"/>
              <a:t>Tim. </a:t>
            </a:r>
            <a:r>
              <a:rPr lang="de-DE" dirty="0"/>
              <a:t>mit Paulus ziehen sollte. </a:t>
            </a:r>
            <a:r>
              <a:rPr lang="de-DE" dirty="0" smtClean="0"/>
              <a:t>1Tm 1,18</a:t>
            </a:r>
            <a:endParaRPr lang="de-DE" dirty="0"/>
          </a:p>
          <a:p>
            <a:pPr lvl="2"/>
            <a:r>
              <a:rPr lang="de-DE" dirty="0"/>
              <a:t>Paulus legte seine Hände auf </a:t>
            </a:r>
            <a:r>
              <a:rPr lang="de-DE" dirty="0" smtClean="0"/>
              <a:t>Tim. (Ausrüstung zum Dienst) 2Tm 1,6 </a:t>
            </a:r>
            <a:endParaRPr lang="de-DE" dirty="0"/>
          </a:p>
          <a:p>
            <a:pPr lvl="2"/>
            <a:r>
              <a:rPr lang="de-DE" dirty="0"/>
              <a:t>Die </a:t>
            </a:r>
            <a:r>
              <a:rPr lang="de-DE" dirty="0" err="1"/>
              <a:t>Ältestenschaft</a:t>
            </a:r>
            <a:r>
              <a:rPr lang="de-DE" dirty="0"/>
              <a:t> legte </a:t>
            </a:r>
            <a:r>
              <a:rPr lang="de-DE" dirty="0" smtClean="0"/>
              <a:t>die Hände </a:t>
            </a:r>
            <a:r>
              <a:rPr lang="de-DE" dirty="0"/>
              <a:t>auf </a:t>
            </a:r>
            <a:r>
              <a:rPr lang="de-DE" dirty="0" smtClean="0"/>
              <a:t>Tim. - in </a:t>
            </a:r>
            <a:r>
              <a:rPr lang="de-DE" dirty="0"/>
              <a:t>Verbindung mit </a:t>
            </a:r>
            <a:r>
              <a:rPr lang="de-DE" dirty="0" smtClean="0"/>
              <a:t>Weissagung (viell. die des Paulus). 1Tm 4,14 </a:t>
            </a:r>
          </a:p>
          <a:p>
            <a:pPr lvl="2"/>
            <a:r>
              <a:rPr lang="de-DE" dirty="0" smtClean="0"/>
              <a:t>So wurde Tim entlassen (</a:t>
            </a:r>
            <a:r>
              <a:rPr lang="de-DE" dirty="0"/>
              <a:t>vgl. </a:t>
            </a:r>
            <a:r>
              <a:rPr lang="de-DE" dirty="0" err="1"/>
              <a:t>Apg</a:t>
            </a:r>
            <a:r>
              <a:rPr lang="de-DE" dirty="0"/>
              <a:t> 13,1-3). Durch das Auflegen ihrer Hände vertraten sie die </a:t>
            </a:r>
            <a:r>
              <a:rPr lang="de-DE" dirty="0" smtClean="0"/>
              <a:t>Gemeinde. (= Öffentliches Zeichen, </a:t>
            </a:r>
            <a:r>
              <a:rPr lang="de-DE" dirty="0"/>
              <a:t>dass </a:t>
            </a:r>
            <a:r>
              <a:rPr lang="de-DE" dirty="0" smtClean="0"/>
              <a:t>Tim. </a:t>
            </a:r>
            <a:r>
              <a:rPr lang="de-DE" dirty="0"/>
              <a:t>mit dem Segen der Gemeinde </a:t>
            </a:r>
            <a:r>
              <a:rPr lang="de-DE" dirty="0" smtClean="0"/>
              <a:t>wegzog).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1908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de-DE" dirty="0" smtClean="0"/>
              <a:t>Exkurs: Händeauflegen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de-CH" sz="2400" dirty="0" smtClean="0">
                <a:solidFill>
                  <a:srgbClr val="C00000"/>
                </a:solidFill>
              </a:rPr>
              <a:t>Übertragen </a:t>
            </a:r>
            <a:r>
              <a:rPr lang="de-CH" sz="2400" dirty="0">
                <a:solidFill>
                  <a:srgbClr val="C00000"/>
                </a:solidFill>
              </a:rPr>
              <a:t>der Schuld des Opfernden auf den Kopf des </a:t>
            </a:r>
            <a:r>
              <a:rPr lang="de-CH" sz="2400" dirty="0" smtClean="0">
                <a:solidFill>
                  <a:srgbClr val="C00000"/>
                </a:solidFill>
              </a:rPr>
              <a:t>Tieres =  Identifizierung. </a:t>
            </a:r>
            <a:endParaRPr lang="de-DE" sz="2400" dirty="0">
              <a:solidFill>
                <a:srgbClr val="C00000"/>
              </a:solidFill>
            </a:endParaRPr>
          </a:p>
          <a:p>
            <a:r>
              <a:rPr lang="de-CH" sz="2400" dirty="0" smtClean="0">
                <a:solidFill>
                  <a:srgbClr val="C00000"/>
                </a:solidFill>
              </a:rPr>
              <a:t>Schutz</a:t>
            </a:r>
            <a:r>
              <a:rPr lang="de-CH" sz="2400" dirty="0">
                <a:solidFill>
                  <a:srgbClr val="C00000"/>
                </a:solidFill>
              </a:rPr>
              <a:t>: Gott legt die Hand </a:t>
            </a:r>
            <a:r>
              <a:rPr lang="de-CH" sz="2400" dirty="0" smtClean="0">
                <a:solidFill>
                  <a:srgbClr val="C00000"/>
                </a:solidFill>
              </a:rPr>
              <a:t>auf. </a:t>
            </a:r>
            <a:r>
              <a:rPr lang="de-CH" sz="2400" dirty="0" err="1" smtClean="0">
                <a:solidFill>
                  <a:srgbClr val="C00000"/>
                </a:solidFill>
              </a:rPr>
              <a:t>Esr</a:t>
            </a:r>
            <a:r>
              <a:rPr lang="de-CH" sz="2400" dirty="0" smtClean="0">
                <a:solidFill>
                  <a:srgbClr val="C00000"/>
                </a:solidFill>
              </a:rPr>
              <a:t> </a:t>
            </a:r>
            <a:r>
              <a:rPr lang="de-CH" sz="2400" dirty="0">
                <a:solidFill>
                  <a:srgbClr val="C00000"/>
                </a:solidFill>
              </a:rPr>
              <a:t>8,22 </a:t>
            </a:r>
            <a:endParaRPr lang="de-DE" sz="2400" dirty="0">
              <a:solidFill>
                <a:srgbClr val="C00000"/>
              </a:solidFill>
            </a:endParaRPr>
          </a:p>
          <a:p>
            <a:r>
              <a:rPr lang="de-CH" sz="2400" dirty="0" smtClean="0">
                <a:solidFill>
                  <a:srgbClr val="C00000"/>
                </a:solidFill>
              </a:rPr>
              <a:t>Züchtigung</a:t>
            </a:r>
            <a:r>
              <a:rPr lang="de-CH" sz="2400" dirty="0">
                <a:solidFill>
                  <a:srgbClr val="C00000"/>
                </a:solidFill>
              </a:rPr>
              <a:t>: Gottes Hand liegt schwer auf jemandem. </a:t>
            </a:r>
            <a:r>
              <a:rPr lang="en-GB" sz="2400" dirty="0" smtClean="0">
                <a:solidFill>
                  <a:srgbClr val="C00000"/>
                </a:solidFill>
              </a:rPr>
              <a:t>1S </a:t>
            </a:r>
            <a:r>
              <a:rPr lang="en-GB" sz="2400" dirty="0">
                <a:solidFill>
                  <a:srgbClr val="C00000"/>
                </a:solidFill>
              </a:rPr>
              <a:t>5,6.11</a:t>
            </a:r>
            <a:endParaRPr lang="de-DE" sz="2400" dirty="0">
              <a:solidFill>
                <a:srgbClr val="C00000"/>
              </a:solidFill>
            </a:endParaRPr>
          </a:p>
          <a:p>
            <a:r>
              <a:rPr lang="de-CH" sz="2400" dirty="0" smtClean="0">
                <a:solidFill>
                  <a:srgbClr val="C00000"/>
                </a:solidFill>
              </a:rPr>
              <a:t>Hinweiszeichen (Dieser </a:t>
            </a:r>
            <a:r>
              <a:rPr lang="de-CH" sz="2400" dirty="0">
                <a:solidFill>
                  <a:srgbClr val="C00000"/>
                </a:solidFill>
              </a:rPr>
              <a:t>ist </a:t>
            </a:r>
            <a:r>
              <a:rPr lang="de-CH" sz="2400" dirty="0" smtClean="0">
                <a:solidFill>
                  <a:srgbClr val="C00000"/>
                </a:solidFill>
              </a:rPr>
              <a:t>es) = Anerkennung 4M </a:t>
            </a:r>
            <a:r>
              <a:rPr lang="de-CH" sz="2400" dirty="0">
                <a:solidFill>
                  <a:srgbClr val="C00000"/>
                </a:solidFill>
              </a:rPr>
              <a:t>27,22-23; </a:t>
            </a:r>
            <a:r>
              <a:rPr lang="de-CH" sz="2400" dirty="0" err="1">
                <a:solidFill>
                  <a:srgbClr val="C00000"/>
                </a:solidFill>
              </a:rPr>
              <a:t>Ag</a:t>
            </a:r>
            <a:r>
              <a:rPr lang="de-CH" sz="2400" dirty="0">
                <a:solidFill>
                  <a:srgbClr val="C00000"/>
                </a:solidFill>
              </a:rPr>
              <a:t> 13,3; 6,6</a:t>
            </a:r>
            <a:endParaRPr lang="de-DE" sz="2400" dirty="0">
              <a:solidFill>
                <a:srgbClr val="C00000"/>
              </a:solidFill>
            </a:endParaRPr>
          </a:p>
          <a:p>
            <a:r>
              <a:rPr lang="de-CH" sz="2400" dirty="0" smtClean="0">
                <a:solidFill>
                  <a:srgbClr val="C00000"/>
                </a:solidFill>
              </a:rPr>
              <a:t>Hinweiszeichen </a:t>
            </a:r>
            <a:r>
              <a:rPr lang="de-CH" sz="2400" dirty="0">
                <a:solidFill>
                  <a:srgbClr val="C00000"/>
                </a:solidFill>
              </a:rPr>
              <a:t>bei demonstrativem Gebet </a:t>
            </a:r>
            <a:endParaRPr lang="de-DE" sz="2400" dirty="0">
              <a:solidFill>
                <a:srgbClr val="C00000"/>
              </a:solidFill>
            </a:endParaRPr>
          </a:p>
          <a:p>
            <a:pPr lvl="1"/>
            <a:r>
              <a:rPr lang="de-CH" sz="2000" dirty="0" smtClean="0"/>
              <a:t>um </a:t>
            </a:r>
            <a:r>
              <a:rPr lang="de-CH" sz="2000" dirty="0"/>
              <a:t>Segnung: </a:t>
            </a:r>
            <a:r>
              <a:rPr lang="de-CH" sz="2000" dirty="0" smtClean="0"/>
              <a:t>„</a:t>
            </a:r>
            <a:r>
              <a:rPr lang="de-CH" sz="2000" dirty="0"/>
              <a:t>Dieser ist es, auf den du, Herr, Gutes legen möchtest</a:t>
            </a:r>
            <a:r>
              <a:rPr lang="de-CH" sz="2000" dirty="0" smtClean="0"/>
              <a:t>.“1M </a:t>
            </a:r>
            <a:r>
              <a:rPr lang="de-CH" sz="2000" dirty="0"/>
              <a:t>48,14; </a:t>
            </a:r>
            <a:r>
              <a:rPr lang="de-CH" sz="2000" dirty="0" err="1"/>
              <a:t>Mk</a:t>
            </a:r>
            <a:r>
              <a:rPr lang="de-CH" sz="2000" dirty="0"/>
              <a:t> 10,16; auch bei Ältesten: </a:t>
            </a:r>
            <a:r>
              <a:rPr lang="de-CH" sz="2000" dirty="0" err="1" smtClean="0"/>
              <a:t>Apg</a:t>
            </a:r>
            <a:r>
              <a:rPr lang="de-CH" sz="2000" dirty="0" smtClean="0"/>
              <a:t> </a:t>
            </a:r>
            <a:r>
              <a:rPr lang="de-CH" sz="2000" dirty="0"/>
              <a:t>13,3 </a:t>
            </a:r>
            <a:r>
              <a:rPr lang="de-CH" sz="2000" dirty="0" smtClean="0"/>
              <a:t>und anderen </a:t>
            </a:r>
            <a:r>
              <a:rPr lang="de-CH" sz="2000" dirty="0"/>
              <a:t>Christen: </a:t>
            </a:r>
            <a:r>
              <a:rPr lang="de-CH" sz="2000" dirty="0" err="1" smtClean="0"/>
              <a:t>Apg</a:t>
            </a:r>
            <a:r>
              <a:rPr lang="de-CH" sz="2000" dirty="0" smtClean="0"/>
              <a:t> </a:t>
            </a:r>
            <a:r>
              <a:rPr lang="de-CH" sz="2000" dirty="0"/>
              <a:t>6,6</a:t>
            </a:r>
            <a:endParaRPr lang="de-DE" sz="2000" dirty="0"/>
          </a:p>
          <a:p>
            <a:pPr lvl="1"/>
            <a:r>
              <a:rPr lang="de-CH" sz="2000" dirty="0" smtClean="0"/>
              <a:t>um </a:t>
            </a:r>
            <a:r>
              <a:rPr lang="de-CH" sz="2000" dirty="0"/>
              <a:t>Heilung: </a:t>
            </a:r>
            <a:r>
              <a:rPr lang="de-CH" sz="2000" dirty="0" smtClean="0"/>
              <a:t> „</a:t>
            </a:r>
            <a:r>
              <a:rPr lang="de-CH" sz="2000" dirty="0"/>
              <a:t>Dieser ist es, den du heilen mögest.“ </a:t>
            </a:r>
            <a:r>
              <a:rPr lang="de-CH" sz="2000" dirty="0" smtClean="0"/>
              <a:t>(?auch </a:t>
            </a:r>
            <a:r>
              <a:rPr lang="de-CH" sz="2000" dirty="0"/>
              <a:t>Identifikation</a:t>
            </a:r>
            <a:r>
              <a:rPr lang="de-CH" sz="2000" dirty="0" smtClean="0"/>
              <a:t>. </a:t>
            </a:r>
            <a:r>
              <a:rPr lang="de-CH" sz="2000" i="1" dirty="0" smtClean="0"/>
              <a:t>Ich </a:t>
            </a:r>
            <a:r>
              <a:rPr lang="de-CH" sz="2000" i="1" dirty="0"/>
              <a:t>bin nicht </a:t>
            </a:r>
            <a:r>
              <a:rPr lang="de-CH" sz="2000" i="1" dirty="0" smtClean="0"/>
              <a:t>besser; bin auch ein Sünder/Kranker</a:t>
            </a:r>
            <a:r>
              <a:rPr lang="de-CH" sz="2000" dirty="0" smtClean="0"/>
              <a:t>) </a:t>
            </a:r>
            <a:r>
              <a:rPr lang="de-CH" sz="2000" dirty="0" err="1" smtClean="0"/>
              <a:t>Mk</a:t>
            </a:r>
            <a:r>
              <a:rPr lang="de-CH" sz="2000" dirty="0" smtClean="0"/>
              <a:t> </a:t>
            </a:r>
            <a:r>
              <a:rPr lang="de-CH" sz="2000" dirty="0"/>
              <a:t>16,18; </a:t>
            </a:r>
            <a:r>
              <a:rPr lang="de-CH" sz="2000" dirty="0" err="1"/>
              <a:t>Lk</a:t>
            </a:r>
            <a:r>
              <a:rPr lang="de-CH" sz="2000" dirty="0"/>
              <a:t> 4,40; </a:t>
            </a:r>
            <a:r>
              <a:rPr lang="de-CH" sz="2000" dirty="0" err="1" smtClean="0"/>
              <a:t>Apg</a:t>
            </a:r>
            <a:r>
              <a:rPr lang="de-CH" sz="2000" dirty="0" smtClean="0"/>
              <a:t> </a:t>
            </a:r>
            <a:r>
              <a:rPr lang="de-CH" sz="2000" dirty="0"/>
              <a:t>9,12.17; 28,8</a:t>
            </a:r>
            <a:endParaRPr lang="de-DE" sz="2000" dirty="0"/>
          </a:p>
          <a:p>
            <a:pPr lvl="1"/>
            <a:r>
              <a:rPr lang="de-CH" sz="2000" dirty="0" smtClean="0"/>
              <a:t>um </a:t>
            </a:r>
            <a:r>
              <a:rPr lang="de-CH" sz="2000" dirty="0"/>
              <a:t>den Heiligen Geist (als Gott ihn in diesen </a:t>
            </a:r>
            <a:r>
              <a:rPr lang="de-CH" sz="2000" dirty="0" smtClean="0"/>
              <a:t>2 Sonderfällen </a:t>
            </a:r>
            <a:r>
              <a:rPr lang="de-CH" sz="2000" dirty="0"/>
              <a:t>zurückgehalten hatte</a:t>
            </a:r>
            <a:r>
              <a:rPr lang="de-CH" sz="2000" dirty="0" smtClean="0"/>
              <a:t>) </a:t>
            </a:r>
            <a:r>
              <a:rPr lang="de-CH" sz="2000" dirty="0" err="1" smtClean="0"/>
              <a:t>Apg</a:t>
            </a:r>
            <a:r>
              <a:rPr lang="de-CH" sz="2000" dirty="0" smtClean="0"/>
              <a:t> </a:t>
            </a:r>
            <a:r>
              <a:rPr lang="de-CH" sz="2000" dirty="0"/>
              <a:t>8,17-19; </a:t>
            </a:r>
            <a:r>
              <a:rPr lang="de-CH" sz="2000" dirty="0" smtClean="0"/>
              <a:t>19,6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902529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r>
              <a:rPr lang="de-DE" dirty="0"/>
              <a:t>B. Was der rechte Verkündiger zu tun hat: 4,7-16</a:t>
            </a:r>
          </a:p>
          <a:p>
            <a:pPr lvl="1"/>
            <a:r>
              <a:rPr lang="de-DE" dirty="0" smtClean="0"/>
              <a:t>4</a:t>
            </a:r>
            <a:r>
              <a:rPr lang="de-DE" dirty="0"/>
              <a:t>. </a:t>
            </a:r>
            <a:r>
              <a:rPr lang="de-DE" dirty="0" smtClean="0"/>
              <a:t>Sich </a:t>
            </a:r>
            <a:r>
              <a:rPr lang="de-DE" dirty="0"/>
              <a:t>dem Verkündigungsauftrag widmen, nicht untätig sein. </a:t>
            </a:r>
            <a:r>
              <a:rPr lang="de-DE" dirty="0" smtClean="0"/>
              <a:t>4,13-16A</a:t>
            </a:r>
          </a:p>
          <a:p>
            <a:pPr lvl="2"/>
            <a:r>
              <a:rPr lang="de-DE" dirty="0" smtClean="0"/>
              <a:t>a. Wie lange soll er dran bleiben? V. 13A</a:t>
            </a:r>
          </a:p>
          <a:p>
            <a:pPr lvl="2"/>
            <a:r>
              <a:rPr lang="de-DE" dirty="0" smtClean="0"/>
              <a:t>b. Was soll er hauptsächlich tun? V. 13M</a:t>
            </a:r>
          </a:p>
          <a:p>
            <a:pPr lvl="2"/>
            <a:r>
              <a:rPr lang="de-DE" dirty="0" smtClean="0"/>
              <a:t>c. Was soll er auf keinen Fall tun? V. 14</a:t>
            </a:r>
          </a:p>
          <a:p>
            <a:pPr lvl="2"/>
            <a:r>
              <a:rPr lang="de-DE" dirty="0"/>
              <a:t>d. Wie stark soll er sich in seinen Auftrag einbringen? V. 15</a:t>
            </a:r>
          </a:p>
          <a:p>
            <a:pPr lvl="3"/>
            <a:r>
              <a:rPr lang="de-DE" dirty="0"/>
              <a:t>Mit aller Aufmerksamkeit: V. 15A</a:t>
            </a:r>
          </a:p>
          <a:p>
            <a:pPr lvl="3"/>
            <a:r>
              <a:rPr lang="de-DE" dirty="0"/>
              <a:t>So, dass er in diesen Dingen ist / lebt: V. 15M</a:t>
            </a:r>
          </a:p>
          <a:p>
            <a:pPr lvl="3"/>
            <a:r>
              <a:rPr lang="de-DE" dirty="0"/>
              <a:t>So, dass sein Fortschritt in allem offenkundig sind: V. 15E</a:t>
            </a:r>
          </a:p>
          <a:p>
            <a:pPr lvl="2"/>
            <a:r>
              <a:rPr lang="de-DE" dirty="0"/>
              <a:t>e. Worauf konkret soll seine Aufmerksamkeit gerichtet sein? V. 16A</a:t>
            </a:r>
          </a:p>
          <a:p>
            <a:pPr lvl="3"/>
            <a:r>
              <a:rPr lang="de-DE" dirty="0"/>
              <a:t>Auf sich selbst</a:t>
            </a:r>
          </a:p>
          <a:p>
            <a:pPr lvl="3"/>
            <a:r>
              <a:rPr lang="de-DE" dirty="0"/>
              <a:t>Auf die Lehre</a:t>
            </a:r>
          </a:p>
          <a:p>
            <a:pPr lvl="3"/>
            <a:r>
              <a:rPr lang="de-DE" dirty="0"/>
              <a:t>Auf nichts </a:t>
            </a:r>
            <a:r>
              <a:rPr lang="de-DE" dirty="0" smtClean="0"/>
              <a:t>anderes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68256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de-DE" dirty="0"/>
              <a:t>A. </a:t>
            </a:r>
            <a:r>
              <a:rPr lang="de-DE" dirty="0" smtClean="0"/>
              <a:t>Die Notwendigkeit rechten Verkündigungsdienstes angesichts </a:t>
            </a:r>
            <a:r>
              <a:rPr lang="de-DE" dirty="0"/>
              <a:t>des vorausgesagten </a:t>
            </a:r>
            <a:r>
              <a:rPr lang="de-DE" dirty="0" smtClean="0"/>
              <a:t>Abfalls </a:t>
            </a:r>
            <a:r>
              <a:rPr lang="de-DE" dirty="0"/>
              <a:t>4,1-6</a:t>
            </a:r>
          </a:p>
          <a:p>
            <a:r>
              <a:rPr lang="de-DE" dirty="0" smtClean="0"/>
              <a:t>B</a:t>
            </a:r>
            <a:r>
              <a:rPr lang="de-DE" dirty="0"/>
              <a:t>. </a:t>
            </a:r>
            <a:r>
              <a:rPr lang="de-DE" dirty="0" smtClean="0"/>
              <a:t>Die Aktivitäten des rechten Verkündigers </a:t>
            </a:r>
            <a:r>
              <a:rPr lang="de-DE" dirty="0"/>
              <a:t>4,7-16</a:t>
            </a:r>
          </a:p>
          <a:p>
            <a:pPr lvl="1"/>
            <a:r>
              <a:rPr lang="de-DE" dirty="0"/>
              <a:t>1. Nicht mit Legenden umgehen, sie abweisen. 4,7A</a:t>
            </a:r>
          </a:p>
          <a:p>
            <a:pPr lvl="1"/>
            <a:r>
              <a:rPr lang="de-DE" dirty="0"/>
              <a:t>2. </a:t>
            </a:r>
            <a:r>
              <a:rPr lang="de-DE" dirty="0" smtClean="0"/>
              <a:t>Mit der </a:t>
            </a:r>
            <a:r>
              <a:rPr lang="de-DE" dirty="0"/>
              <a:t>rechten Ehrfurcht umgehen. 4,7M-11</a:t>
            </a:r>
          </a:p>
          <a:p>
            <a:pPr lvl="1"/>
            <a:r>
              <a:rPr lang="de-DE" dirty="0"/>
              <a:t>3. </a:t>
            </a:r>
            <a:r>
              <a:rPr lang="de-DE" dirty="0" smtClean="0"/>
              <a:t>Vorbild </a:t>
            </a:r>
            <a:r>
              <a:rPr lang="de-DE" dirty="0"/>
              <a:t>werden. 4,12</a:t>
            </a:r>
          </a:p>
          <a:p>
            <a:pPr lvl="1"/>
            <a:r>
              <a:rPr lang="de-DE" dirty="0"/>
              <a:t>4. </a:t>
            </a:r>
            <a:r>
              <a:rPr lang="de-DE" dirty="0" smtClean="0"/>
              <a:t>Sich </a:t>
            </a:r>
            <a:r>
              <a:rPr lang="de-DE" dirty="0"/>
              <a:t>dem Verkündigungsauftrag </a:t>
            </a:r>
            <a:r>
              <a:rPr lang="de-DE" dirty="0" smtClean="0"/>
              <a:t>widmen </a:t>
            </a:r>
            <a:r>
              <a:rPr lang="de-DE" dirty="0"/>
              <a:t>4,13-16A</a:t>
            </a:r>
          </a:p>
          <a:p>
            <a:r>
              <a:rPr lang="de-DE" dirty="0" smtClean="0"/>
              <a:t>C. </a:t>
            </a:r>
            <a:r>
              <a:rPr lang="de-DE" dirty="0"/>
              <a:t>Eine ermutigende Verheißung für den rechten </a:t>
            </a:r>
            <a:r>
              <a:rPr lang="de-DE" dirty="0" smtClean="0"/>
              <a:t>Verkündiger </a:t>
            </a:r>
            <a:r>
              <a:rPr lang="de-DE" dirty="0"/>
              <a:t>4,16E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47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de-DE" dirty="0"/>
              <a:t>d. Wie dagegen müssen wir lehren, wenn wir dieses Ziel erreichen wollen? V. 8-11</a:t>
            </a:r>
          </a:p>
          <a:p>
            <a:pPr lvl="3"/>
            <a:r>
              <a:rPr lang="de-DE" dirty="0"/>
              <a:t>Das Gesetz nicht außer Acht lassen, sondern wissen, dass das Gesetz trefflich ist.</a:t>
            </a:r>
          </a:p>
          <a:p>
            <a:pPr lvl="3"/>
            <a:r>
              <a:rPr lang="de-DE" dirty="0"/>
              <a:t>Das Gesetz so gebrauchen, wie es dem Gesetz entspricht.</a:t>
            </a:r>
          </a:p>
          <a:p>
            <a:pPr lvl="4"/>
            <a:r>
              <a:rPr lang="de-DE" dirty="0"/>
              <a:t>. Es ist nicht für einen, der gerecht ist. V. 9A</a:t>
            </a:r>
          </a:p>
          <a:p>
            <a:pPr lvl="4"/>
            <a:r>
              <a:rPr lang="de-DE" dirty="0"/>
              <a:t>. Für Gesetzlose muss es verkündigt werden. V. 9M.10A</a:t>
            </a:r>
          </a:p>
          <a:p>
            <a:pPr lvl="4"/>
            <a:r>
              <a:rPr lang="de-DE" dirty="0"/>
              <a:t>. Die gesunde Lehre ist der Maßstab. V. </a:t>
            </a:r>
            <a:r>
              <a:rPr lang="de-DE" dirty="0" smtClean="0"/>
              <a:t>10E.11A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5001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Exkurs: Gegensätze in 1Tm 4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r>
              <a:rPr lang="de-DE" dirty="0"/>
              <a:t>V. 1: sich vom Glauben </a:t>
            </a:r>
            <a:r>
              <a:rPr lang="de-DE" u="sng" dirty="0"/>
              <a:t>abwenden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/>
              <a:t>V. 1: sich </a:t>
            </a:r>
            <a:r>
              <a:rPr lang="de-DE" u="sng" dirty="0"/>
              <a:t>Geistern</a:t>
            </a:r>
            <a:r>
              <a:rPr lang="de-DE" dirty="0"/>
              <a:t> und ihren Lehren widmen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V. 2: </a:t>
            </a:r>
            <a:r>
              <a:rPr lang="de-DE" u="sng" dirty="0"/>
              <a:t>Heuchler</a:t>
            </a:r>
            <a:r>
              <a:rPr lang="de-DE" dirty="0"/>
              <a:t>, im Gewissen </a:t>
            </a:r>
            <a:r>
              <a:rPr lang="de-DE" dirty="0" smtClean="0"/>
              <a:t>gebrandmarkt</a:t>
            </a:r>
          </a:p>
          <a:p>
            <a:endParaRPr lang="de-DE" dirty="0" smtClean="0"/>
          </a:p>
          <a:p>
            <a:r>
              <a:rPr lang="de-DE" dirty="0"/>
              <a:t>V. 3: unbiblische </a:t>
            </a:r>
            <a:r>
              <a:rPr lang="de-DE" u="sng" dirty="0"/>
              <a:t>Askese</a:t>
            </a:r>
            <a:r>
              <a:rPr lang="de-DE" dirty="0"/>
              <a:t>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V. </a:t>
            </a:r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6: sich selber </a:t>
            </a:r>
            <a:r>
              <a:rPr lang="de-DE" u="sng" dirty="0">
                <a:solidFill>
                  <a:schemeClr val="tx1"/>
                </a:solidFill>
              </a:rPr>
              <a:t>retten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V</a:t>
            </a:r>
            <a:r>
              <a:rPr lang="de-DE" dirty="0">
                <a:solidFill>
                  <a:schemeClr val="tx1"/>
                </a:solidFill>
              </a:rPr>
              <a:t>. 6: genährt mit den </a:t>
            </a:r>
            <a:r>
              <a:rPr lang="de-DE" u="sng" dirty="0">
                <a:solidFill>
                  <a:schemeClr val="tx1"/>
                </a:solidFill>
              </a:rPr>
              <a:t>Worten des Glaubens</a:t>
            </a:r>
            <a:r>
              <a:rPr lang="de-DE" dirty="0">
                <a:solidFill>
                  <a:schemeClr val="tx1"/>
                </a:solidFill>
              </a:rPr>
              <a:t> und der </a:t>
            </a:r>
            <a:r>
              <a:rPr lang="de-DE" u="sng" dirty="0">
                <a:solidFill>
                  <a:schemeClr val="tx1"/>
                </a:solidFill>
              </a:rPr>
              <a:t>edlen </a:t>
            </a:r>
            <a:r>
              <a:rPr lang="de-DE" u="sng" dirty="0" smtClean="0">
                <a:solidFill>
                  <a:schemeClr val="tx1"/>
                </a:solidFill>
              </a:rPr>
              <a:t>Lehre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V. 12: </a:t>
            </a:r>
            <a:r>
              <a:rPr lang="de-DE" u="sng" dirty="0">
                <a:solidFill>
                  <a:schemeClr val="tx1"/>
                </a:solidFill>
              </a:rPr>
              <a:t>Vorbild</a:t>
            </a:r>
            <a:r>
              <a:rPr lang="de-DE" dirty="0">
                <a:solidFill>
                  <a:schemeClr val="tx1"/>
                </a:solidFill>
              </a:rPr>
              <a:t> im Wort, im Wandel, … , in der </a:t>
            </a:r>
            <a:r>
              <a:rPr lang="de-DE" dirty="0" smtClean="0">
                <a:solidFill>
                  <a:schemeClr val="tx1"/>
                </a:solidFill>
              </a:rPr>
              <a:t>Reinheit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V</a:t>
            </a:r>
            <a:r>
              <a:rPr lang="de-DE" dirty="0">
                <a:solidFill>
                  <a:schemeClr val="tx1"/>
                </a:solidFill>
              </a:rPr>
              <a:t>. 7f: sich </a:t>
            </a:r>
            <a:r>
              <a:rPr lang="de-DE" u="sng" dirty="0">
                <a:solidFill>
                  <a:schemeClr val="tx1"/>
                </a:solidFill>
              </a:rPr>
              <a:t>üben</a:t>
            </a:r>
            <a:r>
              <a:rPr lang="de-DE" dirty="0">
                <a:solidFill>
                  <a:schemeClr val="tx1"/>
                </a:solidFill>
              </a:rPr>
              <a:t> in der rechten </a:t>
            </a:r>
            <a:r>
              <a:rPr lang="de-DE" u="sng" dirty="0">
                <a:solidFill>
                  <a:schemeClr val="tx1"/>
                </a:solidFill>
              </a:rPr>
              <a:t>Ehrfurcht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139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Anweisungen für den Umgang mit verschiedenen Gruppen </a:t>
            </a:r>
            <a:r>
              <a:rPr lang="de-DE" dirty="0" smtClean="0"/>
              <a:t>v. Christen 5,1- 6,2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Anweisungen für den Umgang mit Christen verschiedenen Alters und Geschlechts: 5,1.2</a:t>
            </a:r>
          </a:p>
          <a:p>
            <a:pPr lvl="1"/>
            <a:r>
              <a:rPr lang="de-DE" dirty="0"/>
              <a:t>1. Ältere Männer: 5,1A</a:t>
            </a:r>
          </a:p>
          <a:p>
            <a:pPr lvl="1"/>
            <a:r>
              <a:rPr lang="de-DE" dirty="0"/>
              <a:t>2. Jüngere Männer: 5,1E</a:t>
            </a:r>
          </a:p>
          <a:p>
            <a:pPr lvl="1"/>
            <a:r>
              <a:rPr lang="de-DE" dirty="0"/>
              <a:t>3. Ältere Frauen: 5,2A</a:t>
            </a:r>
          </a:p>
          <a:p>
            <a:pPr lvl="1"/>
            <a:r>
              <a:rPr lang="de-DE" dirty="0"/>
              <a:t>4. Jüngere Frauen: 5,2E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8226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B. Anweisungen für die Witwen: 5,3-16</a:t>
            </a:r>
          </a:p>
          <a:p>
            <a:pPr lvl="1"/>
            <a:r>
              <a:rPr lang="de-DE" dirty="0"/>
              <a:t>1. Über wirkliche Witwen: 5,3-8</a:t>
            </a:r>
          </a:p>
          <a:p>
            <a:pPr lvl="2"/>
            <a:r>
              <a:rPr lang="de-DE" dirty="0" smtClean="0"/>
              <a:t>a. Wirkliche </a:t>
            </a:r>
            <a:r>
              <a:rPr lang="de-DE" dirty="0"/>
              <a:t>Witwen sind zu ehren. V. 3</a:t>
            </a:r>
          </a:p>
          <a:p>
            <a:pPr lvl="2"/>
            <a:r>
              <a:rPr lang="de-DE" dirty="0" smtClean="0"/>
              <a:t>b. Witwen </a:t>
            </a:r>
            <a:r>
              <a:rPr lang="de-DE" dirty="0"/>
              <a:t>mit Nahestehenden sollen durch diese versorgt werden. V. 4</a:t>
            </a:r>
          </a:p>
          <a:p>
            <a:pPr lvl="2"/>
            <a:r>
              <a:rPr lang="de-DE" dirty="0" smtClean="0"/>
              <a:t>c. Wirkliche </a:t>
            </a:r>
            <a:r>
              <a:rPr lang="de-DE" dirty="0"/>
              <a:t>Witwen hoffen auf Gott – im Gegensatz zu den „toten“. V. 5.6</a:t>
            </a:r>
          </a:p>
          <a:p>
            <a:pPr lvl="2"/>
            <a:r>
              <a:rPr lang="de-DE" dirty="0" smtClean="0"/>
              <a:t>d. Anweisung </a:t>
            </a:r>
            <a:r>
              <a:rPr lang="de-DE" dirty="0"/>
              <a:t>in dieser Sache wird geboten. V. 7</a:t>
            </a:r>
          </a:p>
          <a:p>
            <a:pPr lvl="2"/>
            <a:r>
              <a:rPr lang="de-DE" dirty="0" smtClean="0"/>
              <a:t>e. Nichtversorgen </a:t>
            </a:r>
            <a:r>
              <a:rPr lang="de-DE" dirty="0"/>
              <a:t>durch Nahestehende kommt einer Glaubensverneinung gleich. V. 8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5588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805264"/>
          </a:xfrm>
        </p:spPr>
        <p:txBody>
          <a:bodyPr/>
          <a:lstStyle/>
          <a:p>
            <a:pPr lvl="1"/>
            <a:r>
              <a:rPr lang="de-DE" dirty="0"/>
              <a:t>2. Kriterien für die Versorgung: 5,9.10</a:t>
            </a:r>
          </a:p>
          <a:p>
            <a:pPr lvl="2"/>
            <a:r>
              <a:rPr lang="de-DE" dirty="0"/>
              <a:t>Über 60</a:t>
            </a:r>
          </a:p>
          <a:p>
            <a:pPr lvl="2"/>
            <a:r>
              <a:rPr lang="de-DE" dirty="0"/>
              <a:t>War eine Einmann-Frau</a:t>
            </a:r>
          </a:p>
          <a:p>
            <a:pPr lvl="2"/>
            <a:r>
              <a:rPr lang="de-DE" dirty="0"/>
              <a:t>Ruf guter Werke</a:t>
            </a:r>
          </a:p>
          <a:p>
            <a:pPr lvl="2"/>
            <a:r>
              <a:rPr lang="de-DE" dirty="0" smtClean="0">
                <a:solidFill>
                  <a:srgbClr val="0000FF"/>
                </a:solidFill>
              </a:rPr>
              <a:t>Allgemein (oder: Zusammenfassung)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/>
              <a:t>Gute Erzieherin,</a:t>
            </a:r>
          </a:p>
          <a:p>
            <a:pPr lvl="2"/>
            <a:r>
              <a:rPr lang="de-DE" dirty="0"/>
              <a:t>Gastgeberin</a:t>
            </a:r>
          </a:p>
          <a:p>
            <a:pPr lvl="2"/>
            <a:r>
              <a:rPr lang="de-DE" dirty="0"/>
              <a:t>Dienerin</a:t>
            </a:r>
          </a:p>
          <a:p>
            <a:pPr lvl="2"/>
            <a:r>
              <a:rPr lang="de-DE" dirty="0"/>
              <a:t>Geberin/Helferin,</a:t>
            </a:r>
          </a:p>
          <a:p>
            <a:pPr lvl="2"/>
            <a:r>
              <a:rPr lang="de-DE" dirty="0"/>
              <a:t>fleißig</a:t>
            </a:r>
          </a:p>
          <a:p>
            <a:pPr lvl="2"/>
            <a:r>
              <a:rPr lang="de-DE" dirty="0"/>
              <a:t>(Kriterium von V. 4:) Hat sonst niemanden, der sie versorgt.</a:t>
            </a:r>
          </a:p>
          <a:p>
            <a:pPr lvl="2"/>
            <a:r>
              <a:rPr lang="de-DE" dirty="0"/>
              <a:t>(Kriterium von V. 5:) Schaut auf Gott allein als den, der ihrer Not aushilft.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75155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3. Über jüngere Witwen: 5,11-15</a:t>
            </a:r>
          </a:p>
          <a:p>
            <a:pPr lvl="2"/>
            <a:r>
              <a:rPr lang="de-DE" dirty="0"/>
              <a:t>Sie sollen nicht </a:t>
            </a:r>
            <a:r>
              <a:rPr lang="de-DE" dirty="0" smtClean="0"/>
              <a:t>in die Liste eingetragen werden</a:t>
            </a:r>
            <a:r>
              <a:rPr lang="de-DE" dirty="0"/>
              <a:t>. V. </a:t>
            </a:r>
            <a:r>
              <a:rPr lang="de-DE" dirty="0" smtClean="0"/>
              <a:t>11-13</a:t>
            </a:r>
          </a:p>
          <a:p>
            <a:pPr lvl="3"/>
            <a:r>
              <a:rPr lang="de-DE" dirty="0"/>
              <a:t>Weil ihr Dienst </a:t>
            </a:r>
            <a:r>
              <a:rPr lang="de-DE" dirty="0" smtClean="0"/>
              <a:t>nicht erste </a:t>
            </a:r>
            <a:r>
              <a:rPr lang="de-DE" dirty="0"/>
              <a:t>Priorität wäre. V. </a:t>
            </a:r>
            <a:r>
              <a:rPr lang="de-DE" dirty="0" smtClean="0"/>
              <a:t>11M.12</a:t>
            </a:r>
          </a:p>
          <a:p>
            <a:pPr lvl="3"/>
            <a:r>
              <a:rPr lang="de-DE" dirty="0"/>
              <a:t>Weil es ihnen an Reife mangelt. V. 13</a:t>
            </a:r>
          </a:p>
          <a:p>
            <a:pPr lvl="2"/>
            <a:r>
              <a:rPr lang="de-DE" dirty="0"/>
              <a:t>Sie sollen heiraten. V. 14.15</a:t>
            </a:r>
          </a:p>
          <a:p>
            <a:pPr lvl="1"/>
            <a:r>
              <a:rPr lang="de-DE" dirty="0"/>
              <a:t>4. Über Gläubige mit Witwen: 5,16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0186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Exkurs: </a:t>
            </a:r>
            <a:r>
              <a:rPr lang="de-DE" dirty="0"/>
              <a:t>Prinzipien der Versorgung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u="sng" dirty="0" smtClean="0">
                <a:solidFill>
                  <a:schemeClr val="accent5">
                    <a:lumMod val="50000"/>
                  </a:schemeClr>
                </a:solidFill>
              </a:rPr>
              <a:t>Jeder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arbeitet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und isst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sein Brot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. 2Th 3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de-DE" u="sng" dirty="0" smtClean="0">
                <a:solidFill>
                  <a:schemeClr val="accent5">
                    <a:lumMod val="50000"/>
                  </a:schemeClr>
                </a:solidFill>
              </a:rPr>
              <a:t>Jeder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Bedürftige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(d.h.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jem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, der aus bestimmten Gründen nicht für den Broterwerb arbeiten kann)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soll Hilfe bekommen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Jk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1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de-DE" u="sng" dirty="0" smtClean="0">
                <a:solidFill>
                  <a:schemeClr val="accent5">
                    <a:lumMod val="50000"/>
                  </a:schemeClr>
                </a:solidFill>
              </a:rPr>
              <a:t>Jedem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Christen wird </a:t>
            </a:r>
            <a:r>
              <a:rPr lang="de-DE" u="sng" dirty="0" smtClean="0">
                <a:solidFill>
                  <a:schemeClr val="accent5">
                    <a:lumMod val="50000"/>
                  </a:schemeClr>
                </a:solidFill>
              </a:rPr>
              <a:t>Opferbereitschaft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zugemutet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. 2Kr 8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de-DE" u="sng" dirty="0" smtClean="0">
                <a:solidFill>
                  <a:schemeClr val="accent5">
                    <a:lumMod val="50000"/>
                  </a:schemeClr>
                </a:solidFill>
              </a:rPr>
              <a:t>Niemand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– weder die Gemeinde, noch der einzelne Christ –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</a:rPr>
              <a:t>wird überfordert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1Tm 5,16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41351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92088"/>
          </a:xfrm>
        </p:spPr>
        <p:txBody>
          <a:bodyPr/>
          <a:lstStyle/>
          <a:p>
            <a:r>
              <a:rPr lang="de-DE" dirty="0" smtClean="0"/>
              <a:t>Exkurs: Finanzielle Versorgung - HJ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lvl="0"/>
            <a:r>
              <a:rPr lang="de-DE" sz="2800" dirty="0" smtClean="0"/>
              <a:t>Gott erwartet </a:t>
            </a:r>
            <a:r>
              <a:rPr lang="de-DE" sz="2800" dirty="0"/>
              <a:t>von jedem Menschen, der arbeiten kann, dass er </a:t>
            </a:r>
            <a:r>
              <a:rPr lang="de-DE" sz="2800" dirty="0" smtClean="0"/>
              <a:t>sein eigenes Brot verdient</a:t>
            </a:r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de-DE" sz="2800" dirty="0" smtClean="0"/>
              <a:t>UND dass </a:t>
            </a:r>
            <a:r>
              <a:rPr lang="de-DE" sz="2800" dirty="0"/>
              <a:t>er Brot für </a:t>
            </a:r>
            <a:r>
              <a:rPr lang="de-DE" sz="2800" dirty="0" smtClean="0"/>
              <a:t>die verdient</a:t>
            </a:r>
            <a:r>
              <a:rPr lang="de-DE" sz="2800" dirty="0"/>
              <a:t>, die nicht arbeiten </a:t>
            </a:r>
            <a:r>
              <a:rPr lang="de-DE" sz="2800" dirty="0" smtClean="0"/>
              <a:t>können.</a:t>
            </a:r>
          </a:p>
          <a:p>
            <a:pPr lvl="0"/>
            <a:r>
              <a:rPr lang="de-DE" sz="2800" dirty="0"/>
              <a:t>Wer arbeiten kann, dem soll man auch die Gelegenheit geben zu </a:t>
            </a:r>
            <a:r>
              <a:rPr lang="de-DE" sz="2800" dirty="0" smtClean="0"/>
              <a:t>arbeiten. </a:t>
            </a:r>
          </a:p>
          <a:p>
            <a:pPr lvl="0"/>
            <a:r>
              <a:rPr lang="de-DE" sz="2800" dirty="0"/>
              <a:t>Es gibt </a:t>
            </a:r>
            <a:r>
              <a:rPr lang="de-DE" sz="2800" dirty="0" smtClean="0"/>
              <a:t>einige, </a:t>
            </a:r>
            <a:r>
              <a:rPr lang="de-DE" sz="2800" dirty="0"/>
              <a:t>die so viel Zeit in dieser Arbeit verbringen, dass sie ihr eigenes Wohl vernachlässigen </a:t>
            </a:r>
            <a:r>
              <a:rPr lang="de-DE" sz="2800" dirty="0" smtClean="0"/>
              <a:t>müssen. Sie sind bereit</a:t>
            </a:r>
            <a:r>
              <a:rPr lang="de-DE" sz="2800" dirty="0"/>
              <a:t>, auf ihr eigenes Brot zu </a:t>
            </a:r>
            <a:r>
              <a:rPr lang="de-DE" sz="2800" dirty="0" smtClean="0"/>
              <a:t>verzichten und ihr </a:t>
            </a:r>
            <a:r>
              <a:rPr lang="de-DE" sz="2800" dirty="0"/>
              <a:t>Leben zu </a:t>
            </a:r>
            <a:r>
              <a:rPr lang="de-DE" sz="2800" dirty="0" smtClean="0"/>
              <a:t>verlieren. Solche sollen entlastet / unterstützt werden. </a:t>
            </a:r>
          </a:p>
          <a:p>
            <a:pPr lvl="0"/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Wie die Unterstützung solcher aussieht, ist Führung und Ermessenssache. </a:t>
            </a:r>
          </a:p>
          <a:p>
            <a:pPr lvl="0"/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Die Unterstützer können nicht vorschreiben, was ein Ältester tut.</a:t>
            </a:r>
            <a:endParaRPr lang="de-DE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550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C. Anweisungen für den Umgang mit Ältesten: 5,17-20</a:t>
            </a:r>
          </a:p>
          <a:p>
            <a:pPr lvl="1"/>
            <a:r>
              <a:rPr lang="de-DE" dirty="0"/>
              <a:t>1. Edle Älteste sollen unterstützt werden. 5,17.18</a:t>
            </a:r>
          </a:p>
          <a:p>
            <a:pPr lvl="1"/>
            <a:r>
              <a:rPr lang="de-DE" dirty="0"/>
              <a:t>2. Angefochtene Älteste sollen beschützt werden. 5,19</a:t>
            </a:r>
          </a:p>
          <a:p>
            <a:pPr lvl="1"/>
            <a:r>
              <a:rPr lang="de-DE" dirty="0"/>
              <a:t>3. Sündigende Älteste sollen öffentlich zurechtgewiesen werden. 5,20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47957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D. Anweisungen für Timotheus in diesem Zusammenhang: 5,21-25</a:t>
            </a:r>
          </a:p>
          <a:p>
            <a:pPr lvl="1"/>
            <a:r>
              <a:rPr lang="de-DE" dirty="0"/>
              <a:t>1. Vorurteilslos und unparteiisch handeln: 5,21</a:t>
            </a:r>
          </a:p>
          <a:p>
            <a:pPr lvl="1"/>
            <a:r>
              <a:rPr lang="de-DE" dirty="0"/>
              <a:t>2. Niemandem schnell Hände auflegen, sich </a:t>
            </a:r>
            <a:r>
              <a:rPr lang="de-DE" dirty="0" smtClean="0"/>
              <a:t>rein </a:t>
            </a:r>
            <a:r>
              <a:rPr lang="de-DE" dirty="0"/>
              <a:t>halten: 5,22</a:t>
            </a:r>
          </a:p>
          <a:p>
            <a:pPr lvl="1"/>
            <a:r>
              <a:rPr lang="de-DE" dirty="0"/>
              <a:t>3. Zum Trinkwasser etwas Wein hinzufügen: 5,23</a:t>
            </a:r>
          </a:p>
          <a:p>
            <a:pPr lvl="1"/>
            <a:r>
              <a:rPr lang="de-DE" dirty="0"/>
              <a:t>4. Ermutigung: Über die Folgen von Sünden einerseits und edlen Werken andererseits: 5,24.25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62914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E. Anweisungen für christliche Sklaven: 6,1.2</a:t>
            </a:r>
          </a:p>
          <a:p>
            <a:pPr lvl="1"/>
            <a:r>
              <a:rPr lang="de-DE" dirty="0"/>
              <a:t>1. Ihr Verhalten den heidnischen Herren gegenüber: 6,1</a:t>
            </a:r>
          </a:p>
          <a:p>
            <a:pPr lvl="1"/>
            <a:r>
              <a:rPr lang="de-DE" dirty="0"/>
              <a:t>2. Ihr Verhalten den gläubigen Herren gegenüber: 6,2</a:t>
            </a:r>
          </a:p>
          <a:p>
            <a:pPr lvl="1"/>
            <a:r>
              <a:rPr lang="de-DE" dirty="0"/>
              <a:t>3. Diese Dinge sind anzuweisen. 6,2E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7551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B. Paulus, der Auftraggeber, bezeugt die Wirklichkeit der Christusbotschaft in seinem Leben. 1,12-17</a:t>
            </a:r>
          </a:p>
          <a:p>
            <a:pPr lvl="1"/>
            <a:r>
              <a:rPr lang="de-DE" dirty="0"/>
              <a:t>1. Er ist dankbar. 1,12-14</a:t>
            </a:r>
          </a:p>
          <a:p>
            <a:pPr lvl="2"/>
            <a:r>
              <a:rPr lang="de-DE" dirty="0"/>
              <a:t>a. Wem ist Paulus dankbar? V. 12A</a:t>
            </a:r>
          </a:p>
          <a:p>
            <a:pPr lvl="2"/>
            <a:r>
              <a:rPr lang="de-DE" dirty="0"/>
              <a:t>b. Wofür ist Paulus dankbar? V. 12M -14</a:t>
            </a:r>
          </a:p>
          <a:p>
            <a:pPr lvl="3"/>
            <a:r>
              <a:rPr lang="de-DE" dirty="0"/>
              <a:t>Für Kraft</a:t>
            </a:r>
          </a:p>
          <a:p>
            <a:pPr lvl="3"/>
            <a:r>
              <a:rPr lang="de-DE" dirty="0"/>
              <a:t>Für das Anvertrauen des Dienstes: V. 12M-13</a:t>
            </a:r>
          </a:p>
          <a:p>
            <a:pPr lvl="3"/>
            <a:r>
              <a:rPr lang="de-DE" dirty="0"/>
              <a:t>Für die Gnade: V. 14</a:t>
            </a:r>
          </a:p>
          <a:p>
            <a:pPr lvl="1"/>
            <a:r>
              <a:rPr lang="de-DE" dirty="0"/>
              <a:t>2. Er bezeugt die Treue der Christusbotschaft. 1,15</a:t>
            </a:r>
          </a:p>
          <a:p>
            <a:pPr lvl="1"/>
            <a:r>
              <a:rPr lang="de-DE" dirty="0"/>
              <a:t>3. Er bezeugt die Absicht Gottes mit ihm. 1,16</a:t>
            </a:r>
          </a:p>
          <a:p>
            <a:pPr lvl="1"/>
            <a:r>
              <a:rPr lang="de-DE" dirty="0"/>
              <a:t>4. Sein Zeugnis mündet in einen Lobpreis. 1,17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6214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Vom falschen und rechten Umgang mit geistlichen </a:t>
            </a:r>
            <a:r>
              <a:rPr lang="de-DE" dirty="0" smtClean="0"/>
              <a:t>u </a:t>
            </a:r>
            <a:r>
              <a:rPr lang="de-DE" dirty="0"/>
              <a:t>materiellen Gütern: K. </a:t>
            </a:r>
            <a:r>
              <a:rPr lang="de-DE" dirty="0" smtClean="0"/>
              <a:t>6,3-19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Falscher Umgang mit </a:t>
            </a:r>
            <a:r>
              <a:rPr lang="de-DE" dirty="0" smtClean="0"/>
              <a:t>geistlichen </a:t>
            </a:r>
            <a:r>
              <a:rPr lang="de-DE" dirty="0"/>
              <a:t>Gütern: (Über falsche Lehrer): 6,3-5</a:t>
            </a:r>
          </a:p>
          <a:p>
            <a:pPr lvl="1"/>
            <a:r>
              <a:rPr lang="de-DE" dirty="0"/>
              <a:t>1. Was falsch ist: 6,3</a:t>
            </a:r>
          </a:p>
          <a:p>
            <a:pPr lvl="2"/>
            <a:r>
              <a:rPr lang="de-DE" dirty="0"/>
              <a:t>Sie lehren Andersartiges.</a:t>
            </a:r>
          </a:p>
          <a:p>
            <a:pPr lvl="2"/>
            <a:r>
              <a:rPr lang="de-DE" dirty="0"/>
              <a:t>Sie treten nicht bei und sind nicht einverstanden mit Christi Worten.</a:t>
            </a:r>
          </a:p>
          <a:p>
            <a:pPr lvl="2"/>
            <a:r>
              <a:rPr lang="de-DE" dirty="0"/>
              <a:t>Ihre Worte sind nicht die des Herrn Jesus.</a:t>
            </a:r>
          </a:p>
          <a:p>
            <a:pPr lvl="2"/>
            <a:r>
              <a:rPr lang="de-DE" dirty="0"/>
              <a:t>Ihre Worte sind nicht gesund.</a:t>
            </a:r>
          </a:p>
          <a:p>
            <a:pPr lvl="2"/>
            <a:r>
              <a:rPr lang="de-DE" dirty="0"/>
              <a:t>Ihre Worte entsprechen nicht der Ehrfurcht und führen nicht zu ehrfurchtsvollen Lebenswandel.</a:t>
            </a:r>
          </a:p>
        </p:txBody>
      </p:sp>
    </p:spTree>
    <p:extLst>
      <p:ext uri="{BB962C8B-B14F-4D97-AF65-F5344CB8AC3E}">
        <p14:creationId xmlns:p14="http://schemas.microsoft.com/office/powerpoint/2010/main" val="34365959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2. Was die </a:t>
            </a:r>
            <a:r>
              <a:rPr lang="de-DE" dirty="0" smtClean="0"/>
              <a:t>Früchte / Folgen </a:t>
            </a:r>
            <a:r>
              <a:rPr lang="de-DE" dirty="0"/>
              <a:t>sind: 6,4.5</a:t>
            </a:r>
          </a:p>
          <a:p>
            <a:pPr lvl="2"/>
            <a:r>
              <a:rPr lang="de-DE" dirty="0"/>
              <a:t>Aufgeblasenheit bei Unwissenheit: V. 4A</a:t>
            </a:r>
          </a:p>
          <a:p>
            <a:pPr lvl="2"/>
            <a:r>
              <a:rPr lang="de-DE" dirty="0"/>
              <a:t>Streitereien und Zeit verschwendende Diskussionen: V. 4M</a:t>
            </a:r>
          </a:p>
          <a:p>
            <a:pPr lvl="2"/>
            <a:r>
              <a:rPr lang="de-DE" dirty="0"/>
              <a:t>Neid und Streit, u. ä.: V. 4E.5A</a:t>
            </a:r>
          </a:p>
          <a:p>
            <a:pPr lvl="2"/>
            <a:r>
              <a:rPr lang="de-DE" dirty="0" smtClean="0"/>
              <a:t>Umkehrung der Werte: V. 5M </a:t>
            </a:r>
          </a:p>
          <a:p>
            <a:pPr lvl="1"/>
            <a:r>
              <a:rPr lang="de-DE" dirty="0"/>
              <a:t>3. Welche Reaktion die einzig richtige ist: </a:t>
            </a:r>
            <a:r>
              <a:rPr lang="de-DE" dirty="0" smtClean="0"/>
              <a:t>5,5E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4578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/>
          <a:lstStyle/>
          <a:p>
            <a:r>
              <a:rPr lang="de-DE" dirty="0"/>
              <a:t>B. Richtiger Umgang mit geistlichen und materiellen Gütern: 6,6-8</a:t>
            </a:r>
          </a:p>
          <a:p>
            <a:pPr lvl="1"/>
            <a:r>
              <a:rPr lang="de-DE" dirty="0"/>
              <a:t>1. Rechte Ehrfurcht mit Genügsamkeit ist wahrer Gewinn. V. 6</a:t>
            </a:r>
          </a:p>
          <a:p>
            <a:pPr lvl="1"/>
            <a:r>
              <a:rPr lang="de-DE" dirty="0"/>
              <a:t>2. Irdische Güter können wir nicht mitnehmen. V. 7</a:t>
            </a:r>
          </a:p>
          <a:p>
            <a:pPr lvl="1"/>
            <a:r>
              <a:rPr lang="de-DE" dirty="0"/>
              <a:t>3. Wir begnügen uns daher mit dem Lebensnotwendigen. V.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4917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/>
          <a:lstStyle/>
          <a:p>
            <a:r>
              <a:rPr lang="de-DE" dirty="0" smtClean="0"/>
              <a:t>C</a:t>
            </a:r>
            <a:r>
              <a:rPr lang="de-DE" dirty="0"/>
              <a:t>. Falscher Umgang mit materiellen Gütern: 6,9-10</a:t>
            </a:r>
          </a:p>
          <a:p>
            <a:pPr lvl="1"/>
            <a:r>
              <a:rPr lang="de-DE" dirty="0"/>
              <a:t>1. Was falsch ist: 6,9A</a:t>
            </a:r>
          </a:p>
          <a:p>
            <a:pPr lvl="1"/>
            <a:r>
              <a:rPr lang="de-DE" dirty="0"/>
              <a:t>2. Was die Früchte/Folgen sind: 6,9M.10</a:t>
            </a:r>
          </a:p>
          <a:p>
            <a:pPr lvl="2"/>
            <a:r>
              <a:rPr lang="de-DE" dirty="0"/>
              <a:t>Versuchung, Schlinge, Lüste: V. 9M</a:t>
            </a:r>
          </a:p>
          <a:p>
            <a:pPr lvl="2"/>
            <a:r>
              <a:rPr lang="de-DE" dirty="0"/>
              <a:t>Ruin, Untergang: V. 9E</a:t>
            </a:r>
          </a:p>
          <a:p>
            <a:pPr lvl="2"/>
            <a:r>
              <a:rPr lang="de-DE" dirty="0"/>
              <a:t>Übel: V. 10A</a:t>
            </a:r>
          </a:p>
          <a:p>
            <a:pPr lvl="2"/>
            <a:r>
              <a:rPr lang="de-DE" dirty="0"/>
              <a:t>Abirren vom Glauben: V. 10M</a:t>
            </a:r>
          </a:p>
          <a:p>
            <a:pPr lvl="2"/>
            <a:r>
              <a:rPr lang="de-DE" dirty="0"/>
              <a:t>Schmerzen: V. </a:t>
            </a:r>
            <a:r>
              <a:rPr lang="de-DE" dirty="0" smtClean="0"/>
              <a:t>10E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037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/>
          <a:lstStyle/>
          <a:p>
            <a:r>
              <a:rPr lang="de-DE" dirty="0"/>
              <a:t>D. Aufruf an den Menschen Gottes zu richtigem Umgang mit geistlichen Gütern: 6,11-16</a:t>
            </a:r>
          </a:p>
          <a:p>
            <a:pPr lvl="1"/>
            <a:r>
              <a:rPr lang="de-DE" dirty="0"/>
              <a:t>1. Die Anrede: 6,11A</a:t>
            </a:r>
          </a:p>
          <a:p>
            <a:pPr lvl="1"/>
            <a:r>
              <a:rPr lang="de-DE" dirty="0"/>
              <a:t>2. Der vierfache Aufruf: 6,11M-16</a:t>
            </a:r>
          </a:p>
          <a:p>
            <a:pPr lvl="2"/>
            <a:r>
              <a:rPr lang="de-DE" dirty="0"/>
              <a:t>Fliehe. V. 11M</a:t>
            </a:r>
          </a:p>
          <a:p>
            <a:pPr lvl="2"/>
            <a:r>
              <a:rPr lang="de-DE" dirty="0"/>
              <a:t>Jage. V. 11E</a:t>
            </a:r>
          </a:p>
          <a:p>
            <a:pPr lvl="2"/>
            <a:r>
              <a:rPr lang="de-DE" dirty="0"/>
              <a:t>Kämpfe. V. 12A</a:t>
            </a:r>
          </a:p>
          <a:p>
            <a:pPr lvl="2"/>
            <a:r>
              <a:rPr lang="de-DE" dirty="0"/>
              <a:t>Ergreife. V. 12M</a:t>
            </a:r>
          </a:p>
          <a:p>
            <a:pPr lvl="1"/>
            <a:r>
              <a:rPr lang="de-DE" dirty="0"/>
              <a:t>3. Ein Feierlicher Auftrag: Halte das Gebot untadelig. 6,13-16</a:t>
            </a:r>
          </a:p>
          <a:p>
            <a:pPr lvl="2"/>
            <a:r>
              <a:rPr lang="de-DE" dirty="0"/>
              <a:t>Das Vorwort: V. 13</a:t>
            </a:r>
          </a:p>
          <a:p>
            <a:pPr lvl="2"/>
            <a:r>
              <a:rPr lang="de-DE" dirty="0"/>
              <a:t>Der Auftrag: V. 14A</a:t>
            </a:r>
          </a:p>
          <a:p>
            <a:pPr lvl="2"/>
            <a:r>
              <a:rPr lang="de-DE" dirty="0"/>
              <a:t>Das Ziel: V. </a:t>
            </a:r>
            <a:r>
              <a:rPr lang="de-DE" dirty="0" smtClean="0"/>
              <a:t>15.16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3167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/>
          <a:lstStyle/>
          <a:p>
            <a:r>
              <a:rPr lang="de-DE" dirty="0"/>
              <a:t>E. Anweisung an Wohlhabende zu richtigem Umgang mit materiellen Gütern: 6,17-19</a:t>
            </a:r>
          </a:p>
          <a:p>
            <a:pPr lvl="1"/>
            <a:r>
              <a:rPr lang="de-DE" dirty="0"/>
              <a:t>1. Anweisung ist nötig. 6,17A</a:t>
            </a:r>
          </a:p>
          <a:p>
            <a:pPr lvl="1"/>
            <a:r>
              <a:rPr lang="de-DE" dirty="0"/>
              <a:t>2. Worin sie angewiesen werden müssen: 6,17M.18</a:t>
            </a:r>
          </a:p>
          <a:p>
            <a:pPr lvl="1"/>
            <a:r>
              <a:rPr lang="de-DE" dirty="0"/>
              <a:t>3. Womit sie motiviert werden sollen: 6,19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43917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Schlussaufruf und Gebet: K. </a:t>
            </a:r>
            <a:r>
              <a:rPr lang="de-DE" dirty="0" smtClean="0"/>
              <a:t>6,20.21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Eine </a:t>
            </a:r>
            <a:r>
              <a:rPr lang="de-DE" dirty="0"/>
              <a:t>flehende Bitte: 6,20.21A</a:t>
            </a:r>
          </a:p>
          <a:p>
            <a:pPr lvl="1"/>
            <a:r>
              <a:rPr lang="de-DE" dirty="0"/>
              <a:t>Das Anvertraute bewahren. 6,20A</a:t>
            </a:r>
          </a:p>
          <a:p>
            <a:pPr lvl="1"/>
            <a:r>
              <a:rPr lang="de-DE" dirty="0"/>
              <a:t>Unheiliges Gerede und Diskussionen der falschen „Kenntnis“ meiden. 6,20M.21A</a:t>
            </a:r>
          </a:p>
          <a:p>
            <a:pPr lvl="1"/>
            <a:r>
              <a:rPr lang="de-DE" dirty="0"/>
              <a:t>Ein Gebet: </a:t>
            </a:r>
            <a:r>
              <a:rPr lang="de-DE" dirty="0" smtClean="0"/>
              <a:t>6,21E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764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C. Diese Botschaft vertraut Paulus dem Timotheus an. 1,18-20</a:t>
            </a:r>
          </a:p>
          <a:p>
            <a:pPr lvl="1"/>
            <a:r>
              <a:rPr lang="de-DE" dirty="0"/>
              <a:t>1. Mit einem Rückblick: 1,18</a:t>
            </a:r>
          </a:p>
          <a:p>
            <a:pPr lvl="1"/>
            <a:r>
              <a:rPr lang="de-DE" dirty="0"/>
              <a:t>2. Mit einem Vorausblick: 1,18E-20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66277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Anweisungen für das Verhalten im „Hause Gottes</a:t>
            </a:r>
            <a:r>
              <a:rPr lang="de-DE"/>
              <a:t>“: </a:t>
            </a:r>
            <a:r>
              <a:rPr lang="de-DE" smtClean="0"/>
              <a:t>2 und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Verordnungen betreffend die Zusammenkünfte: 2,1-15</a:t>
            </a:r>
          </a:p>
          <a:p>
            <a:pPr lvl="1"/>
            <a:r>
              <a:rPr lang="de-DE" dirty="0"/>
              <a:t>1. Es soll öffentlich gebetet werden. 2,1-7</a:t>
            </a:r>
          </a:p>
          <a:p>
            <a:pPr lvl="1"/>
            <a:r>
              <a:rPr lang="de-DE" dirty="0"/>
              <a:t>2. Die Männer sollen beten. 2,8</a:t>
            </a:r>
          </a:p>
          <a:p>
            <a:pPr lvl="1"/>
            <a:r>
              <a:rPr lang="de-DE" dirty="0"/>
              <a:t>3. Die Frauen sollen sich schmücken. </a:t>
            </a:r>
            <a:r>
              <a:rPr lang="de-DE" dirty="0" smtClean="0"/>
              <a:t>2,9.10</a:t>
            </a:r>
          </a:p>
          <a:p>
            <a:pPr lvl="1"/>
            <a:r>
              <a:rPr lang="de-DE" dirty="0"/>
              <a:t>4. Die Frau soll sich in der Stille verhalten. </a:t>
            </a:r>
            <a:r>
              <a:rPr lang="de-DE" dirty="0" smtClean="0"/>
              <a:t>2,11-15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45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Anweisungen für das Verhalten im „Hause Gottes</a:t>
            </a:r>
            <a:r>
              <a:rPr lang="de-DE" dirty="0" smtClean="0"/>
              <a:t>“ K. 2 und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. Verordnungen betreffend die Zusammenkünfte: 2,1-15</a:t>
            </a:r>
          </a:p>
          <a:p>
            <a:pPr lvl="1"/>
            <a:r>
              <a:rPr lang="de-DE" dirty="0"/>
              <a:t>1. Es soll öffentlich gebetet werden. 2,1-7</a:t>
            </a:r>
          </a:p>
          <a:p>
            <a:pPr lvl="2"/>
            <a:r>
              <a:rPr lang="de-DE" dirty="0"/>
              <a:t>a. Wie wichtig ist das Beten in den Zusammenkünften? V 1</a:t>
            </a:r>
          </a:p>
          <a:p>
            <a:pPr lvl="2"/>
            <a:r>
              <a:rPr lang="de-DE" dirty="0"/>
              <a:t>b. Welche Arten von Gebete sollen dargebracht werden? V 1M</a:t>
            </a:r>
          </a:p>
          <a:p>
            <a:pPr lvl="2"/>
            <a:r>
              <a:rPr lang="de-DE" dirty="0"/>
              <a:t>c. Wofür soll gebetet werden? V 1E.2A</a:t>
            </a:r>
          </a:p>
          <a:p>
            <a:pPr lvl="2"/>
            <a:r>
              <a:rPr lang="de-DE" dirty="0"/>
              <a:t>d. Zu welchem Ziel und Zweck soll gebetet werden? V 2M</a:t>
            </a:r>
          </a:p>
          <a:p>
            <a:pPr lvl="2"/>
            <a:r>
              <a:rPr lang="de-DE" dirty="0"/>
              <a:t>e. Aus welchem Grund soll gebetet werden? V. 3-7</a:t>
            </a:r>
          </a:p>
          <a:p>
            <a:pPr lvl="3"/>
            <a:r>
              <a:rPr lang="de-DE" dirty="0"/>
              <a:t>Weil es edel </a:t>
            </a:r>
            <a:r>
              <a:rPr lang="de-DE" dirty="0" smtClean="0"/>
              <a:t>und angenehm </a:t>
            </a:r>
            <a:r>
              <a:rPr lang="de-DE" dirty="0"/>
              <a:t>ist vor Gott</a:t>
            </a:r>
          </a:p>
          <a:p>
            <a:pPr lvl="3"/>
            <a:r>
              <a:rPr lang="de-DE" dirty="0"/>
              <a:t>Weil Gott will, dass alle Menschen gerettet werden</a:t>
            </a:r>
          </a:p>
          <a:p>
            <a:pPr lvl="3"/>
            <a:r>
              <a:rPr lang="de-DE" dirty="0" smtClean="0"/>
              <a:t>Begründung für „alle“</a:t>
            </a:r>
          </a:p>
          <a:p>
            <a:pPr lvl="4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94804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ömung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römung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4294</Words>
  <Application>Microsoft Office PowerPoint</Application>
  <PresentationFormat>Bildschirmpräsentation (4:3)</PresentationFormat>
  <Paragraphs>576</Paragraphs>
  <Slides>66</Slides>
  <Notes>66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66</vt:i4>
      </vt:variant>
    </vt:vector>
  </HeadingPairs>
  <TitlesOfParts>
    <vt:vector size="67" baseType="lpstr">
      <vt:lpstr>Strömung</vt:lpstr>
      <vt:lpstr>1.Timotheusbrief </vt:lpstr>
      <vt:lpstr>1Tm – Grobe Gliederung</vt:lpstr>
      <vt:lpstr>PowerPoint-Präsentation</vt:lpstr>
      <vt:lpstr>I. Vom dem Auftrag am Evangelium 1,3-20</vt:lpstr>
      <vt:lpstr>PowerPoint-Präsentation</vt:lpstr>
      <vt:lpstr>PowerPoint-Präsentation</vt:lpstr>
      <vt:lpstr>PowerPoint-Präsentation</vt:lpstr>
      <vt:lpstr>II. Anweisungen für das Verhalten im „Hause Gottes“: 2 und 3</vt:lpstr>
      <vt:lpstr>II. Anweisungen für das Verhalten im „Hause Gottes“ K. 2 und 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Exkurs zum Dienst der Ältesten </vt:lpstr>
      <vt:lpstr>Exkurs zum Dienst der Ältesten</vt:lpstr>
      <vt:lpstr>Exkurs zum Dienst der Ältesten</vt:lpstr>
      <vt:lpstr>Exkurs zum Dienst der Ältesten</vt:lpstr>
      <vt:lpstr>PowerPoint-Präsentation</vt:lpstr>
      <vt:lpstr>PowerPoint-Präsentation</vt:lpstr>
      <vt:lpstr>1Tm – Ermutigung und Anweisung  für einen Mitarbeiter im apostolischen Dienst</vt:lpstr>
      <vt:lpstr>PowerPoint-Präsentation</vt:lpstr>
      <vt:lpstr>1Tm 3,16A: Gott wurde geoffenbart im Fleisch </vt:lpstr>
      <vt:lpstr>1Tm 3,16 </vt:lpstr>
      <vt:lpstr>1Tm 3,16 </vt:lpstr>
      <vt:lpstr>1Tm 3,16 </vt:lpstr>
      <vt:lpstr>1Tm 3,16</vt:lpstr>
      <vt:lpstr>III. Vom rechten Dienst der Verkündigung K.4</vt:lpstr>
      <vt:lpstr>III. Vom rechten Dienst der Verkündigung K.4</vt:lpstr>
      <vt:lpstr>III. Vom rechten Dienst der Verkündigung K.4</vt:lpstr>
      <vt:lpstr>III. Vom rechten Dienst der Verkündigung K.4</vt:lpstr>
      <vt:lpstr>III. Vom rechten Dienst der Verkündigung K.4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Exkurs: Vollmacht des Christen zum Verkündigen</vt:lpstr>
      <vt:lpstr>Exkurs: Was geschah bei der Berufung des Timotheus?</vt:lpstr>
      <vt:lpstr>Exkurs: Händeauflegen</vt:lpstr>
      <vt:lpstr>PowerPoint-Präsentation</vt:lpstr>
      <vt:lpstr>PowerPoint-Präsentation</vt:lpstr>
      <vt:lpstr>Exkurs: Gegensätze in 1Tm 4</vt:lpstr>
      <vt:lpstr>IV. Anweisungen für den Umgang mit verschiedenen Gruppen v. Christen 5,1- 6,2</vt:lpstr>
      <vt:lpstr>PowerPoint-Präsentation</vt:lpstr>
      <vt:lpstr>PowerPoint-Präsentation</vt:lpstr>
      <vt:lpstr>PowerPoint-Präsentation</vt:lpstr>
      <vt:lpstr>Exkurs: Prinzipien der Versorgung </vt:lpstr>
      <vt:lpstr>Exkurs: Finanzielle Versorgung - HJ</vt:lpstr>
      <vt:lpstr>PowerPoint-Präsentation</vt:lpstr>
      <vt:lpstr>PowerPoint-Präsentation</vt:lpstr>
      <vt:lpstr>PowerPoint-Präsentation</vt:lpstr>
      <vt:lpstr>V. Vom falschen und rechten Umgang mit geistlichen u materiellen Gütern: K. 6,3-19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Schlussaufruf und Gebet: K. 6,20.21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erste Timotheusbrief</dc:title>
  <dc:creator>Thomas Jettel</dc:creator>
  <cp:lastModifiedBy>Me</cp:lastModifiedBy>
  <cp:revision>137</cp:revision>
  <dcterms:created xsi:type="dcterms:W3CDTF">2011-01-16T16:56:34Z</dcterms:created>
  <dcterms:modified xsi:type="dcterms:W3CDTF">2015-06-20T09:20:29Z</dcterms:modified>
</cp:coreProperties>
</file>