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327" r:id="rId2"/>
    <p:sldId id="328" r:id="rId3"/>
    <p:sldId id="329" r:id="rId4"/>
    <p:sldId id="330" r:id="rId5"/>
    <p:sldId id="344" r:id="rId6"/>
    <p:sldId id="332" r:id="rId7"/>
    <p:sldId id="345" r:id="rId8"/>
    <p:sldId id="346" r:id="rId9"/>
    <p:sldId id="347" r:id="rId10"/>
    <p:sldId id="333" r:id="rId11"/>
    <p:sldId id="334" r:id="rId12"/>
    <p:sldId id="335" r:id="rId13"/>
    <p:sldId id="336" r:id="rId14"/>
    <p:sldId id="337" r:id="rId15"/>
    <p:sldId id="338" r:id="rId16"/>
    <p:sldId id="341" r:id="rId17"/>
    <p:sldId id="340" r:id="rId18"/>
    <p:sldId id="342" r:id="rId19"/>
    <p:sldId id="34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0000FF"/>
    <a:srgbClr val="FF3F3F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1" autoAdjust="0"/>
    <p:restoredTop sz="94590" autoAdjust="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EEA1D-E47A-4119-90BC-357C804F7245}" type="datetimeFigureOut">
              <a:rPr lang="de-CH" smtClean="0"/>
              <a:pPr/>
              <a:t>20.06.2015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1F5D-E96A-4ADD-8AC6-38F4E7FF51CE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0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10</a:t>
            </a:fld>
            <a:endParaRPr lang="de-C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11</a:t>
            </a:fld>
            <a:endParaRPr lang="de-C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12</a:t>
            </a:fld>
            <a:endParaRPr lang="de-C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13</a:t>
            </a:fld>
            <a:endParaRPr lang="de-C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14</a:t>
            </a:fld>
            <a:endParaRPr lang="de-C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15</a:t>
            </a:fld>
            <a:endParaRPr lang="de-C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16</a:t>
            </a:fld>
            <a:endParaRPr lang="de-C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17</a:t>
            </a:fld>
            <a:endParaRPr lang="de-C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18</a:t>
            </a:fld>
            <a:endParaRPr lang="de-C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19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401BF-3672-41BA-8A97-01D42900A2A0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7</a:t>
            </a:fld>
            <a:endParaRPr lang="de-C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8</a:t>
            </a:fld>
            <a:endParaRPr lang="de-C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9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08721"/>
            <a:ext cx="7846640" cy="2748880"/>
          </a:xfrm>
        </p:spPr>
        <p:txBody>
          <a:bodyPr/>
          <a:lstStyle>
            <a:lvl1pPr>
              <a:defRPr sz="6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2C60B1-0F52-481D-8DD4-B634F73A09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24BA9-5079-4A00-BD4F-220B05B4B2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C88C-B580-4599-8187-CAAC10072D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>
              <a:defRPr u="none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>
                <a:solidFill>
                  <a:srgbClr val="C00000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 b="1">
                <a:solidFill>
                  <a:schemeClr val="tx2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8E1E-1E5A-4E2C-8BF3-E5367EDCBC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85AF-2AB0-493B-9C4B-D3C2E206BF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460D-E357-486F-A67A-539EE315E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C4C2-CC72-415A-A26F-5D2DB95A1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D15F-16B7-4121-A556-F53D5470A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096E-370E-4FBA-A145-A39BA0B0E8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0260F-AC81-4C2D-B2C6-D28B6E773D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EBE6-9790-44D1-988D-A15C90238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0DD365-FBE8-4E82-8D2C-9027D0E7E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79512" y="188640"/>
            <a:ext cx="87849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12776"/>
            <a:ext cx="896448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effectLst/>
          <a:latin typeface="Arial Narrow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000" b="1">
          <a:solidFill>
            <a:srgbClr val="002060"/>
          </a:solidFill>
          <a:effectLst/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600" b="1">
          <a:solidFill>
            <a:schemeClr val="tx1">
              <a:lumMod val="75000"/>
              <a:lumOff val="25000"/>
            </a:schemeClr>
          </a:solidFill>
          <a:effectLst/>
          <a:latin typeface="Arial Narrow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rgbClr val="C00000"/>
          </a:solidFill>
          <a:effectLst/>
          <a:latin typeface="Arial Narrow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2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6600" b="1" dirty="0" smtClean="0"/>
              <a:t>1.Timotheusbrief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- Einleitung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sz="3200" dirty="0">
                <a:solidFill>
                  <a:srgbClr val="0070C0"/>
                </a:solidFill>
              </a:rPr>
              <a:t>Ermutigung und </a:t>
            </a:r>
            <a:r>
              <a:rPr lang="de-CH" sz="3200" dirty="0" smtClean="0">
                <a:solidFill>
                  <a:srgbClr val="0070C0"/>
                </a:solidFill>
              </a:rPr>
              <a:t>Anweisung</a:t>
            </a:r>
          </a:p>
          <a:p>
            <a:pPr eaLnBrk="1" hangingPunct="1">
              <a:defRPr/>
            </a:pPr>
            <a:r>
              <a:rPr lang="de-CH" sz="3200" dirty="0" smtClean="0">
                <a:solidFill>
                  <a:srgbClr val="0070C0"/>
                </a:solidFill>
              </a:rPr>
              <a:t> </a:t>
            </a:r>
            <a:r>
              <a:rPr lang="de-CH" sz="3200" dirty="0">
                <a:solidFill>
                  <a:srgbClr val="0070C0"/>
                </a:solidFill>
              </a:rPr>
              <a:t>für einen Mitarbeiter </a:t>
            </a:r>
            <a:endParaRPr lang="de-CH" sz="32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de-CH" sz="3200" dirty="0" smtClean="0">
                <a:solidFill>
                  <a:srgbClr val="0070C0"/>
                </a:solidFill>
              </a:rPr>
              <a:t>im </a:t>
            </a:r>
            <a:r>
              <a:rPr lang="de-CH" sz="3200" dirty="0">
                <a:solidFill>
                  <a:srgbClr val="0070C0"/>
                </a:solidFill>
              </a:rPr>
              <a:t>apostolischen </a:t>
            </a:r>
            <a:r>
              <a:rPr lang="de-CH" sz="3200" dirty="0" smtClean="0">
                <a:solidFill>
                  <a:srgbClr val="0070C0"/>
                </a:solidFill>
              </a:rPr>
              <a:t>Dienst</a:t>
            </a:r>
            <a:endParaRPr lang="de-CH" sz="32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845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Freilassung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141168"/>
          </a:xfrm>
        </p:spPr>
        <p:txBody>
          <a:bodyPr/>
          <a:lstStyle/>
          <a:p>
            <a:pPr lvl="1"/>
            <a:r>
              <a:rPr lang="de-DE" b="1" dirty="0">
                <a:effectLst/>
              </a:rPr>
              <a:t>Php 1,24-26 </a:t>
            </a:r>
            <a:r>
              <a:rPr lang="de-DE" dirty="0">
                <a:effectLst/>
              </a:rPr>
              <a:t>„und da ich von diesem überzeugt bin, </a:t>
            </a:r>
            <a:r>
              <a:rPr lang="de-DE" dirty="0" smtClean="0">
                <a:solidFill>
                  <a:srgbClr val="C00000"/>
                </a:solidFill>
                <a:effectLst/>
              </a:rPr>
              <a:t>weiß </a:t>
            </a:r>
            <a:r>
              <a:rPr lang="de-DE" dirty="0">
                <a:solidFill>
                  <a:srgbClr val="C00000"/>
                </a:solidFill>
                <a:effectLst/>
              </a:rPr>
              <a:t>ich, dass ich bleiben werde – und zugleich bei euch allen bleiben werde</a:t>
            </a:r>
            <a:r>
              <a:rPr lang="de-DE" dirty="0">
                <a:solidFill>
                  <a:srgbClr val="FFFF00"/>
                </a:solidFill>
                <a:effectLst/>
              </a:rPr>
              <a:t> </a:t>
            </a:r>
            <a:r>
              <a:rPr lang="de-DE" dirty="0">
                <a:effectLst/>
              </a:rPr>
              <a:t>– zu eurem Fortschritt und eurer Freude des Glaubens, damit euer Rühmen an mir in Christus Jesus reich sei durch </a:t>
            </a:r>
            <a:r>
              <a:rPr lang="de-DE" dirty="0">
                <a:solidFill>
                  <a:srgbClr val="C00000"/>
                </a:solidFill>
                <a:effectLst/>
              </a:rPr>
              <a:t>mein Wiederkommen zu euch</a:t>
            </a:r>
            <a:r>
              <a:rPr lang="de-DE" dirty="0">
                <a:effectLst/>
              </a:rPr>
              <a:t>.“</a:t>
            </a:r>
          </a:p>
          <a:p>
            <a:pPr lvl="1"/>
            <a:r>
              <a:rPr lang="de-DE" b="1" dirty="0">
                <a:effectLst/>
              </a:rPr>
              <a:t>Php </a:t>
            </a:r>
            <a:r>
              <a:rPr lang="de-DE" b="1" dirty="0" smtClean="0">
                <a:effectLst/>
              </a:rPr>
              <a:t>2,24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„Ich bin aber </a:t>
            </a:r>
            <a:r>
              <a:rPr lang="de-DE" dirty="0">
                <a:solidFill>
                  <a:srgbClr val="C00000"/>
                </a:solidFill>
                <a:effectLst/>
              </a:rPr>
              <a:t>überzeugt</a:t>
            </a:r>
            <a:r>
              <a:rPr lang="de-DE" dirty="0">
                <a:effectLst/>
              </a:rPr>
              <a:t> im Herrn, </a:t>
            </a:r>
            <a:r>
              <a:rPr lang="de-DE" dirty="0">
                <a:solidFill>
                  <a:srgbClr val="C00000"/>
                </a:solidFill>
                <a:effectLst/>
              </a:rPr>
              <a:t>dass ich selbst auch bald kommen werde</a:t>
            </a:r>
            <a:r>
              <a:rPr lang="de-DE" dirty="0" smtClean="0">
                <a:solidFill>
                  <a:srgbClr val="C00000"/>
                </a:solidFill>
                <a:effectLst/>
              </a:rPr>
              <a:t>.“</a:t>
            </a:r>
          </a:p>
          <a:p>
            <a:pPr lvl="1"/>
            <a:r>
              <a:rPr lang="de-DE" b="1" dirty="0" err="1"/>
              <a:t>Phm</a:t>
            </a:r>
            <a:r>
              <a:rPr lang="de-DE" b="1" dirty="0"/>
              <a:t> </a:t>
            </a:r>
            <a:r>
              <a:rPr lang="de-DE" b="1" dirty="0" smtClean="0"/>
              <a:t>1,22 </a:t>
            </a:r>
            <a:r>
              <a:rPr lang="de-DE" dirty="0" smtClean="0"/>
              <a:t> „Zugleich </a:t>
            </a:r>
            <a:r>
              <a:rPr lang="de-DE" dirty="0"/>
              <a:t>bereite mir auch eine Unterkunft, denn ich hoffe, ich werde durch eure Gebete </a:t>
            </a:r>
            <a:r>
              <a:rPr lang="de-DE" dirty="0">
                <a:solidFill>
                  <a:srgbClr val="C00000"/>
                </a:solidFill>
              </a:rPr>
              <a:t>euch geschenkt werden</a:t>
            </a:r>
            <a:r>
              <a:rPr lang="de-DE" dirty="0" smtClean="0"/>
              <a:t>.“</a:t>
            </a:r>
          </a:p>
          <a:p>
            <a:pPr lvl="1"/>
            <a:r>
              <a:rPr lang="de-DE" dirty="0" err="1" smtClean="0">
                <a:effectLst/>
              </a:rPr>
              <a:t>Rm</a:t>
            </a:r>
            <a:r>
              <a:rPr lang="de-DE" dirty="0" smtClean="0">
                <a:effectLst/>
              </a:rPr>
              <a:t> 15,</a:t>
            </a:r>
            <a:r>
              <a:rPr lang="de-CH" dirty="0" smtClean="0"/>
              <a:t>28 </a:t>
            </a:r>
            <a:r>
              <a:rPr lang="de-CH" b="0" dirty="0" smtClean="0"/>
              <a:t> </a:t>
            </a:r>
            <a:r>
              <a:rPr lang="de-CH" dirty="0"/>
              <a:t>Nachdem ich also diese [Aufgabe] zu Ende geführt und ihnen diese Frucht besiegelt habe, werde ich ab[reisen und] über euch nach Spanien ziehen</a:t>
            </a:r>
            <a:r>
              <a:rPr lang="de-CH" b="0" dirty="0"/>
              <a:t>. 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90958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Spanien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/>
          <a:lstStyle/>
          <a:p>
            <a:pPr lvl="1"/>
            <a:r>
              <a:rPr lang="de-DE" b="1" dirty="0"/>
              <a:t>Rm </a:t>
            </a:r>
            <a:r>
              <a:rPr lang="de-DE" b="1" dirty="0" smtClean="0"/>
              <a:t>15:23.24 </a:t>
            </a:r>
            <a:r>
              <a:rPr lang="de-DE" dirty="0" smtClean="0"/>
              <a:t> </a:t>
            </a:r>
            <a:r>
              <a:rPr lang="de-DE" dirty="0"/>
              <a:t>Nun aber, da ich in diesen Gegenden keinen Raum mehr habe und seit vielen Jahren eine Sehnsucht habe, zu euch zu kommen,  </a:t>
            </a:r>
            <a:r>
              <a:rPr lang="de-DE" baseline="30000" dirty="0"/>
              <a:t>24</a:t>
            </a:r>
            <a:r>
              <a:rPr lang="de-DE" dirty="0"/>
              <a:t> </a:t>
            </a:r>
            <a:r>
              <a:rPr lang="de-DE" dirty="0">
                <a:solidFill>
                  <a:srgbClr val="C00000"/>
                </a:solidFill>
              </a:rPr>
              <a:t>werde ich, </a:t>
            </a:r>
            <a:r>
              <a:rPr lang="de-DE" dirty="0" smtClean="0">
                <a:solidFill>
                  <a:srgbClr val="C00000"/>
                </a:solidFill>
              </a:rPr>
              <a:t>wenn es so weit ist, dass ich nach Spanien reise, zu </a:t>
            </a:r>
            <a:r>
              <a:rPr lang="de-DE" dirty="0">
                <a:solidFill>
                  <a:srgbClr val="C00000"/>
                </a:solidFill>
              </a:rPr>
              <a:t>euch kommen</a:t>
            </a:r>
            <a:r>
              <a:rPr lang="de-DE" dirty="0"/>
              <a:t>, denn ich hoffe, auf der </a:t>
            </a:r>
            <a:r>
              <a:rPr lang="de-DE" dirty="0" smtClean="0"/>
              <a:t>Durchreise </a:t>
            </a:r>
            <a:r>
              <a:rPr lang="de-DE" dirty="0"/>
              <a:t>euch zu Gesicht zu bekommen und von euch dorthin weitergeleitet zu werden, </a:t>
            </a:r>
            <a:r>
              <a:rPr lang="de-DE" dirty="0" smtClean="0"/>
              <a:t>….</a:t>
            </a:r>
            <a:endParaRPr lang="de-DE" dirty="0" smtClean="0">
              <a:effectLst/>
            </a:endParaRPr>
          </a:p>
          <a:p>
            <a:pPr lvl="1"/>
            <a:r>
              <a:rPr lang="de-DE" dirty="0" smtClean="0">
                <a:effectLst/>
              </a:rPr>
              <a:t>Kirchenväter: Paulus habe "</a:t>
            </a:r>
            <a:r>
              <a:rPr lang="de-DE" dirty="0">
                <a:solidFill>
                  <a:srgbClr val="C00000"/>
                </a:solidFill>
                <a:effectLst/>
              </a:rPr>
              <a:t>den äußersten Westen</a:t>
            </a:r>
            <a:r>
              <a:rPr lang="de-DE" dirty="0">
                <a:effectLst/>
              </a:rPr>
              <a:t>" erreicht </a:t>
            </a:r>
            <a:r>
              <a:rPr lang="de-DE" dirty="0" smtClean="0">
                <a:effectLst/>
              </a:rPr>
              <a:t>(</a:t>
            </a:r>
            <a:r>
              <a:rPr lang="de-DE" dirty="0" err="1" smtClean="0">
                <a:effectLst/>
              </a:rPr>
              <a:t>Barnabasbrief</a:t>
            </a:r>
            <a:r>
              <a:rPr lang="de-DE" dirty="0" smtClean="0">
                <a:effectLst/>
              </a:rPr>
              <a:t>; ?Klemens von Rom)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1363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Abfassungszeit</a:t>
            </a:r>
            <a:br>
              <a:rPr lang="de-DE" dirty="0" smtClean="0"/>
            </a:br>
            <a:r>
              <a:rPr lang="de-DE" dirty="0" smtClean="0"/>
              <a:t>1Tm, 2Tm, Tit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/>
          <a:lstStyle/>
          <a:p>
            <a:r>
              <a:rPr lang="de-DE" dirty="0" smtClean="0"/>
              <a:t>Aufenthaltsorte und Ereignisse passen nicht in die Apg. </a:t>
            </a:r>
          </a:p>
          <a:p>
            <a:r>
              <a:rPr lang="de-DE" dirty="0" smtClean="0"/>
              <a:t>1Tm und Tit: </a:t>
            </a:r>
            <a:r>
              <a:rPr lang="de-DE" dirty="0" smtClean="0">
                <a:solidFill>
                  <a:srgbClr val="C00000"/>
                </a:solidFill>
              </a:rPr>
              <a:t>62-64 n. </a:t>
            </a:r>
            <a:r>
              <a:rPr lang="de-DE" dirty="0" err="1" smtClean="0">
                <a:solidFill>
                  <a:srgbClr val="C00000"/>
                </a:solidFill>
              </a:rPr>
              <a:t>Ch</a:t>
            </a:r>
            <a:r>
              <a:rPr lang="de-DE" dirty="0" smtClean="0">
                <a:solidFill>
                  <a:srgbClr val="C00000"/>
                </a:solidFill>
              </a:rPr>
              <a:t>. </a:t>
            </a:r>
            <a:r>
              <a:rPr lang="de-DE" dirty="0" smtClean="0"/>
              <a:t>(nach seiner Freilassung aus der 1. röm. Gefangenschaft)</a:t>
            </a:r>
          </a:p>
          <a:p>
            <a:r>
              <a:rPr lang="de-DE" dirty="0" smtClean="0"/>
              <a:t>2Tm: </a:t>
            </a:r>
            <a:r>
              <a:rPr lang="de-DE" dirty="0" smtClean="0">
                <a:solidFill>
                  <a:srgbClr val="C00000"/>
                </a:solidFill>
              </a:rPr>
              <a:t>ca. 65-67 n. </a:t>
            </a:r>
            <a:r>
              <a:rPr lang="de-DE" dirty="0" err="1" smtClean="0">
                <a:solidFill>
                  <a:srgbClr val="C00000"/>
                </a:solidFill>
              </a:rPr>
              <a:t>Ch</a:t>
            </a:r>
            <a:r>
              <a:rPr lang="de-DE" dirty="0" smtClean="0">
                <a:solidFill>
                  <a:srgbClr val="FFFF00"/>
                </a:solidFill>
              </a:rPr>
              <a:t>. </a:t>
            </a:r>
            <a:r>
              <a:rPr lang="de-DE" dirty="0" smtClean="0"/>
              <a:t>(2. röm. Gefangenschaft) </a:t>
            </a:r>
          </a:p>
          <a:p>
            <a:r>
              <a:rPr lang="de-DE" dirty="0" smtClean="0"/>
              <a:t>Paulus wurde wahrscheinlich ca. 67 n. </a:t>
            </a:r>
            <a:r>
              <a:rPr lang="de-DE" dirty="0" err="1" smtClean="0"/>
              <a:t>Ch</a:t>
            </a:r>
            <a:r>
              <a:rPr lang="de-DE" dirty="0" smtClean="0"/>
              <a:t>. unter Kaiser Nero (54-68) enthauptet. </a:t>
            </a:r>
          </a:p>
        </p:txBody>
      </p:sp>
    </p:spTree>
    <p:extLst>
      <p:ext uri="{BB962C8B-B14F-4D97-AF65-F5344CB8AC3E}">
        <p14:creationId xmlns:p14="http://schemas.microsoft.com/office/powerpoint/2010/main" val="31047523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Verfasserschaft angegriffen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Bibelkritische Argumente: 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1. Passt nicht in Apg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2. Irrlehre: Gnosis (2. Jhdt.)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3. Nichtpaulinische Theologie</a:t>
            </a:r>
          </a:p>
          <a:p>
            <a:pPr lvl="1"/>
            <a:r>
              <a:rPr lang="de-DE" dirty="0" smtClean="0">
                <a:solidFill>
                  <a:srgbClr val="002060"/>
                </a:solidFill>
              </a:rPr>
              <a:t>4. Anderer Wortschatz</a:t>
            </a:r>
          </a:p>
        </p:txBody>
      </p:sp>
    </p:spTree>
    <p:extLst>
      <p:ext uri="{BB962C8B-B14F-4D97-AF65-F5344CB8AC3E}">
        <p14:creationId xmlns:p14="http://schemas.microsoft.com/office/powerpoint/2010/main" val="26217229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de-DE" sz="2800" dirty="0" smtClean="0">
                <a:solidFill>
                  <a:srgbClr val="C00000"/>
                </a:solidFill>
              </a:rPr>
              <a:t>Gegen 1.: </a:t>
            </a:r>
            <a:r>
              <a:rPr lang="de-DE" sz="2800" dirty="0" smtClean="0"/>
              <a:t>Erst nach Apg. verfasst.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Gegen 2.: </a:t>
            </a:r>
            <a:r>
              <a:rPr lang="de-DE" sz="2800" dirty="0" smtClean="0"/>
              <a:t>Unterschiede zur Gnosis </a:t>
            </a:r>
          </a:p>
          <a:p>
            <a:pPr lvl="1"/>
            <a:r>
              <a:rPr lang="de-DE" sz="2400" dirty="0" smtClean="0"/>
              <a:t>Innerhalb der Gemeinde 1Tm 1,3-7</a:t>
            </a:r>
          </a:p>
          <a:p>
            <a:pPr lvl="1"/>
            <a:r>
              <a:rPr lang="de-DE" sz="2400" dirty="0" smtClean="0"/>
              <a:t>Judaistische Gesetzlichkeit </a:t>
            </a:r>
            <a:r>
              <a:rPr lang="de-DE" sz="2400" dirty="0">
                <a:effectLst/>
              </a:rPr>
              <a:t>1,7; Tt 1,10.14; 3,9</a:t>
            </a:r>
            <a:endParaRPr lang="de-DE" sz="24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Gegen 3.: </a:t>
            </a:r>
            <a:r>
              <a:rPr lang="de-DE" sz="2800" dirty="0" smtClean="0"/>
              <a:t>Paulinische Theologie:</a:t>
            </a:r>
          </a:p>
          <a:p>
            <a:pPr lvl="1"/>
            <a:r>
              <a:rPr lang="de-DE" sz="2400" dirty="0" smtClean="0"/>
              <a:t>Inspiration, Ruf und Erwählung, Heil, Gottheit Christi, Werk Christi, stellvertretende Sühne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Gegen 4.:</a:t>
            </a:r>
            <a:r>
              <a:rPr lang="de-DE" sz="2800" dirty="0" smtClean="0">
                <a:solidFill>
                  <a:srgbClr val="92D050"/>
                </a:solidFill>
              </a:rPr>
              <a:t> </a:t>
            </a:r>
            <a:r>
              <a:rPr lang="de-DE" sz="2800" dirty="0" smtClean="0"/>
              <a:t>Andere Themen – andere Begriffe</a:t>
            </a:r>
          </a:p>
          <a:p>
            <a:pPr lvl="1"/>
            <a:r>
              <a:rPr lang="de-DE" sz="2400" dirty="0" smtClean="0"/>
              <a:t>→ Das Zeugnis der Briefe </a:t>
            </a:r>
          </a:p>
          <a:p>
            <a:pPr lvl="1"/>
            <a:r>
              <a:rPr lang="de-DE" sz="2400" dirty="0" smtClean="0"/>
              <a:t>→ Das Zeugnis der Urgemeinde 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Verfasserschaft angegriffen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83217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00200"/>
            <a:ext cx="8064896" cy="5257800"/>
          </a:xfrm>
        </p:spPr>
        <p:txBody>
          <a:bodyPr/>
          <a:lstStyle/>
          <a:p>
            <a:r>
              <a:rPr lang="de-DE" dirty="0" smtClean="0"/>
              <a:t>1. Aber: Die Urgemeinde hätte Fälschungen aufgedeckt. (</a:t>
            </a:r>
            <a:r>
              <a:rPr lang="de-DE" dirty="0">
                <a:effectLst/>
              </a:rPr>
              <a:t>2Th 2,1.2; </a:t>
            </a:r>
            <a:r>
              <a:rPr lang="de-DE" dirty="0" smtClean="0">
                <a:effectLst/>
              </a:rPr>
              <a:t>3,17)</a:t>
            </a:r>
          </a:p>
          <a:p>
            <a:r>
              <a:rPr lang="de-DE" dirty="0" smtClean="0">
                <a:effectLst/>
              </a:rPr>
              <a:t>2. Drei gefälschte Briefe, die keinerlei abweichende Lehre enthalten? Warum? 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fromme Fälschung?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25734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1Tm: Absicht und 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txBody>
          <a:bodyPr/>
          <a:lstStyle/>
          <a:p>
            <a:pPr lvl="1"/>
            <a:r>
              <a:rPr lang="de-DE" dirty="0" smtClean="0"/>
              <a:t>1Tm 1,3: </a:t>
            </a:r>
            <a:r>
              <a:rPr lang="de-D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„</a:t>
            </a:r>
            <a:r>
              <a:rPr lang="de-DE" dirty="0" smtClean="0">
                <a:solidFill>
                  <a:srgbClr val="C00000"/>
                </a:solidFill>
              </a:rPr>
              <a:t>so wie ich, als ich nach Makedonien zog, dich aufrief, in Ephesus zu bleiben, </a:t>
            </a:r>
            <a:r>
              <a:rPr lang="de-DE" u="sng" dirty="0" smtClean="0">
                <a:solidFill>
                  <a:srgbClr val="C00000"/>
                </a:solidFill>
              </a:rPr>
              <a:t>damit du einige anweisen möchtest, nicht Anderes zu lehren“ </a:t>
            </a:r>
          </a:p>
          <a:p>
            <a:pPr lvl="1"/>
            <a:r>
              <a:rPr lang="de-DE" dirty="0"/>
              <a:t>1Tm </a:t>
            </a:r>
            <a:r>
              <a:rPr lang="de-DE" dirty="0" smtClean="0"/>
              <a:t>1:18: </a:t>
            </a:r>
            <a:r>
              <a:rPr lang="de-D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„</a:t>
            </a:r>
            <a:r>
              <a:rPr lang="de-DE" dirty="0" smtClean="0">
                <a:solidFill>
                  <a:srgbClr val="C00000"/>
                </a:solidFill>
              </a:rPr>
              <a:t>Diese </a:t>
            </a:r>
            <a:r>
              <a:rPr lang="de-DE" dirty="0">
                <a:solidFill>
                  <a:srgbClr val="C00000"/>
                </a:solidFill>
              </a:rPr>
              <a:t>Anweisung vertraue ich dir an, Kind Timotheus, </a:t>
            </a:r>
            <a:r>
              <a:rPr lang="de-DE" dirty="0" smtClean="0">
                <a:solidFill>
                  <a:srgbClr val="C00000"/>
                </a:solidFill>
              </a:rPr>
              <a:t>… </a:t>
            </a:r>
            <a:r>
              <a:rPr lang="de-DE" u="sng" dirty="0" smtClean="0">
                <a:solidFill>
                  <a:srgbClr val="C00000"/>
                </a:solidFill>
              </a:rPr>
              <a:t>damit </a:t>
            </a:r>
            <a:r>
              <a:rPr lang="de-DE" u="sng" dirty="0">
                <a:solidFill>
                  <a:srgbClr val="C00000"/>
                </a:solidFill>
              </a:rPr>
              <a:t>du in ihnen den edlen Kampf kämpfen möchtest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de-DE" dirty="0" smtClean="0">
                <a:solidFill>
                  <a:srgbClr val="C00000"/>
                </a:solidFill>
              </a:rPr>
              <a:t>19 Glauben </a:t>
            </a:r>
            <a:r>
              <a:rPr lang="de-DE" dirty="0">
                <a:solidFill>
                  <a:srgbClr val="C00000"/>
                </a:solidFill>
              </a:rPr>
              <a:t>haben und ein gutes </a:t>
            </a:r>
            <a:r>
              <a:rPr lang="de-DE" dirty="0" smtClean="0">
                <a:solidFill>
                  <a:srgbClr val="C00000"/>
                </a:solidFill>
              </a:rPr>
              <a:t>Gewissen“</a:t>
            </a:r>
          </a:p>
          <a:p>
            <a:pPr lvl="1"/>
            <a:r>
              <a:rPr lang="de-DE" dirty="0" smtClean="0"/>
              <a:t>1Tm 3:15: </a:t>
            </a:r>
            <a:r>
              <a:rPr lang="de-DE" dirty="0" smtClean="0">
                <a:solidFill>
                  <a:srgbClr val="C00000"/>
                </a:solidFill>
              </a:rPr>
              <a:t>„falls ich aber verziehe, </a:t>
            </a:r>
            <a:r>
              <a:rPr lang="de-DE" u="sng" dirty="0" smtClean="0">
                <a:solidFill>
                  <a:srgbClr val="C00000"/>
                </a:solidFill>
              </a:rPr>
              <a:t>damit du weißt, wie man sich zu verhalten hat im Hause Gottes</a:t>
            </a:r>
            <a:r>
              <a:rPr lang="de-DE" dirty="0" smtClean="0">
                <a:solidFill>
                  <a:srgbClr val="C00000"/>
                </a:solidFill>
              </a:rPr>
              <a:t>, welches die Gemeinde des lebenden Gottes ist, Pfeiler und Grundfeste der Wahrheit.“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1229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1Tm: Absicht und 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Timotheus ermutigen </a:t>
            </a:r>
          </a:p>
          <a:p>
            <a:r>
              <a:rPr lang="de-DE" dirty="0" smtClean="0"/>
              <a:t>Timotheus Anleitung geben 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07505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/>
          <a:lstStyle/>
          <a:p>
            <a:r>
              <a:rPr lang="de-DE" sz="2800" dirty="0" smtClean="0">
                <a:effectLst/>
              </a:rPr>
              <a:t>1Tm 4,6</a:t>
            </a:r>
            <a:r>
              <a:rPr lang="de-DE" sz="2800" dirty="0">
                <a:effectLst/>
              </a:rPr>
              <a:t>: </a:t>
            </a:r>
            <a:r>
              <a:rPr lang="de-DE" sz="280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„</a:t>
            </a:r>
            <a:r>
              <a:rPr lang="de-DE" sz="2800" u="sng" dirty="0">
                <a:solidFill>
                  <a:srgbClr val="C00000"/>
                </a:solidFill>
                <a:effectLst/>
              </a:rPr>
              <a:t>Wenn du dieses den Brüdern als Grundlage vorlegst</a:t>
            </a:r>
            <a:r>
              <a:rPr lang="de-DE" sz="2800" dirty="0">
                <a:solidFill>
                  <a:srgbClr val="C00000"/>
                </a:solidFill>
                <a:effectLst/>
              </a:rPr>
              <a:t>, wirst du ein edler Diener Jesu Christi sein, 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..“ </a:t>
            </a:r>
          </a:p>
          <a:p>
            <a:r>
              <a:rPr lang="de-DE" sz="2800" dirty="0" smtClean="0">
                <a:effectLst/>
              </a:rPr>
              <a:t>4,11</a:t>
            </a:r>
            <a:r>
              <a:rPr lang="de-DE" sz="2800" dirty="0">
                <a:effectLst/>
              </a:rPr>
              <a:t>: </a:t>
            </a:r>
            <a:r>
              <a:rPr lang="de-DE" sz="2800" dirty="0">
                <a:solidFill>
                  <a:srgbClr val="C00000"/>
                </a:solidFill>
                <a:effectLst/>
              </a:rPr>
              <a:t>„</a:t>
            </a:r>
            <a:r>
              <a:rPr lang="de-DE" sz="2800" u="sng" dirty="0">
                <a:solidFill>
                  <a:srgbClr val="C00000"/>
                </a:solidFill>
                <a:effectLst/>
              </a:rPr>
              <a:t>Solches weise an und </a:t>
            </a:r>
            <a:r>
              <a:rPr lang="de-DE" sz="2800" u="sng" dirty="0" smtClean="0">
                <a:solidFill>
                  <a:srgbClr val="C00000"/>
                </a:solidFill>
                <a:effectLst/>
              </a:rPr>
              <a:t>lehre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. 12 Niemand </a:t>
            </a:r>
            <a:r>
              <a:rPr lang="de-DE" sz="2800" dirty="0">
                <a:solidFill>
                  <a:srgbClr val="C00000"/>
                </a:solidFill>
                <a:effectLst/>
              </a:rPr>
              <a:t>verachte deine Jugend, sondern werde ein 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Vorbild ..“</a:t>
            </a:r>
          </a:p>
          <a:p>
            <a:r>
              <a:rPr lang="de-DE" sz="2800" dirty="0" smtClean="0">
                <a:effectLst/>
              </a:rPr>
              <a:t>6,20</a:t>
            </a:r>
            <a:r>
              <a:rPr lang="de-DE" sz="2800" dirty="0">
                <a:effectLst/>
              </a:rPr>
              <a:t>: </a:t>
            </a:r>
            <a:r>
              <a:rPr lang="de-DE" sz="2800" dirty="0">
                <a:solidFill>
                  <a:srgbClr val="C00000"/>
                </a:solidFill>
                <a:effectLst/>
              </a:rPr>
              <a:t>„O Timotheus, </a:t>
            </a:r>
            <a:r>
              <a:rPr lang="de-DE" sz="2800" u="sng" dirty="0">
                <a:solidFill>
                  <a:srgbClr val="C00000"/>
                </a:solidFill>
                <a:effectLst/>
              </a:rPr>
              <a:t>verwahre</a:t>
            </a:r>
            <a:r>
              <a:rPr lang="de-DE" sz="2800" dirty="0">
                <a:solidFill>
                  <a:srgbClr val="C00000"/>
                </a:solidFill>
                <a:effectLst/>
              </a:rPr>
              <a:t> ‹und wache über› </a:t>
            </a:r>
            <a:r>
              <a:rPr lang="de-DE" sz="2800" u="sng" dirty="0">
                <a:solidFill>
                  <a:srgbClr val="C00000"/>
                </a:solidFill>
                <a:effectLst/>
              </a:rPr>
              <a:t>das </a:t>
            </a:r>
            <a:r>
              <a:rPr lang="de-DE" sz="2800" u="sng" dirty="0" smtClean="0">
                <a:solidFill>
                  <a:srgbClr val="C00000"/>
                </a:solidFill>
                <a:effectLst/>
              </a:rPr>
              <a:t>Anvertraute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; </a:t>
            </a:r>
            <a:r>
              <a:rPr lang="de-DE" sz="2800" u="sng" dirty="0" smtClean="0">
                <a:solidFill>
                  <a:srgbClr val="C00000"/>
                </a:solidFill>
                <a:effectLst/>
              </a:rPr>
              <a:t>meide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 dabei </a:t>
            </a:r>
            <a:r>
              <a:rPr lang="de-DE" sz="2800" dirty="0">
                <a:solidFill>
                  <a:srgbClr val="C00000"/>
                </a:solidFill>
                <a:effectLst/>
              </a:rPr>
              <a:t>‹stets› das profane, leere Gerede und [die] 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Gegenaufstellungen </a:t>
            </a:r>
            <a:r>
              <a:rPr lang="de-DE" sz="2800" dirty="0">
                <a:solidFill>
                  <a:srgbClr val="C00000"/>
                </a:solidFill>
                <a:effectLst/>
              </a:rPr>
              <a:t>der fälschlicherweise [so] genannten ‘Kenntnis’ </a:t>
            </a:r>
            <a:r>
              <a:rPr lang="de-DE" sz="2800" dirty="0" smtClean="0">
                <a:solidFill>
                  <a:srgbClr val="C00000"/>
                </a:solidFill>
                <a:effectLst/>
              </a:rPr>
              <a:t>…“</a:t>
            </a:r>
            <a:endParaRPr lang="de-DE" sz="2800" dirty="0">
              <a:solidFill>
                <a:srgbClr val="C00000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1Tm: Absicht und Zweck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1093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1Tm - Grobgliederung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517232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Gruß: 1,1.2</a:t>
            </a:r>
            <a:endParaRPr lang="de-CH" sz="24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I. Vom </a:t>
            </a:r>
            <a:r>
              <a:rPr lang="de-DE" sz="2800" b="1" dirty="0" err="1" smtClean="0">
                <a:solidFill>
                  <a:srgbClr val="C00000"/>
                </a:solidFill>
              </a:rPr>
              <a:t>Evangeliumsauftrag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smtClean="0"/>
              <a:t>1,3-20</a:t>
            </a:r>
            <a:endParaRPr lang="de-CH" sz="28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II. Anweisungen für das </a:t>
            </a:r>
            <a:r>
              <a:rPr lang="de-DE" sz="2800" b="1" dirty="0" smtClean="0">
                <a:solidFill>
                  <a:srgbClr val="C00000"/>
                </a:solidFill>
              </a:rPr>
              <a:t>Verhalten</a:t>
            </a:r>
            <a:r>
              <a:rPr lang="de-DE" sz="2800" dirty="0" smtClean="0">
                <a:solidFill>
                  <a:srgbClr val="C00000"/>
                </a:solidFill>
              </a:rPr>
              <a:t> im „</a:t>
            </a:r>
            <a:r>
              <a:rPr lang="de-DE" sz="2800" b="1" dirty="0" smtClean="0">
                <a:solidFill>
                  <a:srgbClr val="C00000"/>
                </a:solidFill>
              </a:rPr>
              <a:t>Haus Gottes</a:t>
            </a:r>
            <a:r>
              <a:rPr lang="de-DE" sz="2800" dirty="0" smtClean="0">
                <a:solidFill>
                  <a:srgbClr val="C00000"/>
                </a:solidFill>
              </a:rPr>
              <a:t>“ </a:t>
            </a:r>
            <a:r>
              <a:rPr lang="de-DE" sz="2800" dirty="0" smtClean="0"/>
              <a:t>K. 2 +3 </a:t>
            </a:r>
            <a:r>
              <a:rPr lang="de-DE" sz="2000" dirty="0" smtClean="0"/>
              <a:t>(Gebet, Männer, Frauen, Älteste, Diakone)</a:t>
            </a:r>
            <a:endParaRPr lang="de-CH" sz="28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III. Vom rechten </a:t>
            </a:r>
            <a:r>
              <a:rPr lang="de-DE" sz="2800" b="1" dirty="0" smtClean="0">
                <a:solidFill>
                  <a:srgbClr val="C00000"/>
                </a:solidFill>
              </a:rPr>
              <a:t>Verkündigungsdienst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smtClean="0"/>
              <a:t>K. 4</a:t>
            </a:r>
            <a:endParaRPr lang="de-CH" sz="28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IV. Anweisungen für den </a:t>
            </a:r>
            <a:r>
              <a:rPr lang="de-DE" sz="2800" b="1" dirty="0" smtClean="0">
                <a:solidFill>
                  <a:srgbClr val="C00000"/>
                </a:solidFill>
              </a:rPr>
              <a:t>Umgang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mit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verschiedenen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Gruppen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smtClean="0"/>
              <a:t>5,1- 6,2 </a:t>
            </a:r>
            <a:r>
              <a:rPr lang="de-DE" sz="2000" dirty="0" smtClean="0"/>
              <a:t>(Männer, Frauen, Witwen, Älteste)</a:t>
            </a:r>
            <a:endParaRPr lang="de-CH" sz="2800" dirty="0" smtClean="0"/>
          </a:p>
          <a:p>
            <a:r>
              <a:rPr lang="de-DE" sz="2800" dirty="0" smtClean="0">
                <a:solidFill>
                  <a:srgbClr val="C00000"/>
                </a:solidFill>
              </a:rPr>
              <a:t>V. Vom </a:t>
            </a:r>
            <a:r>
              <a:rPr lang="de-DE" sz="2800" b="1" dirty="0" smtClean="0">
                <a:solidFill>
                  <a:srgbClr val="C00000"/>
                </a:solidFill>
              </a:rPr>
              <a:t>Umgang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mit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geistlichen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und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materiellen Gütern </a:t>
            </a:r>
            <a:r>
              <a:rPr lang="de-DE" sz="2800" dirty="0" smtClean="0"/>
              <a:t>6,3-19</a:t>
            </a:r>
            <a:endParaRPr lang="de-CH" sz="2800" dirty="0" smtClean="0"/>
          </a:p>
          <a:p>
            <a:pPr marL="0" indent="0">
              <a:buNone/>
            </a:pPr>
            <a:r>
              <a:rPr lang="de-DE" sz="2400" dirty="0" smtClean="0"/>
              <a:t>Schlussaufruf und Gebet 6,20.21</a:t>
            </a:r>
            <a:endParaRPr lang="de-CH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87135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„</a:t>
            </a:r>
            <a:r>
              <a:rPr lang="de-DE" dirty="0" smtClean="0"/>
              <a:t>Pastoralbriefe?“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Fehlbezeichnung </a:t>
            </a:r>
          </a:p>
          <a:p>
            <a:pPr lvl="1" eaLnBrk="1" hangingPunct="1">
              <a:defRPr/>
            </a:pPr>
            <a:r>
              <a:rPr lang="de-DE" dirty="0" smtClean="0"/>
              <a:t>Nicht Pastoren (Weder Tim, Tit noch Paulus)</a:t>
            </a:r>
          </a:p>
          <a:p>
            <a:pPr lvl="1" eaLnBrk="1" hangingPunct="1">
              <a:defRPr/>
            </a:pPr>
            <a:r>
              <a:rPr lang="de-DE" dirty="0" smtClean="0"/>
              <a:t>Nicht Hirten am Ort</a:t>
            </a:r>
          </a:p>
          <a:p>
            <a:pPr lvl="1" eaLnBrk="1" hangingPunct="1">
              <a:defRPr/>
            </a:pPr>
            <a:r>
              <a:rPr lang="de-DE" dirty="0" smtClean="0"/>
              <a:t>Nicht Bischöfe</a:t>
            </a:r>
          </a:p>
          <a:p>
            <a:pPr lvl="1" eaLnBrk="1" hangingPunct="1">
              <a:defRPr/>
            </a:pPr>
            <a:r>
              <a:rPr lang="de-DE" dirty="0" smtClean="0"/>
              <a:t>Sondern: Missionare („Apostel“)</a:t>
            </a:r>
          </a:p>
          <a:p>
            <a:pPr lvl="1" eaLnBrk="1" hangingPunct="1">
              <a:defRPr/>
            </a:pPr>
            <a:r>
              <a:rPr lang="de-DE" dirty="0" smtClean="0"/>
              <a:t>Hirtenangelegenheiten werden auch in sonstigen Briefen angesprochen.</a:t>
            </a:r>
            <a:endParaRPr lang="de-DE" dirty="0"/>
          </a:p>
          <a:p>
            <a:pPr lvl="1" eaLnBrk="1" hangingPunct="1"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62498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4087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Tim, Tit, Paulus: </a:t>
            </a:r>
            <a:r>
              <a:rPr lang="de-DE" dirty="0">
                <a:effectLst/>
              </a:rPr>
              <a:t>reisende Verkündiger </a:t>
            </a:r>
            <a:r>
              <a:rPr lang="de-DE" dirty="0" smtClean="0">
                <a:effectLst/>
              </a:rPr>
              <a:t>der Evangeliums</a:t>
            </a:r>
            <a:endParaRPr lang="de-DE" dirty="0" smtClean="0"/>
          </a:p>
          <a:p>
            <a:pPr lvl="1" eaLnBrk="1" hangingPunct="1">
              <a:defRPr/>
            </a:pPr>
            <a:r>
              <a:rPr lang="de-DE" b="1" dirty="0" smtClean="0">
                <a:solidFill>
                  <a:srgbClr val="C00000"/>
                </a:solidFill>
              </a:rPr>
              <a:t>1Tm </a:t>
            </a:r>
            <a:r>
              <a:rPr lang="de-DE" b="1" dirty="0">
                <a:solidFill>
                  <a:srgbClr val="C00000"/>
                </a:solidFill>
              </a:rPr>
              <a:t>3:14 </a:t>
            </a:r>
            <a:r>
              <a:rPr lang="de-DE" dirty="0">
                <a:solidFill>
                  <a:srgbClr val="C00000"/>
                </a:solidFill>
              </a:rPr>
              <a:t> Solches schreibe ich dir in der Hoffnung, schneller zu dir zu kommen, </a:t>
            </a:r>
            <a:endParaRPr lang="de-DE" dirty="0" smtClean="0">
              <a:solidFill>
                <a:srgbClr val="C00000"/>
              </a:solidFill>
            </a:endParaRPr>
          </a:p>
          <a:p>
            <a:pPr lvl="1" eaLnBrk="1" hangingPunct="1">
              <a:defRPr/>
            </a:pPr>
            <a:r>
              <a:rPr lang="de-DE" b="1" dirty="0" smtClean="0">
                <a:solidFill>
                  <a:srgbClr val="C00000"/>
                </a:solidFill>
              </a:rPr>
              <a:t>1Tm </a:t>
            </a:r>
            <a:r>
              <a:rPr lang="de-DE" b="1" dirty="0">
                <a:solidFill>
                  <a:srgbClr val="C00000"/>
                </a:solidFill>
              </a:rPr>
              <a:t>4:13 </a:t>
            </a:r>
            <a:r>
              <a:rPr lang="de-DE" dirty="0">
                <a:solidFill>
                  <a:srgbClr val="C00000"/>
                </a:solidFill>
              </a:rPr>
              <a:t> Bis ich komme, widme dich </a:t>
            </a:r>
            <a:r>
              <a:rPr lang="de-DE" dirty="0" smtClean="0">
                <a:solidFill>
                  <a:srgbClr val="C00000"/>
                </a:solidFill>
              </a:rPr>
              <a:t>dem ..</a:t>
            </a:r>
          </a:p>
          <a:p>
            <a:pPr lvl="1" eaLnBrk="1" hangingPunct="1">
              <a:defRPr/>
            </a:pPr>
            <a:r>
              <a:rPr lang="de-DE" b="1" dirty="0" smtClean="0">
                <a:solidFill>
                  <a:srgbClr val="C00000"/>
                </a:solidFill>
              </a:rPr>
              <a:t>2Tm </a:t>
            </a:r>
            <a:r>
              <a:rPr lang="de-DE" b="1" dirty="0">
                <a:solidFill>
                  <a:srgbClr val="C00000"/>
                </a:solidFill>
              </a:rPr>
              <a:t>4:9 </a:t>
            </a:r>
            <a:r>
              <a:rPr lang="de-DE" dirty="0">
                <a:solidFill>
                  <a:srgbClr val="C00000"/>
                </a:solidFill>
              </a:rPr>
              <a:t> Befleißige dich, schnell </a:t>
            </a:r>
            <a:r>
              <a:rPr lang="de-DE" u="sng" dirty="0">
                <a:solidFill>
                  <a:srgbClr val="C00000"/>
                </a:solidFill>
              </a:rPr>
              <a:t>zu mir zu </a:t>
            </a:r>
            <a:r>
              <a:rPr lang="de-DE" u="sng" dirty="0" smtClean="0">
                <a:solidFill>
                  <a:srgbClr val="C00000"/>
                </a:solidFill>
              </a:rPr>
              <a:t>kommen</a:t>
            </a:r>
          </a:p>
          <a:p>
            <a:pPr lvl="1" eaLnBrk="1" hangingPunct="1">
              <a:defRPr/>
            </a:pPr>
            <a:r>
              <a:rPr lang="de-DE" b="1" dirty="0">
                <a:solidFill>
                  <a:srgbClr val="C00000"/>
                </a:solidFill>
              </a:rPr>
              <a:t>Tt 3:12 </a:t>
            </a:r>
            <a:r>
              <a:rPr lang="de-DE" dirty="0">
                <a:solidFill>
                  <a:srgbClr val="C00000"/>
                </a:solidFill>
              </a:rPr>
              <a:t> Wenn ich </a:t>
            </a:r>
            <a:r>
              <a:rPr lang="de-DE" dirty="0" err="1">
                <a:solidFill>
                  <a:srgbClr val="C00000"/>
                </a:solidFill>
              </a:rPr>
              <a:t>Artemas</a:t>
            </a:r>
            <a:r>
              <a:rPr lang="de-DE" dirty="0">
                <a:solidFill>
                  <a:srgbClr val="C00000"/>
                </a:solidFill>
              </a:rPr>
              <a:t> zu dir schicke oder </a:t>
            </a:r>
            <a:r>
              <a:rPr lang="de-DE" dirty="0" err="1">
                <a:solidFill>
                  <a:srgbClr val="C00000"/>
                </a:solidFill>
              </a:rPr>
              <a:t>Tychikus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de-DE" u="sng" dirty="0">
                <a:solidFill>
                  <a:srgbClr val="C00000"/>
                </a:solidFill>
              </a:rPr>
              <a:t>befleißige dich, zu mir </a:t>
            </a:r>
            <a:r>
              <a:rPr lang="de-DE" dirty="0">
                <a:solidFill>
                  <a:srgbClr val="C00000"/>
                </a:solidFill>
              </a:rPr>
              <a:t>nach </a:t>
            </a:r>
            <a:r>
              <a:rPr lang="de-DE" dirty="0" err="1">
                <a:solidFill>
                  <a:srgbClr val="C00000"/>
                </a:solidFill>
              </a:rPr>
              <a:t>Nikopolis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u="sng" dirty="0">
                <a:solidFill>
                  <a:srgbClr val="C00000"/>
                </a:solidFill>
              </a:rPr>
              <a:t>zu kommen</a:t>
            </a:r>
            <a:r>
              <a:rPr lang="de-DE" dirty="0">
                <a:solidFill>
                  <a:srgbClr val="C00000"/>
                </a:solidFill>
              </a:rPr>
              <a:t>, </a:t>
            </a:r>
            <a:r>
              <a:rPr lang="de-DE" dirty="0" smtClean="0">
                <a:solidFill>
                  <a:srgbClr val="C00000"/>
                </a:solidFill>
              </a:rPr>
              <a:t>...</a:t>
            </a:r>
          </a:p>
          <a:p>
            <a:pPr eaLnBrk="1" hangingPunct="1">
              <a:defRPr/>
            </a:pPr>
            <a:r>
              <a:rPr lang="de-DE" dirty="0" smtClean="0">
                <a:effectLst/>
              </a:rPr>
              <a:t>Einblick: Tätigkeiten </a:t>
            </a:r>
            <a:r>
              <a:rPr lang="de-DE" dirty="0">
                <a:effectLst/>
              </a:rPr>
              <a:t>und Beziehungen von </a:t>
            </a:r>
            <a:r>
              <a:rPr lang="de-DE" dirty="0" smtClean="0">
                <a:effectLst/>
              </a:rPr>
              <a:t>Missionaren (= Aposteln)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12219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Aufenthaltsort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/>
          <a:lstStyle/>
          <a:p>
            <a:r>
              <a:rPr lang="de-DE" dirty="0" smtClean="0"/>
              <a:t>Paulus</a:t>
            </a:r>
          </a:p>
          <a:p>
            <a:pPr lvl="1"/>
            <a:r>
              <a:rPr lang="de-DE" b="1" dirty="0" smtClean="0">
                <a:solidFill>
                  <a:srgbClr val="C00000"/>
                </a:solidFill>
              </a:rPr>
              <a:t>1Tm </a:t>
            </a:r>
            <a:r>
              <a:rPr lang="de-DE" b="1" dirty="0">
                <a:solidFill>
                  <a:srgbClr val="C00000"/>
                </a:solidFill>
              </a:rPr>
              <a:t>1:3 </a:t>
            </a:r>
            <a:r>
              <a:rPr lang="de-DE" dirty="0">
                <a:solidFill>
                  <a:srgbClr val="C00000"/>
                </a:solidFill>
              </a:rPr>
              <a:t> wie ich, als ich nach Makedonien zog, dich aufrief, in Ephesus zu </a:t>
            </a:r>
            <a:r>
              <a:rPr lang="de-DE" dirty="0" smtClean="0">
                <a:solidFill>
                  <a:srgbClr val="C00000"/>
                </a:solidFill>
              </a:rPr>
              <a:t>bleiben</a:t>
            </a:r>
          </a:p>
          <a:p>
            <a:r>
              <a:rPr lang="de-DE" dirty="0" smtClean="0"/>
              <a:t>Tim ist in Ephesus und Umgebung (Milet) </a:t>
            </a:r>
          </a:p>
          <a:p>
            <a:pPr lvl="1"/>
            <a:r>
              <a:rPr lang="de-DE" b="1" dirty="0">
                <a:solidFill>
                  <a:srgbClr val="C00000"/>
                </a:solidFill>
              </a:rPr>
              <a:t>1Tm 2:8 </a:t>
            </a:r>
            <a:r>
              <a:rPr lang="de-DE" dirty="0">
                <a:solidFill>
                  <a:srgbClr val="C00000"/>
                </a:solidFill>
              </a:rPr>
              <a:t> Es ist also mein Wille, dass die Männer an jedem Ort </a:t>
            </a:r>
            <a:r>
              <a:rPr lang="de-DE" dirty="0" smtClean="0">
                <a:solidFill>
                  <a:srgbClr val="C00000"/>
                </a:solidFill>
              </a:rPr>
              <a:t>beten</a:t>
            </a:r>
          </a:p>
          <a:p>
            <a:r>
              <a:rPr lang="de-DE" dirty="0" smtClean="0"/>
              <a:t>Paulus </a:t>
            </a:r>
          </a:p>
          <a:p>
            <a:pPr lvl="1"/>
            <a:r>
              <a:rPr lang="de-DE" b="1" dirty="0" smtClean="0">
                <a:solidFill>
                  <a:srgbClr val="C00000"/>
                </a:solidFill>
              </a:rPr>
              <a:t>1Tm </a:t>
            </a:r>
            <a:r>
              <a:rPr lang="de-DE" b="1" dirty="0">
                <a:solidFill>
                  <a:srgbClr val="C00000"/>
                </a:solidFill>
              </a:rPr>
              <a:t>3:14 </a:t>
            </a:r>
            <a:r>
              <a:rPr lang="de-DE" dirty="0">
                <a:solidFill>
                  <a:srgbClr val="C00000"/>
                </a:solidFill>
              </a:rPr>
              <a:t> Solches schreibe ich dir in der Hoffnung, schneller zu dir zu </a:t>
            </a:r>
            <a:r>
              <a:rPr lang="de-DE" dirty="0" smtClean="0">
                <a:solidFill>
                  <a:srgbClr val="C00000"/>
                </a:solidFill>
              </a:rPr>
              <a:t>kommen</a:t>
            </a:r>
          </a:p>
          <a:p>
            <a:pPr lvl="1"/>
            <a:endParaRPr lang="de-DE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463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Thomas Jettel\Documents\0TJ\My Dropbox\Arbeitsraum HJ\2 In Arbeit THOMAS\GUTE Karten\Map%20-%20Paul's%20Voyage%20to%20Rom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79936" y="-48604"/>
            <a:ext cx="11760448" cy="7654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19984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homas Jettel\Documents\0TJ\My Dropbox\Arbeitsraum HJ\2 In Arbeit THOMAS\GUTE Karten\Map Off 2 u 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4890" y="-387424"/>
            <a:ext cx="4903374" cy="7622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8350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Thomas Jettel\Documents\0TJ\My Dropbox\Arbeitsraum HJ\2 In Arbeit THOMAS\GUTE Karten\paul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7547" y="-1"/>
            <a:ext cx="9008795" cy="8109521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11560" y="5085184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Die 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Missionsreise des 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Paulus 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ca. 48 n. Chr. 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6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homas Jettel\Documents\0TJ\My Dropbox\Arbeitsraum HJ\2 In Arbeit THOMAS\GUTE Karten\paulsec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9608" y="0"/>
            <a:ext cx="9012368" cy="8109520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611560" y="5085184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Die 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Missionsreise des 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Paulus 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49-51 n. Chr. 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Thomas Jettel\Documents\0TJ\My Dropbox\Arbeitsraum HJ\2 In Arbeit THOMAS\GUTE Karten\paulthi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7864" y="-1"/>
            <a:ext cx="9026669" cy="8109521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611560" y="5085184"/>
            <a:ext cx="3312368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Die 3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Missionsreise des 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Paulus 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52-57 n. Chr. 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8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ömung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römung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933</Words>
  <Application>Microsoft Office PowerPoint</Application>
  <PresentationFormat>Bildschirmpräsentation (4:3)</PresentationFormat>
  <Paragraphs>100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Strömung</vt:lpstr>
      <vt:lpstr>1.Timotheusbrief  - Einleitung</vt:lpstr>
      <vt:lpstr>„Pastoralbriefe?“</vt:lpstr>
      <vt:lpstr>PowerPoint-Präsentation</vt:lpstr>
      <vt:lpstr>Aufenthaltsort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Freilassung</vt:lpstr>
      <vt:lpstr>Spanien</vt:lpstr>
      <vt:lpstr>Abfassungszeit 1Tm, 2Tm, Tit</vt:lpstr>
      <vt:lpstr>Verfasserschaft angegriffen</vt:lpstr>
      <vt:lpstr>Verfasserschaft angegriffen</vt:lpstr>
      <vt:lpstr>Eine fromme Fälschung?</vt:lpstr>
      <vt:lpstr>1Tm: Absicht und Zweck</vt:lpstr>
      <vt:lpstr>1Tm: Absicht und Zweck</vt:lpstr>
      <vt:lpstr>1Tm: Absicht und Zweck</vt:lpstr>
      <vt:lpstr>1Tm - Grobgliederung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erste Timotheusbrief - Einleitung</dc:title>
  <dc:creator>Thomas Jettel</dc:creator>
  <cp:lastModifiedBy>Me</cp:lastModifiedBy>
  <cp:revision>81</cp:revision>
  <dcterms:created xsi:type="dcterms:W3CDTF">2011-01-16T16:56:34Z</dcterms:created>
  <dcterms:modified xsi:type="dcterms:W3CDTF">2015-06-20T09:21:07Z</dcterms:modified>
</cp:coreProperties>
</file>