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322" r:id="rId2"/>
    <p:sldId id="372" r:id="rId3"/>
    <p:sldId id="373" r:id="rId4"/>
    <p:sldId id="328" r:id="rId5"/>
    <p:sldId id="374" r:id="rId6"/>
    <p:sldId id="375" r:id="rId7"/>
    <p:sldId id="376" r:id="rId8"/>
    <p:sldId id="377" r:id="rId9"/>
    <p:sldId id="378" r:id="rId10"/>
    <p:sldId id="379" r:id="rId11"/>
    <p:sldId id="380" r:id="rId12"/>
    <p:sldId id="381" r:id="rId13"/>
    <p:sldId id="382" r:id="rId14"/>
    <p:sldId id="383" r:id="rId15"/>
    <p:sldId id="384" r:id="rId16"/>
    <p:sldId id="385" r:id="rId17"/>
    <p:sldId id="333" r:id="rId18"/>
    <p:sldId id="334" r:id="rId19"/>
    <p:sldId id="335" r:id="rId20"/>
    <p:sldId id="387" r:id="rId21"/>
    <p:sldId id="386" r:id="rId22"/>
    <p:sldId id="361" r:id="rId23"/>
    <p:sldId id="362" r:id="rId24"/>
    <p:sldId id="363" r:id="rId25"/>
    <p:sldId id="364" r:id="rId26"/>
    <p:sldId id="365" r:id="rId27"/>
    <p:sldId id="366" r:id="rId28"/>
    <p:sldId id="368" r:id="rId29"/>
    <p:sldId id="371" r:id="rId30"/>
    <p:sldId id="349" r:id="rId3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D60000"/>
    <a:srgbClr val="0000FF"/>
    <a:srgbClr val="FF3F3F"/>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2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EEA1D-E47A-4119-90BC-357C804F7245}" type="datetimeFigureOut">
              <a:rPr lang="de-CH" smtClean="0"/>
              <a:pPr/>
              <a:t>10.03.2015</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91F5D-E96A-4ADD-8AC6-38F4E7FF51CE}" type="slidenum">
              <a:rPr lang="de-CH" smtClean="0"/>
              <a:pPr/>
              <a:t>‹Nr.›</a:t>
            </a:fld>
            <a:endParaRPr lang="de-CH"/>
          </a:p>
        </p:txBody>
      </p:sp>
    </p:spTree>
    <p:extLst>
      <p:ext uri="{BB962C8B-B14F-4D97-AF65-F5344CB8AC3E}">
        <p14:creationId xmlns:p14="http://schemas.microsoft.com/office/powerpoint/2010/main" val="400900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0491F5D-E96A-4ADD-8AC6-38F4E7FF51CE}"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83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FEA8B83-2F51-4130-83C1-E9283D2C8109}" type="slidenum">
              <a:rPr lang="de-CH"/>
              <a:pPr eaLnBrk="1" hangingPunct="1"/>
              <a:t>11</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634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9AC66269-278A-4B7F-A02D-1BEE3C799597}" type="slidenum">
              <a:rPr lang="de-CH"/>
              <a:pPr eaLnBrk="1" hangingPunct="1"/>
              <a:t>12</a:t>
            </a:fld>
            <a:endParaRPr lang="de-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645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6B79A93-08AE-47EB-AD9C-E0FE62F96094}" type="slidenum">
              <a:rPr lang="de-CH"/>
              <a:pPr eaLnBrk="1" hangingPunct="1"/>
              <a:t>13</a:t>
            </a:fld>
            <a:endParaRPr lang="de-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0491F5D-E96A-4ADD-8AC6-38F4E7FF51CE}" type="slidenum">
              <a:rPr lang="de-CH" smtClean="0"/>
              <a:pPr/>
              <a:t>16</a:t>
            </a:fld>
            <a:endParaRPr lang="de-CH"/>
          </a:p>
        </p:txBody>
      </p:sp>
    </p:spTree>
    <p:extLst>
      <p:ext uri="{BB962C8B-B14F-4D97-AF65-F5344CB8AC3E}">
        <p14:creationId xmlns:p14="http://schemas.microsoft.com/office/powerpoint/2010/main" val="2378404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0491F5D-E96A-4ADD-8AC6-38F4E7FF51CE}" type="slidenum">
              <a:rPr lang="de-CH" smtClean="0"/>
              <a:pPr/>
              <a:t>17</a:t>
            </a:fld>
            <a:endParaRPr lang="de-CH"/>
          </a:p>
        </p:txBody>
      </p:sp>
    </p:spTree>
    <p:extLst>
      <p:ext uri="{BB962C8B-B14F-4D97-AF65-F5344CB8AC3E}">
        <p14:creationId xmlns:p14="http://schemas.microsoft.com/office/powerpoint/2010/main" val="2204688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491F5D-E96A-4ADD-8AC6-38F4E7FF51CE}" type="slidenum">
              <a:rPr lang="de-CH" smtClean="0"/>
              <a:pPr/>
              <a:t>18</a:t>
            </a:fld>
            <a:endParaRPr lang="de-CH"/>
          </a:p>
        </p:txBody>
      </p:sp>
    </p:spTree>
    <p:extLst>
      <p:ext uri="{BB962C8B-B14F-4D97-AF65-F5344CB8AC3E}">
        <p14:creationId xmlns:p14="http://schemas.microsoft.com/office/powerpoint/2010/main" val="119430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491F5D-E96A-4ADD-8AC6-38F4E7FF51CE}" type="slidenum">
              <a:rPr lang="de-CH" smtClean="0"/>
              <a:pPr/>
              <a:t>19</a:t>
            </a:fld>
            <a:endParaRPr lang="de-CH"/>
          </a:p>
        </p:txBody>
      </p:sp>
    </p:spTree>
    <p:extLst>
      <p:ext uri="{BB962C8B-B14F-4D97-AF65-F5344CB8AC3E}">
        <p14:creationId xmlns:p14="http://schemas.microsoft.com/office/powerpoint/2010/main" val="3108647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22</a:t>
            </a:fld>
            <a:endParaRPr lang="de-C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23</a:t>
            </a:fld>
            <a:endParaRPr lang="de-C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24</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0491F5D-E96A-4ADD-8AC6-38F4E7FF51CE}" type="slidenum">
              <a:rPr lang="de-CH" smtClean="0"/>
              <a:pPr/>
              <a:t>2</a:t>
            </a:fld>
            <a:endParaRPr lang="de-CH"/>
          </a:p>
        </p:txBody>
      </p:sp>
    </p:spTree>
    <p:extLst>
      <p:ext uri="{BB962C8B-B14F-4D97-AF65-F5344CB8AC3E}">
        <p14:creationId xmlns:p14="http://schemas.microsoft.com/office/powerpoint/2010/main" val="2129075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25</a:t>
            </a:fld>
            <a:endParaRPr lang="de-C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26</a:t>
            </a:fld>
            <a:endParaRPr lang="de-C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27</a:t>
            </a:fld>
            <a:endParaRPr lang="de-C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28</a:t>
            </a:fld>
            <a:endParaRPr lang="de-CH"/>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29</a:t>
            </a:fld>
            <a:endParaRPr lang="de-CH"/>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0491F5D-E96A-4ADD-8AC6-38F4E7FF51CE}" type="slidenum">
              <a:rPr lang="de-CH" smtClean="0"/>
              <a:pPr/>
              <a:t>30</a:t>
            </a:fld>
            <a:endParaRPr lang="de-CH"/>
          </a:p>
        </p:txBody>
      </p:sp>
    </p:spTree>
    <p:extLst>
      <p:ext uri="{BB962C8B-B14F-4D97-AF65-F5344CB8AC3E}">
        <p14:creationId xmlns:p14="http://schemas.microsoft.com/office/powerpoint/2010/main" val="189133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0491F5D-E96A-4ADD-8AC6-38F4E7FF51CE}" type="slidenum">
              <a:rPr lang="de-CH" smtClean="0"/>
              <a:pPr/>
              <a:t>4</a:t>
            </a:fld>
            <a:endParaRPr lang="de-CH"/>
          </a:p>
        </p:txBody>
      </p:sp>
    </p:spTree>
    <p:extLst>
      <p:ext uri="{BB962C8B-B14F-4D97-AF65-F5344CB8AC3E}">
        <p14:creationId xmlns:p14="http://schemas.microsoft.com/office/powerpoint/2010/main" val="2378404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0491F5D-E96A-4ADD-8AC6-38F4E7FF51CE}" type="slidenum">
              <a:rPr lang="de-CH" smtClean="0"/>
              <a:pPr/>
              <a:t>5</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93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D42990D-47D1-43CE-BA8B-867E45627B4A}" type="slidenum">
              <a:rPr lang="de-CH"/>
              <a:pPr eaLnBrk="1" hangingPunct="1"/>
              <a:t>6</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9171A9A-3868-49F5-9815-DFBF0D273C27}" type="slidenum">
              <a:rPr lang="de-CH"/>
              <a:pPr eaLnBrk="1" hangingPunct="1"/>
              <a:t>7</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53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EE74185E-DE17-47DF-A3FB-11AF56632932}" type="slidenum">
              <a:rPr lang="de-CH"/>
              <a:pPr eaLnBrk="1" hangingPunct="1"/>
              <a:t>8</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63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C8EBD78-B284-4696-A748-BD8C9FF60BA3}" type="slidenum">
              <a:rPr lang="de-CH"/>
              <a:pPr eaLnBrk="1" hangingPunct="1"/>
              <a:t>9</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73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FCEF3CF-FA72-4B3F-86EB-6B8960F02DED}" type="slidenum">
              <a:rPr lang="de-CH"/>
              <a:pPr eaLnBrk="1" hangingPunct="1"/>
              <a:t>10</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de-CH"/>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de-CH"/>
            </a:p>
          </p:txBody>
        </p:sp>
      </p:grpSp>
      <p:sp>
        <p:nvSpPr>
          <p:cNvPr id="5131" name="Rectangle 11"/>
          <p:cNvSpPr>
            <a:spLocks noGrp="1" noChangeArrowheads="1"/>
          </p:cNvSpPr>
          <p:nvPr>
            <p:ph type="ctrTitle" sz="quarter"/>
          </p:nvPr>
        </p:nvSpPr>
        <p:spPr>
          <a:xfrm>
            <a:off x="685800" y="908721"/>
            <a:ext cx="7846640" cy="2748880"/>
          </a:xfrm>
        </p:spPr>
        <p:txBody>
          <a:bodyPr/>
          <a:lstStyle>
            <a:lvl1pPr>
              <a:defRPr sz="6600">
                <a:solidFill>
                  <a:srgbClr val="002060"/>
                </a:solidFill>
                <a:latin typeface="Arial" pitchFamily="34" charset="0"/>
                <a:cs typeface="Arial" pitchFamily="34" charset="0"/>
              </a:defRPr>
            </a:lvl1pPr>
          </a:lstStyle>
          <a:p>
            <a:pPr lvl="0"/>
            <a:r>
              <a:rPr lang="de-DE" noProof="0" dirty="0" smtClean="0"/>
              <a:t>Titelmasterformat durch Klicken bearbeiten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solidFill>
                  <a:srgbClr val="00B0F0"/>
                </a:solidFill>
                <a:latin typeface="Arial" pitchFamily="34" charset="0"/>
                <a:cs typeface="Arial" pitchFamily="34" charset="0"/>
              </a:defRPr>
            </a:lvl1pPr>
          </a:lstStyle>
          <a:p>
            <a:pPr lvl="0"/>
            <a:r>
              <a:rPr lang="de-DE" noProof="0" dirty="0" smtClean="0"/>
              <a:t>Formatvorlage des Untertitelmasters durch Klicken bearbeiten</a:t>
            </a:r>
          </a:p>
        </p:txBody>
      </p:sp>
      <p:sp>
        <p:nvSpPr>
          <p:cNvPr id="13" name="Rectangle 13"/>
          <p:cNvSpPr>
            <a:spLocks noGrp="1" noChangeArrowheads="1"/>
          </p:cNvSpPr>
          <p:nvPr>
            <p:ph type="dt" sz="quarter" idx="10"/>
          </p:nvPr>
        </p:nvSpPr>
        <p:spPr>
          <a:xfrm>
            <a:off x="457200" y="6248400"/>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de-DE"/>
          </a:p>
        </p:txBody>
      </p:sp>
      <p:sp>
        <p:nvSpPr>
          <p:cNvPr id="14" name="Rectangle 14"/>
          <p:cNvSpPr>
            <a:spLocks noGrp="1" noChangeArrowheads="1"/>
          </p:cNvSpPr>
          <p:nvPr>
            <p:ph type="ftr" sz="quarter" idx="11"/>
          </p:nvPr>
        </p:nvSpPr>
        <p:spPr>
          <a:xfrm>
            <a:off x="3124200" y="6251575"/>
            <a:ext cx="2895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de-DE"/>
          </a:p>
        </p:txBody>
      </p:sp>
      <p:sp>
        <p:nvSpPr>
          <p:cNvPr id="15" name="Rectangle 15"/>
          <p:cNvSpPr>
            <a:spLocks noGrp="1" noChangeArrowheads="1"/>
          </p:cNvSpPr>
          <p:nvPr>
            <p:ph type="sldNum" sz="quarter" idx="12"/>
          </p:nvPr>
        </p:nvSpPr>
        <p:spPr>
          <a:xfrm>
            <a:off x="6553200" y="6254750"/>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E72C60B1-0F52-481D-8DD4-B634F73A0905}" type="slidenum">
              <a:rPr lang="de-DE"/>
              <a:pPr>
                <a:defRPr/>
              </a:pPr>
              <a:t>‹Nr.›</a:t>
            </a:fld>
            <a:endParaRPr lang="de-DE"/>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96224BA9-5079-4A00-BD4F-220B05B4B2D3}"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0D5AC88C-B580-4599-8187-CAAC10072D1F}"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84976" cy="1080120"/>
          </a:xfrm>
        </p:spPr>
        <p:txBody>
          <a:bodyPr/>
          <a:lstStyle>
            <a:lvl1pPr>
              <a:defRPr b="1">
                <a:solidFill>
                  <a:srgbClr val="002060"/>
                </a:solidFill>
                <a:effectLst/>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79512" y="1412776"/>
            <a:ext cx="8964488" cy="5445224"/>
          </a:xfrm>
        </p:spPr>
        <p:txBody>
          <a:bodyPr/>
          <a:lstStyle>
            <a:lvl1pPr>
              <a:defRPr>
                <a:solidFill>
                  <a:srgbClr val="002060"/>
                </a:solidFill>
                <a:effectLst/>
              </a:defRPr>
            </a:lvl1pPr>
            <a:lvl2pPr>
              <a:defRPr u="none">
                <a:solidFill>
                  <a:schemeClr val="tx1">
                    <a:lumMod val="85000"/>
                    <a:lumOff val="15000"/>
                  </a:schemeClr>
                </a:solidFill>
                <a:effectLst/>
              </a:defRPr>
            </a:lvl2pPr>
            <a:lvl3pPr>
              <a:defRPr>
                <a:solidFill>
                  <a:srgbClr val="C00000"/>
                </a:solidFill>
                <a:effectLst/>
              </a:defRPr>
            </a:lvl3pPr>
            <a:lvl4pPr>
              <a:defRPr>
                <a:solidFill>
                  <a:schemeClr val="tx1"/>
                </a:solidFill>
                <a:effectLst/>
              </a:defRPr>
            </a:lvl4pPr>
            <a:lvl5pPr>
              <a:defRPr b="1">
                <a:solidFill>
                  <a:schemeClr val="tx2">
                    <a:lumMod val="50000"/>
                  </a:schemeClr>
                </a:solidFill>
                <a:effectLst/>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47928E1E-1E5A-4E2C-8BF3-E5367EDCBCF7}"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002060"/>
                </a:solidFill>
                <a:effectLst/>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400" b="0">
                <a:solidFill>
                  <a:schemeClr val="tx1"/>
                </a:solidFill>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6BF685AF-2AB0-493B-9C4B-D3C2E206BFA3}"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BEFE460D-E357-486F-A67A-539EE315E9D1}"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de-DE"/>
          </a:p>
        </p:txBody>
      </p:sp>
      <p:sp>
        <p:nvSpPr>
          <p:cNvPr id="8" name="Rectangle 3"/>
          <p:cNvSpPr>
            <a:spLocks noGrp="1" noChangeArrowheads="1"/>
          </p:cNvSpPr>
          <p:nvPr>
            <p:ph type="sldNum" sz="quarter" idx="11"/>
          </p:nvPr>
        </p:nvSpPr>
        <p:spPr>
          <a:ln/>
        </p:spPr>
        <p:txBody>
          <a:bodyPr/>
          <a:lstStyle>
            <a:lvl1pPr>
              <a:defRPr/>
            </a:lvl1pPr>
          </a:lstStyle>
          <a:p>
            <a:pPr>
              <a:defRPr/>
            </a:pPr>
            <a:fld id="{D364C4C2-CC72-415A-A26F-5D2DB95A13B0}" type="slidenum">
              <a:rPr lang="de-DE"/>
              <a:pPr>
                <a:defRPr/>
              </a:pPr>
              <a:t>‹Nr.›</a:t>
            </a:fld>
            <a:endParaRPr lang="de-DE"/>
          </a:p>
        </p:txBody>
      </p:sp>
      <p:sp>
        <p:nvSpPr>
          <p:cNvPr id="9"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de-DE"/>
          </a:p>
        </p:txBody>
      </p:sp>
      <p:sp>
        <p:nvSpPr>
          <p:cNvPr id="4" name="Rectangle 3"/>
          <p:cNvSpPr>
            <a:spLocks noGrp="1" noChangeArrowheads="1"/>
          </p:cNvSpPr>
          <p:nvPr>
            <p:ph type="sldNum" sz="quarter" idx="11"/>
          </p:nvPr>
        </p:nvSpPr>
        <p:spPr>
          <a:ln/>
        </p:spPr>
        <p:txBody>
          <a:bodyPr/>
          <a:lstStyle>
            <a:lvl1pPr>
              <a:defRPr/>
            </a:lvl1pPr>
          </a:lstStyle>
          <a:p>
            <a:pPr>
              <a:defRPr/>
            </a:pPr>
            <a:fld id="{0268D15F-16B7-4121-A556-F53D5470ADCE}" type="slidenum">
              <a:rPr lang="de-DE"/>
              <a:pPr>
                <a:defRPr/>
              </a:pPr>
              <a:t>‹Nr.›</a:t>
            </a:fld>
            <a:endParaRPr lang="de-DE"/>
          </a:p>
        </p:txBody>
      </p:sp>
      <p:sp>
        <p:nvSpPr>
          <p:cNvPr id="5"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de-DE"/>
          </a:p>
        </p:txBody>
      </p:sp>
      <p:sp>
        <p:nvSpPr>
          <p:cNvPr id="3" name="Rectangle 3"/>
          <p:cNvSpPr>
            <a:spLocks noGrp="1" noChangeArrowheads="1"/>
          </p:cNvSpPr>
          <p:nvPr>
            <p:ph type="sldNum" sz="quarter" idx="11"/>
          </p:nvPr>
        </p:nvSpPr>
        <p:spPr>
          <a:ln/>
        </p:spPr>
        <p:txBody>
          <a:bodyPr/>
          <a:lstStyle>
            <a:lvl1pPr>
              <a:defRPr/>
            </a:lvl1pPr>
          </a:lstStyle>
          <a:p>
            <a:pPr>
              <a:defRPr/>
            </a:pPr>
            <a:fld id="{BF29096E-370E-4FBA-A145-A39BA0B0E881}" type="slidenum">
              <a:rPr lang="de-DE"/>
              <a:pPr>
                <a:defRPr/>
              </a:pPr>
              <a:t>‹Nr.›</a:t>
            </a:fld>
            <a:endParaRPr lang="de-DE"/>
          </a:p>
        </p:txBody>
      </p:sp>
      <p:sp>
        <p:nvSpPr>
          <p:cNvPr id="4"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BF70260F-AC81-4C2D-B2C6-D28B6E773DE8}"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9341EBE6-9790-44D1-988D-A15C90238FB9}"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de-DE"/>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0DD365-FBE8-4E82-8D2C-9027D0E7EB81}" type="slidenum">
              <a:rPr lang="de-DE"/>
              <a:pPr>
                <a:defRPr/>
              </a:pPr>
              <a:t>‹Nr.›</a:t>
            </a:fld>
            <a:endParaRPr lang="de-DE"/>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de-CH"/>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de-CH"/>
            </a:p>
          </p:txBody>
        </p:sp>
      </p:grpSp>
      <p:sp>
        <p:nvSpPr>
          <p:cNvPr id="4109" name="Rectangle 13"/>
          <p:cNvSpPr>
            <a:spLocks noGrp="1" noRot="1" noChangeArrowheads="1"/>
          </p:cNvSpPr>
          <p:nvPr>
            <p:ph type="title"/>
          </p:nvPr>
        </p:nvSpPr>
        <p:spPr bwMode="auto">
          <a:xfrm>
            <a:off x="179512" y="188640"/>
            <a:ext cx="878497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Arial" charset="0"/>
              </a:defRPr>
            </a:lvl1pPr>
          </a:lstStyle>
          <a:p>
            <a:pPr>
              <a:defRPr/>
            </a:pPr>
            <a:endParaRPr lang="de-DE"/>
          </a:p>
        </p:txBody>
      </p:sp>
      <p:sp>
        <p:nvSpPr>
          <p:cNvPr id="4111" name="Rectangle 15"/>
          <p:cNvSpPr>
            <a:spLocks noGrp="1" noChangeArrowheads="1"/>
          </p:cNvSpPr>
          <p:nvPr>
            <p:ph type="body" idx="1"/>
          </p:nvPr>
        </p:nvSpPr>
        <p:spPr bwMode="auto">
          <a:xfrm>
            <a:off x="179512" y="1412776"/>
            <a:ext cx="8964488"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000" b="1">
          <a:solidFill>
            <a:srgbClr val="002060"/>
          </a:solidFill>
          <a:effectLst/>
          <a:latin typeface="Arial Narrow"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000" b="1">
          <a:solidFill>
            <a:srgbClr val="002060"/>
          </a:solidFill>
          <a:effectLst/>
          <a:latin typeface="Arial Narrow"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600" b="1">
          <a:solidFill>
            <a:schemeClr val="tx1">
              <a:lumMod val="75000"/>
              <a:lumOff val="25000"/>
            </a:schemeClr>
          </a:solidFill>
          <a:effectLst/>
          <a:latin typeface="Arial Narrow" pitchFamily="34" charset="0"/>
          <a:cs typeface="Arial" pitchFamily="34" charset="0"/>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b="1">
          <a:solidFill>
            <a:srgbClr val="C00000"/>
          </a:solidFill>
          <a:effectLst/>
          <a:latin typeface="Arial Narrow" pitchFamily="34" charset="0"/>
          <a:cs typeface="Arial"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200" b="1">
          <a:solidFill>
            <a:schemeClr val="tx1"/>
          </a:solidFill>
          <a:effectLst/>
          <a:latin typeface="Arial Narrow" pitchFamily="34" charset="0"/>
          <a:cs typeface="Arial" pitchFamily="34"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b="1">
          <a:solidFill>
            <a:schemeClr val="tx1"/>
          </a:solidFill>
          <a:effectLst/>
          <a:latin typeface="Arial Narrow" pitchFamily="34" charset="0"/>
          <a:cs typeface="Arial"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sz="quarter"/>
          </p:nvPr>
        </p:nvSpPr>
        <p:spPr/>
        <p:txBody>
          <a:bodyPr/>
          <a:lstStyle/>
          <a:p>
            <a:r>
              <a:rPr lang="de-CH" dirty="0" smtClean="0"/>
              <a:t>Der Prophet Joel</a:t>
            </a:r>
            <a:endParaRPr lang="de-CH" dirty="0"/>
          </a:p>
        </p:txBody>
      </p:sp>
      <p:sp>
        <p:nvSpPr>
          <p:cNvPr id="5" name="Untertitel 4"/>
          <p:cNvSpPr>
            <a:spLocks noGrp="1"/>
          </p:cNvSpPr>
          <p:nvPr>
            <p:ph type="subTitle" sz="quarter" idx="1"/>
          </p:nvPr>
        </p:nvSpPr>
        <p:spPr/>
        <p:txBody>
          <a:bodyPr/>
          <a:lstStyle/>
          <a:p>
            <a:r>
              <a:rPr lang="de-CH" sz="3200" b="0" dirty="0" smtClean="0"/>
              <a:t>Gliederung </a:t>
            </a:r>
            <a:endParaRPr lang="de-CH" sz="3200" b="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2403" name="Rectangle 3"/>
          <p:cNvSpPr>
            <a:spLocks noGrp="1" noChangeArrowheads="1"/>
          </p:cNvSpPr>
          <p:nvPr>
            <p:ph type="body" idx="1"/>
          </p:nvPr>
        </p:nvSpPr>
        <p:spPr/>
        <p:txBody>
          <a:bodyPr/>
          <a:lstStyle/>
          <a:p>
            <a:pPr eaLnBrk="1" hangingPunct="1">
              <a:lnSpc>
                <a:spcPct val="80000"/>
              </a:lnSpc>
              <a:defRPr/>
            </a:pPr>
            <a:r>
              <a:rPr lang="de-DE" sz="2800" dirty="0" err="1" smtClean="0"/>
              <a:t>Hes</a:t>
            </a:r>
            <a:r>
              <a:rPr lang="de-DE" sz="2800" dirty="0" smtClean="0"/>
              <a:t> 30,2.3 </a:t>
            </a:r>
            <a:r>
              <a:rPr lang="de-CH" sz="2800" dirty="0" smtClean="0"/>
              <a:t>Wehe</a:t>
            </a:r>
            <a:r>
              <a:rPr lang="de-CH" sz="2800" dirty="0"/>
              <a:t>, der Tag!  </a:t>
            </a:r>
            <a:r>
              <a:rPr lang="de-CH" sz="2800" baseline="30000" dirty="0"/>
              <a:t>3</a:t>
            </a:r>
            <a:r>
              <a:rPr lang="de-CH" sz="2800" dirty="0"/>
              <a:t> denn nahe ist der Tag; ja, der </a:t>
            </a:r>
            <a:r>
              <a:rPr lang="de-CH" sz="2800" dirty="0">
                <a:solidFill>
                  <a:srgbClr val="0070C0"/>
                </a:solidFill>
              </a:rPr>
              <a:t>Tag JAHWEHS </a:t>
            </a:r>
            <a:r>
              <a:rPr lang="de-CH" sz="2800" dirty="0"/>
              <a:t>ist nahe, ein Tag des Gewölks: </a:t>
            </a:r>
            <a:r>
              <a:rPr lang="de-CH" sz="2800" dirty="0" smtClean="0"/>
              <a:t>(Gerichts)Zeit </a:t>
            </a:r>
            <a:r>
              <a:rPr lang="de-CH" sz="2800" dirty="0"/>
              <a:t>der Völker wird er sein. </a:t>
            </a:r>
            <a:endParaRPr lang="de-CH" sz="2800" dirty="0" smtClean="0"/>
          </a:p>
          <a:p>
            <a:pPr eaLnBrk="1" hangingPunct="1">
              <a:lnSpc>
                <a:spcPct val="80000"/>
              </a:lnSpc>
              <a:defRPr/>
            </a:pPr>
            <a:r>
              <a:rPr lang="de-CH" sz="2800" dirty="0"/>
              <a:t>Ob 1:15   – denn der </a:t>
            </a:r>
            <a:r>
              <a:rPr lang="de-CH" sz="2800" dirty="0">
                <a:solidFill>
                  <a:srgbClr val="0070C0"/>
                </a:solidFill>
              </a:rPr>
              <a:t>Tag JAHWEHS </a:t>
            </a:r>
            <a:r>
              <a:rPr lang="de-CH" sz="2800" dirty="0"/>
              <a:t>ist nahe über alle Völker: Wie du getan hast, wird dir getan werden; dein Tun wird auf dein Haupt zurückkehren;</a:t>
            </a:r>
            <a:endParaRPr lang="de-DE" sz="2800" dirty="0" smtClean="0"/>
          </a:p>
        </p:txBody>
      </p:sp>
    </p:spTree>
    <p:extLst>
      <p:ext uri="{BB962C8B-B14F-4D97-AF65-F5344CB8AC3E}">
        <p14:creationId xmlns:p14="http://schemas.microsoft.com/office/powerpoint/2010/main" val="3207687413"/>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1379" name="Rectangle 3"/>
          <p:cNvSpPr>
            <a:spLocks noGrp="1" noChangeArrowheads="1"/>
          </p:cNvSpPr>
          <p:nvPr>
            <p:ph type="body" idx="1"/>
          </p:nvPr>
        </p:nvSpPr>
        <p:spPr>
          <a:xfrm>
            <a:off x="251520" y="1340768"/>
            <a:ext cx="8892480" cy="5517232"/>
          </a:xfrm>
        </p:spPr>
        <p:txBody>
          <a:bodyPr/>
          <a:lstStyle/>
          <a:p>
            <a:pPr eaLnBrk="1" hangingPunct="1">
              <a:lnSpc>
                <a:spcPct val="90000"/>
              </a:lnSpc>
              <a:defRPr/>
            </a:pPr>
            <a:r>
              <a:rPr lang="en-US" sz="2800" dirty="0" err="1" smtClean="0">
                <a:solidFill>
                  <a:schemeClr val="accent1"/>
                </a:solidFill>
                <a:effectLst/>
              </a:rPr>
              <a:t>Jer</a:t>
            </a:r>
            <a:r>
              <a:rPr lang="en-US" sz="2800" dirty="0" smtClean="0">
                <a:solidFill>
                  <a:schemeClr val="accent1"/>
                </a:solidFill>
                <a:effectLst/>
              </a:rPr>
              <a:t> 30:5-9</a:t>
            </a:r>
            <a:r>
              <a:rPr lang="en-US" sz="2800" b="1" dirty="0" smtClean="0">
                <a:effectLst/>
              </a:rPr>
              <a:t> </a:t>
            </a:r>
            <a:r>
              <a:rPr lang="en-US" sz="2800" dirty="0" smtClean="0">
                <a:effectLst/>
              </a:rPr>
              <a:t> .. </a:t>
            </a:r>
            <a:r>
              <a:rPr lang="en-US" sz="2800" dirty="0" err="1" smtClean="0">
                <a:effectLst/>
              </a:rPr>
              <a:t>Eine</a:t>
            </a:r>
            <a:r>
              <a:rPr lang="en-US" sz="2800" dirty="0" smtClean="0">
                <a:effectLst/>
              </a:rPr>
              <a:t> </a:t>
            </a:r>
            <a:r>
              <a:rPr lang="en-US" sz="2800" dirty="0" err="1" smtClean="0">
                <a:effectLst/>
              </a:rPr>
              <a:t>Stimme</a:t>
            </a:r>
            <a:r>
              <a:rPr lang="en-US" sz="2800" dirty="0" smtClean="0">
                <a:effectLst/>
              </a:rPr>
              <a:t> des </a:t>
            </a:r>
            <a:r>
              <a:rPr lang="en-US" sz="2800" dirty="0" err="1" smtClean="0">
                <a:effectLst/>
              </a:rPr>
              <a:t>Schreckens</a:t>
            </a:r>
            <a:r>
              <a:rPr lang="en-US" sz="2800" dirty="0" smtClean="0">
                <a:effectLst/>
              </a:rPr>
              <a:t> </a:t>
            </a:r>
            <a:r>
              <a:rPr lang="en-US" sz="2800" dirty="0" err="1" smtClean="0">
                <a:effectLst/>
              </a:rPr>
              <a:t>haben</a:t>
            </a:r>
            <a:r>
              <a:rPr lang="en-US" sz="2800" dirty="0" smtClean="0">
                <a:effectLst/>
              </a:rPr>
              <a:t> </a:t>
            </a:r>
            <a:r>
              <a:rPr lang="en-US" sz="2800" dirty="0" err="1" smtClean="0">
                <a:effectLst/>
              </a:rPr>
              <a:t>wir</a:t>
            </a:r>
            <a:r>
              <a:rPr lang="en-US" sz="2800" dirty="0" smtClean="0">
                <a:effectLst/>
              </a:rPr>
              <a:t> </a:t>
            </a:r>
            <a:r>
              <a:rPr lang="en-US" sz="2800" dirty="0" err="1" smtClean="0">
                <a:effectLst/>
              </a:rPr>
              <a:t>gehört</a:t>
            </a:r>
            <a:r>
              <a:rPr lang="en-US" sz="2800" dirty="0" smtClean="0">
                <a:effectLst/>
              </a:rPr>
              <a:t>; da </a:t>
            </a:r>
            <a:r>
              <a:rPr lang="en-US" sz="2800" dirty="0" err="1" smtClean="0">
                <a:effectLst/>
              </a:rPr>
              <a:t>ist</a:t>
            </a:r>
            <a:r>
              <a:rPr lang="en-US" sz="2800" dirty="0" smtClean="0">
                <a:effectLst/>
              </a:rPr>
              <a:t> </a:t>
            </a:r>
            <a:r>
              <a:rPr lang="en-US" sz="2800" dirty="0" err="1" smtClean="0">
                <a:effectLst/>
              </a:rPr>
              <a:t>Furcht</a:t>
            </a:r>
            <a:r>
              <a:rPr lang="en-US" sz="2800" dirty="0" smtClean="0">
                <a:effectLst/>
              </a:rPr>
              <a:t> und </a:t>
            </a:r>
            <a:r>
              <a:rPr lang="en-US" sz="2800" dirty="0" err="1" smtClean="0">
                <a:effectLst/>
              </a:rPr>
              <a:t>kein</a:t>
            </a:r>
            <a:r>
              <a:rPr lang="en-US" sz="2800" dirty="0" smtClean="0">
                <a:effectLst/>
              </a:rPr>
              <a:t> </a:t>
            </a:r>
            <a:r>
              <a:rPr lang="en-US" sz="2800" dirty="0" err="1" smtClean="0">
                <a:effectLst/>
              </a:rPr>
              <a:t>Frieden</a:t>
            </a:r>
            <a:r>
              <a:rPr lang="en-US" sz="2800" dirty="0" smtClean="0">
                <a:effectLst/>
              </a:rPr>
              <a:t>.  </a:t>
            </a:r>
            <a:r>
              <a:rPr lang="en-US" sz="2800" dirty="0" smtClean="0">
                <a:solidFill>
                  <a:schemeClr val="accent1"/>
                </a:solidFill>
                <a:effectLst/>
              </a:rPr>
              <a:t>6</a:t>
            </a:r>
            <a:r>
              <a:rPr lang="en-US" sz="2800" dirty="0" smtClean="0">
                <a:effectLst/>
              </a:rPr>
              <a:t> </a:t>
            </a:r>
            <a:r>
              <a:rPr lang="en-US" sz="2800" dirty="0" err="1" smtClean="0">
                <a:effectLst/>
              </a:rPr>
              <a:t>Fragt</a:t>
            </a:r>
            <a:r>
              <a:rPr lang="en-US" sz="2800" dirty="0" smtClean="0">
                <a:effectLst/>
              </a:rPr>
              <a:t> </a:t>
            </a:r>
            <a:r>
              <a:rPr lang="en-US" sz="2800" dirty="0" err="1" smtClean="0">
                <a:effectLst/>
              </a:rPr>
              <a:t>doch</a:t>
            </a:r>
            <a:r>
              <a:rPr lang="en-US" sz="2800" dirty="0" smtClean="0">
                <a:effectLst/>
              </a:rPr>
              <a:t> und </a:t>
            </a:r>
            <a:r>
              <a:rPr lang="en-US" sz="2800" dirty="0" err="1" smtClean="0">
                <a:effectLst/>
              </a:rPr>
              <a:t>seht</a:t>
            </a:r>
            <a:r>
              <a:rPr lang="en-US" sz="2800" dirty="0" smtClean="0">
                <a:effectLst/>
              </a:rPr>
              <a:t>, </a:t>
            </a:r>
            <a:r>
              <a:rPr lang="en-US" sz="2800" dirty="0" err="1" smtClean="0">
                <a:effectLst/>
              </a:rPr>
              <a:t>ob</a:t>
            </a:r>
            <a:r>
              <a:rPr lang="en-US" sz="2800" dirty="0" smtClean="0">
                <a:effectLst/>
              </a:rPr>
              <a:t> </a:t>
            </a:r>
            <a:r>
              <a:rPr lang="en-US" sz="2800" dirty="0" err="1" smtClean="0">
                <a:effectLst/>
              </a:rPr>
              <a:t>ein</a:t>
            </a:r>
            <a:r>
              <a:rPr lang="en-US" sz="2800" dirty="0" smtClean="0">
                <a:effectLst/>
              </a:rPr>
              <a:t> Mann </a:t>
            </a:r>
            <a:r>
              <a:rPr lang="en-US" sz="2800" dirty="0" err="1" smtClean="0">
                <a:effectLst/>
              </a:rPr>
              <a:t>gebiert</a:t>
            </a:r>
            <a:r>
              <a:rPr lang="en-US" sz="2800" dirty="0" smtClean="0">
                <a:effectLst/>
              </a:rPr>
              <a:t>! </a:t>
            </a:r>
            <a:r>
              <a:rPr lang="en-US" sz="2800" dirty="0" err="1" smtClean="0">
                <a:effectLst/>
              </a:rPr>
              <a:t>Warum</a:t>
            </a:r>
            <a:r>
              <a:rPr lang="en-US" sz="2800" dirty="0" smtClean="0">
                <a:effectLst/>
              </a:rPr>
              <a:t> </a:t>
            </a:r>
            <a:r>
              <a:rPr lang="en-US" sz="2800" dirty="0" err="1" smtClean="0">
                <a:effectLst/>
              </a:rPr>
              <a:t>sehe</a:t>
            </a:r>
            <a:r>
              <a:rPr lang="en-US" sz="2800" dirty="0" smtClean="0">
                <a:effectLst/>
              </a:rPr>
              <a:t> </a:t>
            </a:r>
            <a:r>
              <a:rPr lang="en-US" sz="2800" dirty="0" err="1" smtClean="0">
                <a:effectLst/>
              </a:rPr>
              <a:t>ich</a:t>
            </a:r>
            <a:r>
              <a:rPr lang="en-US" sz="2800" dirty="0" smtClean="0">
                <a:effectLst/>
              </a:rPr>
              <a:t> die </a:t>
            </a:r>
            <a:r>
              <a:rPr lang="en-US" sz="2800" dirty="0" err="1" smtClean="0">
                <a:effectLst/>
              </a:rPr>
              <a:t>Hände</a:t>
            </a:r>
            <a:r>
              <a:rPr lang="en-US" sz="2800" dirty="0" smtClean="0">
                <a:effectLst/>
              </a:rPr>
              <a:t> </a:t>
            </a:r>
            <a:r>
              <a:rPr lang="en-US" sz="2800" dirty="0" err="1" smtClean="0">
                <a:effectLst/>
              </a:rPr>
              <a:t>eines</a:t>
            </a:r>
            <a:r>
              <a:rPr lang="en-US" sz="2800" dirty="0" smtClean="0">
                <a:effectLst/>
              </a:rPr>
              <a:t> </a:t>
            </a:r>
            <a:r>
              <a:rPr lang="en-US" sz="2800" dirty="0" err="1" smtClean="0">
                <a:effectLst/>
              </a:rPr>
              <a:t>jeden</a:t>
            </a:r>
            <a:r>
              <a:rPr lang="en-US" sz="2800" dirty="0" smtClean="0">
                <a:effectLst/>
              </a:rPr>
              <a:t> Mannes auf </a:t>
            </a:r>
            <a:r>
              <a:rPr lang="en-US" sz="2800" dirty="0" err="1" smtClean="0">
                <a:effectLst/>
              </a:rPr>
              <a:t>seinen</a:t>
            </a:r>
            <a:r>
              <a:rPr lang="en-US" sz="2800" dirty="0" smtClean="0">
                <a:effectLst/>
              </a:rPr>
              <a:t> </a:t>
            </a:r>
            <a:r>
              <a:rPr lang="en-US" sz="2800" dirty="0" err="1" smtClean="0">
                <a:effectLst/>
              </a:rPr>
              <a:t>Lenden</a:t>
            </a:r>
            <a:r>
              <a:rPr lang="en-US" sz="2800" dirty="0" smtClean="0">
                <a:effectLst/>
              </a:rPr>
              <a:t>, </a:t>
            </a:r>
            <a:r>
              <a:rPr lang="en-US" sz="2800" dirty="0" err="1" smtClean="0">
                <a:effectLst/>
              </a:rPr>
              <a:t>einer</a:t>
            </a:r>
            <a:r>
              <a:rPr lang="en-US" sz="2800" dirty="0" smtClean="0">
                <a:effectLst/>
              </a:rPr>
              <a:t> </a:t>
            </a:r>
            <a:r>
              <a:rPr lang="en-US" sz="2800" dirty="0" err="1" smtClean="0">
                <a:effectLst/>
              </a:rPr>
              <a:t>Gebärenden</a:t>
            </a:r>
            <a:r>
              <a:rPr lang="en-US" sz="2800" dirty="0" smtClean="0">
                <a:effectLst/>
              </a:rPr>
              <a:t> </a:t>
            </a:r>
            <a:r>
              <a:rPr lang="en-US" sz="2800" dirty="0" err="1" smtClean="0">
                <a:effectLst/>
              </a:rPr>
              <a:t>gleich</a:t>
            </a:r>
            <a:r>
              <a:rPr lang="en-US" sz="2800" dirty="0" smtClean="0">
                <a:effectLst/>
              </a:rPr>
              <a:t>, und </a:t>
            </a:r>
            <a:r>
              <a:rPr lang="en-US" sz="2800" dirty="0" err="1" smtClean="0">
                <a:effectLst/>
              </a:rPr>
              <a:t>jedes</a:t>
            </a:r>
            <a:r>
              <a:rPr lang="en-US" sz="2800" dirty="0" smtClean="0">
                <a:effectLst/>
              </a:rPr>
              <a:t> </a:t>
            </a:r>
            <a:r>
              <a:rPr lang="en-US" sz="2800" dirty="0" err="1" smtClean="0">
                <a:effectLst/>
              </a:rPr>
              <a:t>Angesicht</a:t>
            </a:r>
            <a:r>
              <a:rPr lang="en-US" sz="2800" dirty="0" smtClean="0">
                <a:effectLst/>
              </a:rPr>
              <a:t> in </a:t>
            </a:r>
            <a:r>
              <a:rPr lang="en-US" sz="2800" dirty="0" err="1" smtClean="0">
                <a:effectLst/>
              </a:rPr>
              <a:t>Blässe</a:t>
            </a:r>
            <a:r>
              <a:rPr lang="en-US" sz="2800" dirty="0" smtClean="0">
                <a:effectLst/>
              </a:rPr>
              <a:t> </a:t>
            </a:r>
            <a:r>
              <a:rPr lang="en-US" sz="2800" dirty="0" err="1" smtClean="0">
                <a:effectLst/>
              </a:rPr>
              <a:t>verwandelt</a:t>
            </a:r>
            <a:r>
              <a:rPr lang="en-US" sz="2800" dirty="0" smtClean="0">
                <a:effectLst/>
              </a:rPr>
              <a:t>?  </a:t>
            </a:r>
            <a:r>
              <a:rPr lang="en-US" sz="2800" dirty="0" smtClean="0">
                <a:solidFill>
                  <a:schemeClr val="accent1"/>
                </a:solidFill>
                <a:effectLst/>
              </a:rPr>
              <a:t>7</a:t>
            </a:r>
            <a:r>
              <a:rPr lang="en-US" sz="2800" dirty="0" smtClean="0">
                <a:effectLst/>
              </a:rPr>
              <a:t> </a:t>
            </a:r>
            <a:r>
              <a:rPr lang="en-US" sz="2800" dirty="0" err="1" smtClean="0">
                <a:effectLst/>
              </a:rPr>
              <a:t>Wehe</a:t>
            </a:r>
            <a:r>
              <a:rPr lang="en-US" sz="2800" dirty="0" smtClean="0">
                <a:effectLst/>
              </a:rPr>
              <a:t>, </a:t>
            </a:r>
            <a:r>
              <a:rPr lang="en-US" sz="2800" dirty="0" err="1" smtClean="0">
                <a:effectLst/>
              </a:rPr>
              <a:t>denn</a:t>
            </a:r>
            <a:r>
              <a:rPr lang="en-US" sz="2800" dirty="0" smtClean="0">
                <a:effectLst/>
              </a:rPr>
              <a:t> </a:t>
            </a:r>
            <a:r>
              <a:rPr lang="en-US" sz="2800" dirty="0" err="1" smtClean="0">
                <a:solidFill>
                  <a:schemeClr val="accent1"/>
                </a:solidFill>
                <a:effectLst/>
              </a:rPr>
              <a:t>groß</a:t>
            </a:r>
            <a:r>
              <a:rPr lang="en-US" sz="2800" dirty="0" smtClean="0">
                <a:solidFill>
                  <a:schemeClr val="accent1"/>
                </a:solidFill>
                <a:effectLst/>
              </a:rPr>
              <a:t> </a:t>
            </a:r>
            <a:r>
              <a:rPr lang="en-US" sz="2800" dirty="0" err="1" smtClean="0">
                <a:solidFill>
                  <a:schemeClr val="accent1"/>
                </a:solidFill>
                <a:effectLst/>
              </a:rPr>
              <a:t>ist</a:t>
            </a:r>
            <a:r>
              <a:rPr lang="en-US" sz="2800" dirty="0" smtClean="0">
                <a:solidFill>
                  <a:schemeClr val="accent1"/>
                </a:solidFill>
                <a:effectLst/>
              </a:rPr>
              <a:t> </a:t>
            </a:r>
            <a:r>
              <a:rPr lang="en-US" sz="2800" dirty="0" err="1" smtClean="0">
                <a:solidFill>
                  <a:schemeClr val="accent1"/>
                </a:solidFill>
                <a:effectLst/>
              </a:rPr>
              <a:t>jener</a:t>
            </a:r>
            <a:r>
              <a:rPr lang="en-US" sz="2800" dirty="0" smtClean="0">
                <a:solidFill>
                  <a:schemeClr val="accent1"/>
                </a:solidFill>
                <a:effectLst/>
              </a:rPr>
              <a:t> Tag,</a:t>
            </a:r>
            <a:r>
              <a:rPr lang="en-US" sz="2800" dirty="0" smtClean="0">
                <a:effectLst/>
              </a:rPr>
              <a:t> </a:t>
            </a:r>
            <a:r>
              <a:rPr lang="en-US" sz="2800" dirty="0" err="1" smtClean="0">
                <a:effectLst/>
              </a:rPr>
              <a:t>ohnegleichen</a:t>
            </a:r>
            <a:r>
              <a:rPr lang="en-US" sz="2800" dirty="0" smtClean="0">
                <a:effectLst/>
              </a:rPr>
              <a:t>, und </a:t>
            </a:r>
            <a:r>
              <a:rPr lang="en-US" sz="2800" dirty="0" err="1" smtClean="0">
                <a:effectLst/>
              </a:rPr>
              <a:t>es</a:t>
            </a:r>
            <a:r>
              <a:rPr lang="en-US" sz="2800" dirty="0" smtClean="0">
                <a:effectLst/>
              </a:rPr>
              <a:t> </a:t>
            </a:r>
            <a:r>
              <a:rPr lang="en-US" sz="2800" dirty="0" err="1" smtClean="0">
                <a:effectLst/>
              </a:rPr>
              <a:t>ist</a:t>
            </a:r>
            <a:r>
              <a:rPr lang="en-US" sz="2800" dirty="0" smtClean="0">
                <a:effectLst/>
              </a:rPr>
              <a:t> </a:t>
            </a:r>
            <a:r>
              <a:rPr lang="en-US" sz="2800" dirty="0" err="1" smtClean="0">
                <a:solidFill>
                  <a:schemeClr val="accent1"/>
                </a:solidFill>
                <a:effectLst/>
              </a:rPr>
              <a:t>eine</a:t>
            </a:r>
            <a:r>
              <a:rPr lang="en-US" sz="2800" dirty="0" smtClean="0">
                <a:solidFill>
                  <a:schemeClr val="accent1"/>
                </a:solidFill>
                <a:effectLst/>
              </a:rPr>
              <a:t> </a:t>
            </a:r>
            <a:r>
              <a:rPr lang="en-US" sz="2800" dirty="0" err="1" smtClean="0">
                <a:solidFill>
                  <a:schemeClr val="accent1"/>
                </a:solidFill>
                <a:effectLst/>
              </a:rPr>
              <a:t>Zeit</a:t>
            </a:r>
            <a:r>
              <a:rPr lang="en-US" sz="2800" dirty="0" smtClean="0">
                <a:solidFill>
                  <a:schemeClr val="accent1"/>
                </a:solidFill>
                <a:effectLst/>
              </a:rPr>
              <a:t> der </a:t>
            </a:r>
            <a:r>
              <a:rPr lang="en-US" sz="2800" dirty="0" err="1" smtClean="0">
                <a:solidFill>
                  <a:schemeClr val="accent1"/>
                </a:solidFill>
                <a:effectLst/>
              </a:rPr>
              <a:t>Bedrängnis</a:t>
            </a:r>
            <a:r>
              <a:rPr lang="en-US" sz="2800" dirty="0" smtClean="0">
                <a:solidFill>
                  <a:schemeClr val="accent1"/>
                </a:solidFill>
                <a:effectLst/>
              </a:rPr>
              <a:t> </a:t>
            </a:r>
            <a:r>
              <a:rPr lang="en-US" sz="2800" dirty="0" err="1" smtClean="0">
                <a:solidFill>
                  <a:schemeClr val="accent1"/>
                </a:solidFill>
                <a:effectLst/>
              </a:rPr>
              <a:t>für</a:t>
            </a:r>
            <a:r>
              <a:rPr lang="en-US" sz="2800" dirty="0" smtClean="0">
                <a:solidFill>
                  <a:schemeClr val="accent1"/>
                </a:solidFill>
                <a:effectLst/>
              </a:rPr>
              <a:t> </a:t>
            </a:r>
            <a:r>
              <a:rPr lang="en-US" sz="2800" dirty="0" err="1" smtClean="0">
                <a:solidFill>
                  <a:schemeClr val="accent1"/>
                </a:solidFill>
                <a:effectLst/>
              </a:rPr>
              <a:t>Jakob</a:t>
            </a:r>
            <a:r>
              <a:rPr lang="en-US" sz="2800" dirty="0" smtClean="0">
                <a:effectLst/>
              </a:rPr>
              <a:t>! </a:t>
            </a:r>
            <a:r>
              <a:rPr lang="en-US" sz="2800" dirty="0" err="1" smtClean="0">
                <a:effectLst/>
              </a:rPr>
              <a:t>Doch</a:t>
            </a:r>
            <a:r>
              <a:rPr lang="en-US" sz="2800" dirty="0" smtClean="0">
                <a:effectLst/>
              </a:rPr>
              <a:t> </a:t>
            </a:r>
            <a:r>
              <a:rPr lang="en-US" sz="2800" dirty="0" err="1" smtClean="0">
                <a:effectLst/>
              </a:rPr>
              <a:t>er</a:t>
            </a:r>
            <a:r>
              <a:rPr lang="en-US" sz="2800" dirty="0" smtClean="0">
                <a:effectLst/>
              </a:rPr>
              <a:t> </a:t>
            </a:r>
            <a:r>
              <a:rPr lang="en-US" sz="2800" dirty="0" err="1" smtClean="0">
                <a:effectLst/>
              </a:rPr>
              <a:t>wird</a:t>
            </a:r>
            <a:r>
              <a:rPr lang="en-US" sz="2800" dirty="0" smtClean="0">
                <a:effectLst/>
              </a:rPr>
              <a:t> </a:t>
            </a:r>
            <a:r>
              <a:rPr lang="en-US" sz="2800" dirty="0" err="1" smtClean="0">
                <a:effectLst/>
              </a:rPr>
              <a:t>aus</a:t>
            </a:r>
            <a:r>
              <a:rPr lang="en-US" sz="2800" dirty="0" smtClean="0">
                <a:effectLst/>
              </a:rPr>
              <a:t> </a:t>
            </a:r>
            <a:r>
              <a:rPr lang="en-US" sz="2800" dirty="0" err="1" smtClean="0">
                <a:effectLst/>
              </a:rPr>
              <a:t>ihr</a:t>
            </a:r>
            <a:r>
              <a:rPr lang="en-US" sz="2800" dirty="0" smtClean="0">
                <a:effectLst/>
              </a:rPr>
              <a:t> </a:t>
            </a:r>
            <a:r>
              <a:rPr lang="en-US" sz="2800" dirty="0" err="1" smtClean="0">
                <a:effectLst/>
              </a:rPr>
              <a:t>gerettet</a:t>
            </a:r>
            <a:r>
              <a:rPr lang="en-US" sz="2800" dirty="0" smtClean="0">
                <a:effectLst/>
              </a:rPr>
              <a:t> </a:t>
            </a:r>
            <a:r>
              <a:rPr lang="en-US" sz="2800" dirty="0" err="1" smtClean="0">
                <a:effectLst/>
              </a:rPr>
              <a:t>werden</a:t>
            </a:r>
            <a:r>
              <a:rPr lang="en-US" sz="2800" dirty="0" smtClean="0">
                <a:effectLst/>
              </a:rPr>
              <a:t>.  </a:t>
            </a:r>
            <a:r>
              <a:rPr lang="en-US" sz="2800" dirty="0" smtClean="0">
                <a:solidFill>
                  <a:schemeClr val="accent1"/>
                </a:solidFill>
                <a:effectLst/>
              </a:rPr>
              <a:t>8</a:t>
            </a:r>
            <a:r>
              <a:rPr lang="en-US" sz="2800" dirty="0" smtClean="0">
                <a:effectLst/>
              </a:rPr>
              <a:t> </a:t>
            </a:r>
            <a:r>
              <a:rPr lang="en-US" sz="2800" dirty="0" err="1" smtClean="0">
                <a:effectLst/>
              </a:rPr>
              <a:t>denn</a:t>
            </a:r>
            <a:r>
              <a:rPr lang="en-US" sz="2800" dirty="0" smtClean="0">
                <a:effectLst/>
              </a:rPr>
              <a:t> </a:t>
            </a:r>
            <a:r>
              <a:rPr lang="en-US" sz="2800" dirty="0" err="1" smtClean="0">
                <a:effectLst/>
              </a:rPr>
              <a:t>es</a:t>
            </a:r>
            <a:r>
              <a:rPr lang="en-US" sz="2800" dirty="0" smtClean="0">
                <a:effectLst/>
              </a:rPr>
              <a:t> </a:t>
            </a:r>
            <a:r>
              <a:rPr lang="en-US" sz="2800" dirty="0" err="1" smtClean="0">
                <a:effectLst/>
              </a:rPr>
              <a:t>wird</a:t>
            </a:r>
            <a:r>
              <a:rPr lang="en-US" sz="2800" dirty="0" smtClean="0">
                <a:effectLst/>
              </a:rPr>
              <a:t> </a:t>
            </a:r>
            <a:r>
              <a:rPr lang="en-US" sz="2800" dirty="0" err="1" smtClean="0">
                <a:effectLst/>
              </a:rPr>
              <a:t>geschehen</a:t>
            </a:r>
            <a:r>
              <a:rPr lang="en-US" sz="2800" dirty="0" smtClean="0">
                <a:effectLst/>
              </a:rPr>
              <a:t> </a:t>
            </a:r>
            <a:r>
              <a:rPr lang="en-US" sz="2800" dirty="0" smtClean="0">
                <a:solidFill>
                  <a:schemeClr val="accent1"/>
                </a:solidFill>
                <a:effectLst/>
              </a:rPr>
              <a:t>an </a:t>
            </a:r>
            <a:r>
              <a:rPr lang="en-US" sz="2800" dirty="0" err="1" smtClean="0">
                <a:solidFill>
                  <a:schemeClr val="accent1"/>
                </a:solidFill>
                <a:effectLst/>
              </a:rPr>
              <a:t>jenem</a:t>
            </a:r>
            <a:r>
              <a:rPr lang="en-US" sz="2800" dirty="0" smtClean="0">
                <a:solidFill>
                  <a:schemeClr val="accent1"/>
                </a:solidFill>
                <a:effectLst/>
              </a:rPr>
              <a:t> </a:t>
            </a:r>
            <a:r>
              <a:rPr lang="en-US" sz="2800" dirty="0" err="1" smtClean="0">
                <a:solidFill>
                  <a:schemeClr val="accent1"/>
                </a:solidFill>
                <a:effectLst/>
              </a:rPr>
              <a:t>Tage</a:t>
            </a:r>
            <a:r>
              <a:rPr lang="en-US" sz="2800" dirty="0" smtClean="0">
                <a:effectLst/>
              </a:rPr>
              <a:t>, [</a:t>
            </a:r>
            <a:r>
              <a:rPr lang="en-US" sz="2800" dirty="0" err="1" smtClean="0">
                <a:effectLst/>
              </a:rPr>
              <a:t>ist</a:t>
            </a:r>
            <a:r>
              <a:rPr lang="en-US" sz="2800" dirty="0" smtClean="0">
                <a:effectLst/>
              </a:rPr>
              <a:t> der] </a:t>
            </a:r>
            <a:r>
              <a:rPr lang="en-US" sz="2800" dirty="0" err="1" smtClean="0">
                <a:effectLst/>
              </a:rPr>
              <a:t>Ausspruch</a:t>
            </a:r>
            <a:r>
              <a:rPr lang="en-US" sz="2800" dirty="0" smtClean="0">
                <a:effectLst/>
              </a:rPr>
              <a:t> JAHWEHs der </a:t>
            </a:r>
            <a:r>
              <a:rPr lang="en-US" sz="2800" dirty="0" err="1" smtClean="0">
                <a:effectLst/>
              </a:rPr>
              <a:t>Heere</a:t>
            </a:r>
            <a:r>
              <a:rPr lang="en-US" sz="2800" dirty="0" smtClean="0">
                <a:effectLst/>
              </a:rPr>
              <a:t>, </a:t>
            </a:r>
            <a:r>
              <a:rPr lang="en-US" sz="2800" dirty="0" err="1" smtClean="0">
                <a:effectLst/>
              </a:rPr>
              <a:t>dass</a:t>
            </a:r>
            <a:r>
              <a:rPr lang="en-US" sz="2800" dirty="0" smtClean="0">
                <a:effectLst/>
              </a:rPr>
              <a:t> </a:t>
            </a:r>
            <a:r>
              <a:rPr lang="en-US" sz="2800" dirty="0" err="1" smtClean="0">
                <a:effectLst/>
              </a:rPr>
              <a:t>ich</a:t>
            </a:r>
            <a:r>
              <a:rPr lang="en-US" sz="2800" dirty="0" smtClean="0">
                <a:effectLst/>
              </a:rPr>
              <a:t> </a:t>
            </a:r>
            <a:r>
              <a:rPr lang="en-US" sz="2800" dirty="0" err="1" smtClean="0">
                <a:effectLst/>
              </a:rPr>
              <a:t>sein</a:t>
            </a:r>
            <a:r>
              <a:rPr lang="en-US" sz="2800" dirty="0" smtClean="0">
                <a:effectLst/>
              </a:rPr>
              <a:t> </a:t>
            </a:r>
            <a:r>
              <a:rPr lang="en-US" sz="2800" dirty="0" err="1" smtClean="0">
                <a:effectLst/>
              </a:rPr>
              <a:t>Joch</a:t>
            </a:r>
            <a:r>
              <a:rPr lang="en-US" sz="2800" dirty="0" smtClean="0">
                <a:effectLst/>
              </a:rPr>
              <a:t> von </a:t>
            </a:r>
            <a:r>
              <a:rPr lang="en-US" sz="2800" dirty="0" err="1" smtClean="0">
                <a:effectLst/>
              </a:rPr>
              <a:t>deinem</a:t>
            </a:r>
            <a:r>
              <a:rPr lang="en-US" sz="2800" dirty="0" smtClean="0">
                <a:effectLst/>
              </a:rPr>
              <a:t> Hals </a:t>
            </a:r>
            <a:r>
              <a:rPr lang="en-US" sz="2800" dirty="0" err="1" smtClean="0">
                <a:effectLst/>
              </a:rPr>
              <a:t>zerbrechen</a:t>
            </a:r>
            <a:r>
              <a:rPr lang="en-US" sz="2800" dirty="0" smtClean="0">
                <a:effectLst/>
              </a:rPr>
              <a:t> und </a:t>
            </a:r>
            <a:r>
              <a:rPr lang="en-US" sz="2800" dirty="0" err="1" smtClean="0">
                <a:effectLst/>
              </a:rPr>
              <a:t>deine</a:t>
            </a:r>
            <a:r>
              <a:rPr lang="en-US" sz="2800" dirty="0" smtClean="0">
                <a:effectLst/>
              </a:rPr>
              <a:t> </a:t>
            </a:r>
            <a:r>
              <a:rPr lang="en-US" sz="2800" dirty="0" err="1" smtClean="0">
                <a:effectLst/>
              </a:rPr>
              <a:t>Fesseln</a:t>
            </a:r>
            <a:r>
              <a:rPr lang="en-US" sz="2800" dirty="0" smtClean="0">
                <a:effectLst/>
              </a:rPr>
              <a:t> </a:t>
            </a:r>
            <a:r>
              <a:rPr lang="en-US" sz="2800" dirty="0" err="1" smtClean="0">
                <a:effectLst/>
              </a:rPr>
              <a:t>zerreißen</a:t>
            </a:r>
            <a:r>
              <a:rPr lang="en-US" sz="2800" dirty="0" smtClean="0">
                <a:effectLst/>
              </a:rPr>
              <a:t> </a:t>
            </a:r>
            <a:r>
              <a:rPr lang="en-US" sz="2800" dirty="0" err="1" smtClean="0">
                <a:effectLst/>
              </a:rPr>
              <a:t>werde</a:t>
            </a:r>
            <a:r>
              <a:rPr lang="en-US" sz="2800" dirty="0" smtClean="0">
                <a:effectLst/>
              </a:rPr>
              <a:t>, und </a:t>
            </a:r>
            <a:r>
              <a:rPr lang="en-US" sz="2800" dirty="0" err="1" smtClean="0">
                <a:effectLst/>
              </a:rPr>
              <a:t>Fremde</a:t>
            </a:r>
            <a:r>
              <a:rPr lang="en-US" sz="2800" dirty="0" smtClean="0">
                <a:effectLst/>
              </a:rPr>
              <a:t> </a:t>
            </a:r>
            <a:r>
              <a:rPr lang="en-US" sz="2800" dirty="0" err="1" smtClean="0">
                <a:effectLst/>
              </a:rPr>
              <a:t>sollen</a:t>
            </a:r>
            <a:r>
              <a:rPr lang="en-US" sz="2800" dirty="0" smtClean="0">
                <a:effectLst/>
              </a:rPr>
              <a:t> </a:t>
            </a:r>
            <a:r>
              <a:rPr lang="en-US" sz="2800" dirty="0" err="1" smtClean="0">
                <a:effectLst/>
              </a:rPr>
              <a:t>ihn</a:t>
            </a:r>
            <a:r>
              <a:rPr lang="en-US" sz="2800" dirty="0" smtClean="0">
                <a:effectLst/>
              </a:rPr>
              <a:t> </a:t>
            </a:r>
            <a:r>
              <a:rPr lang="en-US" sz="2800" dirty="0" err="1" smtClean="0">
                <a:effectLst/>
              </a:rPr>
              <a:t>nicht</a:t>
            </a:r>
            <a:r>
              <a:rPr lang="en-US" sz="2800" dirty="0" smtClean="0">
                <a:effectLst/>
              </a:rPr>
              <a:t> </a:t>
            </a:r>
            <a:r>
              <a:rPr lang="en-US" sz="2800" dirty="0" err="1" smtClean="0">
                <a:effectLst/>
              </a:rPr>
              <a:t>mehr</a:t>
            </a:r>
            <a:r>
              <a:rPr lang="en-US" sz="2800" dirty="0" smtClean="0">
                <a:effectLst/>
              </a:rPr>
              <a:t> </a:t>
            </a:r>
            <a:r>
              <a:rPr lang="en-US" sz="2800" dirty="0" err="1" smtClean="0">
                <a:effectLst/>
              </a:rPr>
              <a:t>dienstbar</a:t>
            </a:r>
            <a:r>
              <a:rPr lang="en-US" sz="2800" dirty="0" smtClean="0">
                <a:effectLst/>
              </a:rPr>
              <a:t> </a:t>
            </a:r>
            <a:r>
              <a:rPr lang="en-US" sz="2800" dirty="0" err="1" smtClean="0">
                <a:effectLst/>
              </a:rPr>
              <a:t>machen</a:t>
            </a:r>
            <a:r>
              <a:rPr lang="en-US" sz="2800" dirty="0" smtClean="0">
                <a:effectLst/>
              </a:rPr>
              <a:t>,  </a:t>
            </a:r>
            <a:r>
              <a:rPr lang="en-US" sz="2800" dirty="0" smtClean="0">
                <a:solidFill>
                  <a:schemeClr val="accent1"/>
                </a:solidFill>
                <a:effectLst/>
              </a:rPr>
              <a:t>9</a:t>
            </a:r>
            <a:r>
              <a:rPr lang="en-US" sz="2800" dirty="0" smtClean="0">
                <a:effectLst/>
              </a:rPr>
              <a:t> </a:t>
            </a:r>
            <a:r>
              <a:rPr lang="en-US" sz="2800" dirty="0" err="1" smtClean="0">
                <a:effectLst/>
              </a:rPr>
              <a:t>sondern</a:t>
            </a:r>
            <a:r>
              <a:rPr lang="en-US" sz="2800" dirty="0" smtClean="0">
                <a:effectLst/>
              </a:rPr>
              <a:t> </a:t>
            </a:r>
            <a:r>
              <a:rPr lang="en-US" sz="2800" dirty="0" err="1" smtClean="0">
                <a:effectLst/>
              </a:rPr>
              <a:t>sie</a:t>
            </a:r>
            <a:r>
              <a:rPr lang="en-US" sz="2800" dirty="0" smtClean="0">
                <a:effectLst/>
              </a:rPr>
              <a:t> </a:t>
            </a:r>
            <a:r>
              <a:rPr lang="en-US" sz="2800" dirty="0" err="1" smtClean="0">
                <a:effectLst/>
              </a:rPr>
              <a:t>werden</a:t>
            </a:r>
            <a:r>
              <a:rPr lang="en-US" sz="2800" dirty="0" smtClean="0">
                <a:effectLst/>
              </a:rPr>
              <a:t> JAHWEH, </a:t>
            </a:r>
            <a:r>
              <a:rPr lang="en-US" sz="2800" dirty="0" err="1" smtClean="0">
                <a:effectLst/>
              </a:rPr>
              <a:t>ihrem</a:t>
            </a:r>
            <a:r>
              <a:rPr lang="en-US" sz="2800" dirty="0" smtClean="0">
                <a:effectLst/>
              </a:rPr>
              <a:t> </a:t>
            </a:r>
            <a:r>
              <a:rPr lang="en-US" sz="2800" dirty="0" err="1" smtClean="0">
                <a:effectLst/>
              </a:rPr>
              <a:t>Gott</a:t>
            </a:r>
            <a:r>
              <a:rPr lang="en-US" sz="2800" dirty="0" smtClean="0">
                <a:effectLst/>
              </a:rPr>
              <a:t>, </a:t>
            </a:r>
            <a:r>
              <a:rPr lang="en-US" sz="2800" dirty="0" err="1" smtClean="0">
                <a:effectLst/>
              </a:rPr>
              <a:t>dienen</a:t>
            </a:r>
            <a:r>
              <a:rPr lang="en-US" sz="2800" dirty="0" smtClean="0">
                <a:effectLst/>
              </a:rPr>
              <a:t> und </a:t>
            </a:r>
            <a:r>
              <a:rPr lang="en-US" sz="2800" dirty="0" err="1" smtClean="0">
                <a:effectLst/>
              </a:rPr>
              <a:t>ihrem</a:t>
            </a:r>
            <a:r>
              <a:rPr lang="en-US" sz="2800" dirty="0" smtClean="0">
                <a:effectLst/>
              </a:rPr>
              <a:t> </a:t>
            </a:r>
            <a:r>
              <a:rPr lang="en-US" sz="2800" dirty="0" err="1" smtClean="0">
                <a:effectLst/>
              </a:rPr>
              <a:t>König</a:t>
            </a:r>
            <a:r>
              <a:rPr lang="en-US" sz="2800" dirty="0" smtClean="0">
                <a:effectLst/>
              </a:rPr>
              <a:t> David, den </a:t>
            </a:r>
            <a:r>
              <a:rPr lang="en-US" sz="2800" dirty="0" err="1" smtClean="0">
                <a:effectLst/>
              </a:rPr>
              <a:t>ich</a:t>
            </a:r>
            <a:r>
              <a:rPr lang="en-US" sz="2800" dirty="0" smtClean="0">
                <a:effectLst/>
              </a:rPr>
              <a:t> </a:t>
            </a:r>
            <a:r>
              <a:rPr lang="en-US" sz="2800" dirty="0" err="1" smtClean="0">
                <a:effectLst/>
              </a:rPr>
              <a:t>ihnen</a:t>
            </a:r>
            <a:r>
              <a:rPr lang="en-US" sz="2800" dirty="0" smtClean="0">
                <a:effectLst/>
              </a:rPr>
              <a:t> </a:t>
            </a:r>
            <a:r>
              <a:rPr lang="en-US" sz="2800" dirty="0" err="1" smtClean="0">
                <a:effectLst/>
              </a:rPr>
              <a:t>erwecken</a:t>
            </a:r>
            <a:r>
              <a:rPr lang="en-US" sz="2800" dirty="0" smtClean="0">
                <a:effectLst/>
              </a:rPr>
              <a:t> </a:t>
            </a:r>
            <a:r>
              <a:rPr lang="en-US" sz="2800" dirty="0" err="1" smtClean="0">
                <a:effectLst/>
              </a:rPr>
              <a:t>werde</a:t>
            </a:r>
            <a:r>
              <a:rPr lang="en-US" sz="2800" dirty="0" smtClean="0">
                <a:effectLst/>
              </a:rPr>
              <a:t>.</a:t>
            </a:r>
            <a:endParaRPr lang="de-DE" sz="2800" b="1" dirty="0" smtClean="0">
              <a:solidFill>
                <a:schemeClr val="folHlink"/>
              </a:solidFill>
            </a:endParaRPr>
          </a:p>
        </p:txBody>
      </p:sp>
    </p:spTree>
    <p:extLst>
      <p:ext uri="{BB962C8B-B14F-4D97-AF65-F5344CB8AC3E}">
        <p14:creationId xmlns:p14="http://schemas.microsoft.com/office/powerpoint/2010/main" val="123856803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de-DE" sz="3200" dirty="0" smtClean="0"/>
              <a:t>Der Tag des Herrn im NT</a:t>
            </a:r>
            <a:br>
              <a:rPr lang="de-DE" sz="3200" dirty="0" smtClean="0"/>
            </a:br>
            <a:r>
              <a:rPr lang="de-DE" sz="2800" b="0" dirty="0" smtClean="0"/>
              <a:t>=</a:t>
            </a:r>
            <a:r>
              <a:rPr lang="de-DE" sz="2800" b="0" i="1" dirty="0" smtClean="0"/>
              <a:t>Tag Christi = Tag Jesu Christi = Tag des Herrn Jesus =…</a:t>
            </a:r>
          </a:p>
        </p:txBody>
      </p:sp>
      <p:sp>
        <p:nvSpPr>
          <p:cNvPr id="81923" name="Rectangle 3"/>
          <p:cNvSpPr>
            <a:spLocks noGrp="1" noChangeArrowheads="1"/>
          </p:cNvSpPr>
          <p:nvPr>
            <p:ph type="body" idx="1"/>
          </p:nvPr>
        </p:nvSpPr>
        <p:spPr>
          <a:xfrm>
            <a:off x="323528" y="1484784"/>
            <a:ext cx="8820472" cy="5373216"/>
          </a:xfrm>
        </p:spPr>
        <p:txBody>
          <a:bodyPr/>
          <a:lstStyle/>
          <a:p>
            <a:pPr eaLnBrk="1" hangingPunct="1">
              <a:lnSpc>
                <a:spcPct val="90000"/>
              </a:lnSpc>
              <a:defRPr/>
            </a:pPr>
            <a:r>
              <a:rPr lang="de-DE" sz="2800" b="0" dirty="0" smtClean="0">
                <a:solidFill>
                  <a:srgbClr val="C00000"/>
                </a:solidFill>
              </a:rPr>
              <a:t>Tag des Herrn</a:t>
            </a:r>
            <a:r>
              <a:rPr lang="de-DE" sz="2800" b="0" dirty="0" smtClean="0">
                <a:solidFill>
                  <a:srgbClr val="FFCC99"/>
                </a:solidFill>
              </a:rPr>
              <a:t>:</a:t>
            </a:r>
            <a:r>
              <a:rPr lang="de-DE" sz="2800" b="0" dirty="0" smtClean="0"/>
              <a:t> 1Th 5,2; 2Th 2,2; 2P 3,10; </a:t>
            </a:r>
            <a:r>
              <a:rPr lang="de-DE" sz="2800" b="0" dirty="0" err="1" smtClean="0"/>
              <a:t>Ag</a:t>
            </a:r>
            <a:r>
              <a:rPr lang="de-DE" sz="2800" b="0" dirty="0" smtClean="0"/>
              <a:t> 2,20; 1Kr 5,5</a:t>
            </a:r>
          </a:p>
          <a:p>
            <a:pPr eaLnBrk="1" hangingPunct="1">
              <a:lnSpc>
                <a:spcPct val="90000"/>
              </a:lnSpc>
              <a:defRPr/>
            </a:pPr>
            <a:r>
              <a:rPr lang="de-DE" sz="2800" b="0" dirty="0" smtClean="0">
                <a:solidFill>
                  <a:srgbClr val="C00000"/>
                </a:solidFill>
              </a:rPr>
              <a:t>Tag des Herrn Jesus</a:t>
            </a:r>
            <a:r>
              <a:rPr lang="de-DE" sz="2800" b="0" dirty="0" smtClean="0">
                <a:solidFill>
                  <a:srgbClr val="FFCC99"/>
                </a:solidFill>
              </a:rPr>
              <a:t>:</a:t>
            </a:r>
            <a:r>
              <a:rPr lang="de-DE" sz="2800" b="0" dirty="0" smtClean="0"/>
              <a:t> 2Kr 1,14; 1Kr 5,5 (Mehrheitstext)</a:t>
            </a:r>
          </a:p>
          <a:p>
            <a:pPr eaLnBrk="1" hangingPunct="1">
              <a:lnSpc>
                <a:spcPct val="90000"/>
              </a:lnSpc>
              <a:defRPr/>
            </a:pPr>
            <a:r>
              <a:rPr lang="de-DE" sz="2800" b="0" dirty="0" smtClean="0">
                <a:solidFill>
                  <a:srgbClr val="C00000"/>
                </a:solidFill>
              </a:rPr>
              <a:t>Tag unseres Herrn Jesus Christus</a:t>
            </a:r>
            <a:r>
              <a:rPr lang="de-DE" sz="2800" b="0" dirty="0" smtClean="0">
                <a:solidFill>
                  <a:srgbClr val="FFCC99"/>
                </a:solidFill>
              </a:rPr>
              <a:t>:</a:t>
            </a:r>
            <a:r>
              <a:rPr lang="de-DE" sz="2800" b="0" dirty="0" smtClean="0"/>
              <a:t> 1Kr 1,8</a:t>
            </a:r>
          </a:p>
          <a:p>
            <a:pPr eaLnBrk="1" hangingPunct="1">
              <a:lnSpc>
                <a:spcPct val="90000"/>
              </a:lnSpc>
              <a:defRPr/>
            </a:pPr>
            <a:r>
              <a:rPr lang="de-DE" sz="2800" b="0" dirty="0" smtClean="0">
                <a:solidFill>
                  <a:srgbClr val="C00000"/>
                </a:solidFill>
              </a:rPr>
              <a:t>Tag Christi Jesu</a:t>
            </a:r>
            <a:r>
              <a:rPr lang="de-DE" sz="2800" b="0" dirty="0" smtClean="0">
                <a:solidFill>
                  <a:srgbClr val="FFCC99"/>
                </a:solidFill>
              </a:rPr>
              <a:t>:</a:t>
            </a:r>
            <a:r>
              <a:rPr lang="de-DE" sz="2800" b="0" dirty="0" smtClean="0"/>
              <a:t> </a:t>
            </a:r>
            <a:r>
              <a:rPr lang="de-DE" sz="2800" b="0" dirty="0" err="1" smtClean="0"/>
              <a:t>Php</a:t>
            </a:r>
            <a:r>
              <a:rPr lang="de-DE" sz="2800" b="0" dirty="0" smtClean="0"/>
              <a:t> 1,6 </a:t>
            </a:r>
          </a:p>
          <a:p>
            <a:pPr eaLnBrk="1" hangingPunct="1">
              <a:lnSpc>
                <a:spcPct val="90000"/>
              </a:lnSpc>
              <a:defRPr/>
            </a:pPr>
            <a:r>
              <a:rPr lang="de-DE" sz="2800" b="0" dirty="0" smtClean="0">
                <a:solidFill>
                  <a:srgbClr val="C00000"/>
                </a:solidFill>
              </a:rPr>
              <a:t>Tag Christi</a:t>
            </a:r>
            <a:r>
              <a:rPr lang="de-DE" sz="2800" b="0" dirty="0" smtClean="0">
                <a:solidFill>
                  <a:srgbClr val="FFCC99"/>
                </a:solidFill>
              </a:rPr>
              <a:t>:</a:t>
            </a:r>
            <a:r>
              <a:rPr lang="de-DE" sz="2800" b="0" dirty="0" smtClean="0"/>
              <a:t> </a:t>
            </a:r>
            <a:r>
              <a:rPr lang="de-DE" sz="2800" b="0" dirty="0" err="1" smtClean="0"/>
              <a:t>Php</a:t>
            </a:r>
            <a:r>
              <a:rPr lang="de-DE" sz="2800" b="0" dirty="0" smtClean="0"/>
              <a:t> 1,10; 2,16; 2Th 2,2 (Mehrheitstext)</a:t>
            </a:r>
          </a:p>
          <a:p>
            <a:pPr eaLnBrk="1" hangingPunct="1">
              <a:lnSpc>
                <a:spcPct val="90000"/>
              </a:lnSpc>
              <a:defRPr/>
            </a:pPr>
            <a:r>
              <a:rPr lang="de-DE" sz="2800" b="0" dirty="0" smtClean="0">
                <a:solidFill>
                  <a:srgbClr val="C00000"/>
                </a:solidFill>
              </a:rPr>
              <a:t>Tag des Menschensohnes</a:t>
            </a:r>
            <a:r>
              <a:rPr lang="de-DE" sz="2800" b="0" dirty="0" smtClean="0">
                <a:solidFill>
                  <a:srgbClr val="FFCC99"/>
                </a:solidFill>
              </a:rPr>
              <a:t>:</a:t>
            </a:r>
            <a:r>
              <a:rPr lang="de-DE" sz="2800" b="0" dirty="0" smtClean="0"/>
              <a:t> </a:t>
            </a:r>
            <a:r>
              <a:rPr lang="de-DE" sz="2800" b="0" dirty="0" err="1" smtClean="0"/>
              <a:t>Lk</a:t>
            </a:r>
            <a:r>
              <a:rPr lang="de-DE" sz="2800" b="0" dirty="0" smtClean="0"/>
              <a:t> 17,26-31</a:t>
            </a:r>
          </a:p>
          <a:p>
            <a:pPr eaLnBrk="1" hangingPunct="1">
              <a:lnSpc>
                <a:spcPct val="90000"/>
              </a:lnSpc>
              <a:defRPr/>
            </a:pPr>
            <a:r>
              <a:rPr lang="de-DE" sz="2800" b="0" dirty="0" smtClean="0">
                <a:solidFill>
                  <a:srgbClr val="C00000"/>
                </a:solidFill>
              </a:rPr>
              <a:t>Der große Tag des Gerichts</a:t>
            </a:r>
            <a:r>
              <a:rPr lang="de-DE" sz="2800" b="0" dirty="0" smtClean="0">
                <a:solidFill>
                  <a:srgbClr val="FFCC99"/>
                </a:solidFill>
              </a:rPr>
              <a:t>:</a:t>
            </a:r>
            <a:r>
              <a:rPr lang="de-DE" sz="2800" b="0" dirty="0" smtClean="0"/>
              <a:t> </a:t>
            </a:r>
            <a:r>
              <a:rPr lang="de-DE" sz="2800" b="0" dirty="0" err="1" smtClean="0"/>
              <a:t>Jud</a:t>
            </a:r>
            <a:r>
              <a:rPr lang="de-DE" sz="2800" b="0" dirty="0" smtClean="0"/>
              <a:t> 6</a:t>
            </a:r>
          </a:p>
          <a:p>
            <a:pPr eaLnBrk="1" hangingPunct="1">
              <a:lnSpc>
                <a:spcPct val="90000"/>
              </a:lnSpc>
              <a:defRPr/>
            </a:pPr>
            <a:r>
              <a:rPr lang="de-DE" sz="2800" b="0" dirty="0" smtClean="0">
                <a:solidFill>
                  <a:srgbClr val="C00000"/>
                </a:solidFill>
              </a:rPr>
              <a:t>Der große Tag seines Zorns</a:t>
            </a:r>
            <a:r>
              <a:rPr lang="de-DE" sz="2800" b="0" dirty="0" smtClean="0">
                <a:solidFill>
                  <a:srgbClr val="FFCC99"/>
                </a:solidFill>
              </a:rPr>
              <a:t>:</a:t>
            </a:r>
            <a:r>
              <a:rPr lang="de-DE" sz="2800" b="0" dirty="0" smtClean="0"/>
              <a:t> Off 6,17</a:t>
            </a:r>
          </a:p>
          <a:p>
            <a:pPr eaLnBrk="1" hangingPunct="1">
              <a:lnSpc>
                <a:spcPct val="90000"/>
              </a:lnSpc>
              <a:defRPr/>
            </a:pPr>
            <a:r>
              <a:rPr lang="de-DE" sz="2800" b="0" dirty="0" smtClean="0">
                <a:solidFill>
                  <a:srgbClr val="C00000"/>
                </a:solidFill>
              </a:rPr>
              <a:t>Tag des Zorns</a:t>
            </a:r>
            <a:r>
              <a:rPr lang="de-DE" sz="2800" b="0" dirty="0" smtClean="0">
                <a:solidFill>
                  <a:srgbClr val="FFCC99"/>
                </a:solidFill>
              </a:rPr>
              <a:t>:</a:t>
            </a:r>
            <a:r>
              <a:rPr lang="de-DE" sz="2800" b="0" dirty="0" smtClean="0"/>
              <a:t> </a:t>
            </a:r>
            <a:r>
              <a:rPr lang="de-DE" sz="2800" b="0" dirty="0" err="1" smtClean="0"/>
              <a:t>Rm</a:t>
            </a:r>
            <a:r>
              <a:rPr lang="de-DE" sz="2800" b="0" dirty="0" smtClean="0"/>
              <a:t> 2,5</a:t>
            </a:r>
          </a:p>
          <a:p>
            <a:pPr eaLnBrk="1" hangingPunct="1">
              <a:lnSpc>
                <a:spcPct val="90000"/>
              </a:lnSpc>
              <a:defRPr/>
            </a:pPr>
            <a:r>
              <a:rPr lang="de-DE" sz="2800" b="0" dirty="0" smtClean="0">
                <a:solidFill>
                  <a:srgbClr val="C00000"/>
                </a:solidFill>
              </a:rPr>
              <a:t>Der Tag </a:t>
            </a:r>
            <a:r>
              <a:rPr lang="de-DE" sz="2800" b="0" dirty="0" err="1" smtClean="0"/>
              <a:t>Rm</a:t>
            </a:r>
            <a:r>
              <a:rPr lang="de-DE" sz="2800" b="0" dirty="0" smtClean="0"/>
              <a:t> </a:t>
            </a:r>
            <a:r>
              <a:rPr lang="de-DE" sz="2800" b="0" dirty="0"/>
              <a:t>13,12; 1Kr </a:t>
            </a:r>
            <a:r>
              <a:rPr lang="de-DE" sz="2800" b="0" dirty="0" smtClean="0"/>
              <a:t>3,13</a:t>
            </a:r>
            <a:r>
              <a:rPr lang="de-DE" sz="2800" b="0" dirty="0"/>
              <a:t>; 1Th 5,4; Heb 10,23; 2P </a:t>
            </a:r>
            <a:r>
              <a:rPr lang="de-DE" sz="2800" b="0" dirty="0" smtClean="0"/>
              <a:t>1,1 </a:t>
            </a:r>
          </a:p>
          <a:p>
            <a:pPr eaLnBrk="1" hangingPunct="1">
              <a:lnSpc>
                <a:spcPct val="90000"/>
              </a:lnSpc>
              <a:defRPr/>
            </a:pPr>
            <a:r>
              <a:rPr lang="de-DE" sz="2800" b="0" dirty="0" smtClean="0">
                <a:solidFill>
                  <a:srgbClr val="C00000"/>
                </a:solidFill>
              </a:rPr>
              <a:t>Jener Tag  </a:t>
            </a:r>
            <a:r>
              <a:rPr lang="de-DE" sz="2400" dirty="0" err="1" smtClean="0"/>
              <a:t>Mt</a:t>
            </a:r>
            <a:r>
              <a:rPr lang="de-DE" sz="2400" dirty="0" smtClean="0"/>
              <a:t> </a:t>
            </a:r>
            <a:r>
              <a:rPr lang="de-DE" sz="2400" dirty="0"/>
              <a:t>7,22; 24,36; 26,29; </a:t>
            </a:r>
            <a:r>
              <a:rPr lang="de-DE" sz="2400" dirty="0" err="1" smtClean="0"/>
              <a:t>Lk</a:t>
            </a:r>
            <a:r>
              <a:rPr lang="de-DE" sz="2400" dirty="0" smtClean="0"/>
              <a:t> </a:t>
            </a:r>
            <a:r>
              <a:rPr lang="de-DE" sz="2400" dirty="0"/>
              <a:t>21,34; 2Th 1,10; 2Tm 1,12.18; 4,8</a:t>
            </a:r>
            <a:endParaRPr lang="de-DE" sz="2400" dirty="0" smtClean="0">
              <a:solidFill>
                <a:srgbClr val="C00000"/>
              </a:solidFill>
            </a:endParaRPr>
          </a:p>
        </p:txBody>
      </p:sp>
    </p:spTree>
    <p:extLst>
      <p:ext uri="{BB962C8B-B14F-4D97-AF65-F5344CB8AC3E}">
        <p14:creationId xmlns:p14="http://schemas.microsoft.com/office/powerpoint/2010/main" val="80826732"/>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066800" y="304800"/>
            <a:ext cx="7543800" cy="1108075"/>
          </a:xfrm>
        </p:spPr>
        <p:txBody>
          <a:bodyPr/>
          <a:lstStyle/>
          <a:p>
            <a:pPr eaLnBrk="1" hangingPunct="1">
              <a:defRPr/>
            </a:pPr>
            <a:r>
              <a:rPr lang="de-DE" sz="3600" dirty="0" smtClean="0"/>
              <a:t>Der Tag des Herrn</a:t>
            </a:r>
          </a:p>
        </p:txBody>
      </p:sp>
      <p:sp>
        <p:nvSpPr>
          <p:cNvPr id="31747" name="Rectangle 3"/>
          <p:cNvSpPr>
            <a:spLocks noGrp="1" noChangeArrowheads="1"/>
          </p:cNvSpPr>
          <p:nvPr>
            <p:ph type="body" idx="1"/>
          </p:nvPr>
        </p:nvSpPr>
        <p:spPr>
          <a:xfrm>
            <a:off x="251520" y="1341438"/>
            <a:ext cx="8892480" cy="5516562"/>
          </a:xfrm>
        </p:spPr>
        <p:txBody>
          <a:bodyPr/>
          <a:lstStyle/>
          <a:p>
            <a:pPr eaLnBrk="1" hangingPunct="1"/>
            <a:r>
              <a:rPr lang="de-DE" sz="2800" b="1" dirty="0" smtClean="0">
                <a:solidFill>
                  <a:srgbClr val="C00000"/>
                </a:solidFill>
                <a:effectLst/>
              </a:rPr>
              <a:t>Der Tag, an dem der Herr kommt/eingreift</a:t>
            </a:r>
            <a:r>
              <a:rPr lang="de-DE" sz="2800" b="1" dirty="0" smtClean="0">
                <a:solidFill>
                  <a:srgbClr val="FF9933"/>
                </a:solidFill>
                <a:effectLst/>
              </a:rPr>
              <a:t>.</a:t>
            </a:r>
            <a:r>
              <a:rPr lang="de-DE" sz="2800" b="1" dirty="0" smtClean="0">
                <a:effectLst/>
              </a:rPr>
              <a:t> </a:t>
            </a:r>
            <a:r>
              <a:rPr lang="de-DE" sz="2800" dirty="0" smtClean="0">
                <a:solidFill>
                  <a:srgbClr val="C00000"/>
                </a:solidFill>
              </a:rPr>
              <a:t>Gott </a:t>
            </a:r>
            <a:r>
              <a:rPr lang="de-DE" sz="2800" dirty="0">
                <a:solidFill>
                  <a:srgbClr val="C00000"/>
                </a:solidFill>
              </a:rPr>
              <a:t>tritt auf den Plan</a:t>
            </a:r>
            <a:r>
              <a:rPr lang="de-DE" sz="2800" dirty="0" smtClean="0">
                <a:solidFill>
                  <a:srgbClr val="C00000"/>
                </a:solidFill>
              </a:rPr>
              <a:t>.“ („Tag X“)</a:t>
            </a:r>
            <a:endParaRPr lang="de-DE" sz="2800" b="1" dirty="0" smtClean="0">
              <a:effectLst/>
            </a:endParaRPr>
          </a:p>
          <a:p>
            <a:pPr lvl="1" eaLnBrk="1" hangingPunct="1"/>
            <a:r>
              <a:rPr lang="de-DE" sz="2400" dirty="0" smtClean="0">
                <a:solidFill>
                  <a:schemeClr val="accent1"/>
                </a:solidFill>
                <a:effectLst/>
              </a:rPr>
              <a:t>5,2</a:t>
            </a:r>
            <a:r>
              <a:rPr lang="de-DE" sz="2400" dirty="0" smtClean="0">
                <a:effectLst/>
              </a:rPr>
              <a:t> er kommt wie ein Dieb in der Nacht; </a:t>
            </a:r>
          </a:p>
          <a:p>
            <a:pPr marL="457200" lvl="1" indent="0" eaLnBrk="1" hangingPunct="1">
              <a:buNone/>
            </a:pPr>
            <a:endParaRPr lang="de-DE" sz="2800" b="1" dirty="0" smtClean="0">
              <a:solidFill>
                <a:srgbClr val="0000FF"/>
              </a:solidFill>
              <a:effectLst/>
            </a:endParaRPr>
          </a:p>
          <a:p>
            <a:pPr marL="457200" lvl="1" indent="0" eaLnBrk="1" hangingPunct="1">
              <a:buNone/>
            </a:pPr>
            <a:r>
              <a:rPr lang="de-DE" sz="2800" b="1" dirty="0" smtClean="0">
                <a:solidFill>
                  <a:srgbClr val="0000FF"/>
                </a:solidFill>
                <a:effectLst/>
              </a:rPr>
              <a:t>An diesem Tag: Verderben über die Ungläubigen</a:t>
            </a:r>
            <a:endParaRPr lang="de-DE" sz="2400" b="1" dirty="0" smtClean="0">
              <a:solidFill>
                <a:srgbClr val="FF9933"/>
              </a:solidFill>
              <a:effectLst/>
            </a:endParaRPr>
          </a:p>
          <a:p>
            <a:pPr lvl="1" eaLnBrk="1" hangingPunct="1"/>
            <a:r>
              <a:rPr lang="de-DE" sz="2400" dirty="0" smtClean="0">
                <a:solidFill>
                  <a:schemeClr val="accent1"/>
                </a:solidFill>
                <a:effectLst/>
              </a:rPr>
              <a:t>5,3</a:t>
            </a:r>
            <a:r>
              <a:rPr lang="de-DE" sz="2400" dirty="0" smtClean="0">
                <a:effectLst/>
              </a:rPr>
              <a:t> dann kommt ihnen plötzliches Verderben,… </a:t>
            </a:r>
          </a:p>
          <a:p>
            <a:pPr marL="457200" lvl="1" indent="0" eaLnBrk="1" hangingPunct="1">
              <a:buNone/>
            </a:pPr>
            <a:endParaRPr lang="de-DE" sz="2800" dirty="0" smtClean="0">
              <a:solidFill>
                <a:srgbClr val="0000FF"/>
              </a:solidFill>
            </a:endParaRPr>
          </a:p>
          <a:p>
            <a:pPr marL="457200" lvl="1" indent="0" eaLnBrk="1" hangingPunct="1">
              <a:buNone/>
            </a:pPr>
            <a:r>
              <a:rPr lang="de-DE" sz="2800" dirty="0" smtClean="0">
                <a:solidFill>
                  <a:srgbClr val="0000FF"/>
                </a:solidFill>
              </a:rPr>
              <a:t>An </a:t>
            </a:r>
            <a:r>
              <a:rPr lang="de-DE" sz="2800" dirty="0">
                <a:solidFill>
                  <a:srgbClr val="0000FF"/>
                </a:solidFill>
              </a:rPr>
              <a:t>diesem Tag: </a:t>
            </a:r>
            <a:r>
              <a:rPr lang="de-DE" sz="2800" b="1" dirty="0" smtClean="0">
                <a:solidFill>
                  <a:srgbClr val="C00000"/>
                </a:solidFill>
                <a:effectLst/>
              </a:rPr>
              <a:t>Die Gläubigen werden nicht „wie ein Dieb“ überfallen.</a:t>
            </a:r>
          </a:p>
          <a:p>
            <a:pPr lvl="1" eaLnBrk="1" hangingPunct="1"/>
            <a:r>
              <a:rPr lang="de-DE" sz="2400" dirty="0" smtClean="0">
                <a:solidFill>
                  <a:schemeClr val="accent1"/>
                </a:solidFill>
                <a:effectLst/>
              </a:rPr>
              <a:t>5,4</a:t>
            </a:r>
            <a:r>
              <a:rPr lang="de-DE" sz="2400" dirty="0" smtClean="0">
                <a:effectLst/>
              </a:rPr>
              <a:t> „ihr seid nicht in Dunkelheit, sodass der Tag euch wie ein Dieb überfalle. </a:t>
            </a:r>
          </a:p>
        </p:txBody>
      </p:sp>
    </p:spTree>
    <p:extLst>
      <p:ext uri="{BB962C8B-B14F-4D97-AF65-F5344CB8AC3E}">
        <p14:creationId xmlns:p14="http://schemas.microsoft.com/office/powerpoint/2010/main" val="915349413"/>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44793984"/>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r>
              <a:rPr lang="de-DE" sz="3200" cap="small" dirty="0"/>
              <a:t>I: Die Plage und der Aufruf zur Buße </a:t>
            </a:r>
            <a:r>
              <a:rPr lang="x-none" sz="3200" cap="small"/>
              <a:t>1,1- </a:t>
            </a:r>
            <a:r>
              <a:rPr lang="x-none" sz="3200" cap="small" smtClean="0"/>
              <a:t>2,</a:t>
            </a:r>
            <a:r>
              <a:rPr lang="de-CH" sz="3200" cap="small" dirty="0" smtClean="0"/>
              <a:t>17</a:t>
            </a:r>
          </a:p>
          <a:p>
            <a:r>
              <a:rPr lang="de-DE" sz="3200" cap="small" dirty="0"/>
              <a:t>II: Jahwehs Antwort auf die Umkehr des Volkes </a:t>
            </a:r>
            <a:r>
              <a:rPr lang="x-none" sz="3200" cap="small"/>
              <a:t>2,18-27 </a:t>
            </a:r>
            <a:endParaRPr lang="de-CH" sz="3200" cap="small" dirty="0" smtClean="0"/>
          </a:p>
          <a:p>
            <a:r>
              <a:rPr lang="de-DE" sz="3200" cap="small" dirty="0"/>
              <a:t>III</a:t>
            </a:r>
            <a:r>
              <a:rPr lang="x-none" sz="3200" cap="small"/>
              <a:t>: </a:t>
            </a:r>
            <a:r>
              <a:rPr lang="x-none" sz="3200" cap="small" smtClean="0"/>
              <a:t>Geistausgießung</a:t>
            </a:r>
            <a:r>
              <a:rPr lang="de-DE" sz="3200" cap="small" dirty="0" smtClean="0"/>
              <a:t> – </a:t>
            </a:r>
            <a:r>
              <a:rPr lang="x-none" sz="3200" cap="small" smtClean="0"/>
              <a:t>Gericht </a:t>
            </a:r>
            <a:r>
              <a:rPr lang="de-CH" sz="3200" cap="small" dirty="0" smtClean="0"/>
              <a:t>über die Völker – Rettung und </a:t>
            </a:r>
            <a:r>
              <a:rPr lang="x-none" sz="3200" cap="small" smtClean="0"/>
              <a:t>Verherrlichung </a:t>
            </a:r>
            <a:r>
              <a:rPr lang="x-none" sz="3200" cap="small"/>
              <a:t>des Gottesvolkes  </a:t>
            </a:r>
            <a:r>
              <a:rPr lang="de-DE" sz="3200" cap="small" dirty="0">
                <a:solidFill>
                  <a:srgbClr val="C00000"/>
                </a:solidFill>
              </a:rPr>
              <a:t>„in </a:t>
            </a:r>
            <a:r>
              <a:rPr lang="de-DE" sz="3200" cap="small" dirty="0" smtClean="0">
                <a:solidFill>
                  <a:srgbClr val="C00000"/>
                </a:solidFill>
              </a:rPr>
              <a:t>jenen </a:t>
            </a:r>
            <a:r>
              <a:rPr lang="de-DE" sz="3200" cap="small" dirty="0">
                <a:solidFill>
                  <a:srgbClr val="C00000"/>
                </a:solidFill>
              </a:rPr>
              <a:t>Tagen“ </a:t>
            </a:r>
            <a:r>
              <a:rPr lang="de-DE" sz="3200" cap="small" dirty="0"/>
              <a:t>3,1- </a:t>
            </a:r>
            <a:r>
              <a:rPr lang="de-DE" sz="3200" cap="small" dirty="0" smtClean="0"/>
              <a:t>4,21</a:t>
            </a:r>
            <a:endParaRPr lang="de-CH" sz="3200" dirty="0"/>
          </a:p>
        </p:txBody>
      </p:sp>
    </p:spTree>
    <p:extLst>
      <p:ext uri="{BB962C8B-B14F-4D97-AF65-F5344CB8AC3E}">
        <p14:creationId xmlns:p14="http://schemas.microsoft.com/office/powerpoint/2010/main" val="2856121321"/>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4624"/>
            <a:ext cx="9144000" cy="1080120"/>
          </a:xfrm>
        </p:spPr>
        <p:txBody>
          <a:bodyPr/>
          <a:lstStyle/>
          <a:p>
            <a:r>
              <a:rPr lang="de-DE" sz="3600" cap="small" dirty="0" smtClean="0"/>
              <a:t>I</a:t>
            </a:r>
            <a:r>
              <a:rPr lang="de-DE" sz="3600" cap="small" dirty="0"/>
              <a:t>: Die Plage und der Aufruf zur Buße </a:t>
            </a:r>
            <a:r>
              <a:rPr lang="x-none" sz="3600" cap="small"/>
              <a:t>1,1- </a:t>
            </a:r>
            <a:r>
              <a:rPr lang="x-none" sz="3600" cap="small" smtClean="0"/>
              <a:t>2,17</a:t>
            </a:r>
            <a:endParaRPr lang="de-DE" sz="3600" dirty="0"/>
          </a:p>
        </p:txBody>
      </p:sp>
      <p:sp>
        <p:nvSpPr>
          <p:cNvPr id="3" name="Inhaltsplatzhalter 2"/>
          <p:cNvSpPr>
            <a:spLocks noGrp="1"/>
          </p:cNvSpPr>
          <p:nvPr>
            <p:ph idx="1"/>
          </p:nvPr>
        </p:nvSpPr>
        <p:spPr>
          <a:xfrm>
            <a:off x="0" y="980728"/>
            <a:ext cx="9144000" cy="5877272"/>
          </a:xfrm>
        </p:spPr>
        <p:txBody>
          <a:bodyPr/>
          <a:lstStyle/>
          <a:p>
            <a:r>
              <a:rPr lang="de-DE" sz="2800" dirty="0"/>
              <a:t>A. Die Heuschreckenplage </a:t>
            </a:r>
            <a:r>
              <a:rPr lang="de-DE" sz="2800" dirty="0" smtClean="0"/>
              <a:t>und der Tag </a:t>
            </a:r>
            <a:r>
              <a:rPr lang="de-DE" sz="2800" dirty="0"/>
              <a:t>Jahwehs </a:t>
            </a:r>
            <a:r>
              <a:rPr lang="x-none" sz="2800"/>
              <a:t>1</a:t>
            </a:r>
            <a:r>
              <a:rPr lang="de-DE" sz="2800" dirty="0"/>
              <a:t>,1-21</a:t>
            </a:r>
          </a:p>
          <a:p>
            <a:pPr lvl="1"/>
            <a:r>
              <a:rPr lang="de-CH" sz="2400" dirty="0"/>
              <a:t>1. Einleitung</a:t>
            </a:r>
            <a:r>
              <a:rPr lang="de-DE" sz="2400" dirty="0"/>
              <a:t> 1,1-4</a:t>
            </a:r>
          </a:p>
          <a:p>
            <a:pPr lvl="1"/>
            <a:r>
              <a:rPr lang="de-DE" sz="2400" dirty="0"/>
              <a:t>2. Aufrufe (</a:t>
            </a:r>
            <a:r>
              <a:rPr lang="de-CH" sz="2400" dirty="0"/>
              <a:t>Weckruf</a:t>
            </a:r>
            <a:r>
              <a:rPr lang="de-DE" sz="2400" dirty="0"/>
              <a:t>/</a:t>
            </a:r>
            <a:r>
              <a:rPr lang="de-CH" sz="2400" dirty="0"/>
              <a:t>Klageruf</a:t>
            </a:r>
            <a:r>
              <a:rPr lang="de-DE" sz="2400" dirty="0"/>
              <a:t>)</a:t>
            </a:r>
            <a:r>
              <a:rPr lang="de-CH" sz="2400" dirty="0"/>
              <a:t> angesichts der </a:t>
            </a:r>
            <a:r>
              <a:rPr lang="de-DE" sz="2400" dirty="0"/>
              <a:t>I</a:t>
            </a:r>
            <a:r>
              <a:rPr lang="de-CH" sz="2400" dirty="0" err="1"/>
              <a:t>nvasion</a:t>
            </a:r>
            <a:r>
              <a:rPr lang="de-DE" sz="2400" dirty="0"/>
              <a:t> 1,5-14</a:t>
            </a:r>
          </a:p>
          <a:p>
            <a:pPr lvl="2"/>
            <a:r>
              <a:rPr lang="de-CH" sz="2200" dirty="0"/>
              <a:t>. An die Trinker </a:t>
            </a:r>
            <a:r>
              <a:rPr lang="de-DE" sz="2200" dirty="0"/>
              <a:t>V. 5-7</a:t>
            </a:r>
          </a:p>
          <a:p>
            <a:pPr lvl="2"/>
            <a:r>
              <a:rPr lang="de-DE" sz="2200" dirty="0"/>
              <a:t>. An eine u</a:t>
            </a:r>
            <a:r>
              <a:rPr lang="de-CH" sz="2200" dirty="0" err="1"/>
              <a:t>ngenannte</a:t>
            </a:r>
            <a:r>
              <a:rPr lang="de-CH" sz="2200" dirty="0"/>
              <a:t> Adresse </a:t>
            </a:r>
            <a:r>
              <a:rPr lang="de-DE" sz="2200" dirty="0"/>
              <a:t>V. 8-10</a:t>
            </a:r>
          </a:p>
          <a:p>
            <a:pPr lvl="2"/>
            <a:r>
              <a:rPr lang="de-CH" sz="2200" dirty="0"/>
              <a:t>. An die Acker</a:t>
            </a:r>
            <a:r>
              <a:rPr lang="de-DE" sz="2200" dirty="0"/>
              <a:t>- und Weinbauern V. 11.12</a:t>
            </a:r>
          </a:p>
          <a:p>
            <a:pPr lvl="2"/>
            <a:r>
              <a:rPr lang="de-CH" sz="2200" dirty="0"/>
              <a:t>. An die Priester </a:t>
            </a:r>
            <a:r>
              <a:rPr lang="de-DE" sz="2200" dirty="0"/>
              <a:t>V. 13.14</a:t>
            </a:r>
          </a:p>
          <a:p>
            <a:pPr lvl="1"/>
            <a:r>
              <a:rPr lang="de-DE" sz="2400" dirty="0"/>
              <a:t>3. </a:t>
            </a:r>
            <a:r>
              <a:rPr lang="de-DE" sz="2400" dirty="0" smtClean="0"/>
              <a:t>Zusammenblendung mit dem</a:t>
            </a:r>
            <a:r>
              <a:rPr lang="de-CH" sz="2400" dirty="0" smtClean="0"/>
              <a:t> Tag Jahwehs (perspektivische Zeitverkürzung) </a:t>
            </a:r>
            <a:r>
              <a:rPr lang="de-DE" sz="2400" dirty="0"/>
              <a:t>1,</a:t>
            </a:r>
            <a:r>
              <a:rPr lang="de-CH" sz="2400" dirty="0"/>
              <a:t>15</a:t>
            </a:r>
            <a:r>
              <a:rPr lang="de-DE" sz="2400" dirty="0"/>
              <a:t>-20</a:t>
            </a:r>
          </a:p>
          <a:p>
            <a:endParaRPr lang="de-DE" sz="2800" dirty="0"/>
          </a:p>
        </p:txBody>
      </p:sp>
    </p:spTree>
    <p:extLst>
      <p:ext uri="{BB962C8B-B14F-4D97-AF65-F5344CB8AC3E}">
        <p14:creationId xmlns:p14="http://schemas.microsoft.com/office/powerpoint/2010/main" val="3946784482"/>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4624"/>
            <a:ext cx="9144000" cy="1080120"/>
          </a:xfrm>
        </p:spPr>
        <p:txBody>
          <a:bodyPr/>
          <a:lstStyle/>
          <a:p>
            <a:r>
              <a:rPr lang="de-DE" sz="3600" cap="small" dirty="0" smtClean="0"/>
              <a:t>I</a:t>
            </a:r>
            <a:r>
              <a:rPr lang="de-DE" sz="3600" cap="small" dirty="0"/>
              <a:t>: Die Plage und der Aufruf zur Buße </a:t>
            </a:r>
            <a:r>
              <a:rPr lang="x-none" sz="3600" cap="small"/>
              <a:t>1,1- </a:t>
            </a:r>
            <a:r>
              <a:rPr lang="x-none" sz="3600" cap="small" smtClean="0"/>
              <a:t>2,17</a:t>
            </a:r>
            <a:endParaRPr lang="de-DE" sz="3600" dirty="0"/>
          </a:p>
        </p:txBody>
      </p:sp>
      <p:sp>
        <p:nvSpPr>
          <p:cNvPr id="3" name="Inhaltsplatzhalter 2"/>
          <p:cNvSpPr>
            <a:spLocks noGrp="1"/>
          </p:cNvSpPr>
          <p:nvPr>
            <p:ph idx="1"/>
          </p:nvPr>
        </p:nvSpPr>
        <p:spPr>
          <a:xfrm>
            <a:off x="0" y="980728"/>
            <a:ext cx="9144000" cy="5877272"/>
          </a:xfrm>
        </p:spPr>
        <p:txBody>
          <a:bodyPr/>
          <a:lstStyle/>
          <a:p>
            <a:r>
              <a:rPr lang="de-DE" sz="2800" dirty="0"/>
              <a:t>B. </a:t>
            </a:r>
            <a:r>
              <a:rPr lang="de-DE" sz="2800" dirty="0" smtClean="0"/>
              <a:t>Beschreibung </a:t>
            </a:r>
            <a:r>
              <a:rPr lang="de-DE" sz="2800" dirty="0"/>
              <a:t>des Tages Jahwehs (Zusammenblendung mit der Invasion) </a:t>
            </a:r>
            <a:r>
              <a:rPr lang="de-DE" sz="2800" dirty="0" smtClean="0"/>
              <a:t> </a:t>
            </a:r>
            <a:r>
              <a:rPr lang="x-none" sz="2800" smtClean="0"/>
              <a:t>2,1-11</a:t>
            </a:r>
            <a:endParaRPr lang="de-DE" sz="2800" dirty="0"/>
          </a:p>
          <a:p>
            <a:pPr lvl="1"/>
            <a:r>
              <a:rPr lang="de-CH" sz="2400" dirty="0"/>
              <a:t>1. Die Furchtbarkeit</a:t>
            </a:r>
            <a:r>
              <a:rPr lang="de-DE" sz="2400" dirty="0"/>
              <a:t> dieses Tages 2,1-3</a:t>
            </a:r>
          </a:p>
          <a:p>
            <a:pPr lvl="1"/>
            <a:r>
              <a:rPr lang="de-CH" sz="2400" dirty="0"/>
              <a:t>2. Das Aussehen/Auftreten und das Entsetzen der Völker vor </a:t>
            </a:r>
            <a:r>
              <a:rPr lang="de-DE" sz="2400" dirty="0"/>
              <a:t>den </a:t>
            </a:r>
            <a:r>
              <a:rPr lang="de-DE" sz="2400" dirty="0" smtClean="0"/>
              <a:t>„Heuschrecken“ </a:t>
            </a:r>
            <a:r>
              <a:rPr lang="de-CH" sz="2400" dirty="0"/>
              <a:t>2,4-</a:t>
            </a:r>
            <a:r>
              <a:rPr lang="de-DE" sz="2400" dirty="0"/>
              <a:t>6</a:t>
            </a:r>
          </a:p>
          <a:p>
            <a:pPr lvl="1"/>
            <a:r>
              <a:rPr lang="de-CH" sz="2400" dirty="0"/>
              <a:t>3. Die unwiderstehliche Macht des Vordringens dieses </a:t>
            </a:r>
            <a:r>
              <a:rPr lang="de-CH" sz="2400" dirty="0" smtClean="0"/>
              <a:t>«Heeres» </a:t>
            </a:r>
            <a:r>
              <a:rPr lang="de-DE" sz="2400" dirty="0"/>
              <a:t>2, </a:t>
            </a:r>
            <a:r>
              <a:rPr lang="de-CH" sz="2400" dirty="0" smtClean="0"/>
              <a:t>7-11</a:t>
            </a:r>
          </a:p>
          <a:p>
            <a:r>
              <a:rPr lang="de-DE" sz="2800" dirty="0"/>
              <a:t>C. Aufruf </a:t>
            </a:r>
            <a:r>
              <a:rPr lang="x-none" sz="2800"/>
              <a:t>zur </a:t>
            </a:r>
            <a:r>
              <a:rPr lang="x-none" sz="2800" smtClean="0"/>
              <a:t>Umkehr</a:t>
            </a:r>
            <a:r>
              <a:rPr lang="de-DE" sz="2800" dirty="0" smtClean="0"/>
              <a:t>  </a:t>
            </a:r>
            <a:r>
              <a:rPr lang="de-DE" sz="2800" dirty="0"/>
              <a:t>2,12-17</a:t>
            </a:r>
          </a:p>
          <a:p>
            <a:pPr lvl="1"/>
            <a:r>
              <a:rPr lang="de-CH" sz="2400" dirty="0"/>
              <a:t>1. Kehrt um</a:t>
            </a:r>
            <a:r>
              <a:rPr lang="de-DE" sz="2400" dirty="0"/>
              <a:t>! (Buße und Reue) 2,12-14</a:t>
            </a:r>
          </a:p>
          <a:p>
            <a:pPr lvl="1"/>
            <a:r>
              <a:rPr lang="de-CH" sz="2400" dirty="0"/>
              <a:t>2. Fastet und versammelt euch zum </a:t>
            </a:r>
            <a:r>
              <a:rPr lang="de-DE" sz="2400" dirty="0"/>
              <a:t>Weinen und </a:t>
            </a:r>
            <a:r>
              <a:rPr lang="de-CH" sz="2400" dirty="0"/>
              <a:t>Beten!</a:t>
            </a:r>
            <a:r>
              <a:rPr lang="de-DE" sz="2400" dirty="0"/>
              <a:t> 2,15-17</a:t>
            </a:r>
          </a:p>
          <a:p>
            <a:pPr lvl="1"/>
            <a:endParaRPr lang="de-DE" sz="2400" dirty="0"/>
          </a:p>
          <a:p>
            <a:endParaRPr lang="de-DE" sz="2800" dirty="0"/>
          </a:p>
        </p:txBody>
      </p:sp>
    </p:spTree>
    <p:extLst>
      <p:ext uri="{BB962C8B-B14F-4D97-AF65-F5344CB8AC3E}">
        <p14:creationId xmlns:p14="http://schemas.microsoft.com/office/powerpoint/2010/main" val="3420122024"/>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4624"/>
            <a:ext cx="9144000" cy="1080120"/>
          </a:xfrm>
        </p:spPr>
        <p:txBody>
          <a:bodyPr/>
          <a:lstStyle/>
          <a:p>
            <a:r>
              <a:rPr lang="de-DE" sz="3600" cap="small" dirty="0" smtClean="0"/>
              <a:t>II</a:t>
            </a:r>
            <a:r>
              <a:rPr lang="de-DE" sz="3600" cap="small" dirty="0"/>
              <a:t>: Jahwehs Antwort auf die Umkehr des Volkes </a:t>
            </a:r>
            <a:r>
              <a:rPr lang="x-none" sz="3200" cap="small"/>
              <a:t>2,18-27 </a:t>
            </a:r>
            <a:endParaRPr lang="de-DE" sz="3200" cap="small" dirty="0"/>
          </a:p>
        </p:txBody>
      </p:sp>
      <p:sp>
        <p:nvSpPr>
          <p:cNvPr id="3" name="Inhaltsplatzhalter 2"/>
          <p:cNvSpPr>
            <a:spLocks noGrp="1"/>
          </p:cNvSpPr>
          <p:nvPr>
            <p:ph idx="1"/>
          </p:nvPr>
        </p:nvSpPr>
        <p:spPr>
          <a:xfrm>
            <a:off x="0" y="980728"/>
            <a:ext cx="9144000" cy="5877272"/>
          </a:xfrm>
        </p:spPr>
        <p:txBody>
          <a:bodyPr/>
          <a:lstStyle/>
          <a:p>
            <a:r>
              <a:rPr lang="de-DE" sz="2800" dirty="0"/>
              <a:t>A. </a:t>
            </a:r>
            <a:r>
              <a:rPr lang="x-none" sz="2800"/>
              <a:t>Einleitende Worte</a:t>
            </a:r>
            <a:r>
              <a:rPr lang="de-DE" sz="2800" dirty="0"/>
              <a:t> 2,18.19A</a:t>
            </a:r>
          </a:p>
          <a:p>
            <a:r>
              <a:rPr lang="de-DE" sz="2800" dirty="0"/>
              <a:t>B. </a:t>
            </a:r>
            <a:r>
              <a:rPr lang="de-DE" sz="2800" dirty="0" smtClean="0"/>
              <a:t>Er</a:t>
            </a:r>
            <a:r>
              <a:rPr lang="x-none" sz="2800" smtClean="0"/>
              <a:t>ste </a:t>
            </a:r>
            <a:r>
              <a:rPr lang="x-none" sz="2800"/>
              <a:t>Antwort  2,19M-20</a:t>
            </a:r>
            <a:endParaRPr lang="de-DE" sz="2800" dirty="0"/>
          </a:p>
          <a:p>
            <a:pPr lvl="1"/>
            <a:r>
              <a:rPr lang="de-CH" sz="2400" dirty="0"/>
              <a:t>1. Sättigung </a:t>
            </a:r>
            <a:r>
              <a:rPr lang="de-DE" sz="2400" dirty="0"/>
              <a:t>2,19M</a:t>
            </a:r>
          </a:p>
          <a:p>
            <a:pPr lvl="1"/>
            <a:r>
              <a:rPr lang="de-CH" sz="2400" dirty="0"/>
              <a:t>2. Beendigung der Schmach unter den Völkern </a:t>
            </a:r>
            <a:r>
              <a:rPr lang="de-DE" sz="2400" dirty="0"/>
              <a:t>2,19E</a:t>
            </a:r>
          </a:p>
          <a:p>
            <a:pPr lvl="1"/>
            <a:r>
              <a:rPr lang="de-DE" sz="2400" dirty="0"/>
              <a:t>3. Entfernung der </a:t>
            </a:r>
            <a:r>
              <a:rPr lang="de-CH" sz="2400" dirty="0"/>
              <a:t>Eindringlinge </a:t>
            </a:r>
            <a:r>
              <a:rPr lang="de-DE" sz="2400" dirty="0"/>
              <a:t>2,20</a:t>
            </a:r>
          </a:p>
          <a:p>
            <a:r>
              <a:rPr lang="de-DE" sz="2800" dirty="0"/>
              <a:t>C. </a:t>
            </a:r>
            <a:r>
              <a:rPr lang="de-DE" sz="2800" dirty="0" smtClean="0"/>
              <a:t>Z</a:t>
            </a:r>
            <a:r>
              <a:rPr lang="x-none" sz="2800" smtClean="0"/>
              <a:t>weite </a:t>
            </a:r>
            <a:r>
              <a:rPr lang="x-none" sz="2800"/>
              <a:t>Antwort 2,21-27 </a:t>
            </a:r>
            <a:endParaRPr lang="de-DE" sz="2800" dirty="0"/>
          </a:p>
          <a:p>
            <a:pPr lvl="1"/>
            <a:r>
              <a:rPr lang="de-DE" sz="2400" dirty="0"/>
              <a:t>1. Ein Wort an</a:t>
            </a:r>
            <a:r>
              <a:rPr lang="de-CH" sz="2400" dirty="0"/>
              <a:t> die Erde </a:t>
            </a:r>
            <a:r>
              <a:rPr lang="de-DE" sz="2400" dirty="0"/>
              <a:t>2,21</a:t>
            </a:r>
          </a:p>
          <a:p>
            <a:pPr lvl="1"/>
            <a:r>
              <a:rPr lang="de-DE" sz="2400" dirty="0"/>
              <a:t>2. Ein Wort an </a:t>
            </a:r>
            <a:r>
              <a:rPr lang="de-CH" sz="2400" dirty="0"/>
              <a:t>die Tiere </a:t>
            </a:r>
            <a:r>
              <a:rPr lang="de-DE" sz="2400" dirty="0"/>
              <a:t>2,22</a:t>
            </a:r>
          </a:p>
          <a:p>
            <a:pPr lvl="1"/>
            <a:r>
              <a:rPr lang="de-DE" sz="2400" dirty="0"/>
              <a:t>3. Ein Wort an </a:t>
            </a:r>
            <a:r>
              <a:rPr lang="de-CH" sz="2400" dirty="0"/>
              <a:t>die Kinder </a:t>
            </a:r>
            <a:r>
              <a:rPr lang="de-CH" sz="2400" dirty="0" err="1"/>
              <a:t>Zijons</a:t>
            </a:r>
            <a:r>
              <a:rPr lang="de-CH" sz="2400" dirty="0"/>
              <a:t> 2,23</a:t>
            </a:r>
            <a:r>
              <a:rPr lang="de-DE" sz="2400" dirty="0"/>
              <a:t>-27</a:t>
            </a:r>
          </a:p>
          <a:p>
            <a:endParaRPr lang="de-DE" sz="2800" dirty="0"/>
          </a:p>
        </p:txBody>
      </p:sp>
    </p:spTree>
    <p:extLst>
      <p:ext uri="{BB962C8B-B14F-4D97-AF65-F5344CB8AC3E}">
        <p14:creationId xmlns:p14="http://schemas.microsoft.com/office/powerpoint/2010/main" val="1347597633"/>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4624"/>
            <a:ext cx="9144000" cy="864096"/>
          </a:xfrm>
        </p:spPr>
        <p:txBody>
          <a:bodyPr/>
          <a:lstStyle/>
          <a:p>
            <a:r>
              <a:rPr lang="de-DE" sz="3200" cap="small" dirty="0" smtClean="0"/>
              <a:t>III</a:t>
            </a:r>
            <a:r>
              <a:rPr lang="x-none" sz="3200" cap="small"/>
              <a:t>: Geistausgießung</a:t>
            </a:r>
            <a:r>
              <a:rPr lang="de-DE" sz="3200" cap="small" dirty="0"/>
              <a:t>, </a:t>
            </a:r>
            <a:r>
              <a:rPr lang="x-none" sz="3200" cap="small" smtClean="0"/>
              <a:t>Gericht</a:t>
            </a:r>
            <a:r>
              <a:rPr lang="de-CH" sz="3200" cap="small" dirty="0"/>
              <a:t> </a:t>
            </a:r>
            <a:r>
              <a:rPr lang="de-CH" sz="3200" cap="small" dirty="0" smtClean="0"/>
              <a:t>und Heil</a:t>
            </a:r>
            <a:r>
              <a:rPr lang="de-DE" sz="3200" cap="small" dirty="0" smtClean="0"/>
              <a:t> </a:t>
            </a:r>
            <a:r>
              <a:rPr lang="de-DE" sz="3200" cap="small" dirty="0"/>
              <a:t>3,1- </a:t>
            </a:r>
            <a:r>
              <a:rPr lang="de-DE" sz="3200" cap="small" dirty="0" smtClean="0"/>
              <a:t>4,21</a:t>
            </a:r>
            <a:endParaRPr lang="de-DE" sz="3200" cap="small" dirty="0"/>
          </a:p>
        </p:txBody>
      </p:sp>
      <p:sp>
        <p:nvSpPr>
          <p:cNvPr id="3" name="Inhaltsplatzhalter 2"/>
          <p:cNvSpPr>
            <a:spLocks noGrp="1"/>
          </p:cNvSpPr>
          <p:nvPr>
            <p:ph idx="1"/>
          </p:nvPr>
        </p:nvSpPr>
        <p:spPr>
          <a:xfrm>
            <a:off x="0" y="836712"/>
            <a:ext cx="9144000" cy="6021288"/>
          </a:xfrm>
        </p:spPr>
        <p:txBody>
          <a:bodyPr/>
          <a:lstStyle/>
          <a:p>
            <a:r>
              <a:rPr lang="de-DE" sz="2800" dirty="0" smtClean="0"/>
              <a:t>A. 3,1-5 Der Geist</a:t>
            </a:r>
          </a:p>
          <a:p>
            <a:pPr lvl="1"/>
            <a:r>
              <a:rPr lang="de-CH" sz="2400" dirty="0" smtClean="0"/>
              <a:t>Ausgießung </a:t>
            </a:r>
            <a:r>
              <a:rPr lang="de-CH" sz="2400" dirty="0"/>
              <a:t>des Geistes </a:t>
            </a:r>
            <a:r>
              <a:rPr lang="de-DE" sz="2400" dirty="0"/>
              <a:t>„in jenen Tagen“ 3,1.2</a:t>
            </a:r>
          </a:p>
          <a:p>
            <a:pPr lvl="1"/>
            <a:r>
              <a:rPr lang="de-CH" sz="2400" dirty="0" smtClean="0"/>
              <a:t>Vorzeichen </a:t>
            </a:r>
            <a:r>
              <a:rPr lang="de-CH" sz="2400" dirty="0"/>
              <a:t>des Tages Jahwehs </a:t>
            </a:r>
            <a:r>
              <a:rPr lang="de-DE" sz="2400" dirty="0"/>
              <a:t>3,3.4</a:t>
            </a:r>
          </a:p>
          <a:p>
            <a:pPr lvl="1"/>
            <a:r>
              <a:rPr lang="de-DE" sz="2400" dirty="0" err="1" smtClean="0"/>
              <a:t>Zijon</a:t>
            </a:r>
            <a:r>
              <a:rPr lang="de-DE" sz="2400" dirty="0" smtClean="0"/>
              <a:t> </a:t>
            </a:r>
            <a:r>
              <a:rPr lang="de-DE" sz="2400" dirty="0"/>
              <a:t>/ Jerusalem: </a:t>
            </a:r>
            <a:r>
              <a:rPr lang="de-DE" sz="2400" dirty="0" smtClean="0"/>
              <a:t>Rettung </a:t>
            </a:r>
            <a:r>
              <a:rPr lang="de-DE" sz="2400" dirty="0"/>
              <a:t>der Anrufer des </a:t>
            </a:r>
            <a:r>
              <a:rPr lang="de-DE" sz="2400" dirty="0" smtClean="0"/>
              <a:t>Namens </a:t>
            </a:r>
            <a:r>
              <a:rPr lang="de-DE" sz="2400" dirty="0"/>
              <a:t>Jahwehs 3,5</a:t>
            </a:r>
          </a:p>
          <a:p>
            <a:r>
              <a:rPr lang="de-DE" sz="2800" dirty="0" smtClean="0"/>
              <a:t>B. 4,1-17 Das Gericht</a:t>
            </a:r>
          </a:p>
          <a:p>
            <a:pPr lvl="1"/>
            <a:r>
              <a:rPr lang="de-DE" sz="2400" dirty="0" smtClean="0"/>
              <a:t>Wendung </a:t>
            </a:r>
            <a:r>
              <a:rPr lang="de-DE" sz="2400" dirty="0"/>
              <a:t>der Gefangenschaft </a:t>
            </a:r>
            <a:r>
              <a:rPr lang="de-DE" sz="2400" dirty="0" smtClean="0"/>
              <a:t>Judas/Jerusalems </a:t>
            </a:r>
            <a:r>
              <a:rPr lang="de-DE" sz="2400" dirty="0"/>
              <a:t>und Ankündigung des Gerichts </a:t>
            </a:r>
            <a:r>
              <a:rPr lang="de-DE" sz="2400" dirty="0" smtClean="0"/>
              <a:t>im </a:t>
            </a:r>
            <a:r>
              <a:rPr lang="de-DE" sz="2400" dirty="0"/>
              <a:t>Tal </a:t>
            </a:r>
            <a:r>
              <a:rPr lang="de-DE" sz="2400" dirty="0" smtClean="0"/>
              <a:t>Josafat 4,1-8</a:t>
            </a:r>
            <a:endParaRPr lang="de-DE" sz="2400" dirty="0"/>
          </a:p>
          <a:p>
            <a:pPr lvl="1"/>
            <a:r>
              <a:rPr lang="de-CH" sz="2400" dirty="0" smtClean="0"/>
              <a:t>Aufruf </a:t>
            </a:r>
            <a:r>
              <a:rPr lang="de-CH" sz="2400" dirty="0"/>
              <a:t>an die Völker zum Krieg</a:t>
            </a:r>
            <a:r>
              <a:rPr lang="de-DE" sz="2400" dirty="0" err="1" smtClean="0"/>
              <a:t>szug</a:t>
            </a:r>
            <a:r>
              <a:rPr lang="de-DE" sz="2400" dirty="0" smtClean="0"/>
              <a:t>. </a:t>
            </a:r>
            <a:r>
              <a:rPr lang="de-DE" sz="2400" u="sng" dirty="0" smtClean="0"/>
              <a:t>Gericht</a:t>
            </a:r>
            <a:r>
              <a:rPr lang="de-DE" sz="2400" dirty="0" smtClean="0"/>
              <a:t> </a:t>
            </a:r>
            <a:r>
              <a:rPr lang="de-DE" sz="2400" dirty="0"/>
              <a:t>im Tal </a:t>
            </a:r>
            <a:r>
              <a:rPr lang="de-DE" sz="2400" dirty="0" smtClean="0"/>
              <a:t>Josafat </a:t>
            </a:r>
            <a:r>
              <a:rPr lang="de-CH" sz="2400" dirty="0" smtClean="0"/>
              <a:t>4,9-16A</a:t>
            </a:r>
            <a:endParaRPr lang="de-DE" sz="2400" dirty="0"/>
          </a:p>
          <a:p>
            <a:pPr lvl="1"/>
            <a:r>
              <a:rPr lang="de-DE" sz="2400" dirty="0" err="1" smtClean="0"/>
              <a:t>Zijon</a:t>
            </a:r>
            <a:r>
              <a:rPr lang="de-DE" sz="2400" dirty="0" smtClean="0"/>
              <a:t>/Jerusalem</a:t>
            </a:r>
            <a:r>
              <a:rPr lang="de-DE" sz="2400" dirty="0"/>
              <a:t>: Jahweh </a:t>
            </a:r>
            <a:r>
              <a:rPr lang="de-DE" sz="2400" dirty="0" smtClean="0"/>
              <a:t>- Zuflucht für; </a:t>
            </a:r>
            <a:r>
              <a:rPr lang="de-DE" sz="2400" dirty="0" err="1" smtClean="0"/>
              <a:t>Jerus</a:t>
            </a:r>
            <a:r>
              <a:rPr lang="de-DE" sz="2400" dirty="0" smtClean="0"/>
              <a:t>. </a:t>
            </a:r>
            <a:r>
              <a:rPr lang="de-DE" sz="2400" dirty="0"/>
              <a:t>als Heiligtum V. </a:t>
            </a:r>
            <a:r>
              <a:rPr lang="de-DE" sz="2400" dirty="0" smtClean="0"/>
              <a:t>16.17</a:t>
            </a:r>
            <a:endParaRPr lang="de-DE" sz="2400" dirty="0"/>
          </a:p>
          <a:p>
            <a:r>
              <a:rPr lang="de-DE" sz="2800" dirty="0" smtClean="0"/>
              <a:t>C. 4,18-21 Das ewige Heil</a:t>
            </a:r>
          </a:p>
          <a:p>
            <a:pPr lvl="1"/>
            <a:r>
              <a:rPr lang="de-DE" sz="2800" dirty="0"/>
              <a:t>Verherrlichung  (Wiederherstellung von „Eden“)</a:t>
            </a:r>
            <a:endParaRPr lang="de-CH" sz="2800" dirty="0"/>
          </a:p>
          <a:p>
            <a:pPr lvl="1"/>
            <a:r>
              <a:rPr lang="de-DE" sz="2800" dirty="0" smtClean="0"/>
              <a:t>Endgültige </a:t>
            </a:r>
            <a:r>
              <a:rPr lang="de-DE" sz="2800" u="sng" dirty="0"/>
              <a:t>Verwüstung</a:t>
            </a:r>
            <a:r>
              <a:rPr lang="de-DE" sz="2800" dirty="0"/>
              <a:t> Ägyptens und </a:t>
            </a:r>
            <a:r>
              <a:rPr lang="de-DE" sz="2800" dirty="0" err="1"/>
              <a:t>Edoms</a:t>
            </a:r>
            <a:endParaRPr lang="de-CH" sz="2800" dirty="0"/>
          </a:p>
          <a:p>
            <a:pPr lvl="1"/>
            <a:r>
              <a:rPr lang="de-DE" sz="2800" dirty="0" err="1" smtClean="0"/>
              <a:t>Zijon</a:t>
            </a:r>
            <a:r>
              <a:rPr lang="de-DE" sz="2800" dirty="0" smtClean="0"/>
              <a:t> </a:t>
            </a:r>
            <a:r>
              <a:rPr lang="de-DE" sz="2800" dirty="0"/>
              <a:t>/ Jerusalem: Ewiges Wohnen mit </a:t>
            </a:r>
            <a:r>
              <a:rPr lang="de-DE" sz="2800" dirty="0" smtClean="0"/>
              <a:t>Jahweh</a:t>
            </a:r>
            <a:endParaRPr lang="de-CH" sz="2800" dirty="0"/>
          </a:p>
        </p:txBody>
      </p:sp>
    </p:spTree>
    <p:extLst>
      <p:ext uri="{BB962C8B-B14F-4D97-AF65-F5344CB8AC3E}">
        <p14:creationId xmlns:p14="http://schemas.microsoft.com/office/powerpoint/2010/main" val="1930554343"/>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Struktur der 12 Propheten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05249103"/>
              </p:ext>
            </p:extLst>
          </p:nvPr>
        </p:nvGraphicFramePr>
        <p:xfrm>
          <a:off x="179388" y="1412875"/>
          <a:ext cx="8964610" cy="5120640"/>
        </p:xfrm>
        <a:graphic>
          <a:graphicData uri="http://schemas.openxmlformats.org/drawingml/2006/table">
            <a:tbl>
              <a:tblPr firstRow="1" bandRow="1">
                <a:tableStyleId>{5C22544A-7EE6-4342-B048-85BDC9FD1C3A}</a:tableStyleId>
              </a:tblPr>
              <a:tblGrid>
                <a:gridCol w="1792922"/>
                <a:gridCol w="1792922"/>
                <a:gridCol w="1792922"/>
                <a:gridCol w="1792922"/>
                <a:gridCol w="1792922"/>
              </a:tblGrid>
              <a:tr h="370840">
                <a:tc>
                  <a:txBody>
                    <a:bodyPr/>
                    <a:lstStyle/>
                    <a:p>
                      <a:pPr hangingPunct="0">
                        <a:spcAft>
                          <a:spcPts val="0"/>
                        </a:spcAft>
                      </a:pPr>
                      <a:r>
                        <a:rPr lang="de-DE" sz="2800" b="1" dirty="0" err="1">
                          <a:solidFill>
                            <a:schemeClr val="tx1"/>
                          </a:solidFill>
                          <a:effectLst/>
                          <a:latin typeface="Arial" pitchFamily="34" charset="0"/>
                          <a:ea typeface="Times New Roman"/>
                          <a:cs typeface="Arial" pitchFamily="34" charset="0"/>
                        </a:rPr>
                        <a:t>Hosea</a:t>
                      </a:r>
                      <a:endParaRPr lang="de-DE" sz="2800" b="1" dirty="0">
                        <a:solidFill>
                          <a:schemeClr val="tx1"/>
                        </a:solidFill>
                        <a:effectLst/>
                        <a:latin typeface="Arial" pitchFamily="34" charset="0"/>
                        <a:ea typeface="Times New Roman"/>
                        <a:cs typeface="Arial" pitchFamily="34" charset="0"/>
                      </a:endParaRPr>
                    </a:p>
                  </a:txBody>
                  <a:tcPr marL="44450" marR="44450" marT="0" marB="0">
                    <a:noFill/>
                  </a:tcPr>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noFill/>
                  </a:tcPr>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noFill/>
                  </a:tcPr>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noFill/>
                  </a:tcPr>
                </a:tc>
                <a:tc>
                  <a:txBody>
                    <a:bodyPr/>
                    <a:lstStyle/>
                    <a:p>
                      <a:pPr hangingPunct="0">
                        <a:spcAft>
                          <a:spcPts val="0"/>
                        </a:spcAft>
                      </a:pPr>
                      <a:r>
                        <a:rPr lang="de-DE" sz="2800" b="1" dirty="0">
                          <a:effectLst/>
                          <a:latin typeface="Arial" pitchFamily="34" charset="0"/>
                          <a:ea typeface="Times New Roman"/>
                          <a:cs typeface="Arial" pitchFamily="34" charset="0"/>
                        </a:rPr>
                        <a:t> </a:t>
                      </a:r>
                    </a:p>
                  </a:txBody>
                  <a:tcPr marL="44450" marR="44450" marT="0" marB="0">
                    <a:noFill/>
                  </a:tcPr>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solidFill>
                            <a:srgbClr val="FF0000"/>
                          </a:solidFill>
                          <a:effectLst/>
                          <a:latin typeface="Arial" pitchFamily="34" charset="0"/>
                          <a:ea typeface="Times New Roman"/>
                          <a:cs typeface="Arial" pitchFamily="34" charset="0"/>
                        </a:rPr>
                        <a:t>Joel</a:t>
                      </a:r>
                      <a:endParaRPr lang="de-DE" sz="2800" b="1">
                        <a:effectLst/>
                        <a:latin typeface="Arial" pitchFamily="34" charset="0"/>
                        <a:ea typeface="Times New Roman"/>
                        <a:cs typeface="Arial" pitchFamily="34" charset="0"/>
                      </a:endParaRP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Amos</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solidFill>
                            <a:srgbClr val="FF0000"/>
                          </a:solidFill>
                          <a:effectLst/>
                          <a:latin typeface="Arial" pitchFamily="34" charset="0"/>
                          <a:ea typeface="Times New Roman"/>
                          <a:cs typeface="Arial" pitchFamily="34" charset="0"/>
                        </a:rPr>
                        <a:t>Obadja</a:t>
                      </a:r>
                      <a:endParaRPr lang="de-DE" sz="2800" b="1">
                        <a:effectLst/>
                        <a:latin typeface="Arial" pitchFamily="34" charset="0"/>
                        <a:ea typeface="Times New Roman"/>
                        <a:cs typeface="Arial" pitchFamily="34" charset="0"/>
                      </a:endParaRP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Jona</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solidFill>
                            <a:srgbClr val="FF0000"/>
                          </a:solidFill>
                          <a:effectLst/>
                          <a:latin typeface="Arial" pitchFamily="34" charset="0"/>
                          <a:ea typeface="Times New Roman"/>
                          <a:cs typeface="Arial" pitchFamily="34" charset="0"/>
                        </a:rPr>
                        <a:t>Micha</a:t>
                      </a:r>
                      <a:endParaRPr lang="de-DE" sz="2800" b="1">
                        <a:effectLst/>
                        <a:latin typeface="Arial" pitchFamily="34" charset="0"/>
                        <a:ea typeface="Times New Roman"/>
                        <a:cs typeface="Arial" pitchFamily="34" charset="0"/>
                      </a:endParaRP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Nahum</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dirty="0">
                          <a:effectLst/>
                          <a:latin typeface="Arial" pitchFamily="34" charset="0"/>
                          <a:ea typeface="Times New Roman"/>
                          <a:cs typeface="Arial" pitchFamily="34" charset="0"/>
                        </a:rPr>
                        <a:t>Habakuk</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Zephanja</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Haggai</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Sacharja</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r>
              <a:tr h="370840">
                <a:tc>
                  <a:txBody>
                    <a:bodyPr/>
                    <a:lstStyle/>
                    <a:p>
                      <a:pPr hangingPunct="0">
                        <a:spcAft>
                          <a:spcPts val="0"/>
                        </a:spcAft>
                      </a:pPr>
                      <a:r>
                        <a:rPr lang="de-DE" sz="2800" b="1">
                          <a:effectLst/>
                          <a:latin typeface="Arial" pitchFamily="34" charset="0"/>
                          <a:ea typeface="Times New Roman"/>
                          <a:cs typeface="Arial" pitchFamily="34" charset="0"/>
                        </a:rPr>
                        <a:t>Maleachi</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a:effectLst/>
                          <a:latin typeface="Arial" pitchFamily="34" charset="0"/>
                          <a:ea typeface="Times New Roman"/>
                          <a:cs typeface="Arial" pitchFamily="34" charset="0"/>
                        </a:rPr>
                        <a:t> </a:t>
                      </a:r>
                    </a:p>
                  </a:txBody>
                  <a:tcPr marL="44450" marR="44450" marT="0" marB="0"/>
                </a:tc>
                <a:tc>
                  <a:txBody>
                    <a:bodyPr/>
                    <a:lstStyle/>
                    <a:p>
                      <a:pPr hangingPunct="0">
                        <a:spcAft>
                          <a:spcPts val="0"/>
                        </a:spcAft>
                      </a:pPr>
                      <a:r>
                        <a:rPr lang="de-DE" sz="2800" b="1" dirty="0">
                          <a:effectLst/>
                          <a:latin typeface="Arial" pitchFamily="34" charset="0"/>
                          <a:ea typeface="Times New Roman"/>
                          <a:cs typeface="Arial" pitchFamily="34" charset="0"/>
                        </a:rPr>
                        <a:t> </a:t>
                      </a:r>
                    </a:p>
                  </a:txBody>
                  <a:tcPr marL="44450" marR="44450" marT="0" marB="0"/>
                </a:tc>
              </a:tr>
            </a:tbl>
          </a:graphicData>
        </a:graphic>
      </p:graphicFrame>
    </p:spTree>
    <p:extLst>
      <p:ext uri="{BB962C8B-B14F-4D97-AF65-F5344CB8AC3E}">
        <p14:creationId xmlns:p14="http://schemas.microsoft.com/office/powerpoint/2010/main" val="3614157011"/>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188640"/>
            <a:ext cx="9144000" cy="6669360"/>
          </a:xfrm>
        </p:spPr>
        <p:txBody>
          <a:bodyPr/>
          <a:lstStyle/>
          <a:p>
            <a:r>
              <a:rPr lang="de-DE" dirty="0"/>
              <a:t>3,1-5: </a:t>
            </a:r>
            <a:r>
              <a:rPr lang="de-DE" dirty="0">
                <a:solidFill>
                  <a:srgbClr val="FF0000"/>
                </a:solidFill>
              </a:rPr>
              <a:t>A-B-A</a:t>
            </a:r>
            <a:endParaRPr lang="de-CH" dirty="0">
              <a:solidFill>
                <a:srgbClr val="FF0000"/>
              </a:solidFill>
            </a:endParaRPr>
          </a:p>
          <a:p>
            <a:pPr lvl="1"/>
            <a:r>
              <a:rPr lang="de-DE" dirty="0" smtClean="0">
                <a:solidFill>
                  <a:srgbClr val="FF0000"/>
                </a:solidFill>
              </a:rPr>
              <a:t>A- </a:t>
            </a:r>
            <a:r>
              <a:rPr lang="de-DE" dirty="0" smtClean="0"/>
              <a:t>Geistausgießung V. 1.2</a:t>
            </a:r>
            <a:endParaRPr lang="de-CH" dirty="0"/>
          </a:p>
          <a:p>
            <a:pPr lvl="1"/>
            <a:r>
              <a:rPr lang="de-DE" dirty="0" smtClean="0">
                <a:solidFill>
                  <a:srgbClr val="FF0000"/>
                </a:solidFill>
              </a:rPr>
              <a:t>B- </a:t>
            </a:r>
            <a:r>
              <a:rPr lang="de-DE" u="sng" dirty="0" smtClean="0"/>
              <a:t>Gericht</a:t>
            </a:r>
            <a:r>
              <a:rPr lang="de-DE" dirty="0" smtClean="0"/>
              <a:t>szeichen</a:t>
            </a:r>
            <a:r>
              <a:rPr lang="de-DE" dirty="0"/>
              <a:t>, ehe der Tag Jahwehs </a:t>
            </a:r>
            <a:r>
              <a:rPr lang="de-DE" dirty="0" smtClean="0"/>
              <a:t>kommt V. 3.4</a:t>
            </a:r>
            <a:endParaRPr lang="de-CH" dirty="0"/>
          </a:p>
          <a:p>
            <a:pPr lvl="1"/>
            <a:r>
              <a:rPr lang="de-DE" dirty="0" smtClean="0">
                <a:solidFill>
                  <a:srgbClr val="FF0000"/>
                </a:solidFill>
              </a:rPr>
              <a:t>A–</a:t>
            </a:r>
            <a:r>
              <a:rPr lang="de-DE" dirty="0">
                <a:solidFill>
                  <a:srgbClr val="FF0000"/>
                </a:solidFill>
              </a:rPr>
              <a:t> </a:t>
            </a:r>
            <a:r>
              <a:rPr lang="de-DE" dirty="0" err="1" smtClean="0">
                <a:solidFill>
                  <a:srgbClr val="0070C0"/>
                </a:solidFill>
              </a:rPr>
              <a:t>Zijon</a:t>
            </a:r>
            <a:r>
              <a:rPr lang="de-DE" dirty="0" smtClean="0">
                <a:solidFill>
                  <a:srgbClr val="0070C0"/>
                </a:solidFill>
              </a:rPr>
              <a:t> / Jerusalem</a:t>
            </a:r>
            <a:r>
              <a:rPr lang="de-DE" dirty="0"/>
              <a:t>: Rettung </a:t>
            </a:r>
            <a:r>
              <a:rPr lang="de-DE" dirty="0" smtClean="0"/>
              <a:t>der Anrufer des Namen </a:t>
            </a:r>
            <a:r>
              <a:rPr lang="de-CH" dirty="0" smtClean="0">
                <a:solidFill>
                  <a:srgbClr val="0070C0"/>
                </a:solidFill>
              </a:rPr>
              <a:t>Jahwehs</a:t>
            </a:r>
          </a:p>
          <a:p>
            <a:r>
              <a:rPr lang="de-DE" dirty="0" smtClean="0"/>
              <a:t>4,1-17</a:t>
            </a:r>
            <a:r>
              <a:rPr lang="de-DE" dirty="0"/>
              <a:t>: </a:t>
            </a:r>
            <a:r>
              <a:rPr lang="de-DE" dirty="0">
                <a:solidFill>
                  <a:srgbClr val="FF0000"/>
                </a:solidFill>
              </a:rPr>
              <a:t>A-B-A</a:t>
            </a:r>
            <a:endParaRPr lang="de-CH" dirty="0">
              <a:solidFill>
                <a:srgbClr val="FF0000"/>
              </a:solidFill>
            </a:endParaRPr>
          </a:p>
          <a:p>
            <a:pPr lvl="1"/>
            <a:r>
              <a:rPr lang="de-DE" dirty="0">
                <a:solidFill>
                  <a:srgbClr val="FF0000"/>
                </a:solidFill>
              </a:rPr>
              <a:t>A- </a:t>
            </a:r>
            <a:r>
              <a:rPr lang="de-DE" dirty="0" smtClean="0"/>
              <a:t>Wendung </a:t>
            </a:r>
            <a:r>
              <a:rPr lang="de-DE" dirty="0"/>
              <a:t>der Gefangenschaft Judas und </a:t>
            </a:r>
            <a:r>
              <a:rPr lang="de-DE" dirty="0" smtClean="0"/>
              <a:t>Jerusalems und Ankündigung des Gerichts V. 1-8</a:t>
            </a:r>
            <a:endParaRPr lang="de-CH" dirty="0"/>
          </a:p>
          <a:p>
            <a:pPr lvl="1"/>
            <a:r>
              <a:rPr lang="de-DE" dirty="0">
                <a:solidFill>
                  <a:srgbClr val="FF0000"/>
                </a:solidFill>
              </a:rPr>
              <a:t>B- </a:t>
            </a:r>
            <a:r>
              <a:rPr lang="de-DE" u="sng" dirty="0" smtClean="0"/>
              <a:t>Gericht</a:t>
            </a:r>
            <a:r>
              <a:rPr lang="de-DE" dirty="0" smtClean="0"/>
              <a:t> </a:t>
            </a:r>
            <a:r>
              <a:rPr lang="de-DE" dirty="0"/>
              <a:t>im Tal </a:t>
            </a:r>
            <a:r>
              <a:rPr lang="de-DE" dirty="0" err="1" smtClean="0"/>
              <a:t>Joschaphat</a:t>
            </a:r>
            <a:r>
              <a:rPr lang="de-DE" dirty="0" smtClean="0"/>
              <a:t> V. 9-15</a:t>
            </a:r>
            <a:endParaRPr lang="de-CH" dirty="0"/>
          </a:p>
          <a:p>
            <a:pPr lvl="1"/>
            <a:r>
              <a:rPr lang="de-DE" dirty="0">
                <a:solidFill>
                  <a:srgbClr val="FF0000"/>
                </a:solidFill>
              </a:rPr>
              <a:t>A- </a:t>
            </a:r>
            <a:r>
              <a:rPr lang="de-DE" dirty="0" err="1">
                <a:solidFill>
                  <a:srgbClr val="0070C0"/>
                </a:solidFill>
              </a:rPr>
              <a:t>Zijon</a:t>
            </a:r>
            <a:r>
              <a:rPr lang="de-DE" dirty="0">
                <a:solidFill>
                  <a:srgbClr val="0070C0"/>
                </a:solidFill>
              </a:rPr>
              <a:t> / Jerusalem</a:t>
            </a:r>
            <a:r>
              <a:rPr lang="de-DE" dirty="0"/>
              <a:t>: </a:t>
            </a:r>
            <a:r>
              <a:rPr lang="de-DE" dirty="0" smtClean="0">
                <a:solidFill>
                  <a:srgbClr val="0070C0"/>
                </a:solidFill>
              </a:rPr>
              <a:t>Jahweh</a:t>
            </a:r>
            <a:r>
              <a:rPr lang="de-DE" dirty="0" smtClean="0"/>
              <a:t> </a:t>
            </a:r>
            <a:r>
              <a:rPr lang="de-DE" dirty="0" err="1" smtClean="0"/>
              <a:t>alsZufluch</a:t>
            </a:r>
            <a:r>
              <a:rPr lang="de-DE" dirty="0" smtClean="0"/>
              <a:t> t für sein Volk; Jerusalem als Heiligtum V. 16.17</a:t>
            </a:r>
          </a:p>
          <a:p>
            <a:r>
              <a:rPr lang="de-DE" dirty="0" smtClean="0"/>
              <a:t>4,18-21</a:t>
            </a:r>
            <a:r>
              <a:rPr lang="de-DE" dirty="0"/>
              <a:t>:  </a:t>
            </a:r>
            <a:r>
              <a:rPr lang="de-DE" dirty="0">
                <a:solidFill>
                  <a:srgbClr val="FF0000"/>
                </a:solidFill>
              </a:rPr>
              <a:t>A-B-A</a:t>
            </a:r>
            <a:endParaRPr lang="de-CH" dirty="0">
              <a:solidFill>
                <a:srgbClr val="FF0000"/>
              </a:solidFill>
            </a:endParaRPr>
          </a:p>
          <a:p>
            <a:pPr lvl="1"/>
            <a:r>
              <a:rPr lang="de-DE" dirty="0">
                <a:solidFill>
                  <a:srgbClr val="FF0000"/>
                </a:solidFill>
              </a:rPr>
              <a:t>A- </a:t>
            </a:r>
            <a:r>
              <a:rPr lang="de-DE" dirty="0" smtClean="0"/>
              <a:t>Verherrlichung  (Wiederherstellung von „Eden“)</a:t>
            </a:r>
            <a:endParaRPr lang="de-CH" dirty="0"/>
          </a:p>
          <a:p>
            <a:pPr lvl="1"/>
            <a:r>
              <a:rPr lang="de-DE" dirty="0">
                <a:solidFill>
                  <a:srgbClr val="FF0000"/>
                </a:solidFill>
              </a:rPr>
              <a:t>B- </a:t>
            </a:r>
            <a:r>
              <a:rPr lang="de-DE" dirty="0" smtClean="0"/>
              <a:t>Endgültige </a:t>
            </a:r>
            <a:r>
              <a:rPr lang="de-DE" u="sng" dirty="0" smtClean="0"/>
              <a:t>Verwüstung</a:t>
            </a:r>
            <a:r>
              <a:rPr lang="de-DE" dirty="0" smtClean="0"/>
              <a:t> Ägyptens und </a:t>
            </a:r>
            <a:r>
              <a:rPr lang="de-DE" dirty="0" err="1" smtClean="0"/>
              <a:t>Edoms</a:t>
            </a:r>
            <a:endParaRPr lang="de-CH" dirty="0"/>
          </a:p>
          <a:p>
            <a:pPr lvl="1"/>
            <a:r>
              <a:rPr lang="de-DE" dirty="0">
                <a:solidFill>
                  <a:srgbClr val="FF0000"/>
                </a:solidFill>
              </a:rPr>
              <a:t>A- </a:t>
            </a:r>
            <a:r>
              <a:rPr lang="de-DE" dirty="0" err="1">
                <a:solidFill>
                  <a:srgbClr val="0070C0"/>
                </a:solidFill>
              </a:rPr>
              <a:t>Zijon</a:t>
            </a:r>
            <a:r>
              <a:rPr lang="de-DE" dirty="0">
                <a:solidFill>
                  <a:srgbClr val="0070C0"/>
                </a:solidFill>
              </a:rPr>
              <a:t> / Jerusalem</a:t>
            </a:r>
            <a:r>
              <a:rPr lang="de-DE" dirty="0"/>
              <a:t>: </a:t>
            </a:r>
            <a:r>
              <a:rPr lang="de-DE" dirty="0" smtClean="0"/>
              <a:t>Ewiges Wohnen mit </a:t>
            </a:r>
            <a:r>
              <a:rPr lang="de-DE" dirty="0" smtClean="0">
                <a:solidFill>
                  <a:srgbClr val="0070C0"/>
                </a:solidFill>
              </a:rPr>
              <a:t>Jahweh</a:t>
            </a:r>
            <a:endParaRPr lang="de-CH" dirty="0">
              <a:solidFill>
                <a:srgbClr val="0070C0"/>
              </a:solidFill>
            </a:endParaRPr>
          </a:p>
          <a:p>
            <a:endParaRPr lang="de-CH" dirty="0"/>
          </a:p>
        </p:txBody>
      </p:sp>
    </p:spTree>
    <p:extLst>
      <p:ext uri="{BB962C8B-B14F-4D97-AF65-F5344CB8AC3E}">
        <p14:creationId xmlns:p14="http://schemas.microsoft.com/office/powerpoint/2010/main" val="1451668506"/>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Joel 3,1-5</a:t>
            </a:r>
            <a:endParaRPr lang="de-CH" dirty="0"/>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1337689313"/>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 </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 </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5220072" y="3183359"/>
            <a:ext cx="3923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smtClean="0">
                <a:solidFill>
                  <a:srgbClr val="0000FF"/>
                </a:solidFill>
                <a:latin typeface="Arial Narrow" panose="020B0606020202030204" pitchFamily="34" charset="0"/>
              </a:rPr>
              <a:t> </a:t>
            </a:r>
            <a:endParaRPr lang="en-GB" sz="2400" b="1" dirty="0" smtClean="0">
              <a:latin typeface="Arial Narrow" panose="020B0606020202030204" pitchFamily="34" charset="0"/>
            </a:endParaRPr>
          </a:p>
          <a:p>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5757664" y="946705"/>
            <a:ext cx="2774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smtClean="0">
                <a:solidFill>
                  <a:srgbClr val="008000"/>
                </a:solidFill>
                <a:latin typeface="Arial Narrow" panose="020B0606020202030204" pitchFamily="34" charset="0"/>
              </a:rPr>
              <a:t> </a:t>
            </a:r>
            <a:endParaRPr lang="en-GB" sz="2800" b="1" dirty="0">
              <a:solidFill>
                <a:srgbClr val="008000"/>
              </a:solidFill>
              <a:latin typeface="Arial Narrow" panose="020B0606020202030204" pitchFamily="34" charset="0"/>
            </a:endParaRPr>
          </a:p>
        </p:txBody>
      </p:sp>
    </p:spTree>
    <p:extLst>
      <p:ext uri="{BB962C8B-B14F-4D97-AF65-F5344CB8AC3E}">
        <p14:creationId xmlns:p14="http://schemas.microsoft.com/office/powerpoint/2010/main" val="3295634588"/>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Die letzten Tage</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5220072" y="3100317"/>
            <a:ext cx="3923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smtClean="0">
                <a:solidFill>
                  <a:srgbClr val="0000FF"/>
                </a:solidFill>
                <a:latin typeface="Arial Narrow" panose="020B0606020202030204" pitchFamily="34" charset="0"/>
              </a:rPr>
              <a:t> </a:t>
            </a:r>
            <a:endParaRPr lang="en-GB" sz="2400" b="1" dirty="0" smtClean="0">
              <a:latin typeface="Arial Narrow" panose="020B0606020202030204" pitchFamily="34" charset="0"/>
            </a:endParaRPr>
          </a:p>
          <a:p>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5757664" y="946705"/>
            <a:ext cx="2774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smtClean="0">
                <a:solidFill>
                  <a:srgbClr val="008000"/>
                </a:solidFill>
                <a:latin typeface="Arial Narrow" panose="020B0606020202030204" pitchFamily="34" charset="0"/>
              </a:rPr>
              <a:t> </a:t>
            </a:r>
            <a:endParaRPr lang="en-GB" sz="2800" b="1" dirty="0">
              <a:solidFill>
                <a:srgbClr val="008000"/>
              </a:solidFill>
              <a:latin typeface="Arial Narrow" panose="020B0606020202030204" pitchFamily="34" charset="0"/>
            </a:endParaRPr>
          </a:p>
        </p:txBody>
      </p:sp>
    </p:spTree>
    <p:extLst>
      <p:ext uri="{BB962C8B-B14F-4D97-AF65-F5344CB8AC3E}">
        <p14:creationId xmlns:p14="http://schemas.microsoft.com/office/powerpoint/2010/main" val="2087809093"/>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Die letzten Tage</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5220072" y="3183359"/>
            <a:ext cx="3923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err="1" smtClean="0">
                <a:solidFill>
                  <a:srgbClr val="0000FF"/>
                </a:solidFill>
                <a:latin typeface="Arial Narrow" panose="020B0606020202030204" pitchFamily="34" charset="0"/>
              </a:rPr>
              <a:t>Ausgießung</a:t>
            </a:r>
            <a:r>
              <a:rPr lang="en-GB" sz="2400" b="1" dirty="0" smtClean="0">
                <a:solidFill>
                  <a:srgbClr val="0000FF"/>
                </a:solidFill>
                <a:latin typeface="Arial Narrow" panose="020B0606020202030204" pitchFamily="34" charset="0"/>
              </a:rPr>
              <a:t> des </a:t>
            </a:r>
            <a:r>
              <a:rPr lang="en-GB" sz="2400" b="1" dirty="0" err="1" smtClean="0">
                <a:solidFill>
                  <a:srgbClr val="0000FF"/>
                </a:solidFill>
                <a:latin typeface="Arial Narrow" panose="020B0606020202030204" pitchFamily="34" charset="0"/>
              </a:rPr>
              <a:t>Geistes</a:t>
            </a:r>
            <a:r>
              <a:rPr lang="en-GB" sz="2400" b="1" dirty="0" smtClean="0">
                <a:solidFill>
                  <a:srgbClr val="0000FF"/>
                </a:solidFill>
                <a:latin typeface="Arial Narrow" panose="020B0606020202030204" pitchFamily="34" charset="0"/>
              </a:rPr>
              <a:t> </a:t>
            </a:r>
            <a:r>
              <a:rPr lang="en-GB" sz="2400" b="1" dirty="0" smtClean="0">
                <a:latin typeface="Arial Narrow" panose="020B0606020202030204" pitchFamily="34" charset="0"/>
              </a:rPr>
              <a:t>Ag 2</a:t>
            </a:r>
          </a:p>
          <a:p>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5757664" y="946705"/>
            <a:ext cx="2774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err="1" smtClean="0">
                <a:solidFill>
                  <a:srgbClr val="008000"/>
                </a:solidFill>
                <a:latin typeface="Arial Narrow" panose="020B0606020202030204" pitchFamily="34" charset="0"/>
              </a:rPr>
              <a:t>Regierung</a:t>
            </a:r>
            <a:r>
              <a:rPr lang="en-GB" sz="2800" b="1" dirty="0" smtClean="0">
                <a:solidFill>
                  <a:srgbClr val="008000"/>
                </a:solidFill>
                <a:latin typeface="Arial Narrow" panose="020B0606020202030204" pitchFamily="34" charset="0"/>
              </a:rPr>
              <a:t> Christi</a:t>
            </a:r>
            <a:endParaRPr lang="en-GB" sz="2800" b="1" dirty="0">
              <a:solidFill>
                <a:srgbClr val="008000"/>
              </a:solidFill>
              <a:latin typeface="Arial Narrow" panose="020B0606020202030204" pitchFamily="34" charset="0"/>
            </a:endParaRPr>
          </a:p>
        </p:txBody>
      </p:sp>
    </p:spTree>
    <p:extLst>
      <p:ext uri="{BB962C8B-B14F-4D97-AF65-F5344CB8AC3E}">
        <p14:creationId xmlns:p14="http://schemas.microsoft.com/office/powerpoint/2010/main" val="2222975442"/>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Die letzten Tage</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5220072" y="3183359"/>
            <a:ext cx="392392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err="1" smtClean="0">
                <a:solidFill>
                  <a:srgbClr val="0000FF"/>
                </a:solidFill>
                <a:latin typeface="Arial Narrow" panose="020B0606020202030204" pitchFamily="34" charset="0"/>
              </a:rPr>
              <a:t>Ausgießung</a:t>
            </a:r>
            <a:r>
              <a:rPr lang="en-GB" sz="2400" b="1" dirty="0" smtClean="0">
                <a:solidFill>
                  <a:srgbClr val="0000FF"/>
                </a:solidFill>
                <a:latin typeface="Arial Narrow" panose="020B0606020202030204" pitchFamily="34" charset="0"/>
              </a:rPr>
              <a:t> des </a:t>
            </a:r>
            <a:r>
              <a:rPr lang="en-GB" sz="2400" b="1" dirty="0" err="1" smtClean="0">
                <a:solidFill>
                  <a:srgbClr val="0000FF"/>
                </a:solidFill>
                <a:latin typeface="Arial Narrow" panose="020B0606020202030204" pitchFamily="34" charset="0"/>
              </a:rPr>
              <a:t>Geistes</a:t>
            </a:r>
            <a:r>
              <a:rPr lang="en-GB" sz="2400" b="1" dirty="0" smtClean="0">
                <a:solidFill>
                  <a:srgbClr val="0000FF"/>
                </a:solidFill>
                <a:latin typeface="Arial Narrow" panose="020B0606020202030204" pitchFamily="34" charset="0"/>
              </a:rPr>
              <a:t> </a:t>
            </a:r>
            <a:r>
              <a:rPr lang="en-GB" sz="2400" b="1" dirty="0" smtClean="0">
                <a:latin typeface="Arial Narrow" panose="020B0606020202030204" pitchFamily="34" charset="0"/>
              </a:rPr>
              <a:t>Ag 2</a:t>
            </a:r>
          </a:p>
          <a:p>
            <a:r>
              <a:rPr lang="en-GB" sz="2400" b="1" dirty="0" smtClean="0">
                <a:latin typeface="Arial Narrow" panose="020B0606020202030204" pitchFamily="34" charset="0"/>
              </a:rPr>
              <a:t>. </a:t>
            </a:r>
            <a:r>
              <a:rPr lang="en-GB" sz="2400" b="1" dirty="0" smtClean="0">
                <a:solidFill>
                  <a:srgbClr val="C00000"/>
                </a:solidFill>
                <a:latin typeface="Arial Narrow" panose="020B0606020202030204" pitchFamily="34" charset="0"/>
              </a:rPr>
              <a:t> </a:t>
            </a:r>
          </a:p>
          <a:p>
            <a:endParaRPr lang="en-GB" sz="2400" b="1" dirty="0">
              <a:solidFill>
                <a:srgbClr val="C00000"/>
              </a:solidFill>
              <a:latin typeface="Arial Narrow" panose="020B0606020202030204" pitchFamily="34" charset="0"/>
            </a:endParaRPr>
          </a:p>
          <a:p>
            <a:endParaRPr lang="en-GB" sz="2400" b="1" dirty="0" smtClean="0">
              <a:solidFill>
                <a:srgbClr val="C00000"/>
              </a:solidFill>
              <a:latin typeface="Arial Narrow" panose="020B0606020202030204" pitchFamily="34" charset="0"/>
            </a:endParaRPr>
          </a:p>
          <a:p>
            <a:endParaRPr lang="en-GB" sz="2400" b="1" dirty="0" smtClean="0">
              <a:latin typeface="Arial Narrow" panose="020B0606020202030204" pitchFamily="34" charset="0"/>
            </a:endParaRPr>
          </a:p>
          <a:p>
            <a:r>
              <a:rPr lang="en-GB" sz="2400" b="1" dirty="0" smtClean="0">
                <a:latin typeface="Arial Narrow" panose="020B0606020202030204" pitchFamily="34" charset="0"/>
              </a:rPr>
              <a:t>. </a:t>
            </a:r>
            <a:r>
              <a:rPr lang="en-GB" sz="2400" b="1" dirty="0" smtClean="0">
                <a:solidFill>
                  <a:srgbClr val="FF0000"/>
                </a:solidFill>
                <a:latin typeface="Arial Narrow" panose="020B0606020202030204" pitchFamily="34" charset="0"/>
              </a:rPr>
              <a:t> </a:t>
            </a:r>
            <a:endParaRPr lang="en-GB" sz="2400" b="1" dirty="0" smtClean="0">
              <a:latin typeface="Arial Narrow" panose="020B0606020202030204" pitchFamily="34" charset="0"/>
            </a:endParaRPr>
          </a:p>
          <a:p>
            <a:r>
              <a:rPr lang="en-GB" sz="2400" b="1" dirty="0" smtClean="0">
                <a:latin typeface="Arial Narrow" panose="020B0606020202030204" pitchFamily="34" charset="0"/>
              </a:rPr>
              <a:t>. </a:t>
            </a:r>
            <a:r>
              <a:rPr lang="en-GB" sz="2400" b="1" dirty="0" smtClean="0">
                <a:solidFill>
                  <a:schemeClr val="accent6">
                    <a:lumMod val="75000"/>
                  </a:schemeClr>
                </a:solidFill>
                <a:latin typeface="Arial Narrow" panose="020B0606020202030204" pitchFamily="34" charset="0"/>
              </a:rPr>
              <a:t> </a:t>
            </a:r>
            <a:endParaRPr lang="en-GB" sz="2400" b="1" dirty="0" smtClean="0">
              <a:latin typeface="Arial Narrow" panose="020B0606020202030204" pitchFamily="34" charset="0"/>
            </a:endParaRPr>
          </a:p>
          <a:p>
            <a:r>
              <a:rPr lang="en-GB" sz="2400" b="1" dirty="0" smtClean="0">
                <a:solidFill>
                  <a:srgbClr val="FF3300"/>
                </a:solidFill>
                <a:latin typeface="Arial Narrow" panose="020B0606020202030204" pitchFamily="34" charset="0"/>
              </a:rPr>
              <a:t>. </a:t>
            </a:r>
            <a:r>
              <a:rPr lang="en-GB" sz="2400" b="1" dirty="0" err="1" smtClean="0">
                <a:solidFill>
                  <a:srgbClr val="FF3300"/>
                </a:solidFill>
                <a:latin typeface="Arial Narrow" panose="020B0606020202030204" pitchFamily="34" charset="0"/>
              </a:rPr>
              <a:t>Zeit</a:t>
            </a:r>
            <a:r>
              <a:rPr lang="en-GB" sz="2400" b="1" dirty="0" smtClean="0">
                <a:solidFill>
                  <a:srgbClr val="FF3300"/>
                </a:solidFill>
                <a:latin typeface="Arial Narrow" panose="020B0606020202030204" pitchFamily="34" charset="0"/>
              </a:rPr>
              <a:t> der </a:t>
            </a:r>
            <a:r>
              <a:rPr lang="en-GB" sz="2400" b="1" dirty="0" err="1" smtClean="0">
                <a:solidFill>
                  <a:srgbClr val="FF3300"/>
                </a:solidFill>
                <a:latin typeface="Arial Narrow" panose="020B0606020202030204" pitchFamily="34" charset="0"/>
              </a:rPr>
              <a:t>Bedrängnis</a:t>
            </a:r>
            <a:r>
              <a:rPr lang="en-GB" sz="2400" b="1" dirty="0" smtClean="0">
                <a:solidFill>
                  <a:srgbClr val="FF3300"/>
                </a:solidFill>
                <a:latin typeface="Arial Narrow" panose="020B0606020202030204" pitchFamily="34" charset="0"/>
              </a:rPr>
              <a:t> </a:t>
            </a:r>
            <a:r>
              <a:rPr lang="en-GB" sz="2400" b="1" dirty="0" smtClean="0">
                <a:latin typeface="Arial Narrow" panose="020B0606020202030204" pitchFamily="34" charset="0"/>
              </a:rPr>
              <a:t>Off 7,13</a:t>
            </a:r>
          </a:p>
          <a:p>
            <a:r>
              <a:rPr lang="en-GB" sz="2400" b="1" dirty="0" err="1" smtClean="0">
                <a:latin typeface="Arial Narrow" panose="020B0606020202030204" pitchFamily="34" charset="0"/>
              </a:rPr>
              <a:t>abgeschlossen</a:t>
            </a:r>
            <a:r>
              <a:rPr lang="en-GB" sz="2400" b="1" dirty="0" smtClean="0">
                <a:latin typeface="Arial Narrow" panose="020B0606020202030204" pitchFamily="34" charset="0"/>
              </a:rPr>
              <a:t> </a:t>
            </a:r>
            <a:r>
              <a:rPr lang="en-GB" sz="2400" b="1" dirty="0" err="1" smtClean="0">
                <a:latin typeface="Arial Narrow" panose="020B0606020202030204" pitchFamily="34" charset="0"/>
              </a:rPr>
              <a:t>mit</a:t>
            </a:r>
            <a:r>
              <a:rPr lang="en-GB" sz="2400" b="1" dirty="0" smtClean="0">
                <a:latin typeface="Arial Narrow" panose="020B0606020202030204" pitchFamily="34" charset="0"/>
              </a:rPr>
              <a:t> </a:t>
            </a:r>
            <a:r>
              <a:rPr lang="en-GB" sz="2400" b="1" dirty="0" err="1" smtClean="0">
                <a:latin typeface="Arial Narrow" panose="020B0606020202030204" pitchFamily="34" charset="0"/>
              </a:rPr>
              <a:t>Regierung</a:t>
            </a:r>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5757664" y="946705"/>
            <a:ext cx="2774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err="1" smtClean="0">
                <a:solidFill>
                  <a:srgbClr val="008000"/>
                </a:solidFill>
                <a:latin typeface="Arial Narrow" panose="020B0606020202030204" pitchFamily="34" charset="0"/>
              </a:rPr>
              <a:t>Regierung</a:t>
            </a:r>
            <a:r>
              <a:rPr lang="en-GB" sz="2800" b="1" dirty="0" smtClean="0">
                <a:solidFill>
                  <a:srgbClr val="008000"/>
                </a:solidFill>
                <a:latin typeface="Arial Narrow" panose="020B0606020202030204" pitchFamily="34" charset="0"/>
              </a:rPr>
              <a:t> Christi</a:t>
            </a:r>
            <a:endParaRPr lang="en-GB" sz="2800" b="1" dirty="0">
              <a:solidFill>
                <a:srgbClr val="008000"/>
              </a:solidFill>
              <a:latin typeface="Arial Narrow" panose="020B0606020202030204" pitchFamily="34" charset="0"/>
            </a:endParaRPr>
          </a:p>
        </p:txBody>
      </p:sp>
    </p:spTree>
    <p:extLst>
      <p:ext uri="{BB962C8B-B14F-4D97-AF65-F5344CB8AC3E}">
        <p14:creationId xmlns:p14="http://schemas.microsoft.com/office/powerpoint/2010/main" val="4088215586"/>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Die letzten Tage</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5220072" y="3183359"/>
            <a:ext cx="392392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err="1" smtClean="0">
                <a:solidFill>
                  <a:srgbClr val="0000FF"/>
                </a:solidFill>
                <a:latin typeface="Arial Narrow" panose="020B0606020202030204" pitchFamily="34" charset="0"/>
              </a:rPr>
              <a:t>Ausgießung</a:t>
            </a:r>
            <a:r>
              <a:rPr lang="en-GB" sz="2400" b="1" dirty="0" smtClean="0">
                <a:solidFill>
                  <a:srgbClr val="0000FF"/>
                </a:solidFill>
                <a:latin typeface="Arial Narrow" panose="020B0606020202030204" pitchFamily="34" charset="0"/>
              </a:rPr>
              <a:t> des </a:t>
            </a:r>
            <a:r>
              <a:rPr lang="en-GB" sz="2400" b="1" dirty="0" err="1" smtClean="0">
                <a:solidFill>
                  <a:srgbClr val="0000FF"/>
                </a:solidFill>
                <a:latin typeface="Arial Narrow" panose="020B0606020202030204" pitchFamily="34" charset="0"/>
              </a:rPr>
              <a:t>Geistes</a:t>
            </a:r>
            <a:r>
              <a:rPr lang="en-GB" sz="2400" b="1" dirty="0" smtClean="0">
                <a:solidFill>
                  <a:srgbClr val="0000FF"/>
                </a:solidFill>
                <a:latin typeface="Arial Narrow" panose="020B0606020202030204" pitchFamily="34" charset="0"/>
              </a:rPr>
              <a:t> </a:t>
            </a:r>
            <a:r>
              <a:rPr lang="en-GB" sz="2400" b="1" dirty="0" smtClean="0">
                <a:latin typeface="Arial Narrow" panose="020B0606020202030204" pitchFamily="34" charset="0"/>
              </a:rPr>
              <a:t>Ag 2</a:t>
            </a:r>
          </a:p>
          <a:p>
            <a:r>
              <a:rPr lang="en-GB" sz="2400" b="1" dirty="0" smtClean="0">
                <a:latin typeface="Arial Narrow" panose="020B0606020202030204" pitchFamily="34" charset="0"/>
              </a:rPr>
              <a:t>. </a:t>
            </a:r>
            <a:r>
              <a:rPr lang="en-GB" sz="2400" b="1" dirty="0" err="1" smtClean="0">
                <a:solidFill>
                  <a:srgbClr val="C00000"/>
                </a:solidFill>
                <a:latin typeface="Arial Narrow" panose="020B0606020202030204" pitchFamily="34" charset="0"/>
              </a:rPr>
              <a:t>Rettung</a:t>
            </a:r>
            <a:r>
              <a:rPr lang="en-GB" sz="2400" b="1" dirty="0" smtClean="0">
                <a:solidFill>
                  <a:srgbClr val="C00000"/>
                </a:solidFill>
                <a:latin typeface="Arial Narrow" panose="020B0606020202030204" pitchFamily="34" charset="0"/>
              </a:rPr>
              <a:t> </a:t>
            </a:r>
            <a:r>
              <a:rPr lang="en-GB" sz="2400" b="1" dirty="0" err="1" smtClean="0">
                <a:solidFill>
                  <a:srgbClr val="C00000"/>
                </a:solidFill>
                <a:latin typeface="Arial Narrow" panose="020B0606020202030204" pitchFamily="34" charset="0"/>
              </a:rPr>
              <a:t>Israels</a:t>
            </a:r>
            <a:r>
              <a:rPr lang="en-GB" sz="2400" b="1" dirty="0" smtClean="0">
                <a:solidFill>
                  <a:srgbClr val="C00000"/>
                </a:solidFill>
                <a:latin typeface="Arial Narrow" panose="020B0606020202030204" pitchFamily="34" charset="0"/>
              </a:rPr>
              <a:t> </a:t>
            </a:r>
            <a:r>
              <a:rPr lang="en-GB" sz="2400" b="1" dirty="0" err="1" smtClean="0">
                <a:latin typeface="Arial Narrow" panose="020B0606020202030204" pitchFamily="34" charset="0"/>
              </a:rPr>
              <a:t>Rm</a:t>
            </a:r>
            <a:r>
              <a:rPr lang="en-GB" sz="2400" b="1" dirty="0" smtClean="0">
                <a:latin typeface="Arial Narrow" panose="020B0606020202030204" pitchFamily="34" charset="0"/>
              </a:rPr>
              <a:t> 11,11</a:t>
            </a:r>
          </a:p>
          <a:p>
            <a:r>
              <a:rPr lang="en-GB" sz="2400" b="1" dirty="0" smtClean="0">
                <a:latin typeface="Arial Narrow" panose="020B0606020202030204" pitchFamily="34" charset="0"/>
              </a:rPr>
              <a:t>. </a:t>
            </a:r>
            <a:r>
              <a:rPr lang="en-GB" sz="2400" b="1" dirty="0" err="1" smtClean="0">
                <a:solidFill>
                  <a:srgbClr val="FF0000"/>
                </a:solidFill>
                <a:latin typeface="Arial Narrow" panose="020B0606020202030204" pitchFamily="34" charset="0"/>
              </a:rPr>
              <a:t>Zeit</a:t>
            </a:r>
            <a:r>
              <a:rPr lang="en-GB" sz="2400" b="1" dirty="0" smtClean="0">
                <a:solidFill>
                  <a:srgbClr val="FF0000"/>
                </a:solidFill>
                <a:latin typeface="Arial Narrow" panose="020B0606020202030204" pitchFamily="34" charset="0"/>
              </a:rPr>
              <a:t> der “</a:t>
            </a:r>
            <a:r>
              <a:rPr lang="en-GB" sz="2400" b="1" dirty="0" err="1" smtClean="0">
                <a:solidFill>
                  <a:srgbClr val="FF0000"/>
                </a:solidFill>
                <a:latin typeface="Arial Narrow" panose="020B0606020202030204" pitchFamily="34" charset="0"/>
              </a:rPr>
              <a:t>Auferweckung</a:t>
            </a:r>
            <a:r>
              <a:rPr lang="en-GB" sz="2400" b="1" dirty="0" smtClean="0">
                <a:solidFill>
                  <a:srgbClr val="FF0000"/>
                </a:solidFill>
                <a:latin typeface="Arial Narrow" panose="020B0606020202030204" pitchFamily="34" charset="0"/>
              </a:rPr>
              <a:t>” </a:t>
            </a:r>
            <a:r>
              <a:rPr lang="en-GB" sz="2400" b="1" dirty="0" err="1" smtClean="0">
                <a:latin typeface="Arial Narrow" panose="020B0606020202030204" pitchFamily="34" charset="0"/>
              </a:rPr>
              <a:t>Jh</a:t>
            </a:r>
            <a:r>
              <a:rPr lang="en-GB" sz="2400" b="1" dirty="0" smtClean="0">
                <a:latin typeface="Arial Narrow" panose="020B0606020202030204" pitchFamily="34" charset="0"/>
              </a:rPr>
              <a:t> 5,24.25; </a:t>
            </a:r>
            <a:r>
              <a:rPr lang="en-GB" sz="2400" b="1" dirty="0" err="1" smtClean="0">
                <a:latin typeface="Arial Narrow" panose="020B0606020202030204" pitchFamily="34" charset="0"/>
              </a:rPr>
              <a:t>abgeschlossen</a:t>
            </a:r>
            <a:r>
              <a:rPr lang="en-GB" sz="2400" b="1" dirty="0" smtClean="0">
                <a:latin typeface="Arial Narrow" panose="020B0606020202030204" pitchFamily="34" charset="0"/>
              </a:rPr>
              <a:t> </a:t>
            </a:r>
            <a:r>
              <a:rPr lang="en-GB" sz="2400" b="1" dirty="0" err="1" smtClean="0">
                <a:latin typeface="Arial Narrow" panose="020B0606020202030204" pitchFamily="34" charset="0"/>
              </a:rPr>
              <a:t>mit</a:t>
            </a:r>
            <a:r>
              <a:rPr lang="en-GB" sz="2400" b="1" dirty="0" smtClean="0">
                <a:latin typeface="Arial Narrow" panose="020B0606020202030204" pitchFamily="34" charset="0"/>
              </a:rPr>
              <a:t> der </a:t>
            </a:r>
            <a:r>
              <a:rPr lang="en-GB" sz="2400" b="1" dirty="0" err="1" smtClean="0">
                <a:latin typeface="Arial Narrow" panose="020B0606020202030204" pitchFamily="34" charset="0"/>
              </a:rPr>
              <a:t>leibl</a:t>
            </a:r>
            <a:r>
              <a:rPr lang="en-GB" sz="2400" b="1" dirty="0" smtClean="0">
                <a:latin typeface="Arial Narrow" panose="020B0606020202030204" pitchFamily="34" charset="0"/>
              </a:rPr>
              <a:t>. </a:t>
            </a:r>
            <a:r>
              <a:rPr lang="en-GB" sz="2400" b="1" dirty="0" err="1" smtClean="0">
                <a:latin typeface="Arial Narrow" panose="020B0606020202030204" pitchFamily="34" charset="0"/>
              </a:rPr>
              <a:t>Auferstehung</a:t>
            </a:r>
            <a:r>
              <a:rPr lang="en-GB" sz="2400" b="1" dirty="0" smtClean="0">
                <a:latin typeface="Arial Narrow" panose="020B0606020202030204" pitchFamily="34" charset="0"/>
              </a:rPr>
              <a:t>, </a:t>
            </a:r>
            <a:r>
              <a:rPr lang="en-GB" sz="2400" b="1" dirty="0" err="1" smtClean="0">
                <a:latin typeface="Arial Narrow" panose="020B0606020202030204" pitchFamily="34" charset="0"/>
              </a:rPr>
              <a:t>Rm</a:t>
            </a:r>
            <a:r>
              <a:rPr lang="en-GB" sz="2400" b="1" dirty="0" smtClean="0">
                <a:latin typeface="Arial Narrow" panose="020B0606020202030204" pitchFamily="34" charset="0"/>
              </a:rPr>
              <a:t> 8,11 </a:t>
            </a:r>
          </a:p>
          <a:p>
            <a:r>
              <a:rPr lang="en-GB" sz="2400" b="1" dirty="0" smtClean="0">
                <a:latin typeface="Arial Narrow" panose="020B0606020202030204" pitchFamily="34" charset="0"/>
              </a:rPr>
              <a:t>. </a:t>
            </a:r>
            <a:r>
              <a:rPr lang="en-GB" sz="2400" b="1" dirty="0" err="1" smtClean="0">
                <a:solidFill>
                  <a:schemeClr val="accent6">
                    <a:lumMod val="75000"/>
                  </a:schemeClr>
                </a:solidFill>
                <a:latin typeface="Arial Narrow" panose="020B0606020202030204" pitchFamily="34" charset="0"/>
              </a:rPr>
              <a:t>Gerichte</a:t>
            </a:r>
            <a:r>
              <a:rPr lang="en-GB" sz="2400" b="1" dirty="0" smtClean="0">
                <a:latin typeface="Arial Narrow" panose="020B0606020202030204" pitchFamily="34" charset="0"/>
              </a:rPr>
              <a:t>, </a:t>
            </a:r>
            <a:r>
              <a:rPr lang="en-GB" sz="2400" b="1" dirty="0" err="1" smtClean="0">
                <a:latin typeface="Arial Narrow" panose="020B0606020202030204" pitchFamily="34" charset="0"/>
              </a:rPr>
              <a:t>z.B</a:t>
            </a:r>
            <a:r>
              <a:rPr lang="en-GB" sz="2400" b="1" dirty="0" smtClean="0">
                <a:latin typeface="Arial Narrow" panose="020B0606020202030204" pitchFamily="34" charset="0"/>
              </a:rPr>
              <a:t>. 70 </a:t>
            </a:r>
            <a:r>
              <a:rPr lang="en-GB" sz="2400" b="1" dirty="0" err="1" smtClean="0">
                <a:latin typeface="Arial Narrow" panose="020B0606020202030204" pitchFamily="34" charset="0"/>
              </a:rPr>
              <a:t>n.C.</a:t>
            </a:r>
            <a:r>
              <a:rPr lang="en-GB" sz="2400" b="1" dirty="0">
                <a:latin typeface="Arial Narrow" panose="020B0606020202030204" pitchFamily="34" charset="0"/>
              </a:rPr>
              <a:t>;</a:t>
            </a:r>
            <a:r>
              <a:rPr lang="en-GB" sz="2400" b="1" dirty="0" smtClean="0">
                <a:latin typeface="Arial Narrow" panose="020B0606020202030204" pitchFamily="34" charset="0"/>
              </a:rPr>
              <a:t> </a:t>
            </a:r>
            <a:r>
              <a:rPr lang="en-GB" sz="2400" b="1" dirty="0" err="1" smtClean="0">
                <a:latin typeface="Arial Narrow" panose="020B0606020202030204" pitchFamily="34" charset="0"/>
              </a:rPr>
              <a:t>abge-schlossen</a:t>
            </a:r>
            <a:r>
              <a:rPr lang="en-GB" sz="2400" b="1" dirty="0" smtClean="0">
                <a:latin typeface="Arial Narrow" panose="020B0606020202030204" pitchFamily="34" charset="0"/>
              </a:rPr>
              <a:t> </a:t>
            </a:r>
            <a:r>
              <a:rPr lang="en-GB" sz="2200" b="1" dirty="0" err="1" smtClean="0">
                <a:latin typeface="Arial Narrow" panose="020B0606020202030204" pitchFamily="34" charset="0"/>
              </a:rPr>
              <a:t>mit</a:t>
            </a:r>
            <a:r>
              <a:rPr lang="en-GB" sz="2200" b="1" dirty="0" smtClean="0">
                <a:latin typeface="Arial Narrow" panose="020B0606020202030204" pitchFamily="34" charset="0"/>
              </a:rPr>
              <a:t> d.</a:t>
            </a:r>
            <a:r>
              <a:rPr lang="en-GB" sz="2400" b="1" dirty="0" smtClean="0">
                <a:latin typeface="Arial Narrow" panose="020B0606020202030204" pitchFamily="34" charset="0"/>
              </a:rPr>
              <a:t> </a:t>
            </a:r>
            <a:r>
              <a:rPr lang="en-GB" sz="2400" b="1" dirty="0" err="1" smtClean="0">
                <a:solidFill>
                  <a:schemeClr val="accent6">
                    <a:lumMod val="75000"/>
                  </a:schemeClr>
                </a:solidFill>
                <a:latin typeface="Arial Narrow" panose="020B0606020202030204" pitchFamily="34" charset="0"/>
              </a:rPr>
              <a:t>letzten</a:t>
            </a:r>
            <a:r>
              <a:rPr lang="en-GB" sz="2400" b="1" dirty="0" smtClean="0">
                <a:solidFill>
                  <a:schemeClr val="accent6">
                    <a:lumMod val="75000"/>
                  </a:schemeClr>
                </a:solidFill>
                <a:latin typeface="Arial Narrow" panose="020B0606020202030204" pitchFamily="34" charset="0"/>
              </a:rPr>
              <a:t> </a:t>
            </a:r>
            <a:r>
              <a:rPr lang="en-GB" sz="2400" b="1" dirty="0" err="1" smtClean="0">
                <a:solidFill>
                  <a:schemeClr val="accent6">
                    <a:lumMod val="75000"/>
                  </a:schemeClr>
                </a:solidFill>
                <a:latin typeface="Arial Narrow" panose="020B0606020202030204" pitchFamily="34" charset="0"/>
              </a:rPr>
              <a:t>Gericht</a:t>
            </a:r>
            <a:endParaRPr lang="en-GB" sz="2400" b="1" dirty="0" smtClean="0">
              <a:solidFill>
                <a:schemeClr val="accent6">
                  <a:lumMod val="75000"/>
                </a:schemeClr>
              </a:solidFill>
              <a:latin typeface="Arial Narrow" panose="020B0606020202030204" pitchFamily="34" charset="0"/>
            </a:endParaRPr>
          </a:p>
          <a:p>
            <a:r>
              <a:rPr lang="en-GB" sz="2400" b="1" dirty="0" smtClean="0">
                <a:solidFill>
                  <a:srgbClr val="FF3300"/>
                </a:solidFill>
                <a:latin typeface="Arial Narrow" panose="020B0606020202030204" pitchFamily="34" charset="0"/>
              </a:rPr>
              <a:t>. </a:t>
            </a:r>
            <a:r>
              <a:rPr lang="en-GB" sz="2400" b="1" dirty="0" err="1" smtClean="0">
                <a:solidFill>
                  <a:srgbClr val="FF3300"/>
                </a:solidFill>
                <a:latin typeface="Arial Narrow" panose="020B0606020202030204" pitchFamily="34" charset="0"/>
              </a:rPr>
              <a:t>Zeit</a:t>
            </a:r>
            <a:r>
              <a:rPr lang="en-GB" sz="2400" b="1" dirty="0" smtClean="0">
                <a:solidFill>
                  <a:srgbClr val="FF3300"/>
                </a:solidFill>
                <a:latin typeface="Arial Narrow" panose="020B0606020202030204" pitchFamily="34" charset="0"/>
              </a:rPr>
              <a:t> der </a:t>
            </a:r>
            <a:r>
              <a:rPr lang="en-GB" sz="2400" b="1" dirty="0" err="1" smtClean="0">
                <a:solidFill>
                  <a:srgbClr val="FF3300"/>
                </a:solidFill>
                <a:latin typeface="Arial Narrow" panose="020B0606020202030204" pitchFamily="34" charset="0"/>
              </a:rPr>
              <a:t>Bedrängnis</a:t>
            </a:r>
            <a:endParaRPr lang="en-GB" sz="2400" b="1" dirty="0" smtClean="0">
              <a:latin typeface="Arial Narrow" panose="020B0606020202030204" pitchFamily="34" charset="0"/>
            </a:endParaRPr>
          </a:p>
          <a:p>
            <a:r>
              <a:rPr lang="en-GB" sz="2400" b="1" dirty="0" err="1" smtClean="0">
                <a:latin typeface="Arial Narrow" panose="020B0606020202030204" pitchFamily="34" charset="0"/>
              </a:rPr>
              <a:t>abgeschlossen</a:t>
            </a:r>
            <a:r>
              <a:rPr lang="en-GB" sz="2400" b="1" dirty="0" smtClean="0">
                <a:latin typeface="Arial Narrow" panose="020B0606020202030204" pitchFamily="34" charset="0"/>
              </a:rPr>
              <a:t> </a:t>
            </a:r>
            <a:r>
              <a:rPr lang="en-GB" sz="2400" b="1" dirty="0" err="1" smtClean="0">
                <a:latin typeface="Arial Narrow" panose="020B0606020202030204" pitchFamily="34" charset="0"/>
              </a:rPr>
              <a:t>mit</a:t>
            </a:r>
            <a:r>
              <a:rPr lang="en-GB" sz="2400" b="1" dirty="0" smtClean="0">
                <a:latin typeface="Arial Narrow" panose="020B0606020202030204" pitchFamily="34" charset="0"/>
              </a:rPr>
              <a:t> </a:t>
            </a:r>
            <a:r>
              <a:rPr lang="en-GB" sz="2400" b="1" dirty="0" err="1" smtClean="0">
                <a:latin typeface="Arial Narrow" panose="020B0606020202030204" pitchFamily="34" charset="0"/>
              </a:rPr>
              <a:t>Regierung</a:t>
            </a:r>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5757664" y="946705"/>
            <a:ext cx="2774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b="1" dirty="0" err="1" smtClean="0">
                <a:solidFill>
                  <a:srgbClr val="008000"/>
                </a:solidFill>
                <a:latin typeface="Arial Narrow" panose="020B0606020202030204" pitchFamily="34" charset="0"/>
              </a:rPr>
              <a:t>Regierung</a:t>
            </a:r>
            <a:r>
              <a:rPr lang="en-GB" sz="2800" b="1" dirty="0" smtClean="0">
                <a:solidFill>
                  <a:srgbClr val="008000"/>
                </a:solidFill>
                <a:latin typeface="Arial Narrow" panose="020B0606020202030204" pitchFamily="34" charset="0"/>
              </a:rPr>
              <a:t> Christi</a:t>
            </a:r>
            <a:endParaRPr lang="en-GB" sz="2800" b="1" dirty="0">
              <a:solidFill>
                <a:srgbClr val="008000"/>
              </a:solidFill>
              <a:latin typeface="Arial Narrow" panose="020B0606020202030204" pitchFamily="34" charset="0"/>
            </a:endParaRPr>
          </a:p>
        </p:txBody>
      </p:sp>
    </p:spTree>
    <p:extLst>
      <p:ext uri="{BB962C8B-B14F-4D97-AF65-F5344CB8AC3E}">
        <p14:creationId xmlns:p14="http://schemas.microsoft.com/office/powerpoint/2010/main" val="419016410"/>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 </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899592"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611560"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395536"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4067944" y="764704"/>
            <a:ext cx="0" cy="1670123"/>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1259632"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 </a:t>
            </a:r>
            <a:endParaRPr lang="en-GB" sz="3200" b="1" dirty="0">
              <a:solidFill>
                <a:srgbClr val="FFFF00"/>
              </a:solidFill>
              <a:latin typeface="Arial Narrow" panose="020B0606020202030204" pitchFamily="34" charset="0"/>
            </a:endParaRPr>
          </a:p>
        </p:txBody>
      </p:sp>
      <p:sp>
        <p:nvSpPr>
          <p:cNvPr id="13" name="Text Box 13"/>
          <p:cNvSpPr txBox="1">
            <a:spLocks noChangeArrowheads="1"/>
          </p:cNvSpPr>
          <p:nvPr/>
        </p:nvSpPr>
        <p:spPr bwMode="auto">
          <a:xfrm>
            <a:off x="840870" y="1020264"/>
            <a:ext cx="824440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600" b="1" dirty="0" smtClean="0">
                <a:solidFill>
                  <a:srgbClr val="008000"/>
                </a:solidFill>
                <a:latin typeface="Arial Narrow" panose="020B0606020202030204" pitchFamily="34" charset="0"/>
              </a:rPr>
              <a:t> </a:t>
            </a:r>
            <a:endParaRPr lang="en-GB" sz="2800" b="1" dirty="0">
              <a:solidFill>
                <a:srgbClr val="0070C0"/>
              </a:solidFill>
              <a:latin typeface="Arial Narrow" panose="020B0606020202030204" pitchFamily="34" charset="0"/>
            </a:endParaRPr>
          </a:p>
        </p:txBody>
      </p:sp>
      <p:sp>
        <p:nvSpPr>
          <p:cNvPr id="14" name="Rectangle 8"/>
          <p:cNvSpPr>
            <a:spLocks noChangeArrowheads="1"/>
          </p:cNvSpPr>
          <p:nvPr/>
        </p:nvSpPr>
        <p:spPr bwMode="auto">
          <a:xfrm>
            <a:off x="4067944" y="2460625"/>
            <a:ext cx="507605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Line 18"/>
          <p:cNvSpPr>
            <a:spLocks noChangeShapeType="1"/>
          </p:cNvSpPr>
          <p:nvPr/>
        </p:nvSpPr>
        <p:spPr bwMode="auto">
          <a:xfrm>
            <a:off x="899592" y="1020264"/>
            <a:ext cx="0" cy="1973761"/>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2" name="Pfeil nach oben 1"/>
          <p:cNvSpPr/>
          <p:nvPr/>
        </p:nvSpPr>
        <p:spPr>
          <a:xfrm>
            <a:off x="696946" y="764704"/>
            <a:ext cx="144016"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Tree>
    <p:extLst>
      <p:ext uri="{BB962C8B-B14F-4D97-AF65-F5344CB8AC3E}">
        <p14:creationId xmlns:p14="http://schemas.microsoft.com/office/powerpoint/2010/main" val="3097099811"/>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 </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899592"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611560"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395536"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4067944" y="764704"/>
            <a:ext cx="0" cy="1670123"/>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1259632"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683568" y="3183359"/>
            <a:ext cx="41044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err="1" smtClean="0">
                <a:solidFill>
                  <a:srgbClr val="0000FF"/>
                </a:solidFill>
                <a:latin typeface="Arial Narrow" panose="020B0606020202030204" pitchFamily="34" charset="0"/>
              </a:rPr>
              <a:t>Ausgießung</a:t>
            </a:r>
            <a:r>
              <a:rPr lang="en-GB" sz="2400" b="1" dirty="0" smtClean="0">
                <a:solidFill>
                  <a:srgbClr val="0000FF"/>
                </a:solidFill>
                <a:latin typeface="Arial Narrow" panose="020B0606020202030204" pitchFamily="34" charset="0"/>
              </a:rPr>
              <a:t> des </a:t>
            </a:r>
            <a:r>
              <a:rPr lang="en-GB" sz="2400" b="1" dirty="0" err="1" smtClean="0">
                <a:solidFill>
                  <a:srgbClr val="0000FF"/>
                </a:solidFill>
                <a:latin typeface="Arial Narrow" panose="020B0606020202030204" pitchFamily="34" charset="0"/>
              </a:rPr>
              <a:t>Geistes</a:t>
            </a:r>
            <a:r>
              <a:rPr lang="en-GB" sz="2400" b="1" dirty="0" smtClean="0">
                <a:solidFill>
                  <a:srgbClr val="0000FF"/>
                </a:solidFill>
                <a:latin typeface="Arial Narrow" panose="020B0606020202030204" pitchFamily="34" charset="0"/>
              </a:rPr>
              <a:t> </a:t>
            </a:r>
            <a:r>
              <a:rPr lang="en-GB" sz="2400" b="1" dirty="0" smtClean="0">
                <a:latin typeface="Arial Narrow" panose="020B0606020202030204" pitchFamily="34" charset="0"/>
              </a:rPr>
              <a:t>Ag 2</a:t>
            </a:r>
          </a:p>
          <a:p>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840870" y="1020264"/>
            <a:ext cx="824440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600" b="1" dirty="0" err="1" smtClean="0">
                <a:solidFill>
                  <a:srgbClr val="008000"/>
                </a:solidFill>
                <a:latin typeface="Arial Narrow" panose="020B0606020202030204" pitchFamily="34" charset="0"/>
              </a:rPr>
              <a:t>Regierung</a:t>
            </a:r>
            <a:r>
              <a:rPr lang="en-GB" sz="2600" b="1" dirty="0" smtClean="0">
                <a:solidFill>
                  <a:srgbClr val="008000"/>
                </a:solidFill>
                <a:latin typeface="Arial Narrow" panose="020B0606020202030204" pitchFamily="34" charset="0"/>
              </a:rPr>
              <a:t> Christi </a:t>
            </a:r>
            <a:r>
              <a:rPr lang="en-GB" sz="2000" b="1" dirty="0">
                <a:latin typeface="Arial Narrow" panose="020B0606020202030204" pitchFamily="34" charset="0"/>
              </a:rPr>
              <a:t>P</a:t>
            </a:r>
            <a:r>
              <a:rPr lang="en-GB" sz="2000" b="1" dirty="0" smtClean="0">
                <a:latin typeface="Arial Narrow" panose="020B0606020202030204" pitchFamily="34" charset="0"/>
              </a:rPr>
              <a:t>s 110           </a:t>
            </a:r>
            <a:r>
              <a:rPr lang="en-GB" sz="2800" b="1" dirty="0" smtClean="0">
                <a:solidFill>
                  <a:srgbClr val="008000"/>
                </a:solidFill>
                <a:latin typeface="Arial Narrow" panose="020B0606020202030204" pitchFamily="34" charset="0"/>
              </a:rPr>
              <a:t> </a:t>
            </a:r>
            <a:endParaRPr lang="en-GB" sz="2400" b="1" dirty="0" smtClean="0">
              <a:latin typeface="Arial Narrow" panose="020B0606020202030204" pitchFamily="34" charset="0"/>
            </a:endParaRPr>
          </a:p>
          <a:p>
            <a:r>
              <a:rPr lang="en-GB" sz="2400" b="1" dirty="0" smtClean="0">
                <a:solidFill>
                  <a:srgbClr val="FF3F3F"/>
                </a:solidFill>
                <a:latin typeface="Arial Narrow" panose="020B0606020202030204" pitchFamily="34" charset="0"/>
              </a:rPr>
              <a:t>  (Leiden der </a:t>
            </a:r>
            <a:r>
              <a:rPr lang="en-GB" sz="2400" b="1" dirty="0" err="1" smtClean="0">
                <a:solidFill>
                  <a:srgbClr val="FF3F3F"/>
                </a:solidFill>
                <a:latin typeface="Arial Narrow" panose="020B0606020202030204" pitchFamily="34" charset="0"/>
              </a:rPr>
              <a:t>Heiligen</a:t>
            </a:r>
            <a:r>
              <a:rPr lang="en-GB" sz="2400" b="1" dirty="0" smtClean="0">
                <a:solidFill>
                  <a:srgbClr val="FF3F3F"/>
                </a:solidFill>
                <a:latin typeface="Arial Narrow" panose="020B0606020202030204" pitchFamily="34" charset="0"/>
              </a:rPr>
              <a:t>)            </a:t>
            </a:r>
            <a:endParaRPr lang="en-GB" sz="2800" b="1" dirty="0">
              <a:solidFill>
                <a:srgbClr val="0070C0"/>
              </a:solidFill>
              <a:latin typeface="Arial Narrow" panose="020B0606020202030204" pitchFamily="34" charset="0"/>
            </a:endParaRPr>
          </a:p>
        </p:txBody>
      </p:sp>
      <p:sp>
        <p:nvSpPr>
          <p:cNvPr id="14" name="Rectangle 8"/>
          <p:cNvSpPr>
            <a:spLocks noChangeArrowheads="1"/>
          </p:cNvSpPr>
          <p:nvPr/>
        </p:nvSpPr>
        <p:spPr bwMode="auto">
          <a:xfrm>
            <a:off x="4067944" y="2460625"/>
            <a:ext cx="507605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Line 18"/>
          <p:cNvSpPr>
            <a:spLocks noChangeShapeType="1"/>
          </p:cNvSpPr>
          <p:nvPr/>
        </p:nvSpPr>
        <p:spPr bwMode="auto">
          <a:xfrm>
            <a:off x="899592" y="764704"/>
            <a:ext cx="0" cy="2229321"/>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2" name="Pfeil nach oben 1"/>
          <p:cNvSpPr/>
          <p:nvPr/>
        </p:nvSpPr>
        <p:spPr>
          <a:xfrm>
            <a:off x="696946" y="764704"/>
            <a:ext cx="144016"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Tree>
    <p:extLst>
      <p:ext uri="{BB962C8B-B14F-4D97-AF65-F5344CB8AC3E}">
        <p14:creationId xmlns:p14="http://schemas.microsoft.com/office/powerpoint/2010/main" val="4140654542"/>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r>
              <a:rPr lang="de-CH" sz="3200" dirty="0" smtClean="0"/>
              <a:t> </a:t>
            </a:r>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899592" y="2460625"/>
            <a:ext cx="3155066" cy="533400"/>
          </a:xfrm>
          <a:prstGeom prst="rect">
            <a:avLst/>
          </a:prstGeom>
          <a:solidFill>
            <a:srgbClr val="002060"/>
          </a:solidFill>
          <a:ln w="12700">
            <a:solidFill>
              <a:schemeClr val="tx1"/>
            </a:solidFill>
            <a:miter lim="800000"/>
            <a:headEnd type="none" w="sm" len="sm"/>
            <a:tailEnd type="none" w="sm" len="sm"/>
          </a:ln>
          <a:effectLst/>
          <a:extLst/>
        </p:spPr>
        <p:txBody>
          <a:bodyPr wrap="none" anchor="ctr"/>
          <a:lstStyle/>
          <a:p>
            <a:endParaRPr lang="de-DE"/>
          </a:p>
        </p:txBody>
      </p:sp>
      <p:sp>
        <p:nvSpPr>
          <p:cNvPr id="232458" name="Line 10"/>
          <p:cNvSpPr>
            <a:spLocks noChangeShapeType="1"/>
          </p:cNvSpPr>
          <p:nvPr/>
        </p:nvSpPr>
        <p:spPr bwMode="auto">
          <a:xfrm>
            <a:off x="611560"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395536"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4067944" y="764704"/>
            <a:ext cx="0" cy="1670123"/>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1259632" y="2420888"/>
            <a:ext cx="292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b="1" dirty="0" smtClean="0">
                <a:solidFill>
                  <a:srgbClr val="FFFF00"/>
                </a:solidFill>
                <a:latin typeface="Arial Narrow" panose="020B0606020202030204" pitchFamily="34" charset="0"/>
              </a:rPr>
              <a:t>Die </a:t>
            </a:r>
            <a:r>
              <a:rPr lang="en-GB" sz="3200" b="1" dirty="0" err="1" smtClean="0">
                <a:solidFill>
                  <a:srgbClr val="FFFF00"/>
                </a:solidFill>
                <a:latin typeface="Arial Narrow" panose="020B0606020202030204" pitchFamily="34" charset="0"/>
              </a:rPr>
              <a:t>letzten</a:t>
            </a:r>
            <a:r>
              <a:rPr lang="en-GB" sz="3200" b="1" dirty="0" smtClean="0">
                <a:solidFill>
                  <a:srgbClr val="FFFF00"/>
                </a:solidFill>
                <a:latin typeface="Arial Narrow" panose="020B0606020202030204" pitchFamily="34" charset="0"/>
              </a:rPr>
              <a:t> </a:t>
            </a:r>
            <a:r>
              <a:rPr lang="en-GB" sz="3200" b="1" dirty="0" err="1" smtClean="0">
                <a:solidFill>
                  <a:srgbClr val="FFFF00"/>
                </a:solidFill>
                <a:latin typeface="Arial Narrow" panose="020B0606020202030204" pitchFamily="34" charset="0"/>
              </a:rPr>
              <a:t>Tage</a:t>
            </a:r>
            <a:endParaRPr lang="en-GB" sz="3200" b="1" dirty="0">
              <a:solidFill>
                <a:srgbClr val="FFFF00"/>
              </a:solidFill>
              <a:latin typeface="Arial Narrow" panose="020B0606020202030204" pitchFamily="34" charset="0"/>
            </a:endParaRPr>
          </a:p>
        </p:txBody>
      </p:sp>
      <p:sp>
        <p:nvSpPr>
          <p:cNvPr id="18" name="Text Box 13"/>
          <p:cNvSpPr txBox="1">
            <a:spLocks noChangeArrowheads="1"/>
          </p:cNvSpPr>
          <p:nvPr/>
        </p:nvSpPr>
        <p:spPr bwMode="auto">
          <a:xfrm>
            <a:off x="683568" y="3183359"/>
            <a:ext cx="410445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 </a:t>
            </a:r>
            <a:r>
              <a:rPr lang="en-GB" sz="2400" b="1" dirty="0" err="1" smtClean="0">
                <a:solidFill>
                  <a:srgbClr val="0000FF"/>
                </a:solidFill>
                <a:latin typeface="Arial Narrow" panose="020B0606020202030204" pitchFamily="34" charset="0"/>
              </a:rPr>
              <a:t>Ausgießung</a:t>
            </a:r>
            <a:r>
              <a:rPr lang="en-GB" sz="2400" b="1" dirty="0" smtClean="0">
                <a:solidFill>
                  <a:srgbClr val="0000FF"/>
                </a:solidFill>
                <a:latin typeface="Arial Narrow" panose="020B0606020202030204" pitchFamily="34" charset="0"/>
              </a:rPr>
              <a:t> des </a:t>
            </a:r>
            <a:r>
              <a:rPr lang="en-GB" sz="2400" b="1" dirty="0" err="1" smtClean="0">
                <a:solidFill>
                  <a:srgbClr val="0000FF"/>
                </a:solidFill>
                <a:latin typeface="Arial Narrow" panose="020B0606020202030204" pitchFamily="34" charset="0"/>
              </a:rPr>
              <a:t>Geistes</a:t>
            </a:r>
            <a:r>
              <a:rPr lang="en-GB" sz="2400" b="1" dirty="0" smtClean="0">
                <a:solidFill>
                  <a:srgbClr val="0000FF"/>
                </a:solidFill>
                <a:latin typeface="Arial Narrow" panose="020B0606020202030204" pitchFamily="34" charset="0"/>
              </a:rPr>
              <a:t> </a:t>
            </a:r>
            <a:r>
              <a:rPr lang="en-GB" sz="2400" b="1" dirty="0" smtClean="0">
                <a:latin typeface="Arial Narrow" panose="020B0606020202030204" pitchFamily="34" charset="0"/>
              </a:rPr>
              <a:t>Ag 2</a:t>
            </a:r>
          </a:p>
          <a:p>
            <a:endParaRPr lang="en-GB" sz="2400" b="1" dirty="0" smtClean="0">
              <a:solidFill>
                <a:srgbClr val="C00000"/>
              </a:solidFill>
              <a:latin typeface="Arial Narrow" panose="020B0606020202030204" pitchFamily="34" charset="0"/>
            </a:endParaRPr>
          </a:p>
          <a:p>
            <a:endParaRPr lang="en-GB" sz="2400" b="1" dirty="0">
              <a:solidFill>
                <a:srgbClr val="C00000"/>
              </a:solidFill>
              <a:latin typeface="Arial Narrow" panose="020B0606020202030204" pitchFamily="34" charset="0"/>
            </a:endParaRPr>
          </a:p>
          <a:p>
            <a:endParaRPr lang="en-GB" sz="2400" b="1" dirty="0" smtClean="0">
              <a:solidFill>
                <a:srgbClr val="C00000"/>
              </a:solidFill>
              <a:latin typeface="Arial Narrow" panose="020B0606020202030204" pitchFamily="34" charset="0"/>
            </a:endParaRPr>
          </a:p>
          <a:p>
            <a:endParaRPr lang="en-GB" sz="2400" b="1" dirty="0">
              <a:solidFill>
                <a:srgbClr val="C00000"/>
              </a:solidFill>
              <a:latin typeface="Arial Narrow" panose="020B0606020202030204" pitchFamily="34" charset="0"/>
            </a:endParaRPr>
          </a:p>
          <a:p>
            <a:endParaRPr lang="en-GB" sz="2400" b="1" dirty="0" smtClean="0">
              <a:solidFill>
                <a:srgbClr val="C00000"/>
              </a:solidFill>
              <a:latin typeface="Arial Narrow" panose="020B0606020202030204" pitchFamily="34" charset="0"/>
            </a:endParaRPr>
          </a:p>
          <a:p>
            <a:endParaRPr lang="en-GB" sz="2400" b="1" dirty="0">
              <a:solidFill>
                <a:srgbClr val="C00000"/>
              </a:solidFill>
              <a:latin typeface="Arial Narrow" panose="020B0606020202030204" pitchFamily="34" charset="0"/>
            </a:endParaRPr>
          </a:p>
          <a:p>
            <a:endParaRPr lang="en-GB" sz="2400" b="1" dirty="0" smtClean="0">
              <a:latin typeface="Arial Narrow" panose="020B0606020202030204" pitchFamily="34" charset="0"/>
            </a:endParaRPr>
          </a:p>
        </p:txBody>
      </p:sp>
      <p:sp>
        <p:nvSpPr>
          <p:cNvPr id="13" name="Text Box 13"/>
          <p:cNvSpPr txBox="1">
            <a:spLocks noChangeArrowheads="1"/>
          </p:cNvSpPr>
          <p:nvPr/>
        </p:nvSpPr>
        <p:spPr bwMode="auto">
          <a:xfrm>
            <a:off x="840870" y="1020264"/>
            <a:ext cx="824440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600" b="1" dirty="0" err="1" smtClean="0">
                <a:solidFill>
                  <a:srgbClr val="008000"/>
                </a:solidFill>
                <a:latin typeface="Arial Narrow" panose="020B0606020202030204" pitchFamily="34" charset="0"/>
              </a:rPr>
              <a:t>Regierung</a:t>
            </a:r>
            <a:r>
              <a:rPr lang="en-GB" sz="2600" b="1" dirty="0" smtClean="0">
                <a:solidFill>
                  <a:srgbClr val="008000"/>
                </a:solidFill>
                <a:latin typeface="Arial Narrow" panose="020B0606020202030204" pitchFamily="34" charset="0"/>
              </a:rPr>
              <a:t> Christi </a:t>
            </a:r>
            <a:r>
              <a:rPr lang="en-GB" sz="2000" b="1" dirty="0">
                <a:latin typeface="Arial Narrow" panose="020B0606020202030204" pitchFamily="34" charset="0"/>
              </a:rPr>
              <a:t>P</a:t>
            </a:r>
            <a:r>
              <a:rPr lang="en-GB" sz="2000" b="1" dirty="0" smtClean="0">
                <a:latin typeface="Arial Narrow" panose="020B0606020202030204" pitchFamily="34" charset="0"/>
              </a:rPr>
              <a:t>s 110           </a:t>
            </a:r>
            <a:r>
              <a:rPr lang="en-GB" sz="2800" b="1" dirty="0" smtClean="0">
                <a:solidFill>
                  <a:srgbClr val="008000"/>
                </a:solidFill>
                <a:latin typeface="Arial Narrow" panose="020B0606020202030204" pitchFamily="34" charset="0"/>
              </a:rPr>
              <a:t>Das </a:t>
            </a:r>
            <a:r>
              <a:rPr lang="en-GB" sz="2800" b="1" dirty="0" err="1" smtClean="0">
                <a:solidFill>
                  <a:srgbClr val="008000"/>
                </a:solidFill>
                <a:latin typeface="Arial Narrow" panose="020B0606020202030204" pitchFamily="34" charset="0"/>
              </a:rPr>
              <a:t>ewige</a:t>
            </a:r>
            <a:r>
              <a:rPr lang="en-GB" sz="2800" b="1" dirty="0" smtClean="0">
                <a:solidFill>
                  <a:srgbClr val="008000"/>
                </a:solidFill>
                <a:latin typeface="Arial Narrow" panose="020B0606020202030204" pitchFamily="34" charset="0"/>
              </a:rPr>
              <a:t> </a:t>
            </a:r>
            <a:r>
              <a:rPr lang="en-GB" sz="2800" b="1" dirty="0" err="1" smtClean="0">
                <a:solidFill>
                  <a:srgbClr val="008000"/>
                </a:solidFill>
                <a:latin typeface="Arial Narrow" panose="020B0606020202030204" pitchFamily="34" charset="0"/>
              </a:rPr>
              <a:t>Königreich</a:t>
            </a:r>
            <a:r>
              <a:rPr lang="en-GB" sz="2800" b="1" dirty="0" smtClean="0">
                <a:solidFill>
                  <a:srgbClr val="008000"/>
                </a:solidFill>
                <a:latin typeface="Arial Narrow" panose="020B0606020202030204" pitchFamily="34" charset="0"/>
              </a:rPr>
              <a:t> </a:t>
            </a:r>
            <a:r>
              <a:rPr lang="en-GB" sz="2000" b="1" dirty="0" err="1" smtClean="0">
                <a:latin typeface="Arial Narrow" panose="020B0606020202030204" pitchFamily="34" charset="0"/>
              </a:rPr>
              <a:t>Jes</a:t>
            </a:r>
            <a:r>
              <a:rPr lang="en-GB" sz="2000" b="1" dirty="0" smtClean="0">
                <a:latin typeface="Arial Narrow" panose="020B0606020202030204" pitchFamily="34" charset="0"/>
              </a:rPr>
              <a:t> 9,6</a:t>
            </a:r>
            <a:endParaRPr lang="en-GB" sz="2400" b="1" dirty="0" smtClean="0">
              <a:latin typeface="Arial Narrow" panose="020B0606020202030204" pitchFamily="34" charset="0"/>
            </a:endParaRPr>
          </a:p>
          <a:p>
            <a:r>
              <a:rPr lang="en-GB" sz="2400" b="1" dirty="0" smtClean="0">
                <a:solidFill>
                  <a:srgbClr val="FF3F3F"/>
                </a:solidFill>
                <a:latin typeface="Arial Narrow" panose="020B0606020202030204" pitchFamily="34" charset="0"/>
              </a:rPr>
              <a:t>  (Leiden der </a:t>
            </a:r>
            <a:r>
              <a:rPr lang="en-GB" sz="2400" b="1" dirty="0" err="1" smtClean="0">
                <a:solidFill>
                  <a:srgbClr val="FF3F3F"/>
                </a:solidFill>
                <a:latin typeface="Arial Narrow" panose="020B0606020202030204" pitchFamily="34" charset="0"/>
              </a:rPr>
              <a:t>Heiligen</a:t>
            </a:r>
            <a:r>
              <a:rPr lang="en-GB" sz="2400" b="1" dirty="0" smtClean="0">
                <a:solidFill>
                  <a:srgbClr val="FF3F3F"/>
                </a:solidFill>
                <a:latin typeface="Arial Narrow" panose="020B0606020202030204" pitchFamily="34" charset="0"/>
              </a:rPr>
              <a:t>)            </a:t>
            </a:r>
            <a:r>
              <a:rPr lang="en-GB" sz="2400" b="1" dirty="0" smtClean="0">
                <a:solidFill>
                  <a:srgbClr val="0070C0"/>
                </a:solidFill>
                <a:latin typeface="Arial Narrow" panose="020B0606020202030204" pitchFamily="34" charset="0"/>
              </a:rPr>
              <a:t>(Die </a:t>
            </a:r>
            <a:r>
              <a:rPr lang="en-GB" sz="2400" b="1" dirty="0" err="1" smtClean="0">
                <a:solidFill>
                  <a:srgbClr val="0070C0"/>
                </a:solidFill>
                <a:latin typeface="Arial Narrow" panose="020B0606020202030204" pitchFamily="34" charset="0"/>
              </a:rPr>
              <a:t>Heiligen</a:t>
            </a:r>
            <a:r>
              <a:rPr lang="en-GB" sz="2400" b="1" dirty="0" smtClean="0">
                <a:solidFill>
                  <a:srgbClr val="0070C0"/>
                </a:solidFill>
                <a:latin typeface="Arial Narrow" panose="020B0606020202030204" pitchFamily="34" charset="0"/>
              </a:rPr>
              <a:t> </a:t>
            </a:r>
            <a:r>
              <a:rPr lang="en-GB" sz="2400" b="1" dirty="0" err="1" smtClean="0">
                <a:solidFill>
                  <a:srgbClr val="0070C0"/>
                </a:solidFill>
                <a:latin typeface="Arial Narrow" panose="020B0606020202030204" pitchFamily="34" charset="0"/>
              </a:rPr>
              <a:t>regieren</a:t>
            </a:r>
            <a:r>
              <a:rPr lang="en-GB" sz="2400" b="1" dirty="0" smtClean="0">
                <a:solidFill>
                  <a:srgbClr val="0070C0"/>
                </a:solidFill>
                <a:latin typeface="Arial Narrow" panose="020B0606020202030204" pitchFamily="34" charset="0"/>
              </a:rPr>
              <a:t> </a:t>
            </a:r>
            <a:r>
              <a:rPr lang="en-GB" sz="2400" b="1" dirty="0" err="1" smtClean="0">
                <a:solidFill>
                  <a:srgbClr val="0070C0"/>
                </a:solidFill>
                <a:latin typeface="Arial Narrow" panose="020B0606020202030204" pitchFamily="34" charset="0"/>
              </a:rPr>
              <a:t>mit</a:t>
            </a:r>
            <a:r>
              <a:rPr lang="en-GB" sz="2400" b="1" dirty="0" smtClean="0">
                <a:solidFill>
                  <a:srgbClr val="0070C0"/>
                </a:solidFill>
                <a:latin typeface="Arial Narrow" panose="020B0606020202030204" pitchFamily="34" charset="0"/>
              </a:rPr>
              <a:t> </a:t>
            </a:r>
            <a:r>
              <a:rPr lang="en-GB" sz="2400" b="1" dirty="0" err="1" smtClean="0">
                <a:solidFill>
                  <a:srgbClr val="0070C0"/>
                </a:solidFill>
                <a:latin typeface="Arial Narrow" panose="020B0606020202030204" pitchFamily="34" charset="0"/>
              </a:rPr>
              <a:t>Christus</a:t>
            </a:r>
            <a:r>
              <a:rPr lang="en-GB" sz="2400" b="1" dirty="0" smtClean="0">
                <a:solidFill>
                  <a:srgbClr val="0070C0"/>
                </a:solidFill>
                <a:latin typeface="Arial Narrow" panose="020B0606020202030204" pitchFamily="34" charset="0"/>
              </a:rPr>
              <a:t>.) </a:t>
            </a:r>
            <a:endParaRPr lang="en-GB" sz="2800" b="1" dirty="0">
              <a:solidFill>
                <a:srgbClr val="0070C0"/>
              </a:solidFill>
              <a:latin typeface="Arial Narrow" panose="020B0606020202030204" pitchFamily="34" charset="0"/>
            </a:endParaRPr>
          </a:p>
        </p:txBody>
      </p:sp>
      <p:sp>
        <p:nvSpPr>
          <p:cNvPr id="14" name="Rectangle 8"/>
          <p:cNvSpPr>
            <a:spLocks noChangeArrowheads="1"/>
          </p:cNvSpPr>
          <p:nvPr/>
        </p:nvSpPr>
        <p:spPr bwMode="auto">
          <a:xfrm>
            <a:off x="4067944" y="2460625"/>
            <a:ext cx="507605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Line 18"/>
          <p:cNvSpPr>
            <a:spLocks noChangeShapeType="1"/>
          </p:cNvSpPr>
          <p:nvPr/>
        </p:nvSpPr>
        <p:spPr bwMode="auto">
          <a:xfrm>
            <a:off x="899592" y="764704"/>
            <a:ext cx="0" cy="2229321"/>
          </a:xfrm>
          <a:prstGeom prst="line">
            <a:avLst/>
          </a:prstGeom>
          <a:noFill/>
          <a:ln w="762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2" name="Pfeil nach oben 1"/>
          <p:cNvSpPr/>
          <p:nvPr/>
        </p:nvSpPr>
        <p:spPr>
          <a:xfrm>
            <a:off x="696946" y="764704"/>
            <a:ext cx="144016"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Tree>
    <p:extLst>
      <p:ext uri="{BB962C8B-B14F-4D97-AF65-F5344CB8AC3E}">
        <p14:creationId xmlns:p14="http://schemas.microsoft.com/office/powerpoint/2010/main" val="2849241187"/>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r>
              <a:rPr lang="de-DE" sz="3200" cap="small" dirty="0"/>
              <a:t>I: Die Plage und der Aufruf zur Buße </a:t>
            </a:r>
            <a:r>
              <a:rPr lang="x-none" sz="3200" cap="small"/>
              <a:t>1,1- </a:t>
            </a:r>
            <a:r>
              <a:rPr lang="x-none" sz="3200" cap="small" smtClean="0"/>
              <a:t>2,</a:t>
            </a:r>
            <a:r>
              <a:rPr lang="de-CH" sz="3200" cap="small" dirty="0" smtClean="0"/>
              <a:t>17</a:t>
            </a:r>
          </a:p>
          <a:p>
            <a:r>
              <a:rPr lang="de-DE" sz="3200" cap="small" dirty="0"/>
              <a:t>II: Jahwehs Antwort auf die Umkehr des Volkes </a:t>
            </a:r>
            <a:r>
              <a:rPr lang="x-none" sz="3200" cap="small"/>
              <a:t>2,18-27 </a:t>
            </a:r>
            <a:endParaRPr lang="de-CH" sz="3200" cap="small" dirty="0" smtClean="0"/>
          </a:p>
          <a:p>
            <a:r>
              <a:rPr lang="de-DE" sz="3200" cap="small" dirty="0"/>
              <a:t>III</a:t>
            </a:r>
            <a:r>
              <a:rPr lang="x-none" sz="3200" cap="small"/>
              <a:t>: </a:t>
            </a:r>
            <a:r>
              <a:rPr lang="x-none" sz="3200" cap="small" smtClean="0"/>
              <a:t>Geistausgießung</a:t>
            </a:r>
            <a:r>
              <a:rPr lang="de-DE" sz="3200" cap="small" dirty="0" smtClean="0"/>
              <a:t> – </a:t>
            </a:r>
            <a:r>
              <a:rPr lang="x-none" sz="3200" cap="small" smtClean="0"/>
              <a:t>Gericht </a:t>
            </a:r>
            <a:r>
              <a:rPr lang="de-CH" sz="3200" cap="small" dirty="0" smtClean="0"/>
              <a:t>über die Völker – Rettung und </a:t>
            </a:r>
            <a:r>
              <a:rPr lang="x-none" sz="3200" cap="small" smtClean="0"/>
              <a:t>Verherrlichung </a:t>
            </a:r>
            <a:r>
              <a:rPr lang="x-none" sz="3200" cap="small"/>
              <a:t>des Gottesvolkes  </a:t>
            </a:r>
            <a:r>
              <a:rPr lang="de-DE" sz="3200" cap="small" dirty="0">
                <a:solidFill>
                  <a:srgbClr val="C00000"/>
                </a:solidFill>
              </a:rPr>
              <a:t>„in </a:t>
            </a:r>
            <a:r>
              <a:rPr lang="de-DE" sz="3200" cap="small" dirty="0" smtClean="0">
                <a:solidFill>
                  <a:srgbClr val="C00000"/>
                </a:solidFill>
              </a:rPr>
              <a:t>jenen </a:t>
            </a:r>
            <a:r>
              <a:rPr lang="de-DE" sz="3200" cap="small" dirty="0">
                <a:solidFill>
                  <a:srgbClr val="C00000"/>
                </a:solidFill>
              </a:rPr>
              <a:t>Tagen“ </a:t>
            </a:r>
            <a:r>
              <a:rPr lang="de-DE" sz="3200" cap="small" dirty="0"/>
              <a:t>3,1- </a:t>
            </a:r>
            <a:r>
              <a:rPr lang="de-DE" sz="3200" cap="small" dirty="0" smtClean="0"/>
              <a:t>4,21</a:t>
            </a:r>
            <a:endParaRPr lang="de-CH" sz="3200" dirty="0"/>
          </a:p>
        </p:txBody>
      </p:sp>
    </p:spTree>
    <p:extLst>
      <p:ext uri="{BB962C8B-B14F-4D97-AF65-F5344CB8AC3E}">
        <p14:creationId xmlns:p14="http://schemas.microsoft.com/office/powerpoint/2010/main" val="4047247411"/>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179512" y="188640"/>
            <a:ext cx="8784976" cy="504056"/>
          </a:xfrm>
        </p:spPr>
        <p:txBody>
          <a:bodyPr/>
          <a:lstStyle/>
          <a:p>
            <a:r>
              <a:rPr lang="de-DE" dirty="0" smtClean="0"/>
              <a:t>Joel – Amos</a:t>
            </a:r>
            <a:endParaRPr lang="de-DE" dirty="0"/>
          </a:p>
        </p:txBody>
      </p:sp>
      <p:sp>
        <p:nvSpPr>
          <p:cNvPr id="10" name="Inhaltsplatzhalter 9"/>
          <p:cNvSpPr>
            <a:spLocks noGrp="1"/>
          </p:cNvSpPr>
          <p:nvPr>
            <p:ph sz="half" idx="1"/>
          </p:nvPr>
        </p:nvSpPr>
        <p:spPr>
          <a:xfrm>
            <a:off x="0" y="836712"/>
            <a:ext cx="4572000" cy="6021288"/>
          </a:xfrm>
        </p:spPr>
        <p:txBody>
          <a:bodyPr/>
          <a:lstStyle/>
          <a:p>
            <a:pPr lvl="2"/>
            <a:r>
              <a:rPr lang="de-DE" dirty="0"/>
              <a:t>Joel</a:t>
            </a:r>
          </a:p>
          <a:p>
            <a:r>
              <a:rPr lang="de-DE" sz="2400" dirty="0" smtClean="0"/>
              <a:t>Jahweh brüllt </a:t>
            </a:r>
            <a:r>
              <a:rPr lang="de-DE" sz="2400" dirty="0"/>
              <a:t>aus Zion</a:t>
            </a:r>
          </a:p>
          <a:p>
            <a:r>
              <a:rPr lang="de-DE" sz="2400" dirty="0"/>
              <a:t>Der finstere Tag </a:t>
            </a:r>
            <a:r>
              <a:rPr lang="de-DE" sz="2400" dirty="0" smtClean="0"/>
              <a:t>Jahwehs</a:t>
            </a:r>
            <a:endParaRPr lang="de-DE" sz="2400" dirty="0"/>
          </a:p>
          <a:p>
            <a:r>
              <a:rPr lang="de-DE" sz="2400" dirty="0" smtClean="0"/>
              <a:t>Rettung </a:t>
            </a:r>
            <a:r>
              <a:rPr lang="de-DE" sz="2400" dirty="0"/>
              <a:t>Israels</a:t>
            </a:r>
          </a:p>
          <a:p>
            <a:endParaRPr lang="de-DE" sz="2400" dirty="0"/>
          </a:p>
        </p:txBody>
      </p:sp>
      <p:sp>
        <p:nvSpPr>
          <p:cNvPr id="11" name="Inhaltsplatzhalter 10"/>
          <p:cNvSpPr>
            <a:spLocks noGrp="1"/>
          </p:cNvSpPr>
          <p:nvPr>
            <p:ph sz="half" idx="2"/>
          </p:nvPr>
        </p:nvSpPr>
        <p:spPr>
          <a:xfrm>
            <a:off x="4648200" y="836712"/>
            <a:ext cx="4495800" cy="6021288"/>
          </a:xfrm>
        </p:spPr>
        <p:txBody>
          <a:bodyPr/>
          <a:lstStyle/>
          <a:p>
            <a:pPr lvl="2"/>
            <a:r>
              <a:rPr lang="de-DE" dirty="0"/>
              <a:t>Amos </a:t>
            </a:r>
          </a:p>
          <a:p>
            <a:r>
              <a:rPr lang="de-DE" sz="2400" dirty="0"/>
              <a:t>Jahweh brüllt aus Zion</a:t>
            </a:r>
          </a:p>
          <a:p>
            <a:r>
              <a:rPr lang="de-DE" sz="2400" dirty="0"/>
              <a:t>Der finstere </a:t>
            </a:r>
            <a:r>
              <a:rPr lang="de-DE" sz="2400" dirty="0" smtClean="0"/>
              <a:t>Jahwehs</a:t>
            </a:r>
            <a:endParaRPr lang="de-DE" sz="2400" dirty="0"/>
          </a:p>
          <a:p>
            <a:r>
              <a:rPr lang="de-DE" sz="2400" dirty="0" smtClean="0"/>
              <a:t>Rettung </a:t>
            </a:r>
            <a:r>
              <a:rPr lang="de-DE" sz="2400" dirty="0"/>
              <a:t>Israels</a:t>
            </a:r>
          </a:p>
          <a:p>
            <a:pPr marL="0" indent="0">
              <a:buNone/>
            </a:pPr>
            <a:endParaRPr lang="de-DE" sz="2400" dirty="0"/>
          </a:p>
        </p:txBody>
      </p:sp>
    </p:spTree>
    <p:extLst>
      <p:ext uri="{BB962C8B-B14F-4D97-AF65-F5344CB8AC3E}">
        <p14:creationId xmlns:p14="http://schemas.microsoft.com/office/powerpoint/2010/main" val="9839971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4624"/>
            <a:ext cx="9144000" cy="1080120"/>
          </a:xfrm>
        </p:spPr>
        <p:txBody>
          <a:bodyPr/>
          <a:lstStyle/>
          <a:p>
            <a:r>
              <a:rPr lang="de-DE" sz="3600" cap="small" dirty="0" smtClean="0"/>
              <a:t>I</a:t>
            </a:r>
            <a:r>
              <a:rPr lang="de-DE" sz="3600" cap="small" dirty="0"/>
              <a:t>: Die Plage und der Aufruf zur Buße </a:t>
            </a:r>
            <a:r>
              <a:rPr lang="x-none" sz="3600" cap="small"/>
              <a:t>1,1- </a:t>
            </a:r>
            <a:r>
              <a:rPr lang="x-none" sz="3600" cap="small" smtClean="0"/>
              <a:t>2,17</a:t>
            </a:r>
            <a:endParaRPr lang="de-DE" sz="3600" dirty="0"/>
          </a:p>
        </p:txBody>
      </p:sp>
      <p:sp>
        <p:nvSpPr>
          <p:cNvPr id="3" name="Inhaltsplatzhalter 2"/>
          <p:cNvSpPr>
            <a:spLocks noGrp="1"/>
          </p:cNvSpPr>
          <p:nvPr>
            <p:ph idx="1"/>
          </p:nvPr>
        </p:nvSpPr>
        <p:spPr>
          <a:xfrm>
            <a:off x="0" y="980728"/>
            <a:ext cx="9144000" cy="5877272"/>
          </a:xfrm>
        </p:spPr>
        <p:txBody>
          <a:bodyPr/>
          <a:lstStyle/>
          <a:p>
            <a:r>
              <a:rPr lang="de-DE" sz="2800" dirty="0"/>
              <a:t>A. Die Heuschreckenplage </a:t>
            </a:r>
            <a:r>
              <a:rPr lang="de-DE" sz="2800" dirty="0" smtClean="0"/>
              <a:t>und der Tag </a:t>
            </a:r>
            <a:r>
              <a:rPr lang="de-DE" sz="2800" dirty="0"/>
              <a:t>Jahwehs </a:t>
            </a:r>
            <a:r>
              <a:rPr lang="x-none" sz="2800"/>
              <a:t>1</a:t>
            </a:r>
            <a:r>
              <a:rPr lang="de-DE" sz="2800" dirty="0"/>
              <a:t>,1-21</a:t>
            </a:r>
          </a:p>
          <a:p>
            <a:pPr lvl="1"/>
            <a:r>
              <a:rPr lang="de-CH" sz="2400" dirty="0"/>
              <a:t>1. Einleitung</a:t>
            </a:r>
            <a:r>
              <a:rPr lang="de-DE" sz="2400" dirty="0"/>
              <a:t> 1,1-4</a:t>
            </a:r>
          </a:p>
          <a:p>
            <a:pPr lvl="1"/>
            <a:r>
              <a:rPr lang="de-DE" sz="2400" dirty="0"/>
              <a:t>2. Aufrufe (</a:t>
            </a:r>
            <a:r>
              <a:rPr lang="de-CH" sz="2400" dirty="0"/>
              <a:t>Weckruf</a:t>
            </a:r>
            <a:r>
              <a:rPr lang="de-DE" sz="2400" dirty="0"/>
              <a:t>/</a:t>
            </a:r>
            <a:r>
              <a:rPr lang="de-CH" sz="2400" dirty="0"/>
              <a:t>Klageruf</a:t>
            </a:r>
            <a:r>
              <a:rPr lang="de-DE" sz="2400" dirty="0"/>
              <a:t>)</a:t>
            </a:r>
            <a:r>
              <a:rPr lang="de-CH" sz="2400" dirty="0"/>
              <a:t> angesichts der </a:t>
            </a:r>
            <a:r>
              <a:rPr lang="de-DE" sz="2400" dirty="0"/>
              <a:t>I</a:t>
            </a:r>
            <a:r>
              <a:rPr lang="de-CH" sz="2400" dirty="0" err="1"/>
              <a:t>nvasion</a:t>
            </a:r>
            <a:r>
              <a:rPr lang="de-DE" sz="2400" dirty="0"/>
              <a:t> 1,5-14</a:t>
            </a:r>
          </a:p>
          <a:p>
            <a:pPr lvl="2"/>
            <a:r>
              <a:rPr lang="de-CH" sz="2200" dirty="0"/>
              <a:t>. An die Trinker </a:t>
            </a:r>
            <a:r>
              <a:rPr lang="de-DE" sz="2200" dirty="0"/>
              <a:t>V. 5-7</a:t>
            </a:r>
          </a:p>
          <a:p>
            <a:pPr lvl="2"/>
            <a:r>
              <a:rPr lang="de-DE" sz="2200" dirty="0"/>
              <a:t>. An eine u</a:t>
            </a:r>
            <a:r>
              <a:rPr lang="de-CH" sz="2200" dirty="0" err="1"/>
              <a:t>ngenannte</a:t>
            </a:r>
            <a:r>
              <a:rPr lang="de-CH" sz="2200" dirty="0"/>
              <a:t> Adresse </a:t>
            </a:r>
            <a:r>
              <a:rPr lang="de-DE" sz="2200" dirty="0"/>
              <a:t>V. 8-10</a:t>
            </a:r>
          </a:p>
          <a:p>
            <a:pPr lvl="2"/>
            <a:r>
              <a:rPr lang="de-CH" sz="2200" dirty="0"/>
              <a:t>. An die Acker</a:t>
            </a:r>
            <a:r>
              <a:rPr lang="de-DE" sz="2200" dirty="0"/>
              <a:t>- und Weinbauern V. 11.12</a:t>
            </a:r>
          </a:p>
          <a:p>
            <a:pPr lvl="2"/>
            <a:r>
              <a:rPr lang="de-CH" sz="2200" dirty="0"/>
              <a:t>. An die Priester </a:t>
            </a:r>
            <a:r>
              <a:rPr lang="de-DE" sz="2200" dirty="0"/>
              <a:t>V. 13.14</a:t>
            </a:r>
          </a:p>
          <a:p>
            <a:pPr lvl="1"/>
            <a:r>
              <a:rPr lang="de-DE" sz="2400" dirty="0"/>
              <a:t>3. </a:t>
            </a:r>
            <a:r>
              <a:rPr lang="de-DE" sz="2400" dirty="0" smtClean="0"/>
              <a:t>Zusammenblendung mit dem</a:t>
            </a:r>
            <a:r>
              <a:rPr lang="de-CH" sz="2400" dirty="0" smtClean="0"/>
              <a:t> Tag Jahwehs (perspektivische Zeitverkürzung) </a:t>
            </a:r>
            <a:r>
              <a:rPr lang="de-DE" sz="2400" dirty="0"/>
              <a:t>1,</a:t>
            </a:r>
            <a:r>
              <a:rPr lang="de-CH" sz="2400" dirty="0"/>
              <a:t>15</a:t>
            </a:r>
            <a:r>
              <a:rPr lang="de-DE" sz="2400" dirty="0"/>
              <a:t>-20</a:t>
            </a:r>
          </a:p>
          <a:p>
            <a:endParaRPr lang="de-DE" sz="2800" dirty="0"/>
          </a:p>
        </p:txBody>
      </p:sp>
    </p:spTree>
    <p:extLst>
      <p:ext uri="{BB962C8B-B14F-4D97-AF65-F5344CB8AC3E}">
        <p14:creationId xmlns:p14="http://schemas.microsoft.com/office/powerpoint/2010/main" val="998067781"/>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sz="quarter"/>
          </p:nvPr>
        </p:nvSpPr>
        <p:spPr>
          <a:xfrm>
            <a:off x="685800" y="908720"/>
            <a:ext cx="7918648" cy="4104455"/>
          </a:xfrm>
        </p:spPr>
        <p:txBody>
          <a:bodyPr/>
          <a:lstStyle/>
          <a:p>
            <a:r>
              <a:rPr lang="de-CH" sz="4800" dirty="0" smtClean="0"/>
              <a:t>Exkurs: Der Tag des Herrn </a:t>
            </a:r>
            <a:br>
              <a:rPr lang="de-CH" sz="4800" dirty="0" smtClean="0"/>
            </a:br>
            <a:r>
              <a:rPr lang="de-DE" sz="4800" b="0" dirty="0" smtClean="0"/>
              <a:t>Der endzeitliche</a:t>
            </a:r>
            <a:br>
              <a:rPr lang="de-DE" sz="4800" b="0" dirty="0" smtClean="0"/>
            </a:br>
            <a:r>
              <a:rPr lang="de-DE" sz="4800" b="0" dirty="0" smtClean="0"/>
              <a:t>„Tag Jahwehs“</a:t>
            </a:r>
            <a:endParaRPr lang="de-CH" sz="4800" dirty="0"/>
          </a:p>
        </p:txBody>
      </p:sp>
      <p:sp>
        <p:nvSpPr>
          <p:cNvPr id="5" name="Untertitel 4"/>
          <p:cNvSpPr>
            <a:spLocks noGrp="1"/>
          </p:cNvSpPr>
          <p:nvPr>
            <p:ph type="subTitle" sz="quarter" idx="1"/>
          </p:nvPr>
        </p:nvSpPr>
        <p:spPr/>
        <p:txBody>
          <a:bodyPr/>
          <a:lstStyle/>
          <a:p>
            <a:r>
              <a:rPr lang="de-DE" sz="3200" b="0" dirty="0" smtClean="0"/>
              <a:t> </a:t>
            </a:r>
          </a:p>
          <a:p>
            <a:endParaRPr lang="de-DE" sz="3200" b="0" dirty="0"/>
          </a:p>
          <a:p>
            <a:r>
              <a:rPr lang="de-DE" sz="1400" b="0" dirty="0" smtClean="0"/>
              <a:t>Thomas </a:t>
            </a:r>
            <a:r>
              <a:rPr lang="de-DE" sz="1400" b="0" dirty="0" err="1" smtClean="0"/>
              <a:t>Jettel</a:t>
            </a:r>
            <a:r>
              <a:rPr lang="de-DE" sz="1400" b="0" dirty="0" smtClean="0"/>
              <a:t> </a:t>
            </a:r>
            <a:endParaRPr lang="de-CH" sz="1400" b="0" dirty="0"/>
          </a:p>
        </p:txBody>
      </p:sp>
    </p:spTree>
    <p:extLst>
      <p:ext uri="{BB962C8B-B14F-4D97-AF65-F5344CB8AC3E}">
        <p14:creationId xmlns:p14="http://schemas.microsoft.com/office/powerpoint/2010/main" val="256689375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512" y="0"/>
            <a:ext cx="8784976" cy="980728"/>
          </a:xfrm>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97283" name="Rectangle 3"/>
          <p:cNvSpPr>
            <a:spLocks noGrp="1" noChangeArrowheads="1"/>
          </p:cNvSpPr>
          <p:nvPr>
            <p:ph type="body" idx="1"/>
          </p:nvPr>
        </p:nvSpPr>
        <p:spPr>
          <a:xfrm>
            <a:off x="0" y="836712"/>
            <a:ext cx="9144000" cy="6021288"/>
          </a:xfrm>
        </p:spPr>
        <p:txBody>
          <a:bodyPr/>
          <a:lstStyle/>
          <a:p>
            <a:pPr eaLnBrk="1" hangingPunct="1">
              <a:lnSpc>
                <a:spcPct val="90000"/>
              </a:lnSpc>
              <a:defRPr/>
            </a:pPr>
            <a:r>
              <a:rPr lang="en-US" sz="2800" dirty="0">
                <a:solidFill>
                  <a:schemeClr val="accent1"/>
                </a:solidFill>
              </a:rPr>
              <a:t>Joel </a:t>
            </a:r>
            <a:r>
              <a:rPr lang="en-US" sz="2800" dirty="0" smtClean="0">
                <a:solidFill>
                  <a:schemeClr val="accent1"/>
                </a:solidFill>
              </a:rPr>
              <a:t>1,15</a:t>
            </a:r>
            <a:r>
              <a:rPr lang="de-CH" sz="2800" dirty="0" smtClean="0"/>
              <a:t> </a:t>
            </a:r>
            <a:r>
              <a:rPr lang="de-CH" sz="2800" b="0" dirty="0" smtClean="0"/>
              <a:t> </a:t>
            </a:r>
            <a:r>
              <a:rPr lang="de-CH" sz="2800" dirty="0" smtClean="0"/>
              <a:t>… nahe </a:t>
            </a:r>
            <a:r>
              <a:rPr lang="de-CH" sz="2800" dirty="0"/>
              <a:t>ist </a:t>
            </a:r>
            <a:r>
              <a:rPr lang="de-CH" sz="2800" dirty="0">
                <a:solidFill>
                  <a:srgbClr val="0070C0"/>
                </a:solidFill>
              </a:rPr>
              <a:t>der Tag JAHWEHS</a:t>
            </a:r>
            <a:r>
              <a:rPr lang="de-CH" sz="2800" dirty="0"/>
              <a:t>, und er kommt wie eine Verwüstung von dem Allmächtigen</a:t>
            </a:r>
            <a:r>
              <a:rPr lang="de-CH" sz="2800" b="0" dirty="0" smtClean="0"/>
              <a:t>. </a:t>
            </a:r>
            <a:r>
              <a:rPr lang="en-US" sz="2800" dirty="0" smtClean="0">
                <a:solidFill>
                  <a:schemeClr val="accent1"/>
                </a:solidFill>
              </a:rPr>
              <a:t>2,1.2</a:t>
            </a:r>
            <a:r>
              <a:rPr lang="en-US" sz="2800" dirty="0" smtClean="0"/>
              <a:t> </a:t>
            </a:r>
            <a:r>
              <a:rPr lang="de-CH" sz="2800" dirty="0" smtClean="0"/>
              <a:t>… es </a:t>
            </a:r>
            <a:r>
              <a:rPr lang="de-CH" sz="2800" dirty="0"/>
              <a:t>kommt </a:t>
            </a:r>
            <a:r>
              <a:rPr lang="de-CH" sz="2800" dirty="0">
                <a:solidFill>
                  <a:srgbClr val="0070C0"/>
                </a:solidFill>
              </a:rPr>
              <a:t>der Tag JAHWEHS</a:t>
            </a:r>
            <a:r>
              <a:rPr lang="de-CH" sz="2800" dirty="0"/>
              <a:t>, denn er ist nahe:  </a:t>
            </a:r>
            <a:r>
              <a:rPr lang="de-CH" sz="2800" dirty="0" smtClean="0"/>
              <a:t>ein </a:t>
            </a:r>
            <a:r>
              <a:rPr lang="de-CH" sz="2800" dirty="0"/>
              <a:t>Tag der Finsternis und der Dunkelheit, ein Tag des Gewölks und der Wolkennacht</a:t>
            </a:r>
            <a:r>
              <a:rPr lang="de-CH" sz="2800" dirty="0" smtClean="0"/>
              <a:t>. </a:t>
            </a:r>
            <a:r>
              <a:rPr lang="en-US" sz="2800" dirty="0" smtClean="0">
                <a:solidFill>
                  <a:schemeClr val="accent1"/>
                </a:solidFill>
              </a:rPr>
              <a:t>2,11 </a:t>
            </a:r>
            <a:r>
              <a:rPr lang="de-CH" sz="2800" dirty="0" smtClean="0"/>
              <a:t>denn </a:t>
            </a:r>
            <a:r>
              <a:rPr lang="de-CH" sz="2800" dirty="0"/>
              <a:t>groß ist der Tag JAHWEHS und sehr Furcht gebietend. Und wer kann ihn ertragen? </a:t>
            </a:r>
            <a:endParaRPr lang="en-US" sz="2800" dirty="0">
              <a:solidFill>
                <a:schemeClr val="accent1"/>
              </a:solidFill>
            </a:endParaRPr>
          </a:p>
          <a:p>
            <a:pPr eaLnBrk="1" hangingPunct="1">
              <a:lnSpc>
                <a:spcPct val="90000"/>
              </a:lnSpc>
              <a:defRPr/>
            </a:pPr>
            <a:r>
              <a:rPr lang="en-US" sz="2800" dirty="0" smtClean="0">
                <a:solidFill>
                  <a:schemeClr val="accent1"/>
                </a:solidFill>
                <a:effectLst/>
              </a:rPr>
              <a:t>3,4</a:t>
            </a:r>
            <a:r>
              <a:rPr lang="en-US" sz="2800" b="1" dirty="0" smtClean="0">
                <a:effectLst/>
              </a:rPr>
              <a:t> </a:t>
            </a:r>
            <a:r>
              <a:rPr lang="en-US" sz="2800" dirty="0" smtClean="0">
                <a:effectLst/>
              </a:rPr>
              <a:t> Die </a:t>
            </a:r>
            <a:r>
              <a:rPr lang="en-US" sz="2800" dirty="0" err="1" smtClean="0">
                <a:effectLst/>
              </a:rPr>
              <a:t>Sonne</a:t>
            </a:r>
            <a:r>
              <a:rPr lang="en-US" sz="2800" dirty="0" smtClean="0">
                <a:effectLst/>
              </a:rPr>
              <a:t> </a:t>
            </a:r>
            <a:r>
              <a:rPr lang="en-US" sz="2800" dirty="0" err="1" smtClean="0">
                <a:effectLst/>
              </a:rPr>
              <a:t>wird</a:t>
            </a:r>
            <a:r>
              <a:rPr lang="en-US" sz="2800" dirty="0" smtClean="0">
                <a:effectLst/>
              </a:rPr>
              <a:t> in </a:t>
            </a:r>
            <a:r>
              <a:rPr lang="en-US" sz="2800" dirty="0" err="1" smtClean="0">
                <a:effectLst/>
              </a:rPr>
              <a:t>Finsternis</a:t>
            </a:r>
            <a:r>
              <a:rPr lang="en-US" sz="2800" dirty="0" smtClean="0">
                <a:effectLst/>
              </a:rPr>
              <a:t> </a:t>
            </a:r>
            <a:r>
              <a:rPr lang="en-US" sz="2800" dirty="0" err="1" smtClean="0">
                <a:effectLst/>
              </a:rPr>
              <a:t>verwandelt</a:t>
            </a:r>
            <a:r>
              <a:rPr lang="en-US" sz="2800" dirty="0" smtClean="0">
                <a:effectLst/>
              </a:rPr>
              <a:t> </a:t>
            </a:r>
            <a:r>
              <a:rPr lang="en-US" sz="2800" dirty="0" err="1" smtClean="0">
                <a:effectLst/>
              </a:rPr>
              <a:t>werden</a:t>
            </a:r>
            <a:r>
              <a:rPr lang="en-US" sz="2800" dirty="0" smtClean="0">
                <a:effectLst/>
              </a:rPr>
              <a:t> und der </a:t>
            </a:r>
            <a:r>
              <a:rPr lang="en-US" sz="2800" dirty="0" err="1" smtClean="0">
                <a:effectLst/>
              </a:rPr>
              <a:t>Mond</a:t>
            </a:r>
            <a:r>
              <a:rPr lang="en-US" sz="2800" dirty="0" smtClean="0">
                <a:effectLst/>
              </a:rPr>
              <a:t> in </a:t>
            </a:r>
            <a:r>
              <a:rPr lang="en-US" sz="2800" dirty="0" err="1" smtClean="0">
                <a:effectLst/>
              </a:rPr>
              <a:t>Blut</a:t>
            </a:r>
            <a:r>
              <a:rPr lang="en-US" sz="2800" dirty="0" smtClean="0">
                <a:effectLst/>
              </a:rPr>
              <a:t>, </a:t>
            </a:r>
            <a:r>
              <a:rPr lang="en-US" sz="2800" dirty="0" err="1" smtClean="0">
                <a:effectLst/>
              </a:rPr>
              <a:t>ehe</a:t>
            </a:r>
            <a:r>
              <a:rPr lang="en-US" sz="2800" dirty="0" smtClean="0">
                <a:effectLst/>
              </a:rPr>
              <a:t> </a:t>
            </a:r>
            <a:r>
              <a:rPr lang="en-US" sz="2800" dirty="0" smtClean="0">
                <a:solidFill>
                  <a:schemeClr val="accent1"/>
                </a:solidFill>
                <a:effectLst/>
              </a:rPr>
              <a:t>der </a:t>
            </a:r>
            <a:r>
              <a:rPr lang="en-US" sz="2800" dirty="0" err="1" smtClean="0">
                <a:solidFill>
                  <a:schemeClr val="accent1"/>
                </a:solidFill>
                <a:effectLst/>
              </a:rPr>
              <a:t>große</a:t>
            </a:r>
            <a:r>
              <a:rPr lang="en-US" sz="2800" dirty="0" smtClean="0">
                <a:solidFill>
                  <a:schemeClr val="accent1"/>
                </a:solidFill>
                <a:effectLst/>
              </a:rPr>
              <a:t> und </a:t>
            </a:r>
            <a:r>
              <a:rPr lang="en-US" sz="2800" dirty="0" err="1" smtClean="0">
                <a:solidFill>
                  <a:schemeClr val="accent1"/>
                </a:solidFill>
                <a:effectLst/>
              </a:rPr>
              <a:t>Furcht</a:t>
            </a:r>
            <a:r>
              <a:rPr lang="en-US" sz="2800" dirty="0" smtClean="0">
                <a:solidFill>
                  <a:schemeClr val="accent1"/>
                </a:solidFill>
                <a:effectLst/>
              </a:rPr>
              <a:t> </a:t>
            </a:r>
            <a:r>
              <a:rPr lang="en-US" sz="2800" dirty="0" err="1" smtClean="0">
                <a:solidFill>
                  <a:schemeClr val="accent1"/>
                </a:solidFill>
                <a:effectLst/>
              </a:rPr>
              <a:t>gebietende</a:t>
            </a:r>
            <a:r>
              <a:rPr lang="en-US" sz="2800" dirty="0" smtClean="0">
                <a:solidFill>
                  <a:schemeClr val="accent1"/>
                </a:solidFill>
                <a:effectLst/>
              </a:rPr>
              <a:t> Tag JAHWEHs</a:t>
            </a:r>
            <a:r>
              <a:rPr lang="en-US" sz="2800" dirty="0" smtClean="0">
                <a:effectLst/>
              </a:rPr>
              <a:t> </a:t>
            </a:r>
            <a:r>
              <a:rPr lang="en-US" sz="2800" dirty="0" err="1" smtClean="0">
                <a:effectLst/>
              </a:rPr>
              <a:t>kommt</a:t>
            </a:r>
            <a:r>
              <a:rPr lang="en-US" sz="2800" dirty="0" smtClean="0">
                <a:effectLst/>
              </a:rPr>
              <a:t>. …  </a:t>
            </a:r>
            <a:r>
              <a:rPr lang="en-US" sz="2800" dirty="0" smtClean="0">
                <a:solidFill>
                  <a:schemeClr val="accent1"/>
                </a:solidFill>
                <a:effectLst/>
              </a:rPr>
              <a:t>4,14-16 </a:t>
            </a:r>
            <a:r>
              <a:rPr lang="en-US" sz="2800" dirty="0" smtClean="0">
                <a:effectLst/>
              </a:rPr>
              <a:t> </a:t>
            </a:r>
            <a:r>
              <a:rPr lang="en-US" sz="2800" dirty="0" err="1" smtClean="0">
                <a:effectLst/>
              </a:rPr>
              <a:t>Getümmel</a:t>
            </a:r>
            <a:r>
              <a:rPr lang="en-US" sz="2800" dirty="0" smtClean="0">
                <a:effectLst/>
              </a:rPr>
              <a:t> um </a:t>
            </a:r>
            <a:r>
              <a:rPr lang="en-US" sz="2800" dirty="0" err="1" smtClean="0">
                <a:effectLst/>
              </a:rPr>
              <a:t>Getümmel</a:t>
            </a:r>
            <a:r>
              <a:rPr lang="en-US" sz="2800" dirty="0" smtClean="0">
                <a:effectLst/>
              </a:rPr>
              <a:t> </a:t>
            </a:r>
            <a:r>
              <a:rPr lang="en-US" sz="2800" dirty="0" err="1" smtClean="0">
                <a:effectLst/>
              </a:rPr>
              <a:t>im</a:t>
            </a:r>
            <a:r>
              <a:rPr lang="en-US" sz="2800" dirty="0" smtClean="0">
                <a:effectLst/>
              </a:rPr>
              <a:t> Tal der </a:t>
            </a:r>
            <a:r>
              <a:rPr lang="en-US" sz="2800" dirty="0" err="1" smtClean="0">
                <a:effectLst/>
              </a:rPr>
              <a:t>Entscheidung</a:t>
            </a:r>
            <a:r>
              <a:rPr lang="en-US" sz="2800" dirty="0" smtClean="0">
                <a:effectLst/>
              </a:rPr>
              <a:t>! – </a:t>
            </a:r>
            <a:r>
              <a:rPr lang="en-US" sz="2800" dirty="0" err="1" smtClean="0">
                <a:effectLst/>
              </a:rPr>
              <a:t>denn</a:t>
            </a:r>
            <a:r>
              <a:rPr lang="en-US" sz="2800" dirty="0" smtClean="0">
                <a:effectLst/>
              </a:rPr>
              <a:t> </a:t>
            </a:r>
            <a:r>
              <a:rPr lang="en-US" sz="2800" dirty="0" err="1" smtClean="0">
                <a:solidFill>
                  <a:schemeClr val="accent1"/>
                </a:solidFill>
                <a:effectLst/>
              </a:rPr>
              <a:t>nahe</a:t>
            </a:r>
            <a:r>
              <a:rPr lang="en-US" sz="2800" dirty="0" smtClean="0">
                <a:solidFill>
                  <a:schemeClr val="accent1"/>
                </a:solidFill>
                <a:effectLst/>
              </a:rPr>
              <a:t> </a:t>
            </a:r>
            <a:r>
              <a:rPr lang="en-US" sz="2800" dirty="0" err="1" smtClean="0">
                <a:solidFill>
                  <a:schemeClr val="accent1"/>
                </a:solidFill>
                <a:effectLst/>
              </a:rPr>
              <a:t>ist</a:t>
            </a:r>
            <a:r>
              <a:rPr lang="en-US" sz="2800" dirty="0" smtClean="0">
                <a:solidFill>
                  <a:schemeClr val="accent1"/>
                </a:solidFill>
                <a:effectLst/>
              </a:rPr>
              <a:t> der Tag JAHWEHs</a:t>
            </a:r>
            <a:r>
              <a:rPr lang="en-US" sz="2800" dirty="0" smtClean="0">
                <a:effectLst/>
              </a:rPr>
              <a:t> </a:t>
            </a:r>
            <a:r>
              <a:rPr lang="en-US" sz="2800" dirty="0" err="1" smtClean="0">
                <a:effectLst/>
              </a:rPr>
              <a:t>im</a:t>
            </a:r>
            <a:r>
              <a:rPr lang="en-US" sz="2800" dirty="0" smtClean="0">
                <a:effectLst/>
              </a:rPr>
              <a:t> Tal der </a:t>
            </a:r>
            <a:r>
              <a:rPr lang="en-US" sz="2800" dirty="0" err="1" smtClean="0">
                <a:effectLst/>
              </a:rPr>
              <a:t>Entscheidung</a:t>
            </a:r>
            <a:r>
              <a:rPr lang="en-US" sz="2800" dirty="0" smtClean="0">
                <a:effectLst/>
              </a:rPr>
              <a:t>.  15 Die </a:t>
            </a:r>
            <a:r>
              <a:rPr lang="en-US" sz="2800" dirty="0" err="1" smtClean="0">
                <a:effectLst/>
              </a:rPr>
              <a:t>Sonne</a:t>
            </a:r>
            <a:r>
              <a:rPr lang="en-US" sz="2800" dirty="0" smtClean="0">
                <a:effectLst/>
              </a:rPr>
              <a:t> und der </a:t>
            </a:r>
            <a:r>
              <a:rPr lang="en-US" sz="2800" dirty="0" err="1" smtClean="0">
                <a:effectLst/>
              </a:rPr>
              <a:t>Mond</a:t>
            </a:r>
            <a:r>
              <a:rPr lang="en-US" sz="2800" dirty="0" smtClean="0">
                <a:effectLst/>
              </a:rPr>
              <a:t> </a:t>
            </a:r>
            <a:r>
              <a:rPr lang="en-US" sz="2800" dirty="0" err="1" smtClean="0">
                <a:effectLst/>
              </a:rPr>
              <a:t>werden</a:t>
            </a:r>
            <a:r>
              <a:rPr lang="en-US" sz="2800" dirty="0" smtClean="0">
                <a:effectLst/>
              </a:rPr>
              <a:t> </a:t>
            </a:r>
            <a:r>
              <a:rPr lang="en-US" sz="2800" dirty="0" err="1" smtClean="0">
                <a:effectLst/>
              </a:rPr>
              <a:t>dunkel</a:t>
            </a:r>
            <a:r>
              <a:rPr lang="en-US" sz="2800" dirty="0" smtClean="0">
                <a:effectLst/>
              </a:rPr>
              <a:t>, und die Sterne </a:t>
            </a:r>
            <a:r>
              <a:rPr lang="en-US" sz="2800" dirty="0" err="1" smtClean="0">
                <a:effectLst/>
              </a:rPr>
              <a:t>verhalten</a:t>
            </a:r>
            <a:r>
              <a:rPr lang="en-US" sz="2800" dirty="0" smtClean="0">
                <a:effectLst/>
              </a:rPr>
              <a:t> </a:t>
            </a:r>
            <a:r>
              <a:rPr lang="en-US" sz="2800" dirty="0" err="1" smtClean="0">
                <a:effectLst/>
              </a:rPr>
              <a:t>ihren</a:t>
            </a:r>
            <a:r>
              <a:rPr lang="en-US" sz="2800" dirty="0" smtClean="0">
                <a:effectLst/>
              </a:rPr>
              <a:t> </a:t>
            </a:r>
            <a:r>
              <a:rPr lang="en-US" sz="2800" dirty="0" err="1" smtClean="0">
                <a:effectLst/>
              </a:rPr>
              <a:t>Glanz</a:t>
            </a:r>
            <a:r>
              <a:rPr lang="en-US" sz="2800" dirty="0" smtClean="0">
                <a:effectLst/>
              </a:rPr>
              <a:t>.  16 Und JAHWEH </a:t>
            </a:r>
            <a:r>
              <a:rPr lang="en-US" sz="2800" dirty="0" err="1" smtClean="0">
                <a:effectLst/>
              </a:rPr>
              <a:t>brüllt</a:t>
            </a:r>
            <a:r>
              <a:rPr lang="en-US" sz="2800" dirty="0" smtClean="0">
                <a:effectLst/>
              </a:rPr>
              <a:t> </a:t>
            </a:r>
            <a:r>
              <a:rPr lang="en-US" sz="2800" dirty="0" err="1" smtClean="0">
                <a:effectLst/>
              </a:rPr>
              <a:t>aus</a:t>
            </a:r>
            <a:r>
              <a:rPr lang="en-US" sz="2800" dirty="0" smtClean="0">
                <a:effectLst/>
              </a:rPr>
              <a:t> </a:t>
            </a:r>
            <a:r>
              <a:rPr lang="en-US" sz="2800" dirty="0" err="1" smtClean="0">
                <a:effectLst/>
              </a:rPr>
              <a:t>Zijon</a:t>
            </a:r>
            <a:r>
              <a:rPr lang="en-US" sz="2800" dirty="0" smtClean="0">
                <a:effectLst/>
              </a:rPr>
              <a:t> und </a:t>
            </a:r>
            <a:r>
              <a:rPr lang="en-US" sz="2800" dirty="0" err="1" smtClean="0">
                <a:effectLst/>
              </a:rPr>
              <a:t>lässt</a:t>
            </a:r>
            <a:r>
              <a:rPr lang="en-US" sz="2800" dirty="0" smtClean="0">
                <a:effectLst/>
              </a:rPr>
              <a:t> </a:t>
            </a:r>
            <a:r>
              <a:rPr lang="en-US" sz="2800" dirty="0" err="1" smtClean="0">
                <a:effectLst/>
              </a:rPr>
              <a:t>aus</a:t>
            </a:r>
            <a:r>
              <a:rPr lang="en-US" sz="2800" dirty="0" smtClean="0">
                <a:effectLst/>
              </a:rPr>
              <a:t> Jerusalem seine </a:t>
            </a:r>
            <a:r>
              <a:rPr lang="en-US" sz="2800" dirty="0" err="1" smtClean="0">
                <a:effectLst/>
              </a:rPr>
              <a:t>Stimme</a:t>
            </a:r>
            <a:r>
              <a:rPr lang="en-US" sz="2800" dirty="0" smtClean="0">
                <a:effectLst/>
              </a:rPr>
              <a:t> </a:t>
            </a:r>
            <a:r>
              <a:rPr lang="en-US" sz="2800" dirty="0" err="1" smtClean="0">
                <a:effectLst/>
              </a:rPr>
              <a:t>erschallen</a:t>
            </a:r>
            <a:r>
              <a:rPr lang="en-US" sz="2800" dirty="0" smtClean="0">
                <a:effectLst/>
              </a:rPr>
              <a:t>. Und </a:t>
            </a:r>
            <a:r>
              <a:rPr lang="en-US" sz="2800" dirty="0" err="1" smtClean="0">
                <a:effectLst/>
              </a:rPr>
              <a:t>Himmel</a:t>
            </a:r>
            <a:r>
              <a:rPr lang="en-US" sz="2800" dirty="0" smtClean="0">
                <a:effectLst/>
              </a:rPr>
              <a:t> und </a:t>
            </a:r>
            <a:r>
              <a:rPr lang="en-US" sz="2800" dirty="0" err="1" smtClean="0">
                <a:effectLst/>
              </a:rPr>
              <a:t>Erde</a:t>
            </a:r>
            <a:r>
              <a:rPr lang="en-US" sz="2800" dirty="0" smtClean="0">
                <a:effectLst/>
              </a:rPr>
              <a:t> </a:t>
            </a:r>
            <a:r>
              <a:rPr lang="en-US" sz="2800" dirty="0" err="1" smtClean="0">
                <a:effectLst/>
              </a:rPr>
              <a:t>erbeben</a:t>
            </a:r>
            <a:r>
              <a:rPr lang="en-US" sz="2800" dirty="0" smtClean="0">
                <a:effectLst/>
              </a:rPr>
              <a:t>. </a:t>
            </a:r>
            <a:r>
              <a:rPr lang="en-US" sz="2800" dirty="0" err="1" smtClean="0">
                <a:effectLst/>
              </a:rPr>
              <a:t>Doch</a:t>
            </a:r>
            <a:r>
              <a:rPr lang="en-US" sz="2800" dirty="0" smtClean="0">
                <a:effectLst/>
              </a:rPr>
              <a:t> </a:t>
            </a:r>
            <a:r>
              <a:rPr lang="en-US" sz="2800" dirty="0" err="1" smtClean="0">
                <a:effectLst/>
              </a:rPr>
              <a:t>ist</a:t>
            </a:r>
            <a:r>
              <a:rPr lang="en-US" sz="2800" dirty="0" smtClean="0">
                <a:effectLst/>
              </a:rPr>
              <a:t> JAHWEH </a:t>
            </a:r>
            <a:r>
              <a:rPr lang="en-US" sz="2800" dirty="0" err="1" smtClean="0">
                <a:effectLst/>
              </a:rPr>
              <a:t>eine</a:t>
            </a:r>
            <a:r>
              <a:rPr lang="en-US" sz="2800" dirty="0" smtClean="0">
                <a:effectLst/>
              </a:rPr>
              <a:t> </a:t>
            </a:r>
            <a:r>
              <a:rPr lang="en-US" sz="2800" dirty="0" err="1" smtClean="0">
                <a:effectLst/>
              </a:rPr>
              <a:t>Zuflucht</a:t>
            </a:r>
            <a:r>
              <a:rPr lang="en-US" sz="2800" dirty="0" smtClean="0">
                <a:effectLst/>
              </a:rPr>
              <a:t> </a:t>
            </a:r>
            <a:r>
              <a:rPr lang="en-US" sz="2800" dirty="0" err="1" smtClean="0">
                <a:effectLst/>
              </a:rPr>
              <a:t>für</a:t>
            </a:r>
            <a:r>
              <a:rPr lang="en-US" sz="2800" dirty="0" smtClean="0">
                <a:effectLst/>
              </a:rPr>
              <a:t> </a:t>
            </a:r>
            <a:r>
              <a:rPr lang="en-US" sz="2800" dirty="0" err="1" smtClean="0">
                <a:effectLst/>
              </a:rPr>
              <a:t>sein</a:t>
            </a:r>
            <a:r>
              <a:rPr lang="en-US" sz="2800" dirty="0" smtClean="0">
                <a:effectLst/>
              </a:rPr>
              <a:t> Volk ….</a:t>
            </a:r>
            <a:r>
              <a:rPr lang="en-US" sz="2800" dirty="0" smtClean="0"/>
              <a:t> </a:t>
            </a:r>
            <a:endParaRPr lang="de-DE" sz="2800" dirty="0" smtClean="0"/>
          </a:p>
        </p:txBody>
      </p:sp>
    </p:spTree>
    <p:extLst>
      <p:ext uri="{BB962C8B-B14F-4D97-AF65-F5344CB8AC3E}">
        <p14:creationId xmlns:p14="http://schemas.microsoft.com/office/powerpoint/2010/main" val="3051553381"/>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endParaRPr lang="de-DE" sz="3600" b="0" dirty="0" smtClean="0"/>
          </a:p>
        </p:txBody>
      </p:sp>
      <p:sp>
        <p:nvSpPr>
          <p:cNvPr id="100355" name="Rectangle 3"/>
          <p:cNvSpPr>
            <a:spLocks noGrp="1" noChangeArrowheads="1"/>
          </p:cNvSpPr>
          <p:nvPr>
            <p:ph type="body" idx="1"/>
          </p:nvPr>
        </p:nvSpPr>
        <p:spPr/>
        <p:txBody>
          <a:bodyPr/>
          <a:lstStyle/>
          <a:p>
            <a:pPr eaLnBrk="1" hangingPunct="1">
              <a:defRPr/>
            </a:pPr>
            <a:r>
              <a:rPr lang="de-DE" sz="2800" dirty="0" smtClean="0">
                <a:solidFill>
                  <a:schemeClr val="accent1"/>
                </a:solidFill>
              </a:rPr>
              <a:t>Mal 3,1-2</a:t>
            </a:r>
            <a:r>
              <a:rPr lang="de-DE" sz="2800" dirty="0" smtClean="0"/>
              <a:t>  Und plötzlich wird zu seinem Tempel kommen JAHWEH, den ihr sucht. Und der Bote des Bundes, den ihr begehrt: Siehe, er kommt, ...  2 Wer aber kann </a:t>
            </a:r>
            <a:r>
              <a:rPr lang="de-DE" sz="2800" dirty="0" smtClean="0">
                <a:solidFill>
                  <a:schemeClr val="accent1"/>
                </a:solidFill>
              </a:rPr>
              <a:t>den Tag seines Kommens</a:t>
            </a:r>
            <a:r>
              <a:rPr lang="de-DE" sz="2800" dirty="0" smtClean="0"/>
              <a:t> ertragen, und wer wird bei seinem Erscheinen bestehen?</a:t>
            </a:r>
          </a:p>
        </p:txBody>
      </p:sp>
    </p:spTree>
    <p:extLst>
      <p:ext uri="{BB962C8B-B14F-4D97-AF65-F5344CB8AC3E}">
        <p14:creationId xmlns:p14="http://schemas.microsoft.com/office/powerpoint/2010/main" val="184066629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4451" name="Rectangle 3"/>
          <p:cNvSpPr>
            <a:spLocks noGrp="1" noChangeArrowheads="1"/>
          </p:cNvSpPr>
          <p:nvPr>
            <p:ph type="body" idx="1"/>
          </p:nvPr>
        </p:nvSpPr>
        <p:spPr>
          <a:xfrm>
            <a:off x="179512" y="1484784"/>
            <a:ext cx="8964488" cy="5373216"/>
          </a:xfrm>
        </p:spPr>
        <p:txBody>
          <a:bodyPr/>
          <a:lstStyle/>
          <a:p>
            <a:pPr eaLnBrk="1" hangingPunct="1">
              <a:lnSpc>
                <a:spcPct val="80000"/>
              </a:lnSpc>
              <a:defRPr/>
            </a:pPr>
            <a:r>
              <a:rPr lang="de-DE" sz="2800" dirty="0" smtClean="0">
                <a:solidFill>
                  <a:srgbClr val="0070C0"/>
                </a:solidFill>
              </a:rPr>
              <a:t>Mal 3,16-21</a:t>
            </a:r>
            <a:r>
              <a:rPr lang="de-DE" sz="2800" dirty="0" smtClean="0"/>
              <a:t>: „.. ein Gedenkbuch wurde vor ihm geschrieben für die, die JAHWEH fürchten und die seinen Namen achten.  17 Und sie werden mir, sagt JAHWEH der Heere, zum Eigentum sein </a:t>
            </a:r>
            <a:r>
              <a:rPr lang="de-DE" sz="2800" dirty="0" smtClean="0">
                <a:solidFill>
                  <a:schemeClr val="accent1"/>
                </a:solidFill>
              </a:rPr>
              <a:t>an dem Tag, den ich machen werde</a:t>
            </a:r>
            <a:r>
              <a:rPr lang="de-DE" sz="2800" dirty="0" smtClean="0"/>
              <a:t>. Und ich werde sie verschonen, wie ein Mann seinen Sohn verschont, der ihm dient.  18 Und ihr werdet wieder den Unterschied sehen zwischen dem Gerechten und dem Ehrfurchtslosen, zwischen dem, der Gott dient, und dem, der ihm nicht dient.  19 denn siehe, </a:t>
            </a:r>
            <a:r>
              <a:rPr lang="de-DE" sz="2800" dirty="0" smtClean="0">
                <a:solidFill>
                  <a:schemeClr val="accent1"/>
                </a:solidFill>
              </a:rPr>
              <a:t>der Tag kommt</a:t>
            </a:r>
            <a:r>
              <a:rPr lang="de-DE" sz="2800" dirty="0" smtClean="0"/>
              <a:t>, brennend wie ein Ofen. Und alle Übermütigen und alle Täter der Ehrfurchtslosigkeit werden zu Stoppeln werden. Und </a:t>
            </a:r>
            <a:r>
              <a:rPr lang="de-DE" sz="2800" dirty="0" smtClean="0">
                <a:solidFill>
                  <a:schemeClr val="accent1"/>
                </a:solidFill>
              </a:rPr>
              <a:t>der kommende Tag</a:t>
            </a:r>
            <a:r>
              <a:rPr lang="de-DE" sz="2800" dirty="0" smtClean="0"/>
              <a:t> wird sie verbrennen, ...  20 Aber euch, die ihr meinen Namen fürchtet, wird die Sonne der Gerechtigkeit aufgehen mit Heilung in ihren Flügeln.“ </a:t>
            </a:r>
          </a:p>
        </p:txBody>
      </p:sp>
    </p:spTree>
    <p:extLst>
      <p:ext uri="{BB962C8B-B14F-4D97-AF65-F5344CB8AC3E}">
        <p14:creationId xmlns:p14="http://schemas.microsoft.com/office/powerpoint/2010/main" val="2827005403"/>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3427" name="Rectangle 3"/>
          <p:cNvSpPr>
            <a:spLocks noGrp="1" noChangeArrowheads="1"/>
          </p:cNvSpPr>
          <p:nvPr>
            <p:ph type="body" idx="1"/>
          </p:nvPr>
        </p:nvSpPr>
        <p:spPr>
          <a:xfrm>
            <a:off x="179512" y="1412776"/>
            <a:ext cx="8964488" cy="5445224"/>
          </a:xfrm>
        </p:spPr>
        <p:txBody>
          <a:bodyPr/>
          <a:lstStyle/>
          <a:p>
            <a:pPr eaLnBrk="1" hangingPunct="1">
              <a:lnSpc>
                <a:spcPct val="90000"/>
              </a:lnSpc>
              <a:defRPr/>
            </a:pPr>
            <a:r>
              <a:rPr lang="en-US" sz="2800" dirty="0" smtClean="0">
                <a:solidFill>
                  <a:schemeClr val="accent1"/>
                </a:solidFill>
                <a:effectLst/>
              </a:rPr>
              <a:t>Am 5,18-20</a:t>
            </a:r>
            <a:r>
              <a:rPr lang="en-US" sz="2800" b="1" dirty="0" smtClean="0">
                <a:effectLst/>
              </a:rPr>
              <a:t> </a:t>
            </a:r>
            <a:r>
              <a:rPr lang="en-US" sz="2800" dirty="0" smtClean="0">
                <a:effectLst/>
              </a:rPr>
              <a:t> </a:t>
            </a:r>
            <a:r>
              <a:rPr lang="en-US" sz="2800" dirty="0" err="1" smtClean="0">
                <a:effectLst/>
              </a:rPr>
              <a:t>Wehe</a:t>
            </a:r>
            <a:r>
              <a:rPr lang="en-US" sz="2800" dirty="0" smtClean="0">
                <a:effectLst/>
              </a:rPr>
              <a:t> </a:t>
            </a:r>
            <a:r>
              <a:rPr lang="en-US" sz="2800" dirty="0" err="1" smtClean="0">
                <a:effectLst/>
              </a:rPr>
              <a:t>denen</a:t>
            </a:r>
            <a:r>
              <a:rPr lang="en-US" sz="2800" dirty="0" smtClean="0">
                <a:effectLst/>
              </a:rPr>
              <a:t>, die den </a:t>
            </a:r>
            <a:r>
              <a:rPr lang="en-US" sz="2800" dirty="0" smtClean="0">
                <a:solidFill>
                  <a:schemeClr val="accent1"/>
                </a:solidFill>
                <a:effectLst/>
              </a:rPr>
              <a:t>Tag JAHWEHs</a:t>
            </a:r>
            <a:r>
              <a:rPr lang="en-US" sz="2800" dirty="0" smtClean="0">
                <a:effectLst/>
              </a:rPr>
              <a:t> </a:t>
            </a:r>
            <a:r>
              <a:rPr lang="en-US" sz="2800" dirty="0" err="1" smtClean="0">
                <a:effectLst/>
              </a:rPr>
              <a:t>herbeiwünschen</a:t>
            </a:r>
            <a:r>
              <a:rPr lang="en-US" sz="2800" dirty="0" smtClean="0">
                <a:effectLst/>
              </a:rPr>
              <a:t>! </a:t>
            </a:r>
            <a:r>
              <a:rPr lang="en-US" sz="2800" dirty="0" err="1" smtClean="0">
                <a:effectLst/>
              </a:rPr>
              <a:t>Wozu</a:t>
            </a:r>
            <a:r>
              <a:rPr lang="en-US" sz="2800" dirty="0" smtClean="0">
                <a:effectLst/>
              </a:rPr>
              <a:t> </a:t>
            </a:r>
            <a:r>
              <a:rPr lang="en-US" sz="2800" dirty="0" err="1" smtClean="0">
                <a:effectLst/>
              </a:rPr>
              <a:t>soll</a:t>
            </a:r>
            <a:r>
              <a:rPr lang="en-US" sz="2800" dirty="0" smtClean="0">
                <a:effectLst/>
              </a:rPr>
              <a:t> </a:t>
            </a:r>
            <a:r>
              <a:rPr lang="en-US" sz="2800" dirty="0" err="1" smtClean="0">
                <a:effectLst/>
              </a:rPr>
              <a:t>euch</a:t>
            </a:r>
            <a:r>
              <a:rPr lang="en-US" sz="2800" dirty="0" smtClean="0">
                <a:effectLst/>
              </a:rPr>
              <a:t> </a:t>
            </a:r>
            <a:r>
              <a:rPr lang="en-US" sz="2800" dirty="0" err="1" smtClean="0">
                <a:effectLst/>
              </a:rPr>
              <a:t>denn</a:t>
            </a:r>
            <a:r>
              <a:rPr lang="en-US" sz="2800" dirty="0" smtClean="0">
                <a:effectLst/>
              </a:rPr>
              <a:t> der</a:t>
            </a:r>
            <a:r>
              <a:rPr lang="en-US" sz="2800" dirty="0" smtClean="0">
                <a:solidFill>
                  <a:schemeClr val="accent1"/>
                </a:solidFill>
                <a:effectLst/>
              </a:rPr>
              <a:t> Tag JAHWEHs</a:t>
            </a:r>
            <a:r>
              <a:rPr lang="en-US" sz="2800" dirty="0" smtClean="0">
                <a:effectLst/>
              </a:rPr>
              <a:t> </a:t>
            </a:r>
            <a:r>
              <a:rPr lang="en-US" sz="2800" dirty="0" err="1" smtClean="0">
                <a:effectLst/>
              </a:rPr>
              <a:t>sein</a:t>
            </a:r>
            <a:r>
              <a:rPr lang="en-US" sz="2800" dirty="0" smtClean="0">
                <a:effectLst/>
              </a:rPr>
              <a:t>? </a:t>
            </a:r>
            <a:r>
              <a:rPr lang="en-US" sz="2800" dirty="0" err="1" smtClean="0">
                <a:effectLst/>
              </a:rPr>
              <a:t>Er</a:t>
            </a:r>
            <a:r>
              <a:rPr lang="en-US" sz="2800" dirty="0" smtClean="0">
                <a:effectLst/>
              </a:rPr>
              <a:t> </a:t>
            </a:r>
            <a:r>
              <a:rPr lang="en-US" sz="2800" dirty="0" err="1" smtClean="0">
                <a:effectLst/>
              </a:rPr>
              <a:t>wird</a:t>
            </a:r>
            <a:r>
              <a:rPr lang="en-US" sz="2800" dirty="0" smtClean="0">
                <a:effectLst/>
              </a:rPr>
              <a:t> </a:t>
            </a:r>
            <a:r>
              <a:rPr lang="en-US" sz="2800" dirty="0" err="1" smtClean="0">
                <a:effectLst/>
              </a:rPr>
              <a:t>Finsternis</a:t>
            </a:r>
            <a:r>
              <a:rPr lang="en-US" sz="2800" dirty="0" smtClean="0">
                <a:effectLst/>
              </a:rPr>
              <a:t> </a:t>
            </a:r>
            <a:r>
              <a:rPr lang="en-US" sz="2800" dirty="0" err="1" smtClean="0">
                <a:effectLst/>
              </a:rPr>
              <a:t>sein</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Licht</a:t>
            </a:r>
            <a:r>
              <a:rPr lang="en-US" sz="2800" dirty="0" smtClean="0">
                <a:effectLst/>
              </a:rPr>
              <a:t>:  …  20 </a:t>
            </a:r>
            <a:r>
              <a:rPr lang="en-US" sz="2800" dirty="0" err="1" smtClean="0">
                <a:effectLst/>
              </a:rPr>
              <a:t>Wird</a:t>
            </a:r>
            <a:r>
              <a:rPr lang="en-US" sz="2800" dirty="0" smtClean="0">
                <a:effectLst/>
              </a:rPr>
              <a:t> </a:t>
            </a:r>
            <a:r>
              <a:rPr lang="en-US" sz="2800" dirty="0" err="1" smtClean="0">
                <a:effectLst/>
              </a:rPr>
              <a:t>denn</a:t>
            </a:r>
            <a:r>
              <a:rPr lang="en-US" sz="2800" dirty="0" smtClean="0">
                <a:effectLst/>
              </a:rPr>
              <a:t> </a:t>
            </a:r>
            <a:r>
              <a:rPr lang="en-US" sz="2800" dirty="0" err="1" smtClean="0">
                <a:effectLst/>
              </a:rPr>
              <a:t>nicht</a:t>
            </a:r>
            <a:r>
              <a:rPr lang="en-US" sz="2800" dirty="0" smtClean="0">
                <a:effectLst/>
              </a:rPr>
              <a:t> der</a:t>
            </a:r>
            <a:r>
              <a:rPr lang="en-US" sz="2800" dirty="0" smtClean="0">
                <a:solidFill>
                  <a:schemeClr val="accent1"/>
                </a:solidFill>
                <a:effectLst/>
              </a:rPr>
              <a:t> Tag JAHWEHs</a:t>
            </a:r>
            <a:r>
              <a:rPr lang="en-US" sz="2800" dirty="0" smtClean="0">
                <a:effectLst/>
              </a:rPr>
              <a:t> </a:t>
            </a:r>
            <a:r>
              <a:rPr lang="en-US" sz="2800" dirty="0" err="1" smtClean="0">
                <a:effectLst/>
              </a:rPr>
              <a:t>Finsternis</a:t>
            </a:r>
            <a:r>
              <a:rPr lang="en-US" sz="2800" dirty="0" smtClean="0">
                <a:effectLst/>
              </a:rPr>
              <a:t> </a:t>
            </a:r>
            <a:r>
              <a:rPr lang="en-US" sz="2800" dirty="0" err="1" smtClean="0">
                <a:effectLst/>
              </a:rPr>
              <a:t>sein</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Licht</a:t>
            </a:r>
            <a:r>
              <a:rPr lang="en-US" sz="2800" dirty="0" smtClean="0">
                <a:effectLst/>
              </a:rPr>
              <a:t>, und </a:t>
            </a:r>
            <a:r>
              <a:rPr lang="en-US" sz="2800" dirty="0" err="1" smtClean="0">
                <a:effectLst/>
              </a:rPr>
              <a:t>Dunkelheit</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Glanz</a:t>
            </a:r>
            <a:r>
              <a:rPr lang="en-US" sz="2800" dirty="0" smtClean="0">
                <a:effectLst/>
              </a:rPr>
              <a:t>?</a:t>
            </a:r>
            <a:r>
              <a:rPr lang="en-US" sz="2800" dirty="0" smtClean="0"/>
              <a:t> </a:t>
            </a:r>
          </a:p>
          <a:p>
            <a:pPr eaLnBrk="1" hangingPunct="1">
              <a:lnSpc>
                <a:spcPct val="90000"/>
              </a:lnSpc>
              <a:defRPr/>
            </a:pPr>
            <a:r>
              <a:rPr lang="en-US" sz="2800" dirty="0">
                <a:solidFill>
                  <a:schemeClr val="accent1"/>
                </a:solidFill>
              </a:rPr>
              <a:t>Am 8,9.10</a:t>
            </a:r>
            <a:r>
              <a:rPr lang="en-US" sz="2800" dirty="0"/>
              <a:t> Und </a:t>
            </a:r>
            <a:r>
              <a:rPr lang="en-US" sz="2800" dirty="0" err="1"/>
              <a:t>es</a:t>
            </a:r>
            <a:r>
              <a:rPr lang="en-US" sz="2800" dirty="0"/>
              <a:t> </a:t>
            </a:r>
            <a:r>
              <a:rPr lang="en-US" sz="2800" dirty="0" err="1"/>
              <a:t>wird</a:t>
            </a:r>
            <a:r>
              <a:rPr lang="en-US" sz="2800" dirty="0"/>
              <a:t> </a:t>
            </a:r>
            <a:r>
              <a:rPr lang="en-US" sz="2800" dirty="0" err="1"/>
              <a:t>geschehen</a:t>
            </a:r>
            <a:r>
              <a:rPr lang="en-US" sz="2800" dirty="0"/>
              <a:t> </a:t>
            </a:r>
            <a:r>
              <a:rPr lang="en-US" sz="2800" dirty="0">
                <a:solidFill>
                  <a:schemeClr val="accent1"/>
                </a:solidFill>
              </a:rPr>
              <a:t>an </a:t>
            </a:r>
            <a:r>
              <a:rPr lang="en-US" sz="2800" dirty="0" err="1">
                <a:solidFill>
                  <a:schemeClr val="accent1"/>
                </a:solidFill>
              </a:rPr>
              <a:t>jenem</a:t>
            </a:r>
            <a:r>
              <a:rPr lang="en-US" sz="2800" dirty="0">
                <a:solidFill>
                  <a:schemeClr val="accent1"/>
                </a:solidFill>
              </a:rPr>
              <a:t> </a:t>
            </a:r>
            <a:r>
              <a:rPr lang="en-US" sz="2800" dirty="0" err="1">
                <a:solidFill>
                  <a:schemeClr val="accent1"/>
                </a:solidFill>
              </a:rPr>
              <a:t>Tage</a:t>
            </a:r>
            <a:r>
              <a:rPr lang="en-US" sz="2800" dirty="0"/>
              <a:t>, </a:t>
            </a:r>
            <a:r>
              <a:rPr lang="en-US" sz="2800" dirty="0" err="1"/>
              <a:t>sagt</a:t>
            </a:r>
            <a:r>
              <a:rPr lang="en-US" sz="2800" dirty="0"/>
              <a:t> der Herr, JAHWEH, da </a:t>
            </a:r>
            <a:r>
              <a:rPr lang="en-US" sz="2800" dirty="0" err="1"/>
              <a:t>werde</a:t>
            </a:r>
            <a:r>
              <a:rPr lang="en-US" sz="2800" dirty="0"/>
              <a:t> </a:t>
            </a:r>
            <a:r>
              <a:rPr lang="en-US" sz="2800" dirty="0" err="1"/>
              <a:t>ich</a:t>
            </a:r>
            <a:r>
              <a:rPr lang="en-US" sz="2800" dirty="0"/>
              <a:t> die </a:t>
            </a:r>
            <a:r>
              <a:rPr lang="en-US" sz="2800" dirty="0" err="1"/>
              <a:t>Sonne</a:t>
            </a:r>
            <a:r>
              <a:rPr lang="en-US" sz="2800" dirty="0"/>
              <a:t> </a:t>
            </a:r>
            <a:r>
              <a:rPr lang="en-US" sz="2800" dirty="0" err="1"/>
              <a:t>untergehen</a:t>
            </a:r>
            <a:r>
              <a:rPr lang="en-US" sz="2800" dirty="0"/>
              <a:t> </a:t>
            </a:r>
            <a:r>
              <a:rPr lang="en-US" sz="2800" dirty="0" err="1"/>
              <a:t>lassen</a:t>
            </a:r>
            <a:r>
              <a:rPr lang="en-US" sz="2800" dirty="0"/>
              <a:t> am </a:t>
            </a:r>
            <a:r>
              <a:rPr lang="en-US" sz="2800" dirty="0" err="1"/>
              <a:t>Mittag</a:t>
            </a:r>
            <a:r>
              <a:rPr lang="en-US" sz="2800" dirty="0"/>
              <a:t> und </a:t>
            </a:r>
            <a:r>
              <a:rPr lang="en-US" sz="2800" dirty="0" err="1"/>
              <a:t>Finsternis</a:t>
            </a:r>
            <a:r>
              <a:rPr lang="en-US" sz="2800" dirty="0"/>
              <a:t> </a:t>
            </a:r>
            <a:r>
              <a:rPr lang="en-US" sz="2800" dirty="0" err="1"/>
              <a:t>über</a:t>
            </a:r>
            <a:r>
              <a:rPr lang="en-US" sz="2800" dirty="0"/>
              <a:t> die </a:t>
            </a:r>
            <a:r>
              <a:rPr lang="en-US" sz="2800" dirty="0" err="1"/>
              <a:t>Erde</a:t>
            </a:r>
            <a:r>
              <a:rPr lang="en-US" sz="2800" dirty="0"/>
              <a:t> </a:t>
            </a:r>
            <a:r>
              <a:rPr lang="en-US" sz="2800" dirty="0" err="1"/>
              <a:t>bringen</a:t>
            </a:r>
            <a:r>
              <a:rPr lang="en-US" sz="2800" dirty="0"/>
              <a:t> am </a:t>
            </a:r>
            <a:r>
              <a:rPr lang="en-US" sz="2800" dirty="0" err="1"/>
              <a:t>lichten</a:t>
            </a:r>
            <a:r>
              <a:rPr lang="en-US" sz="2800" dirty="0"/>
              <a:t> Tag.  10 Und </a:t>
            </a:r>
            <a:r>
              <a:rPr lang="en-US" sz="2800" dirty="0" err="1"/>
              <a:t>ich</a:t>
            </a:r>
            <a:r>
              <a:rPr lang="en-US" sz="2800" dirty="0"/>
              <a:t> </a:t>
            </a:r>
            <a:r>
              <a:rPr lang="en-US" sz="2800" dirty="0" err="1"/>
              <a:t>werde</a:t>
            </a:r>
            <a:r>
              <a:rPr lang="en-US" sz="2800" dirty="0"/>
              <a:t> </a:t>
            </a:r>
            <a:r>
              <a:rPr lang="en-US" sz="2800" dirty="0" err="1"/>
              <a:t>eure</a:t>
            </a:r>
            <a:r>
              <a:rPr lang="en-US" sz="2800" dirty="0"/>
              <a:t> </a:t>
            </a:r>
            <a:r>
              <a:rPr lang="en-US" sz="2800" dirty="0" err="1"/>
              <a:t>Feste</a:t>
            </a:r>
            <a:r>
              <a:rPr lang="en-US" sz="2800" dirty="0"/>
              <a:t> in </a:t>
            </a:r>
            <a:r>
              <a:rPr lang="en-US" sz="2800" dirty="0" err="1"/>
              <a:t>Trauer</a:t>
            </a:r>
            <a:r>
              <a:rPr lang="en-US" sz="2800" dirty="0"/>
              <a:t> </a:t>
            </a:r>
            <a:r>
              <a:rPr lang="en-US" sz="2800" dirty="0" err="1"/>
              <a:t>verwandeln</a:t>
            </a:r>
            <a:r>
              <a:rPr lang="en-US" sz="2800" dirty="0"/>
              <a:t> und </a:t>
            </a:r>
            <a:r>
              <a:rPr lang="en-US" sz="2800" dirty="0" err="1"/>
              <a:t>alle</a:t>
            </a:r>
            <a:r>
              <a:rPr lang="en-US" sz="2800" dirty="0"/>
              <a:t> </a:t>
            </a:r>
            <a:r>
              <a:rPr lang="en-US" sz="2800" dirty="0" err="1"/>
              <a:t>eure</a:t>
            </a:r>
            <a:r>
              <a:rPr lang="en-US" sz="2800" dirty="0"/>
              <a:t> </a:t>
            </a:r>
            <a:r>
              <a:rPr lang="en-US" sz="2800" dirty="0" err="1"/>
              <a:t>Gesänge</a:t>
            </a:r>
            <a:r>
              <a:rPr lang="en-US" sz="2800" dirty="0"/>
              <a:t> in </a:t>
            </a:r>
            <a:r>
              <a:rPr lang="en-US" sz="2800" dirty="0" err="1"/>
              <a:t>Klagelieder</a:t>
            </a:r>
            <a:r>
              <a:rPr lang="en-US" sz="2800" dirty="0"/>
              <a:t>, und </a:t>
            </a:r>
            <a:r>
              <a:rPr lang="en-US" sz="2800" dirty="0" err="1"/>
              <a:t>werde</a:t>
            </a:r>
            <a:r>
              <a:rPr lang="en-US" sz="2800" dirty="0"/>
              <a:t> auf </a:t>
            </a:r>
            <a:r>
              <a:rPr lang="en-US" sz="2800" dirty="0" err="1"/>
              <a:t>alle</a:t>
            </a:r>
            <a:r>
              <a:rPr lang="en-US" sz="2800" dirty="0"/>
              <a:t> </a:t>
            </a:r>
            <a:r>
              <a:rPr lang="en-US" sz="2800" dirty="0" err="1"/>
              <a:t>Lenden</a:t>
            </a:r>
            <a:r>
              <a:rPr lang="en-US" sz="2800" dirty="0"/>
              <a:t> </a:t>
            </a:r>
            <a:r>
              <a:rPr lang="en-US" sz="2800" dirty="0" err="1"/>
              <a:t>Sacktuch</a:t>
            </a:r>
            <a:r>
              <a:rPr lang="en-US" sz="2800" dirty="0"/>
              <a:t> und auf </a:t>
            </a:r>
            <a:r>
              <a:rPr lang="en-US" sz="2800" dirty="0" err="1"/>
              <a:t>jedes</a:t>
            </a:r>
            <a:r>
              <a:rPr lang="en-US" sz="2800" dirty="0"/>
              <a:t> </a:t>
            </a:r>
            <a:r>
              <a:rPr lang="en-US" sz="2800" dirty="0" err="1"/>
              <a:t>Haupt</a:t>
            </a:r>
            <a:r>
              <a:rPr lang="en-US" sz="2800" dirty="0"/>
              <a:t> </a:t>
            </a:r>
            <a:r>
              <a:rPr lang="en-US" sz="2800" dirty="0" err="1"/>
              <a:t>eine</a:t>
            </a:r>
            <a:r>
              <a:rPr lang="en-US" sz="2800" dirty="0"/>
              <a:t> </a:t>
            </a:r>
            <a:r>
              <a:rPr lang="en-US" sz="2800" dirty="0" err="1"/>
              <a:t>Glatze</a:t>
            </a:r>
            <a:r>
              <a:rPr lang="en-US" sz="2800" dirty="0"/>
              <a:t> </a:t>
            </a:r>
            <a:r>
              <a:rPr lang="en-US" sz="2800" dirty="0" err="1"/>
              <a:t>bringen</a:t>
            </a:r>
            <a:r>
              <a:rPr lang="en-US" sz="2800" dirty="0"/>
              <a:t>. Und </a:t>
            </a:r>
            <a:r>
              <a:rPr lang="en-US" sz="2800" dirty="0" err="1"/>
              <a:t>ich</a:t>
            </a:r>
            <a:r>
              <a:rPr lang="en-US" sz="2800" dirty="0"/>
              <a:t> </a:t>
            </a:r>
            <a:r>
              <a:rPr lang="en-US" sz="2800" dirty="0" err="1"/>
              <a:t>werde</a:t>
            </a:r>
            <a:r>
              <a:rPr lang="en-US" sz="2800" dirty="0"/>
              <a:t> </a:t>
            </a:r>
            <a:r>
              <a:rPr lang="en-US" sz="2800" dirty="0" err="1"/>
              <a:t>es</a:t>
            </a:r>
            <a:r>
              <a:rPr lang="en-US" sz="2800" dirty="0"/>
              <a:t> </a:t>
            </a:r>
            <a:r>
              <a:rPr lang="en-US" sz="2800" dirty="0" err="1"/>
              <a:t>machen</a:t>
            </a:r>
            <a:r>
              <a:rPr lang="en-US" sz="2800" dirty="0"/>
              <a:t> </a:t>
            </a:r>
            <a:r>
              <a:rPr lang="en-US" sz="2800" dirty="0" err="1"/>
              <a:t>wie</a:t>
            </a:r>
            <a:r>
              <a:rPr lang="en-US" sz="2800" dirty="0"/>
              <a:t> die </a:t>
            </a:r>
            <a:r>
              <a:rPr lang="en-US" sz="2800" dirty="0" err="1"/>
              <a:t>Trauer</a:t>
            </a:r>
            <a:r>
              <a:rPr lang="en-US" sz="2800" dirty="0"/>
              <a:t> um den </a:t>
            </a:r>
            <a:r>
              <a:rPr lang="en-US" sz="2800" dirty="0" err="1"/>
              <a:t>einzigen</a:t>
            </a:r>
            <a:r>
              <a:rPr lang="en-US" sz="2800" dirty="0"/>
              <a:t> [</a:t>
            </a:r>
            <a:r>
              <a:rPr lang="en-US" sz="2800" dirty="0" err="1"/>
              <a:t>Sohn</a:t>
            </a:r>
            <a:r>
              <a:rPr lang="en-US" sz="2800" dirty="0"/>
              <a:t>], und das </a:t>
            </a:r>
            <a:r>
              <a:rPr lang="en-US" sz="2800" dirty="0" err="1"/>
              <a:t>Ende</a:t>
            </a:r>
            <a:r>
              <a:rPr lang="en-US" sz="2800" dirty="0"/>
              <a:t> </a:t>
            </a:r>
            <a:r>
              <a:rPr lang="en-US" sz="2800" dirty="0" err="1"/>
              <a:t>davon</a:t>
            </a:r>
            <a:r>
              <a:rPr lang="en-US" sz="2800" dirty="0"/>
              <a:t> </a:t>
            </a:r>
            <a:r>
              <a:rPr lang="en-US" sz="2800" dirty="0" err="1"/>
              <a:t>wie</a:t>
            </a:r>
            <a:r>
              <a:rPr lang="en-US" sz="2800" dirty="0"/>
              <a:t> </a:t>
            </a:r>
            <a:r>
              <a:rPr lang="en-US" sz="2800" dirty="0" err="1"/>
              <a:t>einen</a:t>
            </a:r>
            <a:r>
              <a:rPr lang="en-US" sz="2800" dirty="0"/>
              <a:t> </a:t>
            </a:r>
            <a:r>
              <a:rPr lang="en-US" sz="2800" dirty="0" err="1"/>
              <a:t>bitteren</a:t>
            </a:r>
            <a:r>
              <a:rPr lang="en-US" sz="2800" dirty="0"/>
              <a:t> Tag.  </a:t>
            </a:r>
            <a:endParaRPr lang="de-DE" sz="2800" dirty="0"/>
          </a:p>
          <a:p>
            <a:pPr marL="0" indent="0" eaLnBrk="1" hangingPunct="1">
              <a:lnSpc>
                <a:spcPct val="90000"/>
              </a:lnSpc>
              <a:buNone/>
              <a:defRPr/>
            </a:pPr>
            <a:endParaRPr lang="de-DE" sz="2800" dirty="0" smtClean="0"/>
          </a:p>
        </p:txBody>
      </p:sp>
    </p:spTree>
    <p:extLst>
      <p:ext uri="{BB962C8B-B14F-4D97-AF65-F5344CB8AC3E}">
        <p14:creationId xmlns:p14="http://schemas.microsoft.com/office/powerpoint/2010/main" val="1672771336"/>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Strömung">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trömung">
      <a:majorFont>
        <a:latin typeface="Garamond"/>
        <a:ea typeface=""/>
        <a:cs typeface="Arial"/>
      </a:majorFont>
      <a:minorFont>
        <a:latin typeface="Garamond"/>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ömu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ömu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ömu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ömu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ömu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ömu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ömu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0</TotalTime>
  <Words>1696</Words>
  <Application>Microsoft Office PowerPoint</Application>
  <PresentationFormat>Bildschirmpräsentation (4:3)</PresentationFormat>
  <Paragraphs>271</Paragraphs>
  <Slides>30</Slides>
  <Notes>25</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Strömung</vt:lpstr>
      <vt:lpstr>Der Prophet Joel</vt:lpstr>
      <vt:lpstr>Struktur der 12 Propheten</vt:lpstr>
      <vt:lpstr>PowerPoint-Präsentation</vt:lpstr>
      <vt:lpstr>I: Die Plage und der Aufruf zur Buße 1,1- 2,17</vt:lpstr>
      <vt:lpstr>Exkurs: Der Tag des Herrn  Der endzeitliche „Tag Jahwehs“</vt:lpstr>
      <vt:lpstr>Der endzeitliche Tag Jahwehs (AT)</vt:lpstr>
      <vt:lpstr>PowerPoint-Präsentation</vt:lpstr>
      <vt:lpstr>Der endzeitliche Tag Jahwehs (AT)</vt:lpstr>
      <vt:lpstr>Der endzeitliche Tag Jahwehs (AT)</vt:lpstr>
      <vt:lpstr>Der endzeitliche Tag Jahwehs (AT)</vt:lpstr>
      <vt:lpstr>Der endzeitliche Tag Jahwehs (AT)</vt:lpstr>
      <vt:lpstr>Der Tag des Herrn im NT =Tag Christi = Tag Jesu Christi = Tag des Herrn Jesus =…</vt:lpstr>
      <vt:lpstr>Der Tag des Herrn</vt:lpstr>
      <vt:lpstr>PowerPoint-Präsentation</vt:lpstr>
      <vt:lpstr>PowerPoint-Präsentation</vt:lpstr>
      <vt:lpstr>I: Die Plage und der Aufruf zur Buße 1,1- 2,17</vt:lpstr>
      <vt:lpstr>I: Die Plage und der Aufruf zur Buße 1,1- 2,17</vt:lpstr>
      <vt:lpstr>II: Jahwehs Antwort auf die Umkehr des Volkes 2,18-27 </vt:lpstr>
      <vt:lpstr>III: Geistausgießung, Gericht und Heil 3,1- 4,21</vt:lpstr>
      <vt:lpstr>PowerPoint-Präsentation</vt:lpstr>
      <vt:lpstr>Joel 3,1-5</vt:lpstr>
      <vt:lpstr> </vt:lpstr>
      <vt:lpstr>Die letzten Tage</vt:lpstr>
      <vt:lpstr>Die letzten Tage</vt:lpstr>
      <vt:lpstr>Die letzten Tage</vt:lpstr>
      <vt:lpstr>Die letzten Tage</vt:lpstr>
      <vt:lpstr> </vt:lpstr>
      <vt:lpstr> </vt:lpstr>
      <vt:lpstr> </vt:lpstr>
      <vt:lpstr>Joel – Amos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Prophet Joel</dc:title>
  <dc:creator>Thomas Jettel</dc:creator>
  <cp:lastModifiedBy>Me</cp:lastModifiedBy>
  <cp:revision>103</cp:revision>
  <dcterms:created xsi:type="dcterms:W3CDTF">2011-01-16T16:56:34Z</dcterms:created>
  <dcterms:modified xsi:type="dcterms:W3CDTF">2015-03-10T14:36:07Z</dcterms:modified>
</cp:coreProperties>
</file>