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7"/>
  </p:notesMasterIdLst>
  <p:sldIdLst>
    <p:sldId id="322" r:id="rId2"/>
    <p:sldId id="538" r:id="rId3"/>
    <p:sldId id="539" r:id="rId4"/>
    <p:sldId id="500" r:id="rId5"/>
    <p:sldId id="611" r:id="rId6"/>
    <p:sldId id="612" r:id="rId7"/>
    <p:sldId id="613" r:id="rId8"/>
    <p:sldId id="614" r:id="rId9"/>
    <p:sldId id="499" r:id="rId10"/>
    <p:sldId id="541" r:id="rId11"/>
    <p:sldId id="362" r:id="rId12"/>
    <p:sldId id="540" r:id="rId13"/>
    <p:sldId id="367" r:id="rId14"/>
    <p:sldId id="338" r:id="rId15"/>
    <p:sldId id="339" r:id="rId16"/>
    <p:sldId id="340" r:id="rId17"/>
    <p:sldId id="345" r:id="rId18"/>
    <p:sldId id="615" r:id="rId19"/>
    <p:sldId id="337" r:id="rId20"/>
    <p:sldId id="346" r:id="rId21"/>
    <p:sldId id="568" r:id="rId22"/>
    <p:sldId id="542" r:id="rId23"/>
    <p:sldId id="454" r:id="rId24"/>
    <p:sldId id="331" r:id="rId25"/>
    <p:sldId id="388" r:id="rId26"/>
    <p:sldId id="357" r:id="rId27"/>
    <p:sldId id="370" r:id="rId28"/>
    <p:sldId id="375" r:id="rId29"/>
    <p:sldId id="387" r:id="rId30"/>
    <p:sldId id="391" r:id="rId31"/>
    <p:sldId id="395" r:id="rId32"/>
    <p:sldId id="400" r:id="rId33"/>
    <p:sldId id="429" r:id="rId34"/>
    <p:sldId id="358" r:id="rId35"/>
    <p:sldId id="440" r:id="rId36"/>
    <p:sldId id="439" r:id="rId37"/>
    <p:sldId id="443" r:id="rId38"/>
    <p:sldId id="401" r:id="rId39"/>
    <p:sldId id="433" r:id="rId40"/>
    <p:sldId id="412" r:id="rId41"/>
    <p:sldId id="434" r:id="rId42"/>
    <p:sldId id="438" r:id="rId43"/>
    <p:sldId id="444" r:id="rId44"/>
    <p:sldId id="414" r:id="rId45"/>
    <p:sldId id="455" r:id="rId46"/>
    <p:sldId id="415" r:id="rId47"/>
    <p:sldId id="416" r:id="rId48"/>
    <p:sldId id="417" r:id="rId49"/>
    <p:sldId id="407" r:id="rId50"/>
    <p:sldId id="449" r:id="rId51"/>
    <p:sldId id="450" r:id="rId52"/>
    <p:sldId id="452" r:id="rId53"/>
    <p:sldId id="498" r:id="rId54"/>
    <p:sldId id="418" r:id="rId55"/>
    <p:sldId id="419" r:id="rId56"/>
    <p:sldId id="446" r:id="rId57"/>
    <p:sldId id="472" r:id="rId58"/>
    <p:sldId id="489" r:id="rId59"/>
    <p:sldId id="462" r:id="rId60"/>
    <p:sldId id="494" r:id="rId61"/>
    <p:sldId id="495" r:id="rId62"/>
    <p:sldId id="496" r:id="rId63"/>
    <p:sldId id="483" r:id="rId64"/>
    <p:sldId id="486" r:id="rId65"/>
    <p:sldId id="571" r:id="rId66"/>
    <p:sldId id="484" r:id="rId67"/>
    <p:sldId id="501" r:id="rId68"/>
    <p:sldId id="537" r:id="rId69"/>
    <p:sldId id="567" r:id="rId70"/>
    <p:sldId id="532" r:id="rId71"/>
    <p:sldId id="533" r:id="rId72"/>
    <p:sldId id="534" r:id="rId73"/>
    <p:sldId id="622" r:id="rId74"/>
    <p:sldId id="528" r:id="rId75"/>
    <p:sldId id="620" r:id="rId76"/>
    <p:sldId id="623" r:id="rId77"/>
    <p:sldId id="619" r:id="rId78"/>
    <p:sldId id="535" r:id="rId79"/>
    <p:sldId id="543" r:id="rId80"/>
    <p:sldId id="544" r:id="rId81"/>
    <p:sldId id="545" r:id="rId82"/>
    <p:sldId id="546" r:id="rId83"/>
    <p:sldId id="547" r:id="rId84"/>
    <p:sldId id="548" r:id="rId85"/>
    <p:sldId id="518" r:id="rId86"/>
    <p:sldId id="550" r:id="rId87"/>
    <p:sldId id="563" r:id="rId88"/>
    <p:sldId id="549" r:id="rId89"/>
    <p:sldId id="565" r:id="rId90"/>
    <p:sldId id="583" r:id="rId91"/>
    <p:sldId id="616" r:id="rId92"/>
    <p:sldId id="624" r:id="rId93"/>
    <p:sldId id="585" r:id="rId94"/>
    <p:sldId id="603" r:id="rId95"/>
    <p:sldId id="597" r:id="rId96"/>
    <p:sldId id="602" r:id="rId97"/>
    <p:sldId id="649" r:id="rId98"/>
    <p:sldId id="626" r:id="rId99"/>
    <p:sldId id="644" r:id="rId100"/>
    <p:sldId id="636" r:id="rId101"/>
    <p:sldId id="648" r:id="rId102"/>
    <p:sldId id="586" r:id="rId103"/>
    <p:sldId id="595" r:id="rId104"/>
    <p:sldId id="652" r:id="rId105"/>
    <p:sldId id="594" r:id="rId106"/>
    <p:sldId id="587" r:id="rId107"/>
    <p:sldId id="655" r:id="rId108"/>
    <p:sldId id="645" r:id="rId109"/>
    <p:sldId id="588" r:id="rId110"/>
    <p:sldId id="647" r:id="rId111"/>
    <p:sldId id="654" r:id="rId112"/>
    <p:sldId id="650" r:id="rId113"/>
    <p:sldId id="653" r:id="rId114"/>
    <p:sldId id="656" r:id="rId115"/>
    <p:sldId id="657" r:id="rId1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F3F"/>
    <a:srgbClr val="6598FF"/>
    <a:srgbClr val="5F5F5F"/>
    <a:srgbClr val="007A37"/>
    <a:srgbClr val="D6A3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6" autoAdjust="0"/>
    <p:restoredTop sz="98301" autoAdjust="0"/>
  </p:normalViewPr>
  <p:slideViewPr>
    <p:cSldViewPr>
      <p:cViewPr varScale="1">
        <p:scale>
          <a:sx n="130" d="100"/>
          <a:sy n="130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EA1D-E47A-4119-90BC-357C804F7245}" type="datetimeFigureOut">
              <a:rPr lang="de-CH" smtClean="0"/>
              <a:pPr/>
              <a:t>01.01.2016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1F5D-E96A-4ADD-8AC6-38F4E7FF51C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00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43022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204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A8F3D-99A8-4059-8341-93FF615011EF}" type="slidenum">
              <a:rPr lang="de-CH" altLang="de-DE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de-CH" altLang="de-DE" smtClean="0"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88082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460209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799087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650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63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D5C20-0408-4BE7-B94E-4442992CA852}" type="slidenum">
              <a:rPr lang="de-CH" altLang="de-DE" smtClean="0">
                <a:latin typeface="Garamond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de-CH" altLang="de-DE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2058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3D1C51-885C-464A-94D3-F312F6B7D0BA}" type="slidenum">
              <a:rPr lang="de-CH" altLang="de-DE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de-CH" altLang="de-DE" smtClean="0"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976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D3AAD5-2913-4492-98FF-D7809E7DA8B6}" type="slidenum">
              <a:rPr lang="de-CH" altLang="de-DE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de-CH" altLang="de-DE" smtClean="0"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52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CC8672-D1F9-4DC5-BAF8-CE387CA5F3A5}" type="slidenum">
              <a:rPr lang="de-CH" altLang="de-DE" smtClean="0">
                <a:latin typeface="Garamond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de-CH" altLang="de-DE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58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58AFD5-BAFF-4D86-8A05-821DC9273748}" type="slidenum">
              <a:rPr lang="de-CH" altLang="de-DE" smtClean="0">
                <a:latin typeface="Garamond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de-CH" altLang="de-DE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8322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461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17</a:t>
            </a:fld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2409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19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23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8415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BAF3-D956-44FA-8B34-9D3BAFFEC370}" type="slidenum">
              <a:rPr lang="de-CH" smtClean="0"/>
              <a:pPr/>
              <a:t>25</a:t>
            </a:fld>
            <a:endParaRPr lang="de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4898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>
                <a:solidFill>
                  <a:prstClr val="black"/>
                </a:solidFill>
              </a:rPr>
              <a:pPr/>
              <a:t>61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>
                <a:solidFill>
                  <a:prstClr val="black"/>
                </a:solidFill>
              </a:rPr>
              <a:pPr/>
              <a:t>64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378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160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69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70</a:t>
            </a:fld>
            <a:endParaRPr lang="de-CH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71</a:t>
            </a:fld>
            <a:endParaRPr lang="de-CH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72</a:t>
            </a:fld>
            <a:endParaRPr lang="de-CH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73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74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75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76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77</a:t>
            </a:fld>
            <a:endParaRPr lang="de-CH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78</a:t>
            </a:fld>
            <a:endParaRPr lang="de-CH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79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03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80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76586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81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78862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82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87393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83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13903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84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04447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85</a:t>
            </a:fld>
            <a:endParaRPr lang="de-CH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86</a:t>
            </a:fld>
            <a:endParaRPr lang="de-CH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87</a:t>
            </a:fld>
            <a:endParaRPr lang="de-CH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88</a:t>
            </a:fld>
            <a:endParaRPr lang="de-CH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CADF-2C68-4102-9306-6BDE0B83A62A}" type="slidenum">
              <a:rPr lang="de-DE" smtClean="0"/>
              <a:pPr/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90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91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92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91208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93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53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0A5B5A-1172-4E63-81B8-2E638DC57500}" type="slidenum">
              <a:rPr lang="de-CH" altLang="de-DE" smtClean="0">
                <a:latin typeface="Garamond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de-CH" altLang="de-DE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A2A2D3-E8A0-45B5-8965-2E76762F69D5}" type="slidenum">
              <a:rPr lang="de-CH" altLang="de-DE" smtClean="0">
                <a:latin typeface="Garamond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95</a:t>
            </a:fld>
            <a:endParaRPr lang="de-CH" altLang="de-DE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52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CC8672-D1F9-4DC5-BAF8-CE387CA5F3A5}" type="slidenum">
              <a:rPr lang="de-CH" altLang="de-DE" smtClean="0">
                <a:latin typeface="Garamond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96</a:t>
            </a:fld>
            <a:endParaRPr lang="de-CH" altLang="de-DE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97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136611-F68F-4115-8240-E28E3F82BFB8}" type="slidenum">
              <a:rPr lang="de-CH" altLang="de-DE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de-CH" altLang="de-DE" smtClean="0"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945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136611-F68F-4115-8240-E28E3F82BFB8}" type="slidenum">
              <a:rPr lang="de-CH" altLang="de-DE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99</a:t>
            </a:fld>
            <a:endParaRPr lang="de-CH" altLang="de-DE" smtClean="0">
              <a:latin typeface="Garamond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08721"/>
            <a:ext cx="7846640" cy="2748880"/>
          </a:xfrm>
        </p:spPr>
        <p:txBody>
          <a:bodyPr/>
          <a:lstStyle>
            <a:lvl1pPr>
              <a:defRPr sz="6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2C60B1-0F52-481D-8DD4-B634F73A09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4BA9-5079-4A00-BD4F-220B05B4B2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C88C-B580-4599-8187-CAAC10072D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D27D-233F-46A2-A6FD-8D633C5E78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>
              <a:defRPr u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>
                <a:solidFill>
                  <a:srgbClr val="C00000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 b="1">
                <a:solidFill>
                  <a:schemeClr val="tx2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8E1E-1E5A-4E2C-8BF3-E5367EDCBC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685AF-2AB0-493B-9C4B-D3C2E206BF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460D-E357-486F-A67A-539EE315E9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C4C2-CC72-415A-A26F-5D2DB95A1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8D15F-16B7-4121-A556-F53D5470AD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096E-370E-4FBA-A145-A39BA0B0E8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260F-AC81-4C2D-B2C6-D28B6E773D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EBE6-9790-44D1-988D-A15C90238F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F0DD365-FBE8-4E82-8D2C-9027D0E7EB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79512" y="188640"/>
            <a:ext cx="878497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12776"/>
            <a:ext cx="8964488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effectLst/>
          <a:latin typeface="Arial Narrow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000" b="1">
          <a:solidFill>
            <a:srgbClr val="002060"/>
          </a:solidFill>
          <a:effectLst/>
          <a:latin typeface="Arial Narrow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600" b="1">
          <a:solidFill>
            <a:schemeClr val="tx1">
              <a:lumMod val="75000"/>
              <a:lumOff val="25000"/>
            </a:schemeClr>
          </a:solidFill>
          <a:effectLst/>
          <a:latin typeface="Arial Narrow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rgbClr val="C00000"/>
          </a:solidFill>
          <a:effectLst/>
          <a:latin typeface="Arial Narrow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 b="1">
          <a:solidFill>
            <a:schemeClr val="tx1"/>
          </a:solidFill>
          <a:effectLst/>
          <a:latin typeface="Arial Narrow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/>
          <a:latin typeface="Arial Narrow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mailto:jettel@hispeed.ch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C00000"/>
                </a:solidFill>
              </a:rPr>
              <a:t>Epheser 1-3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827584" y="3886200"/>
            <a:ext cx="7848872" cy="2855168"/>
          </a:xfrm>
        </p:spPr>
        <p:txBody>
          <a:bodyPr/>
          <a:lstStyle/>
          <a:p>
            <a:r>
              <a:rPr lang="de-DE" sz="3200" dirty="0">
                <a:solidFill>
                  <a:srgbClr val="002060"/>
                </a:solidFill>
              </a:rPr>
              <a:t>Die </a:t>
            </a:r>
            <a:r>
              <a:rPr lang="de-DE" sz="3200" dirty="0" smtClean="0">
                <a:solidFill>
                  <a:srgbClr val="002060"/>
                </a:solidFill>
              </a:rPr>
              <a:t>Gemeinde der Geretteten – </a:t>
            </a:r>
          </a:p>
          <a:p>
            <a:r>
              <a:rPr lang="de-DE" sz="3200" dirty="0">
                <a:solidFill>
                  <a:srgbClr val="002060"/>
                </a:solidFill>
              </a:rPr>
              <a:t>i</a:t>
            </a:r>
            <a:r>
              <a:rPr lang="de-DE" sz="3200" dirty="0" smtClean="0">
                <a:solidFill>
                  <a:srgbClr val="002060"/>
                </a:solidFill>
              </a:rPr>
              <a:t>hre großen Vorrechte</a:t>
            </a:r>
          </a:p>
          <a:p>
            <a:r>
              <a:rPr lang="de-DE" sz="3200" dirty="0" smtClean="0">
                <a:solidFill>
                  <a:srgbClr val="002060"/>
                </a:solidFill>
              </a:rPr>
              <a:t>und </a:t>
            </a:r>
            <a:r>
              <a:rPr lang="de-DE" sz="3200" dirty="0">
                <a:solidFill>
                  <a:srgbClr val="002060"/>
                </a:solidFill>
              </a:rPr>
              <a:t>ihre hohe </a:t>
            </a:r>
            <a:r>
              <a:rPr lang="de-DE" sz="3200" dirty="0" smtClean="0">
                <a:solidFill>
                  <a:srgbClr val="002060"/>
                </a:solidFill>
              </a:rPr>
              <a:t>Verantwortung</a:t>
            </a:r>
            <a:r>
              <a:rPr lang="de-DE" sz="3200" dirty="0" smtClean="0"/>
              <a:t> </a:t>
            </a:r>
            <a:endParaRPr lang="de-DE" sz="3200" dirty="0"/>
          </a:p>
          <a:p>
            <a:r>
              <a:rPr lang="de-CH" sz="3200" b="0" i="1" dirty="0" smtClean="0">
                <a:solidFill>
                  <a:srgbClr val="002060"/>
                </a:solidFill>
              </a:rPr>
              <a:t>Was wir in Christus haben und wie sich das Heil im Leben auswirkt</a:t>
            </a:r>
            <a:endParaRPr lang="de-CH" sz="3200" b="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/>
          <a:lstStyle/>
          <a:p>
            <a:r>
              <a:rPr lang="de-CH" sz="3600" dirty="0"/>
              <a:t>Kol </a:t>
            </a:r>
            <a:r>
              <a:rPr lang="de-CH" sz="3600" dirty="0" smtClean="0"/>
              <a:t>4:12-16 </a:t>
            </a:r>
            <a:r>
              <a:rPr lang="de-CH" sz="3600" dirty="0" smtClean="0">
                <a:solidFill>
                  <a:srgbClr val="FF0000"/>
                </a:solidFill>
              </a:rPr>
              <a:t>Der Brief aus </a:t>
            </a:r>
            <a:r>
              <a:rPr lang="de-CH" sz="3600" dirty="0" err="1" smtClean="0">
                <a:solidFill>
                  <a:srgbClr val="FF0000"/>
                </a:solidFill>
              </a:rPr>
              <a:t>Laodikea</a:t>
            </a:r>
            <a:r>
              <a:rPr lang="de-CH" sz="3600" dirty="0" smtClean="0">
                <a:solidFill>
                  <a:srgbClr val="FF0000"/>
                </a:solidFill>
              </a:rPr>
              <a:t> 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/>
          <a:lstStyle/>
          <a:p>
            <a:pPr marL="0" indent="0">
              <a:buNone/>
            </a:pPr>
            <a:r>
              <a:rPr lang="de-CH" sz="2800" b="0" baseline="30000" dirty="0" smtClean="0"/>
              <a:t>12</a:t>
            </a:r>
            <a:r>
              <a:rPr lang="de-CH" sz="2800" b="0" dirty="0" smtClean="0"/>
              <a:t> </a:t>
            </a:r>
            <a:r>
              <a:rPr lang="de-CH" sz="2800" b="0" dirty="0"/>
              <a:t>Es grüßt euch </a:t>
            </a:r>
            <a:r>
              <a:rPr lang="de-CH" sz="2800" b="0" dirty="0" err="1"/>
              <a:t>Epaphras</a:t>
            </a:r>
            <a:r>
              <a:rPr lang="de-CH" sz="2800" b="0" dirty="0"/>
              <a:t>, der einer von euch ist, ein leibeigener Knecht Christi, der allezeit für euch in Gebeten ringt, damit ihr steht als Reife und Vervollständigte in allem Willen Gottes,  </a:t>
            </a:r>
            <a:r>
              <a:rPr lang="de-CH" sz="2800" b="0" baseline="30000" dirty="0"/>
              <a:t>13</a:t>
            </a:r>
            <a:r>
              <a:rPr lang="de-CH" sz="2800" b="0" dirty="0"/>
              <a:t> denn ich gebe ihm das Zeugnis, dass er viel Eifer für euch hat und für die in </a:t>
            </a:r>
            <a:r>
              <a:rPr lang="de-CH" sz="2800" dirty="0" err="1"/>
              <a:t>Laodikeia</a:t>
            </a:r>
            <a:r>
              <a:rPr lang="de-CH" sz="2800" b="0" dirty="0"/>
              <a:t> und die in </a:t>
            </a:r>
            <a:r>
              <a:rPr lang="de-CH" sz="2800" dirty="0" err="1"/>
              <a:t>Hierapolis</a:t>
            </a:r>
            <a:r>
              <a:rPr lang="de-CH" sz="2800" b="0" dirty="0"/>
              <a:t>.  </a:t>
            </a:r>
            <a:r>
              <a:rPr lang="de-CH" sz="2800" b="0" baseline="30000" dirty="0"/>
              <a:t>14</a:t>
            </a:r>
            <a:r>
              <a:rPr lang="de-CH" sz="2800" b="0" dirty="0"/>
              <a:t> Es grüßen euch Lukas, der geliebte Arzt, und </a:t>
            </a:r>
            <a:r>
              <a:rPr lang="de-CH" sz="2800" b="0" dirty="0" err="1"/>
              <a:t>Demas</a:t>
            </a:r>
            <a:r>
              <a:rPr lang="de-CH" sz="2800" b="0" dirty="0"/>
              <a:t>.  </a:t>
            </a:r>
            <a:endParaRPr lang="de-CH" sz="2800" b="0" dirty="0" smtClean="0"/>
          </a:p>
          <a:p>
            <a:pPr marL="0" indent="0">
              <a:buNone/>
            </a:pPr>
            <a:r>
              <a:rPr lang="de-CH" sz="2800" b="0" baseline="30000" dirty="0" smtClean="0"/>
              <a:t>15</a:t>
            </a:r>
            <a:r>
              <a:rPr lang="de-CH" sz="2800" b="0" dirty="0" smtClean="0"/>
              <a:t> </a:t>
            </a:r>
            <a:r>
              <a:rPr lang="de-CH" sz="2800" b="0" dirty="0"/>
              <a:t>Grüßt die Brüder in </a:t>
            </a:r>
            <a:r>
              <a:rPr lang="de-CH" sz="2800" dirty="0" err="1"/>
              <a:t>Laodikeia</a:t>
            </a:r>
            <a:r>
              <a:rPr lang="de-CH" sz="2800" b="0" dirty="0"/>
              <a:t>, auch </a:t>
            </a:r>
            <a:r>
              <a:rPr lang="de-CH" sz="2800" dirty="0" err="1"/>
              <a:t>Nymphas</a:t>
            </a:r>
            <a:r>
              <a:rPr lang="de-CH" sz="2800" dirty="0"/>
              <a:t> und die Gemeinde in seinem Hause</a:t>
            </a:r>
            <a:r>
              <a:rPr lang="de-CH" sz="2800" b="0" dirty="0"/>
              <a:t>.  </a:t>
            </a:r>
            <a:r>
              <a:rPr lang="de-CH" sz="2800" b="0" baseline="30000" dirty="0"/>
              <a:t>16</a:t>
            </a:r>
            <a:r>
              <a:rPr lang="de-CH" sz="2800" b="0" dirty="0"/>
              <a:t> Und wenn der Brief bei euch gelesen ist, sorgt dafür, dass er auch in der Gemeinde der </a:t>
            </a:r>
            <a:r>
              <a:rPr lang="de-CH" sz="2800" b="0" dirty="0" err="1"/>
              <a:t>Laodikeer</a:t>
            </a:r>
            <a:r>
              <a:rPr lang="de-CH" sz="2800" b="0" dirty="0"/>
              <a:t> gelesen werde </a:t>
            </a:r>
            <a:r>
              <a:rPr lang="de-CH" sz="2800" dirty="0">
                <a:solidFill>
                  <a:srgbClr val="FF0000"/>
                </a:solidFill>
              </a:rPr>
              <a:t>und dass auch ihr den aus </a:t>
            </a:r>
            <a:r>
              <a:rPr lang="de-CH" sz="2800" dirty="0" err="1">
                <a:solidFill>
                  <a:srgbClr val="FF0000"/>
                </a:solidFill>
              </a:rPr>
              <a:t>Laodikeia</a:t>
            </a:r>
            <a:r>
              <a:rPr lang="de-CH" sz="2800" dirty="0">
                <a:solidFill>
                  <a:srgbClr val="FF0000"/>
                </a:solidFill>
              </a:rPr>
              <a:t> lest.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411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Inhaltsplatzhalter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6669360"/>
          </a:xfrm>
        </p:spPr>
        <p:txBody>
          <a:bodyPr/>
          <a:lstStyle/>
          <a:p>
            <a:r>
              <a:rPr lang="de-DE" altLang="de-DE" sz="2800" dirty="0" smtClean="0">
                <a:cs typeface="Arial" charset="0"/>
              </a:rPr>
              <a:t>Zuerst Unterweisung. </a:t>
            </a:r>
          </a:p>
          <a:p>
            <a:pPr lvl="1">
              <a:defRPr/>
            </a:pPr>
            <a:r>
              <a:rPr lang="de-DE" sz="2400" dirty="0"/>
              <a:t>Weißt du, was unsere Aufgabe, unsere höchste Pflicht und unser Ziel ist? Gott zu ehren und ihm Freude zu machen. </a:t>
            </a:r>
          </a:p>
          <a:p>
            <a:pPr lvl="1">
              <a:defRPr/>
            </a:pPr>
            <a:r>
              <a:rPr lang="de-DE" sz="2400" dirty="0"/>
              <a:t>Weißt du, was Gottes Ziel mit uns ist? Uns Freude zu geben. Die haben wir nur, wenn wir ihm gehorchen.</a:t>
            </a:r>
          </a:p>
          <a:p>
            <a:r>
              <a:rPr lang="de-DE" altLang="de-DE" sz="2800" dirty="0" smtClean="0">
                <a:cs typeface="Arial" charset="0"/>
              </a:rPr>
              <a:t>Klare Anordnungen. </a:t>
            </a:r>
          </a:p>
          <a:p>
            <a:r>
              <a:rPr lang="de-DE" altLang="de-DE" sz="2800" dirty="0" smtClean="0">
                <a:cs typeface="Arial" charset="0"/>
              </a:rPr>
              <a:t>Bei älteren Kindern: Begründungen geben. </a:t>
            </a:r>
          </a:p>
          <a:p>
            <a:pPr lvl="1"/>
            <a:r>
              <a:rPr lang="de-DE" altLang="de-DE" sz="2400" dirty="0" smtClean="0">
                <a:cs typeface="Arial" charset="0"/>
              </a:rPr>
              <a:t>Papa</a:t>
            </a:r>
            <a:r>
              <a:rPr lang="de-DE" altLang="de-DE" sz="2400" dirty="0">
                <a:cs typeface="Arial" charset="0"/>
              </a:rPr>
              <a:t>, darf ich rauchen? – Ja, du darfst. Du musst mir nur eine Reihe guter Argumente geben, die dafür sprechen, dass auch ich das Rauchen anfangen soll. </a:t>
            </a:r>
          </a:p>
          <a:p>
            <a:r>
              <a:rPr lang="de-DE" altLang="de-DE" sz="2800" dirty="0" smtClean="0">
                <a:cs typeface="Arial" charset="0"/>
              </a:rPr>
              <a:t>Bei Einwänden: </a:t>
            </a:r>
          </a:p>
          <a:p>
            <a:pPr lvl="1"/>
            <a:r>
              <a:rPr lang="de-DE" altLang="de-DE" sz="2400" dirty="0" smtClean="0">
                <a:cs typeface="Arial" charset="0"/>
              </a:rPr>
              <a:t>Zeigen, wie Kinder respektvoll eine Bitte äußern können. </a:t>
            </a:r>
            <a:r>
              <a:rPr lang="de-DE" altLang="de-DE" sz="2400" dirty="0">
                <a:cs typeface="Arial" charset="0"/>
              </a:rPr>
              <a:t>(Dan 1</a:t>
            </a:r>
            <a:r>
              <a:rPr lang="de-DE" altLang="de-DE" sz="2400" dirty="0" smtClean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77248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de-DE" sz="2800" dirty="0" smtClean="0"/>
              <a:t>C</a:t>
            </a:r>
            <a:r>
              <a:rPr lang="de-DE" sz="2800" dirty="0"/>
              <a:t>. </a:t>
            </a:r>
            <a:r>
              <a:rPr lang="de-DE" sz="2800" cap="small" dirty="0"/>
              <a:t>Richtlinien für einen würdigen Wandel in den Grundformen der Gesellschaft (Ehe, Fam., Arbeit) </a:t>
            </a:r>
            <a:r>
              <a:rPr lang="de-DE" sz="2400" cap="small" dirty="0"/>
              <a:t> </a:t>
            </a:r>
            <a:r>
              <a:rPr lang="de-DE" sz="2800" cap="small" dirty="0"/>
              <a:t>5,22-6,9</a:t>
            </a:r>
            <a:endParaRPr lang="de-DE" sz="2800" cap="small" dirty="0" smtClean="0"/>
          </a:p>
          <a:p>
            <a:pPr lvl="1"/>
            <a:r>
              <a:rPr lang="de-DE" sz="2400" cap="small" dirty="0" smtClean="0">
                <a:solidFill>
                  <a:srgbClr val="0070C0"/>
                </a:solidFill>
              </a:rPr>
              <a:t>1. </a:t>
            </a:r>
            <a:r>
              <a:rPr lang="de-DE" sz="2400" dirty="0">
                <a:solidFill>
                  <a:srgbClr val="0070C0"/>
                </a:solidFill>
              </a:rPr>
              <a:t>Im Verhältnis </a:t>
            </a:r>
            <a:r>
              <a:rPr lang="de-DE" sz="2400" dirty="0" smtClean="0">
                <a:solidFill>
                  <a:srgbClr val="0070C0"/>
                </a:solidFill>
              </a:rPr>
              <a:t>von Mann und Frau in der Ehe  5,22-33</a:t>
            </a:r>
          </a:p>
          <a:p>
            <a:pPr lvl="1"/>
            <a:r>
              <a:rPr lang="de-DE" sz="2400" cap="small" dirty="0" smtClean="0">
                <a:solidFill>
                  <a:srgbClr val="0070C0"/>
                </a:solidFill>
              </a:rPr>
              <a:t>2. </a:t>
            </a:r>
            <a:r>
              <a:rPr lang="de-DE" sz="2400" dirty="0" smtClean="0">
                <a:solidFill>
                  <a:srgbClr val="0070C0"/>
                </a:solidFill>
              </a:rPr>
              <a:t>Im Verhältnis von Eltern und Kindern  6,1-4</a:t>
            </a:r>
          </a:p>
          <a:p>
            <a:pPr lvl="1"/>
            <a:r>
              <a:rPr lang="de-DE" sz="2400" cap="small" dirty="0" smtClean="0"/>
              <a:t>3. I</a:t>
            </a:r>
            <a:r>
              <a:rPr lang="de-DE" sz="2400" dirty="0" smtClean="0"/>
              <a:t>m </a:t>
            </a:r>
            <a:r>
              <a:rPr lang="de-DE" sz="2400" dirty="0"/>
              <a:t>Verhältnis von </a:t>
            </a:r>
            <a:r>
              <a:rPr lang="de-DE" sz="2400" dirty="0" smtClean="0"/>
              <a:t>Herren und Sklaven  6,5-9</a:t>
            </a:r>
          </a:p>
          <a:p>
            <a:pPr lvl="2"/>
            <a:r>
              <a:rPr lang="de-DE" sz="2200" dirty="0" smtClean="0"/>
              <a:t>a. An die Sklaven: 6,5-8</a:t>
            </a:r>
          </a:p>
          <a:p>
            <a:pPr lvl="2"/>
            <a:r>
              <a:rPr lang="de-DE" sz="2200" dirty="0" smtClean="0"/>
              <a:t>b. An die Herren: 6,9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15435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de-DE" sz="2800" cap="small" dirty="0" smtClean="0"/>
              <a:t>D</a:t>
            </a:r>
            <a:r>
              <a:rPr lang="de-DE" sz="2800" cap="small" dirty="0"/>
              <a:t>. Anweisungen für den Geistlichen Kampf 6,10-20 </a:t>
            </a:r>
            <a:endParaRPr lang="de-DE" sz="2800" dirty="0"/>
          </a:p>
          <a:p>
            <a:pPr lvl="1"/>
            <a:r>
              <a:rPr lang="de-DE" sz="2400" dirty="0" smtClean="0"/>
              <a:t>1</a:t>
            </a:r>
            <a:r>
              <a:rPr lang="de-DE" sz="2400" dirty="0"/>
              <a:t>. Aufforderung: Werdet gekräftigt!  6,10</a:t>
            </a:r>
          </a:p>
          <a:p>
            <a:pPr lvl="1"/>
            <a:r>
              <a:rPr lang="de-DE" sz="2400" dirty="0"/>
              <a:t>2. Aufforderung:  Zieht  die ganze Waffenrüstung </a:t>
            </a:r>
            <a:r>
              <a:rPr lang="de-DE" sz="2400" dirty="0" smtClean="0"/>
              <a:t>Gottes an!  </a:t>
            </a:r>
            <a:r>
              <a:rPr lang="de-DE" sz="2400" dirty="0"/>
              <a:t>6,11-13</a:t>
            </a:r>
          </a:p>
          <a:p>
            <a:pPr lvl="1"/>
            <a:r>
              <a:rPr lang="de-DE" sz="2400" dirty="0"/>
              <a:t>3. Aufforderung: Steht!   6,14-17</a:t>
            </a:r>
          </a:p>
          <a:p>
            <a:pPr lvl="1"/>
            <a:r>
              <a:rPr lang="de-DE" sz="2400" dirty="0"/>
              <a:t>4. Aufforderung: Betet!  </a:t>
            </a:r>
            <a:r>
              <a:rPr lang="de-DE" sz="2400" dirty="0" smtClean="0"/>
              <a:t>6,18-20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00039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sz="2800" cap="small" dirty="0" smtClean="0"/>
              <a:t>D</a:t>
            </a:r>
            <a:r>
              <a:rPr lang="de-DE" sz="2800" cap="small" dirty="0"/>
              <a:t>. Anweisungen für den Geistlichen Kampf 6,10-20 </a:t>
            </a:r>
            <a:endParaRPr lang="de-DE" sz="2800" dirty="0"/>
          </a:p>
          <a:p>
            <a:pPr lvl="1"/>
            <a:r>
              <a:rPr lang="de-DE" sz="2800" dirty="0" smtClean="0">
                <a:solidFill>
                  <a:schemeClr val="tx1"/>
                </a:solidFill>
              </a:rPr>
              <a:t>1</a:t>
            </a:r>
            <a:r>
              <a:rPr lang="de-DE" sz="2800" dirty="0">
                <a:solidFill>
                  <a:schemeClr val="tx1"/>
                </a:solidFill>
              </a:rPr>
              <a:t>. </a:t>
            </a:r>
            <a:r>
              <a:rPr lang="de-DE" sz="2800" dirty="0" smtClean="0">
                <a:solidFill>
                  <a:schemeClr val="tx1"/>
                </a:solidFill>
              </a:rPr>
              <a:t>Werdet </a:t>
            </a:r>
            <a:r>
              <a:rPr lang="de-DE" sz="2800" dirty="0">
                <a:solidFill>
                  <a:schemeClr val="tx1"/>
                </a:solidFill>
              </a:rPr>
              <a:t>gekräftigt!  </a:t>
            </a:r>
            <a:r>
              <a:rPr lang="de-DE" sz="2800" dirty="0" smtClean="0">
                <a:solidFill>
                  <a:schemeClr val="tx1"/>
                </a:solidFill>
              </a:rPr>
              <a:t>6,10</a:t>
            </a:r>
          </a:p>
          <a:p>
            <a:pPr lvl="2"/>
            <a:r>
              <a:rPr lang="de-DE" sz="2000" dirty="0"/>
              <a:t>Die Kraft ist im </a:t>
            </a:r>
            <a:r>
              <a:rPr lang="de-DE" sz="2000" dirty="0" smtClean="0"/>
              <a:t>Herrn. </a:t>
            </a:r>
          </a:p>
          <a:p>
            <a:pPr lvl="2"/>
            <a:r>
              <a:rPr lang="de-DE" sz="2000" dirty="0"/>
              <a:t>Die Kraft ist </a:t>
            </a:r>
            <a:r>
              <a:rPr lang="de-DE" sz="2000" i="1" dirty="0"/>
              <a:t>seine</a:t>
            </a:r>
            <a:r>
              <a:rPr lang="de-DE" sz="2000" dirty="0"/>
              <a:t> </a:t>
            </a:r>
            <a:r>
              <a:rPr lang="de-DE" sz="2000" dirty="0" smtClean="0"/>
              <a:t>Kraft. </a:t>
            </a:r>
            <a:endParaRPr lang="de-DE" sz="2000" dirty="0">
              <a:solidFill>
                <a:schemeClr val="tx1"/>
              </a:solidFill>
            </a:endParaRPr>
          </a:p>
          <a:p>
            <a:pPr lvl="1"/>
            <a:r>
              <a:rPr lang="de-DE" sz="2400" dirty="0"/>
              <a:t>2. </a:t>
            </a:r>
            <a:r>
              <a:rPr lang="de-DE" sz="2800" dirty="0" smtClean="0"/>
              <a:t> </a:t>
            </a:r>
            <a:r>
              <a:rPr lang="de-DE" sz="2800" dirty="0"/>
              <a:t>Zieht  die ganze Waffenrüstung </a:t>
            </a:r>
            <a:r>
              <a:rPr lang="de-DE" sz="2800" dirty="0" smtClean="0"/>
              <a:t>Gottes an!  </a:t>
            </a:r>
            <a:r>
              <a:rPr lang="de-DE" sz="2800" dirty="0"/>
              <a:t>6,11-13</a:t>
            </a:r>
            <a:endParaRPr lang="de-DE" sz="2400" dirty="0"/>
          </a:p>
          <a:p>
            <a:pPr lvl="2"/>
            <a:r>
              <a:rPr lang="de-DE" dirty="0" smtClean="0"/>
              <a:t>Was? </a:t>
            </a:r>
          </a:p>
          <a:p>
            <a:pPr lvl="3"/>
            <a:r>
              <a:rPr lang="de-DE" sz="2000" dirty="0" smtClean="0"/>
              <a:t>Die </a:t>
            </a:r>
            <a:r>
              <a:rPr lang="de-DE" sz="2000" u="sng" dirty="0"/>
              <a:t>ganze</a:t>
            </a:r>
            <a:r>
              <a:rPr lang="de-DE" sz="2000" dirty="0"/>
              <a:t> </a:t>
            </a:r>
            <a:r>
              <a:rPr lang="de-DE" sz="2000" dirty="0" smtClean="0"/>
              <a:t>Waffenrüstung</a:t>
            </a:r>
          </a:p>
          <a:p>
            <a:pPr lvl="3"/>
            <a:r>
              <a:rPr lang="de-DE" sz="2000" u="sng" dirty="0" smtClean="0"/>
              <a:t>Gottes</a:t>
            </a:r>
            <a:r>
              <a:rPr lang="de-DE" sz="2000" dirty="0" smtClean="0"/>
              <a:t> Waffenrüstung </a:t>
            </a:r>
          </a:p>
          <a:p>
            <a:pPr lvl="2"/>
            <a:r>
              <a:rPr lang="de-DE" dirty="0" smtClean="0"/>
              <a:t>Weswegen? V. 11.12</a:t>
            </a:r>
          </a:p>
          <a:p>
            <a:pPr lvl="3"/>
            <a:r>
              <a:rPr lang="de-DE" sz="2000" dirty="0"/>
              <a:t>Wegen der Art des Feindes 6,12</a:t>
            </a:r>
          </a:p>
          <a:p>
            <a:pPr lvl="4"/>
            <a:r>
              <a:rPr lang="de-DE" dirty="0">
                <a:solidFill>
                  <a:srgbClr val="0000FF"/>
                </a:solidFill>
              </a:rPr>
              <a:t>A: </a:t>
            </a:r>
            <a:r>
              <a:rPr lang="de-DE" dirty="0" smtClean="0">
                <a:solidFill>
                  <a:srgbClr val="0000FF"/>
                </a:solidFill>
              </a:rPr>
              <a:t>Er ist nicht </a:t>
            </a:r>
            <a:r>
              <a:rPr lang="de-DE" dirty="0">
                <a:solidFill>
                  <a:srgbClr val="0000FF"/>
                </a:solidFill>
              </a:rPr>
              <a:t>Blut und Fleisch.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B: </a:t>
            </a:r>
            <a:r>
              <a:rPr lang="de-DE" dirty="0">
                <a:solidFill>
                  <a:srgbClr val="0000FF"/>
                </a:solidFill>
              </a:rPr>
              <a:t>Er ist Geist. 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C. </a:t>
            </a:r>
            <a:r>
              <a:rPr lang="de-DE" dirty="0">
                <a:solidFill>
                  <a:srgbClr val="0000FF"/>
                </a:solidFill>
              </a:rPr>
              <a:t>Er ist mehrzählig.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D: </a:t>
            </a:r>
            <a:r>
              <a:rPr lang="de-DE" dirty="0">
                <a:solidFill>
                  <a:srgbClr val="0000FF"/>
                </a:solidFill>
              </a:rPr>
              <a:t>Er ist </a:t>
            </a:r>
            <a:r>
              <a:rPr lang="de-DE" dirty="0" smtClean="0">
                <a:solidFill>
                  <a:srgbClr val="0000FF"/>
                </a:solidFill>
              </a:rPr>
              <a:t>böse. 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E: </a:t>
            </a:r>
            <a:r>
              <a:rPr lang="de-DE" dirty="0">
                <a:solidFill>
                  <a:srgbClr val="0000FF"/>
                </a:solidFill>
              </a:rPr>
              <a:t>Er ist </a:t>
            </a:r>
            <a:r>
              <a:rPr lang="de-DE" dirty="0" err="1" smtClean="0">
                <a:solidFill>
                  <a:srgbClr val="0000FF"/>
                </a:solidFill>
              </a:rPr>
              <a:t>Weltbeherrscher</a:t>
            </a:r>
            <a:r>
              <a:rPr lang="de-DE" dirty="0" smtClean="0">
                <a:solidFill>
                  <a:srgbClr val="0000FF"/>
                </a:solidFill>
              </a:rPr>
              <a:t>. 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F: Er ist in der Finsternis</a:t>
            </a:r>
            <a:r>
              <a:rPr lang="de-DE" dirty="0">
                <a:solidFill>
                  <a:srgbClr val="0000FF"/>
                </a:solidFill>
              </a:rPr>
              <a:t>.  </a:t>
            </a:r>
          </a:p>
          <a:p>
            <a:pPr lvl="4"/>
            <a:r>
              <a:rPr lang="de-DE" dirty="0">
                <a:solidFill>
                  <a:srgbClr val="0000FF"/>
                </a:solidFill>
              </a:rPr>
              <a:t>G</a:t>
            </a:r>
            <a:r>
              <a:rPr lang="de-DE" dirty="0" smtClean="0">
                <a:solidFill>
                  <a:srgbClr val="0000FF"/>
                </a:solidFill>
              </a:rPr>
              <a:t>: </a:t>
            </a:r>
            <a:r>
              <a:rPr lang="de-DE" dirty="0">
                <a:solidFill>
                  <a:srgbClr val="0000FF"/>
                </a:solidFill>
              </a:rPr>
              <a:t>Er ist </a:t>
            </a:r>
            <a:r>
              <a:rPr lang="de-DE" dirty="0" smtClean="0">
                <a:solidFill>
                  <a:srgbClr val="0000FF"/>
                </a:solidFill>
              </a:rPr>
              <a:t>in den himmlischen Bereichen (in der geistlichen Welt).  </a:t>
            </a:r>
            <a:endParaRPr lang="de-DE" dirty="0">
              <a:solidFill>
                <a:srgbClr val="0000FF"/>
              </a:solidFill>
            </a:endParaRPr>
          </a:p>
          <a:p>
            <a:pPr lvl="2"/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42477363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sz="2800" cap="small" dirty="0" smtClean="0"/>
              <a:t>D</a:t>
            </a:r>
            <a:r>
              <a:rPr lang="de-DE" sz="2800" cap="small" dirty="0"/>
              <a:t>. Anweisungen für den Geistlichen Kampf 6,10-20 </a:t>
            </a:r>
            <a:endParaRPr lang="de-DE" sz="2800" dirty="0"/>
          </a:p>
          <a:p>
            <a:pPr lvl="1"/>
            <a:r>
              <a:rPr lang="de-DE" sz="2800" dirty="0" smtClean="0">
                <a:solidFill>
                  <a:schemeClr val="tx1"/>
                </a:solidFill>
              </a:rPr>
              <a:t>1. Aufforderung: Werdet gekräftigt!  6,10</a:t>
            </a:r>
          </a:p>
          <a:p>
            <a:pPr lvl="1"/>
            <a:r>
              <a:rPr lang="de-DE" sz="2800" dirty="0" smtClean="0"/>
              <a:t>2</a:t>
            </a:r>
            <a:r>
              <a:rPr lang="de-DE" sz="2800" dirty="0"/>
              <a:t>. Aufforderung: </a:t>
            </a:r>
            <a:r>
              <a:rPr lang="de-DE" sz="2800" dirty="0" smtClean="0"/>
              <a:t>Zieht </a:t>
            </a:r>
            <a:r>
              <a:rPr lang="de-DE" sz="2800" dirty="0"/>
              <a:t>die ganze Waffenrüstung </a:t>
            </a:r>
            <a:r>
              <a:rPr lang="de-DE" sz="2800" dirty="0" smtClean="0"/>
              <a:t>Gottes an! 6,11-13</a:t>
            </a:r>
            <a:endParaRPr lang="de-DE" sz="2800" dirty="0"/>
          </a:p>
          <a:p>
            <a:pPr lvl="2"/>
            <a:r>
              <a:rPr lang="de-DE" dirty="0" smtClean="0"/>
              <a:t>Was? </a:t>
            </a:r>
          </a:p>
          <a:p>
            <a:pPr lvl="2"/>
            <a:r>
              <a:rPr lang="de-DE" dirty="0" smtClean="0"/>
              <a:t>Weswegen? V. 11.12</a:t>
            </a:r>
          </a:p>
          <a:p>
            <a:pPr lvl="3"/>
            <a:r>
              <a:rPr lang="de-DE" dirty="0"/>
              <a:t>Wegen der Art des Feindes 6,12</a:t>
            </a:r>
          </a:p>
          <a:p>
            <a:pPr lvl="3"/>
            <a:r>
              <a:rPr lang="de-DE" dirty="0"/>
              <a:t>Wegen der Art </a:t>
            </a:r>
            <a:r>
              <a:rPr lang="de-DE" dirty="0" smtClean="0"/>
              <a:t>seines Vorgehens 6,11E (Listige Manöver)</a:t>
            </a:r>
            <a:endParaRPr lang="de-DE" dirty="0"/>
          </a:p>
          <a:p>
            <a:pPr lvl="4"/>
            <a:r>
              <a:rPr lang="de-DE" sz="2200" b="1" dirty="0" smtClean="0">
                <a:solidFill>
                  <a:srgbClr val="0000FF"/>
                </a:solidFill>
                <a:effectLst/>
              </a:rPr>
              <a:t>List/Geschick/Verführung; Versuchung zum Sündigen </a:t>
            </a:r>
            <a:r>
              <a:rPr lang="de-DE" sz="2200" b="1" dirty="0">
                <a:solidFill>
                  <a:srgbClr val="0000FF"/>
                </a:solidFill>
                <a:effectLst/>
              </a:rPr>
              <a:t>Mt 4,3</a:t>
            </a:r>
          </a:p>
          <a:p>
            <a:pPr lvl="4"/>
            <a:r>
              <a:rPr lang="de-DE" sz="2200" b="1" dirty="0" smtClean="0">
                <a:solidFill>
                  <a:srgbClr val="0000FF"/>
                </a:solidFill>
                <a:effectLst/>
              </a:rPr>
              <a:t>Ablenkung </a:t>
            </a:r>
            <a:r>
              <a:rPr lang="de-DE" sz="2200" b="1" dirty="0">
                <a:solidFill>
                  <a:srgbClr val="0000FF"/>
                </a:solidFill>
                <a:effectLst/>
              </a:rPr>
              <a:t>vom Göttlichen   2Kr 11,3</a:t>
            </a:r>
          </a:p>
          <a:p>
            <a:pPr lvl="4"/>
            <a:r>
              <a:rPr lang="de-DE" sz="2200" b="1" dirty="0" smtClean="0">
                <a:solidFill>
                  <a:srgbClr val="0000FF"/>
                </a:solidFill>
                <a:effectLst/>
              </a:rPr>
              <a:t>Entstellung </a:t>
            </a:r>
            <a:r>
              <a:rPr lang="de-DE" sz="2200" b="1" dirty="0">
                <a:solidFill>
                  <a:srgbClr val="0000FF"/>
                </a:solidFill>
                <a:effectLst/>
              </a:rPr>
              <a:t>der Aussagen Gottes 1M 3; Jh 8,44</a:t>
            </a:r>
          </a:p>
          <a:p>
            <a:pPr lvl="4"/>
            <a:r>
              <a:rPr lang="de-DE" sz="2200" b="1" dirty="0" smtClean="0">
                <a:solidFill>
                  <a:srgbClr val="0000FF"/>
                </a:solidFill>
                <a:effectLst/>
              </a:rPr>
              <a:t>Trennung, Entmutigung, Leiden   </a:t>
            </a:r>
            <a:r>
              <a:rPr lang="de-DE" sz="2200" b="1" dirty="0">
                <a:solidFill>
                  <a:srgbClr val="0000FF"/>
                </a:solidFill>
                <a:effectLst/>
              </a:rPr>
              <a:t>1Kg 19; 2Kr </a:t>
            </a:r>
            <a:r>
              <a:rPr lang="de-DE" sz="2200" b="1" dirty="0" smtClean="0">
                <a:solidFill>
                  <a:srgbClr val="0000FF"/>
                </a:solidFill>
                <a:effectLst/>
              </a:rPr>
              <a:t>1,8</a:t>
            </a:r>
          </a:p>
          <a:p>
            <a:pPr lvl="4"/>
            <a:r>
              <a:rPr lang="de-DE" sz="2200" b="1" dirty="0" smtClean="0">
                <a:solidFill>
                  <a:srgbClr val="0000FF"/>
                </a:solidFill>
                <a:effectLst/>
              </a:rPr>
              <a:t>Denken verderben Apg 5,3; Jh 13,2; 2Kr 10,3-5; 11,3</a:t>
            </a:r>
          </a:p>
          <a:p>
            <a:pPr lvl="2"/>
            <a:r>
              <a:rPr lang="de-DE" dirty="0" smtClean="0"/>
              <a:t>3. Wozu? V. 13</a:t>
            </a:r>
          </a:p>
          <a:p>
            <a:pPr lvl="3"/>
            <a:r>
              <a:rPr lang="de-DE" b="1" dirty="0" smtClean="0">
                <a:effectLst/>
                <a:latin typeface="Arial Narrow" panose="020B0606020202030204" pitchFamily="34" charset="0"/>
              </a:rPr>
              <a:t>um zu widerstehen</a:t>
            </a:r>
          </a:p>
          <a:p>
            <a:pPr lvl="3"/>
            <a:r>
              <a:rPr lang="de-DE" dirty="0" smtClean="0"/>
              <a:t>um am bösen Tag stehen zu können </a:t>
            </a:r>
            <a:endParaRPr lang="de-DE" b="1" dirty="0">
              <a:effectLst/>
              <a:latin typeface="Arial Narrow" panose="020B0606020202030204" pitchFamily="34" charset="0"/>
            </a:endParaRPr>
          </a:p>
          <a:p>
            <a:pPr lvl="2"/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36084435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1"/>
            <a:r>
              <a:rPr lang="de-DE" sz="2800" dirty="0"/>
              <a:t>3. Aufforderung: Steht!   </a:t>
            </a:r>
            <a:r>
              <a:rPr lang="de-DE" sz="2800" dirty="0" smtClean="0"/>
              <a:t>6,14-17</a:t>
            </a:r>
            <a:endParaRPr lang="de-DE" sz="2400" dirty="0" smtClean="0"/>
          </a:p>
          <a:p>
            <a:pPr lvl="2"/>
            <a:r>
              <a:rPr lang="de-DE" dirty="0" smtClean="0"/>
              <a:t>a</a:t>
            </a:r>
            <a:r>
              <a:rPr lang="de-DE" dirty="0"/>
              <a:t>.  Die </a:t>
            </a:r>
            <a:r>
              <a:rPr lang="de-DE" dirty="0" smtClean="0"/>
              <a:t>Betonung  </a:t>
            </a:r>
            <a:r>
              <a:rPr lang="de-DE" dirty="0"/>
              <a:t>V. 14A</a:t>
            </a:r>
            <a:endParaRPr lang="de-DE" sz="1400" dirty="0"/>
          </a:p>
          <a:p>
            <a:pPr lvl="2"/>
            <a:r>
              <a:rPr lang="de-DE" dirty="0" smtClean="0"/>
              <a:t>b</a:t>
            </a:r>
            <a:r>
              <a:rPr lang="de-DE" dirty="0"/>
              <a:t>.  </a:t>
            </a:r>
            <a:r>
              <a:rPr lang="de-DE" dirty="0" smtClean="0"/>
              <a:t>Die Vorbereitung </a:t>
            </a:r>
            <a:r>
              <a:rPr lang="de-DE" dirty="0"/>
              <a:t>zum </a:t>
            </a:r>
            <a:r>
              <a:rPr lang="de-DE" dirty="0" smtClean="0"/>
              <a:t>Stehen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/>
              <a:t>V. 14-17</a:t>
            </a:r>
            <a:endParaRPr lang="de-DE" sz="1400" dirty="0"/>
          </a:p>
          <a:p>
            <a:pPr lvl="3"/>
            <a:r>
              <a:rPr lang="de-DE" dirty="0"/>
              <a:t>I: </a:t>
            </a:r>
            <a:r>
              <a:rPr lang="de-DE" dirty="0" smtClean="0"/>
              <a:t> Gürtel: In der Wahrheit stehen! V</a:t>
            </a:r>
            <a:r>
              <a:rPr lang="de-DE" dirty="0"/>
              <a:t>. 14</a:t>
            </a:r>
            <a:endParaRPr lang="de-DE" sz="1200" dirty="0"/>
          </a:p>
          <a:p>
            <a:pPr lvl="3"/>
            <a:r>
              <a:rPr lang="de-DE" dirty="0" smtClean="0"/>
              <a:t>II</a:t>
            </a:r>
            <a:r>
              <a:rPr lang="de-DE" dirty="0"/>
              <a:t>: </a:t>
            </a:r>
            <a:r>
              <a:rPr lang="de-DE" dirty="0" smtClean="0"/>
              <a:t>Brustpanzer: Gerecht leben! V</a:t>
            </a:r>
            <a:r>
              <a:rPr lang="de-DE" dirty="0"/>
              <a:t>. </a:t>
            </a:r>
            <a:r>
              <a:rPr lang="de-DE" dirty="0" smtClean="0"/>
              <a:t>14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Ihn nicht Raum geben – Mit Sünde brechen – Schwächen erkennen –Verzichten – Fliehen – Dienen – Leiden </a:t>
            </a:r>
            <a:endParaRPr lang="de-DE" dirty="0">
              <a:solidFill>
                <a:srgbClr val="0000FF"/>
              </a:solidFill>
            </a:endParaRPr>
          </a:p>
          <a:p>
            <a:pPr lvl="3"/>
            <a:r>
              <a:rPr lang="de-DE" dirty="0"/>
              <a:t>III: </a:t>
            </a:r>
            <a:r>
              <a:rPr lang="de-DE" dirty="0" smtClean="0"/>
              <a:t>Schuhe: Fürs Evangelium Stellung beziehen. V</a:t>
            </a:r>
            <a:r>
              <a:rPr lang="de-DE" dirty="0"/>
              <a:t>. 15</a:t>
            </a:r>
            <a:endParaRPr lang="de-DE" sz="1200" dirty="0"/>
          </a:p>
          <a:p>
            <a:pPr lvl="3"/>
            <a:r>
              <a:rPr lang="de-DE" dirty="0">
                <a:solidFill>
                  <a:srgbClr val="002060"/>
                </a:solidFill>
              </a:rPr>
              <a:t>IV: </a:t>
            </a:r>
            <a:r>
              <a:rPr lang="de-DE" dirty="0" smtClean="0">
                <a:solidFill>
                  <a:srgbClr val="002060"/>
                </a:solidFill>
              </a:rPr>
              <a:t>Schild </a:t>
            </a:r>
            <a:r>
              <a:rPr lang="de-DE" dirty="0">
                <a:solidFill>
                  <a:srgbClr val="002060"/>
                </a:solidFill>
              </a:rPr>
              <a:t>des </a:t>
            </a:r>
            <a:r>
              <a:rPr lang="de-DE" dirty="0" smtClean="0">
                <a:solidFill>
                  <a:srgbClr val="002060"/>
                </a:solidFill>
              </a:rPr>
              <a:t>Glaubens: Vertrauen; nicht entmutigen lassen! V</a:t>
            </a:r>
            <a:r>
              <a:rPr lang="de-DE" dirty="0">
                <a:solidFill>
                  <a:srgbClr val="002060"/>
                </a:solidFill>
              </a:rPr>
              <a:t>. 16</a:t>
            </a:r>
            <a:endParaRPr lang="de-DE" sz="1200" dirty="0">
              <a:solidFill>
                <a:srgbClr val="002060"/>
              </a:solidFill>
            </a:endParaRPr>
          </a:p>
          <a:p>
            <a:pPr lvl="3"/>
            <a:r>
              <a:rPr lang="de-DE" dirty="0">
                <a:solidFill>
                  <a:srgbClr val="002060"/>
                </a:solidFill>
              </a:rPr>
              <a:t>V: </a:t>
            </a:r>
            <a:r>
              <a:rPr lang="de-DE" dirty="0" smtClean="0">
                <a:solidFill>
                  <a:srgbClr val="002060"/>
                </a:solidFill>
              </a:rPr>
              <a:t>Helm: Zuversicht / Ruhm der Hoffnung festhalten! V</a:t>
            </a:r>
            <a:r>
              <a:rPr lang="de-DE" dirty="0">
                <a:solidFill>
                  <a:srgbClr val="002060"/>
                </a:solidFill>
              </a:rPr>
              <a:t>. 17</a:t>
            </a:r>
            <a:endParaRPr lang="de-DE" sz="1200" dirty="0">
              <a:solidFill>
                <a:srgbClr val="002060"/>
              </a:solidFill>
            </a:endParaRPr>
          </a:p>
          <a:p>
            <a:pPr lvl="3"/>
            <a:r>
              <a:rPr lang="de-DE" dirty="0">
                <a:solidFill>
                  <a:srgbClr val="002060"/>
                </a:solidFill>
              </a:rPr>
              <a:t>VI: </a:t>
            </a:r>
            <a:r>
              <a:rPr lang="de-DE" dirty="0" smtClean="0">
                <a:solidFill>
                  <a:srgbClr val="002060"/>
                </a:solidFill>
              </a:rPr>
              <a:t>Schwert </a:t>
            </a:r>
            <a:r>
              <a:rPr lang="de-DE" dirty="0">
                <a:solidFill>
                  <a:srgbClr val="002060"/>
                </a:solidFill>
              </a:rPr>
              <a:t>des Geistes </a:t>
            </a:r>
            <a:r>
              <a:rPr lang="de-DE" dirty="0" smtClean="0">
                <a:solidFill>
                  <a:srgbClr val="002060"/>
                </a:solidFill>
              </a:rPr>
              <a:t>viel und recht anwenden! V</a:t>
            </a:r>
            <a:r>
              <a:rPr lang="de-DE" dirty="0">
                <a:solidFill>
                  <a:srgbClr val="002060"/>
                </a:solidFill>
              </a:rPr>
              <a:t>. 17</a:t>
            </a:r>
            <a:endParaRPr lang="de-DE" sz="1200" dirty="0">
              <a:solidFill>
                <a:srgbClr val="002060"/>
              </a:solidFill>
            </a:endParaRPr>
          </a:p>
          <a:p>
            <a:pPr lvl="1"/>
            <a:r>
              <a:rPr lang="de-DE" sz="2800" dirty="0" smtClean="0"/>
              <a:t>4</a:t>
            </a:r>
            <a:r>
              <a:rPr lang="de-DE" sz="2800" dirty="0"/>
              <a:t>. Aufforderung: Betet!  </a:t>
            </a:r>
            <a:r>
              <a:rPr lang="de-DE" sz="2800" dirty="0" smtClean="0"/>
              <a:t>6,18-20</a:t>
            </a:r>
            <a:endParaRPr lang="de-DE" sz="2400" dirty="0" smtClean="0"/>
          </a:p>
          <a:p>
            <a:pPr lvl="2"/>
            <a:r>
              <a:rPr lang="de-DE" dirty="0" smtClean="0"/>
              <a:t>a. Wann? V. 18</a:t>
            </a:r>
          </a:p>
          <a:p>
            <a:pPr lvl="2"/>
            <a:r>
              <a:rPr lang="de-DE" dirty="0" smtClean="0"/>
              <a:t>b. Wie? V. 18</a:t>
            </a:r>
          </a:p>
          <a:p>
            <a:pPr lvl="2"/>
            <a:r>
              <a:rPr lang="de-DE" dirty="0" smtClean="0"/>
              <a:t>c. Für wen? V. 19.20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6872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597352"/>
          </a:xfrm>
        </p:spPr>
        <p:txBody>
          <a:bodyPr/>
          <a:lstStyle/>
          <a:p>
            <a:pPr lvl="1"/>
            <a:r>
              <a:rPr lang="de-DE" dirty="0" smtClean="0"/>
              <a:t>Das Schlusswort</a:t>
            </a:r>
            <a:r>
              <a:rPr lang="de-DE" cap="all" dirty="0" smtClean="0"/>
              <a:t>: 6,21-24</a:t>
            </a:r>
          </a:p>
          <a:p>
            <a:pPr lvl="2"/>
            <a:r>
              <a:rPr lang="de-DE" dirty="0" smtClean="0"/>
              <a:t>a. Über </a:t>
            </a:r>
            <a:r>
              <a:rPr lang="de-DE" dirty="0" err="1" smtClean="0"/>
              <a:t>Tychikus</a:t>
            </a:r>
            <a:r>
              <a:rPr lang="de-DE" dirty="0" smtClean="0"/>
              <a:t>   6,21.22</a:t>
            </a:r>
          </a:p>
          <a:p>
            <a:pPr lvl="2"/>
            <a:r>
              <a:rPr lang="de-DE" dirty="0" smtClean="0"/>
              <a:t>b. Schlussgruß 6,23.24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6638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„Unterwegs notiert“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u="sng" dirty="0" smtClean="0">
                <a:hlinkClick r:id="rId3"/>
              </a:rPr>
              <a:t>jettel@hispeed.ch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9995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Ungebrauchte Folien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640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solidFill>
                  <a:srgbClr val="00B0F0"/>
                </a:solidFill>
              </a:rPr>
              <a:t>Exkurs: </a:t>
            </a:r>
            <a:r>
              <a:rPr lang="de-DE" b="0" dirty="0" smtClean="0"/>
              <a:t>Wie soll der Brustpanzer aussehen?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C00000"/>
                </a:solidFill>
                <a:ea typeface="Times New Roman"/>
              </a:rPr>
              <a:t>Dem Feind  keinen Raum </a:t>
            </a:r>
            <a:r>
              <a:rPr lang="de-DE" sz="2800" dirty="0" smtClean="0">
                <a:solidFill>
                  <a:srgbClr val="C00000"/>
                </a:solidFill>
                <a:ea typeface="Times New Roman"/>
              </a:rPr>
              <a:t>geben.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Eph 4,27</a:t>
            </a:r>
          </a:p>
          <a:p>
            <a:r>
              <a:rPr lang="de-DE" sz="2800" dirty="0" smtClean="0">
                <a:solidFill>
                  <a:srgbClr val="C00000"/>
                </a:solidFill>
                <a:ea typeface="Times New Roman"/>
              </a:rPr>
              <a:t>Eigene </a:t>
            </a:r>
            <a:r>
              <a:rPr lang="de-DE" sz="2800" dirty="0">
                <a:solidFill>
                  <a:srgbClr val="C00000"/>
                </a:solidFill>
                <a:ea typeface="Times New Roman"/>
              </a:rPr>
              <a:t>Schwächen </a:t>
            </a:r>
            <a:r>
              <a:rPr lang="de-DE" sz="2800" dirty="0" smtClean="0">
                <a:solidFill>
                  <a:srgbClr val="C00000"/>
                </a:solidFill>
                <a:ea typeface="Times New Roman"/>
              </a:rPr>
              <a:t>erkennen.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Rm </a:t>
            </a:r>
            <a:r>
              <a:rPr lang="de-DE" sz="2800" dirty="0">
                <a:solidFill>
                  <a:schemeClr val="tx1"/>
                </a:solidFill>
                <a:ea typeface="Times New Roman"/>
              </a:rPr>
              <a:t>13,14;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Gal 6,1-5</a:t>
            </a:r>
          </a:p>
          <a:p>
            <a:r>
              <a:rPr lang="de-DE" sz="2800" dirty="0" smtClean="0">
                <a:solidFill>
                  <a:srgbClr val="C00000"/>
                </a:solidFill>
                <a:cs typeface="Times New Roman"/>
              </a:rPr>
              <a:t>Radikal </a:t>
            </a:r>
            <a:r>
              <a:rPr lang="de-DE" sz="2800" dirty="0">
                <a:solidFill>
                  <a:srgbClr val="C00000"/>
                </a:solidFill>
                <a:cs typeface="Times New Roman"/>
              </a:rPr>
              <a:t>mit der Sünde </a:t>
            </a:r>
            <a:r>
              <a:rPr lang="de-DE" sz="2800" dirty="0" smtClean="0">
                <a:solidFill>
                  <a:srgbClr val="C00000"/>
                </a:solidFill>
                <a:cs typeface="Times New Roman"/>
              </a:rPr>
              <a:t>brechen. </a:t>
            </a:r>
            <a:r>
              <a:rPr lang="de-DE" sz="2800" dirty="0" smtClean="0">
                <a:solidFill>
                  <a:schemeClr val="tx1"/>
                </a:solidFill>
                <a:cs typeface="Times New Roman"/>
              </a:rPr>
              <a:t>Apg </a:t>
            </a:r>
            <a:r>
              <a:rPr lang="de-DE" sz="2800" dirty="0">
                <a:solidFill>
                  <a:schemeClr val="tx1"/>
                </a:solidFill>
                <a:cs typeface="Times New Roman"/>
              </a:rPr>
              <a:t>19,19-20</a:t>
            </a:r>
          </a:p>
          <a:p>
            <a:r>
              <a:rPr lang="de-DE" sz="2800" dirty="0">
                <a:solidFill>
                  <a:srgbClr val="C00000"/>
                </a:solidFill>
              </a:rPr>
              <a:t>Leidensbereit </a:t>
            </a:r>
            <a:r>
              <a:rPr lang="de-DE" sz="2800" dirty="0" smtClean="0">
                <a:solidFill>
                  <a:srgbClr val="C00000"/>
                </a:solidFill>
              </a:rPr>
              <a:t>sein. </a:t>
            </a:r>
            <a:r>
              <a:rPr lang="de-DE" sz="2800" dirty="0" smtClean="0">
                <a:solidFill>
                  <a:schemeClr val="tx1"/>
                </a:solidFill>
              </a:rPr>
              <a:t>2Tm </a:t>
            </a:r>
            <a:r>
              <a:rPr lang="de-DE" sz="2800" dirty="0">
                <a:solidFill>
                  <a:schemeClr val="tx1"/>
                </a:solidFill>
              </a:rPr>
              <a:t>2,3; </a:t>
            </a:r>
            <a:r>
              <a:rPr lang="de-DE" sz="2800" dirty="0" smtClean="0">
                <a:solidFill>
                  <a:schemeClr val="tx1"/>
                </a:solidFill>
              </a:rPr>
              <a:t>1P </a:t>
            </a:r>
            <a:r>
              <a:rPr lang="de-DE" sz="2800" dirty="0">
                <a:solidFill>
                  <a:schemeClr val="tx1"/>
                </a:solidFill>
              </a:rPr>
              <a:t>4,1f</a:t>
            </a:r>
          </a:p>
          <a:p>
            <a:r>
              <a:rPr lang="de-DE" sz="2800" dirty="0">
                <a:solidFill>
                  <a:srgbClr val="C00000"/>
                </a:solidFill>
                <a:ea typeface="Times New Roman"/>
              </a:rPr>
              <a:t>Demütig </a:t>
            </a:r>
            <a:r>
              <a:rPr lang="de-DE" sz="2800" dirty="0" smtClean="0">
                <a:solidFill>
                  <a:srgbClr val="C00000"/>
                </a:solidFill>
                <a:ea typeface="Times New Roman"/>
              </a:rPr>
              <a:t>bleiben.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Rm </a:t>
            </a:r>
            <a:r>
              <a:rPr lang="de-DE" sz="2800" dirty="0">
                <a:solidFill>
                  <a:schemeClr val="tx1"/>
                </a:solidFill>
                <a:ea typeface="Times New Roman"/>
              </a:rPr>
              <a:t>12,16;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Jk </a:t>
            </a:r>
            <a:r>
              <a:rPr lang="de-DE" sz="2800" dirty="0">
                <a:solidFill>
                  <a:schemeClr val="tx1"/>
                </a:solidFill>
                <a:ea typeface="Times New Roman"/>
              </a:rPr>
              <a:t>4,10;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1P 5,6</a:t>
            </a:r>
            <a:r>
              <a:rPr lang="de-DE" sz="2800" dirty="0">
                <a:solidFill>
                  <a:schemeClr val="tx1"/>
                </a:solidFill>
                <a:ea typeface="Times New Roman"/>
              </a:rPr>
              <a:t>; </a:t>
            </a:r>
            <a:r>
              <a:rPr lang="de-DE" sz="2800" dirty="0" err="1" smtClean="0">
                <a:solidFill>
                  <a:schemeClr val="tx1"/>
                </a:solidFill>
                <a:ea typeface="Times New Roman"/>
              </a:rPr>
              <a:t>Ps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 119,67</a:t>
            </a:r>
          </a:p>
          <a:p>
            <a:r>
              <a:rPr lang="de-DE" sz="2800" dirty="0" smtClean="0">
                <a:solidFill>
                  <a:srgbClr val="C00000"/>
                </a:solidFill>
              </a:rPr>
              <a:t>Fliehen: </a:t>
            </a:r>
            <a:r>
              <a:rPr lang="de-DE" sz="2800" dirty="0" smtClean="0">
                <a:solidFill>
                  <a:schemeClr val="tx1"/>
                </a:solidFill>
              </a:rPr>
              <a:t>Rm 13,13.14; 1Kr 15,33; 2Tm 2,22; </a:t>
            </a:r>
            <a:r>
              <a:rPr lang="de-DE" sz="2800" dirty="0" err="1" smtClean="0">
                <a:solidFill>
                  <a:schemeClr val="tx1"/>
                </a:solidFill>
              </a:rPr>
              <a:t>Spr</a:t>
            </a:r>
            <a:r>
              <a:rPr lang="de-DE" sz="2800" dirty="0" smtClean="0">
                <a:solidFill>
                  <a:schemeClr val="tx1"/>
                </a:solidFill>
              </a:rPr>
              <a:t> 1,10; 14,16.27.28; 22,24.25</a:t>
            </a:r>
          </a:p>
          <a:p>
            <a:r>
              <a:rPr lang="de-DE" sz="2800" dirty="0">
                <a:solidFill>
                  <a:srgbClr val="C00000"/>
                </a:solidFill>
              </a:rPr>
              <a:t>Auf eigene Begierden </a:t>
            </a:r>
            <a:r>
              <a:rPr lang="de-DE" sz="2800" dirty="0" smtClean="0">
                <a:solidFill>
                  <a:srgbClr val="C00000"/>
                </a:solidFill>
              </a:rPr>
              <a:t>verzichten. </a:t>
            </a:r>
            <a:r>
              <a:rPr lang="de-DE" sz="2800" dirty="0" smtClean="0">
                <a:solidFill>
                  <a:schemeClr val="tx1"/>
                </a:solidFill>
              </a:rPr>
              <a:t>Gal </a:t>
            </a:r>
            <a:r>
              <a:rPr lang="de-DE" sz="2800" dirty="0">
                <a:solidFill>
                  <a:schemeClr val="tx1"/>
                </a:solidFill>
              </a:rPr>
              <a:t>5,16.24; </a:t>
            </a:r>
            <a:r>
              <a:rPr lang="de-DE" sz="2800" dirty="0" smtClean="0">
                <a:solidFill>
                  <a:schemeClr val="tx1"/>
                </a:solidFill>
              </a:rPr>
              <a:t>Rm </a:t>
            </a:r>
            <a:r>
              <a:rPr lang="de-DE" sz="2800" dirty="0">
                <a:solidFill>
                  <a:schemeClr val="tx1"/>
                </a:solidFill>
              </a:rPr>
              <a:t>13,13f</a:t>
            </a:r>
            <a:r>
              <a:rPr lang="de-DE" sz="2800" dirty="0">
                <a:solidFill>
                  <a:srgbClr val="C00000"/>
                </a:solidFill>
              </a:rPr>
              <a:t>; </a:t>
            </a:r>
            <a:r>
              <a:rPr lang="de-DE" sz="2800" dirty="0" smtClean="0">
                <a:solidFill>
                  <a:schemeClr val="tx1"/>
                </a:solidFill>
              </a:rPr>
              <a:t>Eph </a:t>
            </a:r>
            <a:r>
              <a:rPr lang="de-DE" sz="2800" dirty="0">
                <a:solidFill>
                  <a:schemeClr val="tx1"/>
                </a:solidFill>
              </a:rPr>
              <a:t>4,20-23; </a:t>
            </a:r>
            <a:r>
              <a:rPr lang="de-DE" sz="2800" dirty="0" smtClean="0">
                <a:solidFill>
                  <a:schemeClr val="tx1"/>
                </a:solidFill>
              </a:rPr>
              <a:t>Rm </a:t>
            </a:r>
            <a:r>
              <a:rPr lang="de-DE" sz="2800" dirty="0">
                <a:solidFill>
                  <a:schemeClr val="tx1"/>
                </a:solidFill>
              </a:rPr>
              <a:t>6,13; </a:t>
            </a:r>
            <a:r>
              <a:rPr lang="de-DE" sz="2800" dirty="0" smtClean="0">
                <a:solidFill>
                  <a:schemeClr val="tx1"/>
                </a:solidFill>
              </a:rPr>
              <a:t>1Kr </a:t>
            </a:r>
            <a:r>
              <a:rPr lang="de-DE" sz="2800" dirty="0">
                <a:solidFill>
                  <a:schemeClr val="tx1"/>
                </a:solidFill>
              </a:rPr>
              <a:t>9,27; </a:t>
            </a:r>
            <a:r>
              <a:rPr lang="de-DE" sz="2800" dirty="0" smtClean="0">
                <a:solidFill>
                  <a:schemeClr val="tx1"/>
                </a:solidFill>
              </a:rPr>
              <a:t>1P </a:t>
            </a:r>
            <a:r>
              <a:rPr lang="de-DE" sz="2800" dirty="0">
                <a:solidFill>
                  <a:schemeClr val="tx1"/>
                </a:solidFill>
              </a:rPr>
              <a:t>1,14; 2,11</a:t>
            </a:r>
          </a:p>
          <a:p>
            <a:r>
              <a:rPr lang="de-DE" sz="2800" dirty="0">
                <a:solidFill>
                  <a:srgbClr val="C00000"/>
                </a:solidFill>
              </a:rPr>
              <a:t>In Gottergebenheit aktiv für Gott da </a:t>
            </a:r>
            <a:r>
              <a:rPr lang="de-DE" sz="2800" dirty="0" smtClean="0">
                <a:solidFill>
                  <a:srgbClr val="C00000"/>
                </a:solidFill>
              </a:rPr>
              <a:t>sein. </a:t>
            </a:r>
            <a:r>
              <a:rPr lang="de-DE" sz="2800" dirty="0" smtClean="0">
                <a:solidFill>
                  <a:schemeClr val="tx1"/>
                </a:solidFill>
              </a:rPr>
              <a:t>2S 11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3458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7544" y="-27384"/>
            <a:ext cx="8219256" cy="46495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Die 7 Gemeinden in Asien</a:t>
            </a:r>
            <a:endParaRPr lang="de-DE" b="1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468" y="476672"/>
            <a:ext cx="9480468" cy="66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0585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79500"/>
          </a:xfrm>
        </p:spPr>
        <p:txBody>
          <a:bodyPr/>
          <a:lstStyle/>
          <a:p>
            <a:r>
              <a:rPr lang="de-DE" altLang="de-DE" sz="3600" dirty="0" smtClean="0"/>
              <a:t>Exkurs: Fünf Konfliktbereiche der Ehe</a:t>
            </a:r>
          </a:p>
        </p:txBody>
      </p:sp>
      <p:sp>
        <p:nvSpPr>
          <p:cNvPr id="53251" name="Inhaltsplatzhalter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r>
              <a:rPr lang="de-DE" altLang="de-DE" dirty="0" smtClean="0"/>
              <a:t>A. Kommunikation</a:t>
            </a:r>
          </a:p>
          <a:p>
            <a:r>
              <a:rPr lang="de-DE" altLang="de-DE" dirty="0" smtClean="0"/>
              <a:t>B. Finanzen</a:t>
            </a:r>
          </a:p>
          <a:p>
            <a:r>
              <a:rPr lang="de-DE" altLang="de-DE" dirty="0" smtClean="0"/>
              <a:t>C. Sexualität </a:t>
            </a:r>
          </a:p>
          <a:p>
            <a:r>
              <a:rPr lang="de-DE" altLang="de-DE" dirty="0" smtClean="0"/>
              <a:t>D. Kindererziehung</a:t>
            </a:r>
          </a:p>
          <a:p>
            <a:r>
              <a:rPr lang="de-DE" altLang="de-DE" dirty="0" smtClean="0"/>
              <a:t>E. Verwandtschaft</a:t>
            </a:r>
          </a:p>
          <a:p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8902097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3600" u="sng" dirty="0"/>
              <a:t>Atmosphäre in der Familie</a:t>
            </a:r>
            <a:r>
              <a:rPr lang="de-DE" sz="3600" u="sng" cap="small" dirty="0"/>
              <a:t> </a:t>
            </a:r>
            <a:endParaRPr lang="de-DE" sz="3600" u="sng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/>
              <a:t>Bedingungslose Liebe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/>
              <a:t>Geborgenheit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/>
              <a:t>Respekt</a:t>
            </a:r>
            <a:endParaRPr lang="de-DE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/>
              <a:t>Vertrauen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/>
              <a:t>Wahrhaftigkeit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/>
              <a:t>Vergebungsbereitschaft</a:t>
            </a:r>
            <a:endParaRPr lang="de-DE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/>
              <a:t>Und das </a:t>
            </a:r>
            <a:r>
              <a:rPr lang="de-DE" sz="2800" dirty="0"/>
              <a:t>Wissen: „</a:t>
            </a:r>
            <a:r>
              <a:rPr lang="de-DE" sz="2800" dirty="0">
                <a:solidFill>
                  <a:srgbClr val="C00000"/>
                </a:solidFill>
              </a:rPr>
              <a:t>Wir sind nicht vollkommen</a:t>
            </a:r>
            <a:r>
              <a:rPr lang="de-DE" sz="2800" dirty="0" smtClean="0"/>
              <a:t>!“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5379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275" y="71438"/>
            <a:ext cx="8229600" cy="1143000"/>
          </a:xfrm>
        </p:spPr>
        <p:txBody>
          <a:bodyPr/>
          <a:lstStyle/>
          <a:p>
            <a:r>
              <a:rPr lang="de-DE" altLang="de-DE" sz="5400" dirty="0" smtClean="0">
                <a:cs typeface="Arial" charset="0"/>
              </a:rPr>
              <a:t>Der Kreis des Segens</a:t>
            </a:r>
          </a:p>
        </p:txBody>
      </p:sp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2143125" y="1139825"/>
            <a:ext cx="5907088" cy="5146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071563" y="3143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4400" b="1" kern="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Eph 6,1-3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928688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Gehorchen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85875" y="3143250"/>
            <a:ext cx="328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Ehren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3214688" y="3143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Wohl-</a:t>
            </a:r>
          </a:p>
          <a:p>
            <a:pPr algn="ctr" eaLnBrk="0" hangingPunct="0">
              <a:defRPr/>
            </a:pPr>
            <a:r>
              <a:rPr lang="de-DE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ergehen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985838" y="521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Segen</a:t>
            </a: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1071563" y="2063750"/>
            <a:ext cx="2459037" cy="485775"/>
          </a:xfrm>
          <a:prstGeom prst="leftArrow">
            <a:avLst>
              <a:gd name="adj1" fmla="val 50000"/>
              <a:gd name="adj2" fmla="val 75486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000" b="1">
                <a:solidFill>
                  <a:srgbClr val="002060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600" b="1">
                <a:solidFill>
                  <a:srgbClr val="404040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 b="1">
                <a:solidFill>
                  <a:srgbClr val="C00000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71438" y="928688"/>
            <a:ext cx="2928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Gefahr !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642938" y="2428875"/>
            <a:ext cx="485775" cy="1643063"/>
          </a:xfrm>
          <a:prstGeom prst="downArrow">
            <a:avLst>
              <a:gd name="adj1" fmla="val 50000"/>
              <a:gd name="adj2" fmla="val 50250"/>
            </a:avLst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eaVert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000" b="1">
                <a:solidFill>
                  <a:srgbClr val="002060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600" b="1">
                <a:solidFill>
                  <a:srgbClr val="404040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 b="1">
                <a:solidFill>
                  <a:srgbClr val="C00000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-357188" y="4714875"/>
            <a:ext cx="4357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de-DE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Disziplinierung</a:t>
            </a:r>
          </a:p>
          <a:p>
            <a:pPr algn="ctr" eaLnBrk="0" hangingPunct="0">
              <a:defRPr/>
            </a:pPr>
            <a:r>
              <a:rPr lang="de-DE" sz="4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(Hebr 12,5-11</a:t>
            </a:r>
            <a:r>
              <a:rPr lang="de-DE" sz="4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857250" y="4157663"/>
            <a:ext cx="2500313" cy="485775"/>
          </a:xfrm>
          <a:prstGeom prst="rightArrow">
            <a:avLst>
              <a:gd name="adj1" fmla="val 50000"/>
              <a:gd name="adj2" fmla="val 124840"/>
            </a:avLst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000" b="1">
                <a:solidFill>
                  <a:srgbClr val="002060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600" b="1">
                <a:solidFill>
                  <a:srgbClr val="404040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 b="1">
                <a:solidFill>
                  <a:srgbClr val="C00000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b="0">
              <a:solidFill>
                <a:schemeClr val="tx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548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058" grpId="0" animBg="1"/>
      <p:bldP spid="5" grpId="0"/>
      <p:bldP spid="6" grpId="0"/>
      <p:bldP spid="7" grpId="0"/>
      <p:bldP spid="8" grpId="0"/>
      <p:bldP spid="9" grpId="0"/>
      <p:bldP spid="45059" grpId="0" animBg="1"/>
      <p:bldP spid="11" grpId="0"/>
      <p:bldP spid="45060" grpId="0" animBg="1"/>
      <p:bldP spid="14" grpId="0"/>
      <p:bldP spid="4506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lvl="4"/>
            <a:r>
              <a:rPr lang="de-DE" sz="2400" dirty="0" smtClean="0">
                <a:solidFill>
                  <a:srgbClr val="0000FF"/>
                </a:solidFill>
              </a:rPr>
              <a:t>. </a:t>
            </a:r>
            <a:r>
              <a:rPr lang="de-DE" sz="2400" dirty="0">
                <a:solidFill>
                  <a:srgbClr val="0000FF"/>
                </a:solidFill>
              </a:rPr>
              <a:t>Wie haben wir vorzugehen? </a:t>
            </a:r>
          </a:p>
          <a:p>
            <a:pPr lvl="5"/>
            <a:r>
              <a:rPr lang="de-DE" sz="2400" dirty="0">
                <a:effectLst/>
              </a:rPr>
              <a:t>Wir schützen uns.</a:t>
            </a:r>
            <a:endParaRPr lang="de-DE" sz="1050" dirty="0">
              <a:effectLst/>
            </a:endParaRPr>
          </a:p>
          <a:p>
            <a:pPr lvl="5"/>
            <a:r>
              <a:rPr lang="de-DE" sz="2400" dirty="0">
                <a:effectLst/>
              </a:rPr>
              <a:t>Wir beziehen Stellung.</a:t>
            </a:r>
            <a:endParaRPr lang="de-DE" sz="1050" dirty="0">
              <a:effectLst/>
            </a:endParaRPr>
          </a:p>
          <a:p>
            <a:pPr lvl="5"/>
            <a:r>
              <a:rPr lang="de-DE" sz="2400" dirty="0">
                <a:effectLst/>
              </a:rPr>
              <a:t>Wir geben dem Feind nicht Raum.</a:t>
            </a:r>
            <a:endParaRPr lang="de-DE" sz="1050" dirty="0">
              <a:effectLst/>
            </a:endParaRPr>
          </a:p>
          <a:p>
            <a:pPr lvl="5"/>
            <a:r>
              <a:rPr lang="de-DE" sz="2400" dirty="0">
                <a:effectLst/>
              </a:rPr>
              <a:t>Wir kämpfen an zwei Fronten.</a:t>
            </a:r>
            <a:endParaRPr lang="de-DE" sz="1050" dirty="0">
              <a:effectLst/>
            </a:endParaRPr>
          </a:p>
          <a:p>
            <a:pPr lvl="5"/>
            <a:r>
              <a:rPr lang="de-DE" sz="2400" dirty="0">
                <a:effectLst/>
              </a:rPr>
              <a:t>Wir fliehen</a:t>
            </a:r>
          </a:p>
          <a:p>
            <a:pPr lvl="5"/>
            <a:r>
              <a:rPr lang="de-DE" sz="2400" dirty="0">
                <a:effectLst/>
              </a:rPr>
              <a:t>(Nicht: Satan ansprechen, „binden“.) 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014593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08504" cy="1079500"/>
          </a:xfrm>
        </p:spPr>
        <p:txBody>
          <a:bodyPr/>
          <a:lstStyle/>
          <a:p>
            <a:r>
              <a:rPr lang="de-DE" altLang="de-DE" sz="3200" dirty="0" smtClean="0">
                <a:solidFill>
                  <a:srgbClr val="00B0F0"/>
                </a:solidFill>
              </a:rPr>
              <a:t>Exkurs: </a:t>
            </a:r>
            <a:r>
              <a:rPr lang="de-DE" altLang="de-DE" sz="3200" dirty="0"/>
              <a:t>Wenn die Frau sich nicht unterordnen will </a:t>
            </a:r>
            <a:endParaRPr lang="de-DE" altLang="de-DE" sz="32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1"/>
          </a:xfrm>
        </p:spPr>
        <p:txBody>
          <a:bodyPr/>
          <a:lstStyle/>
          <a:p>
            <a:pPr>
              <a:defRPr/>
            </a:pPr>
            <a:r>
              <a:rPr lang="de-DE" sz="2800" dirty="0"/>
              <a:t>Durch gute Kommunikation klären:</a:t>
            </a:r>
          </a:p>
          <a:p>
            <a:pPr lvl="1">
              <a:defRPr/>
            </a:pPr>
            <a:r>
              <a:rPr lang="de-DE" sz="2400" dirty="0"/>
              <a:t>Wissen Beide, was mit Unterordnung gemeint ist?</a:t>
            </a:r>
          </a:p>
          <a:p>
            <a:pPr lvl="1">
              <a:defRPr/>
            </a:pPr>
            <a:r>
              <a:rPr lang="de-DE" sz="2400" dirty="0"/>
              <a:t>In welchem Bereich unterordnet sie sich nicht? </a:t>
            </a:r>
          </a:p>
          <a:p>
            <a:pPr lvl="1">
              <a:defRPr/>
            </a:pPr>
            <a:r>
              <a:rPr lang="de-DE" sz="2400" dirty="0"/>
              <a:t>In welchem Bereich nimmt er seine Verantwortung nicht wahr?  </a:t>
            </a:r>
          </a:p>
          <a:p>
            <a:pPr>
              <a:defRPr/>
            </a:pPr>
            <a:r>
              <a:rPr lang="de-DE" sz="2800" dirty="0"/>
              <a:t>De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mut</a:t>
            </a:r>
            <a:r>
              <a:rPr lang="de-DE" sz="2800" dirty="0"/>
              <a:t>, Sanft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mut</a:t>
            </a:r>
            <a:r>
              <a:rPr lang="de-DE" sz="2800" dirty="0"/>
              <a:t>, Lang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mut</a:t>
            </a:r>
            <a:r>
              <a:rPr lang="de-DE" sz="2800" dirty="0"/>
              <a:t> – in Liebe. Eph 4,2</a:t>
            </a:r>
          </a:p>
          <a:p>
            <a:pPr lvl="1">
              <a:defRPr/>
            </a:pPr>
            <a:r>
              <a:rPr lang="de-DE" sz="2400" dirty="0" smtClean="0"/>
              <a:t>dienen</a:t>
            </a:r>
            <a:r>
              <a:rPr lang="de-DE" sz="2400" dirty="0"/>
              <a:t>, sachlich und positiv </a:t>
            </a:r>
            <a:r>
              <a:rPr lang="de-DE" sz="2400" dirty="0" smtClean="0"/>
              <a:t>bleiben</a:t>
            </a:r>
            <a:endParaRPr lang="de-DE" sz="2400" dirty="0"/>
          </a:p>
          <a:p>
            <a:pPr>
              <a:defRPr/>
            </a:pPr>
            <a:r>
              <a:rPr lang="de-DE" sz="2800" dirty="0"/>
              <a:t>Verantwortung übernehmen – mit dem Herrn. </a:t>
            </a:r>
          </a:p>
          <a:p>
            <a:pPr>
              <a:defRPr/>
            </a:pPr>
            <a:r>
              <a:rPr lang="de-DE" sz="2800" dirty="0" smtClean="0"/>
              <a:t>Beten. Bereit </a:t>
            </a:r>
            <a:r>
              <a:rPr lang="de-DE" sz="2800" dirty="0"/>
              <a:t>sein zu </a:t>
            </a:r>
            <a:r>
              <a:rPr lang="de-DE" sz="2800" dirty="0" smtClean="0"/>
              <a:t>leiden.</a:t>
            </a:r>
            <a:endParaRPr lang="de-DE" sz="2800" dirty="0"/>
          </a:p>
          <a:p>
            <a:pPr>
              <a:defRPr/>
            </a:pPr>
            <a:r>
              <a:rPr lang="de-DE" sz="2800" dirty="0"/>
              <a:t>Nicht aufgeben! </a:t>
            </a:r>
            <a:r>
              <a:rPr lang="de-DE" sz="2400" b="0" dirty="0"/>
              <a:t>(S. </a:t>
            </a:r>
            <a:r>
              <a:rPr lang="de-DE" sz="2400" b="0" dirty="0" smtClean="0"/>
              <a:t>Folie</a:t>
            </a:r>
            <a:r>
              <a:rPr lang="de-DE" sz="2400" b="0" dirty="0"/>
              <a:t>)</a:t>
            </a:r>
          </a:p>
          <a:p>
            <a:pPr lvl="1">
              <a:defRPr/>
            </a:pPr>
            <a:r>
              <a:rPr lang="de-DE" sz="2400" dirty="0"/>
              <a:t>Nicht </a:t>
            </a:r>
            <a:r>
              <a:rPr lang="de-DE" sz="2400" dirty="0" smtClean="0"/>
              <a:t>Verantwortung </a:t>
            </a:r>
            <a:r>
              <a:rPr lang="de-DE" sz="2400" dirty="0"/>
              <a:t>abschieben.</a:t>
            </a:r>
            <a:r>
              <a:rPr lang="de-DE" sz="2400" b="0" dirty="0"/>
              <a:t> </a:t>
            </a:r>
            <a:r>
              <a:rPr lang="de-DE" sz="2400" dirty="0"/>
              <a:t>Resignieren ist keine Lösung. Rückzug ist Sünde.</a:t>
            </a:r>
          </a:p>
          <a:p>
            <a:pPr lvl="1">
              <a:defRPr/>
            </a:pPr>
            <a:r>
              <a:rPr lang="de-DE" sz="2400" dirty="0">
                <a:solidFill>
                  <a:srgbClr val="FF0000"/>
                </a:solidFill>
              </a:rPr>
              <a:t>Ich bin stark für alles in dem, der mich ‹stets› innerlich kräftigt. Phil 4,13.   </a:t>
            </a:r>
            <a:r>
              <a:rPr lang="de-DE" sz="2400" dirty="0"/>
              <a:t>Wo Gott einen Auftrag gibt, da ist auch seine </a:t>
            </a:r>
            <a:r>
              <a:rPr lang="de-DE" sz="2400" dirty="0" smtClean="0"/>
              <a:t>Kraft.</a:t>
            </a:r>
            <a:endParaRPr lang="de-DE" sz="2400" dirty="0"/>
          </a:p>
          <a:p>
            <a:pPr lvl="1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3476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6"/>
          <p:cNvGraphicFramePr>
            <a:graphicFrameLocks noGrp="1" noChangeAspect="1"/>
          </p:cNvGraphicFramePr>
          <p:nvPr>
            <p:ph/>
          </p:nvPr>
        </p:nvGraphicFramePr>
        <p:xfrm>
          <a:off x="1692275" y="765175"/>
          <a:ext cx="590391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orelPhotoPaint.Image.8" r:id="rId4" imgW="5079365" imgH="5574603" progId="CorelPhotoPaint.Image.8">
                  <p:embed/>
                </p:oleObj>
              </mc:Choice>
              <mc:Fallback>
                <p:oleObj name="CorelPhotoPaint.Image.8" r:id="rId4" imgW="5079365" imgH="5574603" progId="CorelPhotoPaint.Imag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765175"/>
                        <a:ext cx="590391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7420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Epheserbrief und </a:t>
            </a:r>
            <a:r>
              <a:rPr lang="de-DE" dirty="0" err="1" smtClean="0"/>
              <a:t>Römerbief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Römerbrief: </a:t>
            </a:r>
          </a:p>
          <a:p>
            <a:r>
              <a:rPr lang="de-DE" dirty="0">
                <a:solidFill>
                  <a:srgbClr val="00B050"/>
                </a:solidFill>
              </a:rPr>
              <a:t>Das Heil in Christus </a:t>
            </a:r>
            <a:r>
              <a:rPr lang="de-DE" dirty="0" smtClean="0">
                <a:solidFill>
                  <a:srgbClr val="00B050"/>
                </a:solidFill>
              </a:rPr>
              <a:t>Jesus 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(</a:t>
            </a:r>
            <a:r>
              <a:rPr lang="de-DE" b="0" dirty="0" smtClean="0">
                <a:solidFill>
                  <a:srgbClr val="00B050"/>
                </a:solidFill>
              </a:rPr>
              <a:t>Wie </a:t>
            </a:r>
            <a:r>
              <a:rPr lang="de-DE" b="0" dirty="0">
                <a:solidFill>
                  <a:srgbClr val="00B050"/>
                </a:solidFill>
              </a:rPr>
              <a:t>man gerettet </a:t>
            </a:r>
            <a:r>
              <a:rPr lang="de-DE" b="0" dirty="0" smtClean="0">
                <a:solidFill>
                  <a:srgbClr val="00B050"/>
                </a:solidFill>
              </a:rPr>
              <a:t>wird;</a:t>
            </a:r>
            <a:r>
              <a:rPr lang="de-DE" b="0" dirty="0">
                <a:solidFill>
                  <a:srgbClr val="00B050"/>
                </a:solidFill>
              </a:rPr>
              <a:t> Worin das Heil besteht</a:t>
            </a:r>
            <a:r>
              <a:rPr lang="de-DE" b="0" dirty="0" smtClean="0">
                <a:solidFill>
                  <a:srgbClr val="00B050"/>
                </a:solidFill>
              </a:rPr>
              <a:t> 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Epheserbrief: </a:t>
            </a:r>
          </a:p>
          <a:p>
            <a:r>
              <a:rPr lang="de-DE" dirty="0" smtClean="0">
                <a:solidFill>
                  <a:srgbClr val="007A37"/>
                </a:solidFill>
              </a:rPr>
              <a:t>Das Heil im Leben der durch Christus Geretteten</a:t>
            </a:r>
          </a:p>
          <a:p>
            <a:r>
              <a:rPr lang="de-DE" b="0" dirty="0" smtClean="0">
                <a:solidFill>
                  <a:srgbClr val="007A37"/>
                </a:solidFill>
              </a:rPr>
              <a:t>(Was die Geretteten in Christus haben und wie sie das leben)</a:t>
            </a:r>
            <a:endParaRPr lang="de-DE" b="0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758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955794"/>
              </p:ext>
            </p:extLst>
          </p:nvPr>
        </p:nvGraphicFramePr>
        <p:xfrm>
          <a:off x="107504" y="-2"/>
          <a:ext cx="8964612" cy="67772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96344"/>
                <a:gridCol w="3024336"/>
                <a:gridCol w="2843932"/>
              </a:tblGrid>
              <a:tr h="1124746"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Epheserbrief</a:t>
                      </a:r>
                      <a:r>
                        <a:rPr lang="de-DE" sz="2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r>
                        <a:rPr lang="de-DE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Betonung: </a:t>
                      </a:r>
                      <a:r>
                        <a:rPr lang="de-DE" sz="2800" b="1" u="sng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Leib</a:t>
                      </a:r>
                      <a:endParaRPr lang="de-DE" sz="2800" b="1" u="sng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itchFamily="34" charset="0"/>
                          <a:cs typeface="Arial" pitchFamily="34" charset="0"/>
                        </a:rPr>
                        <a:t>und</a:t>
                      </a:r>
                      <a:r>
                        <a:rPr lang="de-DE" sz="2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Kolosserbrief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Betonung</a:t>
                      </a:r>
                      <a:r>
                        <a:rPr lang="de-DE" sz="28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800" b="1" u="sng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Haupt</a:t>
                      </a:r>
                    </a:p>
                  </a:txBody>
                  <a:tcPr/>
                </a:tc>
              </a:tr>
              <a:tr h="395890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1,1-2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>
                          <a:effectLst/>
                          <a:latin typeface="Times New Roman"/>
                          <a:ea typeface="Times New Roman"/>
                        </a:rPr>
                        <a:t>Einleitung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1,1-2</a:t>
                      </a:r>
                    </a:p>
                  </a:txBody>
                  <a:tcPr marL="44450" marR="44450" marT="0" marB="0"/>
                </a:tc>
              </a:tr>
              <a:tr h="401218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1,15-23; 3,14-21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>
                          <a:effectLst/>
                          <a:latin typeface="Times New Roman"/>
                          <a:ea typeface="Times New Roman"/>
                        </a:rPr>
                        <a:t>Dank </a:t>
                      </a: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de-DE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Fürbitte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1,3-14</a:t>
                      </a:r>
                    </a:p>
                  </a:txBody>
                  <a:tcPr marL="44450" marR="44450" marT="0" marB="0"/>
                </a:tc>
              </a:tr>
              <a:tr h="406546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2,11-22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>
                          <a:effectLst/>
                          <a:latin typeface="Times New Roman"/>
                          <a:ea typeface="Times New Roman"/>
                        </a:rPr>
                        <a:t>Und auch euch, ...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1,21-23</a:t>
                      </a:r>
                    </a:p>
                  </a:txBody>
                  <a:tcPr marL="44450" marR="44450" marT="0" marB="0"/>
                </a:tc>
              </a:tr>
              <a:tr h="411874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3,1-13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Dienst +Leiden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1,24-29</a:t>
                      </a:r>
                    </a:p>
                  </a:txBody>
                  <a:tcPr marL="44450" marR="44450" marT="0" marB="0"/>
                </a:tc>
              </a:tr>
              <a:tr h="417202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Leib + Haupt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2,19</a:t>
                      </a:r>
                    </a:p>
                  </a:txBody>
                  <a:tcPr marL="44450" marR="44450" marT="0" marB="0"/>
                </a:tc>
              </a:tr>
              <a:tr h="422530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4,17- 5,20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Alter/neuer Wandel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3,5-17</a:t>
                      </a:r>
                    </a:p>
                  </a:txBody>
                  <a:tcPr marL="44450" marR="44450" marT="0" marB="0"/>
                </a:tc>
              </a:tr>
              <a:tr h="427858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4,20-24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Alter/neuer Mensch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3,9-11</a:t>
                      </a: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1,23; 4,6.10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>
                          <a:effectLst/>
                          <a:latin typeface="Times New Roman"/>
                          <a:ea typeface="Times New Roman"/>
                        </a:rPr>
                        <a:t>Christus alles in allen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3,11</a:t>
                      </a: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5,21- 6,9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Ehe und Familie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3,18- 4,1</a:t>
                      </a: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6,18-20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>
                          <a:effectLst/>
                          <a:latin typeface="Times New Roman"/>
                          <a:ea typeface="Times New Roman"/>
                        </a:rPr>
                        <a:t>Gebetsaufruf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4,2-4</a:t>
                      </a:r>
                    </a:p>
                  </a:txBody>
                  <a:tcPr marL="44450" marR="44450" marT="0" marB="0"/>
                </a:tc>
              </a:tr>
              <a:tr h="425569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6,21-22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Empfehlung:</a:t>
                      </a:r>
                      <a:r>
                        <a:rPr lang="de-DE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b="1" i="1" dirty="0" err="1" smtClean="0">
                          <a:effectLst/>
                          <a:latin typeface="Times New Roman"/>
                          <a:ea typeface="Times New Roman"/>
                        </a:rPr>
                        <a:t>Tychikus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4,7-9</a:t>
                      </a:r>
                    </a:p>
                  </a:txBody>
                  <a:tcPr marL="44450" marR="44450" marT="0" marB="0"/>
                </a:tc>
              </a:tr>
              <a:tr h="438527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6,19-20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Mitteilungen +</a:t>
                      </a:r>
                      <a:r>
                        <a:rPr lang="de-DE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Grüße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4,7-18</a:t>
                      </a:r>
                    </a:p>
                  </a:txBody>
                  <a:tcPr marL="44450" marR="44450" marT="0" marB="0"/>
                </a:tc>
              </a:tr>
              <a:tr h="504056"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Erinnerung:</a:t>
                      </a:r>
                      <a:r>
                        <a:rPr lang="de-DE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de-DE" sz="2400" b="1" i="1" dirty="0" smtClean="0">
                          <a:effectLst/>
                          <a:latin typeface="Times New Roman"/>
                          <a:ea typeface="Times New Roman"/>
                        </a:rPr>
                        <a:t>Fesseln</a:t>
                      </a:r>
                      <a:endParaRPr lang="de-DE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4,18</a:t>
                      </a: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0024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homas Jettel\Documents\0TJ\My Dropbox\Arbeitsraum HJ\2 In Arbeit THOMAS\GUTE Karten\paulo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7547" y="-1"/>
            <a:ext cx="9008795" cy="8109521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Erste Missionsreise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484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homas Jettel\Documents\0TJ\My Dropbox\Arbeitsraum HJ\2 In Arbeit THOMAS\GUTE Karten\paulsec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9608" y="0"/>
            <a:ext cx="9012368" cy="810952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Zweite Missionsreise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49-51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572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homas Jettel\Documents\0TJ\My Dropbox\Arbeitsraum HJ\2 In Arbeit THOMAS\GUTE Karten\paulth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7864" y="-1"/>
            <a:ext cx="9026669" cy="8109521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Dritte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Missionsreise 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52-57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531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homas Jettel\Documents\0TJ\My Dropbox\Arbeitsraum HJ\2 In Arbeit THOMAS\GUTE Karten\paulr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133719"/>
            <a:ext cx="9727160" cy="720507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771800" y="5373216"/>
            <a:ext cx="3960440" cy="1484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Reise </a:t>
            </a:r>
            <a:r>
              <a:rPr lang="de-DE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 als Gefangener nach Rom; </a:t>
            </a:r>
          </a:p>
          <a:p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Herbst 59 - Frühling 60</a:t>
            </a:r>
            <a:endParaRPr lang="de-D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030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432048"/>
          </a:xfrm>
        </p:spPr>
        <p:txBody>
          <a:bodyPr/>
          <a:lstStyle/>
          <a:p>
            <a:r>
              <a:rPr lang="de-DE" sz="3600" dirty="0" smtClean="0"/>
              <a:t>Chronologie Paulus</a:t>
            </a:r>
            <a:endParaRPr lang="de-DE" sz="3600" b="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466117"/>
              </p:ext>
            </p:extLst>
          </p:nvPr>
        </p:nvGraphicFramePr>
        <p:xfrm>
          <a:off x="35496" y="548680"/>
          <a:ext cx="8964612" cy="6339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56908"/>
                <a:gridCol w="19077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Kreuzigung Jesu</a:t>
                      </a:r>
                      <a:endParaRPr lang="de-DE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30 n. Chr. </a:t>
                      </a:r>
                      <a:endParaRPr lang="de-DE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Jerusalembesuch  Gal. 1,18-19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?35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Tarsus  Apg 9,30; Gal. 1,21 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?35-43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Mit 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Barnabas nach Antiochien  Apg 11,25.26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Missionsreise Apg 13,1- 14,28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err="1" smtClean="0">
                          <a:latin typeface="Arial" pitchFamily="34" charset="0"/>
                          <a:cs typeface="Arial" pitchFamily="34" charset="0"/>
                        </a:rPr>
                        <a:t>zw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46 u 48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Jerusalembesuch  Apg 15 = Gal. 2</a:t>
                      </a:r>
                      <a:endParaRPr lang="de-D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Missionsreise Apg 16,1- 18,22;</a:t>
                      </a:r>
                      <a:r>
                        <a:rPr lang="de-DE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Gal-</a:t>
                      </a:r>
                      <a:r>
                        <a:rPr lang="de-DE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Brf</a:t>
                      </a:r>
                      <a:r>
                        <a:rPr lang="de-DE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1/2Thess.brf.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49-51/52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Missionsreise Apg 18,23- 21,14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53-57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In Ephesus Apg 18,24 -19,10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53-</a:t>
                      </a:r>
                      <a:r>
                        <a:rPr lang="de-DE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Frühj.</a:t>
                      </a:r>
                      <a:r>
                        <a:rPr lang="de-DE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1Kor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.brf. / 2. </a:t>
                      </a:r>
                      <a:r>
                        <a:rPr lang="de-DE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Kor.brf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Achaja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; Korinth; Apg 20,1-2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56 / </a:t>
                      </a:r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Anf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. 57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Rückkehr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nach Jerusalem (Vorher: </a:t>
                      </a:r>
                      <a:r>
                        <a:rPr lang="de-DE" sz="2000" b="1" dirty="0" err="1" smtClean="0">
                          <a:latin typeface="Arial" pitchFamily="34" charset="0"/>
                          <a:cs typeface="Arial" pitchFamily="34" charset="0"/>
                        </a:rPr>
                        <a:t>Röm.brf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in Korinth)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Pfingsten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 57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Gefangenschaft in </a:t>
                      </a:r>
                      <a:r>
                        <a:rPr lang="de-DE" sz="2000" b="1" dirty="0" err="1" smtClean="0">
                          <a:latin typeface="Arial" pitchFamily="34" charset="0"/>
                          <a:cs typeface="Arial" pitchFamily="34" charset="0"/>
                        </a:rPr>
                        <a:t>Cäsaräa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 Apg 23,23 – K. 26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57- </a:t>
                      </a:r>
                      <a:r>
                        <a:rPr lang="de-DE" sz="2000" b="0" dirty="0" smtClean="0">
                          <a:latin typeface="Arial" pitchFamily="34" charset="0"/>
                          <a:cs typeface="Arial" pitchFamily="34" charset="0"/>
                        </a:rPr>
                        <a:t>Herbst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Gefangenschaft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in Rom Apg 28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60-62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980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7544" y="-27384"/>
            <a:ext cx="8219256" cy="46495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Die 7 Gemeinden in Asien</a:t>
            </a:r>
            <a:endParaRPr lang="de-DE" b="1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468" y="476672"/>
            <a:ext cx="9480468" cy="66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343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dirty="0" smtClean="0"/>
              <a:t>Gemeinsame Briefe: </a:t>
            </a:r>
            <a:r>
              <a:rPr lang="de-DE" sz="3200" b="0" dirty="0" err="1" smtClean="0"/>
              <a:t>Eph</a:t>
            </a:r>
            <a:r>
              <a:rPr lang="de-DE" sz="3200" b="0" dirty="0" smtClean="0"/>
              <a:t>, Kol, </a:t>
            </a:r>
            <a:r>
              <a:rPr lang="de-DE" sz="3200" b="0" dirty="0" err="1" smtClean="0"/>
              <a:t>Phm</a:t>
            </a:r>
            <a:endParaRPr lang="de-DE" sz="32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err="1"/>
              <a:t>Eph</a:t>
            </a:r>
            <a:r>
              <a:rPr lang="de-CH" sz="2400" dirty="0"/>
              <a:t> 6:21-22 </a:t>
            </a:r>
            <a:r>
              <a:rPr lang="de-CH" sz="2400" b="0" dirty="0"/>
              <a:t> Aber damit auch ihr um meine Angelegenheiten wisst [und um das], was ich tue, wird euch </a:t>
            </a:r>
            <a:r>
              <a:rPr lang="de-CH" sz="2400" b="0" dirty="0" err="1">
                <a:solidFill>
                  <a:srgbClr val="FF0000"/>
                </a:solidFill>
              </a:rPr>
              <a:t>Tychikus</a:t>
            </a:r>
            <a:r>
              <a:rPr lang="de-CH" sz="2400" b="0" dirty="0"/>
              <a:t>, der geliebte Bruder und treue Diener im Herrn, von allem in Kenntnis setzen,  </a:t>
            </a:r>
            <a:r>
              <a:rPr lang="de-CH" sz="2400" b="0" baseline="30000" dirty="0"/>
              <a:t>22</a:t>
            </a:r>
            <a:r>
              <a:rPr lang="de-CH" sz="2400" b="0" dirty="0"/>
              <a:t> den ich eben deshalb zu euch geschickt habe, damit ihr erfahrt, wie es um uns steht, und er </a:t>
            </a:r>
            <a:r>
              <a:rPr lang="de-CH" sz="2400" b="0" dirty="0" smtClean="0"/>
              <a:t>eure </a:t>
            </a:r>
            <a:r>
              <a:rPr lang="de-CH" sz="2400" b="0" dirty="0"/>
              <a:t>Herzen </a:t>
            </a:r>
            <a:r>
              <a:rPr lang="de-CH" sz="2400" b="0" dirty="0" smtClean="0"/>
              <a:t>aufrichte. </a:t>
            </a:r>
          </a:p>
          <a:p>
            <a:r>
              <a:rPr lang="de-CH" sz="2400" dirty="0"/>
              <a:t>Kol 4:7-10 </a:t>
            </a:r>
            <a:r>
              <a:rPr lang="de-CH" sz="2400" b="0" dirty="0"/>
              <a:t> Über alles, was mich angeht, wird </a:t>
            </a:r>
            <a:r>
              <a:rPr lang="de-CH" sz="2400" b="0" dirty="0" err="1">
                <a:solidFill>
                  <a:srgbClr val="FF0000"/>
                </a:solidFill>
              </a:rPr>
              <a:t>Tychikus</a:t>
            </a:r>
            <a:r>
              <a:rPr lang="de-CH" sz="2400" b="0" dirty="0"/>
              <a:t> euch in Kenntnis setzen, der geliebte Bruder und treue Diener und leibeigene Mitknecht im Herrn,  </a:t>
            </a:r>
            <a:r>
              <a:rPr lang="de-CH" sz="2400" b="0" baseline="30000" dirty="0"/>
              <a:t>8</a:t>
            </a:r>
            <a:r>
              <a:rPr lang="de-CH" sz="2400" b="0" dirty="0"/>
              <a:t> den ich eben deshalb zu euch geschickt habe, damit er eure Umstände erfahre und eure Herzen aufrichte,  </a:t>
            </a:r>
            <a:r>
              <a:rPr lang="de-CH" sz="2400" b="0" baseline="30000" dirty="0"/>
              <a:t>9</a:t>
            </a:r>
            <a:r>
              <a:rPr lang="de-CH" sz="2400" b="0" dirty="0"/>
              <a:t> zusammen mit </a:t>
            </a:r>
            <a:r>
              <a:rPr lang="de-CH" sz="2400" b="0" dirty="0" err="1">
                <a:solidFill>
                  <a:srgbClr val="00B050"/>
                </a:solidFill>
              </a:rPr>
              <a:t>Onesimus</a:t>
            </a:r>
            <a:r>
              <a:rPr lang="de-CH" sz="2400" b="0" dirty="0"/>
              <a:t>, dem treuen und geliebten Bruder, der einer von euch ist. Sie werden euch über alles hier in Kenntnis setzen.  </a:t>
            </a:r>
            <a:r>
              <a:rPr lang="de-CH" sz="2400" b="0" baseline="30000" dirty="0"/>
              <a:t>10</a:t>
            </a:r>
            <a:r>
              <a:rPr lang="de-CH" sz="2400" b="0" dirty="0"/>
              <a:t> </a:t>
            </a:r>
            <a:r>
              <a:rPr lang="de-CH" sz="2400" b="0" dirty="0" smtClean="0"/>
              <a:t>Es </a:t>
            </a:r>
            <a:r>
              <a:rPr lang="de-CH" sz="2400" b="0" dirty="0"/>
              <a:t>grüßt euch </a:t>
            </a:r>
            <a:r>
              <a:rPr lang="de-CH" sz="2400" dirty="0">
                <a:solidFill>
                  <a:srgbClr val="7030A0"/>
                </a:solidFill>
              </a:rPr>
              <a:t>Aristarchus</a:t>
            </a:r>
            <a:r>
              <a:rPr lang="de-CH" sz="2400" b="0" dirty="0" smtClean="0"/>
              <a:t>, ..</a:t>
            </a:r>
          </a:p>
          <a:p>
            <a:r>
              <a:rPr lang="de-CH" sz="2400" dirty="0" err="1"/>
              <a:t>Phm</a:t>
            </a:r>
            <a:r>
              <a:rPr lang="de-CH" sz="2400" dirty="0"/>
              <a:t> </a:t>
            </a:r>
            <a:r>
              <a:rPr lang="de-CH" sz="2400" dirty="0" smtClean="0"/>
              <a:t>1:</a:t>
            </a:r>
            <a:r>
              <a:rPr lang="de-CH" sz="2400" b="0" dirty="0" smtClean="0"/>
              <a:t>V. 10: </a:t>
            </a:r>
            <a:r>
              <a:rPr lang="de-CH" sz="2400" b="0" dirty="0" err="1" smtClean="0">
                <a:solidFill>
                  <a:srgbClr val="00B050"/>
                </a:solidFill>
              </a:rPr>
              <a:t>Onesimus</a:t>
            </a:r>
            <a:r>
              <a:rPr lang="de-CH" sz="2400" b="0" dirty="0" smtClean="0"/>
              <a:t> … 23 Es </a:t>
            </a:r>
            <a:r>
              <a:rPr lang="de-CH" sz="2400" b="0" dirty="0"/>
              <a:t>grüßen dich </a:t>
            </a:r>
            <a:r>
              <a:rPr lang="de-CH" sz="2400" b="0" dirty="0" err="1"/>
              <a:t>Epaphras</a:t>
            </a:r>
            <a:r>
              <a:rPr lang="de-CH" sz="2400" b="0" dirty="0"/>
              <a:t>, mein Mitkriegsgefangener in Christus Jesus,  </a:t>
            </a:r>
            <a:r>
              <a:rPr lang="de-CH" sz="2400" b="0" baseline="30000" dirty="0"/>
              <a:t>24</a:t>
            </a:r>
            <a:r>
              <a:rPr lang="de-CH" sz="2400" b="0" dirty="0"/>
              <a:t> Markus, </a:t>
            </a:r>
            <a:r>
              <a:rPr lang="de-CH" sz="2400" dirty="0">
                <a:solidFill>
                  <a:srgbClr val="7030A0"/>
                </a:solidFill>
              </a:rPr>
              <a:t>Aristarchus</a:t>
            </a:r>
            <a:r>
              <a:rPr lang="de-CH" sz="2400" b="0" dirty="0"/>
              <a:t>, </a:t>
            </a:r>
            <a:r>
              <a:rPr lang="de-CH" sz="2400" b="0" dirty="0" err="1"/>
              <a:t>Demas</a:t>
            </a:r>
            <a:r>
              <a:rPr lang="de-CH" sz="2400" b="0" dirty="0"/>
              <a:t>, Lukas, meine Mitarbeiter.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496382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 smtClean="0">
                <a:solidFill>
                  <a:srgbClr val="C00000"/>
                </a:solidFill>
              </a:rPr>
              <a:t>Die </a:t>
            </a:r>
            <a:r>
              <a:rPr lang="de-DE" sz="3200" dirty="0">
                <a:solidFill>
                  <a:srgbClr val="C00000"/>
                </a:solidFill>
              </a:rPr>
              <a:t>Gemeinde der Geretteten – </a:t>
            </a:r>
            <a:endParaRPr lang="de-DE" sz="32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de-DE" sz="3200" dirty="0">
                <a:solidFill>
                  <a:srgbClr val="C00000"/>
                </a:solidFill>
              </a:rPr>
              <a:t> </a:t>
            </a:r>
            <a:r>
              <a:rPr lang="de-DE" sz="3200" dirty="0" smtClean="0">
                <a:solidFill>
                  <a:srgbClr val="C00000"/>
                </a:solidFill>
              </a:rPr>
              <a:t> ihre </a:t>
            </a:r>
            <a:r>
              <a:rPr lang="de-DE" sz="3200" dirty="0">
                <a:solidFill>
                  <a:srgbClr val="C00000"/>
                </a:solidFill>
              </a:rPr>
              <a:t>großen </a:t>
            </a:r>
            <a:r>
              <a:rPr lang="de-DE" sz="3200" dirty="0" smtClean="0">
                <a:solidFill>
                  <a:srgbClr val="C00000"/>
                </a:solidFill>
              </a:rPr>
              <a:t>Vorrechte und </a:t>
            </a:r>
            <a:r>
              <a:rPr lang="de-DE" sz="3200" dirty="0">
                <a:solidFill>
                  <a:srgbClr val="C00000"/>
                </a:solidFill>
              </a:rPr>
              <a:t>ihre hohe </a:t>
            </a:r>
            <a:r>
              <a:rPr lang="de-DE" sz="3200" dirty="0" smtClean="0">
                <a:solidFill>
                  <a:srgbClr val="C00000"/>
                </a:solidFill>
              </a:rPr>
              <a:t>Verantwortung </a:t>
            </a:r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r>
              <a:rPr lang="de-DE" sz="2800" b="0" dirty="0" smtClean="0"/>
              <a:t>K. 1-3: Die </a:t>
            </a:r>
            <a:r>
              <a:rPr lang="de-DE" sz="2800" dirty="0" smtClean="0"/>
              <a:t>Heilsvorrechte</a:t>
            </a:r>
            <a:r>
              <a:rPr lang="de-DE" sz="2800" b="0" dirty="0" smtClean="0"/>
              <a:t> in Christus (</a:t>
            </a:r>
            <a:r>
              <a:rPr lang="de-CH" sz="2800" b="0" i="1" dirty="0" smtClean="0"/>
              <a:t>Was </a:t>
            </a:r>
            <a:r>
              <a:rPr lang="de-CH" sz="2800" b="0" i="1" dirty="0"/>
              <a:t>wir in Christus </a:t>
            </a:r>
            <a:r>
              <a:rPr lang="de-CH" sz="2800" i="1" dirty="0" smtClean="0"/>
              <a:t>haben</a:t>
            </a:r>
            <a:r>
              <a:rPr lang="de-CH" sz="2800" b="0" dirty="0" smtClean="0"/>
              <a:t>) </a:t>
            </a:r>
          </a:p>
          <a:p>
            <a:pPr marL="0" indent="0">
              <a:buNone/>
            </a:pPr>
            <a:r>
              <a:rPr lang="de-CH" sz="2800" b="0" dirty="0" smtClean="0"/>
              <a:t>K. 4-6: Die </a:t>
            </a:r>
            <a:r>
              <a:rPr lang="de-CH" sz="2800" dirty="0" smtClean="0"/>
              <a:t>Lebensführung</a:t>
            </a:r>
            <a:r>
              <a:rPr lang="de-CH" sz="2800" b="0" dirty="0" smtClean="0"/>
              <a:t> in Christus (</a:t>
            </a:r>
            <a:r>
              <a:rPr lang="de-CH" sz="2800" b="0" i="1" dirty="0" smtClean="0"/>
              <a:t>Wie wir </a:t>
            </a:r>
            <a:r>
              <a:rPr lang="de-CH" sz="2800" i="1" dirty="0" smtClean="0"/>
              <a:t>wandeln sollen</a:t>
            </a:r>
            <a:r>
              <a:rPr lang="de-CH" sz="2800" b="0" dirty="0" smtClean="0"/>
              <a:t>)</a:t>
            </a:r>
            <a:endParaRPr lang="de-CH" sz="2800" b="0" dirty="0"/>
          </a:p>
        </p:txBody>
      </p:sp>
    </p:spTree>
    <p:extLst>
      <p:ext uri="{BB962C8B-B14F-4D97-AF65-F5344CB8AC3E}">
        <p14:creationId xmlns:p14="http://schemas.microsoft.com/office/powerpoint/2010/main" val="22713961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I. Teil: Die </a:t>
            </a:r>
            <a:r>
              <a:rPr lang="de-DE" sz="2800" u="sng" cap="all" dirty="0" err="1" smtClean="0"/>
              <a:t>HeilsVorrechte</a:t>
            </a:r>
            <a:r>
              <a:rPr lang="de-DE" sz="2800" u="sng" cap="all" dirty="0" smtClean="0"/>
              <a:t>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1,3 -3,21</a:t>
            </a:r>
            <a:endParaRPr lang="de-DE" sz="2800" cap="all" dirty="0"/>
          </a:p>
          <a:p>
            <a:r>
              <a:rPr lang="de-DE" sz="2800" cap="small" dirty="0" smtClean="0"/>
              <a:t>A. Die Heilsvorrechte – Gegenstand des Gebets K. 1</a:t>
            </a:r>
          </a:p>
          <a:p>
            <a:r>
              <a:rPr lang="de-DE" sz="2800" cap="small" dirty="0" smtClean="0"/>
              <a:t>B</a:t>
            </a:r>
            <a:r>
              <a:rPr lang="de-DE" sz="2800" cap="small" dirty="0"/>
              <a:t>. Die Heilsvorrechte </a:t>
            </a:r>
            <a:r>
              <a:rPr lang="de-DE" sz="2800" cap="small" dirty="0" smtClean="0"/>
              <a:t>– Auswirkung </a:t>
            </a:r>
            <a:r>
              <a:rPr lang="de-DE" sz="2800" cap="small" dirty="0"/>
              <a:t>der Kraft Gottes K. </a:t>
            </a:r>
            <a:r>
              <a:rPr lang="de-DE" sz="2800" cap="small" dirty="0" smtClean="0"/>
              <a:t>2</a:t>
            </a:r>
            <a:endParaRPr lang="de-DE" sz="2400" dirty="0"/>
          </a:p>
          <a:p>
            <a:r>
              <a:rPr lang="de-DE" sz="2800" cap="small" dirty="0" smtClean="0"/>
              <a:t>C. </a:t>
            </a:r>
            <a:r>
              <a:rPr lang="de-DE" sz="2800" cap="small" dirty="0"/>
              <a:t>Die Heilsvorrechte </a:t>
            </a:r>
            <a:r>
              <a:rPr lang="de-DE" sz="2800" cap="small" dirty="0" smtClean="0"/>
              <a:t>– Anlass zu erneuter </a:t>
            </a:r>
            <a:r>
              <a:rPr lang="de-DE" sz="2800" cap="small" dirty="0"/>
              <a:t>Fürbitte</a:t>
            </a:r>
            <a:r>
              <a:rPr lang="de-DE" sz="2800" dirty="0"/>
              <a:t> K. 3 </a:t>
            </a:r>
            <a:endParaRPr lang="de-DE" sz="2800" dirty="0" smtClean="0"/>
          </a:p>
          <a:p>
            <a:pPr marL="0" indent="0">
              <a:buNone/>
            </a:pPr>
            <a:endParaRPr lang="de-DE" sz="2800" u="sng" cap="all" dirty="0" smtClean="0"/>
          </a:p>
          <a:p>
            <a:pPr marL="0" indent="0">
              <a:buNone/>
            </a:pPr>
            <a:r>
              <a:rPr lang="de-DE" sz="2800" u="sng" cap="all" dirty="0" smtClean="0"/>
              <a:t>II</a:t>
            </a:r>
            <a:r>
              <a:rPr lang="de-DE" sz="2800" u="sng" cap="all" dirty="0"/>
              <a:t>. Teil: Die Lebensführung in Christus: K. 4,1 -6,20</a:t>
            </a:r>
          </a:p>
          <a:p>
            <a:r>
              <a:rPr lang="de-DE" sz="2800" cap="small" dirty="0"/>
              <a:t>A. Richtlinien für einen würdigen Wandel der Glieder im Leib Christi  4,1-16</a:t>
            </a:r>
          </a:p>
          <a:p>
            <a:r>
              <a:rPr lang="de-DE" sz="2800" cap="small" dirty="0"/>
              <a:t>B. Richtlinien für einen würdigen Wandel </a:t>
            </a:r>
            <a:r>
              <a:rPr lang="de-DE" sz="2800" dirty="0"/>
              <a:t>im Alltag 4,17- 5,21</a:t>
            </a:r>
          </a:p>
          <a:p>
            <a:r>
              <a:rPr lang="de-DE" sz="2800" dirty="0"/>
              <a:t>C. </a:t>
            </a:r>
            <a:r>
              <a:rPr lang="de-DE" sz="2800" cap="small" dirty="0"/>
              <a:t>Richtlinien für einen würdigen Wandel in den Grundformen der Gesellschaft (Ehe, Fam., Arbeit) </a:t>
            </a:r>
            <a:r>
              <a:rPr lang="de-DE" sz="2400" cap="small" dirty="0"/>
              <a:t> </a:t>
            </a:r>
            <a:r>
              <a:rPr lang="de-DE" sz="2800" cap="small" dirty="0"/>
              <a:t>5,22-6,9</a:t>
            </a:r>
          </a:p>
          <a:p>
            <a:r>
              <a:rPr lang="de-DE" sz="2800" cap="small" dirty="0"/>
              <a:t>D. Anweisungen für den Geistlichen Kampf  6,10-20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997549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28238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I. Teil: Die </a:t>
            </a:r>
            <a:r>
              <a:rPr lang="de-DE" sz="2800" u="sng" cap="all" dirty="0" err="1" smtClean="0"/>
              <a:t>HeilsVorrechte</a:t>
            </a:r>
            <a:r>
              <a:rPr lang="de-DE" sz="2800" u="sng" cap="all" dirty="0" smtClean="0"/>
              <a:t>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1,3 -3,21</a:t>
            </a:r>
          </a:p>
          <a:p>
            <a:pPr marL="571500" indent="-571500">
              <a:buAutoNum type="romanUcPeriod"/>
            </a:pPr>
            <a:endParaRPr lang="de-DE" sz="2800" cap="all" dirty="0"/>
          </a:p>
          <a:p>
            <a:r>
              <a:rPr lang="de-DE" sz="2800" cap="small" dirty="0" smtClean="0"/>
              <a:t>A. Die Heilsvorrechte – Gegenstand des Gebets K. 1</a:t>
            </a:r>
          </a:p>
          <a:p>
            <a:pPr lvl="1"/>
            <a:r>
              <a:rPr lang="de-DE" sz="2400" dirty="0" smtClean="0"/>
              <a:t>1. Lob Gottes für die Heilssegnungen </a:t>
            </a:r>
            <a:r>
              <a:rPr lang="de-DE" sz="2400" dirty="0"/>
              <a:t>1,3-14</a:t>
            </a:r>
          </a:p>
          <a:p>
            <a:pPr lvl="1"/>
            <a:r>
              <a:rPr lang="de-DE" sz="2400" dirty="0" smtClean="0"/>
              <a:t>2. Gebet </a:t>
            </a:r>
            <a:r>
              <a:rPr lang="de-DE" sz="2400" dirty="0"/>
              <a:t>um</a:t>
            </a:r>
            <a:r>
              <a:rPr lang="de-DE" sz="2400" b="0" dirty="0"/>
              <a:t> </a:t>
            </a:r>
            <a:r>
              <a:rPr lang="de-DE" sz="2400" dirty="0"/>
              <a:t>Einsicht in die </a:t>
            </a:r>
            <a:r>
              <a:rPr lang="de-DE" sz="2400" dirty="0" smtClean="0"/>
              <a:t>Heilsvorrechte 1,15-1,23</a:t>
            </a:r>
            <a:endParaRPr lang="de-DE" sz="2400" dirty="0"/>
          </a:p>
          <a:p>
            <a:r>
              <a:rPr lang="de-DE" sz="2800" cap="small" dirty="0"/>
              <a:t>B. </a:t>
            </a:r>
            <a:r>
              <a:rPr lang="de-DE" sz="2800" cap="small" dirty="0" smtClean="0"/>
              <a:t>Das Heil  – Auswirkung </a:t>
            </a:r>
            <a:r>
              <a:rPr lang="de-DE" sz="2800" cap="small" dirty="0"/>
              <a:t>der Kraft Gottes K. 2</a:t>
            </a:r>
            <a:endParaRPr lang="de-DE" sz="2800" i="1" dirty="0"/>
          </a:p>
          <a:p>
            <a:pPr lvl="1"/>
            <a:r>
              <a:rPr lang="de-DE" sz="2400" dirty="0"/>
              <a:t>1. Die Auswirkung dieser Kraft im persönlichen Bereich 2,1-10</a:t>
            </a:r>
          </a:p>
          <a:p>
            <a:pPr lvl="1"/>
            <a:r>
              <a:rPr lang="de-DE" sz="2400" dirty="0"/>
              <a:t>2. Die Auswirkung dieser Kraft im gesellschaftlichen Bereich 2,11-22</a:t>
            </a:r>
          </a:p>
          <a:p>
            <a:r>
              <a:rPr lang="de-DE" sz="2800" cap="small" dirty="0" smtClean="0"/>
              <a:t>C. </a:t>
            </a:r>
            <a:r>
              <a:rPr lang="de-DE" sz="2800" cap="small" dirty="0"/>
              <a:t>Die Heilsvorrechte </a:t>
            </a:r>
            <a:r>
              <a:rPr lang="de-DE" sz="2800" cap="small" dirty="0" smtClean="0"/>
              <a:t>– Anlass zu erneuter Fürbitte</a:t>
            </a:r>
            <a:r>
              <a:rPr lang="de-DE" sz="2800" dirty="0" smtClean="0"/>
              <a:t> K. 3 </a:t>
            </a:r>
          </a:p>
          <a:p>
            <a:pPr lvl="1"/>
            <a:r>
              <a:rPr lang="de-DE" sz="2400" dirty="0" smtClean="0"/>
              <a:t>1. Was Paulus in die Fürbitte treibt 3,1-13</a:t>
            </a:r>
          </a:p>
          <a:p>
            <a:pPr lvl="1"/>
            <a:r>
              <a:rPr lang="de-DE" sz="2400" dirty="0" smtClean="0"/>
              <a:t>2. Wie und wofür er betet 3,14-21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164832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pPr lvl="1"/>
            <a:r>
              <a:rPr lang="de-DE" dirty="0" smtClean="0"/>
              <a:t>Der </a:t>
            </a:r>
            <a:r>
              <a:rPr lang="de-DE" dirty="0" err="1" smtClean="0"/>
              <a:t>E</a:t>
            </a:r>
            <a:r>
              <a:rPr lang="de-DE" cap="all" dirty="0" err="1" smtClean="0"/>
              <a:t>ingangsgruss</a:t>
            </a:r>
            <a:r>
              <a:rPr lang="de-DE" cap="all" dirty="0"/>
              <a:t>: 1,1-2</a:t>
            </a:r>
          </a:p>
          <a:p>
            <a:pPr lvl="2"/>
            <a:r>
              <a:rPr lang="de-DE" dirty="0"/>
              <a:t>a. Der Grüßende: 1,1a</a:t>
            </a:r>
          </a:p>
          <a:p>
            <a:pPr lvl="3"/>
            <a:r>
              <a:rPr lang="de-DE" dirty="0" smtClean="0"/>
              <a:t>. </a:t>
            </a:r>
            <a:r>
              <a:rPr lang="de-DE" dirty="0"/>
              <a:t>Sein Name</a:t>
            </a:r>
          </a:p>
          <a:p>
            <a:pPr lvl="3"/>
            <a:r>
              <a:rPr lang="de-DE" dirty="0" smtClean="0"/>
              <a:t>. </a:t>
            </a:r>
            <a:r>
              <a:rPr lang="de-DE" dirty="0"/>
              <a:t>Sein „Beruf“</a:t>
            </a:r>
          </a:p>
          <a:p>
            <a:pPr lvl="3"/>
            <a:r>
              <a:rPr lang="de-DE" dirty="0" smtClean="0"/>
              <a:t>. </a:t>
            </a:r>
            <a:r>
              <a:rPr lang="de-DE" dirty="0"/>
              <a:t>Sein </a:t>
            </a:r>
            <a:r>
              <a:rPr lang="de-DE" dirty="0" smtClean="0"/>
              <a:t>Sender</a:t>
            </a:r>
            <a:endParaRPr lang="de-DE" dirty="0"/>
          </a:p>
          <a:p>
            <a:pPr lvl="3"/>
            <a:r>
              <a:rPr lang="de-DE" dirty="0" smtClean="0"/>
              <a:t>. </a:t>
            </a:r>
            <a:r>
              <a:rPr lang="de-DE" dirty="0"/>
              <a:t>Seine Bestimmung</a:t>
            </a:r>
          </a:p>
          <a:p>
            <a:pPr lvl="2"/>
            <a:r>
              <a:rPr lang="de-DE" dirty="0"/>
              <a:t>b. Die Gegrüßten: 1,1b</a:t>
            </a:r>
          </a:p>
          <a:p>
            <a:pPr lvl="3"/>
            <a:r>
              <a:rPr lang="de-DE" dirty="0" smtClean="0"/>
              <a:t>. </a:t>
            </a:r>
            <a:r>
              <a:rPr lang="de-DE" dirty="0"/>
              <a:t>Ihre Beschreibung: 1,1b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Heilige</a:t>
            </a:r>
            <a:endParaRPr lang="de-DE" dirty="0">
              <a:solidFill>
                <a:srgbClr val="0000FF"/>
              </a:solidFill>
            </a:endParaRP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Gläubige </a:t>
            </a:r>
            <a:r>
              <a:rPr lang="de-DE" dirty="0">
                <a:solidFill>
                  <a:srgbClr val="0000FF"/>
                </a:solidFill>
              </a:rPr>
              <a:t>(Treue)</a:t>
            </a:r>
          </a:p>
          <a:p>
            <a:pPr lvl="3"/>
            <a:r>
              <a:rPr lang="de-DE" dirty="0" smtClean="0"/>
              <a:t>. </a:t>
            </a:r>
            <a:r>
              <a:rPr lang="de-DE" dirty="0"/>
              <a:t>Ihre Adresse: 1,1b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Die </a:t>
            </a:r>
            <a:r>
              <a:rPr lang="de-DE" dirty="0">
                <a:solidFill>
                  <a:srgbClr val="0000FF"/>
                </a:solidFill>
              </a:rPr>
              <a:t>vorübergehende: In Ephesus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Die </a:t>
            </a:r>
            <a:r>
              <a:rPr lang="de-DE" dirty="0">
                <a:solidFill>
                  <a:srgbClr val="0000FF"/>
                </a:solidFill>
              </a:rPr>
              <a:t>bleibende: In Christus</a:t>
            </a:r>
          </a:p>
          <a:p>
            <a:pPr lvl="2"/>
            <a:r>
              <a:rPr lang="de-DE" dirty="0"/>
              <a:t>c. Das eigentliche Grußwort: 1,2</a:t>
            </a:r>
          </a:p>
          <a:p>
            <a:pPr lvl="3"/>
            <a:r>
              <a:rPr lang="de-DE" dirty="0" smtClean="0"/>
              <a:t>. </a:t>
            </a:r>
            <a:r>
              <a:rPr lang="de-DE" dirty="0"/>
              <a:t>Inhalt des Grußes: 1,2a</a:t>
            </a:r>
          </a:p>
          <a:p>
            <a:pPr lvl="3"/>
            <a:r>
              <a:rPr lang="de-DE" dirty="0" smtClean="0"/>
              <a:t>. </a:t>
            </a:r>
            <a:r>
              <a:rPr lang="de-DE" dirty="0"/>
              <a:t>Urheber und Quelle des Grußinhalts: </a:t>
            </a:r>
            <a:r>
              <a:rPr lang="de-DE" dirty="0" smtClean="0"/>
              <a:t>1,2b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473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Gelobt sei der Gott und Vater</a:t>
            </a:r>
            <a:r>
              <a:rPr lang="de-DE" dirty="0">
                <a:solidFill>
                  <a:srgbClr val="C00000"/>
                </a:solidFill>
              </a:rPr>
              <a:t> unseres Herrn, Jesu Christi, </a:t>
            </a:r>
            <a:r>
              <a:rPr lang="de-DE" u="sng" dirty="0">
                <a:solidFill>
                  <a:srgbClr val="C00000"/>
                </a:solidFill>
              </a:rPr>
              <a:t>der uns in Christus</a:t>
            </a:r>
            <a:r>
              <a:rPr lang="de-DE" dirty="0">
                <a:solidFill>
                  <a:srgbClr val="C00000"/>
                </a:solidFill>
              </a:rPr>
              <a:t> mit jedem geistlichen Segen in den himmlischen Bereichen</a:t>
            </a:r>
            <a:r>
              <a:rPr lang="de-DE" dirty="0"/>
              <a:t>,</a:t>
            </a:r>
            <a:r>
              <a:rPr lang="de-DE" u="sng" dirty="0">
                <a:solidFill>
                  <a:srgbClr val="C00000"/>
                </a:solidFill>
              </a:rPr>
              <a:t> segnete </a:t>
            </a:r>
            <a:r>
              <a:rPr lang="de-DE" dirty="0" smtClean="0"/>
              <a:t>4</a:t>
            </a:r>
            <a:r>
              <a:rPr lang="de-DE" dirty="0" smtClean="0">
                <a:solidFill>
                  <a:srgbClr val="0000FF"/>
                </a:solidFill>
              </a:rPr>
              <a:t>  </a:t>
            </a:r>
            <a:r>
              <a:rPr lang="de-DE" dirty="0" smtClean="0"/>
              <a:t>entsprechend </a:t>
            </a:r>
            <a:r>
              <a:rPr lang="de-DE" dirty="0"/>
              <a:t>dem, </a:t>
            </a:r>
            <a:r>
              <a:rPr lang="de-DE" dirty="0" smtClean="0"/>
              <a:t>dass</a:t>
            </a:r>
          </a:p>
          <a:p>
            <a:r>
              <a:rPr lang="de-DE" u="sng" dirty="0" smtClean="0">
                <a:solidFill>
                  <a:srgbClr val="0000FF"/>
                </a:solidFill>
              </a:rPr>
              <a:t>er uns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in </a:t>
            </a:r>
            <a:r>
              <a:rPr lang="de-DE" dirty="0">
                <a:solidFill>
                  <a:srgbClr val="FF0000"/>
                </a:solidFill>
              </a:rPr>
              <a:t>ihm </a:t>
            </a:r>
            <a:r>
              <a:rPr lang="de-DE" u="sng" dirty="0" smtClean="0">
                <a:solidFill>
                  <a:srgbClr val="0000FF"/>
                </a:solidFill>
              </a:rPr>
              <a:t>sich </a:t>
            </a:r>
            <a:r>
              <a:rPr lang="de-DE" u="sng" dirty="0">
                <a:solidFill>
                  <a:srgbClr val="0000FF"/>
                </a:solidFill>
              </a:rPr>
              <a:t>erwählte</a:t>
            </a:r>
            <a:r>
              <a:rPr lang="de-DE" dirty="0"/>
              <a:t>, </a:t>
            </a:r>
            <a:r>
              <a:rPr lang="de-DE" dirty="0" smtClean="0"/>
              <a:t>dass </a:t>
            </a:r>
            <a:r>
              <a:rPr lang="de-DE" dirty="0"/>
              <a:t>wir seien heilig und tadellos vor ihm in Liebe; </a:t>
            </a:r>
            <a:r>
              <a:rPr lang="de-DE" dirty="0" smtClean="0"/>
              <a:t>5 </a:t>
            </a:r>
            <a:endParaRPr lang="de-CH" dirty="0"/>
          </a:p>
          <a:p>
            <a:r>
              <a:rPr lang="de-DE" u="sng" dirty="0" smtClean="0">
                <a:solidFill>
                  <a:srgbClr val="0000FF"/>
                </a:solidFill>
              </a:rPr>
              <a:t>er </a:t>
            </a:r>
            <a:r>
              <a:rPr lang="de-DE" u="sng" dirty="0">
                <a:solidFill>
                  <a:srgbClr val="0000FF"/>
                </a:solidFill>
              </a:rPr>
              <a:t>bestimmte uns </a:t>
            </a:r>
            <a:r>
              <a:rPr lang="de-DE" dirty="0"/>
              <a:t>‹nämlich› im Voraus für sich </a:t>
            </a:r>
            <a:r>
              <a:rPr lang="de-DE" u="sng" dirty="0">
                <a:solidFill>
                  <a:srgbClr val="0000FF"/>
                </a:solidFill>
              </a:rPr>
              <a:t>zur Sohnesstellung </a:t>
            </a:r>
            <a:r>
              <a:rPr lang="de-DE" dirty="0" smtClean="0">
                <a:solidFill>
                  <a:srgbClr val="FF0000"/>
                </a:solidFill>
              </a:rPr>
              <a:t>durch Jesus Christus</a:t>
            </a:r>
          </a:p>
          <a:p>
            <a:pPr marL="0" indent="0">
              <a:buNone/>
            </a:pPr>
            <a:r>
              <a:rPr lang="de-DE" dirty="0" smtClean="0"/>
              <a:t>            nach </a:t>
            </a:r>
            <a:r>
              <a:rPr lang="de-DE" dirty="0"/>
              <a:t>dem Wohlgefallen seines Willens 6 </a:t>
            </a:r>
            <a:endParaRPr lang="de-CH" dirty="0"/>
          </a:p>
          <a:p>
            <a:pPr marL="0" indent="0">
              <a:buNone/>
            </a:pPr>
            <a:r>
              <a:rPr lang="de-DE" dirty="0" smtClean="0"/>
              <a:t>                  </a:t>
            </a:r>
            <a:r>
              <a:rPr lang="de-DE" dirty="0" smtClean="0">
                <a:solidFill>
                  <a:srgbClr val="0070C0"/>
                </a:solidFill>
              </a:rPr>
              <a:t>zum </a:t>
            </a:r>
            <a:r>
              <a:rPr lang="de-DE" dirty="0">
                <a:solidFill>
                  <a:srgbClr val="0070C0"/>
                </a:solidFill>
              </a:rPr>
              <a:t>Lobe der Herrlichkeit seiner Gnade, </a:t>
            </a:r>
            <a:endParaRPr lang="de-CH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                  mit </a:t>
            </a:r>
            <a:r>
              <a:rPr lang="de-DE" dirty="0"/>
              <a:t>der er uns begnadete in dem Geliebten, 7</a:t>
            </a:r>
            <a:endParaRPr lang="de-CH" dirty="0"/>
          </a:p>
          <a:p>
            <a:r>
              <a:rPr lang="de-DE" dirty="0" smtClean="0">
                <a:solidFill>
                  <a:srgbClr val="FF0000"/>
                </a:solidFill>
              </a:rPr>
              <a:t>in </a:t>
            </a:r>
            <a:r>
              <a:rPr lang="de-DE" dirty="0">
                <a:solidFill>
                  <a:srgbClr val="FF0000"/>
                </a:solidFill>
              </a:rPr>
              <a:t>dem </a:t>
            </a:r>
            <a:r>
              <a:rPr lang="de-DE" u="sng" dirty="0">
                <a:solidFill>
                  <a:srgbClr val="0000FF"/>
                </a:solidFill>
              </a:rPr>
              <a:t>wir die Erlösung haben </a:t>
            </a:r>
            <a:r>
              <a:rPr lang="de-DE" dirty="0"/>
              <a:t>durch sein Blut</a:t>
            </a:r>
            <a:r>
              <a:rPr lang="de-DE" dirty="0" smtClean="0"/>
              <a:t>, die Vergebung der Übertretungen, nach </a:t>
            </a:r>
            <a:r>
              <a:rPr lang="de-DE" dirty="0"/>
              <a:t>dem Reichtum seiner Gnade, 8 </a:t>
            </a:r>
            <a:r>
              <a:rPr lang="de-DE" dirty="0" smtClean="0"/>
              <a:t>die er zu uns überfließen ließ in aller Weisheit u Klugheit 9</a:t>
            </a:r>
          </a:p>
          <a:p>
            <a:r>
              <a:rPr lang="de-DE" u="sng" dirty="0">
                <a:solidFill>
                  <a:srgbClr val="0000FF"/>
                </a:solidFill>
              </a:rPr>
              <a:t>er setzte uns ‹nämlich› in Kenntnis </a:t>
            </a:r>
            <a:r>
              <a:rPr lang="de-DE" dirty="0" smtClean="0"/>
              <a:t>über </a:t>
            </a:r>
            <a:r>
              <a:rPr lang="de-DE" dirty="0"/>
              <a:t>das Geheimnis seines Willens </a:t>
            </a:r>
            <a:r>
              <a:rPr lang="de-DE" dirty="0" smtClean="0"/>
              <a:t>n. s. Wohlgefallen, </a:t>
            </a:r>
            <a:endParaRPr lang="de-CH" dirty="0"/>
          </a:p>
          <a:p>
            <a:pPr marL="0" indent="0">
              <a:buNone/>
            </a:pPr>
            <a:r>
              <a:rPr lang="de-DE" dirty="0" smtClean="0"/>
              <a:t>            </a:t>
            </a:r>
            <a:r>
              <a:rPr lang="de-DE" dirty="0"/>
              <a:t>das er sich </a:t>
            </a:r>
            <a:r>
              <a:rPr lang="de-DE" dirty="0" smtClean="0"/>
              <a:t>vornahm </a:t>
            </a:r>
            <a:r>
              <a:rPr lang="de-DE" dirty="0" smtClean="0">
                <a:solidFill>
                  <a:srgbClr val="FF0000"/>
                </a:solidFill>
              </a:rPr>
              <a:t>in ihm </a:t>
            </a:r>
            <a:r>
              <a:rPr lang="de-DE" dirty="0" smtClean="0"/>
              <a:t>– </a:t>
            </a:r>
            <a:r>
              <a:rPr lang="de-DE" dirty="0"/>
              <a:t>10 </a:t>
            </a:r>
            <a:r>
              <a:rPr lang="de-DE" dirty="0" smtClean="0"/>
              <a:t>im </a:t>
            </a:r>
            <a:r>
              <a:rPr lang="de-DE" dirty="0"/>
              <a:t>Hinblick auf die Verwaltung der Fülle der Zeiten, </a:t>
            </a:r>
            <a:endParaRPr lang="de-CH" dirty="0"/>
          </a:p>
          <a:p>
            <a:pPr marL="0" indent="0">
              <a:buNone/>
            </a:pPr>
            <a:r>
              <a:rPr lang="de-DE" dirty="0" smtClean="0"/>
              <a:t>                </a:t>
            </a:r>
            <a:r>
              <a:rPr lang="de-DE" dirty="0"/>
              <a:t>‹um› in </a:t>
            </a:r>
            <a:r>
              <a:rPr lang="de-DE" dirty="0" smtClean="0"/>
              <a:t>Christus </a:t>
            </a:r>
            <a:r>
              <a:rPr lang="de-DE" dirty="0"/>
              <a:t>alles ‹für </a:t>
            </a:r>
            <a:r>
              <a:rPr lang="de-DE" dirty="0" smtClean="0"/>
              <a:t>sich› </a:t>
            </a:r>
            <a:r>
              <a:rPr lang="de-DE" dirty="0"/>
              <a:t>wieder unter ein Haupt zu fassen, </a:t>
            </a:r>
            <a:endParaRPr lang="de-CH" dirty="0"/>
          </a:p>
          <a:p>
            <a:pPr marL="0" indent="0">
              <a:buNone/>
            </a:pPr>
            <a:r>
              <a:rPr lang="de-DE" dirty="0" smtClean="0"/>
              <a:t>                sowohl </a:t>
            </a:r>
            <a:r>
              <a:rPr lang="de-DE" dirty="0"/>
              <a:t>das in den Himmeln als auch das auf der Erde – 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endParaRPr lang="de-CH" dirty="0"/>
          </a:p>
          <a:p>
            <a:r>
              <a:rPr lang="de-DE" dirty="0">
                <a:solidFill>
                  <a:srgbClr val="FF0000"/>
                </a:solidFill>
              </a:rPr>
              <a:t>in ihm</a:t>
            </a:r>
            <a:r>
              <a:rPr lang="de-DE" dirty="0">
                <a:solidFill>
                  <a:srgbClr val="0000FF"/>
                </a:solidFill>
              </a:rPr>
              <a:t>, </a:t>
            </a:r>
            <a:r>
              <a:rPr lang="de-DE" dirty="0"/>
              <a:t>11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i</a:t>
            </a:r>
            <a:r>
              <a:rPr lang="de-DE" u="sng" dirty="0" smtClean="0">
                <a:solidFill>
                  <a:srgbClr val="0000FF"/>
                </a:solidFill>
              </a:rPr>
              <a:t>n </a:t>
            </a:r>
            <a:r>
              <a:rPr lang="de-DE" u="sng" dirty="0">
                <a:solidFill>
                  <a:srgbClr val="0000FF"/>
                </a:solidFill>
              </a:rPr>
              <a:t>dem wir auch zu einem Erbe </a:t>
            </a:r>
            <a:r>
              <a:rPr lang="de-DE" u="sng" dirty="0" smtClean="0">
                <a:solidFill>
                  <a:srgbClr val="0000FF"/>
                </a:solidFill>
              </a:rPr>
              <a:t>kamen</a:t>
            </a:r>
            <a:r>
              <a:rPr lang="de-DE" dirty="0" smtClean="0"/>
              <a:t>,</a:t>
            </a:r>
          </a:p>
          <a:p>
            <a:pPr marL="0" indent="0">
              <a:buNone/>
            </a:pPr>
            <a:r>
              <a:rPr lang="de-DE" dirty="0" smtClean="0"/>
              <a:t>            die </a:t>
            </a:r>
            <a:r>
              <a:rPr lang="de-DE" dirty="0"/>
              <a:t>wir im Voraus bestimmt waren nach dem Vorsatz dessen, </a:t>
            </a:r>
            <a:endParaRPr lang="de-CH" dirty="0"/>
          </a:p>
          <a:p>
            <a:pPr marL="0" indent="0">
              <a:buNone/>
            </a:pPr>
            <a:r>
              <a:rPr lang="de-DE" dirty="0"/>
              <a:t>            </a:t>
            </a:r>
            <a:r>
              <a:rPr lang="de-DE" dirty="0" smtClean="0"/>
              <a:t>    der </a:t>
            </a:r>
            <a:r>
              <a:rPr lang="de-DE" dirty="0"/>
              <a:t>alles nach seinem Willensentschluss wirkt, 12 </a:t>
            </a:r>
            <a:endParaRPr lang="de-CH" dirty="0"/>
          </a:p>
          <a:p>
            <a:pPr marL="0" indent="0">
              <a:buNone/>
            </a:pPr>
            <a:r>
              <a:rPr lang="de-DE" dirty="0" smtClean="0"/>
              <a:t>                     </a:t>
            </a:r>
            <a:r>
              <a:rPr lang="de-DE" dirty="0" smtClean="0">
                <a:solidFill>
                  <a:srgbClr val="0070C0"/>
                </a:solidFill>
              </a:rPr>
              <a:t>damit wir zum </a:t>
            </a:r>
            <a:r>
              <a:rPr lang="de-DE" dirty="0">
                <a:solidFill>
                  <a:srgbClr val="0070C0"/>
                </a:solidFill>
              </a:rPr>
              <a:t>Lobe seiner Herrlichkeit </a:t>
            </a:r>
            <a:r>
              <a:rPr lang="de-DE" dirty="0" smtClean="0">
                <a:solidFill>
                  <a:srgbClr val="0070C0"/>
                </a:solidFill>
              </a:rPr>
              <a:t>seinen, (wir,)</a:t>
            </a:r>
            <a:endParaRPr lang="de-CH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                      die </a:t>
            </a:r>
            <a:r>
              <a:rPr lang="de-DE" dirty="0"/>
              <a:t>wir im Voraus </a:t>
            </a:r>
            <a:r>
              <a:rPr lang="de-DE" dirty="0" smtClean="0"/>
              <a:t>auf Christus </a:t>
            </a:r>
            <a:r>
              <a:rPr lang="de-DE" dirty="0"/>
              <a:t>gehofft haben, 13</a:t>
            </a:r>
            <a:endParaRPr lang="de-CH" dirty="0"/>
          </a:p>
          <a:p>
            <a:r>
              <a:rPr lang="de-DE" u="sng" dirty="0" smtClean="0">
                <a:solidFill>
                  <a:srgbClr val="FF0000"/>
                </a:solidFill>
              </a:rPr>
              <a:t>in </a:t>
            </a:r>
            <a:r>
              <a:rPr lang="de-DE" u="sng" dirty="0">
                <a:solidFill>
                  <a:srgbClr val="FF0000"/>
                </a:solidFill>
              </a:rPr>
              <a:t>dem </a:t>
            </a:r>
            <a:r>
              <a:rPr lang="de-DE" u="sng" dirty="0">
                <a:solidFill>
                  <a:srgbClr val="0000FF"/>
                </a:solidFill>
              </a:rPr>
              <a:t>auch ihr</a:t>
            </a:r>
            <a:r>
              <a:rPr lang="de-DE" dirty="0"/>
              <a:t>, </a:t>
            </a:r>
            <a:r>
              <a:rPr lang="de-DE" dirty="0" smtClean="0"/>
              <a:t>die </a:t>
            </a:r>
            <a:r>
              <a:rPr lang="de-DE" dirty="0"/>
              <a:t>ihr gehört hattet das Wort der Wahrheit, </a:t>
            </a:r>
            <a:r>
              <a:rPr lang="de-DE" dirty="0" smtClean="0"/>
              <a:t>die </a:t>
            </a:r>
            <a:r>
              <a:rPr lang="de-DE" dirty="0"/>
              <a:t>gute Botschaft eurer Rettung,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       </a:t>
            </a:r>
            <a:r>
              <a:rPr lang="de-DE" u="sng" dirty="0" smtClean="0">
                <a:solidFill>
                  <a:srgbClr val="0000FF"/>
                </a:solidFill>
              </a:rPr>
              <a:t>in </a:t>
            </a:r>
            <a:r>
              <a:rPr lang="de-DE" u="sng" dirty="0">
                <a:solidFill>
                  <a:srgbClr val="0000FF"/>
                </a:solidFill>
              </a:rPr>
              <a:t>dem ihr</a:t>
            </a:r>
            <a:r>
              <a:rPr lang="de-DE" dirty="0"/>
              <a:t>, die ihr </a:t>
            </a:r>
            <a:r>
              <a:rPr lang="de-DE" dirty="0" smtClean="0"/>
              <a:t>(o.: als ihr ) auch </a:t>
            </a:r>
            <a:r>
              <a:rPr lang="de-DE" dirty="0"/>
              <a:t>geglaubt hattet, </a:t>
            </a:r>
            <a:endParaRPr lang="de-CH" dirty="0"/>
          </a:p>
          <a:p>
            <a:r>
              <a:rPr lang="de-DE" u="sng" dirty="0" smtClean="0">
                <a:solidFill>
                  <a:srgbClr val="0000FF"/>
                </a:solidFill>
              </a:rPr>
              <a:t>versiegelt </a:t>
            </a:r>
            <a:r>
              <a:rPr lang="de-DE" u="sng" dirty="0">
                <a:solidFill>
                  <a:srgbClr val="0000FF"/>
                </a:solidFill>
              </a:rPr>
              <a:t>wurdet </a:t>
            </a:r>
            <a:r>
              <a:rPr lang="de-DE" u="sng" dirty="0"/>
              <a:t>mit dem Heiligen Geist der Verheißung</a:t>
            </a:r>
            <a:r>
              <a:rPr lang="de-DE" dirty="0"/>
              <a:t>, 14 </a:t>
            </a:r>
            <a:endParaRPr lang="de-CH" dirty="0"/>
          </a:p>
          <a:p>
            <a:pPr marL="0" indent="0">
              <a:buNone/>
            </a:pPr>
            <a:r>
              <a:rPr lang="de-DE" dirty="0" smtClean="0"/>
              <a:t>              der </a:t>
            </a:r>
            <a:r>
              <a:rPr lang="de-DE" dirty="0"/>
              <a:t>das Angeld unseres Erbes ist </a:t>
            </a:r>
            <a:r>
              <a:rPr lang="de-DE" dirty="0" smtClean="0"/>
              <a:t>zur </a:t>
            </a:r>
            <a:r>
              <a:rPr lang="de-DE" dirty="0"/>
              <a:t>Erlösung des erworbenen Eigentums,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zum </a:t>
            </a:r>
            <a:r>
              <a:rPr lang="de-DE" dirty="0">
                <a:solidFill>
                  <a:srgbClr val="0070C0"/>
                </a:solidFill>
              </a:rPr>
              <a:t>Lob seiner Herrlichkeit. 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pPr marL="0" indent="0">
              <a:buNone/>
            </a:pPr>
            <a:r>
              <a:rPr lang="de-DE" sz="2800" cap="small" dirty="0" smtClean="0"/>
              <a:t>A. Die Heilsvorrechte – Gegenstand des Gebets K. 1</a:t>
            </a:r>
          </a:p>
          <a:p>
            <a:r>
              <a:rPr lang="de-DE" sz="2800" dirty="0" smtClean="0"/>
              <a:t>1. Lob Gottes für die Heilssegnungen 1,3-14</a:t>
            </a:r>
          </a:p>
          <a:p>
            <a:pPr lvl="1"/>
            <a:r>
              <a:rPr lang="de-DE" i="1" dirty="0" smtClean="0"/>
              <a:t>a. Lob </a:t>
            </a:r>
            <a:r>
              <a:rPr lang="de-DE" i="1" dirty="0"/>
              <a:t>für die Tatsache der Segnung durch Gott </a:t>
            </a:r>
            <a:r>
              <a:rPr lang="de-DE" i="1" dirty="0" smtClean="0"/>
              <a:t>1,3</a:t>
            </a:r>
          </a:p>
          <a:p>
            <a:pPr lvl="2"/>
            <a:r>
              <a:rPr lang="de-DE" dirty="0" smtClean="0"/>
              <a:t>Erste Aussage: Er segnete uns. 1,3</a:t>
            </a:r>
          </a:p>
          <a:p>
            <a:pPr lvl="3"/>
            <a:r>
              <a:rPr lang="de-DE" dirty="0" smtClean="0"/>
              <a:t>Der Begriff „segnen/Segen“</a:t>
            </a:r>
          </a:p>
          <a:p>
            <a:pPr lvl="3"/>
            <a:r>
              <a:rPr lang="de-DE" dirty="0" smtClean="0"/>
              <a:t>Die Quelle des Segens: Gott (Vater), mittels Christus</a:t>
            </a:r>
          </a:p>
          <a:p>
            <a:pPr lvl="3"/>
            <a:r>
              <a:rPr lang="de-DE" dirty="0" smtClean="0"/>
              <a:t>Die Art der Segens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Nicht notwendiger Weise materiell 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Nicht notwendiger </a:t>
            </a:r>
            <a:r>
              <a:rPr lang="de-DE" dirty="0">
                <a:solidFill>
                  <a:srgbClr val="0000FF"/>
                </a:solidFill>
              </a:rPr>
              <a:t>Weise </a:t>
            </a:r>
            <a:r>
              <a:rPr lang="de-DE" dirty="0" smtClean="0">
                <a:solidFill>
                  <a:srgbClr val="0000FF"/>
                </a:solidFill>
              </a:rPr>
              <a:t>emotionell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Geistlich (</a:t>
            </a:r>
            <a:r>
              <a:rPr lang="de-DE" dirty="0">
                <a:solidFill>
                  <a:srgbClr val="0000FF"/>
                </a:solidFill>
              </a:rPr>
              <a:t>N</a:t>
            </a:r>
            <a:r>
              <a:rPr lang="de-DE" dirty="0" smtClean="0">
                <a:solidFill>
                  <a:srgbClr val="0000FF"/>
                </a:solidFill>
              </a:rPr>
              <a:t>icht Stimmen aus dem Jenseits)</a:t>
            </a:r>
          </a:p>
          <a:p>
            <a:pPr lvl="3"/>
            <a:r>
              <a:rPr lang="de-DE" dirty="0" smtClean="0"/>
              <a:t>Der Gegenstand des Segens: uns = alle, die in Christus sind</a:t>
            </a:r>
          </a:p>
          <a:p>
            <a:pPr lvl="3"/>
            <a:r>
              <a:rPr lang="de-DE" dirty="0" smtClean="0"/>
              <a:t>Der Bereich des Segens 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In der Himmelswelt</a:t>
            </a:r>
          </a:p>
          <a:p>
            <a:pPr lvl="4"/>
            <a:r>
              <a:rPr lang="de-DE" dirty="0" smtClean="0">
                <a:solidFill>
                  <a:srgbClr val="0000FF"/>
                </a:solidFill>
              </a:rPr>
              <a:t>In Christus </a:t>
            </a:r>
          </a:p>
          <a:p>
            <a:pPr lvl="3"/>
            <a:r>
              <a:rPr lang="de-DE" dirty="0" smtClean="0"/>
              <a:t>Der Umfang des Segens (</a:t>
            </a:r>
            <a:r>
              <a:rPr lang="de-DE" dirty="0"/>
              <a:t>i</a:t>
            </a:r>
            <a:r>
              <a:rPr lang="de-DE" dirty="0" smtClean="0"/>
              <a:t>m Gegensatz zum atl. Israel)</a:t>
            </a:r>
          </a:p>
        </p:txBody>
      </p:sp>
    </p:spTree>
    <p:extLst>
      <p:ext uri="{BB962C8B-B14F-4D97-AF65-F5344CB8AC3E}">
        <p14:creationId xmlns:p14="http://schemas.microsoft.com/office/powerpoint/2010/main" val="42573536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cap="small" dirty="0" smtClean="0"/>
              <a:t>A. Die Heilsvorrechte – Gegenstand des Gebets K. 1</a:t>
            </a:r>
          </a:p>
          <a:p>
            <a:r>
              <a:rPr lang="de-DE" sz="2800" dirty="0" smtClean="0"/>
              <a:t>1. Lob Gottes für die Heilssegnungen 1,3-14</a:t>
            </a:r>
          </a:p>
          <a:p>
            <a:pPr lvl="1"/>
            <a:r>
              <a:rPr lang="de-DE" i="1" dirty="0" smtClean="0"/>
              <a:t>a. Lob </a:t>
            </a:r>
            <a:r>
              <a:rPr lang="de-DE" i="1" dirty="0"/>
              <a:t>für die Tatsache der Segnung durch Gott </a:t>
            </a:r>
            <a:r>
              <a:rPr lang="de-DE" i="1" dirty="0" smtClean="0"/>
              <a:t>1,3</a:t>
            </a:r>
          </a:p>
          <a:p>
            <a:pPr lvl="1"/>
            <a:r>
              <a:rPr lang="de-DE" i="1" dirty="0" smtClean="0"/>
              <a:t>b. Erläuterung zu einzelnen Segnungen 1,4-14 </a:t>
            </a:r>
          </a:p>
          <a:p>
            <a:pPr lvl="2"/>
            <a:r>
              <a:rPr lang="de-DE" dirty="0"/>
              <a:t>I: Er erwählte sich uns. V. </a:t>
            </a:r>
            <a:r>
              <a:rPr lang="de-DE" dirty="0" smtClean="0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006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252536" y="116632"/>
            <a:ext cx="9396536" cy="6741368"/>
          </a:xfrm>
        </p:spPr>
        <p:txBody>
          <a:bodyPr/>
          <a:lstStyle/>
          <a:p>
            <a:pPr marL="342900" lvl="2" indent="-342900">
              <a:buClr>
                <a:schemeClr val="hlink"/>
              </a:buClr>
            </a:pPr>
            <a:r>
              <a:rPr lang="de-DE" sz="2800" dirty="0"/>
              <a:t>I: Er erwählte sich uns</a:t>
            </a:r>
            <a:r>
              <a:rPr lang="de-DE" sz="2800" dirty="0" smtClean="0"/>
              <a:t>. 1,4 </a:t>
            </a:r>
          </a:p>
          <a:p>
            <a:pPr marL="800100" lvl="3" indent="-342900">
              <a:buClr>
                <a:schemeClr val="hlink"/>
              </a:buClr>
            </a:pPr>
            <a:r>
              <a:rPr lang="de-DE" sz="2800" dirty="0" smtClean="0"/>
              <a:t>Was heißt: „er erwählte sich uns“? </a:t>
            </a:r>
          </a:p>
          <a:p>
            <a:pPr marL="1257300" lvl="4" indent="-342900"/>
            <a:r>
              <a:rPr lang="de-DE" sz="2400" dirty="0"/>
              <a:t>E</a:t>
            </a:r>
            <a:r>
              <a:rPr lang="de-DE" sz="2400" dirty="0" smtClean="0"/>
              <a:t>r liebte uns, zeigte uns besondere  Wertschätzung 5M 10,15; Mt 12,18; Jes 42,1</a:t>
            </a:r>
            <a:r>
              <a:rPr lang="de-DE" sz="2400" dirty="0"/>
              <a:t>; </a:t>
            </a:r>
            <a:r>
              <a:rPr lang="de-DE" sz="2400" dirty="0" smtClean="0"/>
              <a:t>(</a:t>
            </a:r>
            <a:r>
              <a:rPr lang="de-DE" sz="2400" dirty="0" err="1" smtClean="0"/>
              <a:t>Lk</a:t>
            </a:r>
            <a:r>
              <a:rPr lang="de-DE" sz="2400" dirty="0" smtClean="0"/>
              <a:t> 9,35); </a:t>
            </a:r>
            <a:r>
              <a:rPr lang="de-DE" sz="2400" dirty="0" err="1" smtClean="0"/>
              <a:t>Lk</a:t>
            </a:r>
            <a:r>
              <a:rPr lang="de-DE" sz="2400" dirty="0" smtClean="0"/>
              <a:t> 23,35 </a:t>
            </a:r>
          </a:p>
          <a:p>
            <a:pPr marL="1257300" lvl="4" indent="-342900"/>
            <a:r>
              <a:rPr lang="de-DE" sz="2400" dirty="0" smtClean="0"/>
              <a:t>Er machte uns k</a:t>
            </a:r>
            <a:r>
              <a:rPr lang="x-none" sz="2400" smtClean="0"/>
              <a:t>ostbar</a:t>
            </a:r>
            <a:r>
              <a:rPr lang="de-DE" sz="2400" dirty="0" smtClean="0"/>
              <a:t> </a:t>
            </a:r>
            <a:r>
              <a:rPr lang="de-DE" sz="2400" dirty="0"/>
              <a:t>1P </a:t>
            </a:r>
            <a:r>
              <a:rPr lang="de-DE" sz="2400" dirty="0" smtClean="0"/>
              <a:t>2,4.6.9; Jes 43,4.20; Rm 16,13; 1Tm 5,21</a:t>
            </a:r>
          </a:p>
          <a:p>
            <a:pPr marL="800100" lvl="3" indent="-342900"/>
            <a:r>
              <a:rPr lang="de-DE" sz="2800" dirty="0"/>
              <a:t>Wo erwählte er sich uns? </a:t>
            </a:r>
            <a:r>
              <a:rPr lang="de-DE" sz="2800" dirty="0" smtClean="0"/>
              <a:t>- </a:t>
            </a:r>
            <a:r>
              <a:rPr lang="de-DE" sz="2400" dirty="0" smtClean="0"/>
              <a:t>In </a:t>
            </a:r>
            <a:r>
              <a:rPr lang="de-DE" sz="2400" dirty="0"/>
              <a:t>Christus</a:t>
            </a:r>
            <a:endParaRPr lang="de-DE" sz="2800" dirty="0"/>
          </a:p>
          <a:p>
            <a:pPr marL="800100" lvl="3" indent="-342900"/>
            <a:r>
              <a:rPr lang="de-DE" sz="2800" dirty="0" smtClean="0"/>
              <a:t>Wann erwählte er sich uns? </a:t>
            </a:r>
          </a:p>
          <a:p>
            <a:pPr marL="1257300" lvl="4" indent="-342900"/>
            <a:r>
              <a:rPr lang="de-DE" sz="2400" dirty="0" smtClean="0"/>
              <a:t>in </a:t>
            </a:r>
            <a:r>
              <a:rPr lang="de-DE" sz="2400" dirty="0"/>
              <a:t>der </a:t>
            </a:r>
            <a:r>
              <a:rPr lang="de-DE" sz="2400" dirty="0" smtClean="0"/>
              <a:t>Ewigkeit: </a:t>
            </a:r>
            <a:r>
              <a:rPr lang="de-DE" sz="2400" dirty="0" err="1"/>
              <a:t>Eph</a:t>
            </a:r>
            <a:r>
              <a:rPr lang="de-DE" sz="2400" dirty="0"/>
              <a:t> </a:t>
            </a:r>
            <a:r>
              <a:rPr lang="de-DE" sz="2400" dirty="0" smtClean="0"/>
              <a:t>1,4 </a:t>
            </a:r>
          </a:p>
          <a:p>
            <a:pPr marL="1257300" lvl="4" indent="-342900"/>
            <a:r>
              <a:rPr lang="de-DE" sz="2400" dirty="0" smtClean="0"/>
              <a:t>in </a:t>
            </a:r>
            <a:r>
              <a:rPr lang="de-DE" sz="2400" dirty="0"/>
              <a:t>der </a:t>
            </a:r>
            <a:r>
              <a:rPr lang="de-DE" sz="2400" dirty="0" smtClean="0"/>
              <a:t>Zeit: </a:t>
            </a:r>
            <a:r>
              <a:rPr lang="de-DE" sz="2400" dirty="0"/>
              <a:t>1Th </a:t>
            </a:r>
            <a:r>
              <a:rPr lang="de-DE" sz="2400" dirty="0" smtClean="0"/>
              <a:t>1,4; d. h. in unserer Antwort auf den Ruf </a:t>
            </a:r>
            <a:r>
              <a:rPr lang="de-DE" sz="2400" dirty="0"/>
              <a:t>Gottes Mt 22,14; Off 17,14; 2P </a:t>
            </a:r>
            <a:r>
              <a:rPr lang="de-DE" sz="2400" dirty="0" smtClean="0"/>
              <a:t>1,10 </a:t>
            </a:r>
          </a:p>
          <a:p>
            <a:pPr marL="800100" lvl="3" indent="-342900"/>
            <a:r>
              <a:rPr lang="de-DE" sz="2800" dirty="0"/>
              <a:t>Mit welcher Absicht erwählte er sich uns? </a:t>
            </a:r>
          </a:p>
          <a:p>
            <a:pPr marL="1257300" lvl="4" indent="-342900"/>
            <a:r>
              <a:rPr lang="de-DE" sz="2400" dirty="0"/>
              <a:t>Für </a:t>
            </a:r>
            <a:r>
              <a:rPr lang="de-DE" sz="2400" u="sng" dirty="0"/>
              <a:t>sich</a:t>
            </a:r>
            <a:r>
              <a:rPr lang="de-DE" sz="2400" dirty="0"/>
              <a:t> </a:t>
            </a:r>
          </a:p>
          <a:p>
            <a:pPr marL="1257300" lvl="4" indent="-342900"/>
            <a:r>
              <a:rPr lang="de-DE" sz="2400" dirty="0"/>
              <a:t>Damit wir </a:t>
            </a:r>
            <a:r>
              <a:rPr lang="de-DE" sz="2400" u="sng" dirty="0"/>
              <a:t>heilig</a:t>
            </a:r>
            <a:r>
              <a:rPr lang="de-DE" sz="2400" dirty="0"/>
              <a:t> seien 1,4; 5,27; Kol 1,22 </a:t>
            </a:r>
          </a:p>
          <a:p>
            <a:pPr marL="1257300" lvl="4" indent="-342900"/>
            <a:r>
              <a:rPr lang="de-DE" sz="2400" dirty="0"/>
              <a:t>Damit wir (als Heilige) </a:t>
            </a:r>
            <a:r>
              <a:rPr lang="de-DE" sz="2400" u="sng" dirty="0"/>
              <a:t>vor ihm </a:t>
            </a:r>
            <a:r>
              <a:rPr lang="de-DE" sz="2400" dirty="0"/>
              <a:t>seien </a:t>
            </a:r>
          </a:p>
          <a:p>
            <a:pPr marL="1257300" lvl="4" indent="-342900"/>
            <a:r>
              <a:rPr lang="de-DE" sz="2400" dirty="0"/>
              <a:t>Damit wir </a:t>
            </a:r>
            <a:r>
              <a:rPr lang="de-DE" sz="2400" u="sng" dirty="0"/>
              <a:t>zu seinem Lob </a:t>
            </a:r>
            <a:r>
              <a:rPr lang="de-DE" sz="2400" dirty="0"/>
              <a:t>seien Eph 1,5.12; </a:t>
            </a:r>
            <a:r>
              <a:rPr lang="de-CH" sz="2400" dirty="0" smtClean="0"/>
              <a:t>1P </a:t>
            </a:r>
            <a:r>
              <a:rPr lang="de-CH" sz="2400" dirty="0"/>
              <a:t>2,9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486810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cap="small" dirty="0" smtClean="0"/>
              <a:t>A. Die Heilsvorrechte – Gegenstand des Gebets K. 1</a:t>
            </a:r>
          </a:p>
          <a:p>
            <a:r>
              <a:rPr lang="de-DE" sz="2800" dirty="0" smtClean="0"/>
              <a:t>1. Lob Gottes für die Heilssegnungen 1,3-14</a:t>
            </a:r>
          </a:p>
          <a:p>
            <a:pPr lvl="1"/>
            <a:r>
              <a:rPr lang="de-DE" i="1" dirty="0" smtClean="0"/>
              <a:t>a. Lob </a:t>
            </a:r>
            <a:r>
              <a:rPr lang="de-DE" i="1" dirty="0"/>
              <a:t>für die Tatsache der Segnung durch Gott </a:t>
            </a:r>
            <a:r>
              <a:rPr lang="de-DE" i="1" dirty="0" smtClean="0"/>
              <a:t>1,3</a:t>
            </a:r>
          </a:p>
          <a:p>
            <a:pPr lvl="1"/>
            <a:r>
              <a:rPr lang="de-DE" i="1" dirty="0" smtClean="0"/>
              <a:t>b. Erläuterung zu einzelnen Segnungen 1,4-14 </a:t>
            </a:r>
          </a:p>
          <a:p>
            <a:pPr lvl="2"/>
            <a:r>
              <a:rPr lang="de-DE" dirty="0" smtClean="0"/>
              <a:t>I: Er erwählte sich uns. V. 4</a:t>
            </a:r>
          </a:p>
          <a:p>
            <a:pPr lvl="2"/>
            <a:r>
              <a:rPr lang="de-DE" dirty="0" smtClean="0"/>
              <a:t>II: Er bestimmte uns zur Sohnesstellung. V. 5.6</a:t>
            </a:r>
            <a:endParaRPr lang="de-DE" dirty="0"/>
          </a:p>
          <a:p>
            <a:pPr marL="1371600" lvl="3" indent="0">
              <a:buNone/>
            </a:pPr>
            <a:r>
              <a:rPr lang="de-DE" sz="2200" dirty="0" smtClean="0"/>
              <a:t>Nicht </a:t>
            </a:r>
            <a:r>
              <a:rPr lang="de-DE" dirty="0" smtClean="0"/>
              <a:t>zum </a:t>
            </a:r>
            <a:r>
              <a:rPr lang="de-DE" dirty="0"/>
              <a:t>Verlorengehen, nicht zum </a:t>
            </a:r>
            <a:r>
              <a:rPr lang="de-DE" dirty="0" err="1"/>
              <a:t>Gerettetwerden</a:t>
            </a:r>
            <a:endParaRPr lang="de-DE" sz="2200" dirty="0" smtClean="0"/>
          </a:p>
          <a:p>
            <a:pPr marL="1371600" lvl="3" indent="0">
              <a:buNone/>
            </a:pPr>
            <a:r>
              <a:rPr lang="de-DE" sz="2200" dirty="0" smtClean="0"/>
              <a:t>= </a:t>
            </a:r>
            <a:r>
              <a:rPr lang="de-DE" sz="2200" u="sng" dirty="0" smtClean="0"/>
              <a:t>Einsetzung </a:t>
            </a:r>
            <a:r>
              <a:rPr lang="de-DE" sz="2200" u="sng" dirty="0"/>
              <a:t>in die Vorrechte und in die Verantwortung eines erwachsenen Sohnes</a:t>
            </a:r>
            <a:r>
              <a:rPr lang="de-DE" sz="2200" dirty="0"/>
              <a:t> im Unterschied zu der Stellung des </a:t>
            </a:r>
            <a:r>
              <a:rPr lang="de-DE" sz="2200" dirty="0" smtClean="0"/>
              <a:t>unreifen </a:t>
            </a:r>
            <a:r>
              <a:rPr lang="de-DE" sz="2200" dirty="0"/>
              <a:t>Sohnes, die der eines Sklaven ähnlich war; vgl. </a:t>
            </a:r>
            <a:r>
              <a:rPr lang="de-DE" sz="2200" dirty="0" smtClean="0"/>
              <a:t>Gal 4,1-7; Rm 8,15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95274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Empfänger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800" dirty="0" err="1"/>
              <a:t>Eph</a:t>
            </a:r>
            <a:r>
              <a:rPr lang="de-CH" sz="2800" dirty="0"/>
              <a:t> </a:t>
            </a:r>
            <a:r>
              <a:rPr lang="de-CH" sz="2800" dirty="0" smtClean="0"/>
              <a:t>1,1 </a:t>
            </a:r>
            <a:r>
              <a:rPr lang="de-CH" sz="2800" b="0" dirty="0" smtClean="0"/>
              <a:t>  </a:t>
            </a:r>
            <a:r>
              <a:rPr lang="de-CH" sz="2800" b="0" dirty="0"/>
              <a:t>Paulus, Apostel Jesu Christi durch den Willen Gottes. </a:t>
            </a:r>
            <a:r>
              <a:rPr lang="de-CH" sz="2800" dirty="0"/>
              <a:t>Den Heiligen, die </a:t>
            </a:r>
            <a:r>
              <a:rPr lang="de-CH" sz="2800" dirty="0">
                <a:solidFill>
                  <a:srgbClr val="FF0000"/>
                </a:solidFill>
              </a:rPr>
              <a:t>in Ephesus </a:t>
            </a:r>
            <a:r>
              <a:rPr lang="de-CH" sz="2800" dirty="0"/>
              <a:t>sind</a:t>
            </a:r>
            <a:r>
              <a:rPr lang="de-CH" sz="2800" b="0" dirty="0"/>
              <a:t>, </a:t>
            </a:r>
            <a:r>
              <a:rPr lang="de-CH" sz="2800" dirty="0"/>
              <a:t>und Treuen </a:t>
            </a:r>
            <a:r>
              <a:rPr lang="de-CH" sz="2800" b="0" dirty="0"/>
              <a:t>in Christus Jesus: </a:t>
            </a:r>
            <a:endParaRPr lang="de-CH" sz="2800" b="0" dirty="0" smtClean="0"/>
          </a:p>
          <a:p>
            <a:endParaRPr lang="de-CH" sz="2800" b="0" dirty="0"/>
          </a:p>
          <a:p>
            <a:r>
              <a:rPr lang="de-CH" sz="2800" dirty="0" smtClean="0"/>
              <a:t>Einige wenige alte Handschriften: </a:t>
            </a:r>
          </a:p>
          <a:p>
            <a:r>
              <a:rPr lang="de-CH" sz="2800" dirty="0" err="1"/>
              <a:t>Eph</a:t>
            </a:r>
            <a:r>
              <a:rPr lang="de-CH" sz="2800" dirty="0"/>
              <a:t> 1,1 </a:t>
            </a:r>
            <a:r>
              <a:rPr lang="de-CH" sz="2800" b="0" dirty="0" smtClean="0"/>
              <a:t>Paulus</a:t>
            </a:r>
            <a:r>
              <a:rPr lang="de-CH" sz="2800" b="0" dirty="0"/>
              <a:t>, Apostel Jesu Christi durch den Willen Gottes. </a:t>
            </a:r>
            <a:r>
              <a:rPr lang="de-CH" sz="2800" dirty="0"/>
              <a:t>Den Heiligen, die </a:t>
            </a:r>
            <a:r>
              <a:rPr lang="de-CH" sz="2800" dirty="0" smtClean="0"/>
              <a:t>auch Treue sind, </a:t>
            </a:r>
            <a:r>
              <a:rPr lang="de-CH" sz="2800" b="0" dirty="0" smtClean="0"/>
              <a:t>in </a:t>
            </a:r>
            <a:r>
              <a:rPr lang="de-CH" sz="2800" b="0" dirty="0"/>
              <a:t>Christus Jesus: </a:t>
            </a:r>
            <a:endParaRPr lang="de-CH" sz="2800" b="0" dirty="0" smtClean="0"/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986577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41976"/>
          </a:xfrm>
        </p:spPr>
        <p:txBody>
          <a:bodyPr/>
          <a:lstStyle/>
          <a:p>
            <a:pPr lvl="2"/>
            <a:r>
              <a:rPr lang="de-DE" dirty="0" smtClean="0"/>
              <a:t>III</a:t>
            </a:r>
            <a:r>
              <a:rPr lang="de-DE" dirty="0"/>
              <a:t>: In ihm haben wir die Erlösung, die </a:t>
            </a:r>
            <a:r>
              <a:rPr lang="de-DE" dirty="0" smtClean="0"/>
              <a:t>Vergebung … V. 7 </a:t>
            </a:r>
          </a:p>
          <a:p>
            <a:pPr lvl="3"/>
            <a:r>
              <a:rPr lang="de-DE" dirty="0" smtClean="0"/>
              <a:t>Wovon erlöst? </a:t>
            </a:r>
          </a:p>
          <a:p>
            <a:pPr lvl="4"/>
            <a:r>
              <a:rPr lang="de-DE" dirty="0" smtClean="0"/>
              <a:t>Sklaverei (Sünde; Todesfurcht) Jh 8,32-34; Heb 2,15</a:t>
            </a:r>
          </a:p>
          <a:p>
            <a:pPr lvl="4"/>
            <a:r>
              <a:rPr lang="de-DE" dirty="0"/>
              <a:t>Macht der Finsternis Kol 1,13</a:t>
            </a:r>
          </a:p>
          <a:p>
            <a:pPr lvl="4"/>
            <a:r>
              <a:rPr lang="de-DE" dirty="0" smtClean="0"/>
              <a:t>Eitlen (= nichtigen) Wandel </a:t>
            </a:r>
            <a:r>
              <a:rPr lang="de-DE" dirty="0"/>
              <a:t>1P </a:t>
            </a:r>
            <a:r>
              <a:rPr lang="de-DE" dirty="0" smtClean="0"/>
              <a:t>1,18</a:t>
            </a:r>
            <a:endParaRPr lang="de-DE" dirty="0"/>
          </a:p>
          <a:p>
            <a:pPr lvl="4"/>
            <a:r>
              <a:rPr lang="de-DE" dirty="0"/>
              <a:t>Gesetzlosigkeit Tit 2,14</a:t>
            </a:r>
          </a:p>
          <a:p>
            <a:pPr lvl="4"/>
            <a:r>
              <a:rPr lang="de-DE" dirty="0"/>
              <a:t>Fluch des Gesetzes Gal 3,13</a:t>
            </a:r>
          </a:p>
          <a:p>
            <a:pPr lvl="4"/>
            <a:r>
              <a:rPr lang="de-DE" dirty="0" smtClean="0"/>
              <a:t>Zukünftigen Zorn 1Th 1,10</a:t>
            </a:r>
          </a:p>
          <a:p>
            <a:pPr lvl="3"/>
            <a:r>
              <a:rPr lang="de-DE" dirty="0" smtClean="0"/>
              <a:t>Wovon noch nicht? </a:t>
            </a:r>
          </a:p>
          <a:p>
            <a:pPr lvl="4"/>
            <a:r>
              <a:rPr lang="de-DE" dirty="0" smtClean="0"/>
              <a:t>Beschränkungen des Leibes / Umgebung </a:t>
            </a:r>
            <a:r>
              <a:rPr lang="de-DE" dirty="0" err="1" smtClean="0"/>
              <a:t>Röm</a:t>
            </a:r>
            <a:r>
              <a:rPr lang="de-DE" dirty="0" smtClean="0"/>
              <a:t> 8 </a:t>
            </a:r>
          </a:p>
          <a:p>
            <a:pPr lvl="4"/>
            <a:r>
              <a:rPr lang="de-DE" dirty="0" smtClean="0"/>
              <a:t>Sündenkraft in unserem Fleisch </a:t>
            </a:r>
            <a:r>
              <a:rPr lang="de-DE" dirty="0" err="1" smtClean="0"/>
              <a:t>Röm</a:t>
            </a:r>
            <a:r>
              <a:rPr lang="de-DE" dirty="0" smtClean="0"/>
              <a:t> 7</a:t>
            </a:r>
            <a:endParaRPr lang="de-DE" dirty="0"/>
          </a:p>
          <a:p>
            <a:pPr lvl="3"/>
            <a:r>
              <a:rPr lang="de-DE" dirty="0" smtClean="0"/>
              <a:t>Wodurch erlöst? </a:t>
            </a:r>
            <a:r>
              <a:rPr lang="de-DE" dirty="0" err="1" smtClean="0"/>
              <a:t>Eph</a:t>
            </a:r>
            <a:r>
              <a:rPr lang="de-DE" dirty="0" smtClean="0"/>
              <a:t> 1,7; Apg 20,28</a:t>
            </a:r>
          </a:p>
          <a:p>
            <a:pPr lvl="3"/>
            <a:r>
              <a:rPr lang="de-DE" dirty="0" smtClean="0"/>
              <a:t>Was ist das praktische Resultat der Erlösung? </a:t>
            </a:r>
          </a:p>
          <a:p>
            <a:pPr lvl="3"/>
            <a:r>
              <a:rPr lang="de-DE" dirty="0" smtClean="0"/>
              <a:t>Was ist die Quelle der Erlösung?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677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cap="small" dirty="0" smtClean="0"/>
              <a:t>A. Die Heilsvorrechte – Gegenstand des Gebets K. 1</a:t>
            </a:r>
          </a:p>
          <a:p>
            <a:r>
              <a:rPr lang="de-DE" sz="2800" dirty="0" smtClean="0"/>
              <a:t>1. Lob Gottes für die Heilssegnungen 1,3-14</a:t>
            </a:r>
          </a:p>
          <a:p>
            <a:pPr lvl="1"/>
            <a:r>
              <a:rPr lang="de-DE" i="1" dirty="0" smtClean="0"/>
              <a:t>a. Lob </a:t>
            </a:r>
            <a:r>
              <a:rPr lang="de-DE" i="1" dirty="0"/>
              <a:t>für die Tatsache der Segnung durch Gott </a:t>
            </a:r>
            <a:r>
              <a:rPr lang="de-DE" i="1" dirty="0" smtClean="0"/>
              <a:t>1,3</a:t>
            </a:r>
          </a:p>
          <a:p>
            <a:pPr lvl="1"/>
            <a:r>
              <a:rPr lang="de-DE" i="1" dirty="0" smtClean="0"/>
              <a:t>b. Erläuterung zu einzelnen Segnungen 1,4-14 </a:t>
            </a:r>
          </a:p>
          <a:p>
            <a:pPr lvl="2"/>
            <a:r>
              <a:rPr lang="de-DE" dirty="0" smtClean="0"/>
              <a:t>I: Er erwählte sich uns. V. 4</a:t>
            </a:r>
          </a:p>
          <a:p>
            <a:pPr lvl="2"/>
            <a:r>
              <a:rPr lang="de-DE" dirty="0" smtClean="0"/>
              <a:t>II: Er bestimmte uns zur Sohnesstellung. V. 5.6</a:t>
            </a:r>
          </a:p>
          <a:p>
            <a:pPr lvl="2"/>
            <a:r>
              <a:rPr lang="de-DE" dirty="0" smtClean="0"/>
              <a:t>III: In ihm haben wir die Erlösung, die Vergebung. V. 7.8</a:t>
            </a:r>
          </a:p>
          <a:p>
            <a:pPr lvl="2"/>
            <a:r>
              <a:rPr lang="de-DE" dirty="0" smtClean="0"/>
              <a:t>IV: Er setzte uns in Kenntnis über das Geheimnis seines Willens. </a:t>
            </a:r>
          </a:p>
          <a:p>
            <a:pPr lvl="2"/>
            <a:r>
              <a:rPr lang="de-DE" dirty="0"/>
              <a:t>V: In ihm kamen wir zu einem Erbe. V. </a:t>
            </a:r>
            <a:r>
              <a:rPr lang="de-DE" dirty="0" smtClean="0"/>
              <a:t>11.12</a:t>
            </a:r>
          </a:p>
          <a:p>
            <a:pPr lvl="3"/>
            <a:r>
              <a:rPr lang="de-DE" dirty="0" smtClean="0"/>
              <a:t>Auf Grund wovon? V. 11 (V. 5); Rm 8,17; </a:t>
            </a:r>
            <a:r>
              <a:rPr lang="de-DE" dirty="0" err="1" smtClean="0"/>
              <a:t>Ps</a:t>
            </a:r>
            <a:r>
              <a:rPr lang="de-DE" dirty="0" smtClean="0"/>
              <a:t> 2,7.8 </a:t>
            </a:r>
          </a:p>
          <a:p>
            <a:pPr lvl="3"/>
            <a:r>
              <a:rPr lang="de-DE" dirty="0" smtClean="0"/>
              <a:t>Wer wird erben? V. 12</a:t>
            </a:r>
          </a:p>
          <a:p>
            <a:pPr lvl="3"/>
            <a:r>
              <a:rPr lang="de-DE" dirty="0" smtClean="0"/>
              <a:t>Zu welchem Ziel und Zweck sind wir Erben geworden? V. 12</a:t>
            </a:r>
          </a:p>
          <a:p>
            <a:pPr lvl="2"/>
            <a:r>
              <a:rPr lang="de-DE" dirty="0"/>
              <a:t>VI: In ihm wurden wir auch versiegelt mit dem Hl. Geist. V. </a:t>
            </a:r>
            <a:r>
              <a:rPr lang="de-DE" dirty="0" smtClean="0"/>
              <a:t>13.14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4535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lvl="2"/>
            <a:r>
              <a:rPr lang="de-DE" dirty="0" smtClean="0"/>
              <a:t>VI</a:t>
            </a:r>
            <a:r>
              <a:rPr lang="de-DE" dirty="0"/>
              <a:t>: In </a:t>
            </a:r>
            <a:r>
              <a:rPr lang="de-DE" dirty="0" smtClean="0"/>
              <a:t>ihm wurden wir </a:t>
            </a:r>
            <a:r>
              <a:rPr lang="de-DE" dirty="0"/>
              <a:t>auch </a:t>
            </a:r>
            <a:r>
              <a:rPr lang="de-DE" dirty="0" smtClean="0"/>
              <a:t>versiegelt mit dem Hl. Geist. </a:t>
            </a:r>
            <a:r>
              <a:rPr lang="de-DE" dirty="0"/>
              <a:t>V. </a:t>
            </a:r>
            <a:r>
              <a:rPr lang="de-DE" dirty="0" smtClean="0"/>
              <a:t>13.14</a:t>
            </a:r>
          </a:p>
          <a:p>
            <a:pPr lvl="3"/>
            <a:r>
              <a:rPr lang="de-DE" dirty="0" smtClean="0"/>
              <a:t>Wer? V. 13A</a:t>
            </a:r>
          </a:p>
          <a:p>
            <a:pPr lvl="3"/>
            <a:r>
              <a:rPr lang="de-DE" dirty="0" smtClean="0"/>
              <a:t>Durch wen?</a:t>
            </a:r>
          </a:p>
          <a:p>
            <a:pPr lvl="3"/>
            <a:r>
              <a:rPr lang="de-DE" dirty="0" smtClean="0"/>
              <a:t>Was ist diese Gabe? </a:t>
            </a:r>
          </a:p>
          <a:p>
            <a:pPr lvl="4"/>
            <a:r>
              <a:rPr lang="de-DE" dirty="0" smtClean="0"/>
              <a:t>Der Geist der Verheißung Vgl</a:t>
            </a:r>
            <a:r>
              <a:rPr lang="de-DE" dirty="0"/>
              <a:t>. Gal 3,13.14</a:t>
            </a:r>
          </a:p>
          <a:p>
            <a:pPr lvl="4"/>
            <a:r>
              <a:rPr lang="de-DE" dirty="0" smtClean="0"/>
              <a:t>Eine Versiegelung </a:t>
            </a:r>
          </a:p>
          <a:p>
            <a:pPr lvl="4"/>
            <a:r>
              <a:rPr lang="de-DE" dirty="0" smtClean="0"/>
              <a:t>Ein Angeld</a:t>
            </a:r>
          </a:p>
          <a:p>
            <a:pPr lvl="3"/>
            <a:r>
              <a:rPr lang="de-DE" dirty="0" smtClean="0"/>
              <a:t>Was ist die Voraussetzung für den Empfang der Gabe? V. 13</a:t>
            </a:r>
          </a:p>
          <a:p>
            <a:pPr lvl="4"/>
            <a:r>
              <a:rPr lang="de-DE" dirty="0" smtClean="0"/>
              <a:t>Hören </a:t>
            </a:r>
          </a:p>
          <a:p>
            <a:pPr lvl="4"/>
            <a:r>
              <a:rPr lang="de-DE" dirty="0" smtClean="0"/>
              <a:t>Glauben </a:t>
            </a:r>
          </a:p>
          <a:p>
            <a:pPr lvl="3"/>
            <a:r>
              <a:rPr lang="de-DE" dirty="0" smtClean="0"/>
              <a:t>Was ist Gottes Absicht mit dem Geben dieser Gabe? V. 14</a:t>
            </a:r>
          </a:p>
          <a:p>
            <a:pPr lvl="4"/>
            <a:r>
              <a:rPr lang="de-DE" dirty="0" smtClean="0"/>
              <a:t>Angeld für ein zukünftiges Erbe </a:t>
            </a:r>
          </a:p>
          <a:p>
            <a:pPr lvl="4"/>
            <a:r>
              <a:rPr lang="de-DE" dirty="0" smtClean="0"/>
              <a:t>Eine zukünftige Erlösung </a:t>
            </a:r>
          </a:p>
          <a:p>
            <a:pPr lvl="4"/>
            <a:r>
              <a:rPr lang="de-DE" dirty="0" smtClean="0"/>
              <a:t>Ewiges Lob für Gott </a:t>
            </a:r>
            <a:endParaRPr lang="de-DE" dirty="0"/>
          </a:p>
          <a:p>
            <a:pPr lvl="3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999850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I. Teil: Die </a:t>
            </a:r>
            <a:r>
              <a:rPr lang="de-DE" sz="2800" u="sng" cap="all" dirty="0" err="1" smtClean="0"/>
              <a:t>HeilsVorrechte</a:t>
            </a:r>
            <a:r>
              <a:rPr lang="de-DE" sz="2800" u="sng" cap="all" dirty="0" smtClean="0"/>
              <a:t>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1,3 -3,21</a:t>
            </a:r>
          </a:p>
          <a:p>
            <a:r>
              <a:rPr lang="de-DE" sz="2800" cap="small" dirty="0" smtClean="0"/>
              <a:t>A. Die Heilsvorrechte – Gegenstand des Gebets K. 1</a:t>
            </a:r>
          </a:p>
          <a:p>
            <a:pPr lvl="1"/>
            <a:r>
              <a:rPr lang="de-DE" sz="2800" dirty="0" smtClean="0"/>
              <a:t>1. Lob Gottes für die Heilssegnungen </a:t>
            </a:r>
            <a:r>
              <a:rPr lang="de-DE" sz="2800" dirty="0"/>
              <a:t>1,3-14</a:t>
            </a:r>
          </a:p>
          <a:p>
            <a:pPr lvl="1"/>
            <a:r>
              <a:rPr lang="de-DE" sz="2800" dirty="0" smtClean="0"/>
              <a:t>2. Gebet </a:t>
            </a:r>
            <a:r>
              <a:rPr lang="de-DE" sz="2800" dirty="0"/>
              <a:t>um</a:t>
            </a:r>
            <a:r>
              <a:rPr lang="de-DE" sz="2800" b="0" dirty="0"/>
              <a:t> </a:t>
            </a:r>
            <a:r>
              <a:rPr lang="de-DE" sz="2800" dirty="0"/>
              <a:t>Einsicht in die </a:t>
            </a:r>
            <a:r>
              <a:rPr lang="de-DE" sz="2800" dirty="0" smtClean="0"/>
              <a:t>Heilsvorrechte 1,15-1,23</a:t>
            </a:r>
          </a:p>
          <a:p>
            <a:pPr marL="1200150" lvl="3" indent="-342900">
              <a:buClr>
                <a:schemeClr val="hlink"/>
              </a:buClr>
            </a:pPr>
            <a:r>
              <a:rPr lang="de-DE" sz="2400" dirty="0">
                <a:solidFill>
                  <a:srgbClr val="C00000"/>
                </a:solidFill>
              </a:rPr>
              <a:t>a. Die Umstände des Betens 1,15-17A </a:t>
            </a:r>
          </a:p>
          <a:p>
            <a:pPr marL="1200150" lvl="3" indent="-342900">
              <a:buClr>
                <a:schemeClr val="hlink"/>
              </a:buClr>
            </a:pPr>
            <a:r>
              <a:rPr lang="de-DE" sz="2400" dirty="0">
                <a:solidFill>
                  <a:srgbClr val="C00000"/>
                </a:solidFill>
              </a:rPr>
              <a:t>b. Das Gebetsanliegen 1,17M-23 </a:t>
            </a:r>
          </a:p>
          <a:p>
            <a:pPr lvl="2"/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3322432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de-DE" sz="2800" cap="small" dirty="0" smtClean="0"/>
              <a:t>2. </a:t>
            </a:r>
            <a:r>
              <a:rPr lang="de-DE" sz="2800" dirty="0"/>
              <a:t>Gebet um</a:t>
            </a:r>
            <a:r>
              <a:rPr lang="de-DE" sz="2800" b="0" dirty="0"/>
              <a:t> </a:t>
            </a:r>
            <a:r>
              <a:rPr lang="de-DE" sz="2800" dirty="0"/>
              <a:t>Einsicht in die Heilsvorrechte: </a:t>
            </a:r>
            <a:r>
              <a:rPr lang="de-DE" sz="2800" dirty="0" smtClean="0"/>
              <a:t>1,15-1,23 </a:t>
            </a:r>
          </a:p>
          <a:p>
            <a:pPr marL="742950" lvl="2" indent="-342900">
              <a:buClr>
                <a:schemeClr val="hlink"/>
              </a:buClr>
            </a:pPr>
            <a:r>
              <a:rPr lang="de-DE" sz="2800" i="1" dirty="0" smtClean="0">
                <a:solidFill>
                  <a:schemeClr val="tx1"/>
                </a:solidFill>
              </a:rPr>
              <a:t>a. Die </a:t>
            </a:r>
            <a:r>
              <a:rPr lang="de-DE" sz="2800" i="1" dirty="0">
                <a:solidFill>
                  <a:schemeClr val="tx1"/>
                </a:solidFill>
              </a:rPr>
              <a:t>Umstände des </a:t>
            </a:r>
            <a:r>
              <a:rPr lang="de-DE" sz="2800" i="1" dirty="0" smtClean="0">
                <a:solidFill>
                  <a:schemeClr val="tx1"/>
                </a:solidFill>
              </a:rPr>
              <a:t>Betens 1,15-17A </a:t>
            </a:r>
          </a:p>
          <a:p>
            <a:pPr marL="1200150" lvl="3" indent="-342900">
              <a:buClr>
                <a:schemeClr val="hlink"/>
              </a:buClr>
            </a:pPr>
            <a:r>
              <a:rPr lang="de-DE" sz="2600" b="0" dirty="0" smtClean="0">
                <a:solidFill>
                  <a:srgbClr val="C00000"/>
                </a:solidFill>
              </a:rPr>
              <a:t>I. Was ihn veranlasst zu beten   V. 15</a:t>
            </a:r>
          </a:p>
          <a:p>
            <a:pPr marL="1314450" lvl="4" indent="0">
              <a:buNone/>
            </a:pPr>
            <a:r>
              <a:rPr lang="de-DE" sz="2400" i="1" dirty="0" smtClean="0"/>
              <a:t>Nachricht von </a:t>
            </a:r>
          </a:p>
          <a:p>
            <a:pPr marL="1657350" lvl="4" indent="-342900"/>
            <a:r>
              <a:rPr lang="de-DE" sz="2400" i="1" dirty="0" smtClean="0">
                <a:effectLst/>
              </a:rPr>
              <a:t>ihrem Glauben im Herrn und </a:t>
            </a:r>
          </a:p>
          <a:p>
            <a:pPr marL="1657350" lvl="4" indent="-342900"/>
            <a:r>
              <a:rPr lang="de-DE" sz="2400" i="1" dirty="0">
                <a:effectLst/>
              </a:rPr>
              <a:t>i</a:t>
            </a:r>
            <a:r>
              <a:rPr lang="de-DE" sz="2400" i="1" dirty="0" smtClean="0">
                <a:effectLst/>
              </a:rPr>
              <a:t>hrer Liebe zu allen Heiligen</a:t>
            </a:r>
          </a:p>
          <a:p>
            <a:pPr marL="1200150" lvl="3" indent="-342900">
              <a:buClr>
                <a:schemeClr val="hlink"/>
              </a:buClr>
            </a:pPr>
            <a:r>
              <a:rPr lang="de-DE" sz="2600" b="0" dirty="0" smtClean="0">
                <a:solidFill>
                  <a:srgbClr val="C00000"/>
                </a:solidFill>
              </a:rPr>
              <a:t>II: Wie er betet   V. 16</a:t>
            </a:r>
          </a:p>
          <a:p>
            <a:pPr marL="1657350" lvl="4" indent="-342900"/>
            <a:r>
              <a:rPr lang="de-DE" sz="2400" i="1" dirty="0" smtClean="0">
                <a:solidFill>
                  <a:schemeClr val="tx1"/>
                </a:solidFill>
              </a:rPr>
              <a:t>Er dankt.</a:t>
            </a:r>
          </a:p>
          <a:p>
            <a:pPr marL="1657350" lvl="4" indent="-342900"/>
            <a:r>
              <a:rPr lang="de-DE" sz="2400" i="1" dirty="0" smtClean="0">
                <a:solidFill>
                  <a:schemeClr val="tx1"/>
                </a:solidFill>
              </a:rPr>
              <a:t>Er tut Fürbitte.</a:t>
            </a:r>
          </a:p>
          <a:p>
            <a:pPr marL="1657350" lvl="4" indent="-342900"/>
            <a:r>
              <a:rPr lang="de-DE" sz="2400" i="1" dirty="0" smtClean="0">
                <a:solidFill>
                  <a:schemeClr val="tx1"/>
                </a:solidFill>
              </a:rPr>
              <a:t>Er tut es unablässig.</a:t>
            </a:r>
          </a:p>
          <a:p>
            <a:pPr marL="1200150" lvl="3" indent="-342900"/>
            <a:r>
              <a:rPr lang="de-DE" sz="2600" b="0" dirty="0" smtClean="0">
                <a:solidFill>
                  <a:srgbClr val="C00000"/>
                </a:solidFill>
              </a:rPr>
              <a:t>III: Zu wem er betet   V. 17A</a:t>
            </a:r>
          </a:p>
          <a:p>
            <a:pPr marL="1657350" lvl="4" indent="-342900"/>
            <a:r>
              <a:rPr lang="de-DE" sz="2400" i="1" dirty="0" smtClean="0">
                <a:solidFill>
                  <a:schemeClr val="tx1"/>
                </a:solidFill>
              </a:rPr>
              <a:t>zum Gott unseres Herrn, Jesu Christi</a:t>
            </a:r>
          </a:p>
          <a:p>
            <a:pPr marL="1657350" lvl="4" indent="-342900"/>
            <a:r>
              <a:rPr lang="de-DE" sz="2400" i="1" dirty="0" smtClean="0">
                <a:solidFill>
                  <a:schemeClr val="tx1"/>
                </a:solidFill>
              </a:rPr>
              <a:t>zum Vater der Herrlichkeit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836402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Deswegen,</a:t>
            </a:r>
            <a:r>
              <a:rPr lang="de-DE" sz="2400" dirty="0" smtClean="0"/>
              <a:t> 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nachdem ich </a:t>
            </a:r>
            <a:r>
              <a:rPr lang="de-DE" sz="2400" dirty="0"/>
              <a:t>von dem Glauben unter euch </a:t>
            </a:r>
            <a:r>
              <a:rPr lang="de-DE" sz="2400" dirty="0" smtClean="0"/>
              <a:t>im Herrn </a:t>
            </a:r>
            <a:r>
              <a:rPr lang="de-DE" sz="2400" dirty="0"/>
              <a:t>Jesus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und </a:t>
            </a:r>
            <a:r>
              <a:rPr lang="de-DE" sz="2400" dirty="0"/>
              <a:t>der Liebe zu allen Heiligen hörte, 16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</a:rPr>
              <a:t>l</a:t>
            </a:r>
            <a:r>
              <a:rPr lang="de-DE" sz="2400" dirty="0" smtClean="0">
                <a:solidFill>
                  <a:srgbClr val="C00000"/>
                </a:solidFill>
              </a:rPr>
              <a:t>asse </a:t>
            </a:r>
            <a:r>
              <a:rPr lang="de-DE" sz="2400" dirty="0">
                <a:solidFill>
                  <a:srgbClr val="C00000"/>
                </a:solidFill>
              </a:rPr>
              <a:t>ich auch nicht ab, für euch zu danken und euer in meinen Gebeten zu gedenken</a:t>
            </a:r>
            <a:r>
              <a:rPr lang="de-DE" sz="2400" dirty="0"/>
              <a:t>, 17</a:t>
            </a:r>
          </a:p>
          <a:p>
            <a:pPr marL="0" indent="0">
              <a:buNone/>
            </a:pPr>
            <a:r>
              <a:rPr lang="de-DE" sz="2400" dirty="0" smtClean="0"/>
              <a:t>  </a:t>
            </a:r>
            <a:r>
              <a:rPr lang="de-DE" sz="2400" dirty="0" smtClean="0">
                <a:solidFill>
                  <a:srgbClr val="0000FF"/>
                </a:solidFill>
              </a:rPr>
              <a:t>dass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0000FF"/>
                </a:solidFill>
              </a:rPr>
              <a:t>der</a:t>
            </a:r>
            <a:r>
              <a:rPr lang="de-DE" sz="2400" dirty="0"/>
              <a:t> Gott unseres </a:t>
            </a:r>
            <a:r>
              <a:rPr lang="de-DE" sz="2400" dirty="0" smtClean="0"/>
              <a:t>Herrn, Jesu </a:t>
            </a:r>
            <a:r>
              <a:rPr lang="de-DE" sz="2400" dirty="0"/>
              <a:t>Christi,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der </a:t>
            </a:r>
            <a:r>
              <a:rPr lang="de-DE" sz="2400" dirty="0"/>
              <a:t>Vater der Herrlichkeit, </a:t>
            </a:r>
          </a:p>
          <a:p>
            <a:pPr marL="0" indent="0">
              <a:buNone/>
            </a:pPr>
            <a:r>
              <a:rPr lang="de-DE" sz="2400" dirty="0" smtClean="0"/>
              <a:t>   </a:t>
            </a:r>
            <a:r>
              <a:rPr lang="de-DE" sz="2400" dirty="0" smtClean="0">
                <a:solidFill>
                  <a:srgbClr val="0000FF"/>
                </a:solidFill>
              </a:rPr>
              <a:t>euch</a:t>
            </a:r>
            <a:r>
              <a:rPr lang="de-DE" sz="2400" dirty="0" smtClean="0"/>
              <a:t> </a:t>
            </a:r>
            <a:r>
              <a:rPr lang="de-DE" sz="2400" dirty="0"/>
              <a:t>(den) </a:t>
            </a:r>
            <a:r>
              <a:rPr lang="de-DE" sz="2400" dirty="0">
                <a:solidFill>
                  <a:srgbClr val="0000FF"/>
                </a:solidFill>
              </a:rPr>
              <a:t>Geist der Weisheit und Offenbarung gebe </a:t>
            </a:r>
            <a:endParaRPr lang="de-DE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im Erkennen </a:t>
            </a:r>
            <a:r>
              <a:rPr lang="de-DE" sz="2400" dirty="0"/>
              <a:t>seiner </a:t>
            </a:r>
            <a:r>
              <a:rPr lang="de-DE" sz="2400" i="1" dirty="0"/>
              <a:t>selbst</a:t>
            </a:r>
            <a:r>
              <a:rPr lang="de-DE" sz="2400" dirty="0"/>
              <a:t>, 18</a:t>
            </a:r>
          </a:p>
          <a:p>
            <a:pPr marL="0" indent="0">
              <a:buNone/>
            </a:pPr>
            <a:r>
              <a:rPr lang="de-DE" sz="2400" i="1" dirty="0" smtClean="0"/>
              <a:t>   </a:t>
            </a:r>
            <a:r>
              <a:rPr lang="de-DE" sz="2400" dirty="0" smtClean="0">
                <a:solidFill>
                  <a:srgbClr val="0000FF"/>
                </a:solidFill>
              </a:rPr>
              <a:t>wobei die </a:t>
            </a:r>
            <a:r>
              <a:rPr lang="de-DE" sz="2400" dirty="0">
                <a:solidFill>
                  <a:srgbClr val="0000FF"/>
                </a:solidFill>
              </a:rPr>
              <a:t>Augen eures Herzens erleuchtet </a:t>
            </a:r>
            <a:r>
              <a:rPr lang="de-DE" sz="2400" dirty="0" smtClean="0">
                <a:solidFill>
                  <a:srgbClr val="0000FF"/>
                </a:solidFill>
              </a:rPr>
              <a:t>seien</a:t>
            </a:r>
            <a:r>
              <a:rPr lang="de-DE" sz="2400" dirty="0" smtClean="0"/>
              <a:t>, </a:t>
            </a:r>
            <a:r>
              <a:rPr lang="de-DE" sz="2400" dirty="0" smtClean="0">
                <a:solidFill>
                  <a:srgbClr val="007A37"/>
                </a:solidFill>
              </a:rPr>
              <a:t>damit </a:t>
            </a:r>
            <a:r>
              <a:rPr lang="de-DE" sz="2400" dirty="0">
                <a:solidFill>
                  <a:srgbClr val="007A37"/>
                </a:solidFill>
              </a:rPr>
              <a:t>ihr wisset</a:t>
            </a:r>
            <a:r>
              <a:rPr lang="de-DE" sz="2400" dirty="0"/>
              <a:t>, </a:t>
            </a:r>
          </a:p>
          <a:p>
            <a:pPr marL="0" indent="0">
              <a:buNone/>
            </a:pPr>
            <a:r>
              <a:rPr lang="de-DE" sz="2400" dirty="0"/>
              <a:t>	welches </a:t>
            </a:r>
            <a:r>
              <a:rPr lang="de-DE" sz="2400" dirty="0">
                <a:solidFill>
                  <a:srgbClr val="007A37"/>
                </a:solidFill>
              </a:rPr>
              <a:t>die Hoffnung seines Rufes </a:t>
            </a:r>
            <a:r>
              <a:rPr lang="de-DE" sz="2400" dirty="0"/>
              <a:t>(ist), und </a:t>
            </a:r>
          </a:p>
          <a:p>
            <a:pPr marL="0" indent="0">
              <a:buNone/>
            </a:pPr>
            <a:r>
              <a:rPr lang="de-DE" sz="2400" dirty="0"/>
              <a:t>	welches </a:t>
            </a:r>
            <a:r>
              <a:rPr lang="de-DE" sz="2400" dirty="0">
                <a:solidFill>
                  <a:srgbClr val="007A37"/>
                </a:solidFill>
              </a:rPr>
              <a:t>der Reichtum der Herrlichkeit seines Erbes </a:t>
            </a:r>
            <a:r>
              <a:rPr lang="de-DE" sz="2200" dirty="0">
                <a:solidFill>
                  <a:srgbClr val="007A37"/>
                </a:solidFill>
              </a:rPr>
              <a:t>in den </a:t>
            </a:r>
            <a:r>
              <a:rPr lang="de-DE" sz="2400" dirty="0" smtClean="0">
                <a:solidFill>
                  <a:srgbClr val="007A37"/>
                </a:solidFill>
              </a:rPr>
              <a:t>Heiligen</a:t>
            </a:r>
            <a:r>
              <a:rPr lang="de-DE" sz="2400" dirty="0" smtClean="0"/>
              <a:t>,</a:t>
            </a:r>
          </a:p>
          <a:p>
            <a:pPr marL="0" indent="0">
              <a:buNone/>
            </a:pPr>
            <a:r>
              <a:rPr lang="de-DE" sz="2400" dirty="0" smtClean="0"/>
              <a:t>	19 und welches </a:t>
            </a:r>
            <a:r>
              <a:rPr lang="de-DE" sz="2400" dirty="0" smtClean="0">
                <a:solidFill>
                  <a:srgbClr val="007A37"/>
                </a:solidFill>
              </a:rPr>
              <a:t>die überschwängliche Größe seiner Kraft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A37"/>
                </a:solidFill>
              </a:rPr>
              <a:t> </a:t>
            </a:r>
            <a:r>
              <a:rPr lang="de-DE" sz="2400" dirty="0" smtClean="0">
                <a:solidFill>
                  <a:srgbClr val="007A37"/>
                </a:solidFill>
              </a:rPr>
              <a:t>                   </a:t>
            </a:r>
            <a:r>
              <a:rPr lang="de-DE" sz="2400" dirty="0" smtClean="0"/>
              <a:t>für uns, die Glaubenden,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A37"/>
                </a:solidFill>
              </a:rPr>
              <a:t> </a:t>
            </a:r>
            <a:r>
              <a:rPr lang="de-DE" sz="2400" dirty="0" smtClean="0">
                <a:solidFill>
                  <a:srgbClr val="007A37"/>
                </a:solidFill>
              </a:rPr>
              <a:t>             ist,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A37"/>
                </a:solidFill>
              </a:rPr>
              <a:t> </a:t>
            </a:r>
            <a:r>
              <a:rPr lang="de-DE" sz="2400" dirty="0" smtClean="0">
                <a:solidFill>
                  <a:srgbClr val="007A37"/>
                </a:solidFill>
              </a:rPr>
              <a:t>                   </a:t>
            </a:r>
            <a:r>
              <a:rPr lang="de-DE" sz="2400" dirty="0" smtClean="0">
                <a:solidFill>
                  <a:schemeClr val="tx1"/>
                </a:solidFill>
              </a:rPr>
              <a:t>nach </a:t>
            </a:r>
            <a:r>
              <a:rPr lang="de-DE" sz="2400" dirty="0">
                <a:solidFill>
                  <a:schemeClr val="tx1"/>
                </a:solidFill>
              </a:rPr>
              <a:t>der Wirkung der Macht seiner Stärke, </a:t>
            </a:r>
          </a:p>
        </p:txBody>
      </p:sp>
    </p:spTree>
    <p:extLst>
      <p:ext uri="{BB962C8B-B14F-4D97-AF65-F5344CB8AC3E}">
        <p14:creationId xmlns:p14="http://schemas.microsoft.com/office/powerpoint/2010/main" val="37176166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    </a:t>
            </a:r>
            <a:r>
              <a:rPr lang="de-DE" sz="2400" dirty="0" smtClean="0">
                <a:solidFill>
                  <a:schemeClr val="tx1"/>
                </a:solidFill>
              </a:rPr>
              <a:t>… nach </a:t>
            </a:r>
            <a:r>
              <a:rPr lang="de-DE" sz="2400" dirty="0">
                <a:solidFill>
                  <a:schemeClr val="tx1"/>
                </a:solidFill>
              </a:rPr>
              <a:t>der Wirkung der Macht seiner Stärke, </a:t>
            </a:r>
          </a:p>
          <a:p>
            <a:pPr marL="0" indent="0">
              <a:buNone/>
            </a:pPr>
            <a:r>
              <a:rPr lang="de-DE" sz="2400" dirty="0" smtClean="0"/>
              <a:t>               20 </a:t>
            </a:r>
            <a:r>
              <a:rPr lang="de-DE" sz="2400" dirty="0" smtClean="0">
                <a:solidFill>
                  <a:schemeClr val="tx1"/>
                </a:solidFill>
              </a:rPr>
              <a:t>die er </a:t>
            </a:r>
            <a:r>
              <a:rPr lang="de-DE" sz="2400" dirty="0">
                <a:solidFill>
                  <a:schemeClr val="tx1"/>
                </a:solidFill>
              </a:rPr>
              <a:t>in </a:t>
            </a:r>
            <a:r>
              <a:rPr lang="de-DE" sz="2400" dirty="0" smtClean="0">
                <a:solidFill>
                  <a:schemeClr val="tx1"/>
                </a:solidFill>
              </a:rPr>
              <a:t>dem Christus wirkte; </a:t>
            </a: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           </a:t>
            </a:r>
            <a:r>
              <a:rPr lang="de-DE" sz="2400" dirty="0" smtClean="0">
                <a:solidFill>
                  <a:srgbClr val="C00000"/>
                </a:solidFill>
                <a:sym typeface="Symbol"/>
              </a:rPr>
              <a:t></a:t>
            </a:r>
            <a:r>
              <a:rPr lang="de-DE" sz="2400" dirty="0" smtClean="0">
                <a:solidFill>
                  <a:srgbClr val="C00000"/>
                </a:solidFill>
              </a:rPr>
              <a:t> den weckte er nämlich von </a:t>
            </a:r>
            <a:r>
              <a:rPr lang="de-DE" sz="2400" dirty="0">
                <a:solidFill>
                  <a:srgbClr val="C00000"/>
                </a:solidFill>
              </a:rPr>
              <a:t>den Toten</a:t>
            </a:r>
            <a:r>
              <a:rPr lang="de-DE" sz="2400" dirty="0"/>
              <a:t>,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            und </a:t>
            </a:r>
            <a:r>
              <a:rPr lang="de-DE" sz="2400" dirty="0">
                <a:solidFill>
                  <a:srgbClr val="C00000"/>
                </a:solidFill>
              </a:rPr>
              <a:t>er setzte ihn zu seiner Rechten </a:t>
            </a:r>
            <a:r>
              <a:rPr lang="de-DE" sz="2400" dirty="0"/>
              <a:t>in den himmlischen </a:t>
            </a:r>
            <a:r>
              <a:rPr lang="de-DE" sz="2400" i="1" dirty="0"/>
              <a:t>Bereichen</a:t>
            </a:r>
            <a:r>
              <a:rPr lang="de-DE" sz="2400" dirty="0"/>
              <a:t> </a:t>
            </a:r>
            <a:r>
              <a:rPr lang="de-DE" sz="2400" dirty="0" smtClean="0"/>
              <a:t>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21 </a:t>
            </a:r>
            <a:r>
              <a:rPr lang="de-DE" sz="2400" i="1" dirty="0" smtClean="0"/>
              <a:t>hoch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D6A300"/>
                </a:solidFill>
              </a:rPr>
              <a:t>über </a:t>
            </a:r>
            <a:r>
              <a:rPr lang="de-DE" sz="2400" dirty="0" smtClean="0">
                <a:solidFill>
                  <a:srgbClr val="D6A300"/>
                </a:solidFill>
              </a:rPr>
              <a:t>alle Erstrangige </a:t>
            </a:r>
            <a:r>
              <a:rPr lang="de-DE" sz="2400" dirty="0" smtClean="0"/>
              <a:t>hinaus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und</a:t>
            </a:r>
            <a:r>
              <a:rPr lang="de-DE" sz="2400" i="1" dirty="0" smtClean="0"/>
              <a:t> </a:t>
            </a:r>
            <a:r>
              <a:rPr lang="de-DE" sz="2400" dirty="0"/>
              <a:t>über</a:t>
            </a:r>
            <a:r>
              <a:rPr lang="de-DE" sz="2400" i="1" dirty="0"/>
              <a:t> </a:t>
            </a:r>
            <a:r>
              <a:rPr lang="de-DE" sz="2400" dirty="0">
                <a:solidFill>
                  <a:srgbClr val="D6A300"/>
                </a:solidFill>
              </a:rPr>
              <a:t>alle </a:t>
            </a:r>
            <a:r>
              <a:rPr lang="de-DE" sz="2400" dirty="0" smtClean="0">
                <a:solidFill>
                  <a:srgbClr val="D6A300"/>
                </a:solidFill>
              </a:rPr>
              <a:t>Autorität </a:t>
            </a:r>
            <a:r>
              <a:rPr lang="de-DE" sz="2400" dirty="0" smtClean="0"/>
              <a:t>und </a:t>
            </a:r>
            <a:r>
              <a:rPr lang="de-DE" sz="2400" dirty="0" smtClean="0">
                <a:solidFill>
                  <a:srgbClr val="D6A300"/>
                </a:solidFill>
              </a:rPr>
              <a:t>Kraft</a:t>
            </a:r>
            <a:r>
              <a:rPr lang="de-DE" sz="2400" dirty="0" smtClean="0"/>
              <a:t> und </a:t>
            </a:r>
            <a:r>
              <a:rPr lang="de-DE" sz="2400" dirty="0">
                <a:solidFill>
                  <a:srgbClr val="D6A300"/>
                </a:solidFill>
              </a:rPr>
              <a:t>Herrschaft</a:t>
            </a:r>
            <a:r>
              <a:rPr lang="de-DE" sz="2400" dirty="0"/>
              <a:t> </a:t>
            </a:r>
            <a:r>
              <a:rPr lang="de-DE" sz="2400" dirty="0" smtClean="0"/>
              <a:t>hinaus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und über </a:t>
            </a:r>
            <a:r>
              <a:rPr lang="de-DE" sz="2400" dirty="0" smtClean="0">
                <a:solidFill>
                  <a:srgbClr val="D6A300"/>
                </a:solidFill>
              </a:rPr>
              <a:t>jeden </a:t>
            </a:r>
            <a:r>
              <a:rPr lang="de-DE" sz="2400" dirty="0">
                <a:solidFill>
                  <a:srgbClr val="D6A300"/>
                </a:solidFill>
              </a:rPr>
              <a:t>Namen</a:t>
            </a:r>
            <a:r>
              <a:rPr lang="de-DE" sz="2400" dirty="0"/>
              <a:t>, </a:t>
            </a:r>
          </a:p>
          <a:p>
            <a:pPr marL="0" indent="0">
              <a:buNone/>
            </a:pPr>
            <a:r>
              <a:rPr lang="de-DE" sz="2400" dirty="0" smtClean="0"/>
              <a:t>                    </a:t>
            </a:r>
            <a:r>
              <a:rPr lang="de-DE" sz="2400" dirty="0" smtClean="0">
                <a:solidFill>
                  <a:srgbClr val="D6A300"/>
                </a:solidFill>
              </a:rPr>
              <a:t>der </a:t>
            </a:r>
            <a:r>
              <a:rPr lang="de-DE" sz="2400" dirty="0">
                <a:solidFill>
                  <a:srgbClr val="D6A300"/>
                </a:solidFill>
              </a:rPr>
              <a:t>genannt wird, </a:t>
            </a:r>
            <a:endParaRPr lang="de-DE" sz="2400" dirty="0" smtClean="0">
              <a:solidFill>
                <a:srgbClr val="D6A300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D6A300"/>
                </a:solidFill>
              </a:rPr>
              <a:t> </a:t>
            </a:r>
            <a:r>
              <a:rPr lang="de-DE" sz="2400" dirty="0" smtClean="0">
                <a:solidFill>
                  <a:srgbClr val="D6A300"/>
                </a:solidFill>
              </a:rPr>
              <a:t>                   nicht </a:t>
            </a:r>
            <a:r>
              <a:rPr lang="de-DE" sz="2400" dirty="0">
                <a:solidFill>
                  <a:srgbClr val="D6A300"/>
                </a:solidFill>
              </a:rPr>
              <a:t>allein in </a:t>
            </a:r>
            <a:r>
              <a:rPr lang="de-DE" sz="2400" dirty="0" smtClean="0">
                <a:solidFill>
                  <a:srgbClr val="D6A300"/>
                </a:solidFill>
              </a:rPr>
              <a:t>dieser Weltzeit,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D6A300"/>
                </a:solidFill>
              </a:rPr>
              <a:t> </a:t>
            </a:r>
            <a:r>
              <a:rPr lang="de-DE" sz="2400" dirty="0" smtClean="0">
                <a:solidFill>
                  <a:srgbClr val="D6A300"/>
                </a:solidFill>
              </a:rPr>
              <a:t>                   sondern </a:t>
            </a:r>
            <a:r>
              <a:rPr lang="de-DE" sz="2400" dirty="0">
                <a:solidFill>
                  <a:srgbClr val="D6A300"/>
                </a:solidFill>
              </a:rPr>
              <a:t>auch in </a:t>
            </a:r>
            <a:r>
              <a:rPr lang="de-DE" sz="2400" dirty="0" smtClean="0">
                <a:solidFill>
                  <a:srgbClr val="D6A300"/>
                </a:solidFill>
              </a:rPr>
              <a:t>der </a:t>
            </a:r>
            <a:r>
              <a:rPr lang="de-DE" sz="2400" dirty="0">
                <a:solidFill>
                  <a:srgbClr val="D6A300"/>
                </a:solidFill>
              </a:rPr>
              <a:t>zukünftigen, </a:t>
            </a:r>
            <a:endParaRPr lang="de-DE" sz="2400" dirty="0" smtClean="0">
              <a:solidFill>
                <a:srgbClr val="D6A300"/>
              </a:solidFill>
            </a:endParaRP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22 </a:t>
            </a:r>
            <a:r>
              <a:rPr lang="de-DE" sz="2400" dirty="0" smtClean="0">
                <a:solidFill>
                  <a:srgbClr val="C00000"/>
                </a:solidFill>
              </a:rPr>
              <a:t>und </a:t>
            </a:r>
            <a:r>
              <a:rPr lang="de-DE" sz="2400" dirty="0">
                <a:solidFill>
                  <a:srgbClr val="C00000"/>
                </a:solidFill>
              </a:rPr>
              <a:t>er tat alles unter seine </a:t>
            </a:r>
            <a:r>
              <a:rPr lang="de-DE" sz="2400" dirty="0" smtClean="0">
                <a:solidFill>
                  <a:srgbClr val="C00000"/>
                </a:solidFill>
              </a:rPr>
              <a:t>Füße</a:t>
            </a:r>
            <a:r>
              <a:rPr lang="de-DE" sz="2400" dirty="0" smtClean="0"/>
              <a:t>;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</a:t>
            </a:r>
            <a:r>
              <a:rPr lang="de-DE" sz="2400" dirty="0" smtClean="0"/>
              <a:t>          </a:t>
            </a:r>
            <a:r>
              <a:rPr lang="de-DE" sz="2400" dirty="0" smtClean="0">
                <a:solidFill>
                  <a:srgbClr val="C00000"/>
                </a:solidFill>
              </a:rPr>
              <a:t>und er gab ihn</a:t>
            </a:r>
            <a:r>
              <a:rPr lang="de-DE" sz="2400" dirty="0" smtClean="0"/>
              <a:t>, Haupt </a:t>
            </a:r>
            <a:r>
              <a:rPr lang="de-DE" sz="2400" dirty="0"/>
              <a:t>über </a:t>
            </a:r>
            <a:r>
              <a:rPr lang="de-DE" sz="2400" dirty="0" smtClean="0"/>
              <a:t>alles, </a:t>
            </a:r>
            <a:r>
              <a:rPr lang="de-DE" sz="2400" dirty="0">
                <a:solidFill>
                  <a:srgbClr val="C00000"/>
                </a:solidFill>
              </a:rPr>
              <a:t>der Gemeinde</a:t>
            </a:r>
            <a:r>
              <a:rPr lang="de-DE" sz="2400" dirty="0"/>
              <a:t>, 23</a:t>
            </a:r>
          </a:p>
          <a:p>
            <a:pPr marL="0" indent="0">
              <a:buNone/>
            </a:pPr>
            <a:r>
              <a:rPr lang="de-DE" sz="2400" dirty="0" smtClean="0"/>
              <a:t>                 welche </a:t>
            </a:r>
            <a:r>
              <a:rPr lang="de-DE" sz="2400" dirty="0">
                <a:solidFill>
                  <a:srgbClr val="7030A0"/>
                </a:solidFill>
              </a:rPr>
              <a:t>sein Leib </a:t>
            </a:r>
            <a:r>
              <a:rPr lang="de-DE" sz="2400" dirty="0"/>
              <a:t>ist, </a:t>
            </a:r>
          </a:p>
          <a:p>
            <a:pPr marL="0" indent="0">
              <a:buNone/>
            </a:pPr>
            <a:r>
              <a:rPr lang="de-DE" sz="2400" dirty="0" smtClean="0"/>
              <a:t>                 </a:t>
            </a:r>
            <a:r>
              <a:rPr lang="de-DE" sz="2400" dirty="0" smtClean="0">
                <a:solidFill>
                  <a:srgbClr val="7030A0"/>
                </a:solidFill>
              </a:rPr>
              <a:t>die Fülle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r>
              <a:rPr lang="de-DE" sz="2400" dirty="0" smtClean="0"/>
              <a:t>                 dessen, </a:t>
            </a:r>
            <a:r>
              <a:rPr lang="de-DE" sz="2400" dirty="0" smtClean="0">
                <a:solidFill>
                  <a:srgbClr val="7030A0"/>
                </a:solidFill>
              </a:rPr>
              <a:t>der alles in allen füllt</a:t>
            </a:r>
            <a:r>
              <a:rPr lang="de-DE" sz="2400" dirty="0" smtClean="0"/>
              <a:t>;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319976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8580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de-DE" sz="2800" cap="small" dirty="0" smtClean="0"/>
              <a:t>2. </a:t>
            </a:r>
            <a:r>
              <a:rPr lang="de-DE" sz="2800" dirty="0"/>
              <a:t>Gebet um</a:t>
            </a:r>
            <a:r>
              <a:rPr lang="de-DE" sz="2800" b="0" dirty="0"/>
              <a:t> </a:t>
            </a:r>
            <a:r>
              <a:rPr lang="de-DE" sz="2800" dirty="0"/>
              <a:t>Einsicht in die Heilsvorrechte: </a:t>
            </a:r>
            <a:r>
              <a:rPr lang="de-DE" sz="2800" dirty="0" smtClean="0"/>
              <a:t>1,15-1,23 </a:t>
            </a:r>
          </a:p>
          <a:p>
            <a:pPr marL="742950" lvl="2" indent="-342900">
              <a:buClr>
                <a:schemeClr val="hlink"/>
              </a:buClr>
            </a:pPr>
            <a:r>
              <a:rPr lang="de-DE" sz="2800" i="1" dirty="0" smtClean="0">
                <a:solidFill>
                  <a:schemeClr val="tx1"/>
                </a:solidFill>
              </a:rPr>
              <a:t>a. </a:t>
            </a:r>
            <a:r>
              <a:rPr lang="de-DE" sz="2800" i="1" dirty="0">
                <a:solidFill>
                  <a:schemeClr val="tx1"/>
                </a:solidFill>
              </a:rPr>
              <a:t>Die Umstände des Betens 1,15-17A </a:t>
            </a:r>
          </a:p>
          <a:p>
            <a:pPr marL="742950" lvl="2" indent="-342900">
              <a:buClr>
                <a:schemeClr val="hlink"/>
              </a:buClr>
            </a:pPr>
            <a:r>
              <a:rPr lang="de-DE" sz="2800" i="1" dirty="0" smtClean="0">
                <a:solidFill>
                  <a:schemeClr val="tx1"/>
                </a:solidFill>
              </a:rPr>
              <a:t>b. Das </a:t>
            </a:r>
            <a:r>
              <a:rPr lang="de-DE" sz="2800" i="1" dirty="0">
                <a:solidFill>
                  <a:schemeClr val="tx1"/>
                </a:solidFill>
              </a:rPr>
              <a:t>Gebetsanliegen </a:t>
            </a:r>
            <a:r>
              <a:rPr lang="de-DE" sz="2800" i="1" dirty="0" smtClean="0">
                <a:solidFill>
                  <a:schemeClr val="tx1"/>
                </a:solidFill>
              </a:rPr>
              <a:t>1,17M-23 </a:t>
            </a:r>
          </a:p>
          <a:p>
            <a:pPr marL="1200150" lvl="3" indent="-342900">
              <a:buClr>
                <a:schemeClr val="hlink"/>
              </a:buClr>
            </a:pPr>
            <a:r>
              <a:rPr lang="de-DE" sz="2400" dirty="0" smtClean="0">
                <a:solidFill>
                  <a:srgbClr val="C00000"/>
                </a:solidFill>
              </a:rPr>
              <a:t>I: Weisheit u. Offenbarung zu vermehrter Erkenntnis Gottes 1,17 </a:t>
            </a:r>
          </a:p>
          <a:p>
            <a:pPr marL="1200150" lvl="3" indent="-342900">
              <a:buClr>
                <a:schemeClr val="hlink"/>
              </a:buClr>
            </a:pPr>
            <a:r>
              <a:rPr lang="de-DE" sz="2400" dirty="0" smtClean="0">
                <a:solidFill>
                  <a:srgbClr val="C00000"/>
                </a:solidFill>
              </a:rPr>
              <a:t>II: Detailliert</a:t>
            </a:r>
            <a:r>
              <a:rPr lang="de-DE" sz="2400" dirty="0">
                <a:solidFill>
                  <a:srgbClr val="C00000"/>
                </a:solidFill>
              </a:rPr>
              <a:t>: Erleuchtung für ein dreifaches </a:t>
            </a:r>
            <a:r>
              <a:rPr lang="de-DE" sz="2400" dirty="0" smtClean="0">
                <a:solidFill>
                  <a:srgbClr val="C00000"/>
                </a:solidFill>
              </a:rPr>
              <a:t>Wissen 1,18-23</a:t>
            </a:r>
          </a:p>
          <a:p>
            <a:pPr marL="1657350" lvl="4" indent="-342900"/>
            <a:r>
              <a:rPr lang="de-DE" dirty="0" smtClean="0">
                <a:solidFill>
                  <a:schemeClr val="tx1"/>
                </a:solidFill>
              </a:rPr>
              <a:t>Das Wissen um Gottes Ziel V. 18</a:t>
            </a:r>
          </a:p>
          <a:p>
            <a:pPr marL="1657350" lvl="4" indent="-342900"/>
            <a:r>
              <a:rPr lang="de-DE" dirty="0">
                <a:solidFill>
                  <a:schemeClr val="tx1"/>
                </a:solidFill>
              </a:rPr>
              <a:t>Das Wissen um </a:t>
            </a:r>
            <a:r>
              <a:rPr lang="de-DE" dirty="0" smtClean="0">
                <a:solidFill>
                  <a:schemeClr val="tx1"/>
                </a:solidFill>
              </a:rPr>
              <a:t>das reiche Erbe (das wir haben + das Gott in uns hat) 18</a:t>
            </a:r>
          </a:p>
          <a:p>
            <a:pPr marL="1657350" lvl="4" indent="-342900"/>
            <a:r>
              <a:rPr lang="de-DE" dirty="0">
                <a:solidFill>
                  <a:schemeClr val="tx1"/>
                </a:solidFill>
              </a:rPr>
              <a:t>Das Wissen um Gottes </a:t>
            </a:r>
            <a:r>
              <a:rPr lang="de-DE" dirty="0" smtClean="0">
                <a:solidFill>
                  <a:schemeClr val="tx1"/>
                </a:solidFill>
              </a:rPr>
              <a:t>Kraft V. 19-23</a:t>
            </a:r>
          </a:p>
          <a:p>
            <a:pPr marL="2114550" lvl="5" indent="-342900"/>
            <a:r>
              <a:rPr lang="de-DE" b="1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Wie groß sie ist V. 19</a:t>
            </a:r>
          </a:p>
          <a:p>
            <a:pPr marL="2114550" lvl="5" indent="-342900"/>
            <a:r>
              <a:rPr lang="de-DE" b="1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Für wen sie ist V. 19</a:t>
            </a:r>
          </a:p>
          <a:p>
            <a:pPr marL="2114550" lvl="5" indent="-342900"/>
            <a:r>
              <a:rPr lang="de-DE" b="1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Wie sie demonstriert wurde V. 19E- 23 (Auch 2,1-10)</a:t>
            </a:r>
          </a:p>
          <a:p>
            <a:pPr marL="2571750" lvl="6" indent="-342900"/>
            <a:r>
              <a:rPr lang="de-DE" b="1" dirty="0" smtClean="0">
                <a:effectLst/>
                <a:latin typeface="Arial Narrow" pitchFamily="34" charset="0"/>
              </a:rPr>
              <a:t>In der Auferweckung Christi </a:t>
            </a:r>
          </a:p>
          <a:p>
            <a:pPr marL="2571750" lvl="6" indent="-342900"/>
            <a:r>
              <a:rPr lang="de-DE" b="1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In der Erhöhung Christi V. 20.21</a:t>
            </a:r>
          </a:p>
          <a:p>
            <a:pPr marL="2571750" lvl="6" indent="-342900"/>
            <a:r>
              <a:rPr lang="de-DE" b="1" dirty="0" smtClean="0">
                <a:effectLst/>
                <a:latin typeface="Arial Narrow" pitchFamily="34" charset="0"/>
              </a:rPr>
              <a:t>In der Unterordnung von allem unter Christus V. 22</a:t>
            </a:r>
          </a:p>
          <a:p>
            <a:pPr marL="2571750" lvl="6" indent="-342900"/>
            <a:r>
              <a:rPr lang="de-DE" b="1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Unter welchen Christus? …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057248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lvl="3"/>
            <a:r>
              <a:rPr lang="de-DE" sz="2000" dirty="0">
                <a:solidFill>
                  <a:srgbClr val="0000FF"/>
                </a:solidFill>
              </a:rPr>
              <a:t>Unter welchen Christus? … V. 22</a:t>
            </a:r>
          </a:p>
          <a:p>
            <a:pPr lvl="4"/>
            <a:r>
              <a:rPr lang="de-DE" sz="1600" dirty="0" smtClean="0"/>
              <a:t>Einen von den Toten Erstandenen </a:t>
            </a:r>
          </a:p>
          <a:p>
            <a:pPr lvl="4"/>
            <a:r>
              <a:rPr lang="de-DE" sz="1800" dirty="0" smtClean="0"/>
              <a:t>Eine zur Rechten Gottes Erhöhten (Thronenden) </a:t>
            </a:r>
          </a:p>
          <a:p>
            <a:pPr lvl="4"/>
            <a:r>
              <a:rPr lang="de-DE" sz="1800" dirty="0" smtClean="0"/>
              <a:t>Einen, der höher gestellt ist als alles Erstrangige, alle Autorität, Kraft, Herrschaft, Namen</a:t>
            </a:r>
          </a:p>
          <a:p>
            <a:pPr lvl="4"/>
            <a:r>
              <a:rPr lang="de-DE" sz="1800" dirty="0" smtClean="0"/>
              <a:t>Einen, dem alles unter seine Füße unterordnet ist</a:t>
            </a:r>
          </a:p>
          <a:p>
            <a:pPr lvl="4"/>
            <a:r>
              <a:rPr lang="de-DE" sz="1800" dirty="0" smtClean="0"/>
              <a:t>Einem, der Haupt über alles ist </a:t>
            </a:r>
          </a:p>
          <a:p>
            <a:pPr lvl="3"/>
            <a:r>
              <a:rPr lang="de-DE" sz="2000" dirty="0" smtClean="0">
                <a:solidFill>
                  <a:srgbClr val="0000FF"/>
                </a:solidFill>
              </a:rPr>
              <a:t>Wem hat Gott diesen Christen gegeben? V. 23</a:t>
            </a:r>
          </a:p>
          <a:p>
            <a:pPr lvl="4"/>
            <a:r>
              <a:rPr lang="de-DE" sz="1800" dirty="0" smtClean="0"/>
              <a:t>Der Gemeinde, die sein Leib ist</a:t>
            </a:r>
          </a:p>
          <a:p>
            <a:pPr lvl="4"/>
            <a:r>
              <a:rPr lang="de-DE" sz="1800" dirty="0"/>
              <a:t>Der Gemeinde, </a:t>
            </a:r>
            <a:r>
              <a:rPr lang="de-DE" sz="1800" dirty="0" smtClean="0"/>
              <a:t>die die Fülle des Hauptes ist</a:t>
            </a:r>
          </a:p>
          <a:p>
            <a:pPr lvl="4"/>
            <a:r>
              <a:rPr lang="de-DE" sz="1800" dirty="0"/>
              <a:t>Der </a:t>
            </a:r>
            <a:r>
              <a:rPr lang="de-DE" sz="1800" dirty="0" smtClean="0"/>
              <a:t>Gemeinde des erhöhten Hauptes Jesus Christus, </a:t>
            </a:r>
            <a:r>
              <a:rPr lang="de-DE" sz="1800" u="sng" dirty="0" smtClean="0"/>
              <a:t>der</a:t>
            </a:r>
            <a:r>
              <a:rPr lang="de-DE" sz="1800" dirty="0" smtClean="0"/>
              <a:t> </a:t>
            </a:r>
            <a:r>
              <a:rPr lang="de-DE" sz="1800" u="sng" dirty="0" smtClean="0"/>
              <a:t>alles in allen</a:t>
            </a:r>
            <a:r>
              <a:rPr lang="de-DE" sz="1800" dirty="0" smtClean="0"/>
              <a:t>, die zum Leib gehören, </a:t>
            </a:r>
            <a:r>
              <a:rPr lang="de-DE" sz="1800" u="sng" dirty="0" smtClean="0"/>
              <a:t>füllt</a:t>
            </a:r>
            <a:r>
              <a:rPr lang="de-DE" sz="1800" dirty="0" smtClean="0"/>
              <a:t>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8555629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I. Teil: Die </a:t>
            </a:r>
            <a:r>
              <a:rPr lang="de-DE" sz="2800" u="sng" cap="all" dirty="0" err="1" smtClean="0"/>
              <a:t>HeilsVorrechte</a:t>
            </a:r>
            <a:r>
              <a:rPr lang="de-DE" sz="2800" u="sng" cap="all" dirty="0" smtClean="0"/>
              <a:t>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1,3 -3,21</a:t>
            </a:r>
          </a:p>
          <a:p>
            <a:pPr marL="0" indent="0">
              <a:buNone/>
            </a:pPr>
            <a:endParaRPr lang="de-DE" sz="2800" u="sng" cap="all" dirty="0" smtClean="0"/>
          </a:p>
          <a:p>
            <a:pPr marL="0" indent="0">
              <a:buNone/>
            </a:pPr>
            <a:endParaRPr lang="de-DE" sz="2800" u="sng" cap="all" dirty="0"/>
          </a:p>
          <a:p>
            <a:pPr marL="0" indent="0">
              <a:buNone/>
            </a:pPr>
            <a:endParaRPr lang="de-DE" sz="2800" u="sng" cap="all" dirty="0" smtClean="0"/>
          </a:p>
          <a:p>
            <a:r>
              <a:rPr lang="de-DE" sz="2800" cap="small" dirty="0" smtClean="0"/>
              <a:t>B. Die Heilsvorrechte – Auswirkung der Kraft Gottes K</a:t>
            </a:r>
            <a:r>
              <a:rPr lang="de-DE" sz="2800" cap="small" dirty="0"/>
              <a:t>. </a:t>
            </a:r>
            <a:r>
              <a:rPr lang="de-DE" sz="2800" cap="small" dirty="0" smtClean="0"/>
              <a:t>2</a:t>
            </a:r>
          </a:p>
          <a:p>
            <a:pPr lvl="1"/>
            <a:r>
              <a:rPr lang="de-DE" sz="2400" dirty="0" smtClean="0"/>
              <a:t>1. Die Auswirkung (dieser Kraft) im persönlichen Bereich 2,1-10</a:t>
            </a:r>
          </a:p>
          <a:p>
            <a:pPr lvl="1"/>
            <a:r>
              <a:rPr lang="de-DE" sz="2400" dirty="0" smtClean="0"/>
              <a:t>2. Die Auswirkung im gesellschaftlichen Bereich 2,11-22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456684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homas Jettel\Documents\0TJ\My Dropbox\Arbeitsraum HJ\2 In Arbeit THOMAS\GUTE Karten\Map%20-%20Paul's%20Voyage%20to%20Rom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79936" y="-48604"/>
            <a:ext cx="11760448" cy="7654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17393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2,1-3: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Auch </a:t>
            </a:r>
            <a:r>
              <a:rPr lang="de-DE" sz="2400" dirty="0">
                <a:solidFill>
                  <a:srgbClr val="C00000"/>
                </a:solidFill>
              </a:rPr>
              <a:t>euch (</a:t>
            </a:r>
            <a:r>
              <a:rPr lang="de-DE" sz="2400" i="1" dirty="0">
                <a:solidFill>
                  <a:srgbClr val="C00000"/>
                </a:solidFill>
              </a:rPr>
              <a:t>hat er auferweckt</a:t>
            </a:r>
            <a:r>
              <a:rPr lang="de-DE" sz="2400" dirty="0">
                <a:solidFill>
                  <a:srgbClr val="C00000"/>
                </a:solidFill>
              </a:rPr>
              <a:t>),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    die </a:t>
            </a:r>
            <a:r>
              <a:rPr lang="de-DE" sz="2400" dirty="0">
                <a:solidFill>
                  <a:srgbClr val="C00000"/>
                </a:solidFill>
              </a:rPr>
              <a:t>ihr tot wart </a:t>
            </a:r>
            <a:endParaRPr lang="de-DE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400" i="1" dirty="0">
                <a:solidFill>
                  <a:srgbClr val="C00000"/>
                </a:solidFill>
              </a:rPr>
              <a:t> </a:t>
            </a:r>
            <a:r>
              <a:rPr lang="de-DE" sz="2400" i="1" dirty="0" smtClean="0">
                <a:solidFill>
                  <a:srgbClr val="C00000"/>
                </a:solidFill>
              </a:rPr>
              <a:t>        </a:t>
            </a:r>
            <a:r>
              <a:rPr lang="de-DE" sz="2400" i="1" dirty="0" smtClean="0">
                <a:solidFill>
                  <a:srgbClr val="007A37"/>
                </a:solidFill>
              </a:rPr>
              <a:t>in</a:t>
            </a:r>
            <a:r>
              <a:rPr lang="de-DE" sz="2400" dirty="0" smtClean="0">
                <a:solidFill>
                  <a:srgbClr val="007A37"/>
                </a:solidFill>
              </a:rPr>
              <a:t> den Übertretungen </a:t>
            </a:r>
            <a:r>
              <a:rPr lang="de-DE" sz="2400" dirty="0">
                <a:solidFill>
                  <a:srgbClr val="007A37"/>
                </a:solidFill>
              </a:rPr>
              <a:t>und Sünden</a:t>
            </a:r>
            <a:r>
              <a:rPr lang="de-DE" sz="2400" dirty="0"/>
              <a:t>, </a:t>
            </a:r>
            <a:r>
              <a:rPr lang="de-DE" sz="2400" dirty="0" smtClean="0"/>
              <a:t>2</a:t>
            </a:r>
            <a:endParaRPr lang="de-DE" sz="2400" dirty="0"/>
          </a:p>
          <a:p>
            <a:pPr marL="457200" lvl="1" indent="0">
              <a:buNone/>
            </a:pPr>
            <a:r>
              <a:rPr lang="de-DE" sz="2400" dirty="0" smtClean="0"/>
              <a:t>           in </a:t>
            </a:r>
            <a:r>
              <a:rPr lang="de-DE" sz="2400" dirty="0"/>
              <a:t>welchen ihr einst wandeltet, </a:t>
            </a:r>
            <a:endParaRPr lang="de-DE" sz="2400" dirty="0" smtClean="0"/>
          </a:p>
          <a:p>
            <a:pPr marL="457200" lvl="1" indent="0">
              <a:buNone/>
            </a:pPr>
            <a:r>
              <a:rPr lang="de-DE" sz="2400" i="1" dirty="0" smtClean="0"/>
              <a:t>  ‹</a:t>
            </a:r>
            <a:r>
              <a:rPr lang="de-DE" sz="2400" i="1" dirty="0" smtClean="0">
                <a:solidFill>
                  <a:srgbClr val="007A37"/>
                </a:solidFill>
              </a:rPr>
              <a:t>ausgerichtet›</a:t>
            </a:r>
            <a:r>
              <a:rPr lang="de-DE" sz="2400" dirty="0" smtClean="0">
                <a:solidFill>
                  <a:srgbClr val="007A37"/>
                </a:solidFill>
              </a:rPr>
              <a:t> nach der Zeit dieser </a:t>
            </a:r>
            <a:r>
              <a:rPr lang="de-DE" sz="2400" dirty="0">
                <a:solidFill>
                  <a:srgbClr val="007A37"/>
                </a:solidFill>
              </a:rPr>
              <a:t>Welt</a:t>
            </a:r>
            <a:r>
              <a:rPr lang="de-DE" sz="2400" dirty="0"/>
              <a:t>, </a:t>
            </a:r>
            <a:endParaRPr lang="de-DE" sz="2400" dirty="0" smtClean="0"/>
          </a:p>
          <a:p>
            <a:pPr marL="457200" lvl="1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‹</a:t>
            </a:r>
            <a:r>
              <a:rPr lang="de-DE" sz="2400" i="1" dirty="0" smtClean="0">
                <a:solidFill>
                  <a:srgbClr val="007A37"/>
                </a:solidFill>
              </a:rPr>
              <a:t>ausgerichtet</a:t>
            </a:r>
            <a:r>
              <a:rPr lang="de-DE" sz="2400" dirty="0" smtClean="0">
                <a:solidFill>
                  <a:srgbClr val="007A37"/>
                </a:solidFill>
              </a:rPr>
              <a:t>› nach </a:t>
            </a:r>
            <a:r>
              <a:rPr lang="de-DE" sz="2400" dirty="0">
                <a:solidFill>
                  <a:srgbClr val="007A37"/>
                </a:solidFill>
              </a:rPr>
              <a:t>dem </a:t>
            </a:r>
            <a:r>
              <a:rPr lang="de-DE" sz="2400" dirty="0" smtClean="0">
                <a:solidFill>
                  <a:srgbClr val="007A37"/>
                </a:solidFill>
              </a:rPr>
              <a:t>Fürsten</a:t>
            </a:r>
            <a:r>
              <a:rPr lang="de-DE" sz="2400" dirty="0">
                <a:solidFill>
                  <a:srgbClr val="007A37"/>
                </a:solidFill>
              </a:rPr>
              <a:t> </a:t>
            </a:r>
            <a:r>
              <a:rPr lang="de-DE" sz="2400" dirty="0" smtClean="0">
                <a:solidFill>
                  <a:srgbClr val="007A37"/>
                </a:solidFill>
              </a:rPr>
              <a:t>des Machtbereiches der Luft</a:t>
            </a:r>
            <a:r>
              <a:rPr lang="de-DE" sz="2400" dirty="0" smtClean="0"/>
              <a:t>,</a:t>
            </a:r>
          </a:p>
          <a:p>
            <a:pPr marL="457200" lvl="1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dem </a:t>
            </a:r>
            <a:r>
              <a:rPr lang="de-DE" sz="2400" dirty="0"/>
              <a:t>Geiste, der jetzt in den Söhnen des </a:t>
            </a:r>
            <a:r>
              <a:rPr lang="de-DE" sz="2400" dirty="0" smtClean="0"/>
              <a:t>Ungehorsams </a:t>
            </a:r>
            <a:r>
              <a:rPr lang="de-DE" sz="2400" dirty="0"/>
              <a:t>wirkt, 3 </a:t>
            </a:r>
            <a:endParaRPr lang="de-DE" sz="2400" dirty="0" smtClean="0"/>
          </a:p>
          <a:p>
            <a:pPr marL="457200" lvl="1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unter </a:t>
            </a:r>
            <a:r>
              <a:rPr lang="de-DE" sz="2400" dirty="0"/>
              <a:t>welchen auch wir alle einst </a:t>
            </a:r>
            <a:r>
              <a:rPr lang="de-DE" sz="2400" dirty="0" smtClean="0"/>
              <a:t>unser Leben führten, </a:t>
            </a:r>
            <a:endParaRPr lang="de-DE" sz="2400" dirty="0"/>
          </a:p>
          <a:p>
            <a:pPr marL="457200" lvl="1" indent="0">
              <a:buNone/>
            </a:pPr>
            <a:r>
              <a:rPr lang="de-DE" sz="2400" i="1" dirty="0" smtClean="0"/>
              <a:t>   </a:t>
            </a:r>
            <a:r>
              <a:rPr lang="de-DE" sz="2400" dirty="0" smtClean="0">
                <a:solidFill>
                  <a:srgbClr val="007A37"/>
                </a:solidFill>
              </a:rPr>
              <a:t>in den Lüsten unseres </a:t>
            </a:r>
            <a:r>
              <a:rPr lang="de-DE" sz="2400" dirty="0">
                <a:solidFill>
                  <a:srgbClr val="007A37"/>
                </a:solidFill>
              </a:rPr>
              <a:t>Fleisches</a:t>
            </a:r>
            <a:r>
              <a:rPr lang="de-DE" sz="2400" dirty="0"/>
              <a:t>, </a:t>
            </a:r>
            <a:endParaRPr lang="de-DE" sz="2400" dirty="0" smtClean="0"/>
          </a:p>
          <a:p>
            <a:pPr marL="457200" lvl="1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wobei </a:t>
            </a:r>
            <a:r>
              <a:rPr lang="de-CH" sz="2400" dirty="0" smtClean="0"/>
              <a:t>wir </a:t>
            </a:r>
            <a:r>
              <a:rPr lang="de-CH" sz="2400" dirty="0"/>
              <a:t>den Willen des Fleisches und des Denkens </a:t>
            </a:r>
            <a:r>
              <a:rPr lang="de-CH" sz="2400" dirty="0" smtClean="0"/>
              <a:t>taten,</a:t>
            </a:r>
            <a:r>
              <a:rPr lang="de-DE" sz="2400" dirty="0" smtClean="0"/>
              <a:t> 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   </a:t>
            </a:r>
            <a:r>
              <a:rPr lang="de-DE" sz="2400" dirty="0" smtClean="0">
                <a:solidFill>
                  <a:schemeClr val="tx1"/>
                </a:solidFill>
              </a:rPr>
              <a:t>und </a:t>
            </a:r>
            <a:r>
              <a:rPr lang="de-DE" sz="2400" dirty="0">
                <a:solidFill>
                  <a:schemeClr val="tx1"/>
                </a:solidFill>
              </a:rPr>
              <a:t>wir waren </a:t>
            </a:r>
            <a:r>
              <a:rPr lang="de-DE" sz="2400" dirty="0">
                <a:solidFill>
                  <a:srgbClr val="007A37"/>
                </a:solidFill>
              </a:rPr>
              <a:t>von Natur Kinder des Zorns</a:t>
            </a:r>
            <a:r>
              <a:rPr lang="de-DE" sz="2400" dirty="0"/>
              <a:t>, </a:t>
            </a:r>
            <a:r>
              <a:rPr lang="de-DE" sz="2400" dirty="0">
                <a:solidFill>
                  <a:schemeClr val="tx1"/>
                </a:solidFill>
              </a:rPr>
              <a:t>wie auch die </a:t>
            </a:r>
            <a:r>
              <a:rPr lang="de-DE" sz="2400" dirty="0" smtClean="0">
                <a:solidFill>
                  <a:schemeClr val="tx1"/>
                </a:solidFill>
              </a:rPr>
              <a:t>anderen;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56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r>
              <a:rPr lang="de-DE" sz="2800" dirty="0" smtClean="0"/>
              <a:t>1. Die Auswirkung dieser Kraft im persönlichen Bereich 2,1-10</a:t>
            </a:r>
          </a:p>
          <a:p>
            <a:pPr lvl="1"/>
            <a:r>
              <a:rPr lang="de-DE" i="1" dirty="0" smtClean="0"/>
              <a:t>a</a:t>
            </a:r>
            <a:r>
              <a:rPr lang="de-DE" sz="2800" i="1" dirty="0" smtClean="0"/>
              <a:t>. Der Tod, aus dem sie erweckt wurden 2,1-3</a:t>
            </a:r>
            <a:endParaRPr lang="de-DE" i="1" dirty="0" smtClean="0"/>
          </a:p>
          <a:p>
            <a:pPr lvl="2"/>
            <a:r>
              <a:rPr lang="de-DE" dirty="0" smtClean="0"/>
              <a:t>in den Übertretungen </a:t>
            </a:r>
            <a:r>
              <a:rPr lang="de-DE" dirty="0"/>
              <a:t>und </a:t>
            </a:r>
            <a:r>
              <a:rPr lang="de-DE" dirty="0" smtClean="0"/>
              <a:t>Sünden </a:t>
            </a:r>
            <a:r>
              <a:rPr lang="de-DE" dirty="0"/>
              <a:t>V</a:t>
            </a:r>
            <a:r>
              <a:rPr lang="de-DE" dirty="0" smtClean="0"/>
              <a:t>. 1</a:t>
            </a:r>
          </a:p>
          <a:p>
            <a:pPr lvl="2"/>
            <a:r>
              <a:rPr lang="de-DE" dirty="0" smtClean="0"/>
              <a:t>ausgerichtet nach der Zeit dieser Welt V. 2</a:t>
            </a:r>
          </a:p>
          <a:p>
            <a:pPr lvl="2"/>
            <a:r>
              <a:rPr lang="de-DE" dirty="0"/>
              <a:t>ausgerichtet nach </a:t>
            </a:r>
            <a:r>
              <a:rPr lang="de-DE" dirty="0" smtClean="0"/>
              <a:t>dem Fürsten des Machtbereiches der Luft V. 2</a:t>
            </a:r>
          </a:p>
          <a:p>
            <a:pPr lvl="2"/>
            <a:r>
              <a:rPr lang="de-DE" dirty="0" smtClean="0"/>
              <a:t>lebend in den Lüsten des Fleisches V. 3</a:t>
            </a:r>
          </a:p>
          <a:p>
            <a:pPr lvl="3"/>
            <a:r>
              <a:rPr lang="de-DE" dirty="0" smtClean="0"/>
              <a:t>tuend den Willen des Fleisches</a:t>
            </a:r>
          </a:p>
          <a:p>
            <a:pPr lvl="3"/>
            <a:r>
              <a:rPr lang="de-DE" dirty="0" smtClean="0"/>
              <a:t>und der (fleischlichen) Denkart</a:t>
            </a:r>
          </a:p>
          <a:p>
            <a:pPr lvl="2"/>
            <a:r>
              <a:rPr lang="de-DE" dirty="0" smtClean="0"/>
              <a:t>von Natur Kinder des Zorns V. 3</a:t>
            </a:r>
          </a:p>
          <a:p>
            <a:pPr marL="457200" lvl="1" indent="0">
              <a:buNone/>
            </a:pPr>
            <a:endParaRPr lang="de-DE" i="1" dirty="0" smtClean="0"/>
          </a:p>
        </p:txBody>
      </p:sp>
    </p:spTree>
    <p:extLst>
      <p:ext uri="{BB962C8B-B14F-4D97-AF65-F5344CB8AC3E}">
        <p14:creationId xmlns:p14="http://schemas.microsoft.com/office/powerpoint/2010/main" val="21047306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885384"/>
          </a:xfrm>
        </p:spPr>
        <p:txBody>
          <a:bodyPr/>
          <a:lstStyle/>
          <a:p>
            <a:r>
              <a:rPr lang="de-DE" sz="2800" dirty="0" smtClean="0"/>
              <a:t>1. Die Auswirkung dieser Kraft im persönlichen Bereich 2,1-10</a:t>
            </a:r>
          </a:p>
          <a:p>
            <a:pPr lvl="1"/>
            <a:r>
              <a:rPr lang="de-DE" sz="2800" i="1" dirty="0" smtClean="0"/>
              <a:t>b. Die Erweckung (Wie?) 2,4-6A</a:t>
            </a:r>
          </a:p>
          <a:p>
            <a:pPr lvl="2"/>
            <a:r>
              <a:rPr lang="de-DE" sz="2200" dirty="0" smtClean="0"/>
              <a:t>durch Gott – in reicher Barmherzigkeit u. mit viel Liebe V. 4</a:t>
            </a:r>
          </a:p>
          <a:p>
            <a:pPr lvl="2"/>
            <a:r>
              <a:rPr lang="de-DE" sz="2200" dirty="0" smtClean="0"/>
              <a:t>aus dem Tode V. 5</a:t>
            </a:r>
          </a:p>
          <a:p>
            <a:pPr lvl="2"/>
            <a:r>
              <a:rPr lang="de-DE" sz="2200" dirty="0" smtClean="0"/>
              <a:t>zusammen mit Christus </a:t>
            </a:r>
          </a:p>
          <a:p>
            <a:pPr lvl="2"/>
            <a:r>
              <a:rPr lang="de-DE" sz="2200" dirty="0" smtClean="0"/>
              <a:t>durch Gnade (= Liebe und Kraft)</a:t>
            </a:r>
          </a:p>
          <a:p>
            <a:pPr lvl="1"/>
            <a:r>
              <a:rPr lang="de-DE" sz="2800" i="1" dirty="0" smtClean="0"/>
              <a:t>c. Die Versetzung (Das Mitsitzenlassen) 2,6M.7</a:t>
            </a:r>
          </a:p>
          <a:p>
            <a:pPr lvl="2"/>
            <a:r>
              <a:rPr lang="de-DE" sz="2200" dirty="0" smtClean="0"/>
              <a:t>Wie? - zusammen mit Christus V. 6</a:t>
            </a:r>
          </a:p>
          <a:p>
            <a:pPr lvl="2"/>
            <a:r>
              <a:rPr lang="de-DE" sz="2200" dirty="0" smtClean="0">
                <a:ea typeface="Times New Roman"/>
                <a:cs typeface="Times New Roman"/>
              </a:rPr>
              <a:t>Wo? - in den himmlischen Bereichen V. 6</a:t>
            </a:r>
          </a:p>
          <a:p>
            <a:pPr lvl="2"/>
            <a:r>
              <a:rPr lang="de-DE" sz="2200" dirty="0" smtClean="0">
                <a:cs typeface="Times New Roman"/>
              </a:rPr>
              <a:t>Wozu? (Mit welchem Ziel?)  V. 7</a:t>
            </a:r>
          </a:p>
          <a:p>
            <a:pPr lvl="1"/>
            <a:r>
              <a:rPr lang="de-DE" sz="2800" i="1" dirty="0"/>
              <a:t>d. Eine Erklärung zum </a:t>
            </a:r>
            <a:r>
              <a:rPr lang="de-DE" sz="2800" i="1" dirty="0" err="1"/>
              <a:t>Gerettetsein</a:t>
            </a:r>
            <a:r>
              <a:rPr lang="de-DE" sz="2800" i="1" dirty="0"/>
              <a:t> 2,8-10</a:t>
            </a:r>
          </a:p>
          <a:p>
            <a:pPr lvl="2"/>
            <a:r>
              <a:rPr lang="de-DE" sz="2200" i="1" dirty="0"/>
              <a:t>Das </a:t>
            </a:r>
            <a:r>
              <a:rPr lang="de-DE" sz="2200" i="1" dirty="0" err="1"/>
              <a:t>Gerettetsein</a:t>
            </a:r>
            <a:r>
              <a:rPr lang="de-DE" sz="2200" i="1" dirty="0"/>
              <a:t> ist aus Gnade. V. 8</a:t>
            </a:r>
          </a:p>
          <a:p>
            <a:pPr lvl="2"/>
            <a:r>
              <a:rPr lang="de-DE" sz="2200" i="1" dirty="0"/>
              <a:t>Es ist durch Glauben. V. 8</a:t>
            </a:r>
          </a:p>
          <a:p>
            <a:pPr lvl="2"/>
            <a:r>
              <a:rPr lang="de-DE" sz="2200" i="1" dirty="0"/>
              <a:t>Es ist „nicht aus euch“, sondern Gottes Gabe. V. 8</a:t>
            </a:r>
          </a:p>
          <a:p>
            <a:pPr lvl="2"/>
            <a:r>
              <a:rPr lang="de-DE" sz="2200" i="1" dirty="0"/>
              <a:t>Es ist nicht aus Werken. V. 9</a:t>
            </a:r>
          </a:p>
          <a:p>
            <a:pPr lvl="2"/>
            <a:r>
              <a:rPr lang="de-DE" sz="2200" i="1" dirty="0"/>
              <a:t>Es zielt aber auf gute Werke hin. V. </a:t>
            </a:r>
            <a:r>
              <a:rPr lang="de-DE" sz="2200" i="1" dirty="0" smtClean="0"/>
              <a:t>9.10</a:t>
            </a:r>
            <a:endParaRPr lang="de-DE" sz="2200" i="1" dirty="0"/>
          </a:p>
        </p:txBody>
      </p:sp>
    </p:spTree>
    <p:extLst>
      <p:ext uri="{BB962C8B-B14F-4D97-AF65-F5344CB8AC3E}">
        <p14:creationId xmlns:p14="http://schemas.microsoft.com/office/powerpoint/2010/main" val="11006688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4 </a:t>
            </a:r>
            <a:r>
              <a:rPr lang="de-DE" sz="2400" dirty="0">
                <a:solidFill>
                  <a:srgbClr val="C00000"/>
                </a:solidFill>
              </a:rPr>
              <a:t>aber Gott, </a:t>
            </a:r>
            <a:endParaRPr lang="de-DE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der </a:t>
            </a:r>
            <a:r>
              <a:rPr lang="de-DE" sz="2400" dirty="0"/>
              <a:t>reich </a:t>
            </a:r>
            <a:r>
              <a:rPr lang="de-DE" sz="2400" dirty="0" smtClean="0"/>
              <a:t>war an Barmherzigkeit,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hat</a:t>
            </a:r>
            <a:r>
              <a:rPr lang="de-DE" sz="2400" dirty="0" smtClean="0"/>
              <a:t>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- </a:t>
            </a:r>
            <a:r>
              <a:rPr lang="de-DE" sz="2400" dirty="0"/>
              <a:t>wegen seiner großen Liebe, mit der er uns liebte - </a:t>
            </a:r>
          </a:p>
          <a:p>
            <a:pPr marL="0" indent="0">
              <a:buNone/>
            </a:pPr>
            <a:r>
              <a:rPr lang="de-DE" sz="2400" dirty="0"/>
              <a:t>5 </a:t>
            </a:r>
            <a:r>
              <a:rPr lang="de-DE" sz="2400" dirty="0">
                <a:solidFill>
                  <a:srgbClr val="C00000"/>
                </a:solidFill>
              </a:rPr>
              <a:t>auch uns, </a:t>
            </a:r>
          </a:p>
          <a:p>
            <a:pPr marL="0" indent="0">
              <a:buNone/>
            </a:pPr>
            <a:r>
              <a:rPr lang="de-DE" sz="2400" dirty="0"/>
              <a:t>	die wir tot </a:t>
            </a:r>
            <a:r>
              <a:rPr lang="de-DE" sz="2400" dirty="0" smtClean="0"/>
              <a:t>in Übertretungen waren,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zusammen mit </a:t>
            </a:r>
            <a:r>
              <a:rPr lang="de-DE" sz="2400" dirty="0" smtClean="0"/>
              <a:t>dem Christus </a:t>
            </a:r>
            <a:r>
              <a:rPr lang="de-DE" sz="2400" dirty="0">
                <a:solidFill>
                  <a:srgbClr val="C00000"/>
                </a:solidFill>
              </a:rPr>
              <a:t>lebendig gemacht</a:t>
            </a:r>
            <a:r>
              <a:rPr lang="de-DE" sz="2400" dirty="0"/>
              <a:t>;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>
                <a:sym typeface="Symbol"/>
              </a:rPr>
              <a:t></a:t>
            </a:r>
            <a:r>
              <a:rPr lang="de-DE" sz="2400" dirty="0"/>
              <a:t> d</a:t>
            </a:r>
            <a:r>
              <a:rPr lang="de-DE" sz="2400" i="1" dirty="0"/>
              <a:t>urch</a:t>
            </a:r>
            <a:r>
              <a:rPr lang="de-DE" sz="2400" dirty="0"/>
              <a:t> Gnade seid ihr gerettet; </a:t>
            </a:r>
            <a:r>
              <a:rPr lang="de-DE" sz="2400" dirty="0">
                <a:sym typeface="Symbol"/>
              </a:rPr>
              <a:t>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dirty="0"/>
              <a:t>6 </a:t>
            </a:r>
            <a:r>
              <a:rPr lang="de-DE" sz="2400" dirty="0">
                <a:solidFill>
                  <a:srgbClr val="C00000"/>
                </a:solidFill>
              </a:rPr>
              <a:t>und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rgbClr val="C00000"/>
                </a:solidFill>
              </a:rPr>
              <a:t>er erweckte </a:t>
            </a:r>
            <a:r>
              <a:rPr lang="de-DE" sz="2400" dirty="0">
                <a:solidFill>
                  <a:srgbClr val="C00000"/>
                </a:solidFill>
              </a:rPr>
              <a:t>uns </a:t>
            </a:r>
            <a:r>
              <a:rPr lang="de-DE" sz="2400" dirty="0" smtClean="0"/>
              <a:t>zusammen mit </a:t>
            </a:r>
            <a:r>
              <a:rPr lang="de-DE" sz="2400" i="1" dirty="0" smtClean="0"/>
              <a:t>ihm</a:t>
            </a:r>
            <a:endParaRPr lang="de-DE" sz="2400" dirty="0"/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</a:rPr>
              <a:t>und </a:t>
            </a:r>
            <a:r>
              <a:rPr lang="de-DE" sz="2400" dirty="0" smtClean="0">
                <a:solidFill>
                  <a:srgbClr val="C00000"/>
                </a:solidFill>
              </a:rPr>
              <a:t>setzte uns </a:t>
            </a:r>
            <a:r>
              <a:rPr lang="de-DE" sz="2400" dirty="0"/>
              <a:t>zusammen </a:t>
            </a:r>
            <a:r>
              <a:rPr lang="de-DE" sz="2400" dirty="0" smtClean="0"/>
              <a:t>mit </a:t>
            </a:r>
            <a:r>
              <a:rPr lang="de-DE" sz="2400" i="1" dirty="0"/>
              <a:t>ihm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C00000"/>
                </a:solidFill>
              </a:rPr>
              <a:t>in den himmlischen </a:t>
            </a:r>
            <a:r>
              <a:rPr lang="de-DE" sz="2400" i="1" dirty="0">
                <a:solidFill>
                  <a:srgbClr val="C00000"/>
                </a:solidFill>
              </a:rPr>
              <a:t>Bereichen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smtClean="0"/>
              <a:t>in Christus Jesus,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 </a:t>
            </a:r>
            <a:r>
              <a:rPr lang="de-DE" sz="2400" dirty="0" smtClean="0"/>
              <a:t>    7 </a:t>
            </a:r>
            <a:r>
              <a:rPr lang="de-DE" sz="2400" dirty="0"/>
              <a:t>damit er in den kommenden </a:t>
            </a:r>
            <a:r>
              <a:rPr lang="de-DE" sz="2400" dirty="0" smtClean="0"/>
              <a:t>Weltzeiten zur </a:t>
            </a:r>
            <a:r>
              <a:rPr lang="de-DE" sz="2400" dirty="0"/>
              <a:t>Schau stellte den unermesslichen Reichtum seiner Gnade in</a:t>
            </a:r>
            <a:r>
              <a:rPr lang="de-DE" sz="2400" i="1" dirty="0"/>
              <a:t> </a:t>
            </a:r>
            <a:r>
              <a:rPr lang="de-DE" sz="2400" dirty="0"/>
              <a:t>Güte gegen uns in Christus </a:t>
            </a:r>
            <a:r>
              <a:rPr lang="de-DE" sz="2400" dirty="0" smtClean="0"/>
              <a:t>Jesus;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594230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8 denn </a:t>
            </a:r>
            <a:r>
              <a:rPr lang="de-DE" sz="2400" dirty="0"/>
              <a:t>durch Gnade seid ihr Gerettete, </a:t>
            </a:r>
          </a:p>
          <a:p>
            <a:pPr marL="0" indent="0">
              <a:buNone/>
            </a:pPr>
            <a:r>
              <a:rPr lang="de-DE" sz="2400" dirty="0" smtClean="0"/>
              <a:t>     durch </a:t>
            </a:r>
            <a:r>
              <a:rPr lang="de-DE" sz="2400" dirty="0"/>
              <a:t>den Glauben, </a:t>
            </a:r>
          </a:p>
          <a:p>
            <a:pPr marL="0" indent="0">
              <a:buNone/>
            </a:pPr>
            <a:r>
              <a:rPr lang="de-DE" sz="2400" dirty="0" smtClean="0"/>
              <a:t>     und </a:t>
            </a:r>
            <a:r>
              <a:rPr lang="de-DE" sz="2400" dirty="0"/>
              <a:t>dieses nicht aus euch, </a:t>
            </a:r>
            <a:r>
              <a:rPr lang="de-DE" sz="2400" dirty="0" smtClean="0"/>
              <a:t>Gottes </a:t>
            </a:r>
            <a:r>
              <a:rPr lang="de-DE" sz="2400" dirty="0"/>
              <a:t>Gabe ist es - </a:t>
            </a:r>
            <a:r>
              <a:rPr lang="de-DE" sz="2400" dirty="0" smtClean="0"/>
              <a:t>9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nicht </a:t>
            </a:r>
            <a:r>
              <a:rPr lang="de-DE" sz="2400" dirty="0"/>
              <a:t>aus Werken, </a:t>
            </a:r>
          </a:p>
          <a:p>
            <a:pPr marL="0" indent="0">
              <a:buNone/>
            </a:pPr>
            <a:r>
              <a:rPr lang="de-DE" sz="2400" dirty="0" smtClean="0"/>
              <a:t>         damit </a:t>
            </a:r>
            <a:r>
              <a:rPr lang="de-DE" sz="2400" dirty="0"/>
              <a:t>nicht jemand sich rühme, </a:t>
            </a:r>
            <a:r>
              <a:rPr lang="de-DE" sz="2400" dirty="0" smtClean="0"/>
              <a:t>10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 denn </a:t>
            </a:r>
            <a:r>
              <a:rPr lang="de-DE" sz="2400" dirty="0"/>
              <a:t>wir sind sein Gebilde, </a:t>
            </a:r>
          </a:p>
          <a:p>
            <a:pPr marL="0" indent="0">
              <a:buNone/>
            </a:pPr>
            <a:r>
              <a:rPr lang="de-DE" sz="2400" dirty="0" smtClean="0"/>
              <a:t>         in </a:t>
            </a:r>
            <a:r>
              <a:rPr lang="de-DE" sz="2400" dirty="0"/>
              <a:t>Christus Jesus erschaffen zu „guten Werken“, </a:t>
            </a:r>
          </a:p>
          <a:p>
            <a:pPr marL="0" indent="0">
              <a:buNone/>
            </a:pPr>
            <a:r>
              <a:rPr lang="de-DE" sz="2400" dirty="0" smtClean="0"/>
              <a:t>                 die </a:t>
            </a:r>
            <a:r>
              <a:rPr lang="de-DE" sz="2400" dirty="0"/>
              <a:t>Gott zuvor bereitete, </a:t>
            </a:r>
          </a:p>
          <a:p>
            <a:pPr marL="0" indent="0">
              <a:buNone/>
            </a:pPr>
            <a:r>
              <a:rPr lang="de-DE" sz="2400" dirty="0" smtClean="0"/>
              <a:t>                 damit </a:t>
            </a:r>
            <a:r>
              <a:rPr lang="de-DE" sz="2400" dirty="0"/>
              <a:t>wir in ihnen wandeln sollten.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474005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I. Teil: Die </a:t>
            </a:r>
            <a:r>
              <a:rPr lang="de-DE" sz="2800" u="sng" cap="all" dirty="0" err="1" smtClean="0"/>
              <a:t>HeilsVorrechte</a:t>
            </a:r>
            <a:r>
              <a:rPr lang="de-DE" sz="2800" u="sng" cap="all" dirty="0" smtClean="0"/>
              <a:t>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1,3 -3,21</a:t>
            </a:r>
          </a:p>
          <a:p>
            <a:r>
              <a:rPr lang="de-DE" sz="2800" cap="small" dirty="0" smtClean="0">
                <a:solidFill>
                  <a:schemeClr val="bg2">
                    <a:lumMod val="90000"/>
                  </a:schemeClr>
                </a:solidFill>
              </a:rPr>
              <a:t>A. Die Heilsvorrechte – Gegenstand des Gebets K. 1</a:t>
            </a:r>
          </a:p>
          <a:p>
            <a:pPr lvl="1"/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</a:rPr>
              <a:t>1. Lob Gottes für die Heilssegnungen 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</a:rPr>
              <a:t>1,3-14</a:t>
            </a:r>
          </a:p>
          <a:p>
            <a:pPr lvl="1"/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</a:rPr>
              <a:t>2. Gebet 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</a:rPr>
              <a:t>um</a:t>
            </a:r>
            <a:r>
              <a:rPr lang="de-DE" sz="2400" b="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bg2">
                    <a:lumMod val="90000"/>
                  </a:schemeClr>
                </a:solidFill>
              </a:rPr>
              <a:t>Einsicht in die </a:t>
            </a:r>
            <a:r>
              <a:rPr lang="de-DE" sz="2400" dirty="0" smtClean="0">
                <a:solidFill>
                  <a:schemeClr val="bg2">
                    <a:lumMod val="90000"/>
                  </a:schemeClr>
                </a:solidFill>
              </a:rPr>
              <a:t>Heilsvorrechte 1,15-1,23</a:t>
            </a:r>
            <a:endParaRPr lang="de-DE" sz="24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de-DE" sz="2800" cap="small" dirty="0"/>
              <a:t>B. Die Heilsvorrechte </a:t>
            </a:r>
            <a:r>
              <a:rPr lang="de-DE" sz="2800" cap="small" dirty="0" smtClean="0"/>
              <a:t>– Auswirkung </a:t>
            </a:r>
            <a:r>
              <a:rPr lang="de-DE" sz="2800" cap="small" dirty="0"/>
              <a:t>der Kraft Gottes K. 2</a:t>
            </a:r>
            <a:endParaRPr lang="de-DE" sz="2800" i="1" dirty="0"/>
          </a:p>
          <a:p>
            <a:pPr lvl="1"/>
            <a:r>
              <a:rPr lang="de-DE" sz="2400" dirty="0">
                <a:solidFill>
                  <a:schemeClr val="bg2">
                    <a:lumMod val="90000"/>
                  </a:schemeClr>
                </a:solidFill>
              </a:rPr>
              <a:t>1. Die Auswirkung dieser Kraft im persönlichen Bereich 2,1-10</a:t>
            </a:r>
          </a:p>
          <a:p>
            <a:pPr lvl="1"/>
            <a:r>
              <a:rPr lang="de-DE" sz="2400" dirty="0"/>
              <a:t>2. Die Auswirkung dieser Kraft im gesellschaftlichen Bereich </a:t>
            </a:r>
            <a:r>
              <a:rPr lang="de-DE" sz="2400" dirty="0" smtClean="0"/>
              <a:t>2,11-22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164832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11 </a:t>
            </a:r>
            <a:r>
              <a:rPr lang="de-DE" sz="2400" dirty="0">
                <a:solidFill>
                  <a:srgbClr val="C00000"/>
                </a:solidFill>
              </a:rPr>
              <a:t>Darum denkt daran, </a:t>
            </a:r>
            <a:r>
              <a:rPr lang="de-DE" sz="2400" dirty="0" smtClean="0">
                <a:solidFill>
                  <a:srgbClr val="C00000"/>
                </a:solidFill>
              </a:rPr>
              <a:t> dass </a:t>
            </a:r>
            <a:r>
              <a:rPr lang="de-DE" sz="2400" dirty="0">
                <a:solidFill>
                  <a:srgbClr val="C00000"/>
                </a:solidFill>
              </a:rPr>
              <a:t>ihr einst,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i="1" dirty="0"/>
              <a:t>die ihr</a:t>
            </a:r>
            <a:r>
              <a:rPr lang="de-DE" sz="2400" dirty="0"/>
              <a:t> im Fleisch von den Völkern </a:t>
            </a:r>
            <a:r>
              <a:rPr lang="de-DE" sz="2400" i="1" dirty="0"/>
              <a:t>wart</a:t>
            </a:r>
            <a:r>
              <a:rPr lang="de-DE" sz="2400" dirty="0"/>
              <a:t>, </a:t>
            </a:r>
          </a:p>
          <a:p>
            <a:pPr marL="0" indent="0">
              <a:buNone/>
            </a:pPr>
            <a:r>
              <a:rPr lang="de-DE" sz="2400" dirty="0"/>
              <a:t>		die „</a:t>
            </a:r>
            <a:r>
              <a:rPr lang="de-DE" sz="2400" dirty="0" err="1" smtClean="0"/>
              <a:t>Unbeschnittenheit</a:t>
            </a:r>
            <a:r>
              <a:rPr lang="de-DE" sz="2400" dirty="0" smtClean="0"/>
              <a:t>“ </a:t>
            </a:r>
            <a:r>
              <a:rPr lang="de-DE" sz="2400" dirty="0"/>
              <a:t>genannt werden </a:t>
            </a:r>
            <a:r>
              <a:rPr lang="de-DE" sz="2400" dirty="0" smtClean="0"/>
              <a:t>von denen, 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    die „Beschneidung“ genannt werden,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                 [</a:t>
            </a:r>
            <a:r>
              <a:rPr lang="de-DE" sz="2000" dirty="0" smtClean="0"/>
              <a:t>eine Beschneidung, die] </a:t>
            </a:r>
            <a:r>
              <a:rPr lang="de-DE" sz="2200" dirty="0" smtClean="0"/>
              <a:t>am </a:t>
            </a:r>
            <a:r>
              <a:rPr lang="de-DE" sz="2200" dirty="0"/>
              <a:t>Fleisch mit der Hand geschieht </a:t>
            </a:r>
            <a:r>
              <a:rPr lang="de-DE" sz="2200" dirty="0">
                <a:sym typeface="Symbol"/>
              </a:rPr>
              <a:t></a:t>
            </a:r>
            <a:r>
              <a:rPr lang="de-DE" sz="2200" dirty="0"/>
              <a:t>,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dirty="0"/>
              <a:t>12 </a:t>
            </a:r>
            <a:r>
              <a:rPr lang="de-DE" sz="2400" dirty="0">
                <a:solidFill>
                  <a:srgbClr val="C00000"/>
                </a:solidFill>
              </a:rPr>
              <a:t>dass ihr zu jener Zeit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0000FF"/>
                </a:solidFill>
              </a:rPr>
              <a:t>ohne Christus </a:t>
            </a:r>
            <a:r>
              <a:rPr lang="de-DE" sz="2400" dirty="0" smtClean="0">
                <a:solidFill>
                  <a:srgbClr val="C00000"/>
                </a:solidFill>
              </a:rPr>
              <a:t>wart</a:t>
            </a:r>
            <a:r>
              <a:rPr lang="de-DE" sz="2400" dirty="0"/>
              <a:t>,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ausgeschlossen von der </a:t>
            </a:r>
            <a:r>
              <a:rPr lang="de-DE" sz="2400" dirty="0">
                <a:solidFill>
                  <a:srgbClr val="0000FF"/>
                </a:solidFill>
              </a:rPr>
              <a:t>Bürgerschaft Israels </a:t>
            </a:r>
            <a:r>
              <a:rPr lang="de-DE" sz="2400" dirty="0"/>
              <a:t>und </a:t>
            </a:r>
          </a:p>
          <a:p>
            <a:r>
              <a:rPr lang="de-DE" sz="2400" dirty="0">
                <a:solidFill>
                  <a:srgbClr val="0000FF"/>
                </a:solidFill>
              </a:rPr>
              <a:t>Fremde den Bündnissen der Verheißung</a:t>
            </a:r>
            <a:r>
              <a:rPr lang="de-DE" sz="2400" dirty="0"/>
              <a:t>, und 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keine </a:t>
            </a:r>
            <a:r>
              <a:rPr lang="de-DE" sz="2400" dirty="0">
                <a:solidFill>
                  <a:srgbClr val="0000FF"/>
                </a:solidFill>
              </a:rPr>
              <a:t>Hoffnung </a:t>
            </a:r>
            <a:r>
              <a:rPr lang="de-DE" sz="2400" dirty="0" smtClean="0"/>
              <a:t>habend, </a:t>
            </a:r>
            <a:endParaRPr lang="de-DE" sz="2400" dirty="0"/>
          </a:p>
          <a:p>
            <a:r>
              <a:rPr lang="de-DE" sz="2400" dirty="0">
                <a:solidFill>
                  <a:schemeClr val="tx1"/>
                </a:solidFill>
              </a:rPr>
              <a:t>und </a:t>
            </a:r>
            <a:r>
              <a:rPr lang="de-DE" sz="2400" dirty="0">
                <a:solidFill>
                  <a:srgbClr val="0000FF"/>
                </a:solidFill>
              </a:rPr>
              <a:t>ohne Gott </a:t>
            </a:r>
            <a:r>
              <a:rPr lang="de-DE" sz="2400" dirty="0" smtClean="0"/>
              <a:t>in </a:t>
            </a:r>
            <a:r>
              <a:rPr lang="de-DE" sz="2400" dirty="0"/>
              <a:t>der Welt.</a:t>
            </a:r>
          </a:p>
          <a:p>
            <a:pPr marL="0" indent="0">
              <a:buNone/>
            </a:pPr>
            <a:r>
              <a:rPr lang="de-DE" sz="2400" dirty="0"/>
              <a:t>13 </a:t>
            </a:r>
            <a:r>
              <a:rPr lang="de-DE" sz="2400" dirty="0" smtClean="0">
                <a:solidFill>
                  <a:srgbClr val="C00000"/>
                </a:solidFill>
              </a:rPr>
              <a:t>Nun aber</a:t>
            </a:r>
            <a:r>
              <a:rPr lang="de-DE" sz="2400" dirty="0">
                <a:solidFill>
                  <a:srgbClr val="C00000"/>
                </a:solidFill>
              </a:rPr>
              <a:t>, </a:t>
            </a:r>
            <a:r>
              <a:rPr lang="de-DE" sz="2400" dirty="0"/>
              <a:t>in Christus Jesus, </a:t>
            </a:r>
            <a:r>
              <a:rPr lang="de-DE" sz="2400" dirty="0">
                <a:solidFill>
                  <a:srgbClr val="C00000"/>
                </a:solidFill>
              </a:rPr>
              <a:t>seid ihr, </a:t>
            </a:r>
          </a:p>
          <a:p>
            <a:pPr marL="0" indent="0">
              <a:buNone/>
            </a:pPr>
            <a:r>
              <a:rPr lang="de-DE" sz="2400" dirty="0"/>
              <a:t>	die ihr einst „</a:t>
            </a:r>
            <a:r>
              <a:rPr lang="de-DE" sz="2400" dirty="0">
                <a:solidFill>
                  <a:srgbClr val="0000FF"/>
                </a:solidFill>
              </a:rPr>
              <a:t>fern</a:t>
            </a:r>
            <a:r>
              <a:rPr lang="de-DE" sz="2400" dirty="0"/>
              <a:t>“ wart,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FF3F3F"/>
                </a:solidFill>
              </a:rPr>
              <a:t>„nahe“ geworden </a:t>
            </a:r>
            <a:r>
              <a:rPr lang="de-DE" sz="2400" dirty="0" smtClean="0"/>
              <a:t>durch das Blut des Christus,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14 denn </a:t>
            </a:r>
            <a:r>
              <a:rPr lang="de-DE" sz="2400" dirty="0" smtClean="0"/>
              <a:t>ER ist </a:t>
            </a:r>
            <a:r>
              <a:rPr lang="de-DE" sz="2400" dirty="0"/>
              <a:t>unser Friede, </a:t>
            </a:r>
          </a:p>
        </p:txBody>
      </p:sp>
    </p:spTree>
    <p:extLst>
      <p:ext uri="{BB962C8B-B14F-4D97-AF65-F5344CB8AC3E}">
        <p14:creationId xmlns:p14="http://schemas.microsoft.com/office/powerpoint/2010/main" val="3788403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396536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14 </a:t>
            </a:r>
            <a:r>
              <a:rPr lang="de-DE" sz="2400" dirty="0"/>
              <a:t>denn </a:t>
            </a:r>
            <a:r>
              <a:rPr lang="de-DE" sz="2400" dirty="0" smtClean="0"/>
              <a:t>ER </a:t>
            </a:r>
            <a:r>
              <a:rPr lang="de-DE" sz="2400" dirty="0"/>
              <a:t>ist unser Friede, </a:t>
            </a:r>
            <a:r>
              <a:rPr lang="de-DE" sz="2400" dirty="0" smtClean="0"/>
              <a:t>er</a:t>
            </a:r>
            <a:r>
              <a:rPr lang="de-DE" sz="2400" dirty="0"/>
              <a:t>,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der </a:t>
            </a:r>
            <a:r>
              <a:rPr lang="de-DE" sz="2400" dirty="0"/>
              <a:t>die beiden eins </a:t>
            </a:r>
            <a:r>
              <a:rPr lang="de-DE" sz="2400" dirty="0" smtClean="0"/>
              <a:t>machte 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und die Scheidewand, den Zaun, auflöste,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die </a:t>
            </a:r>
            <a:r>
              <a:rPr lang="de-DE" sz="2400" dirty="0"/>
              <a:t>Feindschaft, </a:t>
            </a:r>
            <a:r>
              <a:rPr lang="de-DE" sz="2400" dirty="0" smtClean="0"/>
              <a:t>[und zwar] in </a:t>
            </a:r>
            <a:r>
              <a:rPr lang="de-DE" sz="2400" dirty="0"/>
              <a:t>seinem Fleisch </a:t>
            </a:r>
            <a:r>
              <a:rPr lang="de-DE" sz="2400" dirty="0" smtClean="0"/>
              <a:t>   15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indem er </a:t>
            </a:r>
            <a:r>
              <a:rPr lang="de-DE" sz="2400" dirty="0"/>
              <a:t>das Gesetz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</a:t>
            </a:r>
            <a:r>
              <a:rPr lang="de-DE" sz="2000" dirty="0" smtClean="0"/>
              <a:t>mit </a:t>
            </a:r>
            <a:r>
              <a:rPr lang="de-DE" sz="2000" dirty="0"/>
              <a:t>dessen in Satzungen </a:t>
            </a:r>
            <a:r>
              <a:rPr lang="de-DE" sz="2000" dirty="0" smtClean="0"/>
              <a:t>‹gefassten› </a:t>
            </a:r>
            <a:r>
              <a:rPr lang="de-DE" sz="2000" dirty="0"/>
              <a:t>Geboten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</a:t>
            </a:r>
            <a:r>
              <a:rPr lang="de-DE" sz="2400" dirty="0" smtClean="0"/>
              <a:t>außer Kraft setzte,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  damit </a:t>
            </a:r>
            <a:r>
              <a:rPr lang="de-DE" sz="2400" dirty="0"/>
              <a:t>er die zwei in sich selbst </a:t>
            </a:r>
            <a:r>
              <a:rPr lang="de-DE" sz="2400" dirty="0" smtClean="0"/>
              <a:t> zu  </a:t>
            </a:r>
            <a:r>
              <a:rPr lang="de-DE" sz="2400" dirty="0"/>
              <a:t>e i n e m  neuen Menschen schaffe </a:t>
            </a:r>
          </a:p>
          <a:p>
            <a:pPr marL="0" indent="0">
              <a:buNone/>
            </a:pPr>
            <a:r>
              <a:rPr lang="de-DE" sz="2400" dirty="0" smtClean="0"/>
              <a:t>          und </a:t>
            </a:r>
            <a:r>
              <a:rPr lang="de-DE" sz="2400" dirty="0"/>
              <a:t>so Frieden stifte </a:t>
            </a:r>
            <a:r>
              <a:rPr lang="de-DE" sz="2400" dirty="0" smtClean="0"/>
              <a:t>  16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  und </a:t>
            </a:r>
            <a:r>
              <a:rPr lang="de-DE" sz="2400" dirty="0"/>
              <a:t>die beiden in  e i n e m  Leibe </a:t>
            </a:r>
            <a:r>
              <a:rPr lang="de-DE" sz="2400" dirty="0" smtClean="0"/>
              <a:t>ganz mit </a:t>
            </a:r>
            <a:r>
              <a:rPr lang="de-DE" sz="2400" dirty="0"/>
              <a:t>Gott </a:t>
            </a:r>
            <a:r>
              <a:rPr lang="de-DE" sz="2400" dirty="0" smtClean="0"/>
              <a:t>versöhne </a:t>
            </a:r>
          </a:p>
          <a:p>
            <a:pPr marL="0" indent="0">
              <a:buNone/>
            </a:pPr>
            <a:r>
              <a:rPr lang="de-DE" sz="2400" dirty="0" smtClean="0"/>
              <a:t>           –- durch </a:t>
            </a:r>
            <a:r>
              <a:rPr lang="de-DE" sz="2400" dirty="0"/>
              <a:t>das </a:t>
            </a:r>
            <a:r>
              <a:rPr lang="de-DE" sz="2400" dirty="0" smtClean="0"/>
              <a:t>Kreuz;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    </a:t>
            </a:r>
            <a:r>
              <a:rPr lang="de-DE" sz="2400" dirty="0" smtClean="0"/>
              <a:t>    da er durch dasselbe die </a:t>
            </a:r>
            <a:r>
              <a:rPr lang="de-DE" sz="2400" dirty="0"/>
              <a:t>Feindschaft </a:t>
            </a:r>
            <a:r>
              <a:rPr lang="de-DE" sz="2400" dirty="0" smtClean="0"/>
              <a:t>tötete.   17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Und nachdem er gekommen war, verkündete er als gute </a:t>
            </a:r>
            <a:r>
              <a:rPr lang="de-DE" sz="2400" dirty="0"/>
              <a:t>Botschaft Frieden, </a:t>
            </a:r>
          </a:p>
          <a:p>
            <a:pPr marL="0" indent="0">
              <a:buNone/>
            </a:pPr>
            <a:r>
              <a:rPr lang="de-DE" sz="2400" dirty="0" smtClean="0"/>
              <a:t>    euch</a:t>
            </a:r>
            <a:r>
              <a:rPr lang="de-DE" sz="2400" dirty="0"/>
              <a:t>, den Fernen, und </a:t>
            </a:r>
            <a:r>
              <a:rPr lang="de-DE" sz="2400" dirty="0" smtClean="0"/>
              <a:t>den </a:t>
            </a:r>
            <a:r>
              <a:rPr lang="de-DE" sz="2400" dirty="0"/>
              <a:t>Nahen, </a:t>
            </a:r>
            <a:r>
              <a:rPr lang="de-DE" sz="2400" dirty="0" smtClean="0"/>
              <a:t>18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weil </a:t>
            </a:r>
            <a:r>
              <a:rPr lang="de-DE" sz="2400" dirty="0"/>
              <a:t>durch ihn wir beide </a:t>
            </a:r>
            <a:r>
              <a:rPr lang="de-DE" sz="2200" dirty="0" smtClean="0"/>
              <a:t>in </a:t>
            </a:r>
            <a:r>
              <a:rPr lang="de-DE" sz="2200" dirty="0"/>
              <a:t>e i n e m </a:t>
            </a:r>
            <a:r>
              <a:rPr lang="de-DE" sz="2200" dirty="0" smtClean="0"/>
              <a:t>Geist </a:t>
            </a:r>
            <a:r>
              <a:rPr lang="de-DE" sz="2400" dirty="0"/>
              <a:t>den </a:t>
            </a:r>
            <a:r>
              <a:rPr lang="de-DE" sz="2400" dirty="0">
                <a:solidFill>
                  <a:srgbClr val="FF3F3F"/>
                </a:solidFill>
              </a:rPr>
              <a:t>Zutritt zum Vater </a:t>
            </a:r>
            <a:r>
              <a:rPr lang="de-DE" sz="2400" dirty="0"/>
              <a:t>haben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43380680"/>
      </p:ext>
    </p:extLst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19 Dann seid </a:t>
            </a:r>
            <a:r>
              <a:rPr lang="de-DE" sz="2400" dirty="0"/>
              <a:t>ihr also </a:t>
            </a:r>
            <a:r>
              <a:rPr lang="de-DE" sz="2400" dirty="0">
                <a:solidFill>
                  <a:srgbClr val="FF3F3F"/>
                </a:solidFill>
              </a:rPr>
              <a:t>nicht mehr </a:t>
            </a:r>
            <a:endParaRPr lang="de-DE" sz="2400" dirty="0" smtClean="0">
              <a:solidFill>
                <a:srgbClr val="FF3F3F"/>
              </a:solidFill>
            </a:endParaRPr>
          </a:p>
          <a:p>
            <a:r>
              <a:rPr lang="de-DE" sz="2400" dirty="0" smtClean="0">
                <a:solidFill>
                  <a:srgbClr val="FF3F3F"/>
                </a:solidFill>
              </a:rPr>
              <a:t>Fremde</a:t>
            </a:r>
            <a:r>
              <a:rPr lang="de-DE" sz="2400" dirty="0" smtClean="0"/>
              <a:t> </a:t>
            </a:r>
            <a:r>
              <a:rPr lang="de-DE" sz="2400" dirty="0"/>
              <a:t>und 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FF3F3F"/>
                </a:solidFill>
              </a:rPr>
              <a:t>Nichtbürger (Ausländer), </a:t>
            </a:r>
            <a:endParaRPr lang="de-DE" sz="2400" dirty="0">
              <a:solidFill>
                <a:srgbClr val="FF3F3F"/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sondern</a:t>
            </a:r>
            <a:endParaRPr lang="de-DE" sz="2400" dirty="0" smtClean="0">
              <a:solidFill>
                <a:srgbClr val="C00000"/>
              </a:solidFill>
            </a:endParaRPr>
          </a:p>
          <a:p>
            <a:r>
              <a:rPr lang="de-DE" sz="2400" dirty="0" smtClean="0">
                <a:solidFill>
                  <a:srgbClr val="FF3F3F"/>
                </a:solidFill>
              </a:rPr>
              <a:t>Mitbürger der Heiligen </a:t>
            </a:r>
            <a:r>
              <a:rPr lang="de-DE" sz="2400" dirty="0" smtClean="0">
                <a:solidFill>
                  <a:srgbClr val="C00000"/>
                </a:solidFill>
              </a:rPr>
              <a:t>und </a:t>
            </a:r>
          </a:p>
          <a:p>
            <a:r>
              <a:rPr lang="de-DE" sz="2400" dirty="0" smtClean="0">
                <a:solidFill>
                  <a:srgbClr val="FF3F3F"/>
                </a:solidFill>
              </a:rPr>
              <a:t>Hausangehörige </a:t>
            </a:r>
            <a:r>
              <a:rPr lang="de-DE" sz="2400" dirty="0">
                <a:solidFill>
                  <a:srgbClr val="FF3F3F"/>
                </a:solidFill>
              </a:rPr>
              <a:t>Gottes</a:t>
            </a:r>
            <a:r>
              <a:rPr lang="de-DE" sz="2400" dirty="0">
                <a:solidFill>
                  <a:srgbClr val="C00000"/>
                </a:solidFill>
              </a:rPr>
              <a:t>,</a:t>
            </a:r>
            <a:r>
              <a:rPr lang="de-DE" sz="2400" dirty="0"/>
              <a:t> </a:t>
            </a:r>
            <a:r>
              <a:rPr lang="de-DE" sz="2400" dirty="0" smtClean="0"/>
              <a:t>20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aufgebaut </a:t>
            </a:r>
            <a:r>
              <a:rPr lang="de-DE" sz="2400" dirty="0"/>
              <a:t>auf dem Fundament der Apostel und Propheten, </a:t>
            </a:r>
          </a:p>
          <a:p>
            <a:pPr marL="0" indent="0">
              <a:buNone/>
            </a:pPr>
            <a:r>
              <a:rPr lang="de-DE" sz="2400" dirty="0" smtClean="0"/>
              <a:t>            wobei </a:t>
            </a:r>
            <a:r>
              <a:rPr lang="de-DE" sz="2400" dirty="0"/>
              <a:t>Jesus Christus selbst der Haupt-Eckstein ist, </a:t>
            </a:r>
            <a:r>
              <a:rPr lang="de-DE" sz="2400" dirty="0" smtClean="0"/>
              <a:t>21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        in dem </a:t>
            </a:r>
            <a:r>
              <a:rPr lang="de-DE" sz="2400" dirty="0"/>
              <a:t>der ganze Bau,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    zusammengefügt</a:t>
            </a:r>
            <a:r>
              <a:rPr lang="de-DE" sz="2400" dirty="0"/>
              <a:t>,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wächst </a:t>
            </a:r>
            <a:r>
              <a:rPr lang="de-DE" sz="2400" dirty="0"/>
              <a:t>zu einem heiligen </a:t>
            </a:r>
            <a:r>
              <a:rPr lang="de-DE" sz="2400" dirty="0" smtClean="0"/>
              <a:t>Tempelheiligtum </a:t>
            </a:r>
            <a:r>
              <a:rPr lang="de-DE" sz="2400" dirty="0"/>
              <a:t>im Herrn, </a:t>
            </a:r>
            <a:r>
              <a:rPr lang="de-DE" sz="2400" dirty="0" smtClean="0"/>
              <a:t>22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in dem </a:t>
            </a:r>
            <a:r>
              <a:rPr lang="de-DE" sz="2400" dirty="0"/>
              <a:t>auch ihr mitgebaut werdet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zu </a:t>
            </a:r>
            <a:r>
              <a:rPr lang="de-DE" sz="2400" dirty="0"/>
              <a:t>einer </a:t>
            </a:r>
            <a:r>
              <a:rPr lang="de-DE" sz="2400" dirty="0" smtClean="0"/>
              <a:t>Wohnstätte </a:t>
            </a:r>
            <a:r>
              <a:rPr lang="de-DE" sz="2400" dirty="0"/>
              <a:t>Gottes im </a:t>
            </a:r>
            <a:r>
              <a:rPr lang="de-DE" sz="2400" dirty="0" smtClean="0"/>
              <a:t>Geist.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03947175"/>
      </p:ext>
    </p:extLst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r>
              <a:rPr lang="de-DE" sz="2800" dirty="0" smtClean="0"/>
              <a:t>2. Die Auswirkung </a:t>
            </a:r>
            <a:r>
              <a:rPr lang="de-DE" sz="2800" dirty="0"/>
              <a:t>dieser Kraft </a:t>
            </a:r>
            <a:r>
              <a:rPr lang="de-DE" sz="2800" dirty="0" smtClean="0"/>
              <a:t>im gesellschaftlichen Bereich 2,11-22 (</a:t>
            </a:r>
            <a:r>
              <a:rPr lang="de-DE" sz="2800" b="0" dirty="0"/>
              <a:t>Ein Aufruf </a:t>
            </a:r>
            <a:r>
              <a:rPr lang="de-DE" sz="2800" b="0" dirty="0" smtClean="0"/>
              <a:t>zum Bedenken</a:t>
            </a:r>
            <a:r>
              <a:rPr lang="de-DE" sz="2800" dirty="0" smtClean="0"/>
              <a:t>)</a:t>
            </a:r>
          </a:p>
          <a:p>
            <a:pPr lvl="1"/>
            <a:r>
              <a:rPr lang="de-DE" sz="2800" b="0" dirty="0" smtClean="0"/>
              <a:t>a. Warum sie daran denken sollen 2,11A</a:t>
            </a:r>
          </a:p>
          <a:p>
            <a:pPr marL="914400" lvl="2" indent="0">
              <a:buNone/>
            </a:pPr>
            <a:r>
              <a:rPr lang="de-DE" b="0" dirty="0" smtClean="0"/>
              <a:t>„</a:t>
            </a:r>
            <a:r>
              <a:rPr lang="de-DE" dirty="0" smtClean="0"/>
              <a:t>Darum</a:t>
            </a:r>
            <a:r>
              <a:rPr lang="de-DE" b="0" dirty="0" smtClean="0"/>
              <a:t>“</a:t>
            </a:r>
          </a:p>
          <a:p>
            <a:pPr lvl="3"/>
            <a:r>
              <a:rPr lang="de-DE" dirty="0" smtClean="0"/>
              <a:t>Weil Gott so viel getan hat   vgl. 2,1-10</a:t>
            </a:r>
          </a:p>
          <a:p>
            <a:pPr lvl="3"/>
            <a:r>
              <a:rPr lang="de-DE" dirty="0" smtClean="0"/>
              <a:t>Weil Paulus für sie betet   vgl. K. 1</a:t>
            </a:r>
          </a:p>
          <a:p>
            <a:pPr lvl="2"/>
            <a:endParaRPr lang="de-DE" b="0" dirty="0" smtClean="0"/>
          </a:p>
          <a:p>
            <a:pPr lvl="2"/>
            <a:endParaRPr lang="de-DE" dirty="0"/>
          </a:p>
          <a:p>
            <a:pPr lvl="1"/>
            <a:endParaRPr lang="de-DE" sz="2800" b="0" dirty="0"/>
          </a:p>
        </p:txBody>
      </p:sp>
    </p:spTree>
    <p:extLst>
      <p:ext uri="{BB962C8B-B14F-4D97-AF65-F5344CB8AC3E}">
        <p14:creationId xmlns:p14="http://schemas.microsoft.com/office/powerpoint/2010/main" val="3147850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homas Jettel\Documents\0TJ\My Dropbox\Arbeitsraum HJ\2 In Arbeit THOMAS\GUTE Karten\paulo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7547" y="-1"/>
            <a:ext cx="9008795" cy="8109521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Erste Missionsreise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878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332656"/>
            <a:ext cx="9252520" cy="6641976"/>
          </a:xfrm>
        </p:spPr>
        <p:txBody>
          <a:bodyPr/>
          <a:lstStyle/>
          <a:p>
            <a:pPr lvl="1"/>
            <a:r>
              <a:rPr lang="de-DE" sz="2800" b="0" dirty="0" smtClean="0"/>
              <a:t>b. Woran sie denken sollen 2,11.12</a:t>
            </a:r>
          </a:p>
          <a:p>
            <a:pPr lvl="2"/>
            <a:r>
              <a:rPr lang="de-DE" dirty="0" smtClean="0"/>
              <a:t>I: Was sie waren 2,11.12 (13A): „</a:t>
            </a:r>
            <a:r>
              <a:rPr lang="de-DE" dirty="0" smtClean="0">
                <a:solidFill>
                  <a:srgbClr val="0000FF"/>
                </a:solidFill>
              </a:rPr>
              <a:t>ferne</a:t>
            </a:r>
            <a:r>
              <a:rPr lang="de-DE" dirty="0" smtClean="0"/>
              <a:t>“</a:t>
            </a:r>
          </a:p>
          <a:p>
            <a:pPr lvl="3"/>
            <a:r>
              <a:rPr lang="de-DE" dirty="0" smtClean="0"/>
              <a:t>Sie waren </a:t>
            </a:r>
            <a:r>
              <a:rPr lang="de-DE" dirty="0" smtClean="0">
                <a:solidFill>
                  <a:srgbClr val="0000FF"/>
                </a:solidFill>
              </a:rPr>
              <a:t>von den Völkern, ohne Vorrechte</a:t>
            </a:r>
            <a:r>
              <a:rPr lang="de-DE" dirty="0" smtClean="0"/>
              <a:t>, draußen.</a:t>
            </a:r>
          </a:p>
          <a:p>
            <a:pPr lvl="3"/>
            <a:r>
              <a:rPr lang="de-DE" dirty="0" smtClean="0"/>
              <a:t>Sie waren die </a:t>
            </a:r>
            <a:r>
              <a:rPr lang="de-DE" dirty="0" err="1" smtClean="0">
                <a:solidFill>
                  <a:srgbClr val="0000FF"/>
                </a:solidFill>
              </a:rPr>
              <a:t>Unbeschnittenen</a:t>
            </a:r>
            <a:r>
              <a:rPr lang="de-DE" dirty="0"/>
              <a:t> </a:t>
            </a:r>
            <a:r>
              <a:rPr lang="de-DE" dirty="0" smtClean="0"/>
              <a:t>, d. h. Unreine.</a:t>
            </a:r>
          </a:p>
          <a:p>
            <a:pPr lvl="3"/>
            <a:r>
              <a:rPr lang="de-DE" dirty="0" smtClean="0"/>
              <a:t>Sie hatten </a:t>
            </a:r>
            <a:r>
              <a:rPr lang="de-DE" dirty="0" smtClean="0">
                <a:solidFill>
                  <a:srgbClr val="0000FF"/>
                </a:solidFill>
              </a:rPr>
              <a:t>keinen Messias</a:t>
            </a:r>
            <a:endParaRPr lang="de-DE" dirty="0">
              <a:solidFill>
                <a:srgbClr val="0000FF"/>
              </a:solidFill>
            </a:endParaRPr>
          </a:p>
          <a:p>
            <a:pPr lvl="3"/>
            <a:r>
              <a:rPr lang="de-DE" dirty="0" smtClean="0"/>
              <a:t>.. </a:t>
            </a:r>
            <a:r>
              <a:rPr lang="de-DE" dirty="0" smtClean="0">
                <a:solidFill>
                  <a:srgbClr val="0000FF"/>
                </a:solidFill>
              </a:rPr>
              <a:t>kein </a:t>
            </a:r>
            <a:r>
              <a:rPr lang="de-DE" dirty="0">
                <a:solidFill>
                  <a:srgbClr val="0000FF"/>
                </a:solidFill>
              </a:rPr>
              <a:t>Bürgerrecht </a:t>
            </a:r>
            <a:r>
              <a:rPr lang="de-DE" dirty="0" smtClean="0"/>
              <a:t>im Volk Gottes</a:t>
            </a:r>
            <a:endParaRPr lang="de-DE" dirty="0"/>
          </a:p>
          <a:p>
            <a:pPr lvl="3"/>
            <a:r>
              <a:rPr lang="de-DE" dirty="0" smtClean="0"/>
              <a:t>.. </a:t>
            </a:r>
            <a:r>
              <a:rPr lang="de-DE" dirty="0" smtClean="0">
                <a:solidFill>
                  <a:srgbClr val="0000FF"/>
                </a:solidFill>
              </a:rPr>
              <a:t>keine </a:t>
            </a:r>
            <a:r>
              <a:rPr lang="de-DE" dirty="0">
                <a:solidFill>
                  <a:srgbClr val="0000FF"/>
                </a:solidFill>
              </a:rPr>
              <a:t>Bündnisse der </a:t>
            </a:r>
            <a:r>
              <a:rPr lang="de-DE" dirty="0" smtClean="0">
                <a:solidFill>
                  <a:srgbClr val="0000FF"/>
                </a:solidFill>
              </a:rPr>
              <a:t>Verheißung</a:t>
            </a:r>
            <a:endParaRPr lang="de-DE" dirty="0">
              <a:solidFill>
                <a:srgbClr val="0000FF"/>
              </a:solidFill>
            </a:endParaRPr>
          </a:p>
          <a:p>
            <a:pPr lvl="3"/>
            <a:r>
              <a:rPr lang="de-DE" dirty="0" smtClean="0"/>
              <a:t>.. </a:t>
            </a:r>
            <a:r>
              <a:rPr lang="de-DE" dirty="0" smtClean="0">
                <a:solidFill>
                  <a:srgbClr val="0000FF"/>
                </a:solidFill>
              </a:rPr>
              <a:t>keine Hoffnung</a:t>
            </a:r>
            <a:endParaRPr lang="de-DE" dirty="0">
              <a:solidFill>
                <a:srgbClr val="0000FF"/>
              </a:solidFill>
            </a:endParaRPr>
          </a:p>
          <a:p>
            <a:pPr lvl="3"/>
            <a:r>
              <a:rPr lang="de-DE" dirty="0" smtClean="0"/>
              <a:t>.. </a:t>
            </a:r>
            <a:r>
              <a:rPr lang="de-DE" dirty="0" smtClean="0">
                <a:solidFill>
                  <a:srgbClr val="0000FF"/>
                </a:solidFill>
              </a:rPr>
              <a:t>keinen Gott</a:t>
            </a:r>
            <a:endParaRPr lang="de-DE" dirty="0">
              <a:solidFill>
                <a:srgbClr val="0000FF"/>
              </a:solidFill>
            </a:endParaRPr>
          </a:p>
          <a:p>
            <a:pPr lvl="2"/>
            <a:r>
              <a:rPr lang="de-DE" dirty="0" smtClean="0"/>
              <a:t>II: Was sie nun sind 2,13: Versöhnte, „nahe“</a:t>
            </a:r>
          </a:p>
          <a:p>
            <a:pPr lvl="3"/>
            <a:r>
              <a:rPr lang="de-DE" dirty="0" smtClean="0"/>
              <a:t>Was heißt das? </a:t>
            </a:r>
          </a:p>
          <a:p>
            <a:pPr lvl="3"/>
            <a:r>
              <a:rPr lang="de-DE" dirty="0" smtClean="0"/>
              <a:t>Wer? </a:t>
            </a:r>
          </a:p>
          <a:p>
            <a:pPr lvl="3"/>
            <a:r>
              <a:rPr lang="de-DE" dirty="0" smtClean="0"/>
              <a:t>Wann?</a:t>
            </a:r>
          </a:p>
          <a:p>
            <a:pPr lvl="3"/>
            <a:r>
              <a:rPr lang="de-DE" dirty="0" smtClean="0"/>
              <a:t>Wie? (Blut / Friede / in Christus)</a:t>
            </a:r>
          </a:p>
          <a:p>
            <a:pPr lvl="2"/>
            <a:r>
              <a:rPr lang="de-DE" dirty="0" smtClean="0"/>
              <a:t>III: Was ist die Begleiterscheinung des Nahewerdens? 2,14-16</a:t>
            </a:r>
          </a:p>
          <a:p>
            <a:pPr lvl="2"/>
            <a:endParaRPr lang="de-DE" dirty="0"/>
          </a:p>
          <a:p>
            <a:pPr lvl="1"/>
            <a:endParaRPr lang="de-DE" sz="2800" b="0" dirty="0"/>
          </a:p>
        </p:txBody>
      </p:sp>
    </p:spTree>
    <p:extLst>
      <p:ext uri="{BB962C8B-B14F-4D97-AF65-F5344CB8AC3E}">
        <p14:creationId xmlns:p14="http://schemas.microsoft.com/office/powerpoint/2010/main" val="37595058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88640"/>
            <a:ext cx="9324528" cy="6641976"/>
          </a:xfrm>
        </p:spPr>
        <p:txBody>
          <a:bodyPr/>
          <a:lstStyle/>
          <a:p>
            <a:pPr lvl="2"/>
            <a:r>
              <a:rPr lang="de-DE" dirty="0" smtClean="0"/>
              <a:t>III: Was die Begleiterscheinung des Nahewerdens ist: 2,14-16</a:t>
            </a:r>
          </a:p>
          <a:p>
            <a:pPr lvl="3"/>
            <a:r>
              <a:rPr lang="de-DE" dirty="0" smtClean="0"/>
              <a:t>Er machte die beiden eins (= machte Frieden), Wie?</a:t>
            </a:r>
          </a:p>
          <a:p>
            <a:pPr lvl="4"/>
            <a:r>
              <a:rPr lang="de-DE" dirty="0" smtClean="0"/>
              <a:t>Er löste die Scheidewand auf – durch das Kreuz</a:t>
            </a:r>
          </a:p>
          <a:p>
            <a:pPr lvl="4"/>
            <a:r>
              <a:rPr lang="de-DE" dirty="0" smtClean="0"/>
              <a:t>Er setzte das Gesetz (das uns schuldig sprach) außer Kraft.</a:t>
            </a:r>
          </a:p>
          <a:p>
            <a:pPr lvl="4"/>
            <a:r>
              <a:rPr lang="de-DE" dirty="0" smtClean="0"/>
              <a:t>Er schuf aus „zwei“ EINEN neuen Menschen</a:t>
            </a:r>
          </a:p>
          <a:p>
            <a:pPr lvl="4"/>
            <a:r>
              <a:rPr lang="de-DE" dirty="0" smtClean="0"/>
              <a:t>Er versöhnte die beiden in EINEM Leibe mit Gott ( = Heilungsprozess)</a:t>
            </a:r>
          </a:p>
          <a:p>
            <a:pPr lvl="3"/>
            <a:r>
              <a:rPr lang="de-DE" dirty="0" smtClean="0"/>
              <a:t>Christus ist nun in doppelter Weise unser Friede</a:t>
            </a:r>
          </a:p>
          <a:p>
            <a:pPr lvl="4"/>
            <a:r>
              <a:rPr lang="de-DE" dirty="0" smtClean="0"/>
              <a:t>Er tilgte </a:t>
            </a:r>
            <a:r>
              <a:rPr lang="de-DE" dirty="0"/>
              <a:t>in seiner </a:t>
            </a:r>
            <a:r>
              <a:rPr lang="de-DE" dirty="0" smtClean="0"/>
              <a:t>sterbenden Person unsere Schuld.</a:t>
            </a:r>
          </a:p>
          <a:p>
            <a:pPr lvl="4"/>
            <a:r>
              <a:rPr lang="de-DE" dirty="0" smtClean="0"/>
              <a:t>Er schuf in seiner auferstandenen Person unter uns eine neue Einheit.</a:t>
            </a:r>
          </a:p>
          <a:p>
            <a:pPr marL="1371600" lvl="3" indent="0">
              <a:buNone/>
            </a:pPr>
            <a:endParaRPr lang="de-DE" dirty="0" smtClean="0"/>
          </a:p>
          <a:p>
            <a:pPr lvl="2"/>
            <a:endParaRPr lang="de-DE" dirty="0"/>
          </a:p>
          <a:p>
            <a:pPr lvl="1"/>
            <a:endParaRPr lang="de-DE" sz="2800" b="0" dirty="0"/>
          </a:p>
        </p:txBody>
      </p:sp>
    </p:spTree>
    <p:extLst>
      <p:ext uri="{BB962C8B-B14F-4D97-AF65-F5344CB8AC3E}">
        <p14:creationId xmlns:p14="http://schemas.microsoft.com/office/powerpoint/2010/main" val="16751638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88640"/>
            <a:ext cx="9324528" cy="6641976"/>
          </a:xfrm>
        </p:spPr>
        <p:txBody>
          <a:bodyPr/>
          <a:lstStyle/>
          <a:p>
            <a:pPr lvl="1"/>
            <a:r>
              <a:rPr lang="de-DE" sz="2800" b="0" dirty="0" smtClean="0"/>
              <a:t>b. Woran sie denken sollen 2,11.12</a:t>
            </a:r>
          </a:p>
          <a:p>
            <a:pPr lvl="2"/>
            <a:r>
              <a:rPr lang="de-DE" sz="2000" dirty="0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de-DE" sz="18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r>
              <a:rPr lang="de-DE" sz="2000" dirty="0">
                <a:solidFill>
                  <a:schemeClr val="bg2">
                    <a:lumMod val="90000"/>
                  </a:schemeClr>
                </a:solidFill>
              </a:rPr>
              <a:t>Was sie waren 2,11.12 (13A): „ferne“</a:t>
            </a:r>
          </a:p>
          <a:p>
            <a:pPr lvl="2"/>
            <a:r>
              <a:rPr lang="de-DE" sz="2000" dirty="0">
                <a:solidFill>
                  <a:schemeClr val="bg2">
                    <a:lumMod val="90000"/>
                  </a:schemeClr>
                </a:solidFill>
              </a:rPr>
              <a:t>II: Was sie nun sind 2,13: Versöhnte, „nahe“</a:t>
            </a:r>
          </a:p>
          <a:p>
            <a:pPr lvl="2"/>
            <a:r>
              <a:rPr lang="de-DE" sz="2000" dirty="0" smtClean="0">
                <a:solidFill>
                  <a:schemeClr val="bg2">
                    <a:lumMod val="90000"/>
                  </a:schemeClr>
                </a:solidFill>
              </a:rPr>
              <a:t>III: Was die Begleiterscheinung des Nahewerdens ist: 2,14-16</a:t>
            </a:r>
          </a:p>
          <a:p>
            <a:pPr lvl="2"/>
            <a:r>
              <a:rPr lang="de-DE" dirty="0" smtClean="0"/>
              <a:t>IV: Was die erreichten Vorteile der Versöhnung </a:t>
            </a:r>
            <a:r>
              <a:rPr lang="de-DE" dirty="0"/>
              <a:t>sind </a:t>
            </a:r>
            <a:r>
              <a:rPr lang="de-DE" dirty="0" smtClean="0"/>
              <a:t>2,17-22</a:t>
            </a:r>
          </a:p>
          <a:p>
            <a:pPr lvl="3"/>
            <a:r>
              <a:rPr lang="de-DE" dirty="0" smtClean="0"/>
              <a:t>Das Angebot </a:t>
            </a:r>
            <a:r>
              <a:rPr lang="de-DE" dirty="0"/>
              <a:t>des </a:t>
            </a:r>
            <a:r>
              <a:rPr lang="de-DE" dirty="0" smtClean="0"/>
              <a:t>Friedens V. 17</a:t>
            </a:r>
          </a:p>
          <a:p>
            <a:pPr lvl="3"/>
            <a:r>
              <a:rPr lang="de-DE" dirty="0" smtClean="0"/>
              <a:t>Zutritt </a:t>
            </a:r>
            <a:r>
              <a:rPr lang="de-DE" dirty="0"/>
              <a:t>zum Vater im </a:t>
            </a:r>
            <a:r>
              <a:rPr lang="de-DE" dirty="0" smtClean="0"/>
              <a:t>Himmel V. 18</a:t>
            </a:r>
          </a:p>
          <a:p>
            <a:pPr lvl="3"/>
            <a:r>
              <a:rPr lang="de-DE" dirty="0" err="1"/>
              <a:t>G</a:t>
            </a:r>
            <a:r>
              <a:rPr lang="de-DE" dirty="0" err="1" smtClean="0"/>
              <a:t>liedschaft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 smtClean="0"/>
              <a:t>Gottes Familie V. 19</a:t>
            </a:r>
          </a:p>
          <a:p>
            <a:pPr lvl="3"/>
            <a:r>
              <a:rPr lang="de-DE" dirty="0"/>
              <a:t>E</a:t>
            </a:r>
            <a:r>
              <a:rPr lang="de-DE" dirty="0" smtClean="0"/>
              <a:t>in </a:t>
            </a:r>
            <a:r>
              <a:rPr lang="de-DE" dirty="0"/>
              <a:t>zuverlässiges F</a:t>
            </a:r>
            <a:r>
              <a:rPr lang="de-DE" dirty="0" smtClean="0"/>
              <a:t>undament V. 20</a:t>
            </a:r>
          </a:p>
          <a:p>
            <a:pPr lvl="3"/>
            <a:r>
              <a:rPr lang="de-DE" dirty="0" smtClean="0"/>
              <a:t>Das Vorrecht</a:t>
            </a:r>
            <a:r>
              <a:rPr lang="de-DE" dirty="0"/>
              <a:t>, </a:t>
            </a:r>
            <a:r>
              <a:rPr lang="de-DE" dirty="0" smtClean="0"/>
              <a:t>eine Wohnstätte Gottes zu sein V. 21.22 </a:t>
            </a:r>
          </a:p>
        </p:txBody>
      </p:sp>
    </p:spTree>
    <p:extLst>
      <p:ext uri="{BB962C8B-B14F-4D97-AF65-F5344CB8AC3E}">
        <p14:creationId xmlns:p14="http://schemas.microsoft.com/office/powerpoint/2010/main" val="21631113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641976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I. Teil: Die </a:t>
            </a:r>
            <a:r>
              <a:rPr lang="de-DE" sz="2800" u="sng" cap="all" dirty="0" err="1" smtClean="0"/>
              <a:t>HeilsVorrechte</a:t>
            </a:r>
            <a:r>
              <a:rPr lang="de-DE" sz="2800" u="sng" cap="all" dirty="0" smtClean="0"/>
              <a:t>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1,3 -3,21</a:t>
            </a:r>
          </a:p>
          <a:p>
            <a:pPr marL="571500" indent="-571500">
              <a:buAutoNum type="romanUcPeriod"/>
            </a:pPr>
            <a:endParaRPr lang="de-DE" sz="2800" cap="all" dirty="0"/>
          </a:p>
          <a:p>
            <a:r>
              <a:rPr lang="de-DE" sz="2800" cap="small" dirty="0" smtClean="0">
                <a:solidFill>
                  <a:schemeClr val="bg2">
                    <a:lumMod val="90000"/>
                  </a:schemeClr>
                </a:solidFill>
              </a:rPr>
              <a:t>A. Die Heilsvorrechte – Gegenstand des Gebets K. 1</a:t>
            </a:r>
          </a:p>
          <a:p>
            <a:r>
              <a:rPr lang="de-DE" sz="2800" cap="small" dirty="0" smtClean="0">
                <a:solidFill>
                  <a:schemeClr val="bg2">
                    <a:lumMod val="90000"/>
                  </a:schemeClr>
                </a:solidFill>
              </a:rPr>
              <a:t>B</a:t>
            </a:r>
            <a:r>
              <a:rPr lang="de-DE" sz="2800" cap="small" dirty="0">
                <a:solidFill>
                  <a:schemeClr val="bg2">
                    <a:lumMod val="90000"/>
                  </a:schemeClr>
                </a:solidFill>
              </a:rPr>
              <a:t>. Die Heilsvorrechte </a:t>
            </a:r>
            <a:r>
              <a:rPr lang="de-DE" sz="2800" cap="small" dirty="0" smtClean="0">
                <a:solidFill>
                  <a:schemeClr val="bg2">
                    <a:lumMod val="90000"/>
                  </a:schemeClr>
                </a:solidFill>
              </a:rPr>
              <a:t>– Auswirkung </a:t>
            </a:r>
            <a:r>
              <a:rPr lang="de-DE" sz="2800" cap="small" dirty="0">
                <a:solidFill>
                  <a:schemeClr val="bg2">
                    <a:lumMod val="90000"/>
                  </a:schemeClr>
                </a:solidFill>
              </a:rPr>
              <a:t>der Kraft Gottes K. 2</a:t>
            </a:r>
            <a:endParaRPr lang="de-DE" sz="2800" i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de-DE" sz="2800" cap="small" dirty="0" smtClean="0"/>
              <a:t>C. </a:t>
            </a:r>
            <a:r>
              <a:rPr lang="de-DE" sz="2800" cap="small" dirty="0"/>
              <a:t>Die Heilsvorrechte </a:t>
            </a:r>
            <a:r>
              <a:rPr lang="de-DE" sz="2800" cap="small" dirty="0" smtClean="0"/>
              <a:t>– Anlass zu erneuter Fürbitte</a:t>
            </a:r>
            <a:r>
              <a:rPr lang="de-DE" sz="2800" dirty="0" smtClean="0"/>
              <a:t> K. 3 </a:t>
            </a:r>
          </a:p>
          <a:p>
            <a:pPr lvl="1"/>
            <a:r>
              <a:rPr lang="de-DE" sz="2400" dirty="0" smtClean="0"/>
              <a:t>1. Was Paulus in die Fürbitte treibt 3,1-13</a:t>
            </a:r>
          </a:p>
          <a:p>
            <a:pPr lvl="1"/>
            <a:r>
              <a:rPr lang="de-DE" sz="2400" dirty="0" smtClean="0"/>
              <a:t>2. Wie und wofür er betet 3,14-21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880515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7A37"/>
                </a:solidFill>
              </a:rPr>
              <a:t>3,1 </a:t>
            </a:r>
            <a:r>
              <a:rPr lang="de-DE" sz="2400" dirty="0">
                <a:solidFill>
                  <a:srgbClr val="007A37"/>
                </a:solidFill>
              </a:rPr>
              <a:t>Aus diesem Grunde (</a:t>
            </a:r>
            <a:r>
              <a:rPr lang="de-DE" sz="2400" i="1" dirty="0">
                <a:solidFill>
                  <a:srgbClr val="007A37"/>
                </a:solidFill>
              </a:rPr>
              <a:t>ist es, dass</a:t>
            </a:r>
            <a:r>
              <a:rPr lang="de-DE" sz="2400" dirty="0">
                <a:solidFill>
                  <a:srgbClr val="007A37"/>
                </a:solidFill>
              </a:rPr>
              <a:t>) ich, </a:t>
            </a:r>
            <a:r>
              <a:rPr lang="de-DE" sz="2400" dirty="0" smtClean="0">
                <a:solidFill>
                  <a:srgbClr val="007A37"/>
                </a:solidFill>
              </a:rPr>
              <a:t>Paulus</a:t>
            </a:r>
            <a:r>
              <a:rPr lang="de-DE" sz="2400" dirty="0">
                <a:solidFill>
                  <a:srgbClr val="007A37"/>
                </a:solidFill>
              </a:rPr>
              <a:t>, </a:t>
            </a:r>
            <a:r>
              <a:rPr lang="de-DE" sz="2400" dirty="0" smtClean="0">
                <a:solidFill>
                  <a:srgbClr val="007A37"/>
                </a:solidFill>
              </a:rPr>
              <a:t>Gebundener </a:t>
            </a:r>
            <a:r>
              <a:rPr lang="de-DE" sz="2400" dirty="0">
                <a:solidFill>
                  <a:srgbClr val="007A37"/>
                </a:solidFill>
              </a:rPr>
              <a:t>Christi Jesu für euch, </a:t>
            </a:r>
            <a:r>
              <a:rPr lang="de-DE" sz="2400" dirty="0" smtClean="0">
                <a:solidFill>
                  <a:srgbClr val="007A37"/>
                </a:solidFill>
              </a:rPr>
              <a:t>die von </a:t>
            </a:r>
            <a:r>
              <a:rPr lang="de-DE" sz="2400" dirty="0">
                <a:solidFill>
                  <a:srgbClr val="007A37"/>
                </a:solidFill>
              </a:rPr>
              <a:t>den </a:t>
            </a:r>
            <a:r>
              <a:rPr lang="de-DE" sz="2400" dirty="0" smtClean="0">
                <a:solidFill>
                  <a:srgbClr val="007A37"/>
                </a:solidFill>
              </a:rPr>
              <a:t>Völkern, </a:t>
            </a:r>
            <a:r>
              <a:rPr lang="de-DE" sz="2400" dirty="0">
                <a:solidFill>
                  <a:srgbClr val="007A37"/>
                </a:solidFill>
                <a:sym typeface="Symbol"/>
              </a:rPr>
              <a:t></a:t>
            </a:r>
            <a:r>
              <a:rPr lang="de-DE" sz="2400" dirty="0">
                <a:solidFill>
                  <a:srgbClr val="007A37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400" dirty="0"/>
              <a:t>2 (wenn ihr nämlich </a:t>
            </a:r>
            <a:r>
              <a:rPr lang="de-DE" sz="2400" dirty="0">
                <a:solidFill>
                  <a:srgbClr val="C00000"/>
                </a:solidFill>
              </a:rPr>
              <a:t>von der V</a:t>
            </a:r>
            <a:r>
              <a:rPr lang="de-DE" sz="2400" dirty="0" smtClean="0">
                <a:solidFill>
                  <a:srgbClr val="C00000"/>
                </a:solidFill>
              </a:rPr>
              <a:t>erwaltung der </a:t>
            </a:r>
            <a:r>
              <a:rPr lang="de-DE" sz="2400" dirty="0">
                <a:solidFill>
                  <a:srgbClr val="C00000"/>
                </a:solidFill>
              </a:rPr>
              <a:t>Gnade Gottes gehört habt, </a:t>
            </a:r>
            <a:r>
              <a:rPr lang="de-DE" sz="2400" dirty="0" smtClean="0">
                <a:solidFill>
                  <a:srgbClr val="C00000"/>
                </a:solidFill>
              </a:rPr>
              <a:t>die </a:t>
            </a:r>
            <a:r>
              <a:rPr lang="de-DE" sz="2400" dirty="0">
                <a:solidFill>
                  <a:srgbClr val="C00000"/>
                </a:solidFill>
              </a:rPr>
              <a:t>mir für euch gegeben wurde</a:t>
            </a:r>
            <a:r>
              <a:rPr lang="de-DE" sz="2400" dirty="0"/>
              <a:t>, </a:t>
            </a:r>
          </a:p>
          <a:p>
            <a:pPr marL="0" indent="0">
              <a:buNone/>
            </a:pPr>
            <a:r>
              <a:rPr lang="de-DE" sz="2400" dirty="0"/>
              <a:t>3 dass </a:t>
            </a:r>
            <a:r>
              <a:rPr lang="de-DE" sz="2400" dirty="0" smtClean="0"/>
              <a:t>er mir </a:t>
            </a:r>
            <a:r>
              <a:rPr lang="de-DE" sz="2400" dirty="0">
                <a:solidFill>
                  <a:srgbClr val="C00000"/>
                </a:solidFill>
              </a:rPr>
              <a:t>das Geheimnis </a:t>
            </a:r>
            <a:r>
              <a:rPr lang="de-DE" sz="2400" dirty="0"/>
              <a:t>durch Offenbarung </a:t>
            </a:r>
            <a:r>
              <a:rPr lang="de-DE" sz="2400" dirty="0" smtClean="0"/>
              <a:t>kundtat,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sowie ich zuvor </a:t>
            </a:r>
            <a:r>
              <a:rPr lang="de-DE" sz="2400" dirty="0" smtClean="0"/>
              <a:t>kurz geschrieben </a:t>
            </a:r>
            <a:r>
              <a:rPr lang="de-DE" sz="2400" dirty="0"/>
              <a:t>habe, </a:t>
            </a:r>
          </a:p>
          <a:p>
            <a:pPr marL="0" indent="0">
              <a:buNone/>
            </a:pPr>
            <a:r>
              <a:rPr lang="de-DE" sz="2400" dirty="0"/>
              <a:t>    4 woran ihr, </a:t>
            </a:r>
            <a:r>
              <a:rPr lang="de-DE" sz="2400" dirty="0" smtClean="0"/>
              <a:t>wenn </a:t>
            </a:r>
            <a:r>
              <a:rPr lang="de-DE" sz="2400" dirty="0"/>
              <a:t>ihr es lest, bemerken </a:t>
            </a:r>
            <a:r>
              <a:rPr lang="de-DE" sz="2400" dirty="0" smtClean="0"/>
              <a:t>könnt mein Verständnis in dem </a:t>
            </a:r>
            <a:r>
              <a:rPr lang="de-DE" sz="2400" dirty="0" smtClean="0">
                <a:solidFill>
                  <a:srgbClr val="C00000"/>
                </a:solidFill>
              </a:rPr>
              <a:t>Geheimnis des Christus</a:t>
            </a:r>
            <a:r>
              <a:rPr lang="de-DE" sz="2400" dirty="0" smtClean="0"/>
              <a:t>, 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  5 </a:t>
            </a:r>
            <a:r>
              <a:rPr lang="de-DE" sz="2400" dirty="0" smtClean="0"/>
              <a:t>das in </a:t>
            </a:r>
            <a:r>
              <a:rPr lang="de-DE" sz="2400" dirty="0"/>
              <a:t>anderen Geschlechtern den </a:t>
            </a:r>
            <a:r>
              <a:rPr lang="de-DE" sz="2400" dirty="0" smtClean="0"/>
              <a:t>Söhnen der Menschen nicht zur Kenntnis gebracht wurde</a:t>
            </a:r>
            <a:r>
              <a:rPr lang="de-DE" sz="2400" dirty="0"/>
              <a:t>, </a:t>
            </a:r>
          </a:p>
          <a:p>
            <a:pPr marL="0" indent="0">
              <a:buNone/>
            </a:pPr>
            <a:r>
              <a:rPr lang="de-DE" sz="2400" dirty="0"/>
              <a:t>        wie es </a:t>
            </a:r>
            <a:r>
              <a:rPr lang="de-DE" sz="2400" dirty="0" smtClean="0"/>
              <a:t>nun seinen </a:t>
            </a:r>
            <a:r>
              <a:rPr lang="de-DE" sz="2400" dirty="0"/>
              <a:t>heiligen Aposteln </a:t>
            </a:r>
            <a:r>
              <a:rPr lang="de-DE" sz="2400" dirty="0" smtClean="0"/>
              <a:t>und </a:t>
            </a:r>
            <a:r>
              <a:rPr lang="de-DE" sz="2400" dirty="0"/>
              <a:t>Propheten im </a:t>
            </a:r>
            <a:r>
              <a:rPr lang="de-DE" sz="2400" dirty="0" smtClean="0"/>
              <a:t>Geist geoffenbart wurde</a:t>
            </a:r>
            <a:r>
              <a:rPr lang="de-DE" sz="2400" dirty="0"/>
              <a:t>, </a:t>
            </a:r>
            <a:r>
              <a:rPr lang="de-DE" sz="2400" dirty="0" smtClean="0"/>
              <a:t>6</a:t>
            </a:r>
            <a:endParaRPr lang="de-DE" sz="2400" dirty="0"/>
          </a:p>
          <a:p>
            <a:r>
              <a:rPr lang="de-DE" sz="2400" dirty="0"/>
              <a:t>        </a:t>
            </a:r>
            <a:r>
              <a:rPr lang="de-DE" sz="2400" dirty="0" smtClean="0">
                <a:solidFill>
                  <a:srgbClr val="C00000"/>
                </a:solidFill>
              </a:rPr>
              <a:t>dass</a:t>
            </a:r>
            <a:r>
              <a:rPr lang="de-DE" sz="2400" dirty="0" smtClean="0"/>
              <a:t> die von den Völkern </a:t>
            </a:r>
            <a:r>
              <a:rPr lang="de-DE" sz="2400" dirty="0" smtClean="0">
                <a:solidFill>
                  <a:srgbClr val="FF0000"/>
                </a:solidFill>
              </a:rPr>
              <a:t>Mit-Erben</a:t>
            </a:r>
            <a:r>
              <a:rPr lang="de-DE" sz="2400" dirty="0" smtClean="0"/>
              <a:t> ‹seien› </a:t>
            </a:r>
          </a:p>
          <a:p>
            <a:r>
              <a:rPr lang="de-DE" sz="2400" dirty="0" smtClean="0"/>
              <a:t>        und ein </a:t>
            </a:r>
            <a:r>
              <a:rPr lang="de-DE" sz="2400" dirty="0" smtClean="0">
                <a:solidFill>
                  <a:srgbClr val="FF0000"/>
                </a:solidFill>
              </a:rPr>
              <a:t>Mit-Leib</a:t>
            </a:r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/>
              <a:t>        und </a:t>
            </a:r>
            <a:r>
              <a:rPr lang="de-DE" sz="2400" dirty="0" smtClean="0">
                <a:solidFill>
                  <a:srgbClr val="FF0000"/>
                </a:solidFill>
              </a:rPr>
              <a:t>Mitteilhabende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seiner </a:t>
            </a:r>
            <a:r>
              <a:rPr lang="de-DE" sz="2400" dirty="0">
                <a:solidFill>
                  <a:srgbClr val="FF0000"/>
                </a:solidFill>
              </a:rPr>
              <a:t>Verheißung </a:t>
            </a:r>
            <a:r>
              <a:rPr lang="de-DE" sz="2400" dirty="0"/>
              <a:t>seien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             in dem Christus </a:t>
            </a:r>
            <a:r>
              <a:rPr lang="de-DE" sz="2400" dirty="0" smtClean="0"/>
              <a:t>durch </a:t>
            </a:r>
            <a:r>
              <a:rPr lang="de-DE" sz="2400" dirty="0"/>
              <a:t>das Evangelium, </a:t>
            </a:r>
          </a:p>
        </p:txBody>
      </p:sp>
    </p:spTree>
    <p:extLst>
      <p:ext uri="{BB962C8B-B14F-4D97-AF65-F5344CB8AC3E}">
        <p14:creationId xmlns:p14="http://schemas.microsoft.com/office/powerpoint/2010/main" val="3972360926"/>
      </p:ext>
    </p:extLst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7  </a:t>
            </a:r>
            <a:r>
              <a:rPr lang="de-DE" sz="2400" dirty="0" smtClean="0">
                <a:solidFill>
                  <a:srgbClr val="C00000"/>
                </a:solidFill>
              </a:rPr>
              <a:t>dessen </a:t>
            </a:r>
            <a:r>
              <a:rPr lang="de-DE" sz="2400" dirty="0">
                <a:solidFill>
                  <a:srgbClr val="C00000"/>
                </a:solidFill>
              </a:rPr>
              <a:t>Diener ich geworden bin </a:t>
            </a:r>
            <a:r>
              <a:rPr lang="de-DE" sz="2400" dirty="0">
                <a:solidFill>
                  <a:schemeClr val="tx1"/>
                </a:solidFill>
              </a:rPr>
              <a:t>nach der Gabe der Gnade Gottes, </a:t>
            </a:r>
            <a:endParaRPr lang="de-DE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       die </a:t>
            </a:r>
            <a:r>
              <a:rPr lang="de-DE" sz="2000" dirty="0">
                <a:solidFill>
                  <a:schemeClr val="tx1"/>
                </a:solidFill>
              </a:rPr>
              <a:t>mir gegeben worden </a:t>
            </a:r>
            <a:r>
              <a:rPr lang="de-DE" sz="2000" dirty="0" smtClean="0">
                <a:solidFill>
                  <a:schemeClr val="tx1"/>
                </a:solidFill>
              </a:rPr>
              <a:t>war nach </a:t>
            </a:r>
            <a:r>
              <a:rPr lang="de-DE" sz="2000" dirty="0">
                <a:solidFill>
                  <a:schemeClr val="tx1"/>
                </a:solidFill>
              </a:rPr>
              <a:t>der Wirkung seiner Kraft; </a:t>
            </a:r>
            <a:r>
              <a:rPr lang="de-DE" sz="2000" dirty="0"/>
              <a:t>8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mir</a:t>
            </a:r>
            <a:r>
              <a:rPr lang="de-DE" sz="2400" dirty="0">
                <a:solidFill>
                  <a:schemeClr val="tx1"/>
                </a:solidFill>
              </a:rPr>
              <a:t>, dem </a:t>
            </a:r>
            <a:r>
              <a:rPr lang="de-DE" sz="2400" dirty="0" smtClean="0">
                <a:solidFill>
                  <a:schemeClr val="tx1"/>
                </a:solidFill>
              </a:rPr>
              <a:t>Geringsten von allen </a:t>
            </a:r>
            <a:r>
              <a:rPr lang="de-DE" sz="2400" dirty="0">
                <a:solidFill>
                  <a:schemeClr val="tx1"/>
                </a:solidFill>
              </a:rPr>
              <a:t>Heiligen, wurde diese Gnade gegeben, </a:t>
            </a:r>
          </a:p>
          <a:p>
            <a:r>
              <a:rPr lang="de-DE" sz="2400" dirty="0" smtClean="0">
                <a:solidFill>
                  <a:srgbClr val="C00000"/>
                </a:solidFill>
              </a:rPr>
              <a:t>unter denen, die von den Völkern sind, den </a:t>
            </a:r>
            <a:r>
              <a:rPr lang="de-DE" sz="2400" dirty="0" err="1">
                <a:solidFill>
                  <a:srgbClr val="C00000"/>
                </a:solidFill>
              </a:rPr>
              <a:t>unausforschlichen</a:t>
            </a:r>
            <a:r>
              <a:rPr lang="de-DE" sz="2400" dirty="0">
                <a:solidFill>
                  <a:srgbClr val="C00000"/>
                </a:solidFill>
              </a:rPr>
              <a:t> Reichtum Christi </a:t>
            </a:r>
            <a:r>
              <a:rPr lang="de-DE" sz="2400" dirty="0" smtClean="0">
                <a:solidFill>
                  <a:srgbClr val="C00000"/>
                </a:solidFill>
              </a:rPr>
              <a:t>als </a:t>
            </a:r>
            <a:r>
              <a:rPr lang="de-DE" sz="2400" dirty="0">
                <a:solidFill>
                  <a:srgbClr val="C00000"/>
                </a:solidFill>
              </a:rPr>
              <a:t>Evangelium zu </a:t>
            </a:r>
            <a:r>
              <a:rPr lang="de-DE" sz="2400" dirty="0" smtClean="0">
                <a:solidFill>
                  <a:srgbClr val="C00000"/>
                </a:solidFill>
              </a:rPr>
              <a:t>verkündigen  </a:t>
            </a:r>
            <a:r>
              <a:rPr lang="de-DE" sz="2400" dirty="0"/>
              <a:t>9 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C00000"/>
                </a:solidFill>
              </a:rPr>
              <a:t>und </a:t>
            </a:r>
            <a:r>
              <a:rPr lang="de-DE" sz="2400" dirty="0">
                <a:solidFill>
                  <a:srgbClr val="C00000"/>
                </a:solidFill>
              </a:rPr>
              <a:t>alle darüber zu erleuchten, </a:t>
            </a:r>
            <a:r>
              <a:rPr lang="de-DE" sz="2400" dirty="0" smtClean="0">
                <a:solidFill>
                  <a:srgbClr val="C00000"/>
                </a:solidFill>
              </a:rPr>
              <a:t>was </a:t>
            </a:r>
            <a:r>
              <a:rPr lang="de-DE" sz="2400" dirty="0">
                <a:solidFill>
                  <a:srgbClr val="C00000"/>
                </a:solidFill>
              </a:rPr>
              <a:t>die </a:t>
            </a:r>
            <a:r>
              <a:rPr lang="de-DE" sz="2400" dirty="0" smtClean="0">
                <a:solidFill>
                  <a:srgbClr val="C00000"/>
                </a:solidFill>
              </a:rPr>
              <a:t>Gemeinschaft des </a:t>
            </a:r>
            <a:r>
              <a:rPr lang="de-DE" sz="2400" dirty="0">
                <a:solidFill>
                  <a:srgbClr val="C00000"/>
                </a:solidFill>
              </a:rPr>
              <a:t>Geheimnisses sei, </a:t>
            </a:r>
          </a:p>
          <a:p>
            <a:pPr marL="0" indent="0">
              <a:buNone/>
            </a:pPr>
            <a:r>
              <a:rPr lang="de-DE" sz="2400" dirty="0"/>
              <a:t>         </a:t>
            </a:r>
            <a:r>
              <a:rPr lang="de-DE" sz="2400" dirty="0" smtClean="0"/>
              <a:t>    </a:t>
            </a:r>
            <a:r>
              <a:rPr lang="de-DE" sz="2000" dirty="0" smtClean="0"/>
              <a:t>das </a:t>
            </a:r>
            <a:r>
              <a:rPr lang="de-DE" sz="2000" dirty="0"/>
              <a:t>von Ewigkeit her in Gott verborgen </a:t>
            </a:r>
            <a:r>
              <a:rPr lang="de-DE" sz="2000" dirty="0" smtClean="0"/>
              <a:t>gewesen war, der </a:t>
            </a:r>
            <a:r>
              <a:rPr lang="de-DE" sz="2000" dirty="0"/>
              <a:t>alles durch Jesus Christus </a:t>
            </a:r>
            <a:r>
              <a:rPr lang="de-DE" sz="2000" dirty="0" smtClean="0"/>
              <a:t>schuf</a:t>
            </a:r>
            <a:r>
              <a:rPr lang="de-DE" sz="2000" dirty="0"/>
              <a:t>, </a:t>
            </a:r>
            <a:r>
              <a:rPr lang="de-DE" sz="2000" dirty="0" smtClean="0"/>
              <a:t>10</a:t>
            </a:r>
            <a:endParaRPr lang="de-DE" sz="2000" dirty="0"/>
          </a:p>
          <a:p>
            <a:r>
              <a:rPr lang="de-DE" sz="2400" dirty="0" smtClean="0">
                <a:solidFill>
                  <a:srgbClr val="C00000"/>
                </a:solidFill>
              </a:rPr>
              <a:t>damit nun den Erstrangigen und Autoritäten </a:t>
            </a:r>
            <a:r>
              <a:rPr lang="de-DE" sz="2400" dirty="0">
                <a:solidFill>
                  <a:srgbClr val="C00000"/>
                </a:solidFill>
              </a:rPr>
              <a:t>in den himmlischen </a:t>
            </a:r>
            <a:r>
              <a:rPr lang="de-DE" sz="2400" i="1" dirty="0">
                <a:solidFill>
                  <a:srgbClr val="C00000"/>
                </a:solidFill>
              </a:rPr>
              <a:t>Bereichen</a:t>
            </a:r>
            <a:r>
              <a:rPr lang="de-DE" sz="2400" dirty="0">
                <a:solidFill>
                  <a:srgbClr val="C00000"/>
                </a:solidFill>
              </a:rPr>
              <a:t> durch die Gemeinde die </a:t>
            </a:r>
            <a:r>
              <a:rPr lang="de-DE" sz="2400" dirty="0" smtClean="0">
                <a:solidFill>
                  <a:srgbClr val="C00000"/>
                </a:solidFill>
              </a:rPr>
              <a:t>sehr mannigfaltige </a:t>
            </a:r>
            <a:r>
              <a:rPr lang="de-DE" sz="2400" dirty="0">
                <a:solidFill>
                  <a:srgbClr val="C00000"/>
                </a:solidFill>
              </a:rPr>
              <a:t>Weisheit Gottes kund </a:t>
            </a:r>
            <a:r>
              <a:rPr lang="de-DE" sz="2400" dirty="0" smtClean="0">
                <a:solidFill>
                  <a:srgbClr val="C00000"/>
                </a:solidFill>
              </a:rPr>
              <a:t>würde </a:t>
            </a:r>
            <a:r>
              <a:rPr lang="de-DE" sz="2400" dirty="0" smtClean="0"/>
              <a:t>11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</a:t>
            </a:r>
            <a:r>
              <a:rPr lang="de-DE" sz="2000" dirty="0" smtClean="0"/>
              <a:t>nach </a:t>
            </a:r>
            <a:r>
              <a:rPr lang="de-DE" sz="2000" dirty="0"/>
              <a:t>dem Vorsatz der Ewigkeit,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den </a:t>
            </a:r>
            <a:r>
              <a:rPr lang="de-DE" sz="2000" dirty="0"/>
              <a:t>er </a:t>
            </a:r>
            <a:r>
              <a:rPr lang="de-DE" sz="2000" dirty="0" smtClean="0"/>
              <a:t>in </a:t>
            </a:r>
            <a:r>
              <a:rPr lang="de-DE" sz="2000" dirty="0"/>
              <a:t>Christus Jesus, unserem Herrn, verwirklichte </a:t>
            </a:r>
            <a:r>
              <a:rPr lang="de-DE" sz="2000" dirty="0" smtClean="0"/>
              <a:t>12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</a:t>
            </a:r>
            <a:r>
              <a:rPr lang="de-DE" sz="2000" dirty="0" smtClean="0"/>
              <a:t>  </a:t>
            </a:r>
            <a:r>
              <a:rPr lang="de-DE" sz="2000" dirty="0"/>
              <a:t> </a:t>
            </a:r>
            <a:r>
              <a:rPr lang="de-DE" sz="2000" dirty="0" smtClean="0"/>
              <a:t>   in dem wir </a:t>
            </a:r>
            <a:r>
              <a:rPr lang="de-DE" sz="2000" dirty="0"/>
              <a:t>die Freimütigkeit und </a:t>
            </a:r>
            <a:r>
              <a:rPr lang="de-DE" sz="2000" dirty="0" smtClean="0"/>
              <a:t>den </a:t>
            </a:r>
            <a:r>
              <a:rPr lang="de-DE" sz="2000" dirty="0"/>
              <a:t>Zutritt in Zuversicht haben 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durch </a:t>
            </a:r>
            <a:r>
              <a:rPr lang="de-DE" sz="2000" dirty="0"/>
              <a:t>den Glauben an ihn, </a:t>
            </a:r>
          </a:p>
          <a:p>
            <a:pPr marL="0" indent="0">
              <a:buNone/>
            </a:pPr>
            <a:r>
              <a:rPr lang="de-DE" sz="2000" dirty="0"/>
              <a:t>13 weshalb ich </a:t>
            </a:r>
            <a:r>
              <a:rPr lang="de-DE" sz="2000" dirty="0" smtClean="0"/>
              <a:t>[euch] bitte</a:t>
            </a:r>
            <a:r>
              <a:rPr lang="de-DE" sz="2000" dirty="0"/>
              <a:t>, nicht mutlos zu </a:t>
            </a:r>
            <a:r>
              <a:rPr lang="de-DE" sz="2000" dirty="0" smtClean="0"/>
              <a:t>werden in </a:t>
            </a:r>
            <a:r>
              <a:rPr lang="de-DE" sz="2000" dirty="0"/>
              <a:t>meinen </a:t>
            </a:r>
            <a:r>
              <a:rPr lang="de-DE" sz="2000" dirty="0" smtClean="0"/>
              <a:t>Bedrängnissen für euch, die </a:t>
            </a:r>
            <a:r>
              <a:rPr lang="de-DE" sz="2000" dirty="0"/>
              <a:t>eure </a:t>
            </a:r>
            <a:r>
              <a:rPr lang="de-DE" sz="2000" dirty="0" smtClean="0"/>
              <a:t>Herrlichkeit </a:t>
            </a:r>
            <a:r>
              <a:rPr lang="de-DE" sz="2000" dirty="0"/>
              <a:t>sind) </a:t>
            </a:r>
            <a:r>
              <a:rPr lang="de-DE" sz="2000" dirty="0">
                <a:sym typeface="Symbol"/>
              </a:rPr>
              <a:t></a:t>
            </a: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27527"/>
      </p:ext>
    </p:ext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17346"/>
            <a:ext cx="9433048" cy="6840654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/>
              <a:t>1. Was Paulus in die Fürbitte treibt 3,1-13</a:t>
            </a:r>
          </a:p>
          <a:p>
            <a:pPr lvl="1"/>
            <a:r>
              <a:rPr lang="de-DE" i="1" dirty="0"/>
              <a:t>a</a:t>
            </a:r>
            <a:r>
              <a:rPr lang="de-DE" sz="2800" i="1" dirty="0" smtClean="0"/>
              <a:t>: Das </a:t>
            </a:r>
            <a:r>
              <a:rPr lang="de-DE" sz="2800" i="1" dirty="0"/>
              <a:t>in K. 2 Ausgeführte </a:t>
            </a:r>
            <a:r>
              <a:rPr lang="de-DE" sz="2800" i="1" dirty="0" smtClean="0"/>
              <a:t> (</a:t>
            </a:r>
            <a:r>
              <a:rPr lang="de-DE" sz="2800" b="0" dirty="0" smtClean="0">
                <a:solidFill>
                  <a:schemeClr val="tx1"/>
                </a:solidFill>
              </a:rPr>
              <a:t>„</a:t>
            </a:r>
            <a:r>
              <a:rPr lang="de-DE" sz="2800" b="0" dirty="0">
                <a:solidFill>
                  <a:schemeClr val="tx1"/>
                </a:solidFill>
              </a:rPr>
              <a:t>Aus diesem </a:t>
            </a:r>
            <a:r>
              <a:rPr lang="de-DE" sz="2800" b="0" dirty="0" smtClean="0">
                <a:solidFill>
                  <a:schemeClr val="tx1"/>
                </a:solidFill>
              </a:rPr>
              <a:t>Grunde“ 3,1.14)</a:t>
            </a:r>
          </a:p>
          <a:p>
            <a:pPr lvl="1"/>
            <a:r>
              <a:rPr lang="de-DE" sz="2800" i="1" dirty="0" smtClean="0">
                <a:solidFill>
                  <a:schemeClr val="tx1"/>
                </a:solidFill>
              </a:rPr>
              <a:t>b: Sein Sendungsauftrag 3,1-12</a:t>
            </a:r>
          </a:p>
          <a:p>
            <a:pPr lvl="2"/>
            <a:r>
              <a:rPr lang="de-DE" dirty="0" smtClean="0"/>
              <a:t>I: Gebundener Christi Jesu für die Heidenvölker V. 1</a:t>
            </a:r>
          </a:p>
          <a:p>
            <a:pPr lvl="2"/>
            <a:r>
              <a:rPr lang="de-DE" dirty="0" smtClean="0"/>
              <a:t>II: Verwalter </a:t>
            </a:r>
            <a:r>
              <a:rPr lang="de-DE" dirty="0"/>
              <a:t>der Gnade Gottes, die ihm für </a:t>
            </a:r>
            <a:r>
              <a:rPr lang="de-DE" dirty="0" smtClean="0"/>
              <a:t>sie gegeben war  V. 2-12</a:t>
            </a:r>
          </a:p>
          <a:p>
            <a:pPr lvl="3"/>
            <a:r>
              <a:rPr lang="de-DE" dirty="0"/>
              <a:t>IIA: Einleitendes V. 2-4</a:t>
            </a:r>
          </a:p>
          <a:p>
            <a:pPr lvl="3"/>
            <a:r>
              <a:rPr lang="de-DE" dirty="0"/>
              <a:t>IIB: Das „Geheimnis des Christus“, das er zu verwalten hatte V. 5-12</a:t>
            </a:r>
          </a:p>
        </p:txBody>
      </p:sp>
    </p:spTree>
    <p:extLst>
      <p:ext uri="{BB962C8B-B14F-4D97-AF65-F5344CB8AC3E}">
        <p14:creationId xmlns:p14="http://schemas.microsoft.com/office/powerpoint/2010/main" val="14730389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116632"/>
            <a:ext cx="9433048" cy="6741368"/>
          </a:xfrm>
        </p:spPr>
        <p:txBody>
          <a:bodyPr/>
          <a:lstStyle/>
          <a:p>
            <a:pPr lvl="2"/>
            <a:r>
              <a:rPr lang="de-DE" dirty="0" smtClean="0"/>
              <a:t>II: Verwalter </a:t>
            </a:r>
            <a:r>
              <a:rPr lang="de-DE" dirty="0"/>
              <a:t>der Gnade Gottes, die ihm für </a:t>
            </a:r>
            <a:r>
              <a:rPr lang="de-DE" dirty="0" smtClean="0"/>
              <a:t>sie gegeben war  V. 2-12</a:t>
            </a:r>
          </a:p>
          <a:p>
            <a:pPr lvl="3"/>
            <a:r>
              <a:rPr lang="de-DE" dirty="0" smtClean="0">
                <a:solidFill>
                  <a:schemeClr val="tx1"/>
                </a:solidFill>
              </a:rPr>
              <a:t>IIA: Einleitendes </a:t>
            </a:r>
            <a:r>
              <a:rPr lang="de-DE" dirty="0" smtClean="0"/>
              <a:t>V</a:t>
            </a:r>
            <a:r>
              <a:rPr lang="de-DE" dirty="0"/>
              <a:t>. </a:t>
            </a:r>
            <a:r>
              <a:rPr lang="de-DE" dirty="0" smtClean="0"/>
              <a:t>2-4</a:t>
            </a:r>
            <a:endParaRPr lang="de-DE" dirty="0"/>
          </a:p>
          <a:p>
            <a:pPr lvl="3"/>
            <a:r>
              <a:rPr lang="de-DE" dirty="0" smtClean="0"/>
              <a:t>IIB: Das „Geheimnis des Christus“, das er zu verwalten hatte V</a:t>
            </a:r>
            <a:r>
              <a:rPr lang="de-DE" dirty="0"/>
              <a:t>. 5-12</a:t>
            </a:r>
          </a:p>
          <a:p>
            <a:pPr lvl="4"/>
            <a:r>
              <a:rPr lang="de-DE" dirty="0">
                <a:solidFill>
                  <a:schemeClr val="tx1"/>
                </a:solidFill>
              </a:rPr>
              <a:t>Es war früher den Menschen nicht so kundgetan wie </a:t>
            </a:r>
            <a:r>
              <a:rPr lang="de-DE" dirty="0" smtClean="0">
                <a:solidFill>
                  <a:schemeClr val="tx1"/>
                </a:solidFill>
              </a:rPr>
              <a:t>nun. </a:t>
            </a:r>
            <a:r>
              <a:rPr lang="de-DE" dirty="0">
                <a:solidFill>
                  <a:schemeClr val="tx1"/>
                </a:solidFill>
              </a:rPr>
              <a:t>V. 5 </a:t>
            </a:r>
          </a:p>
          <a:p>
            <a:pPr lvl="4"/>
            <a:r>
              <a:rPr lang="de-DE" dirty="0">
                <a:solidFill>
                  <a:schemeClr val="tx1"/>
                </a:solidFill>
              </a:rPr>
              <a:t>Es war neu – in dreierlei </a:t>
            </a:r>
            <a:r>
              <a:rPr lang="de-DE" dirty="0" smtClean="0">
                <a:solidFill>
                  <a:schemeClr val="tx1"/>
                </a:solidFill>
              </a:rPr>
              <a:t>Punkten (V</a:t>
            </a:r>
            <a:r>
              <a:rPr lang="de-DE" dirty="0">
                <a:solidFill>
                  <a:schemeClr val="tx1"/>
                </a:solidFill>
              </a:rPr>
              <a:t>. </a:t>
            </a:r>
            <a:r>
              <a:rPr lang="de-DE" dirty="0" smtClean="0">
                <a:solidFill>
                  <a:schemeClr val="tx1"/>
                </a:solidFill>
              </a:rPr>
              <a:t>6): die Heiden sind </a:t>
            </a:r>
            <a:r>
              <a:rPr lang="de-DE" dirty="0" smtClean="0">
                <a:solidFill>
                  <a:srgbClr val="FF0000"/>
                </a:solidFill>
              </a:rPr>
              <a:t>in Christus </a:t>
            </a:r>
            <a:r>
              <a:rPr lang="de-DE" dirty="0" smtClean="0">
                <a:solidFill>
                  <a:schemeClr val="tx1"/>
                </a:solidFill>
              </a:rPr>
              <a:t>…</a:t>
            </a:r>
          </a:p>
          <a:p>
            <a:pPr lvl="5"/>
            <a:r>
              <a:rPr lang="de-DE" b="1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Mit-Erben</a:t>
            </a:r>
          </a:p>
          <a:p>
            <a:pPr lvl="5"/>
            <a:r>
              <a:rPr lang="de-DE" b="1" dirty="0" smtClean="0">
                <a:effectLst/>
                <a:latin typeface="Arial Narrow" pitchFamily="34" charset="0"/>
              </a:rPr>
              <a:t>ein </a:t>
            </a:r>
            <a:r>
              <a:rPr lang="de-DE" b="1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Mit-Leib</a:t>
            </a:r>
          </a:p>
          <a:p>
            <a:pPr lvl="5"/>
            <a:r>
              <a:rPr lang="de-DE" b="1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und </a:t>
            </a:r>
            <a:r>
              <a:rPr lang="de-DE" b="1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Mitteilhabende seiner Verheißung</a:t>
            </a:r>
          </a:p>
          <a:p>
            <a:pPr lvl="4"/>
            <a:r>
              <a:rPr lang="de-DE" dirty="0" smtClean="0">
                <a:solidFill>
                  <a:schemeClr val="tx1"/>
                </a:solidFill>
              </a:rPr>
              <a:t>Er war </a:t>
            </a:r>
            <a:r>
              <a:rPr lang="de-DE" dirty="0">
                <a:solidFill>
                  <a:schemeClr val="tx1"/>
                </a:solidFill>
              </a:rPr>
              <a:t>Diener dieser Botschaft geworden. V. 7-12</a:t>
            </a:r>
          </a:p>
          <a:p>
            <a:pPr lvl="5"/>
            <a:r>
              <a:rPr lang="de-DE" b="1" dirty="0">
                <a:effectLst/>
                <a:latin typeface="Arial Narrow" pitchFamily="34" charset="0"/>
              </a:rPr>
              <a:t>Zu diesem Dienst wurde er </a:t>
            </a:r>
            <a:r>
              <a:rPr lang="de-DE" b="1" dirty="0" smtClean="0">
                <a:effectLst/>
                <a:latin typeface="Arial Narrow" pitchFamily="34" charset="0"/>
              </a:rPr>
              <a:t>ausgerüstet. </a:t>
            </a:r>
            <a:r>
              <a:rPr lang="de-DE" b="1" dirty="0">
                <a:effectLst/>
                <a:latin typeface="Arial Narrow" pitchFamily="34" charset="0"/>
              </a:rPr>
              <a:t>V. 7.8A</a:t>
            </a:r>
          </a:p>
          <a:p>
            <a:pPr lvl="5"/>
            <a:r>
              <a:rPr lang="de-DE" b="1" dirty="0">
                <a:effectLst/>
                <a:latin typeface="Arial Narrow" pitchFamily="34" charset="0"/>
              </a:rPr>
              <a:t>Seine Aufgabe </a:t>
            </a:r>
            <a:r>
              <a:rPr lang="de-DE" b="1" dirty="0" smtClean="0">
                <a:effectLst/>
                <a:latin typeface="Arial Narrow" pitchFamily="34" charset="0"/>
              </a:rPr>
              <a:t>in diesem Dienst war,… </a:t>
            </a:r>
            <a:r>
              <a:rPr lang="de-DE" b="1" dirty="0">
                <a:effectLst/>
                <a:latin typeface="Arial Narrow" pitchFamily="34" charset="0"/>
              </a:rPr>
              <a:t>V. </a:t>
            </a:r>
            <a:r>
              <a:rPr lang="de-DE" b="1" dirty="0" smtClean="0">
                <a:effectLst/>
                <a:latin typeface="Arial Narrow" pitchFamily="34" charset="0"/>
              </a:rPr>
              <a:t>8M.9</a:t>
            </a:r>
          </a:p>
          <a:p>
            <a:pPr lvl="6"/>
            <a:r>
              <a:rPr lang="de-DE" b="1" dirty="0">
                <a:effectLst/>
                <a:latin typeface="Arial Narrow" pitchFamily="34" charset="0"/>
              </a:rPr>
              <a:t>unter den Heiden </a:t>
            </a:r>
          </a:p>
          <a:p>
            <a:pPr lvl="6"/>
            <a:r>
              <a:rPr lang="de-DE" b="1" dirty="0">
                <a:effectLst/>
                <a:latin typeface="Arial Narrow" pitchFamily="34" charset="0"/>
              </a:rPr>
              <a:t>die gute Botschaft von dem unerforschlichen Reichtum </a:t>
            </a:r>
            <a:r>
              <a:rPr lang="de-DE" b="1" dirty="0" smtClean="0">
                <a:effectLst/>
                <a:latin typeface="Arial Narrow" pitchFamily="34" charset="0"/>
              </a:rPr>
              <a:t>Christi zu sagen </a:t>
            </a:r>
            <a:r>
              <a:rPr lang="de-DE" b="1" i="1" dirty="0" smtClean="0">
                <a:effectLst/>
                <a:latin typeface="Arial Narrow" pitchFamily="34" charset="0"/>
              </a:rPr>
              <a:t>(= </a:t>
            </a:r>
            <a:r>
              <a:rPr lang="de-DE" i="1" dirty="0" smtClean="0">
                <a:effectLst/>
                <a:latin typeface="Arial Narrow" pitchFamily="34" charset="0"/>
              </a:rPr>
              <a:t>Christus sollte allen Gläubigen groß werden</a:t>
            </a:r>
            <a:r>
              <a:rPr lang="de-DE" b="1" i="1" dirty="0" smtClean="0">
                <a:effectLst/>
                <a:latin typeface="Arial Narrow" pitchFamily="34" charset="0"/>
              </a:rPr>
              <a:t>) </a:t>
            </a:r>
            <a:r>
              <a:rPr lang="de-DE" b="1" dirty="0" smtClean="0">
                <a:effectLst/>
                <a:latin typeface="Arial Narrow" pitchFamily="34" charset="0"/>
              </a:rPr>
              <a:t>und</a:t>
            </a:r>
          </a:p>
          <a:p>
            <a:pPr lvl="6"/>
            <a:r>
              <a:rPr lang="de-DE" b="1" dirty="0" smtClean="0">
                <a:effectLst/>
                <a:latin typeface="Arial Narrow" pitchFamily="34" charset="0"/>
              </a:rPr>
              <a:t>alle zu erleuchten über die Gemeinschaft dieses Geheimnisses</a:t>
            </a:r>
            <a:endParaRPr lang="de-DE" b="1" i="1" dirty="0" smtClean="0">
              <a:effectLst/>
              <a:latin typeface="Arial Narrow" pitchFamily="34" charset="0"/>
            </a:endParaRPr>
          </a:p>
          <a:p>
            <a:pPr lvl="5"/>
            <a:r>
              <a:rPr lang="de-DE" b="1" dirty="0" smtClean="0">
                <a:effectLst/>
                <a:latin typeface="Arial Narrow" pitchFamily="34" charset="0"/>
              </a:rPr>
              <a:t>Ziel dieses seines Dienstes war, dass den Himmelsmächten die mannigfaltige Weisheit Gottes kundgetan würde. V. 10-12</a:t>
            </a:r>
          </a:p>
        </p:txBody>
      </p:sp>
    </p:spTree>
    <p:extLst>
      <p:ext uri="{BB962C8B-B14F-4D97-AF65-F5344CB8AC3E}">
        <p14:creationId xmlns:p14="http://schemas.microsoft.com/office/powerpoint/2010/main" val="3094491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346"/>
            <a:ext cx="9144000" cy="6840654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/>
              <a:t>1. Was Paulus in die Fürbitte treibt 3,1-13</a:t>
            </a:r>
          </a:p>
          <a:p>
            <a:pPr lvl="1"/>
            <a:r>
              <a:rPr lang="de-DE" i="1" dirty="0"/>
              <a:t>a</a:t>
            </a:r>
            <a:r>
              <a:rPr lang="de-DE" sz="2800" i="1" dirty="0" smtClean="0"/>
              <a:t>: Das </a:t>
            </a:r>
            <a:r>
              <a:rPr lang="de-DE" sz="2800" i="1" dirty="0"/>
              <a:t>in K. 2 Ausgeführte </a:t>
            </a:r>
            <a:r>
              <a:rPr lang="de-DE" sz="2800" i="1" dirty="0" smtClean="0"/>
              <a:t> (</a:t>
            </a:r>
            <a:r>
              <a:rPr lang="de-DE" sz="2800" b="0" dirty="0" smtClean="0">
                <a:solidFill>
                  <a:schemeClr val="tx1"/>
                </a:solidFill>
              </a:rPr>
              <a:t>„</a:t>
            </a:r>
            <a:r>
              <a:rPr lang="de-DE" sz="2800" b="0" dirty="0">
                <a:solidFill>
                  <a:schemeClr val="tx1"/>
                </a:solidFill>
              </a:rPr>
              <a:t>Aus diesem </a:t>
            </a:r>
            <a:r>
              <a:rPr lang="de-DE" sz="2800" b="0" dirty="0" smtClean="0">
                <a:solidFill>
                  <a:schemeClr val="tx1"/>
                </a:solidFill>
              </a:rPr>
              <a:t>Grunde“ 3,1.14)</a:t>
            </a:r>
          </a:p>
          <a:p>
            <a:pPr lvl="1"/>
            <a:r>
              <a:rPr lang="de-DE" sz="2800" i="1" dirty="0" smtClean="0">
                <a:solidFill>
                  <a:schemeClr val="tx1"/>
                </a:solidFill>
              </a:rPr>
              <a:t>b: Sein Sendungsauftrag 3,1-12</a:t>
            </a:r>
          </a:p>
          <a:p>
            <a:pPr lvl="2"/>
            <a:r>
              <a:rPr lang="de-DE" dirty="0" smtClean="0"/>
              <a:t>I: Gebundener Christi Jesu für die Heidenvölker V. 1</a:t>
            </a:r>
          </a:p>
          <a:p>
            <a:pPr lvl="2"/>
            <a:r>
              <a:rPr lang="de-DE" dirty="0" smtClean="0"/>
              <a:t>II: Verwalter </a:t>
            </a:r>
            <a:r>
              <a:rPr lang="de-DE" dirty="0"/>
              <a:t>der Gnade Gottes, die ihm für </a:t>
            </a:r>
            <a:r>
              <a:rPr lang="de-DE" dirty="0" smtClean="0"/>
              <a:t>sie gegeben war  V. 2-12</a:t>
            </a:r>
          </a:p>
          <a:p>
            <a:pPr lvl="1"/>
            <a:r>
              <a:rPr lang="de-DE" sz="2800" i="1" dirty="0" smtClean="0"/>
              <a:t>c</a:t>
            </a:r>
            <a:r>
              <a:rPr lang="de-DE" sz="2800" i="1" dirty="0"/>
              <a:t>. Einschub: Bitte an die Epheser, nicht mutlos zu werden: </a:t>
            </a:r>
            <a:r>
              <a:rPr lang="de-DE" sz="2800" i="1" dirty="0" smtClean="0"/>
              <a:t>3,13</a:t>
            </a:r>
          </a:p>
          <a:p>
            <a:pPr marL="914400" lvl="2" indent="0">
              <a:buNone/>
            </a:pPr>
            <a:r>
              <a:rPr lang="de-DE" dirty="0">
                <a:solidFill>
                  <a:srgbClr val="002060"/>
                </a:solidFill>
              </a:rPr>
              <a:t>13 weshalb ich [euch] bitte, nicht mutlos zu werden in meinen Bedrängnissen für euch, die eure Herrlichkeit </a:t>
            </a:r>
            <a:r>
              <a:rPr lang="de-DE" dirty="0" smtClean="0">
                <a:solidFill>
                  <a:srgbClr val="002060"/>
                </a:solidFill>
              </a:rPr>
              <a:t>sind </a:t>
            </a:r>
            <a:r>
              <a:rPr lang="de-DE" dirty="0">
                <a:solidFill>
                  <a:srgbClr val="002060"/>
                </a:solidFill>
                <a:sym typeface="Symbol"/>
              </a:rPr>
              <a:t></a:t>
            </a:r>
            <a:r>
              <a:rPr lang="de-DE" dirty="0">
                <a:solidFill>
                  <a:srgbClr val="002060"/>
                </a:solidFill>
              </a:rPr>
              <a:t> </a:t>
            </a:r>
          </a:p>
          <a:p>
            <a:pPr lvl="2"/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654623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346"/>
            <a:ext cx="9324528" cy="6840654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solidFill>
                  <a:srgbClr val="6598FF"/>
                </a:solidFill>
              </a:rPr>
              <a:t>1. Was Paulus in die Fürbitte treibt 3,1-13</a:t>
            </a:r>
          </a:p>
          <a:p>
            <a:pPr marL="0" indent="0">
              <a:buNone/>
            </a:pPr>
            <a:r>
              <a:rPr lang="de-DE" sz="3200" dirty="0"/>
              <a:t>2. Wie und wofür er betet 3,14-21</a:t>
            </a:r>
          </a:p>
          <a:p>
            <a:pPr lvl="1"/>
            <a:r>
              <a:rPr lang="de-DE" sz="2800" i="1" dirty="0" smtClean="0"/>
              <a:t>a: Wie er ins Gebet geht 3,14-16 </a:t>
            </a:r>
            <a:endParaRPr lang="de-DE" sz="2800" i="1" dirty="0" smtClean="0">
              <a:solidFill>
                <a:schemeClr val="tx1"/>
              </a:solidFill>
            </a:endParaRPr>
          </a:p>
          <a:p>
            <a:pPr lvl="2"/>
            <a:r>
              <a:rPr lang="de-DE" dirty="0" smtClean="0"/>
              <a:t>I:  </a:t>
            </a:r>
            <a:r>
              <a:rPr lang="de-DE" dirty="0"/>
              <a:t>Er erinnert an den Grund seines Betens. V. 14A</a:t>
            </a:r>
          </a:p>
          <a:p>
            <a:pPr lvl="2"/>
            <a:r>
              <a:rPr lang="de-DE" dirty="0" smtClean="0"/>
              <a:t>II: Er </a:t>
            </a:r>
            <a:r>
              <a:rPr lang="de-DE" dirty="0"/>
              <a:t>geht auf die Knie. V. </a:t>
            </a:r>
            <a:r>
              <a:rPr lang="de-DE" dirty="0" smtClean="0"/>
              <a:t>14</a:t>
            </a:r>
          </a:p>
          <a:p>
            <a:pPr lvl="2"/>
            <a:r>
              <a:rPr lang="de-DE" dirty="0" smtClean="0"/>
              <a:t>III: Er </a:t>
            </a:r>
            <a:r>
              <a:rPr lang="de-DE" dirty="0"/>
              <a:t>betet zu einem </a:t>
            </a:r>
            <a:r>
              <a:rPr lang="de-DE" dirty="0" smtClean="0"/>
              <a:t>„Vater“. </a:t>
            </a:r>
            <a:r>
              <a:rPr lang="de-DE" dirty="0"/>
              <a:t>V. </a:t>
            </a:r>
            <a:r>
              <a:rPr lang="de-DE" dirty="0" smtClean="0"/>
              <a:t>14E.15</a:t>
            </a:r>
          </a:p>
          <a:p>
            <a:pPr lvl="3"/>
            <a:r>
              <a:rPr lang="de-DE" dirty="0" smtClean="0"/>
              <a:t>dem Vater unseres Herrn, Jesu Christi V. 14E</a:t>
            </a:r>
          </a:p>
          <a:p>
            <a:pPr lvl="3"/>
            <a:r>
              <a:rPr lang="de-DE" dirty="0" smtClean="0"/>
              <a:t>dem Vater aller Vaterschaft V. 15 </a:t>
            </a:r>
          </a:p>
          <a:p>
            <a:pPr lvl="2"/>
            <a:r>
              <a:rPr lang="de-DE" dirty="0" smtClean="0"/>
              <a:t>IV: </a:t>
            </a:r>
            <a:r>
              <a:rPr lang="de-DE" dirty="0"/>
              <a:t>Er erinnert an Gottes Reichtum. V. 16A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b="1" dirty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784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homas Jettel\Documents\0TJ\My Dropbox\Arbeitsraum HJ\2 In Arbeit THOMAS\GUTE Karten\paulsec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9608" y="0"/>
            <a:ext cx="9012368" cy="810952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Zweite Missionsreise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49-51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743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346"/>
            <a:ext cx="9324528" cy="6840654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solidFill>
                  <a:schemeClr val="bg2">
                    <a:lumMod val="90000"/>
                  </a:schemeClr>
                </a:solidFill>
              </a:rPr>
              <a:t>1. Was ihn in die Fürbitte treibt 3,1-13</a:t>
            </a:r>
          </a:p>
          <a:p>
            <a:pPr marL="0" indent="0">
              <a:buNone/>
            </a:pPr>
            <a:r>
              <a:rPr lang="de-DE" sz="3200" dirty="0"/>
              <a:t>2. Wie und wofür er betet 3,14-21</a:t>
            </a:r>
          </a:p>
          <a:p>
            <a:pPr lvl="1"/>
            <a:r>
              <a:rPr lang="de-DE" sz="2800" i="1" dirty="0" smtClean="0">
                <a:solidFill>
                  <a:schemeClr val="bg2">
                    <a:lumMod val="90000"/>
                  </a:schemeClr>
                </a:solidFill>
              </a:rPr>
              <a:t>a: Wie er ins Gebet geht 3,14-16 </a:t>
            </a:r>
          </a:p>
          <a:p>
            <a:pPr lvl="1"/>
            <a:r>
              <a:rPr lang="de-DE" sz="2800" i="1" dirty="0" smtClean="0"/>
              <a:t>b: Wofür er betet 3,16-19 </a:t>
            </a:r>
            <a:endParaRPr lang="de-DE" sz="2800" i="1" dirty="0">
              <a:solidFill>
                <a:schemeClr val="tx1"/>
              </a:solidFill>
            </a:endParaRPr>
          </a:p>
          <a:p>
            <a:pPr lvl="2"/>
            <a:r>
              <a:rPr lang="de-DE" dirty="0"/>
              <a:t>I:  </a:t>
            </a:r>
            <a:r>
              <a:rPr lang="de-DE" dirty="0" smtClean="0"/>
              <a:t>Die Grundanliegen V. 16.17A</a:t>
            </a:r>
          </a:p>
          <a:p>
            <a:pPr lvl="3"/>
            <a:r>
              <a:rPr lang="de-DE" dirty="0" smtClean="0">
                <a:solidFill>
                  <a:srgbClr val="0000FF"/>
                </a:solidFill>
              </a:rPr>
              <a:t>mit Kraft gestärkt zu werden durch seinen Geist </a:t>
            </a:r>
          </a:p>
          <a:p>
            <a:pPr lvl="4"/>
            <a:r>
              <a:rPr lang="de-DE" dirty="0" smtClean="0">
                <a:solidFill>
                  <a:schemeClr val="tx1"/>
                </a:solidFill>
              </a:rPr>
              <a:t>Wie viel? – Wodurch? – Wohin?</a:t>
            </a:r>
          </a:p>
          <a:p>
            <a:pPr lvl="3"/>
            <a:r>
              <a:rPr lang="de-DE" dirty="0" smtClean="0">
                <a:solidFill>
                  <a:srgbClr val="0000FF"/>
                </a:solidFill>
              </a:rPr>
              <a:t>Christus wohnen zu lassen in euren Herzen </a:t>
            </a:r>
            <a:endParaRPr lang="de-DE" dirty="0" smtClean="0"/>
          </a:p>
          <a:p>
            <a:pPr lvl="2"/>
            <a:r>
              <a:rPr lang="de-DE" dirty="0" smtClean="0"/>
              <a:t>II: Die weiterführenden Anliegen V. 17-19A („</a:t>
            </a:r>
            <a:r>
              <a:rPr lang="de-DE" i="1" dirty="0" smtClean="0"/>
              <a:t>damit ihr</a:t>
            </a:r>
            <a:r>
              <a:rPr lang="de-DE" dirty="0" smtClean="0"/>
              <a:t>“)</a:t>
            </a:r>
          </a:p>
          <a:p>
            <a:pPr lvl="3"/>
            <a:r>
              <a:rPr lang="de-DE" dirty="0" smtClean="0"/>
              <a:t>in Liebe gewurzelt und gegründet </a:t>
            </a:r>
          </a:p>
          <a:p>
            <a:pPr lvl="3"/>
            <a:r>
              <a:rPr lang="de-DE" dirty="0" smtClean="0"/>
              <a:t>völlig imstande seid, zu erfassen die Breite, Länge, Tiefe und Höhe </a:t>
            </a:r>
          </a:p>
          <a:p>
            <a:pPr lvl="3"/>
            <a:r>
              <a:rPr lang="de-DE" dirty="0" smtClean="0"/>
              <a:t>und zu kennen die Liebe des Christus</a:t>
            </a:r>
            <a:endParaRPr lang="de-DE" dirty="0"/>
          </a:p>
          <a:p>
            <a:pPr lvl="2"/>
            <a:r>
              <a:rPr lang="de-DE" dirty="0" smtClean="0"/>
              <a:t>III: Das Zielanliegen V. 19E („</a:t>
            </a:r>
            <a:r>
              <a:rPr lang="de-DE" i="1" dirty="0"/>
              <a:t>damit ihr</a:t>
            </a:r>
            <a:r>
              <a:rPr lang="de-DE" dirty="0"/>
              <a:t>“)</a:t>
            </a:r>
          </a:p>
          <a:p>
            <a:pPr lvl="3"/>
            <a:r>
              <a:rPr lang="de-DE" dirty="0" smtClean="0">
                <a:solidFill>
                  <a:srgbClr val="007A37"/>
                </a:solidFill>
              </a:rPr>
              <a:t>gefüllt werden zu aller Fülle Gottes </a:t>
            </a:r>
            <a:endParaRPr lang="de-DE" dirty="0">
              <a:solidFill>
                <a:srgbClr val="007A37"/>
              </a:solidFill>
            </a:endParaRPr>
          </a:p>
          <a:p>
            <a:pPr lvl="2"/>
            <a:endParaRPr lang="de-DE" b="1" dirty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101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14 aus diesem Grunde beuge ich meine Knie </a:t>
            </a:r>
            <a:r>
              <a:rPr lang="de-DE" sz="2400" i="1" dirty="0"/>
              <a:t>hin zu</a:t>
            </a:r>
            <a:r>
              <a:rPr lang="de-DE" sz="2400" dirty="0"/>
              <a:t> dem Vater unseres Herrn, Jesu Christi, 15</a:t>
            </a:r>
          </a:p>
          <a:p>
            <a:pPr marL="0" indent="0">
              <a:buNone/>
            </a:pPr>
            <a:r>
              <a:rPr lang="de-DE" sz="2400" dirty="0"/>
              <a:t>    von dem her jede Vaterschaft in den Himmel </a:t>
            </a:r>
          </a:p>
          <a:p>
            <a:pPr marL="0" indent="0">
              <a:buNone/>
            </a:pPr>
            <a:r>
              <a:rPr lang="de-DE" sz="2400" dirty="0"/>
              <a:t>    und auf der Erde benannt wird, 16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dass er euch gebe </a:t>
            </a:r>
            <a:r>
              <a:rPr lang="de-DE" sz="2400" dirty="0"/>
              <a:t>nach dem Reichtum seiner Herrlichkeit, </a:t>
            </a:r>
            <a:endParaRPr lang="de-DE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1. </a:t>
            </a:r>
            <a:r>
              <a:rPr lang="de-DE" sz="2400" u="sng" dirty="0">
                <a:solidFill>
                  <a:srgbClr val="0000FF"/>
                </a:solidFill>
              </a:rPr>
              <a:t>mit Kraft mächtig zu werden </a:t>
            </a:r>
            <a:r>
              <a:rPr lang="de-DE" sz="2400" dirty="0">
                <a:solidFill>
                  <a:srgbClr val="0000FF"/>
                </a:solidFill>
              </a:rPr>
              <a:t>durch seinen Geist in den inneren Menschen hinein, 17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FF"/>
                </a:solidFill>
              </a:rPr>
              <a:t>2. </a:t>
            </a:r>
            <a:r>
              <a:rPr lang="de-DE" sz="2400" u="sng" dirty="0">
                <a:solidFill>
                  <a:srgbClr val="0000FF"/>
                </a:solidFill>
              </a:rPr>
              <a:t>Christus wohnen zu lassen </a:t>
            </a:r>
            <a:r>
              <a:rPr lang="de-DE" sz="2400" dirty="0">
                <a:solidFill>
                  <a:srgbClr val="0000FF"/>
                </a:solidFill>
              </a:rPr>
              <a:t>in euren Herzen durch den Glauben, 18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</a:rPr>
              <a:t>damit ihr, </a:t>
            </a:r>
          </a:p>
          <a:p>
            <a:r>
              <a:rPr lang="de-DE" sz="2400" dirty="0">
                <a:solidFill>
                  <a:schemeClr val="tx1"/>
                </a:solidFill>
              </a:rPr>
              <a:t>   (als solche, die) in Liebe gewurzelt und gegründet (sind), </a:t>
            </a:r>
          </a:p>
          <a:p>
            <a:r>
              <a:rPr lang="de-DE" sz="2400" dirty="0">
                <a:solidFill>
                  <a:schemeClr val="tx1"/>
                </a:solidFill>
              </a:rPr>
              <a:t>    völlig imstande seid, zusammen mit allen Heiligen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zu erfassen, was die Breite, Länge, Tiefe und Höhe ist, 19</a:t>
            </a:r>
          </a:p>
          <a:p>
            <a:pPr lvl="2"/>
            <a:r>
              <a:rPr lang="de-DE" dirty="0">
                <a:solidFill>
                  <a:schemeClr val="tx1"/>
                </a:solidFill>
              </a:rPr>
              <a:t>und zu kennen die </a:t>
            </a:r>
            <a:r>
              <a:rPr lang="de-DE" sz="2200" dirty="0">
                <a:solidFill>
                  <a:schemeClr val="tx1"/>
                </a:solidFill>
              </a:rPr>
              <a:t>die Kenntnis übersteigende </a:t>
            </a:r>
            <a:r>
              <a:rPr lang="de-DE" dirty="0">
                <a:solidFill>
                  <a:schemeClr val="tx1"/>
                </a:solidFill>
              </a:rPr>
              <a:t>Liebe des Christus,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A37"/>
                </a:solidFill>
              </a:rPr>
              <a:t>damit ihr gefüllt werdet zu aller Fülle Gottes.</a:t>
            </a:r>
          </a:p>
        </p:txBody>
      </p:sp>
    </p:spTree>
    <p:extLst>
      <p:ext uri="{BB962C8B-B14F-4D97-AF65-F5344CB8AC3E}">
        <p14:creationId xmlns:p14="http://schemas.microsoft.com/office/powerpoint/2010/main" val="33796703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17346"/>
            <a:ext cx="9433048" cy="6840654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>
                <a:solidFill>
                  <a:srgbClr val="6598FF"/>
                </a:solidFill>
              </a:rPr>
              <a:t>1. Was ihn in die Fürbitte treibt 3,1-13</a:t>
            </a:r>
          </a:p>
          <a:p>
            <a:pPr marL="0" indent="0">
              <a:buNone/>
            </a:pPr>
            <a:r>
              <a:rPr lang="de-DE" sz="3200" dirty="0"/>
              <a:t>2. Wie und wofür er betet 3,14-21</a:t>
            </a:r>
          </a:p>
          <a:p>
            <a:pPr lvl="1"/>
            <a:r>
              <a:rPr lang="de-DE" sz="2800" i="1" dirty="0" smtClean="0">
                <a:solidFill>
                  <a:schemeClr val="bg2">
                    <a:lumMod val="90000"/>
                  </a:schemeClr>
                </a:solidFill>
              </a:rPr>
              <a:t>a: Wie er ins Gebet geht 3,14-16 </a:t>
            </a:r>
          </a:p>
          <a:p>
            <a:pPr lvl="1"/>
            <a:r>
              <a:rPr lang="de-DE" sz="2800" i="1" dirty="0" smtClean="0">
                <a:solidFill>
                  <a:schemeClr val="bg2">
                    <a:lumMod val="90000"/>
                  </a:schemeClr>
                </a:solidFill>
              </a:rPr>
              <a:t>b: Wofür er betet 3,16-19 </a:t>
            </a:r>
          </a:p>
          <a:p>
            <a:pPr lvl="1"/>
            <a:r>
              <a:rPr lang="de-DE" sz="2800" i="1" dirty="0" smtClean="0"/>
              <a:t>c: Wie er sein Gebet mit einem Lob abschließt 3,20.21</a:t>
            </a:r>
          </a:p>
          <a:p>
            <a:pPr lvl="2"/>
            <a:r>
              <a:rPr lang="de-DE" dirty="0" smtClean="0"/>
              <a:t>I: Wem gilt das Lob? </a:t>
            </a:r>
          </a:p>
          <a:p>
            <a:pPr lvl="3"/>
            <a:r>
              <a:rPr lang="de-DE" dirty="0" smtClean="0"/>
              <a:t>Was kann ER tun? </a:t>
            </a:r>
          </a:p>
          <a:p>
            <a:pPr lvl="4"/>
            <a:r>
              <a:rPr lang="de-DE" dirty="0"/>
              <a:t>.Er kann tun, was wir bitten.</a:t>
            </a:r>
          </a:p>
          <a:p>
            <a:pPr lvl="4"/>
            <a:r>
              <a:rPr lang="de-DE" dirty="0"/>
              <a:t>.Er kann tun, was wir uns vorstellen.</a:t>
            </a:r>
          </a:p>
          <a:p>
            <a:pPr lvl="4"/>
            <a:r>
              <a:rPr lang="de-DE" dirty="0"/>
              <a:t>.Er kann </a:t>
            </a:r>
            <a:r>
              <a:rPr lang="de-DE" u="sng" dirty="0"/>
              <a:t>alles</a:t>
            </a:r>
            <a:r>
              <a:rPr lang="de-DE" dirty="0"/>
              <a:t> tun, was wir uns vorstellen </a:t>
            </a:r>
            <a:r>
              <a:rPr lang="de-DE" u="sng" dirty="0"/>
              <a:t>und</a:t>
            </a:r>
            <a:r>
              <a:rPr lang="de-DE" dirty="0"/>
              <a:t> bitten.</a:t>
            </a:r>
          </a:p>
          <a:p>
            <a:pPr lvl="4"/>
            <a:r>
              <a:rPr lang="de-DE" dirty="0"/>
              <a:t>.Er kann </a:t>
            </a:r>
            <a:r>
              <a:rPr lang="de-DE" u="sng" dirty="0" smtClean="0"/>
              <a:t>mehr</a:t>
            </a:r>
            <a:r>
              <a:rPr lang="de-DE" dirty="0" smtClean="0"/>
              <a:t> </a:t>
            </a:r>
            <a:r>
              <a:rPr lang="de-DE" dirty="0"/>
              <a:t>als das tun.</a:t>
            </a:r>
          </a:p>
          <a:p>
            <a:pPr lvl="4"/>
            <a:r>
              <a:rPr lang="de-DE" dirty="0"/>
              <a:t>.Er kann </a:t>
            </a:r>
            <a:r>
              <a:rPr lang="de-DE" u="sng" dirty="0"/>
              <a:t>überaus</a:t>
            </a:r>
            <a:r>
              <a:rPr lang="de-DE" dirty="0"/>
              <a:t> </a:t>
            </a:r>
            <a:r>
              <a:rPr lang="de-DE" u="sng" dirty="0"/>
              <a:t>mehr</a:t>
            </a:r>
            <a:r>
              <a:rPr lang="de-DE" dirty="0"/>
              <a:t> tun als alles, das wir bitten oder uns vorstellen.</a:t>
            </a:r>
          </a:p>
          <a:p>
            <a:pPr lvl="3"/>
            <a:r>
              <a:rPr lang="de-DE" dirty="0" smtClean="0"/>
              <a:t>Wie kann er es tun? </a:t>
            </a:r>
          </a:p>
          <a:p>
            <a:pPr marL="1371600" lvl="3" indent="0">
              <a:buNone/>
            </a:pPr>
            <a:endParaRPr lang="de-DE" dirty="0"/>
          </a:p>
          <a:p>
            <a:pPr lvl="2"/>
            <a:endParaRPr lang="de-DE" b="1" dirty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578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17346"/>
            <a:ext cx="9433048" cy="6840654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>
                <a:solidFill>
                  <a:srgbClr val="6598FF"/>
                </a:solidFill>
              </a:rPr>
              <a:t>1. Was ihn in die Fürbitte treibt 3,1-13</a:t>
            </a:r>
          </a:p>
          <a:p>
            <a:pPr marL="0" indent="0">
              <a:buNone/>
            </a:pPr>
            <a:r>
              <a:rPr lang="de-DE" sz="3200" dirty="0" smtClean="0"/>
              <a:t>2</a:t>
            </a:r>
            <a:r>
              <a:rPr lang="de-DE" sz="3200" dirty="0"/>
              <a:t>. Wie und wofür er betet 3,14-21</a:t>
            </a:r>
          </a:p>
          <a:p>
            <a:pPr lvl="1"/>
            <a:r>
              <a:rPr lang="de-DE" sz="2800" i="1" dirty="0" smtClean="0"/>
              <a:t>a: Wie er ins Gebet geht 3,14-16 </a:t>
            </a:r>
            <a:endParaRPr lang="de-DE" sz="2800" i="1" dirty="0" smtClean="0">
              <a:solidFill>
                <a:schemeClr val="tx1"/>
              </a:solidFill>
            </a:endParaRPr>
          </a:p>
          <a:p>
            <a:pPr lvl="1"/>
            <a:r>
              <a:rPr lang="de-DE" sz="2800" i="1" dirty="0" smtClean="0"/>
              <a:t>b: Wofür er betet 3,16-19 </a:t>
            </a:r>
            <a:endParaRPr lang="de-DE" sz="2800" i="1" dirty="0" smtClean="0">
              <a:solidFill>
                <a:schemeClr val="tx1"/>
              </a:solidFill>
            </a:endParaRPr>
          </a:p>
          <a:p>
            <a:pPr lvl="1"/>
            <a:r>
              <a:rPr lang="de-DE" sz="2800" i="1" dirty="0" smtClean="0"/>
              <a:t>c: Wie er sein Gebet mit einem Lob abschließt 3,20.21</a:t>
            </a:r>
          </a:p>
          <a:p>
            <a:pPr lvl="2"/>
            <a:r>
              <a:rPr lang="de-DE" dirty="0" smtClean="0"/>
              <a:t>I: Wem gilt das Lob? </a:t>
            </a:r>
          </a:p>
          <a:p>
            <a:pPr lvl="2"/>
            <a:r>
              <a:rPr lang="de-DE" dirty="0" smtClean="0"/>
              <a:t>II: Wie lautet das Lob? </a:t>
            </a:r>
          </a:p>
          <a:p>
            <a:pPr lvl="2"/>
            <a:r>
              <a:rPr lang="de-DE" dirty="0" smtClean="0"/>
              <a:t>III: Wo soll das Lob gebracht werden? </a:t>
            </a:r>
          </a:p>
          <a:p>
            <a:pPr lvl="2"/>
            <a:r>
              <a:rPr lang="de-DE" dirty="0" smtClean="0"/>
              <a:t>IV: </a:t>
            </a:r>
            <a:r>
              <a:rPr lang="de-DE" dirty="0"/>
              <a:t>Wann? / Wie lange?</a:t>
            </a:r>
          </a:p>
          <a:p>
            <a:pPr lvl="2"/>
            <a:r>
              <a:rPr lang="de-DE" dirty="0" smtClean="0"/>
              <a:t>V: Wie wird das Lob ganz zuletzt noch unterstrichen? </a:t>
            </a:r>
          </a:p>
        </p:txBody>
      </p:sp>
    </p:spTree>
    <p:extLst>
      <p:ext uri="{BB962C8B-B14F-4D97-AF65-F5344CB8AC3E}">
        <p14:creationId xmlns:p14="http://schemas.microsoft.com/office/powerpoint/2010/main" val="10977768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3,20.21: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Dem </a:t>
            </a:r>
            <a:r>
              <a:rPr lang="de-DE" sz="2400" dirty="0">
                <a:solidFill>
                  <a:srgbClr val="C00000"/>
                </a:solidFill>
              </a:rPr>
              <a:t>aber, </a:t>
            </a:r>
            <a:endParaRPr lang="de-DE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7030A0"/>
                </a:solidFill>
              </a:rPr>
              <a:t> </a:t>
            </a:r>
            <a:r>
              <a:rPr lang="de-DE" sz="2400" dirty="0" smtClean="0">
                <a:solidFill>
                  <a:srgbClr val="7030A0"/>
                </a:solidFill>
              </a:rPr>
              <a:t>   der </a:t>
            </a:r>
            <a:r>
              <a:rPr lang="de-DE" sz="2400" dirty="0">
                <a:solidFill>
                  <a:srgbClr val="7030A0"/>
                </a:solidFill>
              </a:rPr>
              <a:t>mächtig ist, </a:t>
            </a:r>
            <a:endParaRPr lang="de-DE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7030A0"/>
                </a:solidFill>
              </a:rPr>
              <a:t>        zu tun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7030A0"/>
                </a:solidFill>
              </a:rPr>
              <a:t> </a:t>
            </a:r>
            <a:r>
              <a:rPr lang="de-DE" sz="2400" dirty="0" smtClean="0">
                <a:solidFill>
                  <a:srgbClr val="7030A0"/>
                </a:solidFill>
              </a:rPr>
              <a:t>       über alles hinaus, </a:t>
            </a:r>
            <a:endParaRPr lang="de-DE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7030A0"/>
                </a:solidFill>
              </a:rPr>
              <a:t>        </a:t>
            </a:r>
            <a:r>
              <a:rPr lang="de-DE" sz="2400" dirty="0">
                <a:solidFill>
                  <a:srgbClr val="7030A0"/>
                </a:solidFill>
              </a:rPr>
              <a:t>überaus mehr als das, was wir bitten oder verstehen (=uns vorstellen), 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7030A0"/>
                </a:solidFill>
              </a:rPr>
              <a:t> </a:t>
            </a:r>
            <a:endParaRPr lang="de-DE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7030A0"/>
                </a:solidFill>
              </a:rPr>
              <a:t>        nach </a:t>
            </a:r>
            <a:r>
              <a:rPr lang="de-DE" sz="2400" dirty="0">
                <a:solidFill>
                  <a:srgbClr val="7030A0"/>
                </a:solidFill>
              </a:rPr>
              <a:t>der Kraft, die in uns wirkt, </a:t>
            </a:r>
            <a:r>
              <a:rPr lang="de-DE" sz="2400" dirty="0" smtClean="0">
                <a:solidFill>
                  <a:srgbClr val="7030A0"/>
                </a:solidFill>
              </a:rPr>
              <a:t>21</a:t>
            </a:r>
          </a:p>
          <a:p>
            <a:pPr marL="0" indent="0">
              <a:buNone/>
            </a:pPr>
            <a:endParaRPr lang="de-DE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ihm </a:t>
            </a:r>
            <a:r>
              <a:rPr lang="de-DE" sz="2400" dirty="0">
                <a:solidFill>
                  <a:srgbClr val="C00000"/>
                </a:solidFill>
              </a:rPr>
              <a:t>sei die Herrlichkeit </a:t>
            </a:r>
            <a:endParaRPr lang="de-DE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smtClean="0">
                <a:solidFill>
                  <a:srgbClr val="C00000"/>
                </a:solidFill>
              </a:rPr>
              <a:t>   </a:t>
            </a:r>
            <a:r>
              <a:rPr lang="de-DE" sz="2400" dirty="0"/>
              <a:t>in der Gemeinde in Christus Jesus </a:t>
            </a:r>
          </a:p>
          <a:p>
            <a:pPr marL="0" indent="0">
              <a:buNone/>
            </a:pPr>
            <a:r>
              <a:rPr lang="de-DE" sz="2400" dirty="0" smtClean="0"/>
              <a:t>    auf </a:t>
            </a:r>
            <a:r>
              <a:rPr lang="de-DE" sz="2400" dirty="0"/>
              <a:t>alle Geschlechter der Weltzeit der Weltzeiten hin. 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</a:rPr>
              <a:t>Amen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0740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90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03448"/>
            <a:ext cx="9144000" cy="6254552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>
                <a:solidFill>
                  <a:srgbClr val="0070C0"/>
                </a:solidFill>
              </a:rPr>
              <a:t>I. Teil: Die </a:t>
            </a:r>
            <a:r>
              <a:rPr lang="de-DE" sz="2800" u="sng" cap="all" dirty="0" err="1" smtClean="0">
                <a:solidFill>
                  <a:srgbClr val="0070C0"/>
                </a:solidFill>
              </a:rPr>
              <a:t>HeilsVorrechte</a:t>
            </a:r>
            <a:r>
              <a:rPr lang="de-DE" sz="2800" u="sng" cap="all" dirty="0" smtClean="0">
                <a:solidFill>
                  <a:srgbClr val="0070C0"/>
                </a:solidFill>
              </a:rPr>
              <a:t> in </a:t>
            </a:r>
            <a:r>
              <a:rPr lang="de-DE" sz="2800" u="sng" cap="all" dirty="0">
                <a:solidFill>
                  <a:srgbClr val="0070C0"/>
                </a:solidFill>
              </a:rPr>
              <a:t>Christus: </a:t>
            </a:r>
            <a:r>
              <a:rPr lang="de-DE" sz="2800" u="sng" cap="all" dirty="0" smtClean="0">
                <a:solidFill>
                  <a:srgbClr val="0070C0"/>
                </a:solidFill>
              </a:rPr>
              <a:t>K. 1,3 -3,21</a:t>
            </a:r>
            <a:endParaRPr lang="de-DE" sz="2800" cap="all" dirty="0">
              <a:solidFill>
                <a:srgbClr val="0070C0"/>
              </a:solidFill>
            </a:endParaRPr>
          </a:p>
          <a:p>
            <a:r>
              <a:rPr lang="de-DE" sz="2800" cap="small" dirty="0" smtClean="0">
                <a:solidFill>
                  <a:srgbClr val="0070C0"/>
                </a:solidFill>
              </a:rPr>
              <a:t>A. Die Heilsvorrechte – Gegenstand des Gebets K. 1</a:t>
            </a:r>
          </a:p>
          <a:p>
            <a:r>
              <a:rPr lang="de-DE" sz="2800" cap="small" dirty="0" smtClean="0">
                <a:solidFill>
                  <a:srgbClr val="0070C0"/>
                </a:solidFill>
              </a:rPr>
              <a:t>B</a:t>
            </a:r>
            <a:r>
              <a:rPr lang="de-DE" sz="2800" cap="small" dirty="0">
                <a:solidFill>
                  <a:srgbClr val="0070C0"/>
                </a:solidFill>
              </a:rPr>
              <a:t>. Die Heilsvorrechte </a:t>
            </a:r>
            <a:r>
              <a:rPr lang="de-DE" sz="2800" cap="small" dirty="0" smtClean="0">
                <a:solidFill>
                  <a:srgbClr val="0070C0"/>
                </a:solidFill>
              </a:rPr>
              <a:t>– Auswirkung </a:t>
            </a:r>
            <a:r>
              <a:rPr lang="de-DE" sz="2800" cap="small" dirty="0">
                <a:solidFill>
                  <a:srgbClr val="0070C0"/>
                </a:solidFill>
              </a:rPr>
              <a:t>der Kraft Gottes K. </a:t>
            </a:r>
            <a:r>
              <a:rPr lang="de-DE" sz="2800" cap="small" dirty="0" smtClean="0">
                <a:solidFill>
                  <a:srgbClr val="0070C0"/>
                </a:solidFill>
              </a:rPr>
              <a:t>2</a:t>
            </a:r>
            <a:endParaRPr lang="de-DE" sz="2400" dirty="0">
              <a:solidFill>
                <a:srgbClr val="0070C0"/>
              </a:solidFill>
            </a:endParaRPr>
          </a:p>
          <a:p>
            <a:r>
              <a:rPr lang="de-DE" sz="2800" cap="small" dirty="0" smtClean="0">
                <a:solidFill>
                  <a:srgbClr val="0070C0"/>
                </a:solidFill>
              </a:rPr>
              <a:t>C. </a:t>
            </a:r>
            <a:r>
              <a:rPr lang="de-DE" sz="2800" cap="small" dirty="0">
                <a:solidFill>
                  <a:srgbClr val="0070C0"/>
                </a:solidFill>
              </a:rPr>
              <a:t>Die Heilsvorrechte </a:t>
            </a:r>
            <a:r>
              <a:rPr lang="de-DE" sz="2800" cap="small" dirty="0" smtClean="0">
                <a:solidFill>
                  <a:srgbClr val="0070C0"/>
                </a:solidFill>
              </a:rPr>
              <a:t>– Anlass zu erneuter </a:t>
            </a:r>
            <a:r>
              <a:rPr lang="de-DE" sz="2800" cap="small" dirty="0">
                <a:solidFill>
                  <a:srgbClr val="0070C0"/>
                </a:solidFill>
              </a:rPr>
              <a:t>Fürbitte</a:t>
            </a:r>
            <a:r>
              <a:rPr lang="de-DE" sz="2800" dirty="0">
                <a:solidFill>
                  <a:srgbClr val="0070C0"/>
                </a:solidFill>
              </a:rPr>
              <a:t> K. 3 </a:t>
            </a:r>
            <a:endParaRPr lang="de-DE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2800" u="sng" cap="all" dirty="0" smtClean="0"/>
          </a:p>
          <a:p>
            <a:pPr marL="0" indent="0">
              <a:buNone/>
            </a:pPr>
            <a:r>
              <a:rPr lang="de-DE" sz="2800" u="sng" cap="all" dirty="0" smtClean="0"/>
              <a:t>II</a:t>
            </a:r>
            <a:r>
              <a:rPr lang="de-DE" sz="2800" u="sng" cap="all" dirty="0"/>
              <a:t>. Teil: Die Lebensführung in Christus: K. 4,1 -</a:t>
            </a:r>
            <a:r>
              <a:rPr lang="de-DE" sz="2800" u="sng" cap="all" dirty="0" smtClean="0"/>
              <a:t>6,20</a:t>
            </a:r>
          </a:p>
          <a:p>
            <a:r>
              <a:rPr lang="de-DE" sz="2800" cap="small" dirty="0" smtClean="0"/>
              <a:t>A</a:t>
            </a:r>
            <a:r>
              <a:rPr lang="de-DE" sz="2800" cap="small" dirty="0"/>
              <a:t>. </a:t>
            </a:r>
            <a:r>
              <a:rPr lang="de-DE" sz="2800" cap="small" dirty="0" smtClean="0"/>
              <a:t>Richtlinien für einen würdigen Wandel der Glieder im Leib Christi  4,1-16</a:t>
            </a:r>
            <a:endParaRPr lang="de-DE" sz="2800" cap="small" dirty="0"/>
          </a:p>
          <a:p>
            <a:r>
              <a:rPr lang="de-DE" sz="2800" cap="small" dirty="0"/>
              <a:t>B. Richtlinien für einen würdigen Wandel </a:t>
            </a:r>
            <a:r>
              <a:rPr lang="de-DE" sz="2800" dirty="0" smtClean="0"/>
              <a:t>im Alltag 4,17- </a:t>
            </a:r>
            <a:r>
              <a:rPr lang="de-DE" sz="2800" dirty="0"/>
              <a:t>5,21</a:t>
            </a:r>
          </a:p>
          <a:p>
            <a:r>
              <a:rPr lang="de-DE" sz="2800" dirty="0"/>
              <a:t>C. </a:t>
            </a:r>
            <a:r>
              <a:rPr lang="de-DE" sz="2800" cap="small" dirty="0"/>
              <a:t>Richtlinien für einen würdigen Wandel </a:t>
            </a:r>
            <a:r>
              <a:rPr lang="de-DE" sz="2800" cap="small" dirty="0" smtClean="0"/>
              <a:t>in </a:t>
            </a:r>
            <a:r>
              <a:rPr lang="de-DE" sz="2800" cap="small" dirty="0"/>
              <a:t>den Grundformen der </a:t>
            </a:r>
            <a:r>
              <a:rPr lang="de-DE" sz="2800" cap="small" dirty="0" smtClean="0"/>
              <a:t>Gesellschaft (Ehe, Fam., Arbeit) </a:t>
            </a:r>
            <a:r>
              <a:rPr lang="de-DE" sz="2400" cap="small" dirty="0" smtClean="0"/>
              <a:t> </a:t>
            </a:r>
            <a:r>
              <a:rPr lang="de-DE" sz="2800" cap="small" dirty="0"/>
              <a:t>5,22-6,9</a:t>
            </a:r>
          </a:p>
          <a:p>
            <a:r>
              <a:rPr lang="de-DE" sz="2800" cap="small" dirty="0"/>
              <a:t>D. Anweisungen für den Geistlichen Kampf </a:t>
            </a:r>
            <a:r>
              <a:rPr lang="de-DE" sz="2800" cap="small" dirty="0" smtClean="0"/>
              <a:t> 6,10-20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390559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15416"/>
            <a:ext cx="9144000" cy="6713984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II. Teil: Die Lebensführung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4,1 -6,20</a:t>
            </a:r>
          </a:p>
          <a:p>
            <a:r>
              <a:rPr lang="de-DE" sz="2800" cap="small" dirty="0"/>
              <a:t>A. Richtlinien für einen würdigen Wandel der Glieder im Leib Christi  4,1-16</a:t>
            </a:r>
          </a:p>
          <a:p>
            <a:pPr lvl="1"/>
            <a:r>
              <a:rPr lang="de-DE" sz="2400" dirty="0" smtClean="0"/>
              <a:t>1</a:t>
            </a:r>
            <a:r>
              <a:rPr lang="de-DE" sz="2400" dirty="0"/>
              <a:t>. Der Aufruf zu würdigem Wandel im Leib Christi 4,1-6</a:t>
            </a:r>
          </a:p>
          <a:p>
            <a:pPr lvl="1"/>
            <a:r>
              <a:rPr lang="de-DE" sz="2400" dirty="0"/>
              <a:t>2. Die Ausrüstung der Glieder des Leibes Chr. zum Dienst 4,7-12</a:t>
            </a:r>
          </a:p>
          <a:p>
            <a:pPr lvl="1"/>
            <a:r>
              <a:rPr lang="de-DE" sz="2400" dirty="0" smtClean="0"/>
              <a:t>3</a:t>
            </a:r>
            <a:r>
              <a:rPr lang="de-DE" sz="2400" dirty="0"/>
              <a:t>. Das Ziel des Dienstes im Leib Christi: Wachstum  </a:t>
            </a:r>
            <a:r>
              <a:rPr lang="de-DE" sz="2400" dirty="0" smtClean="0"/>
              <a:t>4,13-15</a:t>
            </a:r>
            <a:endParaRPr lang="de-DE" sz="2400" dirty="0"/>
          </a:p>
          <a:p>
            <a:pPr lvl="1"/>
            <a:r>
              <a:rPr lang="de-DE" sz="2400" dirty="0" smtClean="0"/>
              <a:t>4</a:t>
            </a:r>
            <a:r>
              <a:rPr lang="de-DE" sz="2400" dirty="0"/>
              <a:t>. Der Vorgang des Wachstums im Leib Christi </a:t>
            </a:r>
            <a:r>
              <a:rPr lang="de-DE" sz="2400" dirty="0" smtClean="0"/>
              <a:t>4,16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035563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36512" y="17346"/>
            <a:ext cx="9324528" cy="6840654"/>
          </a:xfrm>
        </p:spPr>
        <p:txBody>
          <a:bodyPr/>
          <a:lstStyle/>
          <a:p>
            <a:r>
              <a:rPr lang="de-DE" sz="3200" cap="small" dirty="0" smtClean="0"/>
              <a:t>A. </a:t>
            </a:r>
            <a:r>
              <a:rPr lang="de-DE" sz="3200" cap="small" dirty="0"/>
              <a:t>Richtlinien für einen würdigen Wandel der Glieder im Leib Christi  4,1-16 </a:t>
            </a:r>
            <a:r>
              <a:rPr lang="de-DE" sz="3200" cap="small" dirty="0" smtClean="0"/>
              <a:t> </a:t>
            </a:r>
          </a:p>
          <a:p>
            <a:pPr lvl="1"/>
            <a:r>
              <a:rPr lang="de-DE" sz="2800" dirty="0" smtClean="0"/>
              <a:t>1. Der Aufruf zum würdigen Wandel  im Leib Christi 4,1-6</a:t>
            </a:r>
            <a:endParaRPr lang="de-DE" sz="2800" dirty="0"/>
          </a:p>
          <a:p>
            <a:pPr lvl="2"/>
            <a:r>
              <a:rPr lang="de-DE" dirty="0" smtClean="0"/>
              <a:t>a. Von wem? 4,1</a:t>
            </a:r>
          </a:p>
          <a:p>
            <a:pPr lvl="2"/>
            <a:r>
              <a:rPr lang="de-DE" dirty="0" smtClean="0"/>
              <a:t>b. Zu welcher Lebensweise? 4,1-3</a:t>
            </a:r>
          </a:p>
          <a:p>
            <a:pPr lvl="3"/>
            <a:r>
              <a:rPr lang="de-DE" dirty="0" smtClean="0"/>
              <a:t>I: Allgemeines V. 1</a:t>
            </a:r>
          </a:p>
          <a:p>
            <a:pPr lvl="3"/>
            <a:r>
              <a:rPr lang="de-DE" dirty="0" smtClean="0"/>
              <a:t>II: Näher erläutert V. 2.3</a:t>
            </a:r>
          </a:p>
          <a:p>
            <a:pPr lvl="4"/>
            <a:r>
              <a:rPr lang="de-DE" dirty="0" smtClean="0"/>
              <a:t>Eine dreifache Haltung V. 2A</a:t>
            </a:r>
          </a:p>
          <a:p>
            <a:pPr lvl="4"/>
            <a:r>
              <a:rPr lang="de-DE" dirty="0" smtClean="0"/>
              <a:t>Eine zweifache Aktivität V. 2E.3</a:t>
            </a:r>
          </a:p>
          <a:p>
            <a:pPr lvl="2"/>
            <a:r>
              <a:rPr lang="de-DE" dirty="0" smtClean="0"/>
              <a:t>c. Wie wird der Aufruf begründet? Mit der Einheit des Leibes 4,4-6</a:t>
            </a:r>
          </a:p>
          <a:p>
            <a:pPr lvl="3"/>
            <a:r>
              <a:rPr lang="de-DE" dirty="0" smtClean="0"/>
              <a:t>I: Der eine Geist V. 4</a:t>
            </a:r>
          </a:p>
          <a:p>
            <a:pPr lvl="4"/>
            <a:r>
              <a:rPr lang="de-DE" i="1" dirty="0" smtClean="0"/>
              <a:t>ein</a:t>
            </a:r>
            <a:r>
              <a:rPr lang="de-DE" dirty="0" smtClean="0"/>
              <a:t> Leib, </a:t>
            </a:r>
            <a:r>
              <a:rPr lang="de-DE" i="1" dirty="0" smtClean="0"/>
              <a:t>ein</a:t>
            </a:r>
            <a:r>
              <a:rPr lang="de-DE" dirty="0" smtClean="0"/>
              <a:t> Geist, </a:t>
            </a:r>
            <a:r>
              <a:rPr lang="de-DE" i="1" dirty="0" smtClean="0"/>
              <a:t>eine</a:t>
            </a:r>
            <a:r>
              <a:rPr lang="de-DE" dirty="0" smtClean="0"/>
              <a:t> Hoffnung</a:t>
            </a:r>
          </a:p>
          <a:p>
            <a:pPr lvl="3"/>
            <a:r>
              <a:rPr lang="de-DE" dirty="0" smtClean="0"/>
              <a:t>II: Der eine Herr V. 5</a:t>
            </a:r>
          </a:p>
          <a:p>
            <a:pPr lvl="4"/>
            <a:r>
              <a:rPr lang="de-DE" i="1" dirty="0" smtClean="0"/>
              <a:t>ein</a:t>
            </a:r>
            <a:r>
              <a:rPr lang="de-DE" dirty="0" smtClean="0"/>
              <a:t> Herr, </a:t>
            </a:r>
            <a:r>
              <a:rPr lang="de-DE" i="1" dirty="0" smtClean="0"/>
              <a:t>ein</a:t>
            </a:r>
            <a:r>
              <a:rPr lang="de-DE" dirty="0" smtClean="0"/>
              <a:t> Glaube, </a:t>
            </a:r>
            <a:r>
              <a:rPr lang="de-DE" i="1" dirty="0" smtClean="0"/>
              <a:t>eine</a:t>
            </a:r>
            <a:r>
              <a:rPr lang="de-DE" dirty="0" smtClean="0"/>
              <a:t> Taufe</a:t>
            </a:r>
          </a:p>
          <a:p>
            <a:pPr lvl="3"/>
            <a:r>
              <a:rPr lang="de-DE" dirty="0" smtClean="0"/>
              <a:t>III: Der eine Vater V. 6</a:t>
            </a:r>
          </a:p>
          <a:p>
            <a:pPr lvl="4"/>
            <a:r>
              <a:rPr lang="de-DE" dirty="0" smtClean="0"/>
              <a:t>über </a:t>
            </a:r>
            <a:r>
              <a:rPr lang="de-DE" i="1" dirty="0" smtClean="0"/>
              <a:t>alle</a:t>
            </a:r>
            <a:r>
              <a:rPr lang="de-DE" dirty="0" smtClean="0"/>
              <a:t>, durch </a:t>
            </a:r>
            <a:r>
              <a:rPr lang="de-DE" i="1" dirty="0" smtClean="0"/>
              <a:t>alle</a:t>
            </a:r>
            <a:r>
              <a:rPr lang="de-DE" dirty="0" smtClean="0"/>
              <a:t>, in </a:t>
            </a:r>
            <a:r>
              <a:rPr lang="de-DE" i="1" dirty="0" smtClean="0"/>
              <a:t>allen</a:t>
            </a:r>
            <a:endParaRPr lang="de-DE" i="1" dirty="0"/>
          </a:p>
          <a:p>
            <a:pPr lvl="2"/>
            <a:endParaRPr lang="de-DE" b="1" dirty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356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pPr lvl="1"/>
            <a:r>
              <a:rPr lang="de-DE" sz="3200" b="0" dirty="0" smtClean="0">
                <a:solidFill>
                  <a:srgbClr val="00B0F0"/>
                </a:solidFill>
                <a:effectLst/>
                <a:latin typeface="Arial Narrow" panose="020B0606020202030204" pitchFamily="34" charset="0"/>
              </a:rPr>
              <a:t>Exkurs: Wie wird die Einheit bewahrt? Eph 4,2-6</a:t>
            </a:r>
            <a:endParaRPr lang="de-CH" sz="4800" b="0" dirty="0">
              <a:solidFill>
                <a:srgbClr val="00B0F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de-CH" sz="2800" dirty="0" smtClean="0"/>
              <a:t>1) durch </a:t>
            </a:r>
            <a:r>
              <a:rPr lang="de-CH" sz="2800" dirty="0" smtClean="0">
                <a:solidFill>
                  <a:srgbClr val="C00000"/>
                </a:solidFill>
              </a:rPr>
              <a:t>Demut, </a:t>
            </a:r>
            <a:r>
              <a:rPr lang="de-CH" sz="2800" dirty="0" smtClean="0">
                <a:solidFill>
                  <a:schemeClr val="tx1"/>
                </a:solidFill>
              </a:rPr>
              <a:t>Php 2</a:t>
            </a:r>
          </a:p>
          <a:p>
            <a:r>
              <a:rPr lang="de-CH" sz="2800" dirty="0" smtClean="0"/>
              <a:t>2) durch </a:t>
            </a:r>
            <a:r>
              <a:rPr lang="de-CH" sz="2800" dirty="0" smtClean="0">
                <a:solidFill>
                  <a:srgbClr val="C00000"/>
                </a:solidFill>
              </a:rPr>
              <a:t>Sanftmut</a:t>
            </a:r>
            <a:r>
              <a:rPr lang="de-CH" sz="2800" dirty="0" smtClean="0"/>
              <a:t>, </a:t>
            </a:r>
          </a:p>
          <a:p>
            <a:pPr lvl="1"/>
            <a:r>
              <a:rPr lang="de-CH" sz="2400" dirty="0" smtClean="0">
                <a:solidFill>
                  <a:schemeClr val="tx1"/>
                </a:solidFill>
              </a:rPr>
              <a:t>1Kr 13, Vertrauen, nicht Motive richten, nicht auf Klatsch hören </a:t>
            </a:r>
            <a:endParaRPr lang="de-CH" dirty="0" smtClean="0">
              <a:solidFill>
                <a:schemeClr val="tx1"/>
              </a:solidFill>
            </a:endParaRPr>
          </a:p>
          <a:p>
            <a:r>
              <a:rPr lang="de-CH" sz="2800" dirty="0" smtClean="0"/>
              <a:t>3) durch </a:t>
            </a:r>
            <a:r>
              <a:rPr lang="de-CH" sz="2800" dirty="0" smtClean="0">
                <a:solidFill>
                  <a:srgbClr val="C00000"/>
                </a:solidFill>
              </a:rPr>
              <a:t>Langmut</a:t>
            </a:r>
            <a:r>
              <a:rPr lang="de-CH" sz="2800" dirty="0" smtClean="0"/>
              <a:t>, </a:t>
            </a:r>
          </a:p>
          <a:p>
            <a:r>
              <a:rPr lang="de-CH" sz="2800" dirty="0" smtClean="0"/>
              <a:t>4) durch </a:t>
            </a:r>
            <a:r>
              <a:rPr lang="de-CH" sz="2800" dirty="0" smtClean="0">
                <a:solidFill>
                  <a:srgbClr val="C00000"/>
                </a:solidFill>
              </a:rPr>
              <a:t>Fleiß</a:t>
            </a:r>
            <a:r>
              <a:rPr lang="de-CH" sz="2800" dirty="0" smtClean="0"/>
              <a:t> </a:t>
            </a:r>
            <a:endParaRPr lang="de-CH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de-CH" sz="2400" dirty="0" smtClean="0">
                <a:solidFill>
                  <a:schemeClr val="tx1"/>
                </a:solidFill>
              </a:rPr>
              <a:t>Emsiges, genaues und sachliches Studieren</a:t>
            </a:r>
          </a:p>
          <a:p>
            <a:pPr lvl="1"/>
            <a:r>
              <a:rPr lang="de-CH" sz="2400" dirty="0" smtClean="0">
                <a:solidFill>
                  <a:schemeClr val="tx1"/>
                </a:solidFill>
              </a:rPr>
              <a:t>Fleißiges Gebet </a:t>
            </a:r>
          </a:p>
          <a:p>
            <a:pPr lvl="1"/>
            <a:r>
              <a:rPr lang="de-CH" sz="2400" dirty="0" smtClean="0">
                <a:solidFill>
                  <a:schemeClr val="tx1"/>
                </a:solidFill>
              </a:rPr>
              <a:t>Fleiß in der Liebe (Ertragen; Band der Vollkommenheit) </a:t>
            </a:r>
            <a:endParaRPr lang="de-CH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800" dirty="0" smtClean="0"/>
              <a:t>Beachten: </a:t>
            </a:r>
            <a:r>
              <a:rPr lang="de-CH" sz="2800" dirty="0" smtClean="0">
                <a:solidFill>
                  <a:srgbClr val="FF6699"/>
                </a:solidFill>
              </a:rPr>
              <a:t>Einheit </a:t>
            </a:r>
            <a:r>
              <a:rPr lang="de-CH" sz="2800" dirty="0" smtClean="0">
                <a:solidFill>
                  <a:srgbClr val="C00000"/>
                </a:solidFill>
              </a:rPr>
              <a:t>des Geistes</a:t>
            </a:r>
            <a:r>
              <a:rPr lang="de-CH" sz="2800" dirty="0" smtClean="0">
                <a:solidFill>
                  <a:srgbClr val="FF6699"/>
                </a:solidFill>
              </a:rPr>
              <a:t>, </a:t>
            </a:r>
            <a:r>
              <a:rPr lang="de-CH" sz="2800" u="sng" dirty="0" smtClean="0">
                <a:solidFill>
                  <a:srgbClr val="FF6699"/>
                </a:solidFill>
              </a:rPr>
              <a:t>nicht</a:t>
            </a:r>
            <a:r>
              <a:rPr lang="de-CH" sz="2800" dirty="0" smtClean="0">
                <a:solidFill>
                  <a:srgbClr val="FF6699"/>
                </a:solidFill>
              </a:rPr>
              <a:t> der </a:t>
            </a:r>
            <a:r>
              <a:rPr lang="de-CH" sz="2800" u="sng" dirty="0" smtClean="0">
                <a:solidFill>
                  <a:srgbClr val="FF6699"/>
                </a:solidFill>
              </a:rPr>
              <a:t>Organisation</a:t>
            </a:r>
          </a:p>
          <a:p>
            <a:pPr marL="0" indent="0">
              <a:buNone/>
            </a:pPr>
            <a:r>
              <a:rPr lang="de-CH" sz="2800" dirty="0" smtClean="0"/>
              <a:t>Die Einheit der Gemeinde ist ein </a:t>
            </a:r>
            <a:r>
              <a:rPr lang="de-CH" sz="2800" dirty="0" smtClean="0">
                <a:solidFill>
                  <a:srgbClr val="C00000"/>
                </a:solidFill>
              </a:rPr>
              <a:t>Abbild der Einheit Gottes</a:t>
            </a:r>
            <a:r>
              <a:rPr lang="de-CH" sz="2800" dirty="0" smtClean="0">
                <a:solidFill>
                  <a:srgbClr val="FFFF00"/>
                </a:solidFill>
              </a:rPr>
              <a:t>: </a:t>
            </a:r>
            <a:r>
              <a:rPr lang="de-CH" sz="2800" dirty="0" smtClean="0"/>
              <a:t>Eph 4,4-6 (Geist – Herr – Vater) </a:t>
            </a:r>
          </a:p>
        </p:txBody>
      </p:sp>
    </p:spTree>
    <p:extLst>
      <p:ext uri="{BB962C8B-B14F-4D97-AF65-F5344CB8AC3E}">
        <p14:creationId xmlns:p14="http://schemas.microsoft.com/office/powerpoint/2010/main" val="23367526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homas Jettel\Documents\0TJ\My Dropbox\Arbeitsraum HJ\2 In Arbeit THOMAS\GUTE Karten\paulth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7864" y="-1"/>
            <a:ext cx="9026669" cy="8109521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Dritte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Missionsreise 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52-57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93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de-CH" sz="3600" dirty="0" smtClean="0"/>
              <a:t>„einander“ </a:t>
            </a:r>
            <a:r>
              <a:rPr lang="de-CH" sz="2800" dirty="0" smtClean="0"/>
              <a:t>[zu 8. und 9.]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/>
          <a:lstStyle/>
          <a:p>
            <a:r>
              <a:rPr lang="de-DE" sz="2800" dirty="0" smtClean="0">
                <a:effectLst/>
              </a:rPr>
              <a:t>einander grüßen </a:t>
            </a:r>
            <a:r>
              <a:rPr lang="de-DE" sz="2400" dirty="0" err="1" smtClean="0">
                <a:solidFill>
                  <a:srgbClr val="0000FF"/>
                </a:solidFill>
                <a:effectLst/>
              </a:rPr>
              <a:t>Röm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 16:16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/>
              <a:t>.. aufnehmen (w: zu euch hin nehmen)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15:7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wertschätzen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12:10; Phil. 2,3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ehren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12:10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höher achten </a:t>
            </a:r>
            <a:r>
              <a:rPr lang="de-DE" sz="2400" dirty="0" smtClean="0">
                <a:solidFill>
                  <a:srgbClr val="0000FF"/>
                </a:solidFill>
              </a:rPr>
              <a:t>Phil 2:3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unterordnen </a:t>
            </a:r>
            <a:r>
              <a:rPr lang="de-DE" sz="2400" dirty="0" smtClean="0">
                <a:solidFill>
                  <a:srgbClr val="0000FF"/>
                </a:solidFill>
              </a:rPr>
              <a:t>Eph 5:21; 1. Petr. 5,5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</a:t>
            </a:r>
            <a:r>
              <a:rPr lang="de-DE" sz="2800" i="1" dirty="0" smtClean="0"/>
              <a:t>wie Sklaven</a:t>
            </a:r>
            <a:r>
              <a:rPr lang="de-DE" sz="2800" dirty="0" smtClean="0"/>
              <a:t> dienen </a:t>
            </a:r>
            <a:r>
              <a:rPr lang="de-DE" sz="2400" dirty="0" smtClean="0">
                <a:solidFill>
                  <a:srgbClr val="0000FF"/>
                </a:solidFill>
              </a:rPr>
              <a:t>Gal 5:13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Lasten tragen </a:t>
            </a:r>
            <a:r>
              <a:rPr lang="de-DE" sz="2400" dirty="0" smtClean="0">
                <a:solidFill>
                  <a:srgbClr val="0000FF"/>
                </a:solidFill>
              </a:rPr>
              <a:t>Gal 6:2</a:t>
            </a:r>
          </a:p>
          <a:p>
            <a:r>
              <a:rPr lang="de-DE" sz="2800" dirty="0" smtClean="0">
                <a:effectLst/>
              </a:rPr>
              <a:t>.. ertragen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Eph 4:2; Kol 3:13 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.. die Füße waschen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Joh 13:14 (1Tm 5,10)</a:t>
            </a:r>
            <a:endParaRPr lang="de-DE" sz="2800" dirty="0" smtClean="0">
              <a:solidFill>
                <a:srgbClr val="0000FF"/>
              </a:solidFill>
              <a:effectLst/>
            </a:endParaRPr>
          </a:p>
          <a:p>
            <a:pPr lvl="0"/>
            <a:r>
              <a:rPr lang="de-DE" sz="2800" dirty="0" smtClean="0"/>
              <a:t>.. vergeben </a:t>
            </a:r>
            <a:r>
              <a:rPr lang="de-DE" sz="2400" dirty="0" smtClean="0">
                <a:solidFill>
                  <a:srgbClr val="0000FF"/>
                </a:solidFill>
              </a:rPr>
              <a:t>Eph 4:32; Kol 3:13;</a:t>
            </a:r>
          </a:p>
        </p:txBody>
      </p:sp>
    </p:spTree>
    <p:extLst>
      <p:ext uri="{BB962C8B-B14F-4D97-AF65-F5344CB8AC3E}">
        <p14:creationId xmlns:p14="http://schemas.microsoft.com/office/powerpoint/2010/main" val="40208441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de-CH" sz="3600" dirty="0" smtClean="0"/>
              <a:t>„einander“ </a:t>
            </a:r>
            <a:r>
              <a:rPr lang="de-CH" sz="2800" dirty="0" smtClean="0"/>
              <a:t>[zu 8. und 9.]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de-DE" sz="2800" dirty="0" smtClean="0"/>
              <a:t>.. Gnade geben </a:t>
            </a:r>
            <a:r>
              <a:rPr lang="de-DE" sz="2400" dirty="0" smtClean="0">
                <a:solidFill>
                  <a:srgbClr val="0000FF"/>
                </a:solidFill>
              </a:rPr>
              <a:t>Eph 4,29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ermuntern, trösten </a:t>
            </a:r>
            <a:r>
              <a:rPr lang="de-DE" sz="2400" dirty="0" smtClean="0">
                <a:solidFill>
                  <a:srgbClr val="0000FF"/>
                </a:solidFill>
              </a:rPr>
              <a:t>1Thes 4:18; 5,14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ermahnen, zurechtweisen 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nouthetein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15:14; Kol 3:16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aufrufen 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parakalein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r>
              <a:rPr lang="de-DE" sz="2400" dirty="0" smtClean="0">
                <a:solidFill>
                  <a:srgbClr val="0000FF"/>
                </a:solidFill>
              </a:rPr>
              <a:t>1Thes 5:11;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1:12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lehren </a:t>
            </a:r>
            <a:r>
              <a:rPr lang="de-DE" sz="2400" dirty="0" smtClean="0">
                <a:solidFill>
                  <a:srgbClr val="0000FF"/>
                </a:solidFill>
              </a:rPr>
              <a:t>Kol 3:16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bauen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14:19; 1Thes 5:11; 1Kr 14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die Sünden bekennen </a:t>
            </a:r>
            <a:r>
              <a:rPr lang="de-DE" sz="2400" dirty="0" smtClean="0">
                <a:solidFill>
                  <a:srgbClr val="0000FF"/>
                </a:solidFill>
              </a:rPr>
              <a:t>Jak 5:16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>
                <a:effectLst/>
              </a:rPr>
              <a:t>aufeinander warten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1Kor 11:33</a:t>
            </a:r>
            <a:endParaRPr lang="de-CH" sz="24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aufeinander </a:t>
            </a:r>
            <a:r>
              <a:rPr lang="de-DE" sz="2800" dirty="0"/>
              <a:t>A</a:t>
            </a:r>
            <a:r>
              <a:rPr lang="de-DE" sz="2800" dirty="0" smtClean="0">
                <a:effectLst/>
              </a:rPr>
              <a:t>cht haben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Heb 10:24; 12,15; </a:t>
            </a:r>
            <a:endParaRPr lang="de-DE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/>
              <a:t>füreinander sorgen </a:t>
            </a:r>
            <a:r>
              <a:rPr lang="de-DE" sz="2400" dirty="0" smtClean="0">
                <a:solidFill>
                  <a:srgbClr val="0000FF"/>
                </a:solidFill>
              </a:rPr>
              <a:t>1.Kor 12:25; Spr</a:t>
            </a:r>
            <a:r>
              <a:rPr lang="de-DE" sz="2400" dirty="0">
                <a:solidFill>
                  <a:srgbClr val="0000FF"/>
                </a:solidFill>
              </a:rPr>
              <a:t>. 27,23</a:t>
            </a:r>
            <a:endParaRPr lang="de-CH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46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de-DE" sz="2800" dirty="0" smtClean="0">
                <a:effectLst/>
              </a:rPr>
              <a:t>miteinander weinen/leiden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Rm 12:15; Heb 13:3; 1Kr 12:26</a:t>
            </a:r>
            <a:endParaRPr lang="de-CH" sz="2400" dirty="0" smtClean="0">
              <a:solidFill>
                <a:srgbClr val="0000FF"/>
              </a:solidFill>
              <a:effectLst/>
            </a:endParaRPr>
          </a:p>
          <a:p>
            <a:pPr lvl="0"/>
            <a:r>
              <a:rPr lang="de-DE" sz="2800" dirty="0" smtClean="0"/>
              <a:t>miteinander erbaulich reden </a:t>
            </a:r>
            <a:r>
              <a:rPr lang="de-DE" sz="2400" dirty="0" smtClean="0">
                <a:solidFill>
                  <a:srgbClr val="0000FF"/>
                </a:solidFill>
              </a:rPr>
              <a:t>Eph 5:19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>
                <a:effectLst/>
              </a:rPr>
              <a:t>untereinander Frieden halten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Mk 9:50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sich mit einander freuen </a:t>
            </a:r>
            <a:r>
              <a:rPr lang="de-DE" sz="2400" dirty="0" err="1" smtClean="0">
                <a:solidFill>
                  <a:srgbClr val="0000FF"/>
                </a:solidFill>
                <a:effectLst/>
              </a:rPr>
              <a:t>Röm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 12:15; 1.Kor 12:26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zueinander freundlich und feinfühlig sein 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Eph 4:32</a:t>
            </a:r>
            <a:endParaRPr lang="de-DE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gegen einander gleichgesinnt sein (in Absicht und Ziel) </a:t>
            </a:r>
            <a:r>
              <a:rPr lang="de-DE" sz="2400" dirty="0" err="1" smtClean="0">
                <a:solidFill>
                  <a:srgbClr val="0000FF"/>
                </a:solidFill>
                <a:effectLst/>
              </a:rPr>
              <a:t>Röm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12:16; 15:5; Apg 4,32; Ps. 133</a:t>
            </a:r>
            <a:endParaRPr lang="de-CH" sz="24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/>
              <a:t>gegen einander gastfrei sein  </a:t>
            </a:r>
            <a:r>
              <a:rPr lang="de-DE" sz="2400" dirty="0" smtClean="0">
                <a:solidFill>
                  <a:srgbClr val="0000FF"/>
                </a:solidFill>
              </a:rPr>
              <a:t>1.Petr 4:9; Heb 13,2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dem Guten nachstreben gegen einander </a:t>
            </a:r>
            <a:r>
              <a:rPr lang="de-DE" sz="2400" dirty="0" smtClean="0">
                <a:solidFill>
                  <a:srgbClr val="0000FF"/>
                </a:solidFill>
              </a:rPr>
              <a:t>1Thes 5:15</a:t>
            </a:r>
            <a:endParaRPr lang="de-DE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das Leben für einander geben </a:t>
            </a:r>
            <a:r>
              <a:rPr lang="de-DE" sz="2400" dirty="0" smtClean="0">
                <a:solidFill>
                  <a:srgbClr val="0000FF"/>
                </a:solidFill>
              </a:rPr>
              <a:t>1.Joh 3:16</a:t>
            </a:r>
            <a:endParaRPr lang="de-CH" sz="2800" dirty="0" smtClean="0">
              <a:solidFill>
                <a:srgbClr val="0000FF"/>
              </a:solidFill>
            </a:endParaRPr>
          </a:p>
          <a:p>
            <a:pPr marL="0" lvl="0" indent="0" hangingPunct="0">
              <a:buNone/>
            </a:pPr>
            <a:r>
              <a:rPr lang="de-DE" sz="2800" dirty="0" smtClean="0">
                <a:solidFill>
                  <a:srgbClr val="00B0F0"/>
                </a:solidFill>
              </a:rPr>
              <a:t>Mit </a:t>
            </a:r>
            <a:r>
              <a:rPr lang="de-DE" sz="2800" i="1" dirty="0" smtClean="0">
                <a:solidFill>
                  <a:srgbClr val="00B0F0"/>
                </a:solidFill>
              </a:rPr>
              <a:t>einem</a:t>
            </a:r>
            <a:r>
              <a:rPr lang="de-DE" sz="2800" dirty="0" smtClean="0">
                <a:solidFill>
                  <a:srgbClr val="00B0F0"/>
                </a:solidFill>
              </a:rPr>
              <a:t> Wort: </a:t>
            </a:r>
            <a:r>
              <a:rPr lang="de-DE" sz="2800" b="1" dirty="0" smtClean="0">
                <a:solidFill>
                  <a:srgbClr val="C00000"/>
                </a:solidFill>
              </a:rPr>
              <a:t>einander lieben, wie Christus uns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Joh 13:34</a:t>
            </a:r>
            <a:endParaRPr lang="de-CH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de-CH" sz="2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de-CH" sz="3600" dirty="0" smtClean="0"/>
              <a:t>„einander“ </a:t>
            </a:r>
            <a:r>
              <a:rPr lang="de-CH" sz="2800" dirty="0" smtClean="0"/>
              <a:t>[zu 8. und 9.]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5077302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315416"/>
            <a:ext cx="9144000" cy="6713984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II. Teil: Die Lebensführung in </a:t>
            </a:r>
            <a:r>
              <a:rPr lang="de-DE" sz="2800" u="sng" cap="all" dirty="0"/>
              <a:t>Christus: </a:t>
            </a:r>
            <a:r>
              <a:rPr lang="de-DE" sz="2800" u="sng" cap="all" dirty="0" smtClean="0"/>
              <a:t>K. 4,1 -6,20</a:t>
            </a:r>
          </a:p>
          <a:p>
            <a:r>
              <a:rPr lang="de-DE" sz="2800" cap="small" dirty="0"/>
              <a:t>A. Richtlinien für einen würdigen Wandel der Glieder im Leib Christi  4,1-16</a:t>
            </a:r>
          </a:p>
          <a:p>
            <a:pPr lvl="1"/>
            <a:r>
              <a:rPr lang="de-DE" sz="2400" dirty="0" smtClean="0"/>
              <a:t>1</a:t>
            </a:r>
            <a:r>
              <a:rPr lang="de-DE" sz="2400" dirty="0"/>
              <a:t>. Der Aufruf zu würdigem Wandel im Leib Christi 4,1-6</a:t>
            </a:r>
          </a:p>
          <a:p>
            <a:pPr lvl="1"/>
            <a:r>
              <a:rPr lang="de-DE" sz="2400" dirty="0"/>
              <a:t>2. Die Ausrüstung der Glieder des Leibes Chr. zum Dienst 4,7-12</a:t>
            </a:r>
          </a:p>
          <a:p>
            <a:pPr lvl="1"/>
            <a:r>
              <a:rPr lang="de-DE" sz="2400" dirty="0" smtClean="0"/>
              <a:t>3</a:t>
            </a:r>
            <a:r>
              <a:rPr lang="de-DE" sz="2400" dirty="0"/>
              <a:t>. Das Ziel des Dienstes im Leib Christi: Wachstum  </a:t>
            </a:r>
            <a:r>
              <a:rPr lang="de-DE" sz="2400" dirty="0" smtClean="0"/>
              <a:t>4,13-15</a:t>
            </a:r>
            <a:endParaRPr lang="de-DE" sz="2400" dirty="0"/>
          </a:p>
          <a:p>
            <a:pPr lvl="1"/>
            <a:r>
              <a:rPr lang="de-DE" sz="2400" dirty="0" smtClean="0"/>
              <a:t>4</a:t>
            </a:r>
            <a:r>
              <a:rPr lang="de-DE" sz="2400" dirty="0"/>
              <a:t>. Der Vorgang des Wachstums im Leib Christi </a:t>
            </a:r>
            <a:r>
              <a:rPr lang="de-DE" sz="2400" dirty="0" smtClean="0"/>
              <a:t>4,16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05171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346"/>
            <a:ext cx="9324528" cy="6840654"/>
          </a:xfrm>
        </p:spPr>
        <p:txBody>
          <a:bodyPr/>
          <a:lstStyle/>
          <a:p>
            <a:r>
              <a:rPr lang="de-DE" sz="3200" cap="small" dirty="0" smtClean="0"/>
              <a:t>A. </a:t>
            </a:r>
            <a:r>
              <a:rPr lang="de-DE" sz="3200" cap="small" dirty="0"/>
              <a:t>Richtlinien für einen würdigen Wandel der Glieder im Leib Christi  4,1-16 </a:t>
            </a:r>
            <a:endParaRPr lang="de-DE" sz="3200" cap="small" dirty="0" smtClean="0"/>
          </a:p>
          <a:p>
            <a:pPr lvl="1"/>
            <a:r>
              <a:rPr lang="de-DE" sz="2800" dirty="0" smtClean="0">
                <a:solidFill>
                  <a:schemeClr val="bg2">
                    <a:lumMod val="90000"/>
                  </a:schemeClr>
                </a:solidFill>
              </a:rPr>
              <a:t>1. </a:t>
            </a:r>
            <a:r>
              <a:rPr lang="de-DE" sz="2800" dirty="0" smtClean="0">
                <a:solidFill>
                  <a:srgbClr val="6598FF"/>
                </a:solidFill>
              </a:rPr>
              <a:t>Der Aufruf  zu würdigem Wandel im Leib Christi 4,1-6</a:t>
            </a:r>
            <a:endParaRPr lang="de-DE" sz="2800" dirty="0">
              <a:solidFill>
                <a:srgbClr val="6598FF"/>
              </a:solidFill>
            </a:endParaRPr>
          </a:p>
          <a:p>
            <a:pPr lvl="1"/>
            <a:r>
              <a:rPr lang="de-DE" dirty="0" smtClean="0"/>
              <a:t>2. Die Ausrüstung der Glieder des Leibes Chr. zum Dienst 4,7-11</a:t>
            </a:r>
          </a:p>
          <a:p>
            <a:pPr lvl="2"/>
            <a:r>
              <a:rPr lang="de-DE" dirty="0" smtClean="0"/>
              <a:t>I: Gnade (Gnadengaben) V. 7-10</a:t>
            </a:r>
          </a:p>
          <a:p>
            <a:pPr lvl="3"/>
            <a:r>
              <a:rPr lang="de-DE" dirty="0" smtClean="0"/>
              <a:t>Die Aussage V. 7</a:t>
            </a:r>
          </a:p>
          <a:p>
            <a:pPr lvl="3"/>
            <a:r>
              <a:rPr lang="de-DE" dirty="0" smtClean="0"/>
              <a:t>Ein Zitat (Beleg) V. 8</a:t>
            </a:r>
          </a:p>
          <a:p>
            <a:pPr lvl="3"/>
            <a:r>
              <a:rPr lang="de-DE" dirty="0" smtClean="0"/>
              <a:t>Erläuterung aufgrund des Zitats V. 9.10</a:t>
            </a:r>
          </a:p>
          <a:p>
            <a:pPr lvl="2"/>
            <a:r>
              <a:rPr lang="de-DE" dirty="0" smtClean="0"/>
              <a:t>II: Begnadete Diener V. 11 </a:t>
            </a:r>
          </a:p>
          <a:p>
            <a:pPr lvl="3"/>
            <a:r>
              <a:rPr lang="de-DE" dirty="0" smtClean="0"/>
              <a:t>Apostel</a:t>
            </a:r>
          </a:p>
          <a:p>
            <a:pPr lvl="3"/>
            <a:r>
              <a:rPr lang="de-DE" dirty="0" smtClean="0"/>
              <a:t>Propheten</a:t>
            </a:r>
          </a:p>
          <a:p>
            <a:pPr lvl="3"/>
            <a:r>
              <a:rPr lang="de-DE" dirty="0" smtClean="0"/>
              <a:t>Evangelisten</a:t>
            </a:r>
          </a:p>
          <a:p>
            <a:pPr lvl="3"/>
            <a:r>
              <a:rPr lang="de-DE" dirty="0" smtClean="0"/>
              <a:t>Hirten und Lehrer</a:t>
            </a:r>
          </a:p>
          <a:p>
            <a:pPr marL="914400" lvl="2" indent="0">
              <a:buNone/>
            </a:pPr>
            <a:endParaRPr lang="de-DE" b="1" dirty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42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346"/>
            <a:ext cx="9324528" cy="6840654"/>
          </a:xfrm>
        </p:spPr>
        <p:txBody>
          <a:bodyPr/>
          <a:lstStyle/>
          <a:p>
            <a:pPr marL="0" indent="0">
              <a:buNone/>
            </a:pPr>
            <a:r>
              <a:rPr lang="de-DE" sz="3200" u="sng" cap="all" dirty="0"/>
              <a:t>II. Teil: Die Lebensführung in Christus: K. 4,1 -6,20</a:t>
            </a:r>
          </a:p>
          <a:p>
            <a:r>
              <a:rPr lang="de-DE" sz="3200" cap="small" dirty="0" smtClean="0"/>
              <a:t>A. </a:t>
            </a:r>
            <a:r>
              <a:rPr lang="de-DE" sz="3200" cap="small" dirty="0"/>
              <a:t>Richtlinien für einen würdigen Wandel der Glieder im Leib Christi  </a:t>
            </a:r>
            <a:r>
              <a:rPr lang="de-DE" sz="3200" cap="small" dirty="0" smtClean="0"/>
              <a:t>4,1-16</a:t>
            </a:r>
          </a:p>
          <a:p>
            <a:pPr lvl="1"/>
            <a:r>
              <a:rPr lang="de-DE" sz="2800" dirty="0">
                <a:solidFill>
                  <a:srgbClr val="6598FF"/>
                </a:solidFill>
              </a:rPr>
              <a:t>1. </a:t>
            </a:r>
            <a:r>
              <a:rPr lang="de-DE" sz="2800" dirty="0" smtClean="0">
                <a:solidFill>
                  <a:srgbClr val="6598FF"/>
                </a:solidFill>
              </a:rPr>
              <a:t>Aufruf </a:t>
            </a:r>
            <a:r>
              <a:rPr lang="de-DE" sz="2800" dirty="0">
                <a:solidFill>
                  <a:srgbClr val="6598FF"/>
                </a:solidFill>
              </a:rPr>
              <a:t>zu würdigem Wandel  im Leib Christi 4,1-6</a:t>
            </a:r>
          </a:p>
          <a:p>
            <a:pPr lvl="1"/>
            <a:r>
              <a:rPr lang="de-DE" sz="2800" dirty="0">
                <a:solidFill>
                  <a:srgbClr val="6598FF"/>
                </a:solidFill>
              </a:rPr>
              <a:t>2. Ausrüstung der Glieder des Leibes  4,7-11</a:t>
            </a:r>
          </a:p>
          <a:p>
            <a:pPr lvl="1"/>
            <a:r>
              <a:rPr lang="de-DE" sz="2800" dirty="0"/>
              <a:t>3. Ziel und Zweck der Ausrüstung: Dienst  zum Wachstum 4,12-15</a:t>
            </a:r>
          </a:p>
          <a:p>
            <a:pPr lvl="1"/>
            <a:r>
              <a:rPr lang="de-DE" sz="2800" dirty="0" smtClean="0"/>
              <a:t>4. Der Vorgang des Wachstums im Leib Christi  4,16</a:t>
            </a:r>
          </a:p>
        </p:txBody>
      </p:sp>
    </p:spTree>
    <p:extLst>
      <p:ext uri="{BB962C8B-B14F-4D97-AF65-F5344CB8AC3E}">
        <p14:creationId xmlns:p14="http://schemas.microsoft.com/office/powerpoint/2010/main" val="36363995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346"/>
            <a:ext cx="9324528" cy="6840654"/>
          </a:xfrm>
        </p:spPr>
        <p:txBody>
          <a:bodyPr/>
          <a:lstStyle/>
          <a:p>
            <a:r>
              <a:rPr lang="de-DE" sz="3200" cap="small" dirty="0" smtClean="0"/>
              <a:t>A. </a:t>
            </a:r>
            <a:r>
              <a:rPr lang="de-DE" sz="3200" cap="small" dirty="0"/>
              <a:t>Richtlinien für einen würdigen Wandel der Glieder im Leib Christi  </a:t>
            </a:r>
            <a:r>
              <a:rPr lang="de-DE" sz="3200" cap="small" dirty="0" smtClean="0"/>
              <a:t>4,1-16</a:t>
            </a:r>
          </a:p>
          <a:p>
            <a:pPr lvl="1"/>
            <a:r>
              <a:rPr lang="de-DE" sz="2400" dirty="0" smtClean="0">
                <a:solidFill>
                  <a:srgbClr val="6598FF"/>
                </a:solidFill>
              </a:rPr>
              <a:t>1. Aufruf zu würdigem Wandel  im Leib Christi 4,1-6</a:t>
            </a:r>
          </a:p>
          <a:p>
            <a:pPr lvl="1"/>
            <a:r>
              <a:rPr lang="de-DE" sz="2400" dirty="0" smtClean="0">
                <a:solidFill>
                  <a:srgbClr val="6598FF"/>
                </a:solidFill>
              </a:rPr>
              <a:t>2. Ausrüstung der Glieder des Leibes  4,7-11</a:t>
            </a:r>
          </a:p>
          <a:p>
            <a:pPr lvl="1"/>
            <a:r>
              <a:rPr lang="de-DE" sz="2400" dirty="0" smtClean="0"/>
              <a:t>3</a:t>
            </a:r>
            <a:r>
              <a:rPr lang="de-DE" sz="2400" dirty="0"/>
              <a:t>. Ziel und Zweck der Ausrüstung: Dienst  </a:t>
            </a:r>
            <a:r>
              <a:rPr lang="de-DE" sz="2400" dirty="0" smtClean="0"/>
              <a:t>zum Wachstum 4,12-15</a:t>
            </a:r>
            <a:endParaRPr lang="de-DE" sz="2400" dirty="0"/>
          </a:p>
          <a:p>
            <a:pPr lvl="2"/>
            <a:r>
              <a:rPr lang="de-DE" dirty="0" smtClean="0"/>
              <a:t>…hin zur Einheit des Glaubens u der Erkenntnis Christi V. 13 </a:t>
            </a:r>
          </a:p>
          <a:p>
            <a:pPr lvl="2"/>
            <a:r>
              <a:rPr lang="de-DE" dirty="0" smtClean="0"/>
              <a:t>…hin zur </a:t>
            </a:r>
            <a:r>
              <a:rPr lang="de-DE" dirty="0"/>
              <a:t>Reife </a:t>
            </a:r>
            <a:r>
              <a:rPr lang="de-DE" dirty="0" smtClean="0"/>
              <a:t>(Christusähnlichkeit) V. 13E</a:t>
            </a:r>
          </a:p>
          <a:p>
            <a:pPr lvl="2"/>
            <a:r>
              <a:rPr lang="de-DE" dirty="0" smtClean="0"/>
              <a:t>…hin zur </a:t>
            </a:r>
            <a:r>
              <a:rPr lang="de-DE" dirty="0"/>
              <a:t>Festigkeit </a:t>
            </a:r>
            <a:r>
              <a:rPr lang="de-DE" dirty="0" smtClean="0"/>
              <a:t>V. 14.15</a:t>
            </a:r>
          </a:p>
          <a:p>
            <a:pPr lvl="1"/>
            <a:r>
              <a:rPr lang="de-DE" dirty="0" smtClean="0"/>
              <a:t>4. Der Vorgang des Wachstums im Leib Christi 4,16</a:t>
            </a:r>
          </a:p>
          <a:p>
            <a:pPr lvl="2"/>
            <a:r>
              <a:rPr lang="de-DE" dirty="0" smtClean="0"/>
              <a:t>Unter der Regie des Hauptes (Christus)</a:t>
            </a:r>
            <a:endParaRPr lang="de-DE" dirty="0"/>
          </a:p>
          <a:p>
            <a:pPr lvl="2"/>
            <a:r>
              <a:rPr lang="de-DE" dirty="0" smtClean="0"/>
              <a:t>Miteinander verbunden</a:t>
            </a:r>
          </a:p>
          <a:p>
            <a:pPr lvl="2"/>
            <a:r>
              <a:rPr lang="de-DE" dirty="0" smtClean="0"/>
              <a:t>Füreinander sich hingebend</a:t>
            </a:r>
          </a:p>
          <a:p>
            <a:pPr lvl="2"/>
            <a:r>
              <a:rPr lang="de-DE" dirty="0" smtClean="0"/>
              <a:t>Entsprechend den Gaben und dem zugewiesenen Wirkungskreis</a:t>
            </a:r>
          </a:p>
          <a:p>
            <a:pPr lvl="2"/>
            <a:r>
              <a:rPr lang="de-DE" dirty="0" smtClean="0"/>
              <a:t>In der Atmosphäre der Liebe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9711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79"/>
          </a:xfrm>
        </p:spPr>
        <p:txBody>
          <a:bodyPr/>
          <a:lstStyle/>
          <a:p>
            <a:r>
              <a:rPr lang="de-CH" dirty="0" smtClean="0"/>
              <a:t>4,15.16</a:t>
            </a:r>
            <a:endParaRPr lang="de-CH" sz="400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/>
          <a:lstStyle/>
          <a:p>
            <a:r>
              <a:rPr lang="de-CH" sz="2800" dirty="0" smtClean="0"/>
              <a:t>»Als solche aber, die wahrhaftig sind in Liebe, </a:t>
            </a:r>
            <a:r>
              <a:rPr lang="de-CH" sz="2800" dirty="0"/>
              <a:t>mögen </a:t>
            </a:r>
            <a:r>
              <a:rPr lang="de-CH" sz="2800" dirty="0" smtClean="0"/>
              <a:t>wir in allem wachsen zu ihm, </a:t>
            </a:r>
          </a:p>
          <a:p>
            <a:r>
              <a:rPr lang="de-CH" sz="2800" dirty="0" smtClean="0"/>
              <a:t>der </a:t>
            </a:r>
            <a:r>
              <a:rPr lang="de-CH" sz="2800" dirty="0" smtClean="0">
                <a:solidFill>
                  <a:srgbClr val="C00000"/>
                </a:solidFill>
              </a:rPr>
              <a:t>das Haupt </a:t>
            </a:r>
            <a:r>
              <a:rPr lang="de-CH" sz="2800" dirty="0" smtClean="0"/>
              <a:t>ist, der </a:t>
            </a:r>
            <a:r>
              <a:rPr lang="de-CH" sz="2800" dirty="0" smtClean="0">
                <a:solidFill>
                  <a:srgbClr val="C00000"/>
                </a:solidFill>
              </a:rPr>
              <a:t>Christus</a:t>
            </a:r>
            <a:r>
              <a:rPr lang="de-CH" sz="2800" dirty="0" smtClean="0"/>
              <a:t>,  </a:t>
            </a:r>
          </a:p>
          <a:p>
            <a:r>
              <a:rPr lang="de-CH" sz="2800" baseline="30000" dirty="0" smtClean="0"/>
              <a:t>16</a:t>
            </a:r>
            <a:r>
              <a:rPr lang="de-CH" sz="2800" dirty="0" smtClean="0"/>
              <a:t> </a:t>
            </a:r>
            <a:r>
              <a:rPr lang="de-CH" sz="2800" dirty="0" smtClean="0">
                <a:solidFill>
                  <a:srgbClr val="C00000"/>
                </a:solidFill>
              </a:rPr>
              <a:t>von dem aus der ganze Leib </a:t>
            </a:r>
          </a:p>
          <a:p>
            <a:pPr lvl="1"/>
            <a:r>
              <a:rPr lang="de-CH" sz="2800" dirty="0" smtClean="0">
                <a:solidFill>
                  <a:schemeClr val="tx1"/>
                </a:solidFill>
              </a:rPr>
              <a:t>wohl zusammengefügt und zusammengeschlossen durch jedes versorgende Gelenk, </a:t>
            </a:r>
          </a:p>
          <a:p>
            <a:pPr lvl="1"/>
            <a:r>
              <a:rPr lang="de-CH" sz="2800" dirty="0" smtClean="0">
                <a:solidFill>
                  <a:schemeClr val="tx1"/>
                </a:solidFill>
              </a:rPr>
              <a:t>entsprechend dem Wirken eines jeden Teiles </a:t>
            </a:r>
          </a:p>
          <a:p>
            <a:pPr lvl="1"/>
            <a:r>
              <a:rPr lang="de-CH" sz="2800" dirty="0" smtClean="0">
                <a:solidFill>
                  <a:schemeClr val="tx1"/>
                </a:solidFill>
              </a:rPr>
              <a:t>in einem [zugemessenen] Maß, </a:t>
            </a:r>
          </a:p>
          <a:p>
            <a:r>
              <a:rPr lang="de-CH" sz="2800" dirty="0" smtClean="0">
                <a:solidFill>
                  <a:srgbClr val="C00000"/>
                </a:solidFill>
              </a:rPr>
              <a:t>das Wachstum des Leibes zustande bringt,</a:t>
            </a:r>
            <a:r>
              <a:rPr lang="de-CH" sz="28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de-CH" sz="2800" dirty="0" smtClean="0">
                <a:solidFill>
                  <a:srgbClr val="0000FF"/>
                </a:solidFill>
              </a:rPr>
              <a:t>sodass er sich selbst baut</a:t>
            </a:r>
          </a:p>
          <a:p>
            <a:pPr lvl="1"/>
            <a:r>
              <a:rPr lang="de-CH" sz="2800" dirty="0" smtClean="0">
                <a:solidFill>
                  <a:srgbClr val="0000FF"/>
                </a:solidFill>
              </a:rPr>
              <a:t>in Liebe.» </a:t>
            </a:r>
            <a:endParaRPr lang="de-CH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571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/>
          <a:lstStyle/>
          <a:p>
            <a:r>
              <a:rPr lang="de-DE" sz="4000" b="0" dirty="0" smtClean="0">
                <a:solidFill>
                  <a:srgbClr val="00B0F0"/>
                </a:solidFill>
              </a:rPr>
              <a:t>Zurüstung durch begabte Glieder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661248"/>
          </a:xfrm>
        </p:spPr>
        <p:txBody>
          <a:bodyPr/>
          <a:lstStyle/>
          <a:p>
            <a:pPr hangingPunct="0"/>
            <a:r>
              <a:rPr lang="de-CH" sz="2800" dirty="0" smtClean="0"/>
              <a:t>4,11-13: „Und er selbst gab, </a:t>
            </a:r>
          </a:p>
          <a:p>
            <a:pPr hangingPunct="0"/>
            <a:r>
              <a:rPr lang="de-CH" sz="2400" dirty="0" smtClean="0"/>
              <a:t>die einen zu </a:t>
            </a:r>
            <a:r>
              <a:rPr lang="de-CH" sz="2400" dirty="0" smtClean="0">
                <a:solidFill>
                  <a:srgbClr val="C00000"/>
                </a:solidFill>
              </a:rPr>
              <a:t>Aposteln</a:t>
            </a:r>
            <a:r>
              <a:rPr lang="de-CH" sz="2400" dirty="0" smtClean="0"/>
              <a:t>, </a:t>
            </a:r>
          </a:p>
          <a:p>
            <a:pPr hangingPunct="0"/>
            <a:r>
              <a:rPr lang="de-CH" sz="2400" dirty="0" smtClean="0"/>
              <a:t>andere zu </a:t>
            </a:r>
            <a:r>
              <a:rPr lang="de-CH" sz="2400" dirty="0" smtClean="0">
                <a:solidFill>
                  <a:srgbClr val="C00000"/>
                </a:solidFill>
              </a:rPr>
              <a:t>Propheten</a:t>
            </a:r>
            <a:r>
              <a:rPr lang="de-CH" sz="2400" dirty="0" smtClean="0"/>
              <a:t>, </a:t>
            </a:r>
          </a:p>
          <a:p>
            <a:pPr hangingPunct="0"/>
            <a:r>
              <a:rPr lang="de-CH" sz="2400" dirty="0" smtClean="0"/>
              <a:t>andere zu </a:t>
            </a:r>
            <a:r>
              <a:rPr lang="de-CH" sz="2400" dirty="0" smtClean="0">
                <a:solidFill>
                  <a:srgbClr val="C00000"/>
                </a:solidFill>
              </a:rPr>
              <a:t>Evangelisten</a:t>
            </a:r>
            <a:r>
              <a:rPr lang="de-CH" sz="2400" dirty="0" smtClean="0"/>
              <a:t>, </a:t>
            </a:r>
          </a:p>
          <a:p>
            <a:pPr hangingPunct="0"/>
            <a:r>
              <a:rPr lang="de-CH" sz="2400" dirty="0" smtClean="0"/>
              <a:t>andere zu </a:t>
            </a:r>
            <a:r>
              <a:rPr lang="de-CH" sz="2400" dirty="0" smtClean="0">
                <a:solidFill>
                  <a:srgbClr val="C00000"/>
                </a:solidFill>
              </a:rPr>
              <a:t>Hirten</a:t>
            </a:r>
            <a:r>
              <a:rPr lang="de-CH" sz="2400" dirty="0" smtClean="0"/>
              <a:t> </a:t>
            </a:r>
            <a:r>
              <a:rPr lang="de-CH" sz="2400" dirty="0" smtClean="0">
                <a:solidFill>
                  <a:srgbClr val="C00000"/>
                </a:solidFill>
              </a:rPr>
              <a:t>und Lehrern</a:t>
            </a:r>
            <a:r>
              <a:rPr lang="de-CH" sz="2400" dirty="0" smtClean="0"/>
              <a:t>,  </a:t>
            </a:r>
          </a:p>
          <a:p>
            <a:pPr lvl="1"/>
            <a:r>
              <a:rPr lang="de-CH" sz="2400" dirty="0" smtClean="0">
                <a:solidFill>
                  <a:schemeClr val="tx1"/>
                </a:solidFill>
              </a:rPr>
              <a:t>zum Zweck der Zurüstung der Heiligen </a:t>
            </a:r>
          </a:p>
        </p:txBody>
      </p:sp>
    </p:spTree>
    <p:extLst>
      <p:ext uri="{BB962C8B-B14F-4D97-AF65-F5344CB8AC3E}">
        <p14:creationId xmlns:p14="http://schemas.microsoft.com/office/powerpoint/2010/main" val="14948753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B0F0"/>
                </a:solidFill>
              </a:rPr>
              <a:t>Exkurs: </a:t>
            </a:r>
            <a:r>
              <a:rPr lang="de-DE" b="0" dirty="0" smtClean="0">
                <a:solidFill>
                  <a:srgbClr val="00B0F0"/>
                </a:solidFill>
              </a:rPr>
              <a:t>Dienst-Gnadengaben </a:t>
            </a:r>
            <a:r>
              <a:rPr lang="de-DE" b="0" dirty="0">
                <a:solidFill>
                  <a:srgbClr val="00B0F0"/>
                </a:solidFill>
              </a:rPr>
              <a:t>der </a:t>
            </a:r>
            <a:r>
              <a:rPr lang="de-DE" b="0" dirty="0" smtClean="0">
                <a:solidFill>
                  <a:srgbClr val="00B0F0"/>
                </a:solidFill>
              </a:rPr>
              <a:t>Führung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</a:t>
            </a:r>
            <a:r>
              <a:rPr lang="de-DE" cap="all" dirty="0">
                <a:effectLst/>
              </a:rPr>
              <a:t>Apostel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2. PROPHETEN</a:t>
            </a:r>
          </a:p>
          <a:p>
            <a:r>
              <a:rPr lang="de-DE" dirty="0" smtClean="0">
                <a:effectLst/>
              </a:rPr>
              <a:t>3. </a:t>
            </a:r>
            <a:r>
              <a:rPr lang="de-DE" cap="all" dirty="0" err="1">
                <a:effectLst/>
              </a:rPr>
              <a:t>EvangelisTen</a:t>
            </a:r>
            <a:endParaRPr lang="de-DE" dirty="0">
              <a:effectLst/>
            </a:endParaRPr>
          </a:p>
          <a:p>
            <a:r>
              <a:rPr lang="de-DE" dirty="0" smtClean="0">
                <a:effectLst/>
              </a:rPr>
              <a:t>4. </a:t>
            </a:r>
            <a:r>
              <a:rPr lang="de-DE" cap="all" dirty="0">
                <a:effectLst/>
              </a:rPr>
              <a:t>Hirten </a:t>
            </a:r>
            <a:r>
              <a:rPr lang="de-DE" cap="all" dirty="0" smtClean="0">
                <a:effectLst/>
              </a:rPr>
              <a:t> und Lehrer </a:t>
            </a:r>
            <a:r>
              <a:rPr lang="de-DE" cap="all" dirty="0">
                <a:effectLst/>
              </a:rPr>
              <a:t> </a:t>
            </a:r>
            <a:r>
              <a:rPr lang="de-DE" cap="all" dirty="0" smtClean="0">
                <a:effectLst/>
              </a:rPr>
              <a:t>( Vorsteher )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30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homas Jettel\Documents\0TJ\My Dropbox\Arbeitsraum HJ\2 In Arbeit THOMAS\GUTE Karten\paulr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133719"/>
            <a:ext cx="9727160" cy="720507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771800" y="5373216"/>
            <a:ext cx="3960440" cy="1484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Reise </a:t>
            </a:r>
            <a:r>
              <a:rPr lang="de-DE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 als Gefangener nach Rom; </a:t>
            </a:r>
          </a:p>
          <a:p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Herbst 59 - Frühling 60</a:t>
            </a:r>
            <a:endParaRPr lang="de-D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92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B0F0"/>
                </a:solidFill>
              </a:rPr>
              <a:t>Exkurs: Dienst-</a:t>
            </a:r>
            <a:r>
              <a:rPr lang="de-DE" b="0" dirty="0" smtClean="0">
                <a:solidFill>
                  <a:srgbClr val="00B0F0"/>
                </a:solidFill>
              </a:rPr>
              <a:t>Gnadengaben </a:t>
            </a:r>
            <a:r>
              <a:rPr lang="de-DE" b="0" dirty="0">
                <a:solidFill>
                  <a:srgbClr val="00B0F0"/>
                </a:solidFill>
              </a:rPr>
              <a:t>des </a:t>
            </a:r>
            <a:r>
              <a:rPr lang="de-DE" b="0" dirty="0" smtClean="0">
                <a:solidFill>
                  <a:srgbClr val="00B0F0"/>
                </a:solidFill>
              </a:rPr>
              <a:t>Wortes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</a:t>
            </a:r>
            <a:r>
              <a:rPr lang="de-DE" cap="all" dirty="0">
                <a:effectLst/>
              </a:rPr>
              <a:t>Prophezeien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2. </a:t>
            </a:r>
            <a:r>
              <a:rPr lang="de-DE" cap="all" dirty="0">
                <a:effectLst/>
              </a:rPr>
              <a:t>Lehren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3. Wort der </a:t>
            </a:r>
            <a:r>
              <a:rPr lang="de-DE" cap="all" dirty="0">
                <a:effectLst/>
              </a:rPr>
              <a:t>Erkenntnis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4. Wort der </a:t>
            </a:r>
            <a:r>
              <a:rPr lang="de-DE" cap="all" dirty="0">
                <a:effectLst/>
              </a:rPr>
              <a:t>Weisheit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5. </a:t>
            </a:r>
            <a:r>
              <a:rPr lang="de-DE" cap="all" dirty="0">
                <a:effectLst/>
              </a:rPr>
              <a:t>Aufrufen [= Zusprechen]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[6. </a:t>
            </a:r>
            <a:r>
              <a:rPr lang="de-DE" cap="all" dirty="0">
                <a:effectLst/>
              </a:rPr>
              <a:t>Sprachenreden]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[7. </a:t>
            </a:r>
            <a:r>
              <a:rPr lang="de-DE" cap="all" dirty="0">
                <a:effectLst/>
              </a:rPr>
              <a:t>Übersetzung</a:t>
            </a:r>
            <a:r>
              <a:rPr lang="de-DE" dirty="0">
                <a:effectLst/>
              </a:rPr>
              <a:t> des Sprachenredens</a:t>
            </a:r>
            <a:r>
              <a:rPr lang="de-DE" dirty="0" smtClean="0">
                <a:effectLst/>
              </a:rPr>
              <a:t>]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B0F0"/>
                </a:solidFill>
              </a:rPr>
              <a:t>Exkurs: Dienst-</a:t>
            </a:r>
            <a:r>
              <a:rPr lang="de-DE" b="0" dirty="0" smtClean="0">
                <a:solidFill>
                  <a:srgbClr val="00B0F0"/>
                </a:solidFill>
              </a:rPr>
              <a:t>Gnadengaben </a:t>
            </a:r>
            <a:r>
              <a:rPr lang="de-DE" b="0" dirty="0">
                <a:solidFill>
                  <a:srgbClr val="00B0F0"/>
                </a:solidFill>
              </a:rPr>
              <a:t>der </a:t>
            </a:r>
            <a:r>
              <a:rPr lang="de-DE" b="0" dirty="0" smtClean="0">
                <a:solidFill>
                  <a:srgbClr val="00B0F0"/>
                </a:solidFill>
              </a:rPr>
              <a:t>Mithilfe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</a:t>
            </a:r>
            <a:r>
              <a:rPr lang="de-DE" cap="all" dirty="0">
                <a:effectLst/>
              </a:rPr>
              <a:t>Unterscheiden von Geistern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[2. Gnadengaben des </a:t>
            </a:r>
            <a:r>
              <a:rPr lang="de-DE" cap="all" dirty="0">
                <a:effectLst/>
              </a:rPr>
              <a:t>Heilens]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[3. </a:t>
            </a:r>
            <a:r>
              <a:rPr lang="de-DE" cap="all" dirty="0" err="1">
                <a:effectLst/>
              </a:rPr>
              <a:t>KraftwirkungEN</a:t>
            </a:r>
            <a:r>
              <a:rPr lang="de-DE" cap="all" dirty="0">
                <a:effectLst/>
              </a:rPr>
              <a:t>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4. </a:t>
            </a:r>
            <a:r>
              <a:rPr lang="de-DE" cap="all" dirty="0">
                <a:effectLst/>
              </a:rPr>
              <a:t>Dienen</a:t>
            </a:r>
            <a:r>
              <a:rPr lang="de-DE" dirty="0">
                <a:effectLst/>
              </a:rPr>
              <a:t> / H</a:t>
            </a:r>
            <a:r>
              <a:rPr lang="de-DE" cap="all" dirty="0">
                <a:effectLst/>
              </a:rPr>
              <a:t>elfen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5. </a:t>
            </a:r>
            <a:r>
              <a:rPr lang="de-DE" cap="all" dirty="0">
                <a:effectLst/>
              </a:rPr>
              <a:t>Geben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6. </a:t>
            </a:r>
            <a:r>
              <a:rPr lang="de-DE" cap="all" dirty="0">
                <a:effectLst/>
              </a:rPr>
              <a:t>Barmherzigkeit Üben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7. </a:t>
            </a:r>
            <a:r>
              <a:rPr lang="de-DE" cap="all" dirty="0" smtClean="0">
                <a:effectLst/>
              </a:rPr>
              <a:t>Glaube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7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solidFill>
                  <a:srgbClr val="00B0F0"/>
                </a:solidFill>
              </a:rPr>
              <a:t>Exkurs: Allgemeine Lebens-Gaben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Die Gnadengabe des </a:t>
            </a:r>
            <a:r>
              <a:rPr lang="de-DE" cap="all" dirty="0">
                <a:effectLst/>
              </a:rPr>
              <a:t>ewigen Lebens </a:t>
            </a:r>
            <a:r>
              <a:rPr lang="de-DE" dirty="0">
                <a:effectLst/>
              </a:rPr>
              <a:t>Rm 6,23</a:t>
            </a:r>
          </a:p>
          <a:p>
            <a:r>
              <a:rPr lang="de-DE" dirty="0">
                <a:effectLst/>
              </a:rPr>
              <a:t>2. Die Gnadengabe der GERECHTIGKEIT Rm 5,15-17</a:t>
            </a:r>
          </a:p>
          <a:p>
            <a:r>
              <a:rPr lang="de-DE" dirty="0">
                <a:effectLst/>
              </a:rPr>
              <a:t>3. Die </a:t>
            </a:r>
            <a:r>
              <a:rPr lang="de-DE" sz="2800" dirty="0" smtClean="0">
                <a:effectLst/>
              </a:rPr>
              <a:t>Gnadengabe </a:t>
            </a:r>
            <a:r>
              <a:rPr lang="de-DE" dirty="0">
                <a:effectLst/>
              </a:rPr>
              <a:t>des </a:t>
            </a:r>
            <a:r>
              <a:rPr lang="de-DE" cap="all" dirty="0">
                <a:effectLst/>
              </a:rPr>
              <a:t>natürlichen Lebens</a:t>
            </a:r>
            <a:r>
              <a:rPr lang="de-DE" dirty="0">
                <a:effectLst/>
              </a:rPr>
              <a:t> Rm 6,23</a:t>
            </a:r>
          </a:p>
          <a:p>
            <a:r>
              <a:rPr lang="de-DE" dirty="0">
                <a:effectLst/>
              </a:rPr>
              <a:t>4. Die Gnadengabe der </a:t>
            </a:r>
            <a:r>
              <a:rPr lang="de-DE" cap="all" dirty="0">
                <a:effectLst/>
              </a:rPr>
              <a:t>Ehe</a:t>
            </a:r>
            <a:r>
              <a:rPr lang="de-DE" dirty="0">
                <a:effectLst/>
              </a:rPr>
              <a:t> 1Kr 7,7</a:t>
            </a:r>
          </a:p>
          <a:p>
            <a:r>
              <a:rPr lang="de-DE" dirty="0">
                <a:effectLst/>
              </a:rPr>
              <a:t>5. Die Gnadengabe der </a:t>
            </a:r>
            <a:r>
              <a:rPr lang="de-DE" cap="all" dirty="0">
                <a:effectLst/>
              </a:rPr>
              <a:t>Ehelosigkeit</a:t>
            </a:r>
            <a:r>
              <a:rPr lang="de-DE" dirty="0">
                <a:effectLst/>
              </a:rPr>
              <a:t> 1Kr </a:t>
            </a:r>
            <a:r>
              <a:rPr lang="de-DE" dirty="0" smtClean="0">
                <a:effectLst/>
              </a:rPr>
              <a:t>7,7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36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850636"/>
              </p:ext>
            </p:extLst>
          </p:nvPr>
        </p:nvGraphicFramePr>
        <p:xfrm>
          <a:off x="-2" y="530229"/>
          <a:ext cx="9144000" cy="556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66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Eph 4,7-16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1Kr 12,28-30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1Kr 12,4-11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1Kr 14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Rm 12,1-8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1P 4,10f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7368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Apostel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 Apostel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2. Propheten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Prophetie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Prophetie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Evangelisten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Hirten u. Lehrer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3. Lehrer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Lehre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Lehrer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7030A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Wundertäter</a:t>
                      </a:r>
                      <a:endParaRPr lang="de-DE" sz="1200" b="1" dirty="0">
                        <a:solidFill>
                          <a:srgbClr val="7030A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Wunderkräfte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Heilungen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G. des Heilens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Hilfeleistungen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(Hirten u. Lehrer)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Lenkungen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Vorstehen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(Hirten u. Lehrer)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Zusprechen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Geben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Barmherzigkeit 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Wort </a:t>
                      </a: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 </a:t>
                      </a: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Weisheit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Wort </a:t>
                      </a: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Kenntnis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Glaube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5416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Unterscheidungen </a:t>
                      </a: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von Geistern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114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Sprachenrede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Sprachenrede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Sprachenrede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66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Übersetzung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Übersetzung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Übersetzung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5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87698"/>
              </p:ext>
            </p:extLst>
          </p:nvPr>
        </p:nvGraphicFramePr>
        <p:xfrm>
          <a:off x="107504" y="493608"/>
          <a:ext cx="8894760" cy="58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952"/>
                <a:gridCol w="1778952"/>
                <a:gridCol w="1778952"/>
                <a:gridCol w="1778952"/>
                <a:gridCol w="1778952"/>
              </a:tblGrid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Eph 4,7-16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1.Kor 12,28-30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1.Kor 12,4-11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Röm 12,1-8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1.Petr 4,10-11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Apostel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 Apostel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2. Propheten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Prophetie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Evangelisten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3. Lehrer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Hilfeleistungen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Diener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Hirten u. Lehrer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3. Lehrer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Wort der Weisheit bzw der Kenntnis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Lehrer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Lenkungen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Vorsteher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Zusprecher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Aufrufer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Geber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Barmherzig-</a:t>
                      </a:r>
                      <a:r>
                        <a:rPr lang="de-DE" sz="2400" b="1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keit</a:t>
                      </a:r>
                      <a:r>
                        <a:rPr lang="de-DE" sz="2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Übende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Glaube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0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20079"/>
          </a:xfrm>
        </p:spPr>
        <p:txBody>
          <a:bodyPr/>
          <a:lstStyle/>
          <a:p>
            <a:r>
              <a:rPr lang="de-CH" dirty="0" smtClean="0"/>
              <a:t>4,15.16</a:t>
            </a:r>
            <a:endParaRPr lang="de-CH" sz="400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877272"/>
          </a:xfrm>
        </p:spPr>
        <p:txBody>
          <a:bodyPr/>
          <a:lstStyle/>
          <a:p>
            <a:r>
              <a:rPr lang="de-CH" sz="2800" dirty="0" smtClean="0"/>
              <a:t>»Als solche aber, die wahrhaftig sind in Liebe, </a:t>
            </a:r>
            <a:r>
              <a:rPr lang="de-CH" sz="2800" dirty="0"/>
              <a:t>mögen </a:t>
            </a:r>
            <a:r>
              <a:rPr lang="de-CH" sz="2800" dirty="0" smtClean="0"/>
              <a:t>wir in allem wachsen zu ihm, </a:t>
            </a:r>
          </a:p>
          <a:p>
            <a:r>
              <a:rPr lang="de-CH" sz="2800" dirty="0" smtClean="0"/>
              <a:t>der </a:t>
            </a:r>
            <a:r>
              <a:rPr lang="de-CH" sz="2800" dirty="0" smtClean="0">
                <a:solidFill>
                  <a:srgbClr val="C00000"/>
                </a:solidFill>
              </a:rPr>
              <a:t>das Haupt </a:t>
            </a:r>
            <a:r>
              <a:rPr lang="de-CH" sz="2800" dirty="0" smtClean="0"/>
              <a:t>ist, der </a:t>
            </a:r>
            <a:r>
              <a:rPr lang="de-CH" sz="2800" dirty="0" smtClean="0">
                <a:solidFill>
                  <a:srgbClr val="C00000"/>
                </a:solidFill>
              </a:rPr>
              <a:t>Christus</a:t>
            </a:r>
            <a:r>
              <a:rPr lang="de-CH" sz="2800" dirty="0" smtClean="0"/>
              <a:t>,  </a:t>
            </a:r>
          </a:p>
          <a:p>
            <a:r>
              <a:rPr lang="de-CH" sz="2800" baseline="30000" dirty="0" smtClean="0"/>
              <a:t>16</a:t>
            </a:r>
            <a:r>
              <a:rPr lang="de-CH" sz="2800" dirty="0" smtClean="0"/>
              <a:t> </a:t>
            </a:r>
            <a:r>
              <a:rPr lang="de-CH" sz="2800" dirty="0" smtClean="0">
                <a:solidFill>
                  <a:srgbClr val="C00000"/>
                </a:solidFill>
              </a:rPr>
              <a:t>von dem aus der ganze Leib </a:t>
            </a:r>
          </a:p>
          <a:p>
            <a:pPr lvl="1"/>
            <a:r>
              <a:rPr lang="de-CH" sz="2800" dirty="0" smtClean="0">
                <a:solidFill>
                  <a:schemeClr val="tx1"/>
                </a:solidFill>
              </a:rPr>
              <a:t>wohl zusammengefügt und zusammengeschlossen durch jedes versorgende Gelenk, </a:t>
            </a:r>
          </a:p>
          <a:p>
            <a:pPr lvl="1"/>
            <a:r>
              <a:rPr lang="de-CH" sz="2800" dirty="0" smtClean="0">
                <a:solidFill>
                  <a:schemeClr val="tx1"/>
                </a:solidFill>
              </a:rPr>
              <a:t>entsprechend dem Wirken eines jeden Teiles </a:t>
            </a:r>
          </a:p>
          <a:p>
            <a:pPr lvl="1"/>
            <a:r>
              <a:rPr lang="de-CH" sz="2800" dirty="0" smtClean="0">
                <a:solidFill>
                  <a:schemeClr val="tx1"/>
                </a:solidFill>
              </a:rPr>
              <a:t>in einem [zugemessenen] Maß, </a:t>
            </a:r>
          </a:p>
          <a:p>
            <a:r>
              <a:rPr lang="de-CH" sz="2800" dirty="0" smtClean="0">
                <a:solidFill>
                  <a:srgbClr val="C00000"/>
                </a:solidFill>
              </a:rPr>
              <a:t>das Wachstum des Leibes zustande bringt,</a:t>
            </a:r>
            <a:r>
              <a:rPr lang="de-CH" sz="28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de-CH" sz="2800" dirty="0" smtClean="0">
                <a:solidFill>
                  <a:srgbClr val="0000FF"/>
                </a:solidFill>
              </a:rPr>
              <a:t>sodass er sich selbst baut</a:t>
            </a:r>
          </a:p>
          <a:p>
            <a:pPr lvl="1"/>
            <a:r>
              <a:rPr lang="de-CH" sz="2800" dirty="0" smtClean="0">
                <a:solidFill>
                  <a:srgbClr val="0000FF"/>
                </a:solidFill>
              </a:rPr>
              <a:t>in Liebe.» </a:t>
            </a:r>
            <a:endParaRPr lang="de-CH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523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04056"/>
          </a:xfrm>
        </p:spPr>
        <p:txBody>
          <a:bodyPr/>
          <a:lstStyle/>
          <a:p>
            <a:r>
              <a:rPr lang="de-DE" sz="4000" b="0" dirty="0" smtClean="0">
                <a:solidFill>
                  <a:srgbClr val="00B0F0"/>
                </a:solidFill>
              </a:rPr>
              <a:t>Exkurs: Der Leib Christi ist … </a:t>
            </a:r>
            <a:endParaRPr lang="de-DE" sz="4000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</a:rPr>
              <a:t>1. </a:t>
            </a:r>
            <a:r>
              <a:rPr lang="de-DE" sz="2800" dirty="0" smtClean="0">
                <a:solidFill>
                  <a:schemeClr val="tx1"/>
                </a:solidFill>
              </a:rPr>
              <a:t>… nur </a:t>
            </a:r>
            <a:r>
              <a:rPr lang="de-DE" sz="2800" i="1" dirty="0" smtClean="0">
                <a:solidFill>
                  <a:schemeClr val="tx1"/>
                </a:solidFill>
              </a:rPr>
              <a:t>einer</a:t>
            </a:r>
            <a:r>
              <a:rPr lang="de-DE" sz="2800" dirty="0" smtClean="0">
                <a:solidFill>
                  <a:schemeClr val="tx1"/>
                </a:solidFill>
              </a:rPr>
              <a:t>. </a:t>
            </a:r>
            <a:r>
              <a:rPr lang="de-DE" sz="2800" dirty="0">
                <a:solidFill>
                  <a:srgbClr val="0070C0"/>
                </a:solidFill>
              </a:rPr>
              <a:t>Eph </a:t>
            </a:r>
            <a:r>
              <a:rPr lang="de-DE" sz="2800" dirty="0" smtClean="0">
                <a:solidFill>
                  <a:srgbClr val="0070C0"/>
                </a:solidFill>
              </a:rPr>
              <a:t>4,4; Kol 3,15</a:t>
            </a:r>
          </a:p>
          <a:p>
            <a:r>
              <a:rPr lang="de-DE" sz="2800" dirty="0">
                <a:solidFill>
                  <a:schemeClr val="tx1"/>
                </a:solidFill>
              </a:rPr>
              <a:t>2. </a:t>
            </a:r>
            <a:r>
              <a:rPr lang="de-DE" sz="2800" dirty="0" smtClean="0">
                <a:solidFill>
                  <a:schemeClr val="tx1"/>
                </a:solidFill>
              </a:rPr>
              <a:t>.. ein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Organismus, nicht Organisation. </a:t>
            </a:r>
            <a:r>
              <a:rPr lang="de-DE" sz="2800" dirty="0" smtClean="0">
                <a:solidFill>
                  <a:srgbClr val="0070C0"/>
                </a:solidFill>
                <a:ea typeface="Times New Roman"/>
              </a:rPr>
              <a:t>Eph 4,16; 1Kr 12</a:t>
            </a:r>
          </a:p>
          <a:p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3. .. eine Einheit mit Christus + untereinander. </a:t>
            </a:r>
            <a:r>
              <a:rPr lang="de-DE" sz="2600" dirty="0" smtClean="0">
                <a:solidFill>
                  <a:srgbClr val="0070C0"/>
                </a:solidFill>
                <a:ea typeface="Times New Roman"/>
              </a:rPr>
              <a:t>Eph 4,4.16</a:t>
            </a:r>
          </a:p>
          <a:p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4. </a:t>
            </a:r>
            <a:r>
              <a:rPr lang="de-DE" sz="2800" dirty="0" smtClean="0">
                <a:solidFill>
                  <a:schemeClr val="tx1"/>
                </a:solidFill>
              </a:rPr>
              <a:t>.. mit verschiedenen Gliedern.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  <a:r>
              <a:rPr lang="de-DE" sz="2800" dirty="0" smtClean="0">
                <a:solidFill>
                  <a:srgbClr val="0070C0"/>
                </a:solidFill>
              </a:rPr>
              <a:t>Eph 4; 1Kr 12,4-6</a:t>
            </a:r>
          </a:p>
          <a:p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5. </a:t>
            </a:r>
            <a:r>
              <a:rPr lang="de-DE" sz="2800" dirty="0" smtClean="0">
                <a:solidFill>
                  <a:schemeClr val="tx1"/>
                </a:solidFill>
              </a:rPr>
              <a:t>.. eine </a:t>
            </a:r>
            <a:r>
              <a:rPr lang="de-DE" sz="2800" dirty="0">
                <a:solidFill>
                  <a:schemeClr val="tx1"/>
                </a:solidFill>
              </a:rPr>
              <a:t>Versorgungs- und Pflegestätte</a:t>
            </a:r>
            <a:r>
              <a:rPr lang="de-DE" sz="2800" dirty="0" smtClean="0">
                <a:solidFill>
                  <a:schemeClr val="tx1"/>
                </a:solidFill>
              </a:rPr>
              <a:t>.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Der Herr: </a:t>
            </a:r>
            <a:r>
              <a:rPr lang="de-DE" dirty="0">
                <a:solidFill>
                  <a:srgbClr val="0070C0"/>
                </a:solidFill>
              </a:rPr>
              <a:t>Eph </a:t>
            </a:r>
            <a:r>
              <a:rPr lang="de-DE" dirty="0" smtClean="0">
                <a:solidFill>
                  <a:srgbClr val="0070C0"/>
                </a:solidFill>
              </a:rPr>
              <a:t>5,29; 1,22; 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Die Glieder: </a:t>
            </a:r>
            <a:r>
              <a:rPr lang="de-DE" dirty="0" smtClean="0">
                <a:solidFill>
                  <a:srgbClr val="0070C0"/>
                </a:solidFill>
              </a:rPr>
              <a:t>4,16E</a:t>
            </a:r>
            <a:r>
              <a:rPr lang="de-DE" dirty="0" smtClean="0"/>
              <a:t> </a:t>
            </a:r>
            <a:r>
              <a:rPr lang="de-CH" sz="2400" dirty="0" smtClean="0">
                <a:solidFill>
                  <a:srgbClr val="002060"/>
                </a:solidFill>
              </a:rPr>
              <a:t>- nur Arbeiter, keine Individualisten </a:t>
            </a:r>
            <a:r>
              <a:rPr lang="de-CH" dirty="0" smtClean="0">
                <a:solidFill>
                  <a:srgbClr val="0070C0"/>
                </a:solidFill>
              </a:rPr>
              <a:t>1Kr 14.26</a:t>
            </a:r>
            <a:endParaRPr lang="de-DE" dirty="0" smtClean="0">
              <a:solidFill>
                <a:srgbClr val="0070C0"/>
              </a:solidFill>
              <a:ea typeface="Times New Roman"/>
            </a:endParaRPr>
          </a:p>
          <a:p>
            <a:r>
              <a:rPr lang="de-DE" sz="2800" dirty="0">
                <a:solidFill>
                  <a:schemeClr val="tx1"/>
                </a:solidFill>
                <a:ea typeface="Times New Roman"/>
              </a:rPr>
              <a:t>5. </a:t>
            </a:r>
            <a:r>
              <a:rPr lang="de-DE" sz="2800" dirty="0">
                <a:solidFill>
                  <a:schemeClr val="tx1"/>
                </a:solidFill>
              </a:rPr>
              <a:t>.. </a:t>
            </a:r>
            <a:r>
              <a:rPr lang="de-DE" sz="2800" dirty="0" smtClean="0">
                <a:solidFill>
                  <a:schemeClr val="tx1"/>
                </a:solidFill>
              </a:rPr>
              <a:t>eine Dienstgemeinschaft. </a:t>
            </a:r>
            <a:r>
              <a:rPr lang="de-DE" sz="2800" dirty="0" smtClean="0">
                <a:solidFill>
                  <a:srgbClr val="0070C0"/>
                </a:solidFill>
              </a:rPr>
              <a:t>Eph 4,11-16</a:t>
            </a:r>
          </a:p>
          <a:p>
            <a:r>
              <a:rPr lang="de-DE" sz="2800" dirty="0" smtClean="0">
                <a:solidFill>
                  <a:schemeClr val="tx1"/>
                </a:solidFill>
              </a:rPr>
              <a:t>6. .. auf </a:t>
            </a:r>
            <a:r>
              <a:rPr lang="de-DE" sz="2800" dirty="0">
                <a:solidFill>
                  <a:schemeClr val="tx1"/>
                </a:solidFill>
              </a:rPr>
              <a:t>Abhängigkeit </a:t>
            </a:r>
            <a:r>
              <a:rPr lang="de-DE" sz="2800" dirty="0" smtClean="0">
                <a:solidFill>
                  <a:schemeClr val="tx1"/>
                </a:solidFill>
              </a:rPr>
              <a:t>angelegt. </a:t>
            </a:r>
            <a:endParaRPr lang="de-DE" sz="2800" dirty="0" smtClean="0">
              <a:solidFill>
                <a:srgbClr val="0070C0"/>
              </a:solidFill>
            </a:endParaRP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vom Haupt </a:t>
            </a:r>
            <a:r>
              <a:rPr lang="de-DE" dirty="0" smtClean="0">
                <a:solidFill>
                  <a:srgbClr val="0070C0"/>
                </a:solidFill>
              </a:rPr>
              <a:t>4,16A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und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untereinander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4,16 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7. </a:t>
            </a:r>
            <a:r>
              <a:rPr lang="de-DE" dirty="0" smtClean="0">
                <a:solidFill>
                  <a:schemeClr val="tx1"/>
                </a:solidFill>
              </a:rPr>
              <a:t>.. </a:t>
            </a:r>
            <a:r>
              <a:rPr lang="de-DE" sz="2800" dirty="0" smtClean="0">
                <a:solidFill>
                  <a:schemeClr val="tx1"/>
                </a:solidFill>
              </a:rPr>
              <a:t>strukturiert </a:t>
            </a:r>
            <a:endParaRPr lang="de-DE" sz="2800" dirty="0">
              <a:solidFill>
                <a:schemeClr val="tx1"/>
              </a:solidFill>
            </a:endParaRPr>
          </a:p>
          <a:p>
            <a:pPr lvl="1"/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Leibes-Struktur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gelenkt durch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das Haupt </a:t>
            </a:r>
            <a:r>
              <a:rPr lang="de-DE" dirty="0" smtClean="0">
                <a:solidFill>
                  <a:schemeClr val="tx1"/>
                </a:solidFill>
              </a:rPr>
              <a:t>+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durch Begabungen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102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solidFill>
                  <a:srgbClr val="00B0F0"/>
                </a:solidFill>
              </a:rPr>
              <a:t>Exkurs: Die Struktur der Gemeinde</a:t>
            </a:r>
            <a:endParaRPr lang="de-DE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 Struktur der </a:t>
            </a:r>
            <a:r>
              <a:rPr lang="de-DE" dirty="0" smtClean="0">
                <a:solidFill>
                  <a:schemeClr val="tx1"/>
                </a:solidFill>
              </a:rPr>
              <a:t>Gemeinde ist die eines LEIBES. 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Regierung</a:t>
            </a:r>
            <a:r>
              <a:rPr lang="de-CH" dirty="0" smtClean="0">
                <a:solidFill>
                  <a:srgbClr val="00B0F0"/>
                </a:solidFill>
              </a:rPr>
              <a:t> durch das Haupt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Lenkung</a:t>
            </a:r>
            <a:r>
              <a:rPr lang="de-CH" dirty="0" smtClean="0">
                <a:solidFill>
                  <a:srgbClr val="00B0F0"/>
                </a:solidFill>
              </a:rPr>
              <a:t> </a:t>
            </a:r>
            <a:r>
              <a:rPr lang="de-CH" dirty="0">
                <a:solidFill>
                  <a:srgbClr val="00B0F0"/>
                </a:solidFill>
              </a:rPr>
              <a:t>durch mit Gnadengaben begabte Glieder</a:t>
            </a:r>
          </a:p>
          <a:p>
            <a:pPr lvl="1"/>
            <a:r>
              <a:rPr lang="de-CH" dirty="0" err="1"/>
              <a:t>Eph</a:t>
            </a:r>
            <a:r>
              <a:rPr lang="de-CH" dirty="0"/>
              <a:t> </a:t>
            </a:r>
            <a:r>
              <a:rPr lang="de-CH" dirty="0" smtClean="0"/>
              <a:t>4,11; 1Kr 12,28; </a:t>
            </a:r>
            <a:r>
              <a:rPr lang="de-CH" dirty="0" err="1" smtClean="0"/>
              <a:t>Rm</a:t>
            </a:r>
            <a:r>
              <a:rPr lang="de-CH" dirty="0" smtClean="0"/>
              <a:t> 12,8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Hirten </a:t>
            </a:r>
            <a:r>
              <a:rPr lang="de-CH" dirty="0" smtClean="0">
                <a:solidFill>
                  <a:srgbClr val="C00000"/>
                </a:solidFill>
              </a:rPr>
              <a:t>regieren nicht </a:t>
            </a:r>
            <a:r>
              <a:rPr lang="de-CH" dirty="0">
                <a:solidFill>
                  <a:srgbClr val="0000FF"/>
                </a:solidFill>
              </a:rPr>
              <a:t>(2Kr 1,24; 1P 5,4, 1Th 5,12.13</a:t>
            </a:r>
            <a:r>
              <a:rPr lang="de-CH" dirty="0" smtClean="0">
                <a:solidFill>
                  <a:srgbClr val="0000FF"/>
                </a:solidFill>
              </a:rPr>
              <a:t>), 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C00000"/>
                </a:solidFill>
              </a:rPr>
              <a:t>sondern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dienen, gehen voran, steuern</a:t>
            </a:r>
            <a:r>
              <a:rPr lang="de-CH" dirty="0">
                <a:solidFill>
                  <a:srgbClr val="0000FF"/>
                </a:solidFill>
              </a:rPr>
              <a:t>, </a:t>
            </a:r>
            <a:endParaRPr lang="de-CH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weiden</a:t>
            </a:r>
            <a:r>
              <a:rPr lang="de-CH" dirty="0">
                <a:solidFill>
                  <a:srgbClr val="0000FF"/>
                </a:solidFill>
              </a:rPr>
              <a:t>, schützen, rüsten zu, </a:t>
            </a:r>
            <a:endParaRPr lang="de-CH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helfen</a:t>
            </a:r>
            <a:r>
              <a:rPr lang="de-CH" dirty="0">
                <a:solidFill>
                  <a:srgbClr val="0000FF"/>
                </a:solidFill>
              </a:rPr>
              <a:t>, raten, ermuntern, </a:t>
            </a:r>
            <a:endParaRPr lang="de-CH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rufen </a:t>
            </a:r>
            <a:r>
              <a:rPr lang="de-CH" dirty="0">
                <a:solidFill>
                  <a:srgbClr val="0000FF"/>
                </a:solidFill>
              </a:rPr>
              <a:t>auf, </a:t>
            </a:r>
            <a:r>
              <a:rPr lang="de-CH" dirty="0" smtClean="0">
                <a:solidFill>
                  <a:srgbClr val="0000FF"/>
                </a:solidFill>
              </a:rPr>
              <a:t>korrigieren</a:t>
            </a:r>
            <a:r>
              <a:rPr lang="de-CH" dirty="0">
                <a:solidFill>
                  <a:srgbClr val="0000FF"/>
                </a:solidFill>
              </a:rPr>
              <a:t>, erinnern, ermahnen, warnen </a:t>
            </a:r>
          </a:p>
        </p:txBody>
      </p:sp>
    </p:spTree>
    <p:extLst>
      <p:ext uri="{BB962C8B-B14F-4D97-AF65-F5344CB8AC3E}">
        <p14:creationId xmlns:p14="http://schemas.microsoft.com/office/powerpoint/2010/main" val="4117517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>
                <a:solidFill>
                  <a:srgbClr val="00B0F0"/>
                </a:solidFill>
              </a:rPr>
              <a:t>Exkurs: Bilder von der Gemeinde </a:t>
            </a:r>
            <a:endParaRPr lang="de-CH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 numCol="2"/>
          <a:lstStyle/>
          <a:p>
            <a:pPr hangingPunct="0"/>
            <a:r>
              <a:rPr lang="de-DE" sz="2800" b="1" dirty="0" smtClean="0"/>
              <a:t>1. Gottes </a:t>
            </a:r>
            <a:r>
              <a:rPr lang="de-DE" sz="2800" b="1" dirty="0" smtClean="0">
                <a:solidFill>
                  <a:srgbClr val="00B0F0"/>
                </a:solidFill>
              </a:rPr>
              <a:t>Bau</a:t>
            </a:r>
            <a:endParaRPr lang="de-CH" sz="2800" b="1" dirty="0" smtClean="0"/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Haus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Heiligtum 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Wohnstätte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Bethaus</a:t>
            </a: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Pfeiler / Säule </a:t>
            </a:r>
          </a:p>
          <a:p>
            <a:pPr lvl="1" hangingPunct="0"/>
            <a:endParaRPr lang="de-CH" sz="2400" dirty="0" smtClean="0"/>
          </a:p>
          <a:p>
            <a:r>
              <a:rPr lang="de-DE" sz="2800" b="1" dirty="0" smtClean="0"/>
              <a:t>2. Christi </a:t>
            </a:r>
            <a:r>
              <a:rPr lang="de-DE" sz="2800" b="1" dirty="0" smtClean="0">
                <a:solidFill>
                  <a:srgbClr val="00B0F0"/>
                </a:solidFill>
              </a:rPr>
              <a:t>Leib</a:t>
            </a:r>
            <a:r>
              <a:rPr lang="de-DE" sz="2800" b="1" dirty="0" smtClean="0"/>
              <a:t> </a:t>
            </a:r>
            <a:endParaRPr lang="de-DE" sz="2800" b="1" dirty="0"/>
          </a:p>
          <a:p>
            <a:pPr hangingPunct="0"/>
            <a:endParaRPr lang="de-DE" sz="2800" b="1" dirty="0" smtClean="0"/>
          </a:p>
          <a:p>
            <a:pPr hangingPunct="0"/>
            <a:endParaRPr lang="de-DE" sz="2800" b="1" dirty="0" smtClean="0"/>
          </a:p>
          <a:p>
            <a:pPr hangingPunct="0"/>
            <a:endParaRPr lang="de-DE" sz="2800" b="1" dirty="0"/>
          </a:p>
          <a:p>
            <a:pPr hangingPunct="0"/>
            <a:r>
              <a:rPr lang="de-DE" sz="2800" b="1" dirty="0" smtClean="0"/>
              <a:t>3. Eine </a:t>
            </a:r>
            <a:r>
              <a:rPr lang="de-DE" sz="2800" b="1" dirty="0" smtClean="0">
                <a:solidFill>
                  <a:srgbClr val="00B0F0"/>
                </a:solidFill>
              </a:rPr>
              <a:t>Geliebte</a:t>
            </a:r>
            <a:endParaRPr lang="de-CH" sz="2800" b="1" dirty="0" smtClean="0">
              <a:solidFill>
                <a:srgbClr val="00B0F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Verlobte 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Ehefrau </a:t>
            </a:r>
          </a:p>
          <a:p>
            <a:pPr hangingPunct="0"/>
            <a:r>
              <a:rPr lang="de-DE" sz="2800" b="1" dirty="0" smtClean="0"/>
              <a:t>4</a:t>
            </a:r>
            <a:r>
              <a:rPr lang="de-DE" sz="2800" dirty="0" smtClean="0"/>
              <a:t>. Eine </a:t>
            </a:r>
            <a:r>
              <a:rPr lang="de-DE" sz="2800" b="1" dirty="0" smtClean="0">
                <a:solidFill>
                  <a:srgbClr val="00B0F0"/>
                </a:solidFill>
              </a:rPr>
              <a:t>Familie</a:t>
            </a:r>
            <a:r>
              <a:rPr lang="de-DE" sz="2400" b="1" dirty="0" smtClean="0"/>
              <a:t> </a:t>
            </a:r>
            <a:endParaRPr lang="de-CH" sz="2400" dirty="0" smtClean="0"/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Bruderschaft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Volk</a:t>
            </a:r>
            <a:endParaRPr lang="de-CH" sz="2400" dirty="0" smtClean="0">
              <a:solidFill>
                <a:srgbClr val="C00000"/>
              </a:solidFill>
            </a:endParaRPr>
          </a:p>
          <a:p>
            <a:pPr hangingPunct="0"/>
            <a:r>
              <a:rPr lang="de-DE" sz="2800" b="1" dirty="0" smtClean="0"/>
              <a:t>5</a:t>
            </a:r>
            <a:r>
              <a:rPr lang="de-DE" sz="2800" dirty="0" smtClean="0"/>
              <a:t>. Eine </a:t>
            </a:r>
            <a:r>
              <a:rPr lang="de-DE" sz="2800" b="1" dirty="0" smtClean="0">
                <a:solidFill>
                  <a:srgbClr val="00B0F0"/>
                </a:solidFill>
              </a:rPr>
              <a:t>Herde</a:t>
            </a:r>
            <a:r>
              <a:rPr lang="de-DE" sz="2800" dirty="0" smtClean="0"/>
              <a:t> </a:t>
            </a:r>
            <a:endParaRPr lang="de-CH" sz="2800" dirty="0" smtClean="0"/>
          </a:p>
          <a:p>
            <a:pPr hangingPunct="0"/>
            <a:r>
              <a:rPr lang="de-DE" sz="2800" b="1" dirty="0" smtClean="0"/>
              <a:t>6</a:t>
            </a:r>
            <a:r>
              <a:rPr lang="de-DE" sz="2800" dirty="0" smtClean="0"/>
              <a:t>. Eine </a:t>
            </a:r>
            <a:r>
              <a:rPr lang="de-DE" sz="2800" b="1" dirty="0" smtClean="0">
                <a:solidFill>
                  <a:srgbClr val="00B0F0"/>
                </a:solidFill>
              </a:rPr>
              <a:t>Priesterschaft</a:t>
            </a:r>
            <a:r>
              <a:rPr lang="de-DE" sz="2800" dirty="0" smtClean="0"/>
              <a:t> </a:t>
            </a:r>
            <a:endParaRPr lang="de-CH" sz="2800" dirty="0" smtClean="0"/>
          </a:p>
          <a:p>
            <a:pPr hangingPunct="0"/>
            <a:r>
              <a:rPr lang="de-DE" sz="2800" b="1" dirty="0" smtClean="0"/>
              <a:t>7</a:t>
            </a:r>
            <a:r>
              <a:rPr lang="de-DE" sz="2800" dirty="0" smtClean="0"/>
              <a:t>. Ein </a:t>
            </a:r>
            <a:r>
              <a:rPr lang="de-DE" sz="2800" b="1" dirty="0" smtClean="0">
                <a:solidFill>
                  <a:srgbClr val="00B0F0"/>
                </a:solidFill>
              </a:rPr>
              <a:t>Königreich</a:t>
            </a:r>
            <a:r>
              <a:rPr lang="de-DE" sz="2800" dirty="0" smtClean="0"/>
              <a:t> </a:t>
            </a:r>
            <a:endParaRPr lang="de-CH" sz="2800" dirty="0" smtClean="0"/>
          </a:p>
          <a:p>
            <a:pPr hangingPunct="0"/>
            <a:r>
              <a:rPr lang="de-DE" sz="2800" b="1" dirty="0" smtClean="0"/>
              <a:t>8</a:t>
            </a:r>
            <a:r>
              <a:rPr lang="de-DE" sz="2800" dirty="0" smtClean="0"/>
              <a:t>. Ein </a:t>
            </a:r>
            <a:r>
              <a:rPr lang="de-DE" sz="2800" b="1" dirty="0" smtClean="0">
                <a:solidFill>
                  <a:srgbClr val="00B0F0"/>
                </a:solidFill>
              </a:rPr>
              <a:t>neuer</a:t>
            </a:r>
            <a:r>
              <a:rPr lang="de-DE" sz="2800" b="1" dirty="0" smtClean="0">
                <a:solidFill>
                  <a:schemeClr val="accent1"/>
                </a:solidFill>
              </a:rPr>
              <a:t> </a:t>
            </a:r>
            <a:r>
              <a:rPr lang="de-DE" sz="2800" b="1" dirty="0" smtClean="0">
                <a:solidFill>
                  <a:srgbClr val="00B0F0"/>
                </a:solidFill>
              </a:rPr>
              <a:t>Mensch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918818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648072"/>
          </a:xfrm>
        </p:spPr>
        <p:txBody>
          <a:bodyPr/>
          <a:lstStyle/>
          <a:p>
            <a:r>
              <a:rPr lang="de-DE" sz="3600" b="0" dirty="0" smtClean="0">
                <a:solidFill>
                  <a:srgbClr val="00B0F0"/>
                </a:solidFill>
              </a:rPr>
              <a:t>Exkurs: Gemeindebau: </a:t>
            </a:r>
            <a:r>
              <a:rPr lang="de-DE" sz="3600" b="0" dirty="0" smtClean="0">
                <a:solidFill>
                  <a:srgbClr val="00B0F0"/>
                </a:solidFill>
                <a:effectLst/>
              </a:rPr>
              <a:t>Was </a:t>
            </a:r>
            <a:r>
              <a:rPr lang="de-DE" sz="3600" b="0" dirty="0">
                <a:solidFill>
                  <a:srgbClr val="00B0F0"/>
                </a:solidFill>
                <a:effectLst/>
              </a:rPr>
              <a:t>wir beachten </a:t>
            </a:r>
            <a:r>
              <a:rPr lang="de-DE" sz="3600" b="0" dirty="0" smtClean="0">
                <a:solidFill>
                  <a:srgbClr val="00B0F0"/>
                </a:solidFill>
                <a:effectLst/>
              </a:rPr>
              <a:t>wollen:</a:t>
            </a:r>
            <a:endParaRPr lang="de-DE" sz="3600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92088"/>
            <a:ext cx="9144000" cy="6065912"/>
          </a:xfrm>
        </p:spPr>
        <p:txBody>
          <a:bodyPr/>
          <a:lstStyle/>
          <a:p>
            <a:r>
              <a:rPr lang="de-DE" i="1" dirty="0">
                <a:solidFill>
                  <a:srgbClr val="0070C0"/>
                </a:solidFill>
              </a:rPr>
              <a:t>1. Das </a:t>
            </a:r>
            <a:r>
              <a:rPr lang="de-DE" i="1" dirty="0" smtClean="0">
                <a:solidFill>
                  <a:srgbClr val="0070C0"/>
                </a:solidFill>
              </a:rPr>
              <a:t>Musterbild des NT prägen.</a:t>
            </a:r>
            <a:endParaRPr lang="de-DE" b="1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2. </a:t>
            </a:r>
            <a:r>
              <a:rPr lang="de-DE" i="1" dirty="0" smtClean="0">
                <a:solidFill>
                  <a:srgbClr val="0070C0"/>
                </a:solidFill>
              </a:rPr>
              <a:t>Fokus: nicht Methoden, </a:t>
            </a:r>
            <a:r>
              <a:rPr lang="de-DE" i="1" dirty="0">
                <a:solidFill>
                  <a:srgbClr val="0070C0"/>
                </a:solidFill>
              </a:rPr>
              <a:t>sondern </a:t>
            </a:r>
            <a:r>
              <a:rPr lang="de-DE" i="1" dirty="0" smtClean="0">
                <a:solidFill>
                  <a:srgbClr val="0070C0"/>
                </a:solidFill>
              </a:rPr>
              <a:t>Personen </a:t>
            </a:r>
            <a:r>
              <a:rPr lang="de-DE" i="1" dirty="0">
                <a:solidFill>
                  <a:srgbClr val="0070C0"/>
                </a:solidFill>
              </a:rPr>
              <a:t>– und </a:t>
            </a:r>
            <a:r>
              <a:rPr lang="de-DE" i="1" dirty="0" smtClean="0">
                <a:solidFill>
                  <a:srgbClr val="0070C0"/>
                </a:solidFill>
              </a:rPr>
              <a:t>Liebe.</a:t>
            </a:r>
            <a:endParaRPr lang="de-DE" b="1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3. Hellwach bleiben, </a:t>
            </a:r>
            <a:r>
              <a:rPr lang="de-DE" i="1" dirty="0" smtClean="0">
                <a:solidFill>
                  <a:srgbClr val="0070C0"/>
                </a:solidFill>
              </a:rPr>
              <a:t>forschen, </a:t>
            </a:r>
            <a:r>
              <a:rPr lang="de-DE" i="1" dirty="0">
                <a:solidFill>
                  <a:srgbClr val="0070C0"/>
                </a:solidFill>
              </a:rPr>
              <a:t>viel </a:t>
            </a:r>
            <a:r>
              <a:rPr lang="de-DE" i="1" dirty="0" smtClean="0">
                <a:solidFill>
                  <a:srgbClr val="0070C0"/>
                </a:solidFill>
              </a:rPr>
              <a:t>mit IHM sprechen.</a:t>
            </a:r>
            <a:endParaRPr lang="de-DE" b="1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4. In das Leben des anderen hineinbauen, </a:t>
            </a:r>
            <a:r>
              <a:rPr lang="de-DE" i="1" dirty="0" smtClean="0">
                <a:solidFill>
                  <a:srgbClr val="0070C0"/>
                </a:solidFill>
              </a:rPr>
              <a:t>was zu ihrer Charakterveränderung </a:t>
            </a:r>
            <a:r>
              <a:rPr lang="de-DE" i="1" dirty="0">
                <a:solidFill>
                  <a:srgbClr val="0070C0"/>
                </a:solidFill>
              </a:rPr>
              <a:t>zur Christusähnlichkeit beiträgt. 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5. </a:t>
            </a:r>
            <a:r>
              <a:rPr lang="de-DE" i="1" dirty="0" smtClean="0">
                <a:solidFill>
                  <a:srgbClr val="0070C0"/>
                </a:solidFill>
              </a:rPr>
              <a:t>Zum Mahl</a:t>
            </a:r>
            <a:r>
              <a:rPr lang="de-DE" i="1" dirty="0">
                <a:solidFill>
                  <a:srgbClr val="0070C0"/>
                </a:solidFill>
              </a:rPr>
              <a:t>, </a:t>
            </a:r>
            <a:r>
              <a:rPr lang="de-DE" i="1" dirty="0" smtClean="0">
                <a:solidFill>
                  <a:srgbClr val="0070C0"/>
                </a:solidFill>
              </a:rPr>
              <a:t>Beten, Bibellesen treffen. Nicht zanken. </a:t>
            </a:r>
            <a:endParaRPr lang="de-DE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6. Evangelisieren, Zeugnis </a:t>
            </a:r>
            <a:r>
              <a:rPr lang="de-DE" i="1" dirty="0" smtClean="0">
                <a:solidFill>
                  <a:srgbClr val="0070C0"/>
                </a:solidFill>
              </a:rPr>
              <a:t>geben, Bekehrte taufen</a:t>
            </a:r>
            <a:r>
              <a:rPr lang="de-DE" i="1" dirty="0">
                <a:solidFill>
                  <a:srgbClr val="0070C0"/>
                </a:solidFill>
              </a:rPr>
              <a:t>. </a:t>
            </a:r>
          </a:p>
          <a:p>
            <a:r>
              <a:rPr lang="de-DE" i="1" dirty="0">
                <a:solidFill>
                  <a:srgbClr val="0070C0"/>
                </a:solidFill>
              </a:rPr>
              <a:t>7. Das „Leibleben“ </a:t>
            </a:r>
            <a:r>
              <a:rPr lang="de-DE" i="1" dirty="0" smtClean="0">
                <a:solidFill>
                  <a:srgbClr val="0070C0"/>
                </a:solidFill>
              </a:rPr>
              <a:t>leben. Um </a:t>
            </a:r>
            <a:r>
              <a:rPr lang="de-DE" i="1" dirty="0">
                <a:solidFill>
                  <a:srgbClr val="0070C0"/>
                </a:solidFill>
              </a:rPr>
              <a:t>die </a:t>
            </a:r>
            <a:r>
              <a:rPr lang="de-DE" i="1" dirty="0" smtClean="0">
                <a:solidFill>
                  <a:srgbClr val="0070C0"/>
                </a:solidFill>
              </a:rPr>
              <a:t>Einzelnen </a:t>
            </a:r>
            <a:r>
              <a:rPr lang="de-DE" i="1" dirty="0">
                <a:solidFill>
                  <a:srgbClr val="0070C0"/>
                </a:solidFill>
              </a:rPr>
              <a:t>kümmern. </a:t>
            </a:r>
          </a:p>
          <a:p>
            <a:r>
              <a:rPr lang="de-DE" i="1" dirty="0">
                <a:solidFill>
                  <a:srgbClr val="0070C0"/>
                </a:solidFill>
              </a:rPr>
              <a:t>8. Uns </a:t>
            </a:r>
            <a:r>
              <a:rPr lang="de-DE" i="1" dirty="0" smtClean="0">
                <a:solidFill>
                  <a:srgbClr val="0070C0"/>
                </a:solidFill>
              </a:rPr>
              <a:t>von solchen trennen</a:t>
            </a:r>
            <a:r>
              <a:rPr lang="de-DE" i="1" dirty="0">
                <a:solidFill>
                  <a:srgbClr val="0070C0"/>
                </a:solidFill>
              </a:rPr>
              <a:t>, die nicht nach der Überlieferung der Apostel leben und lehren. </a:t>
            </a:r>
          </a:p>
          <a:p>
            <a:r>
              <a:rPr lang="de-DE" i="1" dirty="0">
                <a:solidFill>
                  <a:srgbClr val="0070C0"/>
                </a:solidFill>
              </a:rPr>
              <a:t>9. Leidens- und opferbereit sein</a:t>
            </a:r>
            <a:r>
              <a:rPr lang="de-DE" i="1" dirty="0" smtClean="0">
                <a:solidFill>
                  <a:srgbClr val="0070C0"/>
                </a:solidFill>
              </a:rPr>
              <a:t>.</a:t>
            </a:r>
            <a:endParaRPr lang="de-DE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707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homas Jettel\Documents\0TJ\My Dropbox\Arbeitsraum HJ\2 In Arbeit THOMAS\GUTE Karten\Map Off 2 u 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-41001"/>
            <a:ext cx="4464496" cy="6940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925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/>
          <a:lstStyle/>
          <a:p>
            <a:r>
              <a:rPr lang="de-DE" sz="2800" cap="small" dirty="0" smtClean="0"/>
              <a:t>B. </a:t>
            </a:r>
            <a:r>
              <a:rPr lang="de-DE" sz="2800" cap="small" dirty="0"/>
              <a:t>Richtlinien für einen würdigen Wandel </a:t>
            </a:r>
            <a:r>
              <a:rPr lang="de-DE" sz="2800" dirty="0"/>
              <a:t>im Alltag 4,17- </a:t>
            </a:r>
            <a:r>
              <a:rPr lang="de-DE" sz="2800" dirty="0" smtClean="0"/>
              <a:t>5,21</a:t>
            </a:r>
            <a:endParaRPr lang="de-DE" sz="2800" dirty="0"/>
          </a:p>
          <a:p>
            <a:pPr lvl="1"/>
            <a:r>
              <a:rPr lang="de-DE" sz="2400" dirty="0">
                <a:solidFill>
                  <a:schemeClr val="tx1"/>
                </a:solidFill>
              </a:rPr>
              <a:t>1. </a:t>
            </a:r>
            <a:r>
              <a:rPr lang="de-DE" sz="2400" dirty="0" smtClean="0">
                <a:solidFill>
                  <a:schemeClr val="tx1"/>
                </a:solidFill>
              </a:rPr>
              <a:t>Grundsätzliche </a:t>
            </a:r>
            <a:r>
              <a:rPr lang="de-DE" sz="2400" dirty="0">
                <a:solidFill>
                  <a:schemeClr val="tx1"/>
                </a:solidFill>
              </a:rPr>
              <a:t>Ausrichtung: Das Vorbild </a:t>
            </a:r>
            <a:r>
              <a:rPr lang="de-DE" sz="2400" dirty="0" smtClean="0">
                <a:solidFill>
                  <a:schemeClr val="tx1"/>
                </a:solidFill>
              </a:rPr>
              <a:t>: Christus 4,17-24</a:t>
            </a:r>
          </a:p>
          <a:p>
            <a:pPr lvl="2"/>
            <a:r>
              <a:rPr lang="de-DE" sz="2200" dirty="0" smtClean="0"/>
              <a:t>a. Nicht wie die Welt  4,17-19</a:t>
            </a:r>
          </a:p>
          <a:p>
            <a:pPr lvl="2"/>
            <a:r>
              <a:rPr lang="de-DE" sz="2200" dirty="0" smtClean="0"/>
              <a:t>b. Sondern wie Christus  4,20-24</a:t>
            </a:r>
            <a:endParaRPr lang="de-DE" sz="2200" dirty="0"/>
          </a:p>
          <a:p>
            <a:pPr lvl="1"/>
            <a:r>
              <a:rPr lang="de-DE" sz="2400" dirty="0">
                <a:solidFill>
                  <a:schemeClr val="tx1"/>
                </a:solidFill>
              </a:rPr>
              <a:t>2. </a:t>
            </a:r>
            <a:r>
              <a:rPr lang="de-DE" sz="2400" dirty="0" smtClean="0">
                <a:solidFill>
                  <a:schemeClr val="tx1"/>
                </a:solidFill>
              </a:rPr>
              <a:t>Konkrete Ausrichtung (Gegenüberstellungen)  4,25-32</a:t>
            </a:r>
          </a:p>
          <a:p>
            <a:pPr lvl="2"/>
            <a:r>
              <a:rPr lang="de-DE" sz="2200" dirty="0" smtClean="0"/>
              <a:t>a. Nicht Lüge, sondern Wahrheit 4,25</a:t>
            </a:r>
          </a:p>
          <a:p>
            <a:pPr lvl="2"/>
            <a:r>
              <a:rPr lang="de-DE" sz="2200" dirty="0" smtClean="0"/>
              <a:t>b. Nicht </a:t>
            </a:r>
            <a:r>
              <a:rPr lang="de-DE" sz="2200" dirty="0"/>
              <a:t>Zorn, sondern </a:t>
            </a:r>
            <a:r>
              <a:rPr lang="de-DE" sz="2200" dirty="0" smtClean="0"/>
              <a:t>Zurückhaltung  4,26.27</a:t>
            </a:r>
          </a:p>
          <a:p>
            <a:pPr lvl="2"/>
            <a:r>
              <a:rPr lang="de-DE" sz="2200" dirty="0" smtClean="0"/>
              <a:t>c. </a:t>
            </a:r>
            <a:r>
              <a:rPr lang="de-DE" sz="2200" dirty="0"/>
              <a:t>Nicht stehlen, sondern Gutes wirken 4,28</a:t>
            </a:r>
          </a:p>
          <a:p>
            <a:pPr lvl="2"/>
            <a:r>
              <a:rPr lang="de-DE" sz="2200" dirty="0" smtClean="0"/>
              <a:t>d. Nicht faules, </a:t>
            </a:r>
            <a:r>
              <a:rPr lang="de-DE" sz="2200" dirty="0"/>
              <a:t>sondern </a:t>
            </a:r>
            <a:r>
              <a:rPr lang="de-DE" sz="2200" dirty="0" smtClean="0"/>
              <a:t>erbauendes Reden 4,29</a:t>
            </a:r>
          </a:p>
          <a:p>
            <a:pPr lvl="2"/>
            <a:r>
              <a:rPr lang="de-DE" sz="2200" dirty="0" smtClean="0"/>
              <a:t>e. Nicht </a:t>
            </a:r>
            <a:r>
              <a:rPr lang="de-DE" sz="2200" dirty="0"/>
              <a:t>den Heiligen Geist </a:t>
            </a:r>
            <a:r>
              <a:rPr lang="de-DE" sz="2200" dirty="0" smtClean="0"/>
              <a:t>verletzen 4,30</a:t>
            </a:r>
          </a:p>
          <a:p>
            <a:pPr lvl="2"/>
            <a:r>
              <a:rPr lang="de-DE" sz="2200" dirty="0" smtClean="0"/>
              <a:t>f. Nicht </a:t>
            </a:r>
            <a:r>
              <a:rPr lang="de-DE" sz="2200" dirty="0"/>
              <a:t>Feindlichkeit, sondern Freundlichkeit </a:t>
            </a:r>
            <a:r>
              <a:rPr lang="de-DE" sz="2200" dirty="0" smtClean="0"/>
              <a:t>u. Vergebung 4,31.32</a:t>
            </a:r>
            <a:endParaRPr lang="de-DE" sz="2200" dirty="0">
              <a:solidFill>
                <a:schemeClr val="tx1"/>
              </a:solidFill>
            </a:endParaRPr>
          </a:p>
          <a:p>
            <a:pPr lvl="1"/>
            <a:r>
              <a:rPr lang="de-DE" sz="2400" dirty="0"/>
              <a:t>3. </a:t>
            </a:r>
            <a:r>
              <a:rPr lang="de-DE" sz="2400" dirty="0" smtClean="0"/>
              <a:t>Beweggründe (Motivation) 5,1-21 (Wie wandeln wir?)</a:t>
            </a:r>
          </a:p>
          <a:p>
            <a:pPr lvl="2"/>
            <a:r>
              <a:rPr lang="de-DE" sz="2200" dirty="0" smtClean="0"/>
              <a:t>a. Wie Kinder Gottes 5,1.2</a:t>
            </a:r>
          </a:p>
          <a:p>
            <a:pPr lvl="2"/>
            <a:r>
              <a:rPr lang="de-DE" sz="2200" dirty="0" smtClean="0"/>
              <a:t>b. Wie Heilige 5,3-6</a:t>
            </a:r>
          </a:p>
          <a:p>
            <a:pPr lvl="2"/>
            <a:r>
              <a:rPr lang="de-DE" sz="2200" dirty="0" smtClean="0"/>
              <a:t>c. Wie Kinder des Lichts 5,7-14</a:t>
            </a:r>
          </a:p>
          <a:p>
            <a:pPr lvl="2"/>
            <a:r>
              <a:rPr lang="de-DE" sz="2200" dirty="0" smtClean="0"/>
              <a:t>d. Wie Weise 5,15-17</a:t>
            </a:r>
          </a:p>
          <a:p>
            <a:pPr lvl="2"/>
            <a:r>
              <a:rPr lang="de-DE" sz="2200" dirty="0" smtClean="0"/>
              <a:t>e. Mit dem rechten Heilmittel 5,18-21</a:t>
            </a:r>
          </a:p>
        </p:txBody>
      </p:sp>
    </p:spTree>
    <p:extLst>
      <p:ext uri="{BB962C8B-B14F-4D97-AF65-F5344CB8AC3E}">
        <p14:creationId xmlns:p14="http://schemas.microsoft.com/office/powerpoint/2010/main" val="9699645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cap="all" dirty="0" smtClean="0"/>
              <a:t>II</a:t>
            </a:r>
            <a:r>
              <a:rPr lang="de-DE" sz="2800" u="sng" cap="all" dirty="0"/>
              <a:t>. Teil: Die Lebensführung in Christus: K. 4,1 -6,20</a:t>
            </a:r>
          </a:p>
          <a:p>
            <a:r>
              <a:rPr lang="de-DE" sz="2800" cap="small" dirty="0">
                <a:solidFill>
                  <a:srgbClr val="6598FF"/>
                </a:solidFill>
              </a:rPr>
              <a:t>A. Richtlinien für einen würdigen Wandel der Glieder im Leib Christi  4,1-16</a:t>
            </a:r>
          </a:p>
          <a:p>
            <a:r>
              <a:rPr lang="de-DE" sz="2800" cap="small" dirty="0">
                <a:solidFill>
                  <a:srgbClr val="6598FF"/>
                </a:solidFill>
              </a:rPr>
              <a:t>B. Richtlinien für einen würdigen Wandel </a:t>
            </a:r>
            <a:r>
              <a:rPr lang="de-DE" sz="2800" dirty="0">
                <a:solidFill>
                  <a:srgbClr val="6598FF"/>
                </a:solidFill>
              </a:rPr>
              <a:t>im Alltag 4,17- 5,21</a:t>
            </a:r>
          </a:p>
          <a:p>
            <a:r>
              <a:rPr lang="de-DE" sz="2800" dirty="0"/>
              <a:t>C. </a:t>
            </a:r>
            <a:r>
              <a:rPr lang="de-DE" sz="2800" cap="small" dirty="0"/>
              <a:t>Richtlinien für einen würdigen Wandel in den Grundformen der Gesellschaft (Ehe, Fam., Arbeit) </a:t>
            </a:r>
            <a:r>
              <a:rPr lang="de-DE" sz="2400" cap="small" dirty="0"/>
              <a:t> </a:t>
            </a:r>
            <a:r>
              <a:rPr lang="de-DE" sz="2800" cap="small" dirty="0"/>
              <a:t>5,22-6,9</a:t>
            </a:r>
          </a:p>
          <a:p>
            <a:r>
              <a:rPr lang="de-DE" sz="2800" cap="small" dirty="0"/>
              <a:t>D. Anweisungen für den Geistlichen Kampf  </a:t>
            </a:r>
            <a:r>
              <a:rPr lang="de-DE" sz="2800" cap="small" dirty="0" smtClean="0"/>
              <a:t>6,10-20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19428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4112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de-DE" sz="2800" dirty="0" smtClean="0"/>
              <a:t>C</a:t>
            </a:r>
            <a:r>
              <a:rPr lang="de-DE" sz="2800" dirty="0"/>
              <a:t>. </a:t>
            </a:r>
            <a:r>
              <a:rPr lang="de-DE" sz="2800" cap="small" dirty="0"/>
              <a:t>Richtlinien für einen würdigen Wandel in den Grundformen der Gesellschaft (Ehe, Fam., Arbeit) </a:t>
            </a:r>
            <a:r>
              <a:rPr lang="de-DE" sz="2400" cap="small" dirty="0"/>
              <a:t> </a:t>
            </a:r>
            <a:r>
              <a:rPr lang="de-DE" sz="2800" cap="small" dirty="0"/>
              <a:t>5,22-6,9</a:t>
            </a:r>
            <a:endParaRPr lang="de-DE" sz="2800" cap="small" dirty="0" smtClean="0"/>
          </a:p>
          <a:p>
            <a:pPr lvl="1"/>
            <a:r>
              <a:rPr lang="de-DE" sz="2400" cap="small" dirty="0" smtClean="0"/>
              <a:t>1. </a:t>
            </a:r>
            <a:r>
              <a:rPr lang="de-DE" sz="2400" dirty="0"/>
              <a:t>Im Verhältnis </a:t>
            </a:r>
            <a:r>
              <a:rPr lang="de-DE" sz="2400" dirty="0" smtClean="0"/>
              <a:t>von Mann und Frau in der Ehe  5,22-33</a:t>
            </a:r>
          </a:p>
          <a:p>
            <a:pPr lvl="2"/>
            <a:r>
              <a:rPr lang="de-DE" sz="2200" dirty="0" smtClean="0"/>
              <a:t>a. An die Frauen 5,22-24</a:t>
            </a:r>
          </a:p>
          <a:p>
            <a:pPr lvl="2"/>
            <a:r>
              <a:rPr lang="de-DE" sz="2200" dirty="0" smtClean="0"/>
              <a:t>b. An die Männer 5,25-32 </a:t>
            </a:r>
          </a:p>
          <a:p>
            <a:pPr lvl="2"/>
            <a:r>
              <a:rPr lang="de-DE" sz="2200" dirty="0" smtClean="0"/>
              <a:t>c. An beide: 5,33</a:t>
            </a:r>
          </a:p>
          <a:p>
            <a:pPr lvl="1"/>
            <a:r>
              <a:rPr lang="de-DE" sz="2400" cap="small" dirty="0" smtClean="0"/>
              <a:t>2. </a:t>
            </a:r>
            <a:r>
              <a:rPr lang="de-DE" sz="2400" dirty="0" smtClean="0"/>
              <a:t>Im Verhältnis von Eltern und Kindern  6,1-4</a:t>
            </a:r>
          </a:p>
          <a:p>
            <a:pPr lvl="2"/>
            <a:r>
              <a:rPr lang="de-DE" sz="2200" dirty="0" smtClean="0"/>
              <a:t>a. An die Kinder: 6,1-3</a:t>
            </a:r>
          </a:p>
          <a:p>
            <a:pPr lvl="2"/>
            <a:r>
              <a:rPr lang="de-DE" sz="2200" dirty="0" smtClean="0"/>
              <a:t>b. An die Väter: 6,4</a:t>
            </a:r>
          </a:p>
          <a:p>
            <a:pPr lvl="1"/>
            <a:r>
              <a:rPr lang="de-DE" sz="2400" cap="small" dirty="0" smtClean="0"/>
              <a:t>3. I</a:t>
            </a:r>
            <a:r>
              <a:rPr lang="de-DE" sz="2400" dirty="0" smtClean="0"/>
              <a:t>m Verhältnis von Herren und Sklaven  6,5-9</a:t>
            </a:r>
          </a:p>
          <a:p>
            <a:pPr lvl="2"/>
            <a:r>
              <a:rPr lang="de-DE" sz="2200" dirty="0" smtClean="0"/>
              <a:t>a. An die Sklaven: 6,5-8</a:t>
            </a:r>
          </a:p>
          <a:p>
            <a:pPr lvl="2"/>
            <a:r>
              <a:rPr lang="de-DE" sz="2200" dirty="0" smtClean="0"/>
              <a:t>b. An die Herren: 6,9</a:t>
            </a:r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144159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sz="3200" dirty="0" smtClean="0"/>
              <a:t>Die Frau:  die Hilfe des Mannes 1M 2,18.22; 1Kr 11,9</a:t>
            </a:r>
          </a:p>
          <a:p>
            <a:pPr lvl="1">
              <a:defRPr/>
            </a:pPr>
            <a:r>
              <a:rPr lang="de-DE" dirty="0" smtClean="0"/>
              <a:t>unterordnen  Rm 7,2; Tit 2,5; 1Tm 2,12; 1P 3,1.5.6</a:t>
            </a:r>
          </a:p>
          <a:p>
            <a:pPr lvl="2">
              <a:defRPr/>
            </a:pPr>
            <a:r>
              <a:rPr lang="de-DE" dirty="0" smtClean="0"/>
              <a:t>Wie dem Herrn </a:t>
            </a:r>
            <a:r>
              <a:rPr lang="de-DE" dirty="0"/>
              <a:t>Eph </a:t>
            </a:r>
            <a:r>
              <a:rPr lang="de-DE" dirty="0" smtClean="0"/>
              <a:t>5,22</a:t>
            </a:r>
          </a:p>
          <a:p>
            <a:pPr lvl="2">
              <a:defRPr/>
            </a:pPr>
            <a:r>
              <a:rPr lang="de-DE" dirty="0" smtClean="0"/>
              <a:t>Wie </a:t>
            </a:r>
            <a:r>
              <a:rPr lang="de-DE" dirty="0"/>
              <a:t>die Gemeinde Christus </a:t>
            </a:r>
            <a:r>
              <a:rPr lang="de-DE" dirty="0" smtClean="0"/>
              <a:t>5,24</a:t>
            </a:r>
          </a:p>
          <a:p>
            <a:pPr lvl="2">
              <a:defRPr/>
            </a:pPr>
            <a:r>
              <a:rPr lang="de-DE" dirty="0" smtClean="0"/>
              <a:t>In allem 5,24</a:t>
            </a:r>
          </a:p>
          <a:p>
            <a:pPr lvl="1">
              <a:defRPr/>
            </a:pPr>
            <a:r>
              <a:rPr lang="de-DE" dirty="0" smtClean="0"/>
              <a:t>unterstützen</a:t>
            </a:r>
            <a:r>
              <a:rPr lang="de-DE" dirty="0"/>
              <a:t>, dass er seinen Dienst besser tun </a:t>
            </a:r>
            <a:r>
              <a:rPr lang="de-DE" dirty="0" smtClean="0"/>
              <a:t>kann 1M 2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den Haushalt leiten 1Tm 5,14; </a:t>
            </a:r>
            <a:r>
              <a:rPr lang="de-DE" dirty="0" err="1" smtClean="0"/>
              <a:t>Spr</a:t>
            </a:r>
            <a:r>
              <a:rPr lang="de-DE" dirty="0" smtClean="0"/>
              <a:t> 31,27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Männer lieben, Kinder </a:t>
            </a:r>
            <a:r>
              <a:rPr lang="de-DE" dirty="0"/>
              <a:t>lieben  </a:t>
            </a:r>
            <a:r>
              <a:rPr lang="de-DE" dirty="0" smtClean="0"/>
              <a:t>Tit 2,4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Kinder unterweisen Tit 2,3E; </a:t>
            </a:r>
            <a:r>
              <a:rPr lang="de-DE" dirty="0" err="1" smtClean="0"/>
              <a:t>Spr</a:t>
            </a:r>
            <a:r>
              <a:rPr lang="de-DE" dirty="0" smtClean="0"/>
              <a:t> 1,8; 6,20; 31,1) </a:t>
            </a:r>
          </a:p>
          <a:p>
            <a:pPr lvl="1">
              <a:defRPr/>
            </a:pPr>
            <a:r>
              <a:rPr lang="de-DE" dirty="0" smtClean="0"/>
              <a:t>Junge </a:t>
            </a:r>
            <a:r>
              <a:rPr lang="de-DE" dirty="0"/>
              <a:t>Frauen </a:t>
            </a:r>
            <a:r>
              <a:rPr lang="de-DE" dirty="0" smtClean="0"/>
              <a:t>lehren Tit 2,4</a:t>
            </a:r>
            <a:endParaRPr lang="de-DE" dirty="0"/>
          </a:p>
          <a:p>
            <a:pPr marL="457200" lvl="1" indent="0">
              <a:buNone/>
              <a:defRPr/>
            </a:pPr>
            <a:r>
              <a:rPr lang="de-DE" sz="2800" i="1" dirty="0" smtClean="0">
                <a:solidFill>
                  <a:schemeClr val="tx1"/>
                </a:solidFill>
              </a:rPr>
              <a:t>vertrauen</a:t>
            </a:r>
            <a:endParaRPr lang="de-DE" sz="2800" i="1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de-DE" i="1" dirty="0" smtClean="0">
                <a:solidFill>
                  <a:srgbClr val="0000FF"/>
                </a:solidFill>
              </a:rPr>
              <a:t>dass Gott </a:t>
            </a:r>
            <a:r>
              <a:rPr lang="de-DE" i="1" dirty="0">
                <a:solidFill>
                  <a:srgbClr val="0000FF"/>
                </a:solidFill>
              </a:rPr>
              <a:t>ihren Mann an diesen Platz gestellt </a:t>
            </a:r>
            <a:r>
              <a:rPr lang="de-DE" i="1" dirty="0" smtClean="0">
                <a:solidFill>
                  <a:srgbClr val="0000FF"/>
                </a:solidFill>
              </a:rPr>
              <a:t>hat</a:t>
            </a:r>
            <a:r>
              <a:rPr lang="de-DE" i="1" dirty="0">
                <a:solidFill>
                  <a:srgbClr val="0000FF"/>
                </a:solidFill>
              </a:rPr>
              <a:t> </a:t>
            </a:r>
            <a:r>
              <a:rPr lang="de-DE" i="1" dirty="0" smtClean="0">
                <a:solidFill>
                  <a:srgbClr val="0000FF"/>
                </a:solidFill>
              </a:rPr>
              <a:t>und  </a:t>
            </a:r>
            <a:r>
              <a:rPr lang="de-DE" i="1" dirty="0">
                <a:solidFill>
                  <a:srgbClr val="0000FF"/>
                </a:solidFill>
              </a:rPr>
              <a:t>ihn </a:t>
            </a:r>
            <a:r>
              <a:rPr lang="de-DE" i="1" dirty="0" smtClean="0">
                <a:solidFill>
                  <a:srgbClr val="0000FF"/>
                </a:solidFill>
              </a:rPr>
              <a:t>für </a:t>
            </a:r>
            <a:r>
              <a:rPr lang="de-DE" i="1" dirty="0">
                <a:solidFill>
                  <a:srgbClr val="0000FF"/>
                </a:solidFill>
              </a:rPr>
              <a:t>seine Aufgaben </a:t>
            </a:r>
            <a:r>
              <a:rPr lang="de-DE" i="1" dirty="0" smtClean="0">
                <a:solidFill>
                  <a:srgbClr val="0000FF"/>
                </a:solidFill>
              </a:rPr>
              <a:t>ausrüstet, in denen sie ihn unterstützen darf. </a:t>
            </a:r>
            <a:endParaRPr lang="de-DE" i="1" dirty="0">
              <a:solidFill>
                <a:srgbClr val="0000FF"/>
              </a:solidFill>
            </a:endParaRPr>
          </a:p>
          <a:p>
            <a:pPr lvl="2">
              <a:defRPr/>
            </a:pPr>
            <a:r>
              <a:rPr lang="de-DE" i="1" dirty="0" smtClean="0">
                <a:solidFill>
                  <a:srgbClr val="0000FF"/>
                </a:solidFill>
              </a:rPr>
              <a:t>dass Gott </a:t>
            </a:r>
            <a:r>
              <a:rPr lang="de-DE" i="1" dirty="0">
                <a:solidFill>
                  <a:srgbClr val="0000FF"/>
                </a:solidFill>
              </a:rPr>
              <a:t>sie durch ihren Mann führt.</a:t>
            </a:r>
          </a:p>
          <a:p>
            <a:pPr marL="457200" lvl="1" indent="0">
              <a:buNone/>
              <a:defRPr/>
            </a:pPr>
            <a:r>
              <a:rPr lang="de-DE" i="1" dirty="0" smtClean="0">
                <a:solidFill>
                  <a:schemeClr val="tx1"/>
                </a:solidFill>
              </a:rPr>
              <a:t>loslassen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218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sz="3200" dirty="0" smtClean="0"/>
              <a:t>Der Mann:  das Haupt der Frau   Eph 5,23; 1Kr 11,3</a:t>
            </a:r>
          </a:p>
          <a:p>
            <a:pPr lvl="1">
              <a:defRPr/>
            </a:pPr>
            <a:r>
              <a:rPr lang="de-DE" dirty="0" smtClean="0"/>
              <a:t>a. Vorangehender</a:t>
            </a:r>
            <a:endParaRPr lang="de-DE" dirty="0"/>
          </a:p>
          <a:p>
            <a:pPr lvl="2">
              <a:defRPr/>
            </a:pPr>
            <a:r>
              <a:rPr lang="de-DE" dirty="0" smtClean="0"/>
              <a:t>Ziele, Denken, Planen, Initiative, Vorangehen, positive Kontrolle</a:t>
            </a:r>
          </a:p>
          <a:p>
            <a:pPr lvl="2">
              <a:defRPr/>
            </a:pPr>
            <a:r>
              <a:rPr lang="de-DE" dirty="0" smtClean="0"/>
              <a:t>Mt 2,13; 1M 3,9 (Wo bist du?)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b. Vorbild - in Wort und Tat</a:t>
            </a:r>
          </a:p>
          <a:p>
            <a:pPr lvl="2">
              <a:defRPr/>
            </a:pPr>
            <a:r>
              <a:rPr lang="de-DE" dirty="0" smtClean="0"/>
              <a:t>Er spricht! – </a:t>
            </a:r>
            <a:r>
              <a:rPr lang="de-DE" dirty="0" smtClean="0">
                <a:solidFill>
                  <a:srgbClr val="00B050"/>
                </a:solidFill>
              </a:rPr>
              <a:t>Er schweigt NICHT</a:t>
            </a:r>
            <a:r>
              <a:rPr lang="de-DE" dirty="0" smtClean="0"/>
              <a:t>.</a:t>
            </a:r>
          </a:p>
          <a:p>
            <a:pPr lvl="2">
              <a:defRPr/>
            </a:pPr>
            <a:r>
              <a:rPr lang="de-DE" dirty="0" smtClean="0"/>
              <a:t>Er stellt Gottes Wort in den Raum. </a:t>
            </a:r>
            <a:r>
              <a:rPr lang="de-DE" dirty="0" smtClean="0">
                <a:solidFill>
                  <a:srgbClr val="0000FF"/>
                </a:solidFill>
              </a:rPr>
              <a:t>Alles – durch das Wort Gottes</a:t>
            </a:r>
            <a:endParaRPr lang="de-DE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de-DE" dirty="0" smtClean="0"/>
              <a:t>c. Liebender Diener</a:t>
            </a:r>
          </a:p>
          <a:p>
            <a:pPr lvl="2">
              <a:defRPr/>
            </a:pPr>
            <a:r>
              <a:rPr lang="de-DE" dirty="0"/>
              <a:t>Eph </a:t>
            </a:r>
            <a:r>
              <a:rPr lang="de-DE" dirty="0" smtClean="0"/>
              <a:t>5,25ff; Mt 23,11.12; Php 2,3 Atmosphäre von Vertrauen und Ermutigung</a:t>
            </a:r>
          </a:p>
          <a:p>
            <a:pPr lvl="1">
              <a:defRPr/>
            </a:pPr>
            <a:r>
              <a:rPr lang="de-DE" dirty="0" smtClean="0"/>
              <a:t>d. Retter / Bewahrer </a:t>
            </a:r>
            <a:r>
              <a:rPr lang="de-DE" dirty="0"/>
              <a:t>Eph </a:t>
            </a:r>
            <a:r>
              <a:rPr lang="de-DE" dirty="0" smtClean="0"/>
              <a:t>5,23.28.29 (</a:t>
            </a:r>
            <a:r>
              <a:rPr lang="de-DE" i="1" dirty="0" smtClean="0">
                <a:solidFill>
                  <a:schemeClr val="tx1"/>
                </a:solidFill>
              </a:rPr>
              <a:t>Alles </a:t>
            </a:r>
            <a:r>
              <a:rPr lang="de-DE" i="1" dirty="0">
                <a:solidFill>
                  <a:schemeClr val="tx1"/>
                </a:solidFill>
              </a:rPr>
              <a:t>zu ihrem </a:t>
            </a:r>
            <a:r>
              <a:rPr lang="de-DE" i="1" dirty="0" smtClean="0">
                <a:solidFill>
                  <a:schemeClr val="tx1"/>
                </a:solidFill>
              </a:rPr>
              <a:t>Wohl …) </a:t>
            </a:r>
          </a:p>
          <a:p>
            <a:pPr marL="914400" lvl="2" indent="0">
              <a:buNone/>
              <a:defRPr/>
            </a:pPr>
            <a:r>
              <a:rPr lang="de-DE" u="sng" dirty="0" smtClean="0">
                <a:solidFill>
                  <a:srgbClr val="0000FF"/>
                </a:solidFill>
              </a:rPr>
              <a:t>Haupt </a:t>
            </a:r>
            <a:r>
              <a:rPr lang="de-DE" u="sng" dirty="0">
                <a:solidFill>
                  <a:srgbClr val="0000FF"/>
                </a:solidFill>
              </a:rPr>
              <a:t>sein heißt: Haupt hinhalten</a:t>
            </a:r>
            <a:r>
              <a:rPr lang="de-DE" dirty="0">
                <a:solidFill>
                  <a:srgbClr val="0000FF"/>
                </a:solidFill>
              </a:rPr>
              <a:t>!</a:t>
            </a:r>
            <a:r>
              <a:rPr lang="de-DE" dirty="0"/>
              <a:t> </a:t>
            </a:r>
            <a:endParaRPr lang="de-DE" dirty="0">
              <a:solidFill>
                <a:srgbClr val="00B050"/>
              </a:solidFill>
            </a:endParaRPr>
          </a:p>
          <a:p>
            <a:pPr lvl="2">
              <a:defRPr/>
            </a:pPr>
            <a:r>
              <a:rPr lang="de-DE" dirty="0" smtClean="0"/>
              <a:t>pflegen </a:t>
            </a:r>
            <a:r>
              <a:rPr lang="de-DE" dirty="0"/>
              <a:t>und </a:t>
            </a:r>
            <a:r>
              <a:rPr lang="de-DE" dirty="0" smtClean="0"/>
              <a:t>nähren, beschützen, ermutigen Eph </a:t>
            </a:r>
            <a:r>
              <a:rPr lang="de-DE" dirty="0"/>
              <a:t>5,29</a:t>
            </a:r>
          </a:p>
          <a:p>
            <a:pPr lvl="2">
              <a:defRPr/>
            </a:pPr>
            <a:r>
              <a:rPr lang="de-DE" dirty="0" smtClean="0"/>
              <a:t>sehen</a:t>
            </a:r>
            <a:r>
              <a:rPr lang="de-DE" dirty="0"/>
              <a:t>, ob sie ihren Anforderungen gewachsen ist, sich zu viel aufgebürdet </a:t>
            </a:r>
            <a:r>
              <a:rPr lang="de-DE" dirty="0" smtClean="0"/>
              <a:t>hat </a:t>
            </a:r>
            <a:r>
              <a:rPr lang="de-DE" dirty="0" smtClean="0">
                <a:solidFill>
                  <a:schemeClr val="tx1"/>
                </a:solidFill>
              </a:rPr>
              <a:t>→ </a:t>
            </a:r>
            <a:r>
              <a:rPr lang="de-DE" dirty="0">
                <a:solidFill>
                  <a:schemeClr val="tx1"/>
                </a:solidFill>
              </a:rPr>
              <a:t>verleiht ihr Sicherheit</a:t>
            </a:r>
          </a:p>
          <a:p>
            <a:pPr lvl="2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4354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08504" cy="1079500"/>
          </a:xfrm>
        </p:spPr>
        <p:txBody>
          <a:bodyPr/>
          <a:lstStyle/>
          <a:p>
            <a:r>
              <a:rPr lang="de-DE" altLang="de-DE" sz="3200" dirty="0" smtClean="0">
                <a:solidFill>
                  <a:srgbClr val="00B0F0"/>
                </a:solidFill>
              </a:rPr>
              <a:t>Exkurs: </a:t>
            </a:r>
            <a:r>
              <a:rPr lang="de-DE" altLang="de-DE" sz="3200" dirty="0" smtClean="0"/>
              <a:t>Wie bringt der Mann seine Frau zum Blühen?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949280"/>
          </a:xfrm>
        </p:spPr>
        <p:txBody>
          <a:bodyPr/>
          <a:lstStyle/>
          <a:p>
            <a:pPr lvl="1">
              <a:defRPr/>
            </a:pPr>
            <a:r>
              <a:rPr lang="de-DE" dirty="0" smtClean="0"/>
              <a:t>Zeit, Zuwendung, Zuhören 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Freundliche Worte, echte Äußerungen der Wertschätzung</a:t>
            </a:r>
          </a:p>
          <a:p>
            <a:pPr lvl="1">
              <a:defRPr/>
            </a:pPr>
            <a:r>
              <a:rPr lang="de-DE" dirty="0" smtClean="0"/>
              <a:t>Gemeinsame Unternehmungen 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Kleine Aufmerksamkeiten  (</a:t>
            </a:r>
            <a:r>
              <a:rPr lang="de-DE" dirty="0" smtClean="0">
                <a:solidFill>
                  <a:srgbClr val="FF0000"/>
                </a:solidFill>
              </a:rPr>
              <a:t>„</a:t>
            </a:r>
            <a:r>
              <a:rPr lang="de-DE" i="1" dirty="0" smtClean="0">
                <a:solidFill>
                  <a:srgbClr val="FF0000"/>
                </a:solidFill>
              </a:rPr>
              <a:t>a </a:t>
            </a:r>
            <a:r>
              <a:rPr lang="de-DE" i="1" dirty="0" err="1" smtClean="0">
                <a:solidFill>
                  <a:srgbClr val="FF0000"/>
                </a:solidFill>
              </a:rPr>
              <a:t>daisy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r>
              <a:rPr lang="de-DE" i="1" dirty="0">
                <a:solidFill>
                  <a:srgbClr val="FF0000"/>
                </a:solidFill>
              </a:rPr>
              <a:t>a </a:t>
            </a:r>
            <a:r>
              <a:rPr lang="de-DE" i="1" dirty="0" err="1" smtClean="0">
                <a:solidFill>
                  <a:srgbClr val="FF0000"/>
                </a:solidFill>
              </a:rPr>
              <a:t>day</a:t>
            </a:r>
            <a:r>
              <a:rPr lang="de-DE" i="1" dirty="0" smtClean="0">
                <a:solidFill>
                  <a:srgbClr val="FF0000"/>
                </a:solidFill>
              </a:rPr>
              <a:t>“</a:t>
            </a:r>
            <a:r>
              <a:rPr lang="de-DE" dirty="0" smtClean="0"/>
              <a:t>) </a:t>
            </a:r>
            <a:endParaRPr lang="de-DE" dirty="0"/>
          </a:p>
          <a:p>
            <a:pPr lvl="1">
              <a:defRPr/>
            </a:pPr>
            <a:r>
              <a:rPr lang="de-DE" dirty="0"/>
              <a:t>Körperkontakt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„</a:t>
            </a:r>
            <a:r>
              <a:rPr lang="de-DE" i="1" dirty="0" err="1" smtClean="0">
                <a:solidFill>
                  <a:srgbClr val="FF0000"/>
                </a:solidFill>
              </a:rPr>
              <a:t>hug</a:t>
            </a:r>
            <a:r>
              <a:rPr lang="de-DE" i="1" dirty="0" smtClean="0">
                <a:solidFill>
                  <a:srgbClr val="FF0000"/>
                </a:solidFill>
              </a:rPr>
              <a:t> </a:t>
            </a:r>
            <a:r>
              <a:rPr lang="de-DE" i="1" dirty="0" err="1" smtClean="0">
                <a:solidFill>
                  <a:srgbClr val="FF0000"/>
                </a:solidFill>
              </a:rPr>
              <a:t>me</a:t>
            </a:r>
            <a:r>
              <a:rPr lang="de-DE" dirty="0" smtClean="0">
                <a:solidFill>
                  <a:srgbClr val="FF0000"/>
                </a:solidFill>
              </a:rPr>
              <a:t>“</a:t>
            </a:r>
            <a:r>
              <a:rPr lang="de-DE" dirty="0" smtClean="0"/>
              <a:t>)</a:t>
            </a:r>
            <a:endParaRPr lang="de-DE" dirty="0"/>
          </a:p>
          <a:p>
            <a:pPr marL="457200" lvl="1" indent="0">
              <a:buNone/>
              <a:defRPr/>
            </a:pPr>
            <a:endParaRPr lang="de-DE" dirty="0" smtClean="0"/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de-DE" i="1" dirty="0" smtClean="0">
                <a:solidFill>
                  <a:srgbClr val="FF0000"/>
                </a:solidFill>
              </a:rPr>
              <a:t>= 5 Sprachen </a:t>
            </a:r>
            <a:r>
              <a:rPr lang="de-DE" i="1" dirty="0">
                <a:solidFill>
                  <a:srgbClr val="FF0000"/>
                </a:solidFill>
              </a:rPr>
              <a:t>der </a:t>
            </a:r>
            <a:r>
              <a:rPr lang="de-DE" i="1" dirty="0" smtClean="0">
                <a:solidFill>
                  <a:srgbClr val="FF0000"/>
                </a:solidFill>
              </a:rPr>
              <a:t>Liebe</a:t>
            </a:r>
            <a:endParaRPr lang="de-DE" i="1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7309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de-DE" sz="2800" dirty="0" smtClean="0"/>
              <a:t>C</a:t>
            </a:r>
            <a:r>
              <a:rPr lang="de-DE" sz="2800" dirty="0"/>
              <a:t>. </a:t>
            </a:r>
            <a:r>
              <a:rPr lang="de-DE" sz="2800" cap="small" dirty="0"/>
              <a:t>Richtlinien für einen würdigen Wandel in den Grundformen der Gesellschaft (Ehe, Fam., Arbeit) </a:t>
            </a:r>
            <a:r>
              <a:rPr lang="de-DE" sz="2400" cap="small" dirty="0"/>
              <a:t> </a:t>
            </a:r>
            <a:r>
              <a:rPr lang="de-DE" sz="2800" cap="small" dirty="0"/>
              <a:t>5,22-6,9</a:t>
            </a:r>
            <a:endParaRPr lang="de-DE" sz="2800" cap="small" dirty="0" smtClean="0"/>
          </a:p>
          <a:p>
            <a:pPr lvl="1"/>
            <a:r>
              <a:rPr lang="de-DE" sz="2400" cap="small" dirty="0" smtClean="0">
                <a:solidFill>
                  <a:srgbClr val="0070C0"/>
                </a:solidFill>
              </a:rPr>
              <a:t>1. </a:t>
            </a:r>
            <a:r>
              <a:rPr lang="de-DE" sz="2400" dirty="0">
                <a:solidFill>
                  <a:srgbClr val="0070C0"/>
                </a:solidFill>
              </a:rPr>
              <a:t>Im Verhältnis </a:t>
            </a:r>
            <a:r>
              <a:rPr lang="de-DE" sz="2400" dirty="0" smtClean="0">
                <a:solidFill>
                  <a:srgbClr val="0070C0"/>
                </a:solidFill>
              </a:rPr>
              <a:t>von Mann und Frau in der Ehe  5,22-33</a:t>
            </a:r>
          </a:p>
          <a:p>
            <a:pPr lvl="1"/>
            <a:r>
              <a:rPr lang="de-DE" sz="2400" cap="small" dirty="0" smtClean="0"/>
              <a:t>2. </a:t>
            </a:r>
            <a:r>
              <a:rPr lang="de-DE" sz="2400" dirty="0" smtClean="0"/>
              <a:t>Im Verhältnis von Eltern und Kindern  6,1-4</a:t>
            </a:r>
          </a:p>
          <a:p>
            <a:pPr lvl="2"/>
            <a:r>
              <a:rPr lang="de-DE" sz="2200" dirty="0" smtClean="0"/>
              <a:t>a. An die Kinder: 6,1-3</a:t>
            </a:r>
          </a:p>
          <a:p>
            <a:pPr lvl="2"/>
            <a:r>
              <a:rPr lang="de-DE" sz="2200" dirty="0" smtClean="0"/>
              <a:t>b. An die Väter: 6,4</a:t>
            </a:r>
          </a:p>
          <a:p>
            <a:pPr marL="457200" lvl="1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324005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0"/>
            <a:ext cx="9505056" cy="6858000"/>
          </a:xfrm>
        </p:spPr>
        <p:txBody>
          <a:bodyPr/>
          <a:lstStyle/>
          <a:p>
            <a:pPr>
              <a:defRPr/>
            </a:pPr>
            <a:r>
              <a:rPr lang="de-DE" altLang="de-DE" sz="3200" dirty="0">
                <a:solidFill>
                  <a:schemeClr val="tx1"/>
                </a:solidFill>
                <a:cs typeface="Arial" charset="0"/>
              </a:rPr>
              <a:t>Was ist Kindererziehung?</a:t>
            </a:r>
          </a:p>
          <a:p>
            <a:pPr lvl="1">
              <a:defRPr/>
            </a:pPr>
            <a:r>
              <a:rPr lang="de-DE" u="sng" dirty="0" smtClean="0"/>
              <a:t>Alles zum Wohl </a:t>
            </a:r>
            <a:r>
              <a:rPr lang="de-DE" u="sng" dirty="0"/>
              <a:t>des </a:t>
            </a:r>
            <a:r>
              <a:rPr lang="de-DE" u="sng" dirty="0" smtClean="0"/>
              <a:t>Kindes</a:t>
            </a:r>
          </a:p>
          <a:p>
            <a:pPr marL="457200" lvl="1" indent="0">
              <a:buNone/>
              <a:defRPr/>
            </a:pPr>
            <a:r>
              <a:rPr lang="de-DE" sz="2400" i="1" dirty="0" smtClean="0">
                <a:solidFill>
                  <a:srgbClr val="0000FF"/>
                </a:solidFill>
              </a:rPr>
              <a:t>Das Beste, das ein Vater für seine Kinder tun kann, ist, ihre Mutter zu lieben</a:t>
            </a:r>
            <a:r>
              <a:rPr lang="de-DE" sz="2400" i="1" dirty="0" smtClean="0">
                <a:solidFill>
                  <a:srgbClr val="C00000"/>
                </a:solidFill>
              </a:rPr>
              <a:t>. </a:t>
            </a:r>
          </a:p>
          <a:p>
            <a:pPr lvl="2">
              <a:defRPr/>
            </a:pPr>
            <a:r>
              <a:rPr lang="de-DE" u="sng" dirty="0" smtClean="0"/>
              <a:t>Kinder</a:t>
            </a:r>
            <a:r>
              <a:rPr lang="de-DE" dirty="0"/>
              <a:t> </a:t>
            </a:r>
            <a:r>
              <a:rPr lang="de-DE" dirty="0" smtClean="0"/>
              <a:t>lassen </a:t>
            </a:r>
            <a:r>
              <a:rPr lang="de-DE" dirty="0"/>
              <a:t>sich leichter formen als man denkt. </a:t>
            </a:r>
          </a:p>
          <a:p>
            <a:pPr lvl="2">
              <a:defRPr/>
            </a:pPr>
            <a:r>
              <a:rPr lang="de-DE" dirty="0" smtClean="0"/>
              <a:t>Sie werden denken </a:t>
            </a:r>
            <a:r>
              <a:rPr lang="de-DE" dirty="0"/>
              <a:t>wie die Eltern</a:t>
            </a:r>
            <a:r>
              <a:rPr lang="de-DE" dirty="0" smtClean="0"/>
              <a:t>.</a:t>
            </a:r>
          </a:p>
          <a:p>
            <a:pPr marL="914400" lvl="2" indent="0">
              <a:buNone/>
              <a:defRPr/>
            </a:pPr>
            <a:r>
              <a:rPr lang="de-DE" dirty="0" smtClean="0"/>
              <a:t>„</a:t>
            </a:r>
            <a:r>
              <a:rPr lang="de-DE" i="1" dirty="0" smtClean="0">
                <a:solidFill>
                  <a:srgbClr val="0000FF"/>
                </a:solidFill>
              </a:rPr>
              <a:t>Gott ist wie mein Vater. Er will das Beste für mich</a:t>
            </a:r>
            <a:r>
              <a:rPr lang="de-DE" dirty="0" smtClean="0"/>
              <a:t>.“</a:t>
            </a:r>
          </a:p>
          <a:p>
            <a:pPr lvl="1">
              <a:defRPr/>
            </a:pPr>
            <a:r>
              <a:rPr lang="de-DE" sz="2800" u="sng" dirty="0" smtClean="0"/>
              <a:t>Nicht </a:t>
            </a:r>
            <a:r>
              <a:rPr lang="de-DE" sz="2800" u="sng" dirty="0"/>
              <a:t>Regeln, sondern Beziehung</a:t>
            </a:r>
            <a:r>
              <a:rPr lang="de-DE" sz="2800" dirty="0"/>
              <a:t> </a:t>
            </a:r>
          </a:p>
          <a:p>
            <a:pPr lvl="2">
              <a:defRPr/>
            </a:pPr>
            <a:r>
              <a:rPr lang="de-DE" i="1" dirty="0" smtClean="0"/>
              <a:t>Beziehung </a:t>
            </a:r>
            <a:r>
              <a:rPr lang="de-DE" i="1" dirty="0"/>
              <a:t>zu Gott intakt → </a:t>
            </a:r>
            <a:r>
              <a:rPr lang="de-DE" i="1" dirty="0" smtClean="0"/>
              <a:t>Beziehung </a:t>
            </a:r>
            <a:r>
              <a:rPr lang="de-DE" i="1" dirty="0"/>
              <a:t>zum Ehepartner intakt → </a:t>
            </a:r>
          </a:p>
          <a:p>
            <a:pPr lvl="2">
              <a:defRPr/>
            </a:pPr>
            <a:r>
              <a:rPr lang="de-DE" i="1" dirty="0"/>
              <a:t>Beziehung zu den Kindern intakt</a:t>
            </a:r>
            <a:endParaRPr lang="de-DE" dirty="0"/>
          </a:p>
          <a:p>
            <a:pPr lvl="1">
              <a:defRPr/>
            </a:pPr>
            <a:r>
              <a:rPr lang="de-DE" sz="2800" u="sng" dirty="0"/>
              <a:t>Eltern </a:t>
            </a:r>
            <a:r>
              <a:rPr lang="de-DE" sz="2800" u="sng" dirty="0" smtClean="0"/>
              <a:t>– </a:t>
            </a:r>
            <a:r>
              <a:rPr lang="de-DE" sz="2800" u="sng" dirty="0"/>
              <a:t>Hirten der Herzen </a:t>
            </a:r>
          </a:p>
          <a:p>
            <a:pPr lvl="2">
              <a:defRPr/>
            </a:pPr>
            <a:r>
              <a:rPr lang="de-DE" dirty="0"/>
              <a:t>Christus und Gottes Wort lieb machen</a:t>
            </a:r>
          </a:p>
          <a:p>
            <a:pPr lvl="2">
              <a:defRPr/>
            </a:pPr>
            <a:r>
              <a:rPr lang="de-DE" dirty="0"/>
              <a:t>Unterschied </a:t>
            </a:r>
            <a:r>
              <a:rPr lang="de-DE" dirty="0" smtClean="0"/>
              <a:t>zwischen Reich </a:t>
            </a:r>
            <a:r>
              <a:rPr lang="de-DE" dirty="0"/>
              <a:t>Gottes und Welt </a:t>
            </a:r>
            <a:r>
              <a:rPr lang="de-DE" dirty="0" smtClean="0"/>
              <a:t>zeigen</a:t>
            </a:r>
            <a:endParaRPr lang="de-DE" dirty="0"/>
          </a:p>
          <a:p>
            <a:pPr lvl="2">
              <a:defRPr/>
            </a:pPr>
            <a:r>
              <a:rPr lang="de-DE" dirty="0"/>
              <a:t>Sprechen</a:t>
            </a:r>
            <a:r>
              <a:rPr lang="de-DE" dirty="0" smtClean="0"/>
              <a:t>, austauschen</a:t>
            </a:r>
            <a:endParaRPr lang="de-DE" dirty="0"/>
          </a:p>
          <a:p>
            <a:pPr marL="914400" lvl="2" indent="0">
              <a:buNone/>
              <a:defRPr/>
            </a:pPr>
            <a:r>
              <a:rPr lang="de-DE" dirty="0">
                <a:solidFill>
                  <a:srgbClr val="0000FF"/>
                </a:solidFill>
              </a:rPr>
              <a:t>Alles für eine gute Elternschaft hat Gott uns geschenkt 2P 1,3.4</a:t>
            </a:r>
            <a:r>
              <a:rPr lang="de-DE" dirty="0"/>
              <a:t>.</a:t>
            </a:r>
          </a:p>
          <a:p>
            <a:pPr lvl="1">
              <a:defRPr/>
            </a:pPr>
            <a:endParaRPr lang="de-DE" sz="24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75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de-DE" altLang="de-DE" sz="3200" dirty="0">
                <a:solidFill>
                  <a:schemeClr val="tx1"/>
                </a:solidFill>
                <a:cs typeface="Arial" charset="0"/>
              </a:rPr>
              <a:t>Was ist Kindererziehung?</a:t>
            </a:r>
          </a:p>
          <a:p>
            <a:pPr lvl="1">
              <a:defRPr/>
            </a:pPr>
            <a:r>
              <a:rPr lang="de-DE" dirty="0" smtClean="0"/>
              <a:t>Respektvoller, </a:t>
            </a:r>
            <a:r>
              <a:rPr lang="de-DE" dirty="0"/>
              <a:t>freundlich </a:t>
            </a:r>
            <a:r>
              <a:rPr lang="de-DE" dirty="0" smtClean="0"/>
              <a:t>Umgang→ </a:t>
            </a:r>
            <a:r>
              <a:rPr lang="de-DE" dirty="0"/>
              <a:t>Respekt der Kinder </a:t>
            </a:r>
          </a:p>
          <a:p>
            <a:pPr lvl="2">
              <a:defRPr/>
            </a:pPr>
            <a:r>
              <a:rPr lang="de-DE" dirty="0"/>
              <a:t>3M 19,3 Eltern </a:t>
            </a:r>
            <a:r>
              <a:rPr lang="de-DE" dirty="0" smtClean="0"/>
              <a:t>fürchten; 3M </a:t>
            </a:r>
            <a:r>
              <a:rPr lang="de-DE" dirty="0"/>
              <a:t>20,9; 5M 21,18-21; </a:t>
            </a:r>
            <a:r>
              <a:rPr lang="de-DE" dirty="0" err="1"/>
              <a:t>Spr</a:t>
            </a:r>
            <a:r>
              <a:rPr lang="de-DE" dirty="0"/>
              <a:t> </a:t>
            </a:r>
            <a:r>
              <a:rPr lang="de-DE" dirty="0" smtClean="0"/>
              <a:t>20,20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Herzlichkeit</a:t>
            </a:r>
            <a:r>
              <a:rPr lang="de-DE" dirty="0"/>
              <a:t>, nicht </a:t>
            </a:r>
            <a:r>
              <a:rPr lang="de-DE" dirty="0" smtClean="0"/>
              <a:t>Härte</a:t>
            </a:r>
          </a:p>
          <a:p>
            <a:pPr lvl="1">
              <a:defRPr/>
            </a:pPr>
            <a:r>
              <a:rPr lang="de-DE" dirty="0" smtClean="0"/>
              <a:t>Kinder </a:t>
            </a:r>
            <a:r>
              <a:rPr lang="de-DE" dirty="0"/>
              <a:t>müssen </a:t>
            </a:r>
            <a:r>
              <a:rPr lang="de-DE" dirty="0" smtClean="0"/>
              <a:t>merken: Wir sind geliebt. </a:t>
            </a:r>
          </a:p>
          <a:p>
            <a:pPr lvl="2">
              <a:defRPr/>
            </a:pPr>
            <a:r>
              <a:rPr lang="de-DE" dirty="0" smtClean="0"/>
              <a:t>Es gibt Grenzen „zum </a:t>
            </a:r>
            <a:r>
              <a:rPr lang="de-DE" dirty="0"/>
              <a:t>Wohl des </a:t>
            </a:r>
            <a:r>
              <a:rPr lang="de-DE" dirty="0" smtClean="0"/>
              <a:t>Kindes“ und  konsequente </a:t>
            </a:r>
            <a:r>
              <a:rPr lang="de-DE" dirty="0"/>
              <a:t>Überwachung der </a:t>
            </a:r>
            <a:r>
              <a:rPr lang="de-DE" dirty="0" smtClean="0"/>
              <a:t>Regeln, und:</a:t>
            </a:r>
          </a:p>
          <a:p>
            <a:pPr lvl="2">
              <a:defRPr/>
            </a:pPr>
            <a:r>
              <a:rPr lang="de-DE" dirty="0" smtClean="0"/>
              <a:t>Es gibt Konsequenzen bei Ungehorsam.</a:t>
            </a:r>
          </a:p>
          <a:p>
            <a:pPr lvl="3">
              <a:defRPr/>
            </a:pPr>
            <a:r>
              <a:rPr lang="de-DE" sz="2400" dirty="0" smtClean="0"/>
              <a:t>Gleich </a:t>
            </a:r>
            <a:r>
              <a:rPr lang="de-DE" sz="2400" dirty="0" err="1" smtClean="0">
                <a:solidFill>
                  <a:srgbClr val="0000FF"/>
                </a:solidFill>
              </a:rPr>
              <a:t>Pred</a:t>
            </a:r>
            <a:r>
              <a:rPr lang="de-DE" sz="2400" dirty="0" smtClean="0">
                <a:solidFill>
                  <a:srgbClr val="0000FF"/>
                </a:solidFill>
              </a:rPr>
              <a:t> 8,11 </a:t>
            </a:r>
          </a:p>
          <a:p>
            <a:pPr lvl="3">
              <a:defRPr/>
            </a:pPr>
            <a:r>
              <a:rPr lang="de-DE" sz="2400" dirty="0" smtClean="0"/>
              <a:t>Nie </a:t>
            </a:r>
            <a:r>
              <a:rPr lang="de-DE" sz="2400" dirty="0"/>
              <a:t>im Zorn. </a:t>
            </a:r>
            <a:r>
              <a:rPr lang="de-DE" sz="2400" dirty="0" err="1">
                <a:solidFill>
                  <a:srgbClr val="0000FF"/>
                </a:solidFill>
              </a:rPr>
              <a:t>Spr</a:t>
            </a:r>
            <a:r>
              <a:rPr lang="de-DE" sz="2400" dirty="0">
                <a:solidFill>
                  <a:srgbClr val="0000FF"/>
                </a:solidFill>
              </a:rPr>
              <a:t> 13,24; Heb 12,6</a:t>
            </a:r>
          </a:p>
          <a:p>
            <a:pPr lvl="3">
              <a:defRPr/>
            </a:pPr>
            <a:r>
              <a:rPr lang="de-DE" sz="2400" dirty="0" smtClean="0"/>
              <a:t>Mit </a:t>
            </a:r>
            <a:r>
              <a:rPr lang="de-DE" sz="2400" dirty="0"/>
              <a:t>Gespräch </a:t>
            </a:r>
          </a:p>
          <a:p>
            <a:pPr lvl="3">
              <a:defRPr/>
            </a:pPr>
            <a:r>
              <a:rPr lang="de-DE" sz="2400" dirty="0"/>
              <a:t>Ohne </a:t>
            </a:r>
            <a:r>
              <a:rPr lang="de-DE" sz="2400" dirty="0" smtClean="0"/>
              <a:t>Entwürdigung von </a:t>
            </a:r>
            <a:r>
              <a:rPr lang="de-DE" sz="2400" i="1" dirty="0" smtClean="0"/>
              <a:t>Gottes Bild </a:t>
            </a:r>
            <a:r>
              <a:rPr lang="de-DE" sz="2400" dirty="0" smtClean="0"/>
              <a:t>(Ohrfeige </a:t>
            </a:r>
            <a:r>
              <a:rPr lang="de-DE" sz="2400" dirty="0"/>
              <a:t>/ </a:t>
            </a:r>
            <a:r>
              <a:rPr lang="de-DE" sz="2400" dirty="0" smtClean="0"/>
              <a:t>Anschreien)</a:t>
            </a:r>
            <a:endParaRPr lang="de-DE" sz="2400" dirty="0"/>
          </a:p>
          <a:p>
            <a:pPr lvl="3">
              <a:defRPr/>
            </a:pPr>
            <a:r>
              <a:rPr lang="de-DE" sz="2400" dirty="0"/>
              <a:t>Gott hat einen Ort geschaffen („Rücken“)</a:t>
            </a:r>
          </a:p>
          <a:p>
            <a:pPr marL="0" indent="0">
              <a:buNone/>
              <a:defRPr/>
            </a:pPr>
            <a:r>
              <a:rPr lang="de-CH" sz="2400" i="1" dirty="0" err="1">
                <a:solidFill>
                  <a:srgbClr val="0000FF"/>
                </a:solidFill>
              </a:rPr>
              <a:t>Spr</a:t>
            </a:r>
            <a:r>
              <a:rPr lang="de-CH" sz="2400" i="1" dirty="0">
                <a:solidFill>
                  <a:srgbClr val="0000FF"/>
                </a:solidFill>
              </a:rPr>
              <a:t> 10,13: </a:t>
            </a:r>
            <a:r>
              <a:rPr lang="de-CH" sz="2400" b="0" i="1" dirty="0">
                <a:solidFill>
                  <a:srgbClr val="0000FF"/>
                </a:solidFill>
              </a:rPr>
              <a:t> </a:t>
            </a:r>
            <a:r>
              <a:rPr lang="de-CH" sz="2400" i="1" dirty="0">
                <a:solidFill>
                  <a:srgbClr val="0000FF"/>
                </a:solidFill>
              </a:rPr>
              <a:t>Auf des Verständigen Lippen findet sich Weisheit, und eine Rute für den Rücken dessen, dem es an </a:t>
            </a:r>
            <a:r>
              <a:rPr lang="de-CH" sz="2400" i="1" dirty="0" err="1">
                <a:solidFill>
                  <a:srgbClr val="0000FF"/>
                </a:solidFill>
              </a:rPr>
              <a:t>Herzsinn</a:t>
            </a:r>
            <a:r>
              <a:rPr lang="de-CH" sz="2400" i="1" dirty="0">
                <a:solidFill>
                  <a:srgbClr val="0000FF"/>
                </a:solidFill>
              </a:rPr>
              <a:t> mangelt</a:t>
            </a:r>
            <a:r>
              <a:rPr lang="de-CH" sz="2400" b="0" i="1" dirty="0"/>
              <a:t>. </a:t>
            </a:r>
            <a:endParaRPr lang="de-DE" sz="2400" i="1" dirty="0"/>
          </a:p>
          <a:p>
            <a:pPr lvl="2"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497420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ömung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römung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8873</Words>
  <Application>Microsoft Office PowerPoint</Application>
  <PresentationFormat>Bildschirmpräsentation (4:3)</PresentationFormat>
  <Paragraphs>1347</Paragraphs>
  <Slides>115</Slides>
  <Notes>115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115</vt:i4>
      </vt:variant>
    </vt:vector>
  </HeadingPairs>
  <TitlesOfParts>
    <vt:vector size="117" baseType="lpstr">
      <vt:lpstr>Strömung</vt:lpstr>
      <vt:lpstr>CorelPhotoPaint.Image.8</vt:lpstr>
      <vt:lpstr>Epheser 1-3</vt:lpstr>
      <vt:lpstr>Gemeinsame Briefe: Eph, Kol, Phm</vt:lpstr>
      <vt:lpstr>Die Empfänger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Kol 4:12-16 Der Brief aus Laodikea </vt:lpstr>
      <vt:lpstr>PowerPoint-Präsentation</vt:lpstr>
      <vt:lpstr>Epheserbrief und Römerbief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Chronologie Paulus</vt:lpstr>
      <vt:lpstr>PowerPoint-Präsentation</vt:lpstr>
      <vt:lpstr>Thema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Exkurs: Wie wird die Einheit bewahrt? Eph 4,2-6</vt:lpstr>
      <vt:lpstr>„einander“ [zu 8. und 9.]</vt:lpstr>
      <vt:lpstr>„einander“ [zu 8. und 9.]</vt:lpstr>
      <vt:lpstr>„einander“ [zu 8. und 9.]</vt:lpstr>
      <vt:lpstr>PowerPoint-Präsentation</vt:lpstr>
      <vt:lpstr>PowerPoint-Präsentation</vt:lpstr>
      <vt:lpstr>PowerPoint-Präsentation</vt:lpstr>
      <vt:lpstr>PowerPoint-Präsentation</vt:lpstr>
      <vt:lpstr>4,15.16</vt:lpstr>
      <vt:lpstr>Zurüstung durch begabte Glieder</vt:lpstr>
      <vt:lpstr>Exkurs: Dienst-Gnadengaben der Führung</vt:lpstr>
      <vt:lpstr>Exkurs: Dienst-Gnadengaben des Wortes</vt:lpstr>
      <vt:lpstr>Exkurs: Dienst-Gnadengaben der Mithilfe</vt:lpstr>
      <vt:lpstr>Exkurs: Allgemeine Lebens-Gaben</vt:lpstr>
      <vt:lpstr>PowerPoint-Präsentation</vt:lpstr>
      <vt:lpstr>PowerPoint-Präsentation</vt:lpstr>
      <vt:lpstr>4,15.16</vt:lpstr>
      <vt:lpstr>Exkurs: Der Leib Christi ist … </vt:lpstr>
      <vt:lpstr>Exkurs: Die Struktur der Gemeinde</vt:lpstr>
      <vt:lpstr>Exkurs: Bilder von der Gemeinde </vt:lpstr>
      <vt:lpstr>Exkurs: Gemeindebau: Was wir beachten wollen: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Exkurs: Wie bringt der Mann seine Frau zum Blühen?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„Unterwegs notiert“ </vt:lpstr>
      <vt:lpstr>Ungebrauchte Folien</vt:lpstr>
      <vt:lpstr>Exkurs: Wie soll der Brustpanzer aussehen?</vt:lpstr>
      <vt:lpstr>Exkurs: Fünf Konfliktbereiche der Ehe</vt:lpstr>
      <vt:lpstr>PowerPoint-Präsentation</vt:lpstr>
      <vt:lpstr>Der Kreis des Segens</vt:lpstr>
      <vt:lpstr>PowerPoint-Präsentation</vt:lpstr>
      <vt:lpstr>Exkurs: Wenn die Frau sich nicht unterordnen will 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Ilvesheim 2013-2014 - Der Epheserbrief</dc:title>
  <dc:creator>Thomas Jettel</dc:creator>
  <cp:lastModifiedBy>Me</cp:lastModifiedBy>
  <cp:revision>352</cp:revision>
  <dcterms:created xsi:type="dcterms:W3CDTF">2011-01-16T16:56:34Z</dcterms:created>
  <dcterms:modified xsi:type="dcterms:W3CDTF">2016-01-01T18:41:32Z</dcterms:modified>
</cp:coreProperties>
</file>