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p:sldMasterIdLst>
    <p:sldMasterId id="2147483648" r:id="rId1"/>
  </p:sldMasterIdLst>
  <p:notesMasterIdLst>
    <p:notesMasterId r:id="rId51"/>
  </p:notesMasterIdLst>
  <p:sldIdLst>
    <p:sldId id="286" r:id="rId2"/>
    <p:sldId id="290" r:id="rId3"/>
    <p:sldId id="292" r:id="rId4"/>
    <p:sldId id="294" r:id="rId5"/>
    <p:sldId id="295" r:id="rId6"/>
    <p:sldId id="299" r:id="rId7"/>
    <p:sldId id="283" r:id="rId8"/>
    <p:sldId id="273" r:id="rId9"/>
    <p:sldId id="304" r:id="rId10"/>
    <p:sldId id="298" r:id="rId11"/>
    <p:sldId id="305" r:id="rId12"/>
    <p:sldId id="296" r:id="rId13"/>
    <p:sldId id="300" r:id="rId14"/>
    <p:sldId id="275" r:id="rId15"/>
    <p:sldId id="276" r:id="rId16"/>
    <p:sldId id="268" r:id="rId17"/>
    <p:sldId id="331" r:id="rId18"/>
    <p:sldId id="316" r:id="rId19"/>
    <p:sldId id="317" r:id="rId20"/>
    <p:sldId id="301" r:id="rId21"/>
    <p:sldId id="306" r:id="rId22"/>
    <p:sldId id="269" r:id="rId23"/>
    <p:sldId id="272" r:id="rId24"/>
    <p:sldId id="307" r:id="rId25"/>
    <p:sldId id="356" r:id="rId26"/>
    <p:sldId id="360" r:id="rId27"/>
    <p:sldId id="284" r:id="rId28"/>
    <p:sldId id="309" r:id="rId29"/>
    <p:sldId id="357" r:id="rId30"/>
    <p:sldId id="327" r:id="rId31"/>
    <p:sldId id="328" r:id="rId32"/>
    <p:sldId id="358" r:id="rId33"/>
    <p:sldId id="359" r:id="rId34"/>
    <p:sldId id="319" r:id="rId35"/>
    <p:sldId id="321" r:id="rId36"/>
    <p:sldId id="322" r:id="rId37"/>
    <p:sldId id="320" r:id="rId38"/>
    <p:sldId id="318" r:id="rId39"/>
    <p:sldId id="324" r:id="rId40"/>
    <p:sldId id="361" r:id="rId41"/>
    <p:sldId id="323" r:id="rId42"/>
    <p:sldId id="325" r:id="rId43"/>
    <p:sldId id="333" r:id="rId44"/>
    <p:sldId id="326" r:id="rId45"/>
    <p:sldId id="354" r:id="rId46"/>
    <p:sldId id="355" r:id="rId47"/>
    <p:sldId id="329" r:id="rId48"/>
    <p:sldId id="311" r:id="rId49"/>
    <p:sldId id="315" r:id="rId50"/>
  </p:sldIdLst>
  <p:sldSz cx="13004800" cy="9753600"/>
  <p:notesSz cx="6858000" cy="9144000"/>
  <p:defaultTextStyle>
    <a:defPPr>
      <a:defRPr lang="de-DE"/>
    </a:defPPr>
    <a:lvl1pPr algn="ctr" defTabSz="584200" rtl="0" fontAlgn="base" hangingPunct="0">
      <a:spcBef>
        <a:spcPct val="0"/>
      </a:spcBef>
      <a:spcAft>
        <a:spcPct val="0"/>
      </a:spcAft>
      <a:defRPr sz="3600" kern="1200">
        <a:solidFill>
          <a:srgbClr val="FFFFFF"/>
        </a:solidFill>
        <a:latin typeface="Helvetica Light" charset="0"/>
        <a:ea typeface="Helvetica Light" charset="0"/>
        <a:cs typeface="Helvetica Light" charset="0"/>
        <a:sym typeface="Helvetica Light" charset="0"/>
      </a:defRPr>
    </a:lvl1pPr>
    <a:lvl2pPr indent="228600" algn="ctr" defTabSz="584200" rtl="0" fontAlgn="base" hangingPunct="0">
      <a:spcBef>
        <a:spcPct val="0"/>
      </a:spcBef>
      <a:spcAft>
        <a:spcPct val="0"/>
      </a:spcAft>
      <a:defRPr sz="3600" kern="1200">
        <a:solidFill>
          <a:srgbClr val="FFFFFF"/>
        </a:solidFill>
        <a:latin typeface="Helvetica Light" charset="0"/>
        <a:ea typeface="Helvetica Light" charset="0"/>
        <a:cs typeface="Helvetica Light" charset="0"/>
        <a:sym typeface="Helvetica Light" charset="0"/>
      </a:defRPr>
    </a:lvl2pPr>
    <a:lvl3pPr indent="457200" algn="ctr" defTabSz="584200" rtl="0" fontAlgn="base" hangingPunct="0">
      <a:spcBef>
        <a:spcPct val="0"/>
      </a:spcBef>
      <a:spcAft>
        <a:spcPct val="0"/>
      </a:spcAft>
      <a:defRPr sz="3600" kern="1200">
        <a:solidFill>
          <a:srgbClr val="FFFFFF"/>
        </a:solidFill>
        <a:latin typeface="Helvetica Light" charset="0"/>
        <a:ea typeface="Helvetica Light" charset="0"/>
        <a:cs typeface="Helvetica Light" charset="0"/>
        <a:sym typeface="Helvetica Light" charset="0"/>
      </a:defRPr>
    </a:lvl3pPr>
    <a:lvl4pPr indent="685800" algn="ctr" defTabSz="584200" rtl="0" fontAlgn="base" hangingPunct="0">
      <a:spcBef>
        <a:spcPct val="0"/>
      </a:spcBef>
      <a:spcAft>
        <a:spcPct val="0"/>
      </a:spcAft>
      <a:defRPr sz="3600" kern="1200">
        <a:solidFill>
          <a:srgbClr val="FFFFFF"/>
        </a:solidFill>
        <a:latin typeface="Helvetica Light" charset="0"/>
        <a:ea typeface="Helvetica Light" charset="0"/>
        <a:cs typeface="Helvetica Light" charset="0"/>
        <a:sym typeface="Helvetica Light" charset="0"/>
      </a:defRPr>
    </a:lvl4pPr>
    <a:lvl5pPr indent="914400" algn="ctr" defTabSz="584200" rtl="0" fontAlgn="base" hangingPunct="0">
      <a:spcBef>
        <a:spcPct val="0"/>
      </a:spcBef>
      <a:spcAft>
        <a:spcPct val="0"/>
      </a:spcAft>
      <a:defRPr sz="3600" kern="1200">
        <a:solidFill>
          <a:srgbClr val="FFFFFF"/>
        </a:solidFill>
        <a:latin typeface="Helvetica Light" charset="0"/>
        <a:ea typeface="Helvetica Light" charset="0"/>
        <a:cs typeface="Helvetica Light" charset="0"/>
        <a:sym typeface="Helvetica Light" charset="0"/>
      </a:defRPr>
    </a:lvl5pPr>
    <a:lvl6pPr marL="2286000" algn="l" defTabSz="914400" rtl="0" eaLnBrk="1" latinLnBrk="0" hangingPunct="1">
      <a:defRPr sz="3600" kern="1200">
        <a:solidFill>
          <a:srgbClr val="FFFFFF"/>
        </a:solidFill>
        <a:latin typeface="Helvetica Light" charset="0"/>
        <a:ea typeface="Helvetica Light" charset="0"/>
        <a:cs typeface="Helvetica Light" charset="0"/>
        <a:sym typeface="Helvetica Light" charset="0"/>
      </a:defRPr>
    </a:lvl6pPr>
    <a:lvl7pPr marL="2743200" algn="l" defTabSz="914400" rtl="0" eaLnBrk="1" latinLnBrk="0" hangingPunct="1">
      <a:defRPr sz="3600" kern="1200">
        <a:solidFill>
          <a:srgbClr val="FFFFFF"/>
        </a:solidFill>
        <a:latin typeface="Helvetica Light" charset="0"/>
        <a:ea typeface="Helvetica Light" charset="0"/>
        <a:cs typeface="Helvetica Light" charset="0"/>
        <a:sym typeface="Helvetica Light" charset="0"/>
      </a:defRPr>
    </a:lvl7pPr>
    <a:lvl8pPr marL="3200400" algn="l" defTabSz="914400" rtl="0" eaLnBrk="1" latinLnBrk="0" hangingPunct="1">
      <a:defRPr sz="3600" kern="1200">
        <a:solidFill>
          <a:srgbClr val="FFFFFF"/>
        </a:solidFill>
        <a:latin typeface="Helvetica Light" charset="0"/>
        <a:ea typeface="Helvetica Light" charset="0"/>
        <a:cs typeface="Helvetica Light" charset="0"/>
        <a:sym typeface="Helvetica Light" charset="0"/>
      </a:defRPr>
    </a:lvl8pPr>
    <a:lvl9pPr marL="3657600" algn="l" defTabSz="914400" rtl="0" eaLnBrk="1" latinLnBrk="0" hangingPunct="1">
      <a:defRPr sz="3600" kern="1200">
        <a:solidFill>
          <a:srgbClr val="FFFFFF"/>
        </a:solidFill>
        <a:latin typeface="Helvetica Light" charset="0"/>
        <a:ea typeface="Helvetica Light" charset="0"/>
        <a:cs typeface="Helvetica Light" charset="0"/>
        <a:sym typeface="Helvetica Light" charset="0"/>
      </a:defRPr>
    </a:lvl9pPr>
  </p:defaultTextStyle>
  <p:extLst>
    <p:ext uri="{EFAFB233-063F-42B5-8137-9DF3F51BA10A}">
      <p15:sldGuideLst xmlns:p15="http://schemas.microsoft.com/office/powerpoint/2012/main" xmlns="">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86" autoAdjust="0"/>
  </p:normalViewPr>
  <p:slideViewPr>
    <p:cSldViewPr>
      <p:cViewPr>
        <p:scale>
          <a:sx n="80" d="100"/>
          <a:sy n="80" d="100"/>
        </p:scale>
        <p:origin x="-1506" y="-72"/>
      </p:cViewPr>
      <p:guideLst>
        <p:guide orient="horz" pos="3072"/>
        <p:guide pos="4096"/>
      </p:guideLst>
    </p:cSldViewPr>
  </p:slideViewPr>
  <p:notesTextViewPr>
    <p:cViewPr>
      <p:scale>
        <a:sx n="100" d="100"/>
        <a:sy n="100" d="100"/>
      </p:scale>
      <p:origin x="0" y="0"/>
    </p:cViewPr>
  </p:notesTextViewPr>
  <p:sorterViewPr>
    <p:cViewPr>
      <p:scale>
        <a:sx n="50" d="100"/>
        <a:sy n="50" d="100"/>
      </p:scale>
      <p:origin x="0" y="37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Rot="1" noChangeAspect="1"/>
          </p:cNvSpPr>
          <p:nvPr>
            <p:ph type="sldImg"/>
          </p:nvPr>
        </p:nvSpPr>
        <p:spPr bwMode="auto">
          <a:xfrm>
            <a:off x="1143000" y="685800"/>
            <a:ext cx="4572000" cy="3429000"/>
          </a:xfrm>
          <a:prstGeom prst="rect">
            <a:avLst/>
          </a:prstGeom>
          <a:noFill/>
          <a:ln w="9525" cap="flat" cmpd="sng">
            <a:noFill/>
            <a:prstDash val="solid"/>
            <a:bevel/>
            <a:headEnd type="none" w="med" len="med"/>
            <a:tailEnd type="none" w="med" len="med"/>
          </a:ln>
          <a:effectLst/>
        </p:spPr>
      </p:sp>
      <p:sp>
        <p:nvSpPr>
          <p:cNvPr id="2050" name="Rectangle 2"/>
          <p:cNvSpPr>
            <a:spLocks noGrp="1"/>
          </p:cNvSpPr>
          <p:nvPr>
            <p:ph type="body" sz="quarter" idx="1"/>
          </p:nvPr>
        </p:nvSpPr>
        <p:spPr bwMode="auto">
          <a:xfrm>
            <a:off x="914400" y="4343400"/>
            <a:ext cx="5029200" cy="4114800"/>
          </a:xfrm>
          <a:prstGeom prst="rect">
            <a:avLst/>
          </a:prstGeom>
          <a:noFill/>
          <a:ln w="9525" cap="flat" cmpd="sng">
            <a:noFill/>
            <a:prstDash val="solid"/>
            <a:bevel/>
            <a:headEnd type="none" w="med" len="med"/>
            <a:tailEnd type="none" w="med" len="med"/>
          </a:ln>
          <a:effectLst/>
        </p:spPr>
        <p:txBody>
          <a:bodyPr vert="horz" wrap="square" lIns="91440" tIns="45720" rIns="91440" bIns="45720" numCol="1" anchor="t" anchorCtr="0" compatLnSpc="1">
            <a:prstTxWarp prst="textNoShape">
              <a:avLst/>
            </a:prstTxWarp>
          </a:bodyPr>
          <a:lstStyle/>
          <a:p>
            <a:pPr lvl="0"/>
            <a:r>
              <a:rPr lang="de-DE" smtClean="0">
                <a:sym typeface="Avenir Roman" charset="0"/>
              </a:rPr>
              <a:t>Click to edit Master text styles</a:t>
            </a:r>
          </a:p>
          <a:p>
            <a:pPr lvl="1"/>
            <a:r>
              <a:rPr lang="de-DE" smtClean="0">
                <a:sym typeface="Avenir Roman" charset="0"/>
              </a:rPr>
              <a:t>Second level</a:t>
            </a:r>
          </a:p>
          <a:p>
            <a:pPr lvl="2"/>
            <a:r>
              <a:rPr lang="de-DE" smtClean="0">
                <a:sym typeface="Avenir Roman" charset="0"/>
              </a:rPr>
              <a:t>Third level</a:t>
            </a:r>
          </a:p>
          <a:p>
            <a:pPr lvl="3"/>
            <a:r>
              <a:rPr lang="de-DE" smtClean="0">
                <a:sym typeface="Avenir Roman" charset="0"/>
              </a:rPr>
              <a:t>Fourth level</a:t>
            </a:r>
          </a:p>
          <a:p>
            <a:pPr lvl="4"/>
            <a:r>
              <a:rPr lang="de-DE" smtClean="0">
                <a:sym typeface="Avenir Roman" charset="0"/>
              </a:rPr>
              <a:t>Fifth level</a:t>
            </a:r>
          </a:p>
        </p:txBody>
      </p:sp>
    </p:spTree>
    <p:extLst>
      <p:ext uri="{BB962C8B-B14F-4D97-AF65-F5344CB8AC3E}">
        <p14:creationId xmlns:p14="http://schemas.microsoft.com/office/powerpoint/2010/main" val="3767744852"/>
      </p:ext>
    </p:extLst>
  </p:cSld>
  <p:clrMap bg1="lt1" tx1="dk1" bg2="lt2" tx2="dk2" accent1="accent1" accent2="accent2" accent3="accent3" accent4="accent4" accent5="accent5" accent6="accent6" hlink="hlink" folHlink="folHlink"/>
  <p:notesStyle>
    <a:lvl1pPr algn="l" defTabSz="457200" rtl="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1pPr>
    <a:lvl2pPr indent="228600" algn="l" defTabSz="457200" rtl="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2pPr>
    <a:lvl3pPr indent="457200" algn="l" defTabSz="457200" rtl="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3pPr>
    <a:lvl4pPr indent="685800" algn="l" defTabSz="457200" rtl="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4pPr>
    <a:lvl5pPr indent="914400" algn="l" defTabSz="457200" rtl="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74725" y="3030538"/>
            <a:ext cx="11055350" cy="2090737"/>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9277350" y="254000"/>
            <a:ext cx="2774950" cy="86233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952500" y="254000"/>
            <a:ext cx="8172450" cy="86233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27113" y="6267450"/>
            <a:ext cx="11053762" cy="1936750"/>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952500" y="2590800"/>
            <a:ext cx="54737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578600" y="2590800"/>
            <a:ext cx="54737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50875" y="390525"/>
            <a:ext cx="11703050" cy="16256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50875" y="388938"/>
            <a:ext cx="4278313" cy="1652587"/>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549525" y="6827838"/>
            <a:ext cx="7802563" cy="806450"/>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025" name="Rectangle 1"/>
          <p:cNvSpPr>
            <a:spLocks noGrp="1"/>
          </p:cNvSpPr>
          <p:nvPr>
            <p:ph type="title"/>
          </p:nvPr>
        </p:nvSpPr>
        <p:spPr bwMode="auto">
          <a:xfrm>
            <a:off x="952500" y="254000"/>
            <a:ext cx="11099800" cy="2159000"/>
          </a:xfrm>
          <a:prstGeom prst="rect">
            <a:avLst/>
          </a:prstGeom>
          <a:noFill/>
          <a:ln w="12700" cap="flat" cmpd="sng">
            <a:noFill/>
            <a:prstDash val="solid"/>
            <a:miter lim="0"/>
            <a:headEnd type="none" w="med" len="med"/>
            <a:tailEnd type="none" w="med" len="med"/>
          </a:ln>
          <a:effectLst/>
        </p:spPr>
        <p:txBody>
          <a:bodyPr vert="horz" wrap="square" lIns="0" tIns="0" rIns="0" bIns="0" numCol="1" anchor="ctr" anchorCtr="0" compatLnSpc="1">
            <a:prstTxWarp prst="textNoShape">
              <a:avLst/>
            </a:prstTxWarp>
          </a:bodyPr>
          <a:lstStyle/>
          <a:p>
            <a:pPr lvl="0"/>
            <a:r>
              <a:rPr lang="de-DE" smtClean="0">
                <a:sym typeface="Helvetica Light" charset="0"/>
              </a:rPr>
              <a:t>Click to edit Master title style</a:t>
            </a:r>
          </a:p>
        </p:txBody>
      </p:sp>
      <p:sp>
        <p:nvSpPr>
          <p:cNvPr id="1026" name="Rectangle 2"/>
          <p:cNvSpPr>
            <a:spLocks noGrp="1"/>
          </p:cNvSpPr>
          <p:nvPr>
            <p:ph type="body" idx="1"/>
          </p:nvPr>
        </p:nvSpPr>
        <p:spPr bwMode="auto">
          <a:xfrm>
            <a:off x="952500" y="2590800"/>
            <a:ext cx="11099800" cy="6286500"/>
          </a:xfrm>
          <a:prstGeom prst="rect">
            <a:avLst/>
          </a:prstGeom>
          <a:noFill/>
          <a:ln w="12700" cap="flat" cmpd="sng">
            <a:noFill/>
            <a:prstDash val="solid"/>
            <a:miter lim="0"/>
            <a:headEnd type="none" w="med" len="med"/>
            <a:tailEnd type="none" w="med" len="med"/>
          </a:ln>
          <a:effectLst/>
        </p:spPr>
        <p:txBody>
          <a:bodyPr vert="horz" wrap="square" lIns="0" tIns="0" rIns="0" bIns="0" numCol="1" anchor="ctr" anchorCtr="0" compatLnSpc="1">
            <a:prstTxWarp prst="textNoShape">
              <a:avLst/>
            </a:prstTxWarp>
          </a:bodyPr>
          <a:lstStyle/>
          <a:p>
            <a:pPr lvl="0"/>
            <a:r>
              <a:rPr lang="de-DE" smtClean="0">
                <a:sym typeface="Helvetica Light" charset="0"/>
              </a:rPr>
              <a:t>Click to edit Master text styles</a:t>
            </a:r>
          </a:p>
          <a:p>
            <a:pPr lvl="1"/>
            <a:r>
              <a:rPr lang="de-DE" smtClean="0">
                <a:sym typeface="Helvetica Light" charset="0"/>
              </a:rPr>
              <a:t>Second level</a:t>
            </a:r>
          </a:p>
          <a:p>
            <a:pPr lvl="2"/>
            <a:r>
              <a:rPr lang="de-DE" smtClean="0">
                <a:sym typeface="Helvetica Light" charset="0"/>
              </a:rPr>
              <a:t>Third level</a:t>
            </a:r>
          </a:p>
          <a:p>
            <a:pPr lvl="3"/>
            <a:r>
              <a:rPr lang="de-DE" smtClean="0">
                <a:sym typeface="Helvetica Light" charset="0"/>
              </a:rPr>
              <a:t>Fourth level</a:t>
            </a:r>
          </a:p>
          <a:p>
            <a:pPr lvl="4"/>
            <a:r>
              <a:rPr lang="de-DE" smtClean="0">
                <a:sym typeface="Helvetica Light" charset="0"/>
              </a:rPr>
              <a:t>Fifth level</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584200" rtl="0" fontAlgn="base" hangingPunct="0">
        <a:spcBef>
          <a:spcPct val="0"/>
        </a:spcBef>
        <a:spcAft>
          <a:spcPct val="0"/>
        </a:spcAft>
        <a:defRPr sz="8000">
          <a:solidFill>
            <a:srgbClr val="FFFFFF"/>
          </a:solidFill>
          <a:latin typeface="+mj-lt"/>
          <a:ea typeface="+mj-ea"/>
          <a:cs typeface="+mj-cs"/>
          <a:sym typeface="Helvetica Light" charset="0"/>
        </a:defRPr>
      </a:lvl1pPr>
      <a:lvl2pPr algn="ctr" defTabSz="584200" rtl="0" fontAlgn="base" hangingPunct="0">
        <a:spcBef>
          <a:spcPct val="0"/>
        </a:spcBef>
        <a:spcAft>
          <a:spcPct val="0"/>
        </a:spcAft>
        <a:defRPr sz="8000">
          <a:solidFill>
            <a:srgbClr val="FFFFFF"/>
          </a:solidFill>
          <a:latin typeface="Helvetica Light" charset="0"/>
          <a:ea typeface="Helvetica Light" charset="0"/>
          <a:cs typeface="Helvetica Light" charset="0"/>
          <a:sym typeface="Helvetica Light" charset="0"/>
        </a:defRPr>
      </a:lvl2pPr>
      <a:lvl3pPr algn="ctr" defTabSz="584200" rtl="0" fontAlgn="base" hangingPunct="0">
        <a:spcBef>
          <a:spcPct val="0"/>
        </a:spcBef>
        <a:spcAft>
          <a:spcPct val="0"/>
        </a:spcAft>
        <a:defRPr sz="8000">
          <a:solidFill>
            <a:srgbClr val="FFFFFF"/>
          </a:solidFill>
          <a:latin typeface="Helvetica Light" charset="0"/>
          <a:ea typeface="Helvetica Light" charset="0"/>
          <a:cs typeface="Helvetica Light" charset="0"/>
          <a:sym typeface="Helvetica Light" charset="0"/>
        </a:defRPr>
      </a:lvl3pPr>
      <a:lvl4pPr algn="ctr" defTabSz="584200" rtl="0" fontAlgn="base" hangingPunct="0">
        <a:spcBef>
          <a:spcPct val="0"/>
        </a:spcBef>
        <a:spcAft>
          <a:spcPct val="0"/>
        </a:spcAft>
        <a:defRPr sz="8000">
          <a:solidFill>
            <a:srgbClr val="FFFFFF"/>
          </a:solidFill>
          <a:latin typeface="Helvetica Light" charset="0"/>
          <a:ea typeface="Helvetica Light" charset="0"/>
          <a:cs typeface="Helvetica Light" charset="0"/>
          <a:sym typeface="Helvetica Light" charset="0"/>
        </a:defRPr>
      </a:lvl4pPr>
      <a:lvl5pPr algn="ctr" defTabSz="584200" rtl="0" fontAlgn="base" hangingPunct="0">
        <a:spcBef>
          <a:spcPct val="0"/>
        </a:spcBef>
        <a:spcAft>
          <a:spcPct val="0"/>
        </a:spcAft>
        <a:defRPr sz="8000">
          <a:solidFill>
            <a:srgbClr val="FFFFFF"/>
          </a:solidFill>
          <a:latin typeface="Helvetica Light" charset="0"/>
          <a:ea typeface="Helvetica Light" charset="0"/>
          <a:cs typeface="Helvetica Light" charset="0"/>
          <a:sym typeface="Helvetica Light" charset="0"/>
        </a:defRPr>
      </a:lvl5pPr>
      <a:lvl6pPr marL="457200" algn="ctr" defTabSz="584200" rtl="0" fontAlgn="base" hangingPunct="0">
        <a:spcBef>
          <a:spcPct val="0"/>
        </a:spcBef>
        <a:spcAft>
          <a:spcPct val="0"/>
        </a:spcAft>
        <a:defRPr sz="8000">
          <a:solidFill>
            <a:srgbClr val="FFFFFF"/>
          </a:solidFill>
          <a:latin typeface="Helvetica Light" charset="0"/>
          <a:ea typeface="Helvetica Light" charset="0"/>
          <a:cs typeface="Helvetica Light" charset="0"/>
          <a:sym typeface="Helvetica Light" charset="0"/>
        </a:defRPr>
      </a:lvl6pPr>
      <a:lvl7pPr marL="914400" algn="ctr" defTabSz="584200" rtl="0" fontAlgn="base" hangingPunct="0">
        <a:spcBef>
          <a:spcPct val="0"/>
        </a:spcBef>
        <a:spcAft>
          <a:spcPct val="0"/>
        </a:spcAft>
        <a:defRPr sz="8000">
          <a:solidFill>
            <a:srgbClr val="FFFFFF"/>
          </a:solidFill>
          <a:latin typeface="Helvetica Light" charset="0"/>
          <a:ea typeface="Helvetica Light" charset="0"/>
          <a:cs typeface="Helvetica Light" charset="0"/>
          <a:sym typeface="Helvetica Light" charset="0"/>
        </a:defRPr>
      </a:lvl7pPr>
      <a:lvl8pPr marL="1371600" algn="ctr" defTabSz="584200" rtl="0" fontAlgn="base" hangingPunct="0">
        <a:spcBef>
          <a:spcPct val="0"/>
        </a:spcBef>
        <a:spcAft>
          <a:spcPct val="0"/>
        </a:spcAft>
        <a:defRPr sz="8000">
          <a:solidFill>
            <a:srgbClr val="FFFFFF"/>
          </a:solidFill>
          <a:latin typeface="Helvetica Light" charset="0"/>
          <a:ea typeface="Helvetica Light" charset="0"/>
          <a:cs typeface="Helvetica Light" charset="0"/>
          <a:sym typeface="Helvetica Light" charset="0"/>
        </a:defRPr>
      </a:lvl8pPr>
      <a:lvl9pPr marL="1828800" algn="ctr" defTabSz="584200" rtl="0" fontAlgn="base" hangingPunct="0">
        <a:spcBef>
          <a:spcPct val="0"/>
        </a:spcBef>
        <a:spcAft>
          <a:spcPct val="0"/>
        </a:spcAft>
        <a:defRPr sz="8000">
          <a:solidFill>
            <a:srgbClr val="FFFFFF"/>
          </a:solidFill>
          <a:latin typeface="Helvetica Light" charset="0"/>
          <a:ea typeface="Helvetica Light" charset="0"/>
          <a:cs typeface="Helvetica Light" charset="0"/>
          <a:sym typeface="Helvetica Light" charset="0"/>
        </a:defRPr>
      </a:lvl9pPr>
    </p:titleStyle>
    <p:bodyStyle>
      <a:lvl1pPr marL="444500" indent="-444500" algn="l" defTabSz="584200" rtl="0" fontAlgn="base" hangingPunct="0">
        <a:spcBef>
          <a:spcPts val="4200"/>
        </a:spcBef>
        <a:spcAft>
          <a:spcPct val="0"/>
        </a:spcAft>
        <a:buSzPct val="75000"/>
        <a:buChar char="•"/>
        <a:defRPr sz="3800">
          <a:solidFill>
            <a:srgbClr val="FFFFFF"/>
          </a:solidFill>
          <a:latin typeface="+mn-lt"/>
          <a:ea typeface="+mn-ea"/>
          <a:cs typeface="+mn-cs"/>
          <a:sym typeface="Helvetica Light" charset="0"/>
        </a:defRPr>
      </a:lvl1pPr>
      <a:lvl2pPr marL="889000" indent="-444500" algn="l" defTabSz="584200" rtl="0" fontAlgn="base" hangingPunct="0">
        <a:spcBef>
          <a:spcPts val="4200"/>
        </a:spcBef>
        <a:spcAft>
          <a:spcPct val="0"/>
        </a:spcAft>
        <a:buSzPct val="75000"/>
        <a:buChar char="•"/>
        <a:defRPr sz="3800">
          <a:solidFill>
            <a:srgbClr val="FFFFFF"/>
          </a:solidFill>
          <a:latin typeface="+mn-lt"/>
          <a:ea typeface="+mn-ea"/>
          <a:cs typeface="+mn-cs"/>
          <a:sym typeface="Helvetica Light" charset="0"/>
        </a:defRPr>
      </a:lvl2pPr>
      <a:lvl3pPr marL="1333500" indent="-444500" algn="l" defTabSz="584200" rtl="0" fontAlgn="base" hangingPunct="0">
        <a:spcBef>
          <a:spcPts val="4200"/>
        </a:spcBef>
        <a:spcAft>
          <a:spcPct val="0"/>
        </a:spcAft>
        <a:buSzPct val="75000"/>
        <a:buChar char="•"/>
        <a:defRPr sz="3800">
          <a:solidFill>
            <a:srgbClr val="FFFFFF"/>
          </a:solidFill>
          <a:latin typeface="+mn-lt"/>
          <a:ea typeface="+mn-ea"/>
          <a:cs typeface="+mn-cs"/>
          <a:sym typeface="Helvetica Light" charset="0"/>
        </a:defRPr>
      </a:lvl3pPr>
      <a:lvl4pPr marL="1778000" indent="-444500" algn="l" defTabSz="584200" rtl="0" fontAlgn="base" hangingPunct="0">
        <a:spcBef>
          <a:spcPts val="4200"/>
        </a:spcBef>
        <a:spcAft>
          <a:spcPct val="0"/>
        </a:spcAft>
        <a:buSzPct val="75000"/>
        <a:buChar char="•"/>
        <a:defRPr sz="3800">
          <a:solidFill>
            <a:srgbClr val="FFFFFF"/>
          </a:solidFill>
          <a:latin typeface="+mn-lt"/>
          <a:ea typeface="+mn-ea"/>
          <a:cs typeface="+mn-cs"/>
          <a:sym typeface="Helvetica Light" charset="0"/>
        </a:defRPr>
      </a:lvl4pPr>
      <a:lvl5pPr marL="2222500" indent="-444500" algn="l" defTabSz="584200" rtl="0" fontAlgn="base" hangingPunct="0">
        <a:spcBef>
          <a:spcPts val="4200"/>
        </a:spcBef>
        <a:spcAft>
          <a:spcPct val="0"/>
        </a:spcAft>
        <a:buSzPct val="75000"/>
        <a:buChar char="•"/>
        <a:defRPr sz="3800">
          <a:solidFill>
            <a:srgbClr val="FFFFFF"/>
          </a:solidFill>
          <a:latin typeface="+mn-lt"/>
          <a:ea typeface="+mn-ea"/>
          <a:cs typeface="+mn-cs"/>
          <a:sym typeface="Helvetica Light" charset="0"/>
        </a:defRPr>
      </a:lvl5pPr>
      <a:lvl6pPr marL="2679700" indent="-444500" algn="l" defTabSz="584200" rtl="0" fontAlgn="base" hangingPunct="0">
        <a:spcBef>
          <a:spcPts val="4200"/>
        </a:spcBef>
        <a:spcAft>
          <a:spcPct val="0"/>
        </a:spcAft>
        <a:buSzPct val="75000"/>
        <a:buChar char="•"/>
        <a:defRPr sz="3800">
          <a:solidFill>
            <a:srgbClr val="FFFFFF"/>
          </a:solidFill>
          <a:latin typeface="+mn-lt"/>
          <a:ea typeface="+mn-ea"/>
          <a:cs typeface="+mn-cs"/>
          <a:sym typeface="Helvetica Light" charset="0"/>
        </a:defRPr>
      </a:lvl6pPr>
      <a:lvl7pPr marL="3136900" indent="-444500" algn="l" defTabSz="584200" rtl="0" fontAlgn="base" hangingPunct="0">
        <a:spcBef>
          <a:spcPts val="4200"/>
        </a:spcBef>
        <a:spcAft>
          <a:spcPct val="0"/>
        </a:spcAft>
        <a:buSzPct val="75000"/>
        <a:buChar char="•"/>
        <a:defRPr sz="3800">
          <a:solidFill>
            <a:srgbClr val="FFFFFF"/>
          </a:solidFill>
          <a:latin typeface="+mn-lt"/>
          <a:ea typeface="+mn-ea"/>
          <a:cs typeface="+mn-cs"/>
          <a:sym typeface="Helvetica Light" charset="0"/>
        </a:defRPr>
      </a:lvl7pPr>
      <a:lvl8pPr marL="3594100" indent="-444500" algn="l" defTabSz="584200" rtl="0" fontAlgn="base" hangingPunct="0">
        <a:spcBef>
          <a:spcPts val="4200"/>
        </a:spcBef>
        <a:spcAft>
          <a:spcPct val="0"/>
        </a:spcAft>
        <a:buSzPct val="75000"/>
        <a:buChar char="•"/>
        <a:defRPr sz="3800">
          <a:solidFill>
            <a:srgbClr val="FFFFFF"/>
          </a:solidFill>
          <a:latin typeface="+mn-lt"/>
          <a:ea typeface="+mn-ea"/>
          <a:cs typeface="+mn-cs"/>
          <a:sym typeface="Helvetica Light" charset="0"/>
        </a:defRPr>
      </a:lvl8pPr>
      <a:lvl9pPr marL="4051300" indent="-444500" algn="l" defTabSz="584200" rtl="0" fontAlgn="base" hangingPunct="0">
        <a:spcBef>
          <a:spcPts val="4200"/>
        </a:spcBef>
        <a:spcAft>
          <a:spcPct val="0"/>
        </a:spcAft>
        <a:buSzPct val="75000"/>
        <a:buChar char="•"/>
        <a:defRPr sz="3800">
          <a:solidFill>
            <a:srgbClr val="FFFFFF"/>
          </a:solidFill>
          <a:latin typeface="+mn-lt"/>
          <a:ea typeface="+mn-ea"/>
          <a:cs typeface="+mn-cs"/>
          <a:sym typeface="Helvetica Light"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welt.de/themen/papst-franziskus/" TargetMode="External"/><Relationship Id="rId2" Type="http://schemas.openxmlformats.org/officeDocument/2006/relationships/hyperlink" Target="http://www.welt.de/themen/katholische-kirche/" TargetMode="External"/><Relationship Id="rId1" Type="http://schemas.openxmlformats.org/officeDocument/2006/relationships/slideLayout" Target="../slideLayouts/slideLayout2.xml"/><Relationship Id="rId4" Type="http://schemas.openxmlformats.org/officeDocument/2006/relationships/hyperlink" Target="http://www.welt.de/geschichte/article146787797/Europa-war-christlich-und-wollte-es-bleiben.html"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video" Target="file:///E:\Dateien%20f&#252;r%20Papst-Powerpoint\Gebetsmeinungen_des_Heiligen_Vaters_f_r_Januar_201.wmv"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Scannen.jpeg"/>
          <p:cNvPicPr>
            <a:picLocks noGrp="1" noChangeAspect="1"/>
          </p:cNvPicPr>
          <p:nvPr isPhoto="1"/>
        </p:nvPicPr>
        <p:blipFill>
          <a:blip r:embed="rId2" cstate="print">
            <a:lum/>
          </a:blip>
          <a:stretch>
            <a:fillRect/>
          </a:stretch>
        </p:blipFill>
        <p:spPr>
          <a:xfrm>
            <a:off x="4342160" y="4075483"/>
            <a:ext cx="3912646" cy="5678117"/>
          </a:xfrm>
          <a:prstGeom prst="rect">
            <a:avLst/>
          </a:prstGeom>
          <a:noFill/>
          <a:ln>
            <a:noFill/>
          </a:ln>
        </p:spPr>
      </p:pic>
      <p:sp>
        <p:nvSpPr>
          <p:cNvPr id="3" name="Titel 2"/>
          <p:cNvSpPr>
            <a:spLocks noGrp="1"/>
          </p:cNvSpPr>
          <p:nvPr>
            <p:ph type="title"/>
          </p:nvPr>
        </p:nvSpPr>
        <p:spPr>
          <a:xfrm>
            <a:off x="952500" y="254000"/>
            <a:ext cx="11166524" cy="3614688"/>
          </a:xfrm>
        </p:spPr>
        <p:txBody>
          <a:bodyPr/>
          <a:lstStyle/>
          <a:p>
            <a:r>
              <a:rPr lang="de-DE" dirty="0" smtClean="0"/>
              <a:t/>
            </a:r>
            <a:br>
              <a:rPr lang="de-DE" dirty="0" smtClean="0"/>
            </a:br>
            <a:r>
              <a:rPr lang="de-DE" dirty="0" smtClean="0">
                <a:latin typeface="Verdana Bold"/>
              </a:rPr>
              <a:t> Papst „Franziskus“</a:t>
            </a:r>
            <a:br>
              <a:rPr lang="de-DE" dirty="0" smtClean="0">
                <a:latin typeface="Verdana Bold"/>
              </a:rPr>
            </a:br>
            <a:r>
              <a:rPr lang="de-DE" dirty="0" smtClean="0">
                <a:latin typeface="Verdana Bold"/>
              </a:rPr>
              <a:t> </a:t>
            </a:r>
            <a:r>
              <a:rPr lang="de-DE" sz="6000" dirty="0" smtClean="0">
                <a:latin typeface="Verdana Bold"/>
              </a:rPr>
              <a:t>ein verkappter Evangelikaler?</a:t>
            </a:r>
            <a:r>
              <a:rPr lang="de-DE" sz="6000" dirty="0" smtClean="0"/>
              <a:t> </a:t>
            </a:r>
            <a:endParaRPr lang="de-DE"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p:cNvSpPr>
          <p:nvPr/>
        </p:nvSpPr>
        <p:spPr bwMode="auto">
          <a:xfrm>
            <a:off x="663575" y="696912"/>
            <a:ext cx="11676063" cy="6647974"/>
          </a:xfrm>
          <a:prstGeom prst="rect">
            <a:avLst/>
          </a:prstGeom>
          <a:noFill/>
          <a:ln w="12700" cap="flat" cmpd="sng">
            <a:noFill/>
            <a:prstDash val="solid"/>
            <a:miter lim="0"/>
            <a:headEnd type="none" w="med" len="med"/>
            <a:tailEnd type="none" w="med" len="med"/>
          </a:ln>
          <a:effectLst/>
        </p:spPr>
        <p:txBody>
          <a:bodyPr wrap="square" lIns="0" tIns="0" rIns="0" bIns="0">
            <a:spAutoFit/>
          </a:bodyPr>
          <a:lstStyle/>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p:txBody>
      </p:sp>
      <p:sp>
        <p:nvSpPr>
          <p:cNvPr id="3" name="Rechteck 2"/>
          <p:cNvSpPr/>
          <p:nvPr/>
        </p:nvSpPr>
        <p:spPr>
          <a:xfrm>
            <a:off x="2397944" y="916360"/>
            <a:ext cx="8784976" cy="15748288"/>
          </a:xfrm>
          <a:prstGeom prst="rect">
            <a:avLst/>
          </a:prstGeom>
        </p:spPr>
        <p:txBody>
          <a:bodyPr wrap="square">
            <a:spAutoFit/>
          </a:bodyPr>
          <a:lstStyle/>
          <a:p>
            <a:r>
              <a:rPr lang="de-DE" sz="4000" b="1" dirty="0" smtClean="0">
                <a:latin typeface="Verdana Bold"/>
              </a:rPr>
              <a:t>Schlagzeilen der Presse:</a:t>
            </a:r>
          </a:p>
          <a:p>
            <a:endParaRPr lang="de-DE" dirty="0" smtClean="0">
              <a:latin typeface="Verdana Bold"/>
            </a:endParaRPr>
          </a:p>
          <a:p>
            <a:r>
              <a:rPr lang="de-DE" dirty="0" smtClean="0">
                <a:latin typeface="Verdana Bold"/>
              </a:rPr>
              <a:t>„Revolution im Vatikan“</a:t>
            </a:r>
          </a:p>
          <a:p>
            <a:r>
              <a:rPr lang="de-DE" dirty="0" smtClean="0">
                <a:latin typeface="Verdana Bold"/>
              </a:rPr>
              <a:t>„Ein radikaler Papst“</a:t>
            </a:r>
          </a:p>
          <a:p>
            <a:r>
              <a:rPr lang="de-DE" dirty="0" smtClean="0">
                <a:latin typeface="Verdana Bold"/>
              </a:rPr>
              <a:t>„Revolution der Zärtlichkeit“ </a:t>
            </a:r>
          </a:p>
          <a:p>
            <a:r>
              <a:rPr lang="de-DE" dirty="0" smtClean="0">
                <a:latin typeface="Verdana Bold"/>
              </a:rPr>
              <a:t>„Papst mit Herz und Seele“, </a:t>
            </a:r>
          </a:p>
          <a:p>
            <a:r>
              <a:rPr lang="de-DE" dirty="0" smtClean="0">
                <a:latin typeface="Verdana Bold"/>
              </a:rPr>
              <a:t>„Vom Reaktionär zum Revolutionär“ </a:t>
            </a:r>
          </a:p>
          <a:p>
            <a:r>
              <a:rPr lang="de-DE" dirty="0" smtClean="0">
                <a:latin typeface="Verdana Bold"/>
              </a:rPr>
              <a:t>„Der Papst der Armen“ </a:t>
            </a:r>
          </a:p>
          <a:p>
            <a:r>
              <a:rPr lang="de-DE" dirty="0" smtClean="0">
                <a:latin typeface="Verdana Bold"/>
              </a:rPr>
              <a:t>„Frischer Wind im Vatikan“</a:t>
            </a:r>
          </a:p>
          <a:p>
            <a:r>
              <a:rPr lang="de-DE" dirty="0" smtClean="0">
                <a:latin typeface="Verdana Bold"/>
              </a:rPr>
              <a:t>„Ein neuer Frühling für die Kirche“ </a:t>
            </a:r>
          </a:p>
          <a:p>
            <a:r>
              <a:rPr lang="de-DE" dirty="0" smtClean="0">
                <a:latin typeface="Verdana Bold"/>
              </a:rPr>
              <a:t>„Eine Revolution von oben“</a:t>
            </a:r>
          </a:p>
          <a:p>
            <a:r>
              <a:rPr lang="de-DE" dirty="0" smtClean="0">
                <a:latin typeface="Verdana Bold"/>
              </a:rPr>
              <a:t>„Papst liest den Kardinälen die Leviten“</a:t>
            </a:r>
          </a:p>
          <a:p>
            <a:r>
              <a:rPr lang="de-DE" dirty="0" smtClean="0">
                <a:latin typeface="Verdana Bold"/>
              </a:rPr>
              <a:t>„Franziskus bläst Bischöfen den Marsch“</a:t>
            </a:r>
          </a:p>
          <a:p>
            <a:r>
              <a:rPr lang="de-DE" dirty="0" smtClean="0">
                <a:latin typeface="Verdana Bold"/>
              </a:rPr>
              <a:t>„Der Unberechenbare“</a:t>
            </a:r>
          </a:p>
          <a:p>
            <a:endParaRPr lang="de-DE" dirty="0" smtClean="0"/>
          </a:p>
          <a:p>
            <a:endParaRPr lang="de-DE" dirty="0" smtClean="0"/>
          </a:p>
          <a:p>
            <a:endParaRPr lang="de-DE" dirty="0" smtClean="0"/>
          </a:p>
          <a:p>
            <a:endParaRPr lang="de-DE" dirty="0" smtClean="0"/>
          </a:p>
          <a:p>
            <a:endParaRPr lang="de-DE" dirty="0" smtClean="0"/>
          </a:p>
          <a:p>
            <a:endParaRPr lang="de-DE" dirty="0" smtClean="0"/>
          </a:p>
          <a:p>
            <a:endParaRPr lang="de-DE" dirty="0" smtClean="0"/>
          </a:p>
          <a:p>
            <a:endParaRPr lang="de-DE" dirty="0" smtClean="0"/>
          </a:p>
          <a:p>
            <a:endParaRPr lang="de-DE" dirty="0" smtClean="0"/>
          </a:p>
          <a:p>
            <a:endParaRPr lang="de-DE" dirty="0" smtClean="0"/>
          </a:p>
          <a:p>
            <a:endParaRPr lang="de-DE" dirty="0" smtClean="0"/>
          </a:p>
          <a:p>
            <a:endParaRPr lang="de-DE" dirty="0" smtClean="0"/>
          </a:p>
          <a:p>
            <a:endParaRPr lang="de-DE" dirty="0" smtClean="0"/>
          </a:p>
          <a:p>
            <a:endParaRPr lang="de-DE" dirty="0"/>
          </a:p>
        </p:txBody>
      </p:sp>
      <p:sp>
        <p:nvSpPr>
          <p:cNvPr id="4" name="Rectangle 1"/>
          <p:cNvSpPr>
            <a:spLocks/>
          </p:cNvSpPr>
          <p:nvPr/>
        </p:nvSpPr>
        <p:spPr bwMode="auto">
          <a:xfrm>
            <a:off x="813768" y="988368"/>
            <a:ext cx="11676063" cy="6647974"/>
          </a:xfrm>
          <a:prstGeom prst="rect">
            <a:avLst/>
          </a:prstGeom>
          <a:noFill/>
          <a:ln w="12700" cap="flat" cmpd="sng">
            <a:noFill/>
            <a:prstDash val="solid"/>
            <a:miter lim="0"/>
            <a:headEnd type="none" w="med" len="med"/>
            <a:tailEnd type="none" w="med" len="med"/>
          </a:ln>
          <a:effectLst/>
        </p:spPr>
        <p:txBody>
          <a:bodyPr wrap="square" lIns="0" tIns="0" rIns="0" bIns="0">
            <a:spAutoFit/>
          </a:bodyPr>
          <a:lstStyle/>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p:cNvSpPr>
          <p:nvPr/>
        </p:nvSpPr>
        <p:spPr bwMode="auto">
          <a:xfrm>
            <a:off x="663575" y="696913"/>
            <a:ext cx="11676063" cy="8125301"/>
          </a:xfrm>
          <a:prstGeom prst="rect">
            <a:avLst/>
          </a:prstGeom>
          <a:noFill/>
          <a:ln w="12700" cap="flat" cmpd="sng">
            <a:noFill/>
            <a:prstDash val="solid"/>
            <a:miter lim="0"/>
            <a:headEnd type="none" w="med" len="med"/>
            <a:tailEnd type="none" w="med" len="med"/>
          </a:ln>
          <a:effectLst/>
        </p:spPr>
        <p:txBody>
          <a:bodyPr lIns="0" tIns="0" rIns="0" bIns="0">
            <a:spAutoFit/>
          </a:bodyPr>
          <a:lstStyle/>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algn="l" defTabSz="457200"/>
            <a:endParaRPr lang="de-DE" sz="3000" dirty="0">
              <a:latin typeface="Verdana Bold" charset="0"/>
              <a:ea typeface="Verdana Bold" charset="0"/>
              <a:cs typeface="Verdana Bold" charset="0"/>
              <a:sym typeface="Verdana Bold" charset="0"/>
            </a:endParaRPr>
          </a:p>
          <a:p>
            <a:pPr algn="l" defTabSz="457200"/>
            <a:endParaRPr lang="de-DE" sz="3000" dirty="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algn="l" defTabSz="457200"/>
            <a:endParaRPr lang="de-DE" b="1" i="1" dirty="0" smtClean="0">
              <a:latin typeface="Verdana Bold" charset="0"/>
              <a:ea typeface="Verdana Bold" charset="0"/>
              <a:cs typeface="Verdana Bold" charset="0"/>
              <a:sym typeface="Verdana Bold" charset="0"/>
            </a:endParaRPr>
          </a:p>
          <a:p>
            <a:pPr algn="l" defTabSz="457200"/>
            <a:endParaRPr lang="de-DE" b="1" i="1" dirty="0" smtClean="0">
              <a:latin typeface="Verdana Bold" charset="0"/>
              <a:ea typeface="Verdana Bold" charset="0"/>
              <a:cs typeface="Verdana Bold" charset="0"/>
              <a:sym typeface="Verdana Bold" charset="0"/>
            </a:endParaRPr>
          </a:p>
          <a:p>
            <a:pPr algn="l" defTabSz="457200"/>
            <a:endParaRPr lang="de-DE" b="1" i="1" dirty="0" smtClean="0">
              <a:latin typeface="Verdana Bold" charset="0"/>
              <a:ea typeface="Verdana Bold" charset="0"/>
              <a:cs typeface="Verdana Bold" charset="0"/>
              <a:sym typeface="Verdana Bold" charset="0"/>
            </a:endParaRPr>
          </a:p>
          <a:p>
            <a:pPr defTabSz="457200"/>
            <a:r>
              <a:rPr lang="de-DE" b="1" i="1" dirty="0" smtClean="0">
                <a:latin typeface="Verdana Bold" charset="0"/>
                <a:ea typeface="Verdana Bold" charset="0"/>
                <a:cs typeface="Verdana Bold" charset="0"/>
                <a:sym typeface="Verdana Bold" charset="0"/>
              </a:rPr>
              <a:t>„Wir haben ein Schaf im Stall und 99 Schafe, die wir nicht suchen gehen!“</a:t>
            </a:r>
          </a:p>
        </p:txBody>
      </p:sp>
      <p:pic>
        <p:nvPicPr>
          <p:cNvPr id="3" name="Grafik 2" descr="das-kreuz-von-papst-franziskus_900x510.jpg"/>
          <p:cNvPicPr>
            <a:picLocks noGrp="1" noChangeAspect="1"/>
          </p:cNvPicPr>
          <p:nvPr isPhoto="1"/>
        </p:nvPicPr>
        <p:blipFill>
          <a:blip r:embed="rId2" cstate="print">
            <a:lum/>
          </a:blip>
          <a:stretch>
            <a:fillRect/>
          </a:stretch>
        </p:blipFill>
        <p:spPr>
          <a:xfrm>
            <a:off x="2253928" y="1996480"/>
            <a:ext cx="7985402" cy="5040559"/>
          </a:xfrm>
          <a:prstGeom prst="rect">
            <a:avLst/>
          </a:prstGeom>
          <a:noFill/>
          <a:ln>
            <a:noFill/>
          </a:ln>
        </p:spPr>
      </p:pic>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p:cNvSpPr>
          <p:nvPr/>
        </p:nvSpPr>
        <p:spPr bwMode="auto">
          <a:xfrm>
            <a:off x="663575" y="696913"/>
            <a:ext cx="11676063" cy="1846659"/>
          </a:xfrm>
          <a:prstGeom prst="rect">
            <a:avLst/>
          </a:prstGeom>
          <a:noFill/>
          <a:ln w="12700" cap="flat" cmpd="sng">
            <a:noFill/>
            <a:prstDash val="solid"/>
            <a:miter lim="0"/>
            <a:headEnd type="none" w="med" len="med"/>
            <a:tailEnd type="none" w="med" len="med"/>
          </a:ln>
          <a:effectLst/>
        </p:spPr>
        <p:txBody>
          <a:bodyPr lIns="0" tIns="0" rIns="0" bIns="0">
            <a:spAutoFit/>
          </a:bodyPr>
          <a:lstStyle/>
          <a:p>
            <a:pPr defTabSz="457200"/>
            <a:endParaRPr lang="de-DE" b="1" dirty="0" smtClean="0">
              <a:latin typeface="Verdana Bold" charset="0"/>
              <a:ea typeface="Verdana Bold" charset="0"/>
              <a:cs typeface="Verdana Bold" charset="0"/>
              <a:sym typeface="Verdana Bold" charset="0"/>
            </a:endParaRPr>
          </a:p>
          <a:p>
            <a:pPr defTabSz="457200"/>
            <a:endParaRPr lang="de-DE" sz="2400" b="1" dirty="0" smtClean="0">
              <a:latin typeface="Verdana Bold" charset="0"/>
              <a:ea typeface="Verdana Bold" charset="0"/>
              <a:cs typeface="Verdana Bold" charset="0"/>
              <a:sym typeface="Verdana Bold" charset="0"/>
            </a:endParaRPr>
          </a:p>
          <a:p>
            <a:pPr algn="l" defTabSz="457200"/>
            <a:endParaRPr lang="de-DE" sz="3000" dirty="0">
              <a:latin typeface="Verdana Bold" charset="0"/>
              <a:ea typeface="Verdana Bold" charset="0"/>
              <a:cs typeface="Verdana Bold" charset="0"/>
              <a:sym typeface="Verdana Bold" charset="0"/>
            </a:endParaRPr>
          </a:p>
          <a:p>
            <a:pPr algn="l" defTabSz="457200"/>
            <a:endParaRPr lang="de-DE" sz="3000" dirty="0">
              <a:latin typeface="Verdana Bold" charset="0"/>
              <a:ea typeface="Verdana Bold" charset="0"/>
              <a:cs typeface="Verdana Bold" charset="0"/>
              <a:sym typeface="Verdana Bold" charset="0"/>
            </a:endParaRPr>
          </a:p>
        </p:txBody>
      </p:sp>
      <p:sp>
        <p:nvSpPr>
          <p:cNvPr id="4" name="Rechteck 3"/>
          <p:cNvSpPr/>
          <p:nvPr/>
        </p:nvSpPr>
        <p:spPr>
          <a:xfrm>
            <a:off x="525736" y="1060376"/>
            <a:ext cx="11953328" cy="11603176"/>
          </a:xfrm>
          <a:prstGeom prst="rect">
            <a:avLst/>
          </a:prstGeom>
        </p:spPr>
        <p:txBody>
          <a:bodyPr wrap="square">
            <a:spAutoFit/>
          </a:bodyPr>
          <a:lstStyle/>
          <a:p>
            <a:pPr algn="l"/>
            <a:endParaRPr lang="de-DE" sz="3200" dirty="0" smtClean="0">
              <a:latin typeface="Verdana Bold"/>
            </a:endParaRPr>
          </a:p>
          <a:p>
            <a:pPr algn="l"/>
            <a:r>
              <a:rPr lang="de-DE" sz="4400" b="1" dirty="0" smtClean="0">
                <a:latin typeface="Verdana Bold"/>
              </a:rPr>
              <a:t>In seiner Weihnachtsansprache 2014 </a:t>
            </a:r>
          </a:p>
          <a:p>
            <a:pPr algn="l"/>
            <a:endParaRPr lang="de-DE" sz="3200" dirty="0" smtClean="0">
              <a:latin typeface="Verdana Bold"/>
            </a:endParaRPr>
          </a:p>
          <a:p>
            <a:pPr algn="l"/>
            <a:r>
              <a:rPr lang="de-DE" sz="3200" dirty="0" smtClean="0">
                <a:latin typeface="Verdana Bold"/>
              </a:rPr>
              <a:t>beklagte Papst Franziskus unter anderem:</a:t>
            </a:r>
          </a:p>
          <a:p>
            <a:pPr algn="l"/>
            <a:r>
              <a:rPr lang="de-DE" sz="3200" dirty="0" smtClean="0">
                <a:latin typeface="Verdana Bold"/>
              </a:rPr>
              <a:t>Machtstreben, Geldgier und Eitelkeit in der </a:t>
            </a:r>
          </a:p>
          <a:p>
            <a:pPr algn="l"/>
            <a:r>
              <a:rPr lang="de-DE" sz="3200" dirty="0" smtClean="0">
                <a:latin typeface="Verdana Bold"/>
              </a:rPr>
              <a:t>römischen Kurie. </a:t>
            </a:r>
          </a:p>
          <a:p>
            <a:pPr algn="l"/>
            <a:r>
              <a:rPr lang="de-DE" sz="3200" dirty="0" smtClean="0">
                <a:latin typeface="Verdana Bold"/>
              </a:rPr>
              <a:t>In seiner Rede vor Kardinälen, Bischöfen und </a:t>
            </a:r>
            <a:r>
              <a:rPr lang="de-DE" sz="3200" dirty="0" err="1" smtClean="0">
                <a:latin typeface="Verdana Bold"/>
              </a:rPr>
              <a:t>Priesternn</a:t>
            </a:r>
            <a:r>
              <a:rPr lang="de-DE" sz="3200" dirty="0" smtClean="0">
                <a:latin typeface="Verdana Bold"/>
              </a:rPr>
              <a:t> benannte er "15 Krankheiten" der Vatikanverwaltung. Diese leide z. B. an "existenzieller Schizophrenie" und "geistlichem Alzheimer.“</a:t>
            </a:r>
          </a:p>
          <a:p>
            <a:pPr algn="l"/>
            <a:endParaRPr lang="de-DE" sz="3200" dirty="0" smtClean="0">
              <a:latin typeface="Verdana Bold"/>
            </a:endParaRPr>
          </a:p>
          <a:p>
            <a:pPr algn="l"/>
            <a:r>
              <a:rPr lang="de-DE" sz="3200" dirty="0" smtClean="0">
                <a:latin typeface="Verdana Bold"/>
              </a:rPr>
              <a:t>Weitere Krankheiten:</a:t>
            </a:r>
          </a:p>
          <a:p>
            <a:pPr algn="l"/>
            <a:r>
              <a:rPr lang="de-DE" sz="3200" dirty="0" smtClean="0">
                <a:latin typeface="Verdana Bold"/>
              </a:rPr>
              <a:t>Rivalität –  Geschwätzigkeit – falsche Unterwürfigkeit – Karrieredenken – Gewinnstreben – theatralische Strenge –</a:t>
            </a:r>
          </a:p>
          <a:p>
            <a:pPr algn="l"/>
            <a:r>
              <a:rPr lang="de-DE" sz="3200" dirty="0" smtClean="0">
                <a:latin typeface="Verdana Bold"/>
              </a:rPr>
              <a:t>Doppelleben – Arroganz – Hartherzigkeit – Unfähigkeit zur Selbstkritik usw.</a:t>
            </a:r>
          </a:p>
          <a:p>
            <a:pPr algn="l"/>
            <a:endParaRPr lang="de-DE" sz="3200" dirty="0" smtClean="0">
              <a:latin typeface="Verdana Bold"/>
            </a:endParaRPr>
          </a:p>
          <a:p>
            <a:pPr algn="l"/>
            <a:endParaRPr lang="de-DE" sz="3200" dirty="0" smtClean="0">
              <a:latin typeface="Verdana Bold"/>
            </a:endParaRPr>
          </a:p>
          <a:p>
            <a:pPr algn="l"/>
            <a:endParaRPr lang="de-DE" sz="3200" dirty="0" smtClean="0">
              <a:latin typeface="Verdana Bold"/>
            </a:endParaRPr>
          </a:p>
          <a:p>
            <a:pPr algn="l"/>
            <a:endParaRPr lang="de-DE" sz="3200" dirty="0" smtClean="0">
              <a:latin typeface="Verdana Bold"/>
            </a:endParaRPr>
          </a:p>
          <a:p>
            <a:pPr algn="l"/>
            <a:endParaRPr lang="de-DE" sz="3200" dirty="0" smtClean="0">
              <a:latin typeface="Verdana Bold"/>
            </a:endParaRPr>
          </a:p>
          <a:p>
            <a:pPr algn="l"/>
            <a:endParaRPr lang="de-DE" sz="3200" dirty="0" smtClean="0">
              <a:latin typeface="Verdana Bold"/>
            </a:endParaRPr>
          </a:p>
          <a:p>
            <a:pPr algn="l"/>
            <a:endParaRPr lang="de-DE" sz="3200" dirty="0">
              <a:latin typeface="Verdana Bold"/>
            </a:endParaRPr>
          </a:p>
        </p:txBody>
      </p:sp>
      <p:pic>
        <p:nvPicPr>
          <p:cNvPr id="5" name="Grafik 4" descr="Scannen 8.jpeg"/>
          <p:cNvPicPr>
            <a:picLocks noGrp="1" noChangeAspect="1"/>
          </p:cNvPicPr>
          <p:nvPr isPhoto="1"/>
        </p:nvPicPr>
        <p:blipFill>
          <a:blip r:embed="rId2" cstate="print">
            <a:lum/>
          </a:blip>
          <a:stretch>
            <a:fillRect/>
          </a:stretch>
        </p:blipFill>
        <p:spPr>
          <a:xfrm>
            <a:off x="10462840" y="1348408"/>
            <a:ext cx="2278832" cy="3298309"/>
          </a:xfrm>
          <a:prstGeom prst="rect">
            <a:avLst/>
          </a:prstGeom>
          <a:noFill/>
          <a:ln>
            <a:noFill/>
          </a:ln>
        </p:spPr>
      </p:pic>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p:cNvSpPr>
          <p:nvPr/>
        </p:nvSpPr>
        <p:spPr bwMode="auto">
          <a:xfrm>
            <a:off x="669752" y="-307776"/>
            <a:ext cx="11676063" cy="11541621"/>
          </a:xfrm>
          <a:prstGeom prst="rect">
            <a:avLst/>
          </a:prstGeom>
          <a:noFill/>
          <a:ln w="12700" cap="flat" cmpd="sng">
            <a:noFill/>
            <a:prstDash val="solid"/>
            <a:miter lim="0"/>
            <a:headEnd type="none" w="med" len="med"/>
            <a:tailEnd type="none" w="med" len="med"/>
          </a:ln>
          <a:effectLst/>
        </p:spPr>
        <p:txBody>
          <a:bodyPr wrap="square" lIns="0" tIns="0" rIns="0" bIns="0">
            <a:spAutoFit/>
          </a:bodyPr>
          <a:lstStyle/>
          <a:p>
            <a:pPr defTabSz="457200"/>
            <a:endParaRPr lang="de-DE" b="1" dirty="0" smtClean="0">
              <a:latin typeface="Verdana Bold" charset="0"/>
              <a:ea typeface="Verdana Bold" charset="0"/>
              <a:cs typeface="Verdana Bold" charset="0"/>
              <a:sym typeface="Verdana Bold" charset="0"/>
            </a:endParaRPr>
          </a:p>
          <a:p>
            <a:pPr defTabSz="457200"/>
            <a:r>
              <a:rPr lang="de-DE" sz="4400" b="1" dirty="0" smtClean="0">
                <a:latin typeface="Verdana Bold" charset="0"/>
                <a:ea typeface="Verdana Bold" charset="0"/>
                <a:cs typeface="Verdana Bold" charset="0"/>
                <a:sym typeface="Verdana Bold" charset="0"/>
              </a:rPr>
              <a:t>Sein Lebensstil:</a:t>
            </a:r>
          </a:p>
          <a:p>
            <a:pPr defTabSz="457200"/>
            <a:endParaRPr lang="de-DE" sz="3000" i="1" dirty="0" smtClean="0">
              <a:latin typeface="Verdana Bold" charset="0"/>
              <a:ea typeface="Verdana Bold" charset="0"/>
              <a:cs typeface="Verdana Bold" charset="0"/>
              <a:sym typeface="Verdana Bold" charset="0"/>
            </a:endParaRPr>
          </a:p>
          <a:p>
            <a:pPr algn="l" defTabSz="457200">
              <a:buFont typeface="Arial" pitchFamily="34" charset="0"/>
              <a:buChar char="•"/>
            </a:pPr>
            <a:r>
              <a:rPr lang="de-DE" sz="3000" i="1" dirty="0" smtClean="0">
                <a:latin typeface="Verdana Bold" charset="0"/>
                <a:ea typeface="Verdana Bold" charset="0"/>
                <a:cs typeface="Verdana Bold" charset="0"/>
                <a:sym typeface="Verdana Bold" charset="0"/>
              </a:rPr>
              <a:t> </a:t>
            </a:r>
            <a:r>
              <a:rPr lang="de-DE" sz="3500" dirty="0" smtClean="0">
                <a:latin typeface="Verdana Bold" charset="0"/>
                <a:ea typeface="Verdana Bold" charset="0"/>
                <a:cs typeface="Verdana Bold" charset="0"/>
                <a:sym typeface="Verdana Bold" charset="0"/>
              </a:rPr>
              <a:t>Sehr bescheiden – Freund der Armen</a:t>
            </a:r>
          </a:p>
          <a:p>
            <a:pPr algn="l" defTabSz="457200">
              <a:buFont typeface="Arial" pitchFamily="34" charset="0"/>
              <a:buChar char="•"/>
            </a:pPr>
            <a:r>
              <a:rPr lang="de-DE" sz="3500" i="1" dirty="0" smtClean="0">
                <a:latin typeface="Verdana Bold" charset="0"/>
                <a:ea typeface="Verdana Bold" charset="0"/>
                <a:cs typeface="Verdana Bold" charset="0"/>
                <a:sym typeface="Verdana Bold" charset="0"/>
              </a:rPr>
              <a:t> </a:t>
            </a:r>
            <a:r>
              <a:rPr lang="de-DE" sz="3500" dirty="0" smtClean="0">
                <a:latin typeface="Verdana Bold" charset="0"/>
                <a:ea typeface="Verdana Bold" charset="0"/>
                <a:cs typeface="Verdana Bold" charset="0"/>
                <a:sym typeface="Verdana Bold" charset="0"/>
              </a:rPr>
              <a:t>Lehnte „</a:t>
            </a:r>
            <a:r>
              <a:rPr lang="de-DE" sz="3500" dirty="0" err="1" smtClean="0">
                <a:latin typeface="Verdana Bold" charset="0"/>
                <a:ea typeface="Verdana Bold" charset="0"/>
                <a:cs typeface="Verdana Bold" charset="0"/>
                <a:sym typeface="Verdana Bold" charset="0"/>
              </a:rPr>
              <a:t>Mezitta</a:t>
            </a:r>
            <a:r>
              <a:rPr lang="de-DE" sz="3500" dirty="0" smtClean="0">
                <a:latin typeface="Verdana Bold" charset="0"/>
                <a:ea typeface="Verdana Bold" charset="0"/>
                <a:cs typeface="Verdana Bold" charset="0"/>
                <a:sym typeface="Verdana Bold" charset="0"/>
              </a:rPr>
              <a:t>“ (</a:t>
            </a:r>
            <a:r>
              <a:rPr lang="de-DE" sz="3500" dirty="0" err="1" smtClean="0">
                <a:latin typeface="Verdana Bold" charset="0"/>
                <a:ea typeface="Verdana Bold" charset="0"/>
                <a:cs typeface="Verdana Bold" charset="0"/>
                <a:sym typeface="Verdana Bold" charset="0"/>
              </a:rPr>
              <a:t>päpstl</a:t>
            </a:r>
            <a:r>
              <a:rPr lang="de-DE" sz="3500" dirty="0" smtClean="0">
                <a:latin typeface="Verdana Bold" charset="0"/>
                <a:ea typeface="Verdana Bold" charset="0"/>
                <a:cs typeface="Verdana Bold" charset="0"/>
                <a:sym typeface="Verdana Bold" charset="0"/>
              </a:rPr>
              <a:t>. Purpurumhang) ab, ebenso</a:t>
            </a:r>
          </a:p>
          <a:p>
            <a:pPr algn="l" defTabSz="457200"/>
            <a:r>
              <a:rPr lang="de-DE" sz="3500" i="1" dirty="0" smtClean="0">
                <a:latin typeface="Verdana Bold" charset="0"/>
                <a:ea typeface="Verdana Bold" charset="0"/>
                <a:cs typeface="Verdana Bold" charset="0"/>
                <a:sym typeface="Verdana Bold" charset="0"/>
              </a:rPr>
              <a:t>  </a:t>
            </a:r>
            <a:r>
              <a:rPr lang="de-DE" sz="3500" dirty="0" smtClean="0">
                <a:latin typeface="Verdana Bold" charset="0"/>
                <a:ea typeface="Verdana Bold" charset="0"/>
                <a:cs typeface="Verdana Bold" charset="0"/>
                <a:sym typeface="Verdana Bold" charset="0"/>
              </a:rPr>
              <a:t>die rote „Kappe“,</a:t>
            </a:r>
          </a:p>
          <a:p>
            <a:pPr algn="l" defTabSz="457200">
              <a:buFont typeface="Arial" pitchFamily="34" charset="0"/>
              <a:buChar char="•"/>
            </a:pPr>
            <a:r>
              <a:rPr lang="de-DE" sz="3500" i="1" dirty="0" smtClean="0">
                <a:latin typeface="Verdana Bold" charset="0"/>
                <a:ea typeface="Verdana Bold" charset="0"/>
                <a:cs typeface="Verdana Bold" charset="0"/>
                <a:sym typeface="Verdana Bold" charset="0"/>
              </a:rPr>
              <a:t> </a:t>
            </a:r>
            <a:r>
              <a:rPr lang="de-DE" sz="3500" dirty="0" smtClean="0">
                <a:latin typeface="Verdana Bold" charset="0"/>
                <a:ea typeface="Verdana Bold" charset="0"/>
                <a:cs typeface="Verdana Bold" charset="0"/>
                <a:sym typeface="Verdana Bold" charset="0"/>
              </a:rPr>
              <a:t>ebenso keine roten Schuhe, sondern alte schwarze    </a:t>
            </a:r>
          </a:p>
          <a:p>
            <a:pPr algn="l" defTabSz="457200"/>
            <a:r>
              <a:rPr lang="de-DE" sz="3500" dirty="0" smtClean="0">
                <a:latin typeface="Verdana Bold" charset="0"/>
                <a:ea typeface="Verdana Bold" charset="0"/>
                <a:cs typeface="Verdana Bold" charset="0"/>
                <a:sym typeface="Verdana Bold" charset="0"/>
              </a:rPr>
              <a:t>  Schuhe.</a:t>
            </a:r>
          </a:p>
          <a:p>
            <a:pPr algn="l" defTabSz="457200">
              <a:buFont typeface="Arial" pitchFamily="34" charset="0"/>
              <a:buChar char="•"/>
            </a:pPr>
            <a:r>
              <a:rPr lang="de-DE" sz="3500" i="1" dirty="0" smtClean="0">
                <a:latin typeface="Verdana Bold" charset="0"/>
                <a:ea typeface="Verdana Bold" charset="0"/>
                <a:cs typeface="Verdana Bold" charset="0"/>
                <a:sym typeface="Verdana Bold" charset="0"/>
              </a:rPr>
              <a:t> </a:t>
            </a:r>
            <a:r>
              <a:rPr lang="de-DE" sz="3500" dirty="0" smtClean="0">
                <a:latin typeface="Verdana Bold" charset="0"/>
                <a:ea typeface="Verdana Bold" charset="0"/>
                <a:cs typeface="Verdana Bold" charset="0"/>
                <a:sym typeface="Verdana Bold" charset="0"/>
              </a:rPr>
              <a:t>Macht sein Bett selbst – keine Haushälterin,</a:t>
            </a:r>
          </a:p>
          <a:p>
            <a:pPr algn="l" defTabSz="457200"/>
            <a:r>
              <a:rPr lang="de-DE" sz="3500" i="1" dirty="0" smtClean="0">
                <a:latin typeface="Verdana Bold" charset="0"/>
                <a:ea typeface="Verdana Bold" charset="0"/>
                <a:cs typeface="Verdana Bold" charset="0"/>
                <a:sym typeface="Verdana Bold" charset="0"/>
              </a:rPr>
              <a:t>  </a:t>
            </a:r>
            <a:r>
              <a:rPr lang="de-DE" sz="3500" dirty="0" smtClean="0">
                <a:latin typeface="Verdana Bold" charset="0"/>
                <a:ea typeface="Verdana Bold" charset="0"/>
                <a:cs typeface="Verdana Bold" charset="0"/>
                <a:sym typeface="Verdana Bold" charset="0"/>
              </a:rPr>
              <a:t>geht im Supermarkt einkaufen – möglichst ohne               </a:t>
            </a:r>
          </a:p>
          <a:p>
            <a:pPr algn="l" defTabSz="457200"/>
            <a:r>
              <a:rPr lang="de-DE" sz="3500" dirty="0" smtClean="0">
                <a:latin typeface="Verdana Bold" charset="0"/>
                <a:ea typeface="Verdana Bold" charset="0"/>
                <a:cs typeface="Verdana Bold" charset="0"/>
                <a:sym typeface="Verdana Bold" charset="0"/>
              </a:rPr>
              <a:t>  Bodyguard,  keine päpstlich Suite,</a:t>
            </a:r>
          </a:p>
          <a:p>
            <a:pPr algn="l" defTabSz="457200"/>
            <a:r>
              <a:rPr lang="de-DE" sz="3500" i="1" dirty="0" smtClean="0">
                <a:latin typeface="Verdana Bold" charset="0"/>
                <a:ea typeface="Verdana Bold" charset="0"/>
                <a:cs typeface="Verdana Bold" charset="0"/>
                <a:sym typeface="Verdana Bold" charset="0"/>
              </a:rPr>
              <a:t>  </a:t>
            </a:r>
            <a:r>
              <a:rPr lang="de-DE" sz="3500" dirty="0" smtClean="0">
                <a:latin typeface="Verdana Bold" charset="0"/>
                <a:ea typeface="Verdana Bold" charset="0"/>
                <a:cs typeface="Verdana Bold" charset="0"/>
                <a:sym typeface="Verdana Bold" charset="0"/>
              </a:rPr>
              <a:t>kein Privatsekretär, macht alle Termine selbst, fliegt              </a:t>
            </a:r>
          </a:p>
          <a:p>
            <a:pPr algn="l" defTabSz="457200"/>
            <a:r>
              <a:rPr lang="de-DE" sz="3500" dirty="0" smtClean="0">
                <a:latin typeface="Verdana Bold" charset="0"/>
                <a:ea typeface="Verdana Bold" charset="0"/>
                <a:cs typeface="Verdana Bold" charset="0"/>
                <a:sym typeface="Verdana Bold" charset="0"/>
              </a:rPr>
              <a:t>  im Billigflieger, lädt persönlich per Telefon zu   </a:t>
            </a:r>
          </a:p>
          <a:p>
            <a:pPr algn="l" defTabSz="457200"/>
            <a:r>
              <a:rPr lang="de-DE" sz="3500" dirty="0" smtClean="0">
                <a:latin typeface="Verdana Bold" charset="0"/>
                <a:ea typeface="Verdana Bold" charset="0"/>
                <a:cs typeface="Verdana Bold" charset="0"/>
                <a:sym typeface="Verdana Bold" charset="0"/>
              </a:rPr>
              <a:t>  Gesprächen</a:t>
            </a:r>
            <a:r>
              <a:rPr lang="de-DE" sz="3500" i="1" dirty="0" smtClean="0">
                <a:latin typeface="Verdana Bold" charset="0"/>
                <a:ea typeface="Verdana Bold" charset="0"/>
                <a:cs typeface="Verdana Bold" charset="0"/>
                <a:sym typeface="Verdana Bold" charset="0"/>
              </a:rPr>
              <a:t> </a:t>
            </a:r>
            <a:r>
              <a:rPr lang="de-DE" sz="3500" dirty="0" smtClean="0">
                <a:latin typeface="Verdana Bold" charset="0"/>
                <a:ea typeface="Verdana Bold" charset="0"/>
                <a:cs typeface="Verdana Bold" charset="0"/>
                <a:sym typeface="Verdana Bold" charset="0"/>
              </a:rPr>
              <a:t>ein. Lehnt Luxus und Pomp ab, speist </a:t>
            </a:r>
          </a:p>
          <a:p>
            <a:pPr algn="l" defTabSz="457200"/>
            <a:r>
              <a:rPr lang="de-DE" sz="3500" dirty="0" smtClean="0">
                <a:latin typeface="Verdana Bold" charset="0"/>
                <a:ea typeface="Verdana Bold" charset="0"/>
                <a:cs typeface="Verdana Bold" charset="0"/>
                <a:sym typeface="Verdana Bold" charset="0"/>
              </a:rPr>
              <a:t>  als Papst in der</a:t>
            </a:r>
            <a:r>
              <a:rPr lang="de-DE" sz="3500" i="1" dirty="0" smtClean="0">
                <a:latin typeface="Verdana Bold" charset="0"/>
                <a:ea typeface="Verdana Bold" charset="0"/>
                <a:cs typeface="Verdana Bold" charset="0"/>
                <a:sym typeface="Verdana Bold" charset="0"/>
              </a:rPr>
              <a:t> </a:t>
            </a:r>
            <a:r>
              <a:rPr lang="de-DE" sz="3500" dirty="0" smtClean="0">
                <a:latin typeface="Verdana Bold" charset="0"/>
                <a:ea typeface="Verdana Bold" charset="0"/>
                <a:cs typeface="Verdana Bold" charset="0"/>
                <a:sym typeface="Verdana Bold" charset="0"/>
              </a:rPr>
              <a:t>Mensa usw., lehnt Mercedes als  </a:t>
            </a:r>
          </a:p>
          <a:p>
            <a:pPr algn="l" defTabSz="457200"/>
            <a:r>
              <a:rPr lang="de-DE" sz="3500" dirty="0" smtClean="0">
                <a:latin typeface="Verdana Bold" charset="0"/>
                <a:ea typeface="Verdana Bold" charset="0"/>
                <a:cs typeface="Verdana Bold" charset="0"/>
                <a:sym typeface="Verdana Bold" charset="0"/>
              </a:rPr>
              <a:t>  Dienstwagen ab,</a:t>
            </a:r>
          </a:p>
          <a:p>
            <a:pPr algn="l" defTabSz="457200">
              <a:buFont typeface="Arial" pitchFamily="34" charset="0"/>
              <a:buChar char="•"/>
            </a:pPr>
            <a:r>
              <a:rPr lang="de-DE" sz="3500" i="1" dirty="0" smtClean="0">
                <a:latin typeface="Verdana Bold" charset="0"/>
                <a:ea typeface="Verdana Bold" charset="0"/>
                <a:cs typeface="Verdana Bold" charset="0"/>
                <a:sym typeface="Verdana Bold" charset="0"/>
              </a:rPr>
              <a:t> </a:t>
            </a:r>
            <a:r>
              <a:rPr lang="de-DE" sz="3500" dirty="0" smtClean="0">
                <a:latin typeface="Verdana Bold" charset="0"/>
                <a:ea typeface="Verdana Bold" charset="0"/>
                <a:cs typeface="Verdana Bold" charset="0"/>
                <a:sym typeface="Verdana Bold" charset="0"/>
              </a:rPr>
              <a:t>steht jeden Morgen um 4.00 Uhr auf…um zu „beten“!</a:t>
            </a:r>
            <a:endParaRPr lang="de-DE" sz="3500" i="1" dirty="0" smtClean="0">
              <a:latin typeface="Verdana Bold" charset="0"/>
              <a:ea typeface="Verdana Bold" charset="0"/>
              <a:cs typeface="Verdana Bold" charset="0"/>
              <a:sym typeface="Verdana Bold" charset="0"/>
            </a:endParaRPr>
          </a:p>
          <a:p>
            <a:pPr defTabSz="457200"/>
            <a:endParaRPr lang="de-DE" sz="3000" i="1" dirty="0" smtClean="0">
              <a:latin typeface="Verdana Bold" charset="0"/>
              <a:ea typeface="Verdana Bold" charset="0"/>
              <a:cs typeface="Verdana Bold" charset="0"/>
              <a:sym typeface="Verdana Bold" charset="0"/>
            </a:endParaRPr>
          </a:p>
          <a:p>
            <a:pPr defTabSz="457200"/>
            <a:endParaRPr lang="de-DE" sz="3000" i="1" dirty="0" smtClean="0">
              <a:latin typeface="Verdana Bold" charset="0"/>
              <a:ea typeface="Verdana Bold" charset="0"/>
              <a:cs typeface="Verdana Bold" charset="0"/>
              <a:sym typeface="Verdana Bold" charset="0"/>
            </a:endParaRPr>
          </a:p>
          <a:p>
            <a:pPr defTabSz="457200"/>
            <a:endParaRPr lang="de-DE" sz="3000" i="1" dirty="0" smtClean="0">
              <a:latin typeface="Verdana Bold" charset="0"/>
              <a:ea typeface="Verdana Bold" charset="0"/>
              <a:cs typeface="Verdana Bold" charset="0"/>
              <a:sym typeface="Verdana Bold" charset="0"/>
            </a:endParaRPr>
          </a:p>
          <a:p>
            <a:pPr algn="l" defTabSz="457200"/>
            <a:endParaRPr lang="de-DE" sz="3000" dirty="0">
              <a:latin typeface="Verdana Bold" charset="0"/>
              <a:ea typeface="Verdana Bold" charset="0"/>
              <a:cs typeface="Verdana Bold" charset="0"/>
              <a:sym typeface="Verdana Bold" charset="0"/>
            </a:endParaRPr>
          </a:p>
          <a:p>
            <a:pPr algn="l" defTabSz="457200"/>
            <a:endParaRPr lang="de-DE" sz="3000" dirty="0">
              <a:latin typeface="Verdana Bold" charset="0"/>
              <a:ea typeface="Verdana Bold" charset="0"/>
              <a:cs typeface="Verdana Bold" charset="0"/>
              <a:sym typeface="Verdana Bold" charset="0"/>
            </a:endParaRP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Scannen 3.jpeg"/>
          <p:cNvPicPr>
            <a:picLocks noGrp="1" noChangeAspect="1"/>
          </p:cNvPicPr>
          <p:nvPr isPhoto="1"/>
        </p:nvPicPr>
        <p:blipFill>
          <a:blip r:embed="rId2" cstate="print">
            <a:lum/>
          </a:blip>
          <a:stretch>
            <a:fillRect/>
          </a:stretch>
        </p:blipFill>
        <p:spPr>
          <a:xfrm>
            <a:off x="0" y="449299"/>
            <a:ext cx="13004800" cy="8855004"/>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Scannen 4.jpeg"/>
          <p:cNvPicPr>
            <a:picLocks noGrp="1" noChangeAspect="1"/>
          </p:cNvPicPr>
          <p:nvPr isPhoto="1"/>
        </p:nvPicPr>
        <p:blipFill>
          <a:blip r:embed="rId2" cstate="print">
            <a:lum/>
          </a:blip>
          <a:stretch>
            <a:fillRect/>
          </a:stretch>
        </p:blipFill>
        <p:spPr>
          <a:xfrm>
            <a:off x="0" y="293512"/>
            <a:ext cx="13004800" cy="9164321"/>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1CCAC2E5-72E2-4B0C-AE70-7C0BF05D64BF_v0_h.jpg"/>
          <p:cNvPicPr>
            <a:picLocks noGrp="1" noChangeAspect="1"/>
          </p:cNvPicPr>
          <p:nvPr isPhoto="1"/>
        </p:nvPicPr>
        <p:blipFill>
          <a:blip r:embed="rId2" cstate="print">
            <a:lum/>
          </a:blip>
          <a:stretch>
            <a:fillRect/>
          </a:stretch>
        </p:blipFill>
        <p:spPr>
          <a:xfrm>
            <a:off x="0" y="977619"/>
            <a:ext cx="13004800" cy="7798364"/>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endParaRPr lang="de-DE"/>
          </a:p>
        </p:txBody>
      </p:sp>
      <p:pic>
        <p:nvPicPr>
          <p:cNvPr id="67586" name="Picture 2" descr="http://i2.web.de/image/274/30958274,pd=2/papst-franziskus-usa.jpg"/>
          <p:cNvPicPr>
            <a:picLocks noChangeAspect="1" noChangeArrowheads="1"/>
          </p:cNvPicPr>
          <p:nvPr/>
        </p:nvPicPr>
        <p:blipFill>
          <a:blip r:embed="rId2" cstate="print"/>
          <a:srcRect/>
          <a:stretch>
            <a:fillRect/>
          </a:stretch>
        </p:blipFill>
        <p:spPr bwMode="auto">
          <a:xfrm>
            <a:off x="-33582" y="196280"/>
            <a:ext cx="13038382" cy="9344174"/>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is.badische-zeitung.de/piece/06/ab/1d/b5/111877557.jpg"/>
          <p:cNvPicPr>
            <a:picLocks noChangeAspect="1" noChangeArrowheads="1"/>
          </p:cNvPicPr>
          <p:nvPr/>
        </p:nvPicPr>
        <p:blipFill>
          <a:blip r:embed="rId2" cstate="print"/>
          <a:srcRect/>
          <a:stretch>
            <a:fillRect/>
          </a:stretch>
        </p:blipFill>
        <p:spPr bwMode="auto">
          <a:xfrm>
            <a:off x="885776" y="0"/>
            <a:ext cx="11377264" cy="9877411"/>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cdn3.spiegel.de/images/image-900366-galleryV9-enfe-900366.jpg"/>
          <p:cNvPicPr>
            <a:picLocks noChangeAspect="1" noChangeArrowheads="1"/>
          </p:cNvPicPr>
          <p:nvPr/>
        </p:nvPicPr>
        <p:blipFill>
          <a:blip r:embed="rId2" cstate="print"/>
          <a:srcRect/>
          <a:stretch>
            <a:fillRect/>
          </a:stretch>
        </p:blipFill>
        <p:spPr bwMode="auto">
          <a:xfrm>
            <a:off x="0" y="648072"/>
            <a:ext cx="13061084" cy="8405192"/>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p:cNvSpPr>
          <p:nvPr/>
        </p:nvSpPr>
        <p:spPr bwMode="auto">
          <a:xfrm>
            <a:off x="669752" y="340296"/>
            <a:ext cx="11676063" cy="8463855"/>
          </a:xfrm>
          <a:prstGeom prst="rect">
            <a:avLst/>
          </a:prstGeom>
          <a:noFill/>
          <a:ln w="12700" cap="flat" cmpd="sng">
            <a:noFill/>
            <a:prstDash val="solid"/>
            <a:miter lim="0"/>
            <a:headEnd type="none" w="med" len="med"/>
            <a:tailEnd type="none" w="med" len="med"/>
          </a:ln>
          <a:effectLst/>
        </p:spPr>
        <p:txBody>
          <a:bodyPr wrap="square" lIns="0" tIns="0" rIns="0" bIns="0">
            <a:spAutoFit/>
          </a:bodyPr>
          <a:lstStyle/>
          <a:p>
            <a:pPr defTabSz="457200"/>
            <a:endParaRPr lang="de-DE" sz="3000" i="1" dirty="0" smtClean="0">
              <a:latin typeface="Verdana" pitchFamily="34" charset="0"/>
              <a:ea typeface="Verdana" pitchFamily="34" charset="0"/>
              <a:cs typeface="Verdana" pitchFamily="34" charset="0"/>
              <a:sym typeface="Verdana" pitchFamily="34" charset="0"/>
            </a:endParaRPr>
          </a:p>
          <a:p>
            <a:pPr defTabSz="457200"/>
            <a:r>
              <a:rPr lang="de-DE" sz="4000" b="1" dirty="0" smtClean="0">
                <a:latin typeface="Verdana Bold"/>
                <a:ea typeface="Verdana" pitchFamily="34" charset="0"/>
                <a:cs typeface="Verdana" pitchFamily="34" charset="0"/>
                <a:sym typeface="Verdana" pitchFamily="34" charset="0"/>
              </a:rPr>
              <a:t>Herkunft und Prägung von Papst Franziskus</a:t>
            </a:r>
          </a:p>
          <a:p>
            <a:pPr defTabSz="457200"/>
            <a:endParaRPr lang="de-DE" sz="3000" b="1" i="1" dirty="0" smtClean="0">
              <a:latin typeface="Verdana Bold"/>
              <a:ea typeface="Verdana" pitchFamily="34" charset="0"/>
              <a:cs typeface="Verdana" pitchFamily="34" charset="0"/>
              <a:sym typeface="Verdana" pitchFamily="34" charset="0"/>
            </a:endParaRPr>
          </a:p>
          <a:p>
            <a:pPr algn="l" defTabSz="457200"/>
            <a:r>
              <a:rPr lang="de-DE" sz="3000" dirty="0" smtClean="0">
                <a:latin typeface="Verdana Bold"/>
                <a:ea typeface="Verdana" pitchFamily="34" charset="0"/>
                <a:cs typeface="Verdana" pitchFamily="34" charset="0"/>
                <a:sym typeface="Verdana" pitchFamily="34" charset="0"/>
              </a:rPr>
              <a:t>17.12.1939 in Buenos Aires/Argentinien geboren</a:t>
            </a:r>
          </a:p>
          <a:p>
            <a:pPr algn="l" defTabSz="457200"/>
            <a:r>
              <a:rPr lang="de-DE" sz="3000" dirty="0" smtClean="0">
                <a:latin typeface="Verdana Bold"/>
                <a:ea typeface="Verdana" pitchFamily="34" charset="0"/>
                <a:cs typeface="Verdana" pitchFamily="34" charset="0"/>
                <a:sym typeface="Verdana" pitchFamily="34" charset="0"/>
              </a:rPr>
              <a:t>1956  Nach Abschluss der Schulzeit Diplom</a:t>
            </a:r>
          </a:p>
          <a:p>
            <a:pPr algn="l" defTabSz="457200"/>
            <a:r>
              <a:rPr lang="de-DE" sz="3000" dirty="0" smtClean="0">
                <a:latin typeface="Verdana Bold"/>
                <a:ea typeface="Verdana" pitchFamily="34" charset="0"/>
                <a:cs typeface="Verdana" pitchFamily="34" charset="0"/>
                <a:sym typeface="Verdana" pitchFamily="34" charset="0"/>
              </a:rPr>
              <a:t>           als Chemietechniker</a:t>
            </a:r>
          </a:p>
          <a:p>
            <a:pPr marL="514350" indent="-514350" algn="l" defTabSz="457200">
              <a:buAutoNum type="arabicPlain" startAt="1958"/>
            </a:pPr>
            <a:r>
              <a:rPr lang="de-DE" sz="3000" dirty="0" smtClean="0">
                <a:latin typeface="Verdana Bold"/>
                <a:ea typeface="Verdana" pitchFamily="34" charset="0"/>
                <a:cs typeface="Verdana" pitchFamily="34" charset="0"/>
                <a:sym typeface="Verdana" pitchFamily="34" charset="0"/>
              </a:rPr>
              <a:t>  Eintritt in den Jesuitenorden</a:t>
            </a:r>
          </a:p>
          <a:p>
            <a:pPr marL="514350" indent="-514350" algn="l" defTabSz="457200"/>
            <a:r>
              <a:rPr lang="de-DE" sz="3000" dirty="0" smtClean="0">
                <a:latin typeface="Verdana Bold"/>
                <a:ea typeface="Verdana" pitchFamily="34" charset="0"/>
                <a:cs typeface="Verdana" pitchFamily="34" charset="0"/>
                <a:sym typeface="Verdana" pitchFamily="34" charset="0"/>
              </a:rPr>
              <a:t>1960  Studium der Geisteswissenschaften</a:t>
            </a:r>
          </a:p>
          <a:p>
            <a:pPr algn="l" defTabSz="457200"/>
            <a:r>
              <a:rPr lang="de-DE" sz="3000" dirty="0" smtClean="0">
                <a:latin typeface="Verdana Bold"/>
                <a:ea typeface="Verdana" pitchFamily="34" charset="0"/>
                <a:cs typeface="Verdana" pitchFamily="34" charset="0"/>
                <a:sym typeface="Verdana" pitchFamily="34" charset="0"/>
              </a:rPr>
              <a:t>          und Philosophie-Studium</a:t>
            </a:r>
          </a:p>
          <a:p>
            <a:pPr algn="l" defTabSz="457200"/>
            <a:r>
              <a:rPr lang="de-DE" sz="3000" dirty="0" smtClean="0">
                <a:latin typeface="Verdana Bold"/>
                <a:ea typeface="Verdana" pitchFamily="34" charset="0"/>
                <a:cs typeface="Verdana" pitchFamily="34" charset="0"/>
                <a:sym typeface="Verdana" pitchFamily="34" charset="0"/>
              </a:rPr>
              <a:t>1964  Professor für Literatur und Psychologie  </a:t>
            </a:r>
          </a:p>
          <a:p>
            <a:pPr algn="l" defTabSz="457200"/>
            <a:r>
              <a:rPr lang="de-DE" sz="3000" dirty="0" smtClean="0">
                <a:latin typeface="Verdana Bold"/>
                <a:ea typeface="Verdana" pitchFamily="34" charset="0"/>
                <a:cs typeface="Verdana" pitchFamily="34" charset="0"/>
                <a:sym typeface="Verdana" pitchFamily="34" charset="0"/>
              </a:rPr>
              <a:t>  - 65  in Santa </a:t>
            </a:r>
            <a:r>
              <a:rPr lang="de-DE" sz="3000" dirty="0" err="1" smtClean="0">
                <a:latin typeface="Verdana Bold"/>
                <a:ea typeface="Verdana" pitchFamily="34" charset="0"/>
                <a:cs typeface="Verdana" pitchFamily="34" charset="0"/>
                <a:sym typeface="Verdana" pitchFamily="34" charset="0"/>
              </a:rPr>
              <a:t>Fe</a:t>
            </a:r>
            <a:endParaRPr lang="de-DE" sz="3000" dirty="0" smtClean="0">
              <a:latin typeface="Verdana Bold"/>
              <a:ea typeface="Verdana" pitchFamily="34" charset="0"/>
              <a:cs typeface="Verdana" pitchFamily="34" charset="0"/>
              <a:sym typeface="Verdana" pitchFamily="34" charset="0"/>
            </a:endParaRPr>
          </a:p>
          <a:p>
            <a:pPr marL="514350" indent="-514350" algn="l" defTabSz="457200">
              <a:buAutoNum type="arabicPlain" startAt="1966"/>
            </a:pPr>
            <a:r>
              <a:rPr lang="de-DE" sz="3000" dirty="0" smtClean="0">
                <a:latin typeface="Verdana Bold"/>
                <a:ea typeface="Verdana" pitchFamily="34" charset="0"/>
                <a:cs typeface="Verdana" pitchFamily="34" charset="0"/>
                <a:sym typeface="Verdana" pitchFamily="34" charset="0"/>
              </a:rPr>
              <a:t>  Prof. für die gleichen Fächer in Buenos Aires</a:t>
            </a:r>
          </a:p>
          <a:p>
            <a:pPr algn="l" defTabSz="457200"/>
            <a:r>
              <a:rPr lang="de-DE" sz="3000" dirty="0" smtClean="0">
                <a:latin typeface="Verdana Bold"/>
                <a:ea typeface="Verdana" pitchFamily="34" charset="0"/>
                <a:cs typeface="Verdana" pitchFamily="34" charset="0"/>
                <a:sym typeface="Verdana" pitchFamily="34" charset="0"/>
              </a:rPr>
              <a:t>67-70 Studium der Theologie</a:t>
            </a:r>
          </a:p>
          <a:p>
            <a:pPr marL="514350" indent="-514350" algn="l" defTabSz="457200">
              <a:buAutoNum type="arabicPlain" startAt="1969"/>
            </a:pPr>
            <a:r>
              <a:rPr lang="de-DE" sz="3000" dirty="0" smtClean="0">
                <a:latin typeface="Verdana Bold"/>
                <a:ea typeface="Verdana" pitchFamily="34" charset="0"/>
                <a:cs typeface="Verdana" pitchFamily="34" charset="0"/>
                <a:sym typeface="Verdana" pitchFamily="34" charset="0"/>
              </a:rPr>
              <a:t>  Priesterweihe</a:t>
            </a:r>
          </a:p>
          <a:p>
            <a:pPr marL="514350" indent="-514350" algn="l" defTabSz="457200"/>
            <a:r>
              <a:rPr lang="de-DE" sz="3000" dirty="0" smtClean="0">
                <a:latin typeface="Verdana Bold"/>
                <a:ea typeface="Verdana" pitchFamily="34" charset="0"/>
                <a:cs typeface="Verdana" pitchFamily="34" charset="0"/>
                <a:sym typeface="Verdana" pitchFamily="34" charset="0"/>
              </a:rPr>
              <a:t>70-71 Aufenthalt in Spanien für das „</a:t>
            </a:r>
            <a:r>
              <a:rPr lang="de-DE" sz="3000" dirty="0" err="1" smtClean="0">
                <a:latin typeface="Verdana Bold"/>
                <a:ea typeface="Verdana" pitchFamily="34" charset="0"/>
                <a:cs typeface="Verdana" pitchFamily="34" charset="0"/>
                <a:sym typeface="Verdana" pitchFamily="34" charset="0"/>
              </a:rPr>
              <a:t>Tertiat</a:t>
            </a:r>
            <a:r>
              <a:rPr lang="de-DE" sz="3000" dirty="0" smtClean="0">
                <a:latin typeface="Verdana Bold"/>
                <a:ea typeface="Verdana" pitchFamily="34" charset="0"/>
                <a:cs typeface="Verdana" pitchFamily="34" charset="0"/>
                <a:sym typeface="Verdana" pitchFamily="34" charset="0"/>
              </a:rPr>
              <a:t>“ (als    </a:t>
            </a:r>
          </a:p>
          <a:p>
            <a:pPr marL="514350" indent="-514350" algn="l" defTabSz="457200"/>
            <a:r>
              <a:rPr lang="de-DE" sz="3000" dirty="0" smtClean="0">
                <a:latin typeface="Verdana Bold"/>
                <a:ea typeface="Verdana" pitchFamily="34" charset="0"/>
                <a:cs typeface="Verdana" pitchFamily="34" charset="0"/>
                <a:sym typeface="Verdana" pitchFamily="34" charset="0"/>
              </a:rPr>
              <a:t>          letzter Abschnitt der Ausbildung als Jesuit)</a:t>
            </a:r>
          </a:p>
          <a:p>
            <a:pPr marL="514350" indent="-514350" algn="l" defTabSz="457200"/>
            <a:r>
              <a:rPr lang="de-DE" sz="3000" dirty="0" smtClean="0">
                <a:latin typeface="Verdana Bold"/>
                <a:ea typeface="Verdana" pitchFamily="34" charset="0"/>
                <a:cs typeface="Verdana" pitchFamily="34" charset="0"/>
                <a:sym typeface="Verdana" pitchFamily="34" charset="0"/>
              </a:rPr>
              <a:t>72-73 </a:t>
            </a:r>
            <a:r>
              <a:rPr lang="de-DE" sz="3000" dirty="0" err="1" smtClean="0">
                <a:latin typeface="Verdana Bold"/>
                <a:ea typeface="Verdana" pitchFamily="34" charset="0"/>
                <a:cs typeface="Verdana" pitchFamily="34" charset="0"/>
                <a:sym typeface="Verdana" pitchFamily="34" charset="0"/>
              </a:rPr>
              <a:t>Novizenmeister</a:t>
            </a:r>
            <a:r>
              <a:rPr lang="de-DE" sz="3000" dirty="0" smtClean="0">
                <a:latin typeface="Verdana Bold"/>
                <a:ea typeface="Verdana" pitchFamily="34" charset="0"/>
                <a:cs typeface="Verdana" pitchFamily="34" charset="0"/>
                <a:sym typeface="Verdana" pitchFamily="34" charset="0"/>
              </a:rPr>
              <a:t> der Jesuiten in San Miguel</a:t>
            </a:r>
          </a:p>
          <a:p>
            <a:pPr defTabSz="457200"/>
            <a:endParaRPr lang="de-DE" sz="3000" i="1" dirty="0">
              <a:latin typeface="Verdana" pitchFamily="34" charset="0"/>
              <a:ea typeface="Verdana" pitchFamily="34" charset="0"/>
              <a:cs typeface="Verdana" pitchFamily="34" charset="0"/>
              <a:sym typeface="Verdana" pitchFamily="34" charset="0"/>
            </a:endParaRPr>
          </a:p>
        </p:txBody>
      </p:sp>
      <p:pic>
        <p:nvPicPr>
          <p:cNvPr id="3" name="Grafik 2" descr="Scannen 8.jpeg"/>
          <p:cNvPicPr>
            <a:picLocks noGrp="1" noChangeAspect="1"/>
          </p:cNvPicPr>
          <p:nvPr isPhoto="1"/>
        </p:nvPicPr>
        <p:blipFill>
          <a:blip r:embed="rId2" cstate="print">
            <a:lum/>
          </a:blip>
          <a:stretch>
            <a:fillRect/>
          </a:stretch>
        </p:blipFill>
        <p:spPr>
          <a:xfrm>
            <a:off x="9295762" y="1542794"/>
            <a:ext cx="2751254" cy="3982078"/>
          </a:xfrm>
          <a:prstGeom prst="rect">
            <a:avLst/>
          </a:prstGeom>
          <a:noFill/>
          <a:ln>
            <a:noFill/>
          </a:ln>
        </p:spPr>
      </p:pic>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p:cNvSpPr>
          <p:nvPr/>
        </p:nvSpPr>
        <p:spPr bwMode="auto">
          <a:xfrm>
            <a:off x="597744" y="916360"/>
            <a:ext cx="11676063" cy="8309967"/>
          </a:xfrm>
          <a:prstGeom prst="rect">
            <a:avLst/>
          </a:prstGeom>
          <a:noFill/>
          <a:ln w="12700" cap="flat" cmpd="sng">
            <a:noFill/>
            <a:prstDash val="solid"/>
            <a:miter lim="0"/>
            <a:headEnd type="none" w="med" len="med"/>
            <a:tailEnd type="none" w="med" len="med"/>
          </a:ln>
          <a:effectLst/>
        </p:spPr>
        <p:txBody>
          <a:bodyPr lIns="0" tIns="0" rIns="0" bIns="0">
            <a:spAutoFit/>
          </a:bodyPr>
          <a:lstStyle/>
          <a:p>
            <a:pPr defTabSz="457200"/>
            <a:endParaRPr lang="de-DE" b="1" dirty="0" smtClean="0">
              <a:latin typeface="Verdana Bold" charset="0"/>
              <a:ea typeface="Verdana Bold" charset="0"/>
              <a:cs typeface="Verdana Bold" charset="0"/>
              <a:sym typeface="Verdana Bold" charset="0"/>
            </a:endParaRPr>
          </a:p>
          <a:p>
            <a:pPr defTabSz="457200"/>
            <a:r>
              <a:rPr lang="de-DE" b="1" dirty="0" smtClean="0">
                <a:latin typeface="Verdana Bold" charset="0"/>
                <a:ea typeface="Verdana Bold" charset="0"/>
                <a:cs typeface="Verdana Bold" charset="0"/>
                <a:sym typeface="Verdana Bold" charset="0"/>
              </a:rPr>
              <a:t>Besonderheiten / Anliegen:</a:t>
            </a:r>
          </a:p>
          <a:p>
            <a:pPr defTabSz="457200"/>
            <a:endParaRPr lang="de-DE" b="1" dirty="0" smtClean="0">
              <a:latin typeface="Verdana Bold" charset="0"/>
              <a:ea typeface="Verdana Bold" charset="0"/>
              <a:cs typeface="Verdana Bold" charset="0"/>
              <a:sym typeface="Verdana Bold" charset="0"/>
            </a:endParaRPr>
          </a:p>
          <a:p>
            <a:pPr algn="l" defTabSz="457200"/>
            <a:r>
              <a:rPr lang="de-DE" b="1" i="1" dirty="0" smtClean="0">
                <a:latin typeface="Verdana Bold" charset="0"/>
                <a:ea typeface="Verdana Bold" charset="0"/>
                <a:cs typeface="Verdana Bold" charset="0"/>
                <a:sym typeface="Verdana Bold" charset="0"/>
              </a:rPr>
              <a:t>„</a:t>
            </a:r>
            <a:r>
              <a:rPr lang="de-DE" i="1" dirty="0" smtClean="0">
                <a:latin typeface="Verdana Bold" charset="0"/>
                <a:ea typeface="Verdana Bold" charset="0"/>
                <a:cs typeface="Verdana Bold" charset="0"/>
                <a:sym typeface="Verdana Bold" charset="0"/>
              </a:rPr>
              <a:t>Ich glaube, dass die Leute es schätzen, dass ich Brücken zu allen zu schlagen versuche -  allerdings mit Würde!“</a:t>
            </a:r>
          </a:p>
          <a:p>
            <a:pPr algn="l" defTabSz="457200"/>
            <a:r>
              <a:rPr lang="de-DE" dirty="0" smtClean="0">
                <a:latin typeface="Verdana Bold" charset="0"/>
                <a:ea typeface="Verdana Bold" charset="0"/>
                <a:cs typeface="Verdana Bold" charset="0"/>
                <a:sym typeface="Verdana Bold" charset="0"/>
              </a:rPr>
              <a:t>(Brücken zu Muslimen und Juden = „Brüder“!) </a:t>
            </a:r>
          </a:p>
          <a:p>
            <a:pPr algn="l" defTabSz="457200"/>
            <a:r>
              <a:rPr lang="de-DE" dirty="0" smtClean="0">
                <a:latin typeface="Verdana Bold" charset="0"/>
                <a:ea typeface="Verdana Bold" charset="0"/>
                <a:cs typeface="Verdana Bold" charset="0"/>
                <a:sym typeface="Verdana Bold" charset="0"/>
              </a:rPr>
              <a:t>„Leute die einen festen Strandpunkt haben sind keine Jünger Jesu, sondern </a:t>
            </a:r>
            <a:r>
              <a:rPr lang="de-DE" i="1" dirty="0" smtClean="0">
                <a:latin typeface="Verdana Bold" charset="0"/>
                <a:ea typeface="Verdana Bold" charset="0"/>
                <a:cs typeface="Verdana Bold" charset="0"/>
                <a:sym typeface="Verdana Bold" charset="0"/>
              </a:rPr>
              <a:t>„Anhänger einer Ideologie“</a:t>
            </a:r>
            <a:r>
              <a:rPr lang="de-DE" dirty="0" smtClean="0">
                <a:latin typeface="Verdana Bold" charset="0"/>
                <a:ea typeface="Verdana Bold" charset="0"/>
                <a:cs typeface="Verdana Bold" charset="0"/>
                <a:sym typeface="Verdana Bold" charset="0"/>
              </a:rPr>
              <a:t>. </a:t>
            </a:r>
            <a:r>
              <a:rPr lang="de-DE" i="1" dirty="0" smtClean="0">
                <a:latin typeface="Verdana Bold" charset="0"/>
                <a:ea typeface="Verdana Bold" charset="0"/>
                <a:cs typeface="Verdana Bold" charset="0"/>
                <a:sym typeface="Verdana Bold" charset="0"/>
              </a:rPr>
              <a:t>„Jesus ist Liebe, Zärtlichkeit, Sanftmut.“</a:t>
            </a:r>
          </a:p>
          <a:p>
            <a:pPr algn="l" defTabSz="457200"/>
            <a:endParaRPr lang="de-DE" sz="3000" dirty="0" smtClean="0">
              <a:latin typeface="Verdana Bold" charset="0"/>
              <a:ea typeface="Verdana Bold" charset="0"/>
              <a:cs typeface="Verdana Bold" charset="0"/>
              <a:sym typeface="Verdana Bold" charset="0"/>
            </a:endParaRPr>
          </a:p>
          <a:p>
            <a:pPr algn="l" defTabSz="457200"/>
            <a:r>
              <a:rPr lang="de-DE" sz="3000" dirty="0" smtClean="0">
                <a:latin typeface="Verdana Bold" charset="0"/>
                <a:ea typeface="Verdana Bold" charset="0"/>
                <a:cs typeface="Verdana Bold" charset="0"/>
                <a:sym typeface="Verdana Bold" charset="0"/>
              </a:rPr>
              <a:t>Erstaunlich: </a:t>
            </a:r>
            <a:r>
              <a:rPr lang="de-DE" sz="3000" i="1" dirty="0" smtClean="0">
                <a:latin typeface="Verdana Bold" charset="0"/>
                <a:ea typeface="Verdana Bold" charset="0"/>
                <a:cs typeface="Verdana Bold" charset="0"/>
                <a:sym typeface="Verdana Bold" charset="0"/>
              </a:rPr>
              <a:t>„Jeder, der an das Evangelium glaubt ist unfehlbar, wenn</a:t>
            </a:r>
          </a:p>
          <a:p>
            <a:pPr algn="l" defTabSz="457200"/>
            <a:r>
              <a:rPr lang="de-DE" sz="3000" i="1" dirty="0" smtClean="0">
                <a:latin typeface="Verdana Bold" charset="0"/>
                <a:ea typeface="Verdana Bold" charset="0"/>
                <a:cs typeface="Verdana Bold" charset="0"/>
                <a:sym typeface="Verdana Bold" charset="0"/>
              </a:rPr>
              <a:t>er das Evangelium an andere weitergibt – also nicht nur der </a:t>
            </a:r>
          </a:p>
          <a:p>
            <a:pPr algn="l" defTabSz="457200"/>
            <a:r>
              <a:rPr lang="de-DE" sz="3000" i="1" dirty="0" smtClean="0">
                <a:latin typeface="Verdana Bold" charset="0"/>
                <a:ea typeface="Verdana Bold" charset="0"/>
                <a:cs typeface="Verdana Bold" charset="0"/>
                <a:sym typeface="Verdana Bold" charset="0"/>
              </a:rPr>
              <a:t>´Heilige Vater´!“</a:t>
            </a:r>
          </a:p>
          <a:p>
            <a:pPr algn="l" defTabSz="457200"/>
            <a:endParaRPr lang="de-DE" sz="3000" dirty="0" smtClean="0">
              <a:latin typeface="Verdana Bold" charset="0"/>
              <a:ea typeface="Verdana Bold" charset="0"/>
              <a:cs typeface="Verdana Bold" charset="0"/>
              <a:sym typeface="Verdana Bold" charset="0"/>
            </a:endParaRPr>
          </a:p>
          <a:p>
            <a:pPr algn="l" defTabSz="457200"/>
            <a:endParaRPr lang="de-DE" sz="3000" dirty="0">
              <a:latin typeface="Verdana Bold" charset="0"/>
              <a:ea typeface="Verdana Bold" charset="0"/>
              <a:cs typeface="Verdana Bold" charset="0"/>
              <a:sym typeface="Verdana Bold" charset="0"/>
            </a:endParaRPr>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p:cNvSpPr>
          <p:nvPr/>
        </p:nvSpPr>
        <p:spPr bwMode="auto">
          <a:xfrm>
            <a:off x="597744" y="988368"/>
            <a:ext cx="11676063" cy="9294852"/>
          </a:xfrm>
          <a:prstGeom prst="rect">
            <a:avLst/>
          </a:prstGeom>
          <a:noFill/>
          <a:ln w="12700" cap="flat" cmpd="sng">
            <a:noFill/>
            <a:prstDash val="solid"/>
            <a:miter lim="0"/>
            <a:headEnd type="none" w="med" len="med"/>
            <a:tailEnd type="none" w="med" len="med"/>
          </a:ln>
          <a:effectLst/>
        </p:spPr>
        <p:txBody>
          <a:bodyPr lIns="0" tIns="0" rIns="0" bIns="0">
            <a:spAutoFit/>
          </a:bodyPr>
          <a:lstStyle/>
          <a:p>
            <a:pPr defTabSz="457200"/>
            <a:endParaRPr lang="de-DE" b="1" dirty="0" smtClean="0">
              <a:latin typeface="Verdana Bold" charset="0"/>
              <a:ea typeface="Verdana Bold" charset="0"/>
              <a:cs typeface="Verdana Bold" charset="0"/>
              <a:sym typeface="Verdana Bold" charset="0"/>
            </a:endParaRPr>
          </a:p>
          <a:p>
            <a:pPr defTabSz="457200"/>
            <a:r>
              <a:rPr lang="de-DE" sz="5400" b="1" dirty="0" smtClean="0">
                <a:latin typeface="Verdana Bold" charset="0"/>
                <a:ea typeface="Verdana Bold" charset="0"/>
                <a:cs typeface="Verdana Bold" charset="0"/>
                <a:sym typeface="Verdana Bold" charset="0"/>
              </a:rPr>
              <a:t>Sehr vernünftig – oder?!:</a:t>
            </a:r>
          </a:p>
          <a:p>
            <a:pPr defTabSz="457200"/>
            <a:endParaRPr lang="de-DE" b="1" dirty="0" smtClean="0">
              <a:latin typeface="Verdana Bold" charset="0"/>
              <a:ea typeface="Verdana Bold" charset="0"/>
              <a:cs typeface="Verdana Bold" charset="0"/>
              <a:sym typeface="Verdana Bold" charset="0"/>
            </a:endParaRPr>
          </a:p>
          <a:p>
            <a:pPr algn="l" defTabSz="457200"/>
            <a:r>
              <a:rPr lang="de-DE" sz="4400" dirty="0" smtClean="0">
                <a:latin typeface="Verdana Bold" charset="0"/>
                <a:ea typeface="Verdana Bold" charset="0"/>
                <a:cs typeface="Verdana Bold" charset="0"/>
                <a:sym typeface="Verdana Bold" charset="0"/>
              </a:rPr>
              <a:t>„Einmal habe ich einen Vater sagen hören: ´</a:t>
            </a:r>
            <a:r>
              <a:rPr lang="de-DE" sz="4400" i="1" dirty="0" smtClean="0">
                <a:latin typeface="Verdana Bold" charset="0"/>
                <a:ea typeface="Verdana Bold" charset="0"/>
                <a:cs typeface="Verdana Bold" charset="0"/>
                <a:sym typeface="Verdana Bold" charset="0"/>
              </a:rPr>
              <a:t>Manchmal muss ich meinen Sohn ein wenig verhauen, aber nie ins Gesicht, um ihn nicht bloßzustellen…´ </a:t>
            </a:r>
          </a:p>
          <a:p>
            <a:pPr algn="l" defTabSz="457200"/>
            <a:r>
              <a:rPr lang="de-DE" sz="4400" dirty="0" smtClean="0">
                <a:latin typeface="Verdana Bold" charset="0"/>
                <a:ea typeface="Verdana Bold" charset="0"/>
                <a:cs typeface="Verdana Bold" charset="0"/>
                <a:sym typeface="Verdana Bold" charset="0"/>
              </a:rPr>
              <a:t>Wie schön! Das ist der Sinn der Würde: Er muss ihn bestrafen, macht es richtig und schreitet voran!“</a:t>
            </a:r>
          </a:p>
          <a:p>
            <a:pPr algn="l" defTabSz="457200"/>
            <a:endParaRPr lang="de-DE" sz="4400"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sz="3000" i="1" dirty="0" smtClean="0">
              <a:latin typeface="Verdana Bold" charset="0"/>
              <a:ea typeface="Verdana Bold" charset="0"/>
              <a:cs typeface="Verdana Bold" charset="0"/>
              <a:sym typeface="Verdana Bold" charset="0"/>
            </a:endParaRPr>
          </a:p>
          <a:p>
            <a:pPr algn="l" defTabSz="457200"/>
            <a:endParaRPr lang="de-DE" sz="3000" dirty="0" smtClean="0">
              <a:latin typeface="Verdana Bold" charset="0"/>
              <a:ea typeface="Verdana Bold" charset="0"/>
              <a:cs typeface="Verdana Bold" charset="0"/>
              <a:sym typeface="Verdana Bold" charset="0"/>
            </a:endParaRPr>
          </a:p>
          <a:p>
            <a:pPr algn="l" defTabSz="457200"/>
            <a:endParaRPr lang="de-DE" sz="3000" dirty="0">
              <a:latin typeface="Verdana Bold" charset="0"/>
              <a:ea typeface="Verdana Bold" charset="0"/>
              <a:cs typeface="Verdana Bold" charset="0"/>
              <a:sym typeface="Verdana Bold" charset="0"/>
            </a:endParaRPr>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5e9b7ca0fe5f331c26de10308b600d1ev1_max_635x357_b3535db83dc50e27c1bb1392364c95a2.jpg"/>
          <p:cNvPicPr>
            <a:picLocks noGrp="1" noChangeAspect="1"/>
          </p:cNvPicPr>
          <p:nvPr isPhoto="1"/>
        </p:nvPicPr>
        <p:blipFill>
          <a:blip r:embed="rId2" cstate="print">
            <a:lum/>
          </a:blip>
          <a:stretch>
            <a:fillRect/>
          </a:stretch>
        </p:blipFill>
        <p:spPr>
          <a:xfrm>
            <a:off x="0" y="1221459"/>
            <a:ext cx="13004800" cy="7310684"/>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rosenmontag-duesseldorf.jpg"/>
          <p:cNvPicPr>
            <a:picLocks noGrp="1" noChangeAspect="1"/>
          </p:cNvPicPr>
          <p:nvPr isPhoto="1"/>
        </p:nvPicPr>
        <p:blipFill>
          <a:blip r:embed="rId2" cstate="print">
            <a:lum/>
          </a:blip>
          <a:stretch>
            <a:fillRect/>
          </a:stretch>
        </p:blipFill>
        <p:spPr>
          <a:xfrm>
            <a:off x="0" y="0"/>
            <a:ext cx="13004800" cy="9753600"/>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p:cNvSpPr>
          <p:nvPr/>
        </p:nvSpPr>
        <p:spPr bwMode="auto">
          <a:xfrm>
            <a:off x="597744" y="412304"/>
            <a:ext cx="11676063" cy="14096167"/>
          </a:xfrm>
          <a:prstGeom prst="rect">
            <a:avLst/>
          </a:prstGeom>
          <a:noFill/>
          <a:ln w="12700" cap="flat" cmpd="sng">
            <a:noFill/>
            <a:prstDash val="solid"/>
            <a:miter lim="0"/>
            <a:headEnd type="none" w="med" len="med"/>
            <a:tailEnd type="none" w="med" len="med"/>
          </a:ln>
          <a:effectLst/>
        </p:spPr>
        <p:txBody>
          <a:bodyPr lIns="0" tIns="0" rIns="0" bIns="0">
            <a:spAutoFit/>
          </a:bodyPr>
          <a:lstStyle/>
          <a:p>
            <a:pPr defTabSz="457200"/>
            <a:endParaRPr lang="de-DE" b="1" dirty="0" smtClean="0">
              <a:latin typeface="Verdana Bold" charset="0"/>
              <a:ea typeface="Verdana Bold" charset="0"/>
              <a:cs typeface="Verdana Bold" charset="0"/>
              <a:sym typeface="Verdana Bold" charset="0"/>
            </a:endParaRPr>
          </a:p>
          <a:p>
            <a:pPr defTabSz="457200"/>
            <a:r>
              <a:rPr lang="de-DE" sz="4000" b="1" dirty="0" smtClean="0">
                <a:latin typeface="Verdana Bold" charset="0"/>
                <a:ea typeface="Verdana Bold" charset="0"/>
                <a:cs typeface="Verdana Bold" charset="0"/>
                <a:sym typeface="Verdana Bold" charset="0"/>
              </a:rPr>
              <a:t>Tony Palmer (Bischof einer episkopalen Kirche)</a:t>
            </a:r>
          </a:p>
          <a:p>
            <a:pPr algn="l" defTabSz="457200"/>
            <a:endParaRPr lang="de-DE" b="1" dirty="0" smtClean="0">
              <a:latin typeface="Verdana Bold" charset="0"/>
              <a:ea typeface="Verdana Bold" charset="0"/>
              <a:cs typeface="Verdana Bold" charset="0"/>
              <a:sym typeface="Verdana Bold" charset="0"/>
            </a:endParaRPr>
          </a:p>
          <a:p>
            <a:pPr algn="l" defTabSz="457200"/>
            <a:r>
              <a:rPr lang="de-DE" sz="3200" dirty="0" smtClean="0">
                <a:latin typeface="Verdana Bold" charset="0"/>
                <a:ea typeface="Verdana Bold" charset="0"/>
                <a:cs typeface="Verdana Bold" charset="0"/>
                <a:sym typeface="Verdana Bold" charset="0"/>
              </a:rPr>
              <a:t>- befreundet mit damaligem Pater </a:t>
            </a:r>
            <a:r>
              <a:rPr lang="de-DE" sz="3200" dirty="0" err="1" smtClean="0">
                <a:latin typeface="Verdana Bold" charset="0"/>
                <a:ea typeface="Verdana Bold" charset="0"/>
                <a:cs typeface="Verdana Bold" charset="0"/>
                <a:sym typeface="Verdana Bold" charset="0"/>
              </a:rPr>
              <a:t>Bergoglio</a:t>
            </a:r>
            <a:endParaRPr lang="de-DE" sz="3200" dirty="0" smtClean="0">
              <a:latin typeface="Verdana Bold" charset="0"/>
              <a:ea typeface="Verdana Bold" charset="0"/>
              <a:cs typeface="Verdana Bold" charset="0"/>
              <a:sym typeface="Verdana Bold" charset="0"/>
            </a:endParaRPr>
          </a:p>
          <a:p>
            <a:pPr algn="l" defTabSz="457200">
              <a:buFontTx/>
              <a:buChar char="-"/>
            </a:pPr>
            <a:r>
              <a:rPr lang="de-DE" sz="3200" dirty="0" smtClean="0">
                <a:latin typeface="Verdana Bold" charset="0"/>
                <a:ea typeface="Verdana Bold" charset="0"/>
                <a:cs typeface="Verdana Bold" charset="0"/>
                <a:sym typeface="Verdana Bold" charset="0"/>
              </a:rPr>
              <a:t> Anruf im Dez. 2013 von Papst Franziskus      </a:t>
            </a:r>
          </a:p>
          <a:p>
            <a:pPr algn="l" defTabSz="457200">
              <a:buFontTx/>
              <a:buChar char="-"/>
            </a:pPr>
            <a:r>
              <a:rPr lang="de-DE" sz="3200" dirty="0" smtClean="0">
                <a:latin typeface="Verdana Bold" charset="0"/>
                <a:ea typeface="Verdana Bold" charset="0"/>
                <a:cs typeface="Verdana Bold" charset="0"/>
                <a:sym typeface="Verdana Bold" charset="0"/>
              </a:rPr>
              <a:t> Treffen im Vatikan am 14.1.2014</a:t>
            </a:r>
          </a:p>
          <a:p>
            <a:pPr algn="l" defTabSz="457200">
              <a:buFontTx/>
              <a:buChar char="-"/>
            </a:pPr>
            <a:r>
              <a:rPr lang="de-DE" sz="3200" dirty="0" smtClean="0">
                <a:latin typeface="Verdana Bold" charset="0"/>
                <a:ea typeface="Verdana Bold" charset="0"/>
                <a:cs typeface="Verdana Bold" charset="0"/>
                <a:sym typeface="Verdana Bold" charset="0"/>
              </a:rPr>
              <a:t> Tony berichtet von seiner Bekehrung durch</a:t>
            </a:r>
          </a:p>
          <a:p>
            <a:pPr algn="l" defTabSz="457200"/>
            <a:r>
              <a:rPr lang="de-DE" sz="3200" dirty="0" smtClean="0">
                <a:latin typeface="Verdana Bold" charset="0"/>
                <a:ea typeface="Verdana Bold" charset="0"/>
                <a:cs typeface="Verdana Bold" charset="0"/>
                <a:sym typeface="Verdana Bold" charset="0"/>
              </a:rPr>
              <a:t>  Kenneth Copeland und Konferenz der </a:t>
            </a:r>
            <a:r>
              <a:rPr lang="de-DE" sz="3200" dirty="0" err="1" smtClean="0">
                <a:latin typeface="Verdana Bold" charset="0"/>
                <a:ea typeface="Verdana Bold" charset="0"/>
                <a:cs typeface="Verdana Bold" charset="0"/>
                <a:sym typeface="Verdana Bold" charset="0"/>
              </a:rPr>
              <a:t>Charismatiker</a:t>
            </a:r>
            <a:endParaRPr lang="de-DE" sz="3200" dirty="0" smtClean="0">
              <a:latin typeface="Verdana Bold" charset="0"/>
              <a:ea typeface="Verdana Bold" charset="0"/>
              <a:cs typeface="Verdana Bold" charset="0"/>
              <a:sym typeface="Verdana Bold" charset="0"/>
            </a:endParaRPr>
          </a:p>
          <a:p>
            <a:pPr algn="l" defTabSz="457200"/>
            <a:r>
              <a:rPr lang="de-DE" sz="3200" dirty="0" smtClean="0">
                <a:latin typeface="Verdana Bold" charset="0"/>
                <a:ea typeface="Verdana Bold" charset="0"/>
                <a:cs typeface="Verdana Bold" charset="0"/>
                <a:sym typeface="Verdana Bold" charset="0"/>
              </a:rPr>
              <a:t>  in USA im Febr. 2014</a:t>
            </a:r>
          </a:p>
          <a:p>
            <a:pPr algn="l" defTabSz="457200">
              <a:buFontTx/>
              <a:buChar char="-"/>
            </a:pPr>
            <a:r>
              <a:rPr lang="de-DE" sz="3200" dirty="0" smtClean="0">
                <a:latin typeface="Verdana Bold" charset="0"/>
                <a:ea typeface="Verdana Bold" charset="0"/>
                <a:cs typeface="Verdana Bold" charset="0"/>
                <a:sym typeface="Verdana Bold" charset="0"/>
              </a:rPr>
              <a:t> Papst: „Was kann ich tun?“</a:t>
            </a:r>
          </a:p>
          <a:p>
            <a:pPr algn="l" defTabSz="457200">
              <a:buFontTx/>
              <a:buChar char="-"/>
            </a:pPr>
            <a:r>
              <a:rPr lang="de-DE" sz="3200" dirty="0" smtClean="0">
                <a:latin typeface="Verdana Bold" charset="0"/>
                <a:ea typeface="Verdana Bold" charset="0"/>
                <a:cs typeface="Verdana Bold" charset="0"/>
                <a:sym typeface="Verdana Bold" charset="0"/>
              </a:rPr>
              <a:t> Spontane Video-Botschaft an die </a:t>
            </a:r>
            <a:r>
              <a:rPr lang="de-DE" sz="3200" dirty="0" err="1" smtClean="0">
                <a:latin typeface="Verdana Bold" charset="0"/>
                <a:ea typeface="Verdana Bold" charset="0"/>
                <a:cs typeface="Verdana Bold" charset="0"/>
                <a:sym typeface="Verdana Bold" charset="0"/>
              </a:rPr>
              <a:t>Charismatiker</a:t>
            </a:r>
            <a:endParaRPr lang="de-DE" sz="3200" dirty="0" smtClean="0">
              <a:latin typeface="Verdana Bold" charset="0"/>
              <a:ea typeface="Verdana Bold" charset="0"/>
              <a:cs typeface="Verdana Bold" charset="0"/>
              <a:sym typeface="Verdana Bold" charset="0"/>
            </a:endParaRPr>
          </a:p>
          <a:p>
            <a:pPr algn="l" defTabSz="457200"/>
            <a:r>
              <a:rPr lang="de-DE" sz="3200" dirty="0" smtClean="0">
                <a:latin typeface="Verdana Bold" charset="0"/>
                <a:ea typeface="Verdana Bold" charset="0"/>
                <a:cs typeface="Verdana Bold" charset="0"/>
                <a:sym typeface="Verdana Bold" charset="0"/>
              </a:rPr>
              <a:t>  von Palmer auf der Konferenz abgespielt:</a:t>
            </a:r>
          </a:p>
          <a:p>
            <a:pPr algn="l" defTabSz="457200"/>
            <a:r>
              <a:rPr lang="de-DE" sz="2800" i="1" u="sng" dirty="0" smtClean="0">
                <a:latin typeface="Verdana Bold" charset="0"/>
                <a:ea typeface="Verdana Bold" charset="0"/>
                <a:cs typeface="Verdana Bold" charset="0"/>
                <a:sym typeface="Verdana Bold" charset="0"/>
              </a:rPr>
              <a:t>Papst:</a:t>
            </a:r>
            <a:r>
              <a:rPr lang="de-DE" sz="2800" i="1" dirty="0" smtClean="0">
                <a:latin typeface="Verdana Bold" charset="0"/>
                <a:ea typeface="Verdana Bold" charset="0"/>
                <a:cs typeface="Verdana Bold" charset="0"/>
                <a:sym typeface="Verdana Bold" charset="0"/>
              </a:rPr>
              <a:t> „Kommt, wir sind Brüder, wollen wir uns gegenseitig spirituell umarmen … das Wunder der Einheit hat begonnen.“</a:t>
            </a:r>
          </a:p>
          <a:p>
            <a:pPr algn="l" defTabSz="457200"/>
            <a:r>
              <a:rPr lang="de-DE" sz="2800" i="1" u="sng" dirty="0" smtClean="0">
                <a:latin typeface="Verdana Bold" charset="0"/>
                <a:ea typeface="Verdana Bold" charset="0"/>
                <a:cs typeface="Verdana Bold" charset="0"/>
                <a:sym typeface="Verdana Bold" charset="0"/>
              </a:rPr>
              <a:t>Copeland</a:t>
            </a:r>
            <a:r>
              <a:rPr lang="de-DE" sz="2800" i="1" dirty="0" smtClean="0">
                <a:latin typeface="Verdana Bold" charset="0"/>
                <a:ea typeface="Verdana Bold" charset="0"/>
                <a:cs typeface="Verdana Bold" charset="0"/>
                <a:sym typeface="Verdana Bold" charset="0"/>
              </a:rPr>
              <a:t>: „Der Himmel ist begeister darüber!“</a:t>
            </a:r>
          </a:p>
          <a:p>
            <a:pPr algn="l" defTabSz="457200"/>
            <a:r>
              <a:rPr lang="de-DE" sz="2800" i="1" u="sng" dirty="0" smtClean="0">
                <a:latin typeface="Verdana Bold" charset="0"/>
                <a:ea typeface="Verdana Bold" charset="0"/>
                <a:cs typeface="Verdana Bold" charset="0"/>
                <a:sym typeface="Verdana Bold" charset="0"/>
              </a:rPr>
              <a:t>Palmer:</a:t>
            </a:r>
            <a:r>
              <a:rPr lang="de-DE" sz="2800" i="1" dirty="0" smtClean="0">
                <a:latin typeface="Verdana Bold" charset="0"/>
                <a:ea typeface="Verdana Bold" charset="0"/>
                <a:cs typeface="Verdana Bold" charset="0"/>
                <a:sym typeface="Verdana Bold" charset="0"/>
              </a:rPr>
              <a:t> „Brüder und Schwestern: Luthers Protest ist vorbei –</a:t>
            </a:r>
          </a:p>
          <a:p>
            <a:pPr algn="l" defTabSz="457200"/>
            <a:r>
              <a:rPr lang="de-DE" sz="2800" i="1" dirty="0" smtClean="0">
                <a:latin typeface="Verdana Bold" charset="0"/>
                <a:ea typeface="Verdana Bold" charset="0"/>
                <a:cs typeface="Verdana Bold" charset="0"/>
                <a:sym typeface="Verdana Bold" charset="0"/>
              </a:rPr>
              <a:t>Gilt das auch für Ihren Protest?“  </a:t>
            </a:r>
          </a:p>
          <a:p>
            <a:pPr algn="l" defTabSz="457200"/>
            <a:r>
              <a:rPr lang="de-DE" sz="2800" dirty="0" smtClean="0">
                <a:latin typeface="Verdana Bold" charset="0"/>
                <a:ea typeface="Verdana Bold" charset="0"/>
                <a:cs typeface="Verdana Bold" charset="0"/>
                <a:sym typeface="Verdana Bold" charset="0"/>
              </a:rPr>
              <a:t>Große Begeisterung!           </a:t>
            </a:r>
            <a:r>
              <a:rPr lang="de-DE" sz="2800" b="1" dirty="0" smtClean="0">
                <a:latin typeface="Verdana Bold" charset="0"/>
                <a:ea typeface="Verdana Bold" charset="0"/>
                <a:cs typeface="Verdana Bold" charset="0"/>
                <a:sym typeface="Verdana Bold" charset="0"/>
              </a:rPr>
              <a:t>(Quelle: Radio Vatikan, 2.3.2014)</a:t>
            </a: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algn="l" defTabSz="457200"/>
            <a:endParaRPr lang="de-DE" sz="3000" dirty="0" smtClean="0">
              <a:latin typeface="Verdana Bold" charset="0"/>
              <a:ea typeface="Verdana Bold" charset="0"/>
              <a:cs typeface="Verdana Bold" charset="0"/>
              <a:sym typeface="Verdana Bold" charset="0"/>
            </a:endParaRPr>
          </a:p>
          <a:p>
            <a:pPr algn="l" defTabSz="457200"/>
            <a:endParaRPr lang="de-DE" sz="3000" dirty="0">
              <a:latin typeface="Verdana Bold" charset="0"/>
              <a:ea typeface="Verdana Bold" charset="0"/>
              <a:cs typeface="Verdana Bold" charset="0"/>
              <a:sym typeface="Verdana Bold" charset="0"/>
            </a:endParaRPr>
          </a:p>
        </p:txBody>
      </p: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Grp="1" noChangeArrowheads="1"/>
          </p:cNvSpPr>
          <p:nvPr>
            <p:ph type="ctrTitle"/>
          </p:nvPr>
        </p:nvSpPr>
        <p:spPr>
          <a:xfrm>
            <a:off x="0" y="0"/>
            <a:ext cx="13004800" cy="9753600"/>
          </a:xfrm>
        </p:spPr>
        <p:txBody>
          <a:bodyPr anchor="t"/>
          <a:lstStyle/>
          <a:p>
            <a:pPr eaLnBrk="1"/>
            <a:r>
              <a:rPr lang="de-DE" dirty="0" smtClean="0">
                <a:solidFill>
                  <a:schemeClr val="tx1"/>
                </a:solidFill>
              </a:rPr>
              <a:t/>
            </a:r>
            <a:br>
              <a:rPr lang="de-DE" dirty="0" smtClean="0">
                <a:solidFill>
                  <a:schemeClr val="tx1"/>
                </a:solidFill>
              </a:rPr>
            </a:br>
            <a:r>
              <a:rPr lang="de-DE" sz="6000" dirty="0" smtClean="0">
                <a:solidFill>
                  <a:schemeClr val="tx1"/>
                </a:solidFill>
              </a:rPr>
              <a:t>März 2014: </a:t>
            </a:r>
            <a:br>
              <a:rPr lang="de-DE" sz="6000" dirty="0" smtClean="0">
                <a:solidFill>
                  <a:schemeClr val="tx1"/>
                </a:solidFill>
              </a:rPr>
            </a:br>
            <a:r>
              <a:rPr lang="de-DE" sz="6000" dirty="0" smtClean="0">
                <a:solidFill>
                  <a:schemeClr val="tx1"/>
                </a:solidFill>
              </a:rPr>
              <a:t>Der bekannte </a:t>
            </a:r>
            <a:r>
              <a:rPr lang="de-DE" sz="6000" dirty="0" err="1" smtClean="0">
                <a:solidFill>
                  <a:schemeClr val="tx1"/>
                </a:solidFill>
              </a:rPr>
              <a:t>Charismatiker</a:t>
            </a:r>
            <a:r>
              <a:rPr lang="de-DE" sz="6000" dirty="0" smtClean="0">
                <a:solidFill>
                  <a:schemeClr val="tx1"/>
                </a:solidFill>
              </a:rPr>
              <a:t> </a:t>
            </a:r>
            <a:br>
              <a:rPr lang="de-DE" sz="6000" dirty="0" smtClean="0">
                <a:solidFill>
                  <a:schemeClr val="tx1"/>
                </a:solidFill>
              </a:rPr>
            </a:br>
            <a:r>
              <a:rPr lang="de-DE" sz="6000" dirty="0" smtClean="0">
                <a:solidFill>
                  <a:schemeClr val="tx1"/>
                </a:solidFill>
              </a:rPr>
              <a:t>Ulf </a:t>
            </a:r>
            <a:r>
              <a:rPr lang="de-DE" sz="6000" dirty="0" err="1" smtClean="0">
                <a:solidFill>
                  <a:schemeClr val="tx1"/>
                </a:solidFill>
              </a:rPr>
              <a:t>Eckmann</a:t>
            </a:r>
            <a:r>
              <a:rPr lang="de-DE" sz="6000" dirty="0" smtClean="0">
                <a:solidFill>
                  <a:schemeClr val="tx1"/>
                </a:solidFill>
              </a:rPr>
              <a:t> und seine Frau konvertieren zum Katholizismus!</a:t>
            </a:r>
            <a:br>
              <a:rPr lang="de-DE" sz="6000" dirty="0" smtClean="0">
                <a:solidFill>
                  <a:schemeClr val="tx1"/>
                </a:solidFill>
              </a:rPr>
            </a:br>
            <a:r>
              <a:rPr lang="de-DE" sz="6000" dirty="0" smtClean="0">
                <a:solidFill>
                  <a:schemeClr val="tx1"/>
                </a:solidFill>
              </a:rPr>
              <a:t/>
            </a:r>
            <a:br>
              <a:rPr lang="de-DE" sz="6000" dirty="0" smtClean="0">
                <a:solidFill>
                  <a:schemeClr val="tx1"/>
                </a:solidFill>
              </a:rPr>
            </a:br>
            <a:r>
              <a:rPr lang="de-DE" sz="6000" dirty="0" smtClean="0">
                <a:solidFill>
                  <a:schemeClr val="tx1"/>
                </a:solidFill>
              </a:rPr>
              <a:t>19.April 2014:</a:t>
            </a:r>
            <a:br>
              <a:rPr lang="de-DE" sz="6000" dirty="0" smtClean="0">
                <a:solidFill>
                  <a:schemeClr val="tx1"/>
                </a:solidFill>
              </a:rPr>
            </a:br>
            <a:r>
              <a:rPr lang="de-DE" sz="6000" dirty="0" smtClean="0">
                <a:solidFill>
                  <a:schemeClr val="tx1"/>
                </a:solidFill>
              </a:rPr>
              <a:t>„Prophet“ Kim Klement (USA)</a:t>
            </a:r>
            <a:br>
              <a:rPr lang="de-DE" sz="6000" dirty="0" smtClean="0">
                <a:solidFill>
                  <a:schemeClr val="tx1"/>
                </a:solidFill>
              </a:rPr>
            </a:br>
            <a:r>
              <a:rPr lang="de-DE" sz="6000" dirty="0" smtClean="0">
                <a:solidFill>
                  <a:schemeClr val="tx1"/>
                </a:solidFill>
              </a:rPr>
              <a:t>prophezeit!</a:t>
            </a:r>
            <a:r>
              <a:rPr lang="de-DE" dirty="0" smtClean="0"/>
              <a:t/>
            </a:r>
            <a:br>
              <a:rPr lang="de-DE" dirty="0" smtClean="0"/>
            </a:br>
            <a:r>
              <a:rPr lang="de-DE" sz="2500" dirty="0" smtClean="0"/>
              <a:t/>
            </a:r>
            <a:br>
              <a:rPr lang="de-DE" sz="2500" dirty="0" smtClean="0"/>
            </a:br>
            <a:endParaRPr lang="de-DE" sz="4000" dirty="0" smtClean="0">
              <a:solidFill>
                <a:srgbClr val="FFE4AC"/>
              </a:solidFill>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741760" y="196280"/>
            <a:ext cx="12263040" cy="8556188"/>
          </a:xfrm>
          <a:prstGeom prst="rect">
            <a:avLst/>
          </a:prstGeom>
        </p:spPr>
        <p:txBody>
          <a:bodyPr wrap="square">
            <a:spAutoFit/>
          </a:bodyPr>
          <a:lstStyle/>
          <a:p>
            <a:pPr algn="l" defTabSz="457200"/>
            <a:endParaRPr lang="de-DE" sz="4800" b="1" dirty="0" smtClean="0">
              <a:latin typeface="Verdana Bold" charset="0"/>
              <a:ea typeface="Verdana Bold" charset="0"/>
              <a:cs typeface="Verdana Bold" charset="0"/>
              <a:sym typeface="Verdana Bold" charset="0"/>
            </a:endParaRPr>
          </a:p>
          <a:p>
            <a:pPr algn="l" defTabSz="457200"/>
            <a:r>
              <a:rPr lang="de-DE" sz="4800" b="1" dirty="0" smtClean="0">
                <a:latin typeface="Verdana Bold" charset="0"/>
                <a:ea typeface="Verdana Bold" charset="0"/>
                <a:cs typeface="Verdana Bold" charset="0"/>
                <a:sym typeface="Verdana Bold" charset="0"/>
              </a:rPr>
              <a:t>24. Juni 014: </a:t>
            </a:r>
          </a:p>
          <a:p>
            <a:pPr algn="l" defTabSz="457200"/>
            <a:r>
              <a:rPr lang="de-DE" sz="5400" b="1" dirty="0" smtClean="0">
                <a:latin typeface="Verdana Bold" charset="0"/>
                <a:ea typeface="Verdana Bold" charset="0"/>
                <a:cs typeface="Verdana Bold" charset="0"/>
                <a:sym typeface="Verdana Bold" charset="0"/>
              </a:rPr>
              <a:t>Treffen im Vatikan:</a:t>
            </a:r>
          </a:p>
          <a:p>
            <a:pPr algn="l" defTabSz="457200"/>
            <a:endParaRPr lang="de-DE" sz="4800" b="1" dirty="0" smtClean="0">
              <a:latin typeface="Verdana Bold" charset="0"/>
              <a:ea typeface="Verdana Bold" charset="0"/>
              <a:cs typeface="Verdana Bold" charset="0"/>
              <a:sym typeface="Verdana Bold" charset="0"/>
            </a:endParaRPr>
          </a:p>
          <a:p>
            <a:pPr algn="l" defTabSz="457200"/>
            <a:r>
              <a:rPr lang="de-DE" sz="4800" b="1" dirty="0" smtClean="0">
                <a:latin typeface="Verdana Bold" charset="0"/>
                <a:ea typeface="Verdana Bold" charset="0"/>
                <a:cs typeface="Verdana Bold" charset="0"/>
                <a:sym typeface="Verdana Bold" charset="0"/>
              </a:rPr>
              <a:t>Eingeladen: </a:t>
            </a:r>
          </a:p>
          <a:p>
            <a:pPr algn="l" defTabSz="457200"/>
            <a:r>
              <a:rPr lang="de-DE" sz="4800" dirty="0" smtClean="0">
                <a:latin typeface="Verdana Bold" charset="0"/>
                <a:ea typeface="Verdana Bold" charset="0"/>
                <a:cs typeface="Verdana Bold" charset="0"/>
                <a:sym typeface="Verdana Bold" charset="0"/>
              </a:rPr>
              <a:t>Thomas Schirrmacher - Kenneth Copeland - James Robinson - John </a:t>
            </a:r>
            <a:r>
              <a:rPr lang="de-DE" sz="4800" dirty="0" err="1" smtClean="0">
                <a:latin typeface="Verdana Bold" charset="0"/>
                <a:ea typeface="Verdana Bold" charset="0"/>
                <a:cs typeface="Verdana Bold" charset="0"/>
                <a:sym typeface="Verdana Bold" charset="0"/>
              </a:rPr>
              <a:t>Arnot</a:t>
            </a:r>
            <a:r>
              <a:rPr lang="de-DE" sz="4800" dirty="0" smtClean="0">
                <a:latin typeface="Verdana Bold" charset="0"/>
                <a:ea typeface="Verdana Bold" charset="0"/>
                <a:cs typeface="Verdana Bold" charset="0"/>
                <a:sym typeface="Verdana Bold" charset="0"/>
              </a:rPr>
              <a:t> - Tony Palmer - Geoff </a:t>
            </a:r>
            <a:r>
              <a:rPr lang="de-DE" sz="4800" dirty="0" err="1" smtClean="0">
                <a:latin typeface="Verdana Bold" charset="0"/>
                <a:ea typeface="Verdana Bold" charset="0"/>
                <a:cs typeface="Verdana Bold" charset="0"/>
                <a:sym typeface="Verdana Bold" charset="0"/>
              </a:rPr>
              <a:t>Tunniclife</a:t>
            </a:r>
            <a:r>
              <a:rPr lang="de-DE" sz="4800" dirty="0" smtClean="0">
                <a:latin typeface="Verdana Bold" charset="0"/>
                <a:ea typeface="Verdana Bold" charset="0"/>
                <a:cs typeface="Verdana Bold" charset="0"/>
                <a:sym typeface="Verdana Bold" charset="0"/>
              </a:rPr>
              <a:t> - Brian Stiller - Rick Warren (verhindert)</a:t>
            </a:r>
          </a:p>
          <a:p>
            <a:pPr algn="l" defTabSz="457200"/>
            <a:endParaRPr lang="de-DE" sz="2800" dirty="0" smtClean="0">
              <a:latin typeface="Verdana Bold" charset="0"/>
              <a:ea typeface="Verdana Bold" charset="0"/>
              <a:cs typeface="Verdana Bold" charset="0"/>
              <a:sym typeface="Verdana Bold" charset="0"/>
            </a:endParaRPr>
          </a:p>
          <a:p>
            <a:pPr algn="l" defTabSz="457200"/>
            <a:endParaRPr lang="de-DE" sz="2800" dirty="0" smtClean="0">
              <a:latin typeface="Verdana Bold" charset="0"/>
              <a:ea typeface="Verdana Bold" charset="0"/>
              <a:cs typeface="Verdana Bold" charset="0"/>
              <a:sym typeface="Verdana Bold" charset="0"/>
            </a:endParaRPr>
          </a:p>
          <a:p>
            <a:pPr algn="l" defTabSz="457200"/>
            <a:r>
              <a:rPr lang="de-DE" sz="2800" dirty="0" smtClean="0">
                <a:latin typeface="Verdana Bold" charset="0"/>
                <a:ea typeface="Verdana Bold" charset="0"/>
                <a:cs typeface="Verdana Bold" charset="0"/>
                <a:sym typeface="Verdana Bold" charset="0"/>
              </a:rPr>
              <a:t>(Tony Palmer starb am 20.Juli (Motorradunfall) – wie ein kath. Bischof beerdigt – Grüße vom Papst…</a:t>
            </a:r>
          </a:p>
        </p:txBody>
      </p:sp>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descr="ecumenical&#10;      gang.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 name="AutoShape 2" descr="ecumenical&#10;      gang.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pic>
        <p:nvPicPr>
          <p:cNvPr id="4" name="Grafik 3" descr="Gruppenfoto.jpg"/>
          <p:cNvPicPr>
            <a:picLocks noChangeAspect="1"/>
          </p:cNvPicPr>
          <p:nvPr/>
        </p:nvPicPr>
        <p:blipFill>
          <a:blip r:embed="rId2" cstate="print"/>
          <a:stretch>
            <a:fillRect/>
          </a:stretch>
        </p:blipFill>
        <p:spPr>
          <a:xfrm>
            <a:off x="0" y="98260"/>
            <a:ext cx="13004800" cy="955708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p:cNvSpPr>
          <p:nvPr/>
        </p:nvSpPr>
        <p:spPr bwMode="auto">
          <a:xfrm>
            <a:off x="597744" y="988368"/>
            <a:ext cx="11676063" cy="10926068"/>
          </a:xfrm>
          <a:prstGeom prst="rect">
            <a:avLst/>
          </a:prstGeom>
          <a:noFill/>
          <a:ln w="12700" cap="flat" cmpd="sng">
            <a:noFill/>
            <a:prstDash val="solid"/>
            <a:miter lim="0"/>
            <a:headEnd type="none" w="med" len="med"/>
            <a:tailEnd type="none" w="med" len="med"/>
          </a:ln>
          <a:effectLst/>
        </p:spPr>
        <p:txBody>
          <a:bodyPr lIns="0" tIns="0" rIns="0" bIns="0">
            <a:spAutoFit/>
          </a:bodyPr>
          <a:lstStyle/>
          <a:p>
            <a:pPr defTabSz="457200"/>
            <a:endParaRPr lang="de-DE" b="1" dirty="0" smtClean="0">
              <a:latin typeface="Verdana Bold" charset="0"/>
              <a:ea typeface="Verdana Bold" charset="0"/>
              <a:cs typeface="Verdana Bold" charset="0"/>
              <a:sym typeface="Verdana Bold" charset="0"/>
            </a:endParaRPr>
          </a:p>
          <a:p>
            <a:pPr algn="l" defTabSz="457200"/>
            <a:endParaRPr lang="de-DE" b="1" dirty="0" smtClean="0">
              <a:latin typeface="Verdana Bold" charset="0"/>
              <a:ea typeface="Verdana Bold" charset="0"/>
              <a:cs typeface="Verdana Bold" charset="0"/>
              <a:sym typeface="Verdana Bold" charset="0"/>
            </a:endParaRPr>
          </a:p>
          <a:p>
            <a:pPr algn="l" defTabSz="457200"/>
            <a:endParaRPr lang="de-DE" b="1" dirty="0" smtClean="0">
              <a:latin typeface="Verdana Bold" charset="0"/>
              <a:ea typeface="Verdana Bold" charset="0"/>
              <a:cs typeface="Verdana Bold" charset="0"/>
              <a:sym typeface="Verdana Bold" charset="0"/>
            </a:endParaRPr>
          </a:p>
          <a:p>
            <a:pPr algn="l" defTabSz="457200"/>
            <a:endParaRPr lang="de-DE" b="1" dirty="0" smtClean="0">
              <a:latin typeface="Verdana Bold" charset="0"/>
              <a:ea typeface="Verdana Bold" charset="0"/>
              <a:cs typeface="Verdana Bold" charset="0"/>
              <a:sym typeface="Verdana Bold" charset="0"/>
            </a:endParaRPr>
          </a:p>
          <a:p>
            <a:pPr algn="l" defTabSz="457200"/>
            <a:endParaRPr lang="de-DE" b="1" dirty="0" smtClean="0">
              <a:latin typeface="Verdana Bold" charset="0"/>
              <a:ea typeface="Verdana Bold" charset="0"/>
              <a:cs typeface="Verdana Bold" charset="0"/>
              <a:sym typeface="Verdana Bold" charset="0"/>
            </a:endParaRPr>
          </a:p>
          <a:p>
            <a:pPr algn="l" defTabSz="457200"/>
            <a:endParaRPr lang="de-DE" b="1" dirty="0" smtClean="0">
              <a:latin typeface="Verdana Bold" charset="0"/>
              <a:ea typeface="Verdana Bold" charset="0"/>
              <a:cs typeface="Verdana Bold" charset="0"/>
              <a:sym typeface="Verdana Bold" charset="0"/>
            </a:endParaRPr>
          </a:p>
          <a:p>
            <a:pPr algn="l" defTabSz="457200"/>
            <a:r>
              <a:rPr lang="de-DE" b="1" dirty="0" smtClean="0">
                <a:latin typeface="Verdana Bold" charset="0"/>
                <a:ea typeface="Verdana Bold" charset="0"/>
                <a:cs typeface="Verdana Bold" charset="0"/>
                <a:sym typeface="Verdana Bold" charset="0"/>
              </a:rPr>
              <a:t>Thomas Schirrmacher:</a:t>
            </a:r>
          </a:p>
          <a:p>
            <a:pPr algn="l" defTabSz="457200"/>
            <a:r>
              <a:rPr lang="de-DE" dirty="0" smtClean="0">
                <a:latin typeface="Verdana Bold" charset="0"/>
                <a:ea typeface="Verdana Bold" charset="0"/>
                <a:cs typeface="Verdana Bold" charset="0"/>
                <a:sym typeface="Verdana Bold" charset="0"/>
              </a:rPr>
              <a:t>„Ein unvorstellbares, kirchenhistorisches Ereignis!“</a:t>
            </a:r>
          </a:p>
          <a:p>
            <a:pPr algn="l" defTabSz="457200"/>
            <a:endParaRPr lang="de-DE" dirty="0" smtClean="0">
              <a:latin typeface="Verdana Bold" charset="0"/>
              <a:ea typeface="Verdana Bold" charset="0"/>
              <a:cs typeface="Verdana Bold" charset="0"/>
              <a:sym typeface="Verdana Bold" charset="0"/>
            </a:endParaRPr>
          </a:p>
          <a:p>
            <a:pPr algn="l" defTabSz="457200"/>
            <a:r>
              <a:rPr lang="de-DE" dirty="0" smtClean="0">
                <a:latin typeface="Verdana Bold" charset="0"/>
                <a:ea typeface="Verdana Bold" charset="0"/>
                <a:cs typeface="Verdana Bold" charset="0"/>
                <a:sym typeface="Verdana Bold" charset="0"/>
              </a:rPr>
              <a:t>„Papst Franziskus plane zum Reformationsjubiläum</a:t>
            </a:r>
          </a:p>
          <a:p>
            <a:pPr algn="l" defTabSz="457200"/>
            <a:r>
              <a:rPr lang="de-DE" dirty="0" smtClean="0">
                <a:latin typeface="Verdana Bold" charset="0"/>
                <a:ea typeface="Verdana Bold" charset="0"/>
                <a:cs typeface="Verdana Bold" charset="0"/>
                <a:sym typeface="Verdana Bold" charset="0"/>
              </a:rPr>
              <a:t>eine spektakuläre Erklärung, die möglichst viele christliche Gruppierungen unterzeichnen sollen.“</a:t>
            </a: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algn="l" defTabSz="457200"/>
            <a:endParaRPr lang="de-DE" sz="4400"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sz="3000" i="1" dirty="0" smtClean="0">
              <a:latin typeface="Verdana Bold" charset="0"/>
              <a:ea typeface="Verdana Bold" charset="0"/>
              <a:cs typeface="Verdana Bold" charset="0"/>
              <a:sym typeface="Verdana Bold" charset="0"/>
            </a:endParaRPr>
          </a:p>
          <a:p>
            <a:pPr algn="l" defTabSz="457200"/>
            <a:endParaRPr lang="de-DE" sz="3000" dirty="0" smtClean="0">
              <a:latin typeface="Verdana Bold" charset="0"/>
              <a:ea typeface="Verdana Bold" charset="0"/>
              <a:cs typeface="Verdana Bold" charset="0"/>
              <a:sym typeface="Verdana Bold" charset="0"/>
            </a:endParaRPr>
          </a:p>
          <a:p>
            <a:pPr algn="l" defTabSz="457200"/>
            <a:endParaRPr lang="de-DE" sz="3000" dirty="0">
              <a:latin typeface="Verdana Bold" charset="0"/>
              <a:ea typeface="Verdana Bold" charset="0"/>
              <a:cs typeface="Verdana Bold" charset="0"/>
              <a:sym typeface="Verdana Bold" charset="0"/>
            </a:endParaRPr>
          </a:p>
        </p:txBody>
      </p:sp>
      <p:pic>
        <p:nvPicPr>
          <p:cNvPr id="3" name="Grafik 2" descr="data.jpg"/>
          <p:cNvPicPr>
            <a:picLocks noGrp="1" noChangeAspect="1"/>
          </p:cNvPicPr>
          <p:nvPr isPhoto="1"/>
        </p:nvPicPr>
        <p:blipFill>
          <a:blip r:embed="rId2" cstate="print">
            <a:lum/>
          </a:blip>
          <a:stretch>
            <a:fillRect/>
          </a:stretch>
        </p:blipFill>
        <p:spPr>
          <a:xfrm>
            <a:off x="7078464" y="1276400"/>
            <a:ext cx="4838215" cy="2721496"/>
          </a:xfrm>
          <a:prstGeom prst="rect">
            <a:avLst/>
          </a:prstGeom>
          <a:noFill/>
          <a:ln>
            <a:noFill/>
          </a:ln>
        </p:spPr>
      </p:pic>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Grp="1" noChangeArrowheads="1"/>
          </p:cNvSpPr>
          <p:nvPr>
            <p:ph type="ctrTitle"/>
          </p:nvPr>
        </p:nvSpPr>
        <p:spPr>
          <a:xfrm>
            <a:off x="0" y="-451792"/>
            <a:ext cx="13004800" cy="10205392"/>
          </a:xfrm>
        </p:spPr>
        <p:txBody>
          <a:bodyPr anchor="t"/>
          <a:lstStyle/>
          <a:p>
            <a:pPr eaLnBrk="1"/>
            <a:r>
              <a:rPr lang="de-DE" dirty="0" smtClean="0">
                <a:solidFill>
                  <a:schemeClr val="tx1"/>
                </a:solidFill>
              </a:rPr>
              <a:t/>
            </a:r>
            <a:br>
              <a:rPr lang="de-DE" dirty="0" smtClean="0">
                <a:solidFill>
                  <a:schemeClr val="tx1"/>
                </a:solidFill>
              </a:rPr>
            </a:br>
            <a:r>
              <a:rPr lang="de-DE" sz="6600" dirty="0" smtClean="0">
                <a:solidFill>
                  <a:schemeClr val="tx1"/>
                </a:solidFill>
              </a:rPr>
              <a:t>„Historischer </a:t>
            </a:r>
            <a:r>
              <a:rPr lang="de-DE" sz="6600" dirty="0" err="1" smtClean="0">
                <a:solidFill>
                  <a:schemeClr val="tx1"/>
                </a:solidFill>
              </a:rPr>
              <a:t>Besuch“Juni</a:t>
            </a:r>
            <a:r>
              <a:rPr lang="de-DE" sz="6600" dirty="0" smtClean="0">
                <a:solidFill>
                  <a:schemeClr val="tx1"/>
                </a:solidFill>
              </a:rPr>
              <a:t> 2014</a:t>
            </a:r>
            <a:r>
              <a:rPr lang="de-DE" sz="6000" dirty="0" smtClean="0">
                <a:solidFill>
                  <a:schemeClr val="tx1"/>
                </a:solidFill>
              </a:rPr>
              <a:t>:</a:t>
            </a:r>
            <a:r>
              <a:rPr lang="de-DE" dirty="0" smtClean="0">
                <a:solidFill>
                  <a:schemeClr val="tx1"/>
                </a:solidFill>
              </a:rPr>
              <a:t/>
            </a:r>
            <a:br>
              <a:rPr lang="de-DE" dirty="0" smtClean="0">
                <a:solidFill>
                  <a:schemeClr val="tx1"/>
                </a:solidFill>
              </a:rPr>
            </a:br>
            <a:r>
              <a:rPr lang="de-DE" sz="5400" dirty="0" smtClean="0">
                <a:solidFill>
                  <a:schemeClr val="tx1"/>
                </a:solidFill>
              </a:rPr>
              <a:t>Franziskus besucht die Pfingstkirche in </a:t>
            </a:r>
            <a:r>
              <a:rPr lang="de-DE" sz="5400" dirty="0" err="1" smtClean="0">
                <a:solidFill>
                  <a:schemeClr val="tx1"/>
                </a:solidFill>
              </a:rPr>
              <a:t>Caserta</a:t>
            </a:r>
            <a:r>
              <a:rPr lang="de-DE" sz="5400" dirty="0" smtClean="0">
                <a:solidFill>
                  <a:schemeClr val="tx1"/>
                </a:solidFill>
              </a:rPr>
              <a:t> bei Neapel und bitte um Vergebung für die Fehler, die Katholiken gegenüber Pfingstlern gemacht haben.</a:t>
            </a:r>
            <a:r>
              <a:rPr lang="de-DE" sz="6000" dirty="0" smtClean="0">
                <a:solidFill>
                  <a:schemeClr val="tx1"/>
                </a:solidFill>
              </a:rPr>
              <a:t/>
            </a:r>
            <a:br>
              <a:rPr lang="de-DE" sz="6000" dirty="0" smtClean="0">
                <a:solidFill>
                  <a:schemeClr val="tx1"/>
                </a:solidFill>
              </a:rPr>
            </a:br>
            <a:r>
              <a:rPr lang="de-DE" sz="6000" dirty="0" smtClean="0">
                <a:solidFill>
                  <a:schemeClr val="tx1"/>
                </a:solidFill>
              </a:rPr>
              <a:t/>
            </a:r>
            <a:br>
              <a:rPr lang="de-DE" sz="6000" dirty="0" smtClean="0">
                <a:solidFill>
                  <a:schemeClr val="tx1"/>
                </a:solidFill>
              </a:rPr>
            </a:br>
            <a:r>
              <a:rPr lang="de-DE" sz="4800" dirty="0" smtClean="0">
                <a:solidFill>
                  <a:schemeClr val="tx1"/>
                </a:solidFill>
              </a:rPr>
              <a:t>Pfingstpastor </a:t>
            </a:r>
            <a:r>
              <a:rPr lang="de-DE" sz="4800" dirty="0" err="1" smtClean="0">
                <a:solidFill>
                  <a:schemeClr val="tx1"/>
                </a:solidFill>
              </a:rPr>
              <a:t>Traettino</a:t>
            </a:r>
            <a:r>
              <a:rPr lang="de-DE" sz="4800" dirty="0" smtClean="0">
                <a:solidFill>
                  <a:schemeClr val="tx1"/>
                </a:solidFill>
              </a:rPr>
              <a:t>: „Dafür haben Persönlichkeiten gesorgt wie John </a:t>
            </a:r>
            <a:r>
              <a:rPr lang="de-DE" sz="4800" dirty="0" err="1" smtClean="0">
                <a:solidFill>
                  <a:schemeClr val="tx1"/>
                </a:solidFill>
              </a:rPr>
              <a:t>Stott,Billy</a:t>
            </a:r>
            <a:r>
              <a:rPr lang="de-DE" sz="4800" dirty="0" smtClean="0">
                <a:solidFill>
                  <a:schemeClr val="tx1"/>
                </a:solidFill>
              </a:rPr>
              <a:t> Graham, L. </a:t>
            </a:r>
            <a:r>
              <a:rPr lang="de-DE" sz="4800" dirty="0" err="1" smtClean="0">
                <a:solidFill>
                  <a:schemeClr val="tx1"/>
                </a:solidFill>
              </a:rPr>
              <a:t>Cunnigham</a:t>
            </a:r>
            <a:r>
              <a:rPr lang="de-DE" sz="4800" dirty="0" smtClean="0">
                <a:solidFill>
                  <a:schemeClr val="tx1"/>
                </a:solidFill>
              </a:rPr>
              <a:t>, Nicky </a:t>
            </a:r>
            <a:r>
              <a:rPr lang="de-DE" sz="4800" dirty="0" err="1" smtClean="0">
                <a:solidFill>
                  <a:schemeClr val="tx1"/>
                </a:solidFill>
              </a:rPr>
              <a:t>Gumble</a:t>
            </a:r>
            <a:r>
              <a:rPr lang="de-DE" sz="4800" dirty="0" smtClean="0">
                <a:solidFill>
                  <a:schemeClr val="tx1"/>
                </a:solidFill>
              </a:rPr>
              <a:t>, Rick Warren und Tim Keller“  </a:t>
            </a:r>
            <a:r>
              <a:rPr lang="de-DE" sz="4800" dirty="0" smtClean="0"/>
              <a:t/>
            </a:r>
            <a:br>
              <a:rPr lang="de-DE" sz="4800" dirty="0" smtClean="0"/>
            </a:br>
            <a:endParaRPr lang="de-DE" sz="4000" dirty="0" smtClean="0">
              <a:solidFill>
                <a:srgbClr val="FFE4AC"/>
              </a:solidFill>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p:cNvSpPr>
          <p:nvPr/>
        </p:nvSpPr>
        <p:spPr bwMode="auto">
          <a:xfrm>
            <a:off x="669752" y="700336"/>
            <a:ext cx="11676063" cy="5139869"/>
          </a:xfrm>
          <a:prstGeom prst="rect">
            <a:avLst/>
          </a:prstGeom>
          <a:noFill/>
          <a:ln w="12700" cap="flat" cmpd="sng">
            <a:noFill/>
            <a:prstDash val="solid"/>
            <a:miter lim="0"/>
            <a:headEnd type="none" w="med" len="med"/>
            <a:tailEnd type="none" w="med" len="med"/>
          </a:ln>
          <a:effectLst/>
        </p:spPr>
        <p:txBody>
          <a:bodyPr wrap="square" lIns="0" tIns="0" rIns="0" bIns="0">
            <a:spAutoFit/>
          </a:bodyPr>
          <a:lstStyle/>
          <a:p>
            <a:pPr marL="514350" indent="-514350" algn="l" defTabSz="457200"/>
            <a:r>
              <a:rPr lang="de-DE" sz="3200" dirty="0" smtClean="0">
                <a:latin typeface="Verdana Bold"/>
                <a:ea typeface="Verdana" pitchFamily="34" charset="0"/>
                <a:cs typeface="Verdana" pitchFamily="34" charset="0"/>
                <a:sym typeface="Verdana" pitchFamily="34" charset="0"/>
              </a:rPr>
              <a:t>73-79  Provinzial des Jesuitenordens in Argentinien</a:t>
            </a:r>
          </a:p>
          <a:p>
            <a:pPr marL="514350" indent="-514350" algn="l" defTabSz="457200">
              <a:buAutoNum type="arabicPlain" startAt="1973"/>
            </a:pPr>
            <a:r>
              <a:rPr lang="de-DE" sz="3200" dirty="0" smtClean="0">
                <a:latin typeface="Verdana Bold"/>
                <a:ea typeface="Verdana" pitchFamily="34" charset="0"/>
                <a:cs typeface="Verdana" pitchFamily="34" charset="0"/>
                <a:sym typeface="Verdana" pitchFamily="34" charset="0"/>
              </a:rPr>
              <a:t>    Ablegung der „feierlichen ewigen </a:t>
            </a:r>
            <a:r>
              <a:rPr lang="de-DE" sz="3200" dirty="0" err="1" smtClean="0">
                <a:latin typeface="Verdana Bold"/>
                <a:ea typeface="Verdana" pitchFamily="34" charset="0"/>
                <a:cs typeface="Verdana" pitchFamily="34" charset="0"/>
                <a:sym typeface="Verdana" pitchFamily="34" charset="0"/>
              </a:rPr>
              <a:t>Gelübte</a:t>
            </a:r>
            <a:r>
              <a:rPr lang="de-DE" sz="3200" dirty="0" smtClean="0">
                <a:latin typeface="Verdana Bold"/>
                <a:ea typeface="Verdana" pitchFamily="34" charset="0"/>
                <a:cs typeface="Verdana" pitchFamily="34" charset="0"/>
                <a:sym typeface="Verdana" pitchFamily="34" charset="0"/>
              </a:rPr>
              <a:t>“</a:t>
            </a:r>
          </a:p>
          <a:p>
            <a:pPr algn="l" defTabSz="457200"/>
            <a:r>
              <a:rPr lang="de-DE" dirty="0" smtClean="0">
                <a:latin typeface="Verdana Bold"/>
                <a:ea typeface="Verdana Bold" charset="0"/>
                <a:cs typeface="Verdana Bold" charset="0"/>
                <a:sym typeface="Verdana Bold" charset="0"/>
              </a:rPr>
              <a:t>80</a:t>
            </a:r>
            <a:r>
              <a:rPr lang="de-DE" b="1" dirty="0" smtClean="0">
                <a:latin typeface="Verdana Bold"/>
                <a:ea typeface="Verdana Bold" charset="0"/>
                <a:cs typeface="Verdana Bold" charset="0"/>
                <a:sym typeface="Verdana Bold" charset="0"/>
              </a:rPr>
              <a:t>-</a:t>
            </a:r>
            <a:r>
              <a:rPr lang="de-DE" dirty="0" smtClean="0">
                <a:latin typeface="Verdana Bold"/>
                <a:ea typeface="Verdana Bold" charset="0"/>
                <a:cs typeface="Verdana Bold" charset="0"/>
                <a:sym typeface="Verdana Bold" charset="0"/>
              </a:rPr>
              <a:t>86 Rektor des </a:t>
            </a:r>
            <a:r>
              <a:rPr lang="de-DE" dirty="0" err="1" smtClean="0">
                <a:latin typeface="Verdana Bold"/>
                <a:ea typeface="Verdana Bold" charset="0"/>
                <a:cs typeface="Verdana Bold" charset="0"/>
                <a:sym typeface="Verdana Bold" charset="0"/>
              </a:rPr>
              <a:t>Colegio</a:t>
            </a:r>
            <a:r>
              <a:rPr lang="de-DE" dirty="0" smtClean="0">
                <a:latin typeface="Verdana Bold"/>
                <a:ea typeface="Verdana Bold" charset="0"/>
                <a:cs typeface="Verdana Bold" charset="0"/>
                <a:sym typeface="Verdana Bold" charset="0"/>
              </a:rPr>
              <a:t> Maximo San José</a:t>
            </a:r>
          </a:p>
          <a:p>
            <a:pPr marL="742950" indent="-742950" algn="l" defTabSz="457200">
              <a:buAutoNum type="arabicPlain" startAt="1986"/>
            </a:pPr>
            <a:r>
              <a:rPr lang="de-DE" dirty="0" smtClean="0">
                <a:latin typeface="Verdana Bold"/>
                <a:ea typeface="Verdana Bold" charset="0"/>
                <a:cs typeface="Verdana Bold" charset="0"/>
                <a:sym typeface="Verdana Bold" charset="0"/>
              </a:rPr>
              <a:t>  Forschungsauftrag an der </a:t>
            </a:r>
            <a:r>
              <a:rPr lang="de-DE" dirty="0" err="1" smtClean="0">
                <a:latin typeface="Verdana Bold"/>
                <a:ea typeface="Verdana Bold" charset="0"/>
                <a:cs typeface="Verdana Bold" charset="0"/>
                <a:sym typeface="Verdana Bold" charset="0"/>
              </a:rPr>
              <a:t>Philos</a:t>
            </a:r>
            <a:r>
              <a:rPr lang="de-DE" dirty="0" smtClean="0">
                <a:latin typeface="Verdana Bold"/>
                <a:ea typeface="Verdana Bold" charset="0"/>
                <a:cs typeface="Verdana Bold" charset="0"/>
                <a:sym typeface="Verdana Bold" charset="0"/>
              </a:rPr>
              <a:t>.-Theologischen</a:t>
            </a:r>
          </a:p>
          <a:p>
            <a:pPr marL="742950" indent="-742950" algn="l" defTabSz="457200"/>
            <a:r>
              <a:rPr lang="de-DE" dirty="0" smtClean="0">
                <a:latin typeface="Verdana Bold"/>
                <a:ea typeface="Verdana Bold" charset="0"/>
                <a:cs typeface="Verdana Bold" charset="0"/>
                <a:sym typeface="Verdana Bold" charset="0"/>
              </a:rPr>
              <a:t>          Hochschule in St. Georgen (Frankfurt a.M.)</a:t>
            </a:r>
          </a:p>
          <a:p>
            <a:pPr marL="742950" indent="-742950" algn="l" defTabSz="457200"/>
            <a:r>
              <a:rPr lang="de-DE" dirty="0" smtClean="0">
                <a:latin typeface="Verdana Bold"/>
                <a:ea typeface="Verdana Bold" charset="0"/>
                <a:cs typeface="Verdana Bold" charset="0"/>
                <a:sym typeface="Verdana Bold" charset="0"/>
              </a:rPr>
              <a:t>86-90 Spiritual (Beichtvater) in Buenos Aires</a:t>
            </a:r>
          </a:p>
          <a:p>
            <a:pPr marL="742950" indent="-742950" algn="l" defTabSz="457200">
              <a:buAutoNum type="arabicPlain" startAt="1992"/>
            </a:pPr>
            <a:r>
              <a:rPr lang="de-DE" dirty="0" smtClean="0">
                <a:latin typeface="Verdana Bold"/>
                <a:ea typeface="Verdana Bold" charset="0"/>
                <a:cs typeface="Verdana Bold" charset="0"/>
                <a:sym typeface="Verdana Bold" charset="0"/>
              </a:rPr>
              <a:t>  Ernennung zum Weihbischof durch Papst</a:t>
            </a:r>
          </a:p>
          <a:p>
            <a:pPr marL="742950" indent="-742950" algn="l" defTabSz="457200"/>
            <a:r>
              <a:rPr lang="de-DE" dirty="0" smtClean="0">
                <a:latin typeface="Verdana Bold"/>
                <a:ea typeface="Verdana Bold" charset="0"/>
                <a:cs typeface="Verdana Bold" charset="0"/>
                <a:sym typeface="Verdana Bold" charset="0"/>
              </a:rPr>
              <a:t>          Johannes Paul II.</a:t>
            </a:r>
            <a:endParaRPr lang="de-DE" b="1" dirty="0" smtClean="0">
              <a:latin typeface="Verdana Bold"/>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algn="l" defTabSz="457200"/>
            <a:endParaRPr lang="de-DE" sz="1800" dirty="0">
              <a:solidFill>
                <a:srgbClr val="000000"/>
              </a:solidFill>
            </a:endParaRPr>
          </a:p>
        </p:txBody>
      </p:sp>
      <p:pic>
        <p:nvPicPr>
          <p:cNvPr id="3" name="Grafik 2" descr="Scannen 5.jpeg"/>
          <p:cNvPicPr>
            <a:picLocks noGrp="1" noChangeAspect="1"/>
          </p:cNvPicPr>
          <p:nvPr isPhoto="1"/>
        </p:nvPicPr>
        <p:blipFill>
          <a:blip r:embed="rId2" cstate="print">
            <a:lum/>
          </a:blip>
          <a:stretch>
            <a:fillRect/>
          </a:stretch>
        </p:blipFill>
        <p:spPr>
          <a:xfrm>
            <a:off x="3406056" y="5164832"/>
            <a:ext cx="5928017" cy="3971566"/>
          </a:xfrm>
          <a:prstGeom prst="rect">
            <a:avLst/>
          </a:prstGeom>
          <a:noFill/>
          <a:ln>
            <a:noFill/>
          </a:ln>
        </p:spPr>
      </p:pic>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Für Wolfgang\Scan 3.jpg"/>
          <p:cNvPicPr>
            <a:picLocks noChangeAspect="1" noChangeArrowheads="1"/>
          </p:cNvPicPr>
          <p:nvPr/>
        </p:nvPicPr>
        <p:blipFill>
          <a:blip r:embed="rId2" cstate="print"/>
          <a:srcRect/>
          <a:stretch>
            <a:fillRect/>
          </a:stretch>
        </p:blipFill>
        <p:spPr bwMode="auto">
          <a:xfrm>
            <a:off x="101600" y="990600"/>
            <a:ext cx="12801600" cy="77724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Für Wolfgang\Scan 2.jpg"/>
          <p:cNvPicPr>
            <a:picLocks noChangeAspect="1" noChangeArrowheads="1"/>
          </p:cNvPicPr>
          <p:nvPr/>
        </p:nvPicPr>
        <p:blipFill>
          <a:blip r:embed="rId2" cstate="print"/>
          <a:srcRect/>
          <a:stretch>
            <a:fillRect/>
          </a:stretch>
        </p:blipFill>
        <p:spPr bwMode="auto">
          <a:xfrm>
            <a:off x="3044760" y="0"/>
            <a:ext cx="6915280" cy="97536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Grp="1" noChangeArrowheads="1"/>
          </p:cNvSpPr>
          <p:nvPr>
            <p:ph type="ctrTitle"/>
          </p:nvPr>
        </p:nvSpPr>
        <p:spPr>
          <a:xfrm>
            <a:off x="0" y="0"/>
            <a:ext cx="13004800" cy="9753600"/>
          </a:xfrm>
        </p:spPr>
        <p:txBody>
          <a:bodyPr anchor="t"/>
          <a:lstStyle/>
          <a:p>
            <a:pPr eaLnBrk="1"/>
            <a:r>
              <a:rPr lang="de-DE" dirty="0" smtClean="0">
                <a:solidFill>
                  <a:schemeClr val="tx1"/>
                </a:solidFill>
              </a:rPr>
              <a:t/>
            </a:r>
            <a:br>
              <a:rPr lang="de-DE" dirty="0" smtClean="0">
                <a:solidFill>
                  <a:schemeClr val="tx1"/>
                </a:solidFill>
              </a:rPr>
            </a:br>
            <a:r>
              <a:rPr lang="de-DE" dirty="0" smtClean="0">
                <a:solidFill>
                  <a:schemeClr val="tx1"/>
                </a:solidFill>
              </a:rPr>
              <a:t>Januar 2015:</a:t>
            </a:r>
            <a:br>
              <a:rPr lang="de-DE" dirty="0" smtClean="0">
                <a:solidFill>
                  <a:schemeClr val="tx1"/>
                </a:solidFill>
              </a:rPr>
            </a:br>
            <a:r>
              <a:rPr lang="de-DE" sz="5400" dirty="0" smtClean="0">
                <a:solidFill>
                  <a:schemeClr val="tx1"/>
                </a:solidFill>
              </a:rPr>
              <a:t>„Der Versöhner des Jahres: Franziskus!“</a:t>
            </a:r>
            <a:br>
              <a:rPr lang="de-DE" sz="5400" dirty="0" smtClean="0">
                <a:solidFill>
                  <a:schemeClr val="tx1"/>
                </a:solidFill>
              </a:rPr>
            </a:br>
            <a:r>
              <a:rPr lang="de-DE" dirty="0" smtClean="0">
                <a:solidFill>
                  <a:schemeClr val="tx1"/>
                </a:solidFill>
              </a:rPr>
              <a:t/>
            </a:r>
            <a:br>
              <a:rPr lang="de-DE" dirty="0" smtClean="0">
                <a:solidFill>
                  <a:schemeClr val="tx1"/>
                </a:solidFill>
              </a:rPr>
            </a:br>
            <a:r>
              <a:rPr lang="de-DE" sz="5400" dirty="0" smtClean="0">
                <a:solidFill>
                  <a:schemeClr val="tx1"/>
                </a:solidFill>
              </a:rPr>
              <a:t>„Die Allianz hat recht, wenn sie feststellt, dass die Beziehungen zwischen Rom und den Evangelikalen noch nie in der Kirchengeschichte so eng waren wie gegenwärtig. </a:t>
            </a:r>
            <a:r>
              <a:rPr lang="de-DE" sz="4800" dirty="0" smtClean="0">
                <a:solidFill>
                  <a:schemeClr val="tx1"/>
                </a:solidFill>
              </a:rPr>
              <a:t>  </a:t>
            </a:r>
            <a:r>
              <a:rPr lang="de-DE" sz="4800" dirty="0" smtClean="0"/>
              <a:t/>
            </a:r>
            <a:br>
              <a:rPr lang="de-DE" sz="4800" dirty="0" smtClean="0"/>
            </a:br>
            <a:r>
              <a:rPr lang="de-DE" sz="3600" dirty="0" smtClean="0"/>
              <a:t>(Helmuth Matthies in </a:t>
            </a:r>
            <a:r>
              <a:rPr lang="de-DE" sz="3600" dirty="0" err="1" smtClean="0"/>
              <a:t>idea</a:t>
            </a:r>
            <a:r>
              <a:rPr lang="de-DE" sz="3600" dirty="0" smtClean="0"/>
              <a:t> 1.015)</a:t>
            </a:r>
            <a:br>
              <a:rPr lang="de-DE" sz="3600" dirty="0" smtClean="0"/>
            </a:br>
            <a:endParaRPr lang="de-DE" sz="4000" dirty="0" smtClean="0">
              <a:solidFill>
                <a:srgbClr val="FFE4AC"/>
              </a:solidFill>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Grp="1" noChangeArrowheads="1"/>
          </p:cNvSpPr>
          <p:nvPr>
            <p:ph type="ctrTitle"/>
          </p:nvPr>
        </p:nvSpPr>
        <p:spPr>
          <a:xfrm>
            <a:off x="0" y="0"/>
            <a:ext cx="13004800" cy="9753600"/>
          </a:xfrm>
        </p:spPr>
        <p:txBody>
          <a:bodyPr anchor="t"/>
          <a:lstStyle/>
          <a:p>
            <a:pPr eaLnBrk="1"/>
            <a:r>
              <a:rPr lang="de-DE" dirty="0" smtClean="0">
                <a:solidFill>
                  <a:schemeClr val="tx1"/>
                </a:solidFill>
              </a:rPr>
              <a:t/>
            </a:r>
            <a:br>
              <a:rPr lang="de-DE" dirty="0" smtClean="0">
                <a:solidFill>
                  <a:schemeClr val="tx1"/>
                </a:solidFill>
              </a:rPr>
            </a:br>
            <a:r>
              <a:rPr lang="de-DE" dirty="0" smtClean="0">
                <a:solidFill>
                  <a:schemeClr val="tx1"/>
                </a:solidFill>
              </a:rPr>
              <a:t>Herbst 2015:</a:t>
            </a:r>
            <a:br>
              <a:rPr lang="de-DE" dirty="0" smtClean="0">
                <a:solidFill>
                  <a:schemeClr val="tx1"/>
                </a:solidFill>
              </a:rPr>
            </a:br>
            <a:r>
              <a:rPr lang="de-DE" dirty="0" smtClean="0">
                <a:solidFill>
                  <a:schemeClr val="tx1"/>
                </a:solidFill>
              </a:rPr>
              <a:t/>
            </a:r>
            <a:br>
              <a:rPr lang="de-DE" dirty="0" smtClean="0">
                <a:solidFill>
                  <a:schemeClr val="tx1"/>
                </a:solidFill>
              </a:rPr>
            </a:br>
            <a:r>
              <a:rPr lang="de-DE" dirty="0" smtClean="0">
                <a:solidFill>
                  <a:schemeClr val="tx1"/>
                </a:solidFill>
              </a:rPr>
              <a:t>Dreiwöchige Familiensynode im Vatikan</a:t>
            </a:r>
            <a:br>
              <a:rPr lang="de-DE" dirty="0" smtClean="0">
                <a:solidFill>
                  <a:schemeClr val="tx1"/>
                </a:solidFill>
              </a:rPr>
            </a:br>
            <a:r>
              <a:rPr lang="de-DE" dirty="0" smtClean="0">
                <a:solidFill>
                  <a:schemeClr val="tx1"/>
                </a:solidFill>
              </a:rPr>
              <a:t/>
            </a:r>
            <a:br>
              <a:rPr lang="de-DE" dirty="0" smtClean="0">
                <a:solidFill>
                  <a:schemeClr val="tx1"/>
                </a:solidFill>
              </a:rPr>
            </a:br>
            <a:r>
              <a:rPr lang="de-DE" sz="4800" dirty="0" smtClean="0">
                <a:solidFill>
                  <a:schemeClr val="tx1"/>
                </a:solidFill>
              </a:rPr>
              <a:t>(Einziger Teilnehmer aus Deutschland: </a:t>
            </a:r>
            <a:br>
              <a:rPr lang="de-DE" sz="4800" dirty="0" smtClean="0">
                <a:solidFill>
                  <a:schemeClr val="tx1"/>
                </a:solidFill>
              </a:rPr>
            </a:br>
            <a:r>
              <a:rPr lang="de-DE" sz="4800" dirty="0" smtClean="0">
                <a:solidFill>
                  <a:schemeClr val="tx1"/>
                </a:solidFill>
              </a:rPr>
              <a:t>Prof. </a:t>
            </a:r>
            <a:r>
              <a:rPr lang="de-DE" sz="4800" dirty="0" err="1" smtClean="0">
                <a:solidFill>
                  <a:schemeClr val="tx1"/>
                </a:solidFill>
              </a:rPr>
              <a:t>Dr.Thomas</a:t>
            </a:r>
            <a:r>
              <a:rPr lang="de-DE" sz="4800" dirty="0" smtClean="0">
                <a:solidFill>
                  <a:schemeClr val="tx1"/>
                </a:solidFill>
              </a:rPr>
              <a:t> Schirrmacher, Vorsitzender der </a:t>
            </a:r>
            <a:r>
              <a:rPr lang="de-DE" sz="4800" dirty="0" err="1" smtClean="0">
                <a:solidFill>
                  <a:schemeClr val="tx1"/>
                </a:solidFill>
              </a:rPr>
              <a:t>theol</a:t>
            </a:r>
            <a:r>
              <a:rPr lang="de-DE" sz="4800" dirty="0" smtClean="0">
                <a:solidFill>
                  <a:schemeClr val="tx1"/>
                </a:solidFill>
              </a:rPr>
              <a:t>. Kommission der WEA)</a:t>
            </a:r>
            <a:r>
              <a:rPr lang="de-DE" dirty="0" smtClean="0">
                <a:solidFill>
                  <a:schemeClr val="tx1"/>
                </a:solidFill>
              </a:rPr>
              <a:t/>
            </a:r>
            <a:br>
              <a:rPr lang="de-DE" dirty="0" smtClean="0">
                <a:solidFill>
                  <a:schemeClr val="tx1"/>
                </a:solidFill>
              </a:rPr>
            </a:br>
            <a:r>
              <a:rPr lang="de-DE" dirty="0" smtClean="0">
                <a:solidFill>
                  <a:schemeClr val="tx1"/>
                </a:solidFill>
              </a:rPr>
              <a:t/>
            </a:r>
            <a:br>
              <a:rPr lang="de-DE" dirty="0" smtClean="0">
                <a:solidFill>
                  <a:schemeClr val="tx1"/>
                </a:solidFill>
              </a:rPr>
            </a:br>
            <a:endParaRPr lang="de-DE" sz="4000" dirty="0" smtClean="0">
              <a:solidFill>
                <a:srgbClr val="FFE4AC"/>
              </a:solidFill>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img.welt.de/img/deutschland/crop148322453/6429405398-ci16x9-w780/Papst-Franziskus-und-dem-deutschen-Theol.jpg"/>
          <p:cNvPicPr>
            <a:picLocks noChangeAspect="1" noChangeArrowheads="1"/>
          </p:cNvPicPr>
          <p:nvPr/>
        </p:nvPicPr>
        <p:blipFill>
          <a:blip r:embed="rId2" cstate="print"/>
          <a:srcRect/>
          <a:stretch>
            <a:fillRect/>
          </a:stretch>
        </p:blipFill>
        <p:spPr bwMode="auto">
          <a:xfrm>
            <a:off x="0" y="1060376"/>
            <a:ext cx="13004800" cy="7632848"/>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5134248" y="1420416"/>
            <a:ext cx="7438504" cy="7294305"/>
          </a:xfrm>
          <a:prstGeom prst="rect">
            <a:avLst/>
          </a:prstGeom>
        </p:spPr>
        <p:txBody>
          <a:bodyPr wrap="square">
            <a:spAutoFit/>
          </a:bodyPr>
          <a:lstStyle/>
          <a:p>
            <a:r>
              <a:rPr lang="de-DE" dirty="0" smtClean="0"/>
              <a:t>Die beiden verstanden sich. Wie der oberste Katholik und der ranghöchste evangelikale Theologe im Vatikan die Köpfe zusammensteckten, wie sie sich täglich austauschten, das Kaffeetässchen in der Hand, das fiel so manchem </a:t>
            </a:r>
            <a:r>
              <a:rPr lang="de-DE" dirty="0" err="1" smtClean="0"/>
              <a:t>Synodenteilnehmer</a:t>
            </a:r>
            <a:r>
              <a:rPr lang="de-DE" dirty="0" smtClean="0"/>
              <a:t> auf. Und tatsächlich verbarg sich dahinter mehr als nur der freundliche Austausch zwischen den Köpfen einst verfeindeter Konfessionen.</a:t>
            </a:r>
          </a:p>
        </p:txBody>
      </p:sp>
      <p:pic>
        <p:nvPicPr>
          <p:cNvPr id="67586" name="Picture 2" descr="http://www.bonn-evangelisch.de/Bilderintern/Papst_und_Schirmacher_rdax_800x1200.jpg"/>
          <p:cNvPicPr>
            <a:picLocks noChangeAspect="1" noChangeArrowheads="1"/>
          </p:cNvPicPr>
          <p:nvPr/>
        </p:nvPicPr>
        <p:blipFill>
          <a:blip r:embed="rId2" cstate="print"/>
          <a:srcRect/>
          <a:stretch>
            <a:fillRect/>
          </a:stretch>
        </p:blipFill>
        <p:spPr bwMode="auto">
          <a:xfrm>
            <a:off x="278408" y="1517475"/>
            <a:ext cx="4495800" cy="6743701"/>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0" y="1132384"/>
            <a:ext cx="13004800" cy="8402300"/>
          </a:xfrm>
          <a:prstGeom prst="rect">
            <a:avLst/>
          </a:prstGeom>
        </p:spPr>
        <p:txBody>
          <a:bodyPr wrap="square">
            <a:spAutoFit/>
          </a:bodyPr>
          <a:lstStyle/>
          <a:p>
            <a:r>
              <a:rPr lang="de-DE" b="1" dirty="0" smtClean="0"/>
              <a:t>Während der dreiwöchigen Familiensynode der </a:t>
            </a:r>
            <a:r>
              <a:rPr lang="de-DE" b="1" dirty="0" smtClean="0">
                <a:hlinkClick r:id="rId2"/>
              </a:rPr>
              <a:t>katholischen Kirche</a:t>
            </a:r>
            <a:r>
              <a:rPr lang="de-DE" b="1" dirty="0" smtClean="0"/>
              <a:t> in Rom schmiedeten </a:t>
            </a:r>
            <a:r>
              <a:rPr lang="de-DE" b="1" dirty="0" smtClean="0">
                <a:hlinkClick r:id="rId3"/>
              </a:rPr>
              <a:t>Papst Franziskus</a:t>
            </a:r>
            <a:r>
              <a:rPr lang="de-DE" b="1" dirty="0" smtClean="0"/>
              <a:t> und Thomas Schirrmacher, Chef-Theologe der Weltweiten Evangelischen Allianz (WEA), ein familienpolitisches Kampfbündnis. Sie wollen im Namen von rund 1,2 Milliarden Katholiken und rund 600 Millionen Evangelikalen ihre </a:t>
            </a:r>
            <a:r>
              <a:rPr lang="de-DE" b="1" dirty="0" smtClean="0">
                <a:hlinkClick r:id="rId4"/>
              </a:rPr>
              <a:t>Kräfte</a:t>
            </a:r>
            <a:r>
              <a:rPr lang="de-DE" b="1" dirty="0" smtClean="0"/>
              <a:t> bündeln. Das bestätigte nun der deutsche Theologe Schirrmacher im Gespräch mit der "Welt". </a:t>
            </a:r>
          </a:p>
          <a:p>
            <a:r>
              <a:rPr lang="de-DE" b="1" dirty="0" smtClean="0"/>
              <a:t>Er nahm als einziger deutscher Protestant an der gesamten dreiwöchigen Synode teil und traf den Papst schon vorher fünfmal. Zudem tauschten sich WEA-Vertreter und der Päpstliche Rat für die Familie schon vor der Synode mehrfach aus, um ihre Kooperation abzustimmen.</a:t>
            </a:r>
            <a:endParaRPr lang="de-DE" b="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bucer.de/fileadmin/dateien/Dokumente/BQs/BQ300ff/BQ378/BQ378_3.jpg"/>
          <p:cNvPicPr>
            <a:picLocks noChangeAspect="1" noChangeArrowheads="1"/>
          </p:cNvPicPr>
          <p:nvPr/>
        </p:nvPicPr>
        <p:blipFill>
          <a:blip r:embed="rId2" cstate="print"/>
          <a:srcRect/>
          <a:stretch>
            <a:fillRect/>
          </a:stretch>
        </p:blipFill>
        <p:spPr bwMode="auto">
          <a:xfrm>
            <a:off x="453728" y="556320"/>
            <a:ext cx="6706144" cy="8778429"/>
          </a:xfrm>
          <a:prstGeom prst="rect">
            <a:avLst/>
          </a:prstGeom>
          <a:noFill/>
        </p:spPr>
      </p:pic>
      <p:sp>
        <p:nvSpPr>
          <p:cNvPr id="3" name="Rechteck 2"/>
          <p:cNvSpPr/>
          <p:nvPr/>
        </p:nvSpPr>
        <p:spPr>
          <a:xfrm>
            <a:off x="7438504" y="1204392"/>
            <a:ext cx="5566296" cy="6740307"/>
          </a:xfrm>
          <a:prstGeom prst="rect">
            <a:avLst/>
          </a:prstGeom>
        </p:spPr>
        <p:txBody>
          <a:bodyPr wrap="square">
            <a:spAutoFit/>
          </a:bodyPr>
          <a:lstStyle/>
          <a:p>
            <a:pPr algn="l"/>
            <a:r>
              <a:rPr lang="de-DE" dirty="0" smtClean="0"/>
              <a:t>In der Mitte des Petersdom nach dem Eröffnungs-Gottesdienst der Synode: </a:t>
            </a:r>
          </a:p>
          <a:p>
            <a:pPr algn="l"/>
            <a:r>
              <a:rPr lang="de-DE" dirty="0" smtClean="0"/>
              <a:t>von links: Patriarch Gregor III </a:t>
            </a:r>
            <a:r>
              <a:rPr lang="de-DE" dirty="0" err="1" smtClean="0"/>
              <a:t>Laham</a:t>
            </a:r>
            <a:r>
              <a:rPr lang="de-DE" dirty="0" smtClean="0"/>
              <a:t> von Damaskus, Oberhaupt aller ostkirchlichen Katholiken, </a:t>
            </a:r>
          </a:p>
          <a:p>
            <a:pPr algn="l"/>
            <a:r>
              <a:rPr lang="de-DE" dirty="0" smtClean="0"/>
              <a:t>Thomas Schirrmacher, Kardinal Schönborn, Wien.</a:t>
            </a:r>
            <a:endParaRPr lang="de-DE"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749872" y="6456908"/>
            <a:ext cx="9505056" cy="2308324"/>
          </a:xfrm>
          <a:prstGeom prst="rect">
            <a:avLst/>
          </a:prstGeom>
        </p:spPr>
        <p:txBody>
          <a:bodyPr wrap="square">
            <a:spAutoFit/>
          </a:bodyPr>
          <a:lstStyle/>
          <a:p>
            <a:r>
              <a:rPr lang="de-DE" dirty="0" smtClean="0"/>
              <a:t>Ökumenische Delegierte beim 50jährigen Jubiläum der Vatikansynode: von links: Methodistisch, Anglikanisch, Esstisch-Orthodox, Evangelikal, Lutherisch. </a:t>
            </a:r>
            <a:endParaRPr lang="de-DE" dirty="0"/>
          </a:p>
        </p:txBody>
      </p:sp>
      <p:pic>
        <p:nvPicPr>
          <p:cNvPr id="65538" name="Picture 2" descr="Ökumenische Delegierte beim 50jährigen Jubiläum der Vatikansynode: von links: Methodistisch, Anglikanisch, Esstisch-Orthodox, Evangelikal, Lutherisch."/>
          <p:cNvPicPr>
            <a:picLocks noChangeAspect="1" noChangeArrowheads="1"/>
          </p:cNvPicPr>
          <p:nvPr/>
        </p:nvPicPr>
        <p:blipFill>
          <a:blip r:embed="rId2" cstate="print"/>
          <a:srcRect/>
          <a:stretch>
            <a:fillRect/>
          </a:stretch>
        </p:blipFill>
        <p:spPr bwMode="auto">
          <a:xfrm>
            <a:off x="2974008" y="772344"/>
            <a:ext cx="7008780" cy="5256584"/>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Für Wolfgang\Scan 1.jpg"/>
          <p:cNvPicPr>
            <a:picLocks noChangeAspect="1" noChangeArrowheads="1"/>
          </p:cNvPicPr>
          <p:nvPr/>
        </p:nvPicPr>
        <p:blipFill>
          <a:blip r:embed="rId2" cstate="print"/>
          <a:srcRect/>
          <a:stretch>
            <a:fillRect/>
          </a:stretch>
        </p:blipFill>
        <p:spPr bwMode="auto">
          <a:xfrm>
            <a:off x="3316875" y="0"/>
            <a:ext cx="5921829" cy="97536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p:cNvSpPr>
          <p:nvPr/>
        </p:nvSpPr>
        <p:spPr bwMode="auto">
          <a:xfrm>
            <a:off x="663575" y="696913"/>
            <a:ext cx="11676063" cy="7478970"/>
          </a:xfrm>
          <a:prstGeom prst="rect">
            <a:avLst/>
          </a:prstGeom>
          <a:noFill/>
          <a:ln w="12700" cap="flat" cmpd="sng">
            <a:noFill/>
            <a:prstDash val="solid"/>
            <a:miter lim="0"/>
            <a:headEnd type="none" w="med" len="med"/>
            <a:tailEnd type="none" w="med" len="med"/>
          </a:ln>
          <a:effectLst/>
        </p:spPr>
        <p:txBody>
          <a:bodyPr wrap="square" lIns="0" tIns="0" rIns="0" bIns="0">
            <a:spAutoFit/>
          </a:bodyPr>
          <a:lstStyle/>
          <a:p>
            <a:pPr algn="l" defTabSz="457200"/>
            <a:endParaRPr lang="de-DE" dirty="0" smtClean="0">
              <a:latin typeface="Verdana Bold" charset="0"/>
              <a:ea typeface="Verdana Bold" charset="0"/>
              <a:cs typeface="Verdana Bold" charset="0"/>
              <a:sym typeface="Verdana Bold" charset="0"/>
            </a:endParaRPr>
          </a:p>
          <a:p>
            <a:pPr algn="l" defTabSz="457200"/>
            <a:endParaRPr lang="de-DE" dirty="0" smtClean="0">
              <a:latin typeface="Verdana Bold" charset="0"/>
              <a:ea typeface="Verdana Bold" charset="0"/>
              <a:cs typeface="Verdana Bold" charset="0"/>
              <a:sym typeface="Verdana Bold" charset="0"/>
            </a:endParaRPr>
          </a:p>
          <a:p>
            <a:pPr algn="l" defTabSz="457200"/>
            <a:endParaRPr lang="de-DE" dirty="0" smtClean="0">
              <a:latin typeface="Verdana Bold" charset="0"/>
              <a:ea typeface="Verdana Bold" charset="0"/>
              <a:cs typeface="Verdana Bold" charset="0"/>
              <a:sym typeface="Verdana Bold" charset="0"/>
            </a:endParaRPr>
          </a:p>
          <a:p>
            <a:pPr algn="l" defTabSz="457200"/>
            <a:endParaRPr lang="de-DE" dirty="0" smtClean="0">
              <a:latin typeface="Verdana Bold" charset="0"/>
              <a:ea typeface="Verdana Bold" charset="0"/>
              <a:cs typeface="Verdana Bold" charset="0"/>
              <a:sym typeface="Verdana Bold" charset="0"/>
            </a:endParaRPr>
          </a:p>
          <a:p>
            <a:pPr algn="l" defTabSz="457200"/>
            <a:endParaRPr lang="de-DE" dirty="0" smtClean="0">
              <a:latin typeface="Verdana Bold" charset="0"/>
              <a:ea typeface="Verdana Bold" charset="0"/>
              <a:cs typeface="Verdana Bold" charset="0"/>
              <a:sym typeface="Verdana Bold" charset="0"/>
            </a:endParaRPr>
          </a:p>
          <a:p>
            <a:pPr algn="l" defTabSz="457200"/>
            <a:r>
              <a:rPr lang="de-DE" dirty="0" smtClean="0">
                <a:latin typeface="Verdana Bold" charset="0"/>
                <a:ea typeface="Verdana Bold" charset="0"/>
                <a:cs typeface="Verdana Bold" charset="0"/>
                <a:sym typeface="Verdana Bold" charset="0"/>
              </a:rPr>
              <a:t>1998  Erzbischof von Buenos Aires</a:t>
            </a:r>
          </a:p>
          <a:p>
            <a:pPr marL="742950" indent="-742950" algn="l" defTabSz="457200">
              <a:buAutoNum type="arabicPlain" startAt="2001"/>
            </a:pPr>
            <a:r>
              <a:rPr lang="de-DE" dirty="0" smtClean="0">
                <a:latin typeface="Verdana Bold" charset="0"/>
                <a:ea typeface="Verdana Bold" charset="0"/>
                <a:cs typeface="Verdana Bold" charset="0"/>
                <a:sym typeface="Verdana Bold" charset="0"/>
              </a:rPr>
              <a:t>  Ernennung zum Kardinalspriester durch</a:t>
            </a:r>
          </a:p>
          <a:p>
            <a:pPr marL="742950" indent="-742950" algn="l" defTabSz="457200"/>
            <a:r>
              <a:rPr lang="de-DE" dirty="0" smtClean="0">
                <a:latin typeface="Verdana Bold" charset="0"/>
                <a:ea typeface="Verdana Bold" charset="0"/>
                <a:cs typeface="Verdana Bold" charset="0"/>
                <a:sym typeface="Verdana Bold" charset="0"/>
              </a:rPr>
              <a:t>          Papst Johannes Paul II.</a:t>
            </a:r>
          </a:p>
          <a:p>
            <a:pPr marL="742950" indent="-742950" algn="l" defTabSz="457200">
              <a:buAutoNum type="arabicPlain" startAt="2005"/>
            </a:pPr>
            <a:r>
              <a:rPr lang="de-DE" dirty="0" smtClean="0">
                <a:latin typeface="Verdana Bold" charset="0"/>
                <a:ea typeface="Verdana Bold" charset="0"/>
                <a:cs typeface="Verdana Bold" charset="0"/>
                <a:sym typeface="Verdana Bold" charset="0"/>
              </a:rPr>
              <a:t>  Wahl zum Vorsitzenden der arg. Bischofskonferenz</a:t>
            </a:r>
          </a:p>
          <a:p>
            <a:pPr marL="742950" indent="-742950" algn="l" defTabSz="457200"/>
            <a:r>
              <a:rPr lang="de-DE" dirty="0" smtClean="0">
                <a:latin typeface="Verdana Bold" charset="0"/>
                <a:ea typeface="Verdana Bold" charset="0"/>
                <a:cs typeface="Verdana Bold" charset="0"/>
                <a:sym typeface="Verdana Bold" charset="0"/>
              </a:rPr>
              <a:t>2013  Im fünften Wahlgang nach dem Amtsverzicht Papst        </a:t>
            </a:r>
          </a:p>
          <a:p>
            <a:pPr algn="l" defTabSz="457200"/>
            <a:r>
              <a:rPr lang="de-DE" b="1" dirty="0" smtClean="0">
                <a:latin typeface="Verdana Bold" charset="0"/>
                <a:ea typeface="Verdana Bold" charset="0"/>
                <a:cs typeface="Verdana Bold" charset="0"/>
                <a:sym typeface="Verdana Bold" charset="0"/>
              </a:rPr>
              <a:t>          </a:t>
            </a:r>
            <a:r>
              <a:rPr lang="de-DE" dirty="0" smtClean="0">
                <a:latin typeface="Verdana Bold" charset="0"/>
                <a:ea typeface="Verdana Bold" charset="0"/>
                <a:cs typeface="Verdana Bold" charset="0"/>
                <a:sym typeface="Verdana Bold" charset="0"/>
              </a:rPr>
              <a:t>Benedikt XVI. zum Papst gewählt – nimmt den</a:t>
            </a:r>
          </a:p>
          <a:p>
            <a:pPr algn="l" defTabSz="457200"/>
            <a:r>
              <a:rPr lang="de-DE" b="1" dirty="0" smtClean="0">
                <a:latin typeface="Verdana Bold" charset="0"/>
                <a:ea typeface="Verdana Bold" charset="0"/>
                <a:cs typeface="Verdana Bold" charset="0"/>
                <a:sym typeface="Verdana Bold" charset="0"/>
              </a:rPr>
              <a:t>          </a:t>
            </a:r>
            <a:r>
              <a:rPr lang="de-DE" dirty="0" smtClean="0">
                <a:latin typeface="Verdana Bold" charset="0"/>
                <a:ea typeface="Verdana Bold" charset="0"/>
                <a:cs typeface="Verdana Bold" charset="0"/>
                <a:sym typeface="Verdana Bold" charset="0"/>
              </a:rPr>
              <a:t>Namen „Franziskus“ an.</a:t>
            </a:r>
          </a:p>
          <a:p>
            <a:pPr algn="l" defTabSz="457200"/>
            <a:r>
              <a:rPr lang="de-DE" dirty="0" smtClean="0">
                <a:latin typeface="Verdana Bold" charset="0"/>
                <a:ea typeface="Verdana Bold" charset="0"/>
                <a:cs typeface="Verdana Bold" charset="0"/>
                <a:sym typeface="Verdana Bold" charset="0"/>
              </a:rPr>
              <a:t>          Der erste Jesuit als Papst! </a:t>
            </a:r>
          </a:p>
          <a:p>
            <a:pPr algn="l" defTabSz="457200"/>
            <a:endParaRPr lang="de-DE" sz="1800" dirty="0">
              <a:solidFill>
                <a:srgbClr val="000000"/>
              </a:solidFill>
            </a:endParaRPr>
          </a:p>
        </p:txBody>
      </p:sp>
      <p:pic>
        <p:nvPicPr>
          <p:cNvPr id="3" name="Grafik 2" descr="data.jpg"/>
          <p:cNvPicPr>
            <a:picLocks noGrp="1" noChangeAspect="1"/>
          </p:cNvPicPr>
          <p:nvPr isPhoto="1"/>
        </p:nvPicPr>
        <p:blipFill>
          <a:blip r:embed="rId2" cstate="print">
            <a:lum/>
          </a:blip>
          <a:stretch>
            <a:fillRect/>
          </a:stretch>
        </p:blipFill>
        <p:spPr>
          <a:xfrm>
            <a:off x="8734648" y="628328"/>
            <a:ext cx="3584397" cy="2880320"/>
          </a:xfrm>
          <a:prstGeom prst="rect">
            <a:avLst/>
          </a:prstGeom>
          <a:noFill/>
          <a:ln>
            <a:noFill/>
          </a:ln>
        </p:spPr>
      </p:pic>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Grp="1" noChangeArrowheads="1"/>
          </p:cNvSpPr>
          <p:nvPr>
            <p:ph type="ctrTitle"/>
          </p:nvPr>
        </p:nvSpPr>
        <p:spPr>
          <a:xfrm>
            <a:off x="0" y="0"/>
            <a:ext cx="13004800" cy="9753600"/>
          </a:xfrm>
        </p:spPr>
        <p:txBody>
          <a:bodyPr anchor="t"/>
          <a:lstStyle/>
          <a:p>
            <a:pPr eaLnBrk="1"/>
            <a:r>
              <a:rPr lang="de-DE" dirty="0" smtClean="0">
                <a:solidFill>
                  <a:schemeClr val="tx1"/>
                </a:solidFill>
              </a:rPr>
              <a:t/>
            </a:r>
            <a:br>
              <a:rPr lang="de-DE" dirty="0" smtClean="0">
                <a:solidFill>
                  <a:schemeClr val="tx1"/>
                </a:solidFill>
              </a:rPr>
            </a:br>
            <a:r>
              <a:rPr lang="de-DE" dirty="0" smtClean="0">
                <a:solidFill>
                  <a:schemeClr val="tx1"/>
                </a:solidFill>
              </a:rPr>
              <a:t/>
            </a:r>
            <a:br>
              <a:rPr lang="de-DE" dirty="0" smtClean="0">
                <a:solidFill>
                  <a:schemeClr val="tx1"/>
                </a:solidFill>
              </a:rPr>
            </a:br>
            <a:r>
              <a:rPr lang="de-DE" dirty="0" smtClean="0">
                <a:solidFill>
                  <a:schemeClr val="tx1"/>
                </a:solidFill>
              </a:rPr>
              <a:t>„Merk-würdige“ Aktivitäten innerhalb der röm. Kath. Kirche:</a:t>
            </a:r>
            <a:br>
              <a:rPr lang="de-DE" dirty="0" smtClean="0">
                <a:solidFill>
                  <a:schemeClr val="tx1"/>
                </a:solidFill>
              </a:rPr>
            </a:br>
            <a:r>
              <a:rPr lang="de-DE" dirty="0" smtClean="0">
                <a:solidFill>
                  <a:schemeClr val="tx1"/>
                </a:solidFill>
              </a:rPr>
              <a:t>„YOUCAT“</a:t>
            </a:r>
            <a:br>
              <a:rPr lang="de-DE" dirty="0" smtClean="0">
                <a:solidFill>
                  <a:schemeClr val="tx1"/>
                </a:solidFill>
              </a:rPr>
            </a:br>
            <a:endParaRPr lang="de-DE" sz="4000" dirty="0" smtClean="0">
              <a:solidFill>
                <a:srgbClr val="FFE4AC"/>
              </a:solidFill>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ecx.images-amazon.com/images/I/41M9VgLirXL._SX346_BO1,204,203,200_.jpg"/>
          <p:cNvPicPr>
            <a:picLocks noChangeAspect="1" noChangeArrowheads="1"/>
          </p:cNvPicPr>
          <p:nvPr/>
        </p:nvPicPr>
        <p:blipFill>
          <a:blip r:embed="rId2" cstate="print"/>
          <a:srcRect/>
          <a:stretch>
            <a:fillRect/>
          </a:stretch>
        </p:blipFill>
        <p:spPr bwMode="auto">
          <a:xfrm>
            <a:off x="3262040" y="340296"/>
            <a:ext cx="6336704" cy="9086253"/>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F:\Für Wolfgang\Scan 5.jpg"/>
          <p:cNvPicPr>
            <a:picLocks noChangeAspect="1" noChangeArrowheads="1"/>
          </p:cNvPicPr>
          <p:nvPr/>
        </p:nvPicPr>
        <p:blipFill>
          <a:blip r:embed="rId2" cstate="print"/>
          <a:srcRect/>
          <a:stretch>
            <a:fillRect/>
          </a:stretch>
        </p:blipFill>
        <p:spPr bwMode="auto">
          <a:xfrm>
            <a:off x="3190032" y="0"/>
            <a:ext cx="6915280" cy="97536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p:cNvSpPr>
          <p:nvPr/>
        </p:nvSpPr>
        <p:spPr bwMode="auto">
          <a:xfrm>
            <a:off x="663575" y="696912"/>
            <a:ext cx="11676063" cy="6463308"/>
          </a:xfrm>
          <a:prstGeom prst="rect">
            <a:avLst/>
          </a:prstGeom>
          <a:noFill/>
          <a:ln w="12700" cap="flat" cmpd="sng">
            <a:noFill/>
            <a:prstDash val="solid"/>
            <a:miter lim="0"/>
            <a:headEnd type="none" w="med" len="med"/>
            <a:tailEnd type="none" w="med" len="med"/>
          </a:ln>
          <a:effectLst/>
        </p:spPr>
        <p:txBody>
          <a:bodyPr wrap="square" lIns="0" tIns="0" rIns="0" bIns="0">
            <a:spAutoFit/>
          </a:bodyPr>
          <a:lstStyle/>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algn="l" defTabSz="457200"/>
            <a:endParaRPr lang="de-DE" sz="3000" dirty="0">
              <a:latin typeface="Verdana Bold" charset="0"/>
              <a:ea typeface="Verdana Bold" charset="0"/>
              <a:cs typeface="Verdana Bold" charset="0"/>
              <a:sym typeface="Verdana Bold" charset="0"/>
            </a:endParaRPr>
          </a:p>
          <a:p>
            <a:pPr algn="l" defTabSz="457200"/>
            <a:endParaRPr lang="de-DE" sz="3000" dirty="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p:txBody>
      </p:sp>
      <p:sp>
        <p:nvSpPr>
          <p:cNvPr id="3" name="Rechteck 2"/>
          <p:cNvSpPr/>
          <p:nvPr/>
        </p:nvSpPr>
        <p:spPr>
          <a:xfrm>
            <a:off x="453728" y="412304"/>
            <a:ext cx="12169352" cy="10495181"/>
          </a:xfrm>
          <a:prstGeom prst="rect">
            <a:avLst/>
          </a:prstGeom>
        </p:spPr>
        <p:txBody>
          <a:bodyPr wrap="square">
            <a:spAutoFit/>
          </a:bodyPr>
          <a:lstStyle/>
          <a:p>
            <a:pPr algn="l"/>
            <a:r>
              <a:rPr lang="de-DE" sz="4400" b="1" dirty="0" smtClean="0">
                <a:solidFill>
                  <a:schemeClr val="tx1"/>
                </a:solidFill>
                <a:latin typeface="Verdana Bold"/>
              </a:rPr>
              <a:t>Bernhard Meuser (Initiator des Jugendkatechismus „YOUCAT“ = </a:t>
            </a:r>
            <a:r>
              <a:rPr lang="de-DE" b="1" dirty="0" smtClean="0">
                <a:solidFill>
                  <a:schemeClr val="tx1"/>
                </a:solidFill>
                <a:latin typeface="Verdana Bold"/>
              </a:rPr>
              <a:t>„bestverkaufte </a:t>
            </a:r>
            <a:r>
              <a:rPr lang="de-DE" b="1" dirty="0" err="1" smtClean="0">
                <a:solidFill>
                  <a:schemeClr val="tx1"/>
                </a:solidFill>
                <a:latin typeface="Verdana Bold"/>
              </a:rPr>
              <a:t>kathol</a:t>
            </a:r>
            <a:r>
              <a:rPr lang="de-DE" b="1" dirty="0" smtClean="0">
                <a:solidFill>
                  <a:schemeClr val="tx1"/>
                </a:solidFill>
                <a:latin typeface="Verdana Bold"/>
              </a:rPr>
              <a:t>. Buch, 6 Millionen Auflage!“ und der „YOUCAT Bibel“:</a:t>
            </a:r>
          </a:p>
          <a:p>
            <a:pPr algn="l"/>
            <a:endParaRPr lang="de-DE" dirty="0" smtClean="0">
              <a:solidFill>
                <a:schemeClr val="tx1"/>
              </a:solidFill>
              <a:latin typeface="Verdana Bold"/>
            </a:endParaRPr>
          </a:p>
          <a:p>
            <a:pPr algn="l"/>
            <a:r>
              <a:rPr lang="de-DE" dirty="0" smtClean="0">
                <a:solidFill>
                  <a:schemeClr val="tx1"/>
                </a:solidFill>
                <a:latin typeface="Verdana Bold"/>
              </a:rPr>
              <a:t>„</a:t>
            </a:r>
            <a:r>
              <a:rPr lang="de-DE" dirty="0" smtClean="0">
                <a:solidFill>
                  <a:srgbClr val="FFC000"/>
                </a:solidFill>
                <a:latin typeface="Verdana Bold"/>
              </a:rPr>
              <a:t>Die Neuevangelisierung der Kirche können wir Katholiken in der Pfeife rauchen, wenn wir uns nicht endlich zur Bibel bekehren, sie lieben, sie lesen, uns von ihr führen lassen, aus ihr leben.“</a:t>
            </a:r>
          </a:p>
          <a:p>
            <a:pPr algn="l"/>
            <a:endParaRPr lang="de-DE" dirty="0" smtClean="0">
              <a:solidFill>
                <a:schemeClr val="tx1"/>
              </a:solidFill>
              <a:latin typeface="Verdana Bold"/>
            </a:endParaRPr>
          </a:p>
          <a:p>
            <a:pPr algn="l"/>
            <a:r>
              <a:rPr lang="de-DE" dirty="0" smtClean="0">
                <a:solidFill>
                  <a:schemeClr val="tx1"/>
                </a:solidFill>
                <a:latin typeface="Verdana Bold"/>
              </a:rPr>
              <a:t>Evangelikale Christen hätten auch keinen Grund mehr, sich von ´Rom´ zu distanzieren, wenn sie entdeckten,</a:t>
            </a:r>
          </a:p>
          <a:p>
            <a:pPr algn="l"/>
            <a:r>
              <a:rPr lang="de-DE" sz="4000" b="1" dirty="0" smtClean="0">
                <a:solidFill>
                  <a:srgbClr val="FFC000"/>
                </a:solidFill>
                <a:latin typeface="Verdana Bold"/>
              </a:rPr>
              <a:t>„dass die katholische Kirche eine vom Wort Gottes bewegte, erschütterte und bekehrte Jesusbewegung ist.“</a:t>
            </a:r>
          </a:p>
          <a:p>
            <a:pPr algn="l"/>
            <a:endParaRPr lang="de-DE" dirty="0" smtClean="0">
              <a:solidFill>
                <a:schemeClr val="tx1"/>
              </a:solidFill>
              <a:latin typeface="Verdana Bold"/>
            </a:endParaRPr>
          </a:p>
          <a:p>
            <a:pPr algn="l"/>
            <a:endParaRPr lang="de-DE" dirty="0" smtClean="0">
              <a:solidFill>
                <a:schemeClr val="tx1"/>
              </a:solidFill>
              <a:latin typeface="Verdana Bold"/>
            </a:endParaRPr>
          </a:p>
          <a:p>
            <a:pPr algn="l"/>
            <a:endParaRPr lang="de-DE" dirty="0" smtClean="0">
              <a:solidFill>
                <a:schemeClr val="tx1"/>
              </a:solidFill>
              <a:latin typeface="Verdana Bold"/>
            </a:endParaRPr>
          </a:p>
        </p:txBody>
      </p:sp>
    </p:spTree>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Scan_idea_Hahne.jpg"/>
          <p:cNvPicPr>
            <a:picLocks noChangeAspect="1"/>
          </p:cNvPicPr>
          <p:nvPr/>
        </p:nvPicPr>
        <p:blipFill>
          <a:blip r:embed="rId2" cstate="print"/>
          <a:stretch>
            <a:fillRect/>
          </a:stretch>
        </p:blipFill>
        <p:spPr>
          <a:xfrm>
            <a:off x="2956395" y="0"/>
            <a:ext cx="7092010" cy="97536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Grp="1" noChangeArrowheads="1"/>
          </p:cNvSpPr>
          <p:nvPr>
            <p:ph type="ctrTitle"/>
          </p:nvPr>
        </p:nvSpPr>
        <p:spPr>
          <a:xfrm>
            <a:off x="0" y="0"/>
            <a:ext cx="13004800" cy="9753600"/>
          </a:xfrm>
        </p:spPr>
        <p:txBody>
          <a:bodyPr anchor="t"/>
          <a:lstStyle/>
          <a:p>
            <a:pPr eaLnBrk="1"/>
            <a:r>
              <a:rPr lang="de-DE" dirty="0" smtClean="0">
                <a:solidFill>
                  <a:schemeClr val="tx1"/>
                </a:solidFill>
              </a:rPr>
              <a:t>Das „Außerordentliche Jahr der Barmherzigkeit“</a:t>
            </a:r>
            <a:br>
              <a:rPr lang="de-DE" dirty="0" smtClean="0">
                <a:solidFill>
                  <a:schemeClr val="tx1"/>
                </a:solidFill>
              </a:rPr>
            </a:br>
            <a:r>
              <a:rPr lang="de-DE" sz="4800" dirty="0" smtClean="0">
                <a:solidFill>
                  <a:schemeClr val="tx1"/>
                </a:solidFill>
              </a:rPr>
              <a:t>vom 8.12.015 -20.11.016</a:t>
            </a:r>
            <a:br>
              <a:rPr lang="de-DE" sz="4800" dirty="0" smtClean="0">
                <a:solidFill>
                  <a:schemeClr val="tx1"/>
                </a:solidFill>
              </a:rPr>
            </a:br>
            <a:r>
              <a:rPr lang="de-DE" sz="4800" dirty="0" smtClean="0">
                <a:solidFill>
                  <a:schemeClr val="tx1"/>
                </a:solidFill>
              </a:rPr>
              <a:t>Ausgerufen von Franziskus am 1.9.015</a:t>
            </a:r>
            <a:br>
              <a:rPr lang="de-DE" sz="4800" dirty="0" smtClean="0">
                <a:solidFill>
                  <a:schemeClr val="tx1"/>
                </a:solidFill>
              </a:rPr>
            </a:br>
            <a:r>
              <a:rPr lang="de-DE" sz="4800" dirty="0" smtClean="0">
                <a:solidFill>
                  <a:schemeClr val="tx1"/>
                </a:solidFill>
              </a:rPr>
              <a:t/>
            </a:r>
            <a:br>
              <a:rPr lang="de-DE" sz="4800" dirty="0" smtClean="0">
                <a:solidFill>
                  <a:schemeClr val="tx1"/>
                </a:solidFill>
              </a:rPr>
            </a:br>
            <a:r>
              <a:rPr lang="de-DE" sz="4800" dirty="0" smtClean="0">
                <a:solidFill>
                  <a:schemeClr val="tx1"/>
                </a:solidFill>
              </a:rPr>
              <a:t>„Jubiläumsablass“ = „befreit von jeglicher Restschuld“ (auch für Verstorbene)</a:t>
            </a:r>
            <a:br>
              <a:rPr lang="de-DE" sz="4800" dirty="0" smtClean="0">
                <a:solidFill>
                  <a:schemeClr val="tx1"/>
                </a:solidFill>
              </a:rPr>
            </a:br>
            <a:r>
              <a:rPr lang="de-DE" sz="4800" dirty="0" smtClean="0">
                <a:solidFill>
                  <a:schemeClr val="tx1"/>
                </a:solidFill>
              </a:rPr>
              <a:t>Bedingung: Gang durch die „Heilige Pforte“</a:t>
            </a:r>
            <a:br>
              <a:rPr lang="de-DE" sz="4800" dirty="0" smtClean="0">
                <a:solidFill>
                  <a:schemeClr val="tx1"/>
                </a:solidFill>
              </a:rPr>
            </a:br>
            <a:r>
              <a:rPr lang="de-DE" sz="4800" dirty="0" smtClean="0">
                <a:solidFill>
                  <a:schemeClr val="tx1"/>
                </a:solidFill>
              </a:rPr>
              <a:t>(z.B. im Vatikan, in Wallfahrtskirchen, auch Gefängniskapellen, Zellentür usw. – in Verbindung mit der „Feier der heiligen Eucharistie“)</a:t>
            </a:r>
            <a:endParaRPr lang="de-DE" sz="4000" dirty="0" smtClean="0">
              <a:solidFill>
                <a:srgbClr val="FFE4AC"/>
              </a:solidFill>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52500" y="2140496"/>
            <a:ext cx="11099800" cy="272504"/>
          </a:xfrm>
        </p:spPr>
        <p:txBody>
          <a:body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sz="5400" dirty="0" smtClean="0"/>
              <a:t>Aus dem Dokument</a:t>
            </a:r>
            <a:br>
              <a:rPr lang="de-DE" sz="5400" dirty="0" smtClean="0"/>
            </a:br>
            <a:r>
              <a:rPr lang="de-DE" sz="5400" dirty="0" smtClean="0"/>
              <a:t>„</a:t>
            </a:r>
            <a:r>
              <a:rPr lang="de-DE" sz="5400" dirty="0" err="1" smtClean="0"/>
              <a:t>Evangelii</a:t>
            </a:r>
            <a:r>
              <a:rPr lang="de-DE" sz="5400" dirty="0" smtClean="0"/>
              <a:t> </a:t>
            </a:r>
            <a:r>
              <a:rPr lang="de-DE" sz="5400" dirty="0" err="1" smtClean="0"/>
              <a:t>Gaudii</a:t>
            </a:r>
            <a:r>
              <a:rPr lang="de-DE" sz="5400" dirty="0" smtClean="0"/>
              <a:t>“</a:t>
            </a:r>
            <a:br>
              <a:rPr lang="de-DE" sz="5400" dirty="0" smtClean="0"/>
            </a:br>
            <a:r>
              <a:rPr lang="de-DE" sz="5400" dirty="0" smtClean="0"/>
              <a:t>Papst Franziskus</a:t>
            </a:r>
            <a:br>
              <a:rPr lang="de-DE" sz="5400" dirty="0" smtClean="0"/>
            </a:br>
            <a:r>
              <a:rPr lang="de-DE" sz="5400" dirty="0" smtClean="0"/>
              <a:t/>
            </a:r>
            <a:br>
              <a:rPr lang="de-DE" sz="5400" dirty="0" smtClean="0"/>
            </a:br>
            <a:r>
              <a:rPr lang="de-DE" sz="5400" dirty="0" smtClean="0"/>
              <a:t>Schlusskapitel 2</a:t>
            </a:r>
            <a:br>
              <a:rPr lang="de-DE" sz="5400" dirty="0" smtClean="0"/>
            </a:br>
            <a:r>
              <a:rPr lang="de-DE" sz="5400" dirty="0" smtClean="0"/>
              <a:t/>
            </a:r>
            <a:br>
              <a:rPr lang="de-DE" sz="5400" dirty="0" smtClean="0"/>
            </a:br>
            <a:r>
              <a:rPr lang="de-DE" sz="5400" dirty="0" smtClean="0"/>
              <a:t>„Maria, die Mutter der Evangelisation“</a:t>
            </a:r>
            <a:br>
              <a:rPr lang="de-DE" sz="5400" dirty="0" smtClean="0"/>
            </a:br>
            <a:r>
              <a:rPr lang="de-DE" sz="5400" dirty="0" smtClean="0"/>
              <a:t>Absatz 284</a:t>
            </a:r>
            <a:br>
              <a:rPr lang="de-DE" sz="5400" dirty="0" smtClean="0"/>
            </a:br>
            <a:r>
              <a:rPr lang="de-DE" dirty="0" smtClean="0"/>
              <a:t/>
            </a:r>
            <a:br>
              <a:rPr lang="de-DE" dirty="0" smtClean="0"/>
            </a:br>
            <a:r>
              <a:rPr lang="de-DE" dirty="0" smtClean="0"/>
              <a:t/>
            </a:r>
            <a:br>
              <a:rPr lang="de-DE" dirty="0" smtClean="0"/>
            </a:br>
            <a:endParaRPr lang="de-DE"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ebetsmeinungen_des_Heiligen_Vaters_f_r_Januar_201.wmv">
            <a:hlinkClick r:id="" action="ppaction://media"/>
          </p:cNvPr>
          <p:cNvPicPr>
            <a:picLocks noRot="1" noChangeAspect="1"/>
          </p:cNvPicPr>
          <p:nvPr>
            <a:videoFile r:link="rId1"/>
          </p:nvPr>
        </p:nvPicPr>
        <p:blipFill>
          <a:blip r:embed="rId3" cstate="print"/>
          <a:stretch>
            <a:fillRect/>
          </a:stretch>
        </p:blipFill>
        <p:spPr>
          <a:xfrm>
            <a:off x="525736" y="772344"/>
            <a:ext cx="11995688" cy="822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p:cNvSpPr>
          <p:nvPr/>
        </p:nvSpPr>
        <p:spPr bwMode="auto">
          <a:xfrm>
            <a:off x="597744" y="988368"/>
            <a:ext cx="11676063" cy="9818072"/>
          </a:xfrm>
          <a:prstGeom prst="rect">
            <a:avLst/>
          </a:prstGeom>
          <a:noFill/>
          <a:ln w="12700" cap="flat" cmpd="sng">
            <a:noFill/>
            <a:prstDash val="solid"/>
            <a:miter lim="0"/>
            <a:headEnd type="none" w="med" len="med"/>
            <a:tailEnd type="none" w="med" len="med"/>
          </a:ln>
          <a:effectLst/>
        </p:spPr>
        <p:txBody>
          <a:bodyPr lIns="0" tIns="0" rIns="0" bIns="0">
            <a:spAutoFit/>
          </a:bodyPr>
          <a:lstStyle/>
          <a:p>
            <a:pPr defTabSz="457200"/>
            <a:endParaRPr lang="de-DE" b="1" dirty="0" smtClean="0">
              <a:latin typeface="Verdana Bold" charset="0"/>
              <a:ea typeface="Verdana Bold" charset="0"/>
              <a:cs typeface="Verdana Bold" charset="0"/>
              <a:sym typeface="Verdana Bold" charset="0"/>
            </a:endParaRPr>
          </a:p>
          <a:p>
            <a:pPr algn="l" defTabSz="457200"/>
            <a:endParaRPr lang="de-DE" b="1" dirty="0" smtClean="0">
              <a:latin typeface="Verdana Bold" charset="0"/>
              <a:ea typeface="Verdana Bold" charset="0"/>
              <a:cs typeface="Verdana Bold" charset="0"/>
              <a:sym typeface="Verdana Bold" charset="0"/>
            </a:endParaRPr>
          </a:p>
          <a:p>
            <a:pPr algn="l" defTabSz="457200"/>
            <a:endParaRPr lang="de-DE" b="1" dirty="0" smtClean="0">
              <a:latin typeface="Verdana Bold" charset="0"/>
              <a:ea typeface="Verdana Bold" charset="0"/>
              <a:cs typeface="Verdana Bold" charset="0"/>
              <a:sym typeface="Verdana Bold" charset="0"/>
            </a:endParaRPr>
          </a:p>
          <a:p>
            <a:pPr algn="l" defTabSz="457200"/>
            <a:endParaRPr lang="de-DE" b="1" dirty="0" smtClean="0">
              <a:latin typeface="Verdana Bold" charset="0"/>
              <a:ea typeface="Verdana Bold" charset="0"/>
              <a:cs typeface="Verdana Bold" charset="0"/>
              <a:sym typeface="Verdana Bold" charset="0"/>
            </a:endParaRPr>
          </a:p>
          <a:p>
            <a:pPr algn="l" defTabSz="457200"/>
            <a:endParaRPr lang="de-DE" b="1" dirty="0" smtClean="0">
              <a:latin typeface="Verdana Bold" charset="0"/>
              <a:ea typeface="Verdana Bold" charset="0"/>
              <a:cs typeface="Verdana Bold" charset="0"/>
              <a:sym typeface="Verdana Bold" charset="0"/>
            </a:endParaRPr>
          </a:p>
          <a:p>
            <a:pPr algn="l" defTabSz="457200"/>
            <a:endParaRPr lang="de-DE" b="1" dirty="0" smtClean="0">
              <a:latin typeface="Verdana Bold" charset="0"/>
              <a:ea typeface="Verdana Bold" charset="0"/>
              <a:cs typeface="Verdana Bold" charset="0"/>
              <a:sym typeface="Verdana Bold" charset="0"/>
            </a:endParaRPr>
          </a:p>
          <a:p>
            <a:pPr defTabSz="457200"/>
            <a:r>
              <a:rPr lang="de-DE" sz="6000" b="1" dirty="0" smtClean="0">
                <a:latin typeface="Verdana Bold" charset="0"/>
                <a:ea typeface="Verdana Bold" charset="0"/>
                <a:cs typeface="Verdana Bold" charset="0"/>
                <a:sym typeface="Verdana Bold" charset="0"/>
              </a:rPr>
              <a:t>2017 ?</a:t>
            </a:r>
          </a:p>
          <a:p>
            <a:pPr defTabSz="457200"/>
            <a:endParaRPr lang="de-DE" sz="6000" b="1" dirty="0" smtClean="0">
              <a:latin typeface="Verdana Bold" charset="0"/>
              <a:ea typeface="Verdana Bold" charset="0"/>
              <a:cs typeface="Verdana Bold" charset="0"/>
              <a:sym typeface="Verdana Bold" charset="0"/>
            </a:endParaRPr>
          </a:p>
          <a:p>
            <a:pPr defTabSz="457200"/>
            <a:r>
              <a:rPr lang="de-DE" sz="6000" b="1" dirty="0" smtClean="0">
                <a:latin typeface="Verdana Bold" charset="0"/>
                <a:ea typeface="Verdana Bold" charset="0"/>
                <a:cs typeface="Verdana Bold" charset="0"/>
                <a:sym typeface="Verdana Bold" charset="0"/>
              </a:rPr>
              <a:t>Ende…</a:t>
            </a:r>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algn="l" defTabSz="457200"/>
            <a:endParaRPr lang="de-DE" sz="4400"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sz="3000" i="1" dirty="0" smtClean="0">
              <a:latin typeface="Verdana Bold" charset="0"/>
              <a:ea typeface="Verdana Bold" charset="0"/>
              <a:cs typeface="Verdana Bold" charset="0"/>
              <a:sym typeface="Verdana Bold" charset="0"/>
            </a:endParaRPr>
          </a:p>
          <a:p>
            <a:pPr algn="l" defTabSz="457200"/>
            <a:endParaRPr lang="de-DE" sz="3000" dirty="0" smtClean="0">
              <a:latin typeface="Verdana Bold" charset="0"/>
              <a:ea typeface="Verdana Bold" charset="0"/>
              <a:cs typeface="Verdana Bold" charset="0"/>
              <a:sym typeface="Verdana Bold" charset="0"/>
            </a:endParaRPr>
          </a:p>
          <a:p>
            <a:pPr algn="l" defTabSz="457200"/>
            <a:endParaRPr lang="de-DE" sz="3000" dirty="0">
              <a:latin typeface="Verdana Bold" charset="0"/>
              <a:ea typeface="Verdana Bold" charset="0"/>
              <a:cs typeface="Verdana Bold" charset="0"/>
              <a:sym typeface="Verdana Bold" charset="0"/>
            </a:endParaRPr>
          </a:p>
        </p:txBody>
      </p:sp>
      <p:pic>
        <p:nvPicPr>
          <p:cNvPr id="3" name="Grafik 2" descr="data.jpg"/>
          <p:cNvPicPr>
            <a:picLocks noGrp="1" noChangeAspect="1"/>
          </p:cNvPicPr>
          <p:nvPr isPhoto="1"/>
        </p:nvPicPr>
        <p:blipFill>
          <a:blip r:embed="rId2" cstate="print">
            <a:lum/>
          </a:blip>
          <a:stretch>
            <a:fillRect/>
          </a:stretch>
        </p:blipFill>
        <p:spPr>
          <a:xfrm>
            <a:off x="3550072" y="772344"/>
            <a:ext cx="4838215" cy="2721496"/>
          </a:xfrm>
          <a:prstGeom prst="rect">
            <a:avLst/>
          </a:prstGeom>
          <a:noFill/>
          <a:ln>
            <a:noFill/>
          </a:ln>
        </p:spPr>
      </p:pic>
    </p:spTree>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image.jpg"/>
          <p:cNvPicPr>
            <a:picLocks noChangeAspect="1"/>
          </p:cNvPicPr>
          <p:nvPr/>
        </p:nvPicPr>
        <p:blipFill>
          <a:blip r:embed="rId2" cstate="print"/>
          <a:srcRect/>
          <a:stretch>
            <a:fillRect/>
          </a:stretch>
        </p:blipFill>
        <p:spPr bwMode="auto">
          <a:xfrm>
            <a:off x="597744" y="1833393"/>
            <a:ext cx="2232248" cy="3411097"/>
          </a:xfrm>
          <a:prstGeom prst="rect">
            <a:avLst/>
          </a:prstGeom>
          <a:noFill/>
          <a:ln w="12700" cap="flat" cmpd="sng">
            <a:noFill/>
            <a:prstDash val="solid"/>
            <a:miter lim="0"/>
            <a:headEnd type="none" w="med" len="med"/>
            <a:tailEnd type="none" w="med" len="med"/>
          </a:ln>
          <a:effectLst/>
        </p:spPr>
      </p:pic>
      <p:pic>
        <p:nvPicPr>
          <p:cNvPr id="14338" name="Picture 2" descr="image.jpg"/>
          <p:cNvPicPr>
            <a:picLocks noChangeAspect="1"/>
          </p:cNvPicPr>
          <p:nvPr/>
        </p:nvPicPr>
        <p:blipFill>
          <a:blip r:embed="rId3" cstate="print"/>
          <a:srcRect/>
          <a:stretch>
            <a:fillRect/>
          </a:stretch>
        </p:blipFill>
        <p:spPr bwMode="auto">
          <a:xfrm>
            <a:off x="4486176" y="5740896"/>
            <a:ext cx="2244108" cy="3401193"/>
          </a:xfrm>
          <a:prstGeom prst="rect">
            <a:avLst/>
          </a:prstGeom>
          <a:noFill/>
          <a:ln w="12700" cap="flat" cmpd="sng">
            <a:noFill/>
            <a:prstDash val="solid"/>
            <a:miter lim="0"/>
            <a:headEnd type="none" w="med" len="med"/>
            <a:tailEnd type="none" w="med" len="med"/>
          </a:ln>
          <a:effectLst/>
        </p:spPr>
      </p:pic>
      <p:pic>
        <p:nvPicPr>
          <p:cNvPr id="14339" name="Picture 3" descr="image.jpg"/>
          <p:cNvPicPr>
            <a:picLocks noChangeAspect="1"/>
          </p:cNvPicPr>
          <p:nvPr/>
        </p:nvPicPr>
        <p:blipFill>
          <a:blip r:embed="rId4" cstate="print"/>
          <a:srcRect/>
          <a:stretch>
            <a:fillRect/>
          </a:stretch>
        </p:blipFill>
        <p:spPr bwMode="auto">
          <a:xfrm>
            <a:off x="6896100" y="1924472"/>
            <a:ext cx="1849122" cy="3025353"/>
          </a:xfrm>
          <a:prstGeom prst="rect">
            <a:avLst/>
          </a:prstGeom>
          <a:noFill/>
          <a:ln w="12700" cap="flat" cmpd="sng">
            <a:noFill/>
            <a:prstDash val="solid"/>
            <a:miter lim="0"/>
            <a:headEnd type="none" w="med" len="med"/>
            <a:tailEnd type="none" w="med" len="med"/>
          </a:ln>
          <a:effectLst/>
        </p:spPr>
      </p:pic>
      <p:sp>
        <p:nvSpPr>
          <p:cNvPr id="14342" name="Rectangle 6"/>
          <p:cNvSpPr>
            <a:spLocks/>
          </p:cNvSpPr>
          <p:nvPr/>
        </p:nvSpPr>
        <p:spPr bwMode="auto">
          <a:xfrm>
            <a:off x="3063875" y="3127375"/>
            <a:ext cx="2935288" cy="1219200"/>
          </a:xfrm>
          <a:prstGeom prst="rect">
            <a:avLst/>
          </a:prstGeom>
          <a:noFill/>
          <a:ln w="12700" cap="flat" cmpd="sng">
            <a:noFill/>
            <a:prstDash val="solid"/>
            <a:miter lim="0"/>
            <a:headEnd type="none" w="med" len="med"/>
            <a:tailEnd type="none" w="med" len="med"/>
          </a:ln>
          <a:effectLst/>
        </p:spPr>
        <p:txBody>
          <a:bodyPr wrap="none" lIns="0" tIns="0" rIns="0" bIns="0" anchor="ctr">
            <a:spAutoFit/>
          </a:bodyPr>
          <a:lstStyle/>
          <a:p>
            <a:pPr algn="l" defTabSz="457200"/>
            <a:r>
              <a:rPr lang="de-DE" sz="1800" dirty="0">
                <a:latin typeface="Verdana" pitchFamily="34" charset="0"/>
                <a:ea typeface="Verdana" pitchFamily="34" charset="0"/>
                <a:cs typeface="Verdana" pitchFamily="34" charset="0"/>
                <a:sym typeface="Verdana" pitchFamily="34" charset="0"/>
              </a:rPr>
              <a:t>Dave </a:t>
            </a:r>
            <a:r>
              <a:rPr lang="de-DE" sz="1800" dirty="0" err="1">
                <a:latin typeface="Verdana" pitchFamily="34" charset="0"/>
                <a:ea typeface="Verdana" pitchFamily="34" charset="0"/>
                <a:cs typeface="Verdana" pitchFamily="34" charset="0"/>
                <a:sym typeface="Verdana" pitchFamily="34" charset="0"/>
              </a:rPr>
              <a:t>Hunt</a:t>
            </a:r>
            <a:endParaRPr lang="de-DE" sz="1800" dirty="0">
              <a:latin typeface="Verdana" pitchFamily="34" charset="0"/>
              <a:ea typeface="Verdana" pitchFamily="34" charset="0"/>
              <a:cs typeface="Verdana" pitchFamily="34" charset="0"/>
              <a:sym typeface="Verdana" pitchFamily="34" charset="0"/>
            </a:endParaRPr>
          </a:p>
          <a:p>
            <a:pPr algn="l" defTabSz="457200"/>
            <a:r>
              <a:rPr lang="de-DE" sz="1800" b="1" dirty="0">
                <a:latin typeface="Verdana" pitchFamily="34" charset="0"/>
                <a:ea typeface="Verdana" pitchFamily="34" charset="0"/>
                <a:cs typeface="Verdana" pitchFamily="34" charset="0"/>
                <a:sym typeface="Verdana" pitchFamily="34" charset="0"/>
              </a:rPr>
              <a:t>Die Frau und das Tier</a:t>
            </a:r>
          </a:p>
          <a:p>
            <a:pPr algn="l" defTabSz="457200"/>
            <a:r>
              <a:rPr lang="de-DE" sz="1800" dirty="0">
                <a:latin typeface="Verdana" pitchFamily="34" charset="0"/>
                <a:ea typeface="Verdana" pitchFamily="34" charset="0"/>
                <a:cs typeface="Verdana" pitchFamily="34" charset="0"/>
                <a:sym typeface="Verdana" pitchFamily="34" charset="0"/>
              </a:rPr>
              <a:t>CLV 544 Seiten</a:t>
            </a:r>
          </a:p>
          <a:p>
            <a:pPr algn="l" defTabSz="457200"/>
            <a:r>
              <a:rPr lang="de-DE" sz="1800" dirty="0">
                <a:latin typeface="Verdana" pitchFamily="34" charset="0"/>
                <a:ea typeface="Verdana" pitchFamily="34" charset="0"/>
                <a:cs typeface="Verdana" pitchFamily="34" charset="0"/>
                <a:sym typeface="Verdana" pitchFamily="34" charset="0"/>
              </a:rPr>
              <a:t>12,90EUR</a:t>
            </a:r>
            <a:endParaRPr lang="de-DE" sz="1800" dirty="0">
              <a:solidFill>
                <a:srgbClr val="000000"/>
              </a:solidFill>
            </a:endParaRPr>
          </a:p>
        </p:txBody>
      </p:sp>
      <p:sp>
        <p:nvSpPr>
          <p:cNvPr id="14343" name="Rectangle 7"/>
          <p:cNvSpPr>
            <a:spLocks/>
          </p:cNvSpPr>
          <p:nvPr/>
        </p:nvSpPr>
        <p:spPr bwMode="auto">
          <a:xfrm>
            <a:off x="7726536" y="6268528"/>
            <a:ext cx="3240360" cy="1384995"/>
          </a:xfrm>
          <a:prstGeom prst="rect">
            <a:avLst/>
          </a:prstGeom>
          <a:noFill/>
          <a:ln w="12700" cap="flat" cmpd="sng">
            <a:noFill/>
            <a:prstDash val="solid"/>
            <a:miter lim="0"/>
            <a:headEnd type="none" w="med" len="med"/>
            <a:tailEnd type="none" w="med" len="med"/>
          </a:ln>
          <a:effectLst/>
        </p:spPr>
        <p:txBody>
          <a:bodyPr wrap="square" lIns="0" tIns="0" rIns="0" bIns="0" anchor="ctr">
            <a:spAutoFit/>
          </a:bodyPr>
          <a:lstStyle/>
          <a:p>
            <a:pPr algn="l" defTabSz="457200"/>
            <a:r>
              <a:rPr lang="de-DE" sz="1800" dirty="0">
                <a:latin typeface="Verdana" pitchFamily="34" charset="0"/>
                <a:ea typeface="Verdana" pitchFamily="34" charset="0"/>
                <a:cs typeface="Verdana" pitchFamily="34" charset="0"/>
                <a:sym typeface="Verdana" pitchFamily="34" charset="0"/>
              </a:rPr>
              <a:t>James G. McCarthy</a:t>
            </a:r>
          </a:p>
          <a:p>
            <a:pPr algn="l" defTabSz="457200"/>
            <a:r>
              <a:rPr lang="de-DE" sz="1800" b="1" dirty="0">
                <a:latin typeface="Verdana" pitchFamily="34" charset="0"/>
                <a:ea typeface="Verdana" pitchFamily="34" charset="0"/>
                <a:cs typeface="Verdana" pitchFamily="34" charset="0"/>
                <a:sym typeface="Verdana" pitchFamily="34" charset="0"/>
              </a:rPr>
              <a:t>Das Evangelium </a:t>
            </a:r>
          </a:p>
          <a:p>
            <a:pPr algn="l" defTabSz="457200"/>
            <a:r>
              <a:rPr lang="de-DE" sz="1800" b="1" dirty="0">
                <a:latin typeface="Verdana" pitchFamily="34" charset="0"/>
                <a:ea typeface="Verdana" pitchFamily="34" charset="0"/>
                <a:cs typeface="Verdana" pitchFamily="34" charset="0"/>
                <a:sym typeface="Verdana" pitchFamily="34" charset="0"/>
              </a:rPr>
              <a:t>nach Rom</a:t>
            </a:r>
          </a:p>
          <a:p>
            <a:pPr algn="l" defTabSz="457200"/>
            <a:r>
              <a:rPr lang="de-DE" sz="1800" dirty="0">
                <a:latin typeface="Verdana" pitchFamily="34" charset="0"/>
                <a:ea typeface="Verdana" pitchFamily="34" charset="0"/>
                <a:cs typeface="Verdana" pitchFamily="34" charset="0"/>
                <a:sym typeface="Verdana" pitchFamily="34" charset="0"/>
              </a:rPr>
              <a:t>CLV 448 Seiten</a:t>
            </a:r>
          </a:p>
          <a:p>
            <a:pPr algn="l" defTabSz="457200"/>
            <a:r>
              <a:rPr lang="de-DE" sz="1800" dirty="0">
                <a:latin typeface="Verdana" pitchFamily="34" charset="0"/>
                <a:ea typeface="Verdana" pitchFamily="34" charset="0"/>
                <a:cs typeface="Verdana" pitchFamily="34" charset="0"/>
                <a:sym typeface="Verdana" pitchFamily="34" charset="0"/>
              </a:rPr>
              <a:t>12,90EUR</a:t>
            </a:r>
            <a:endParaRPr lang="de-DE" sz="1800" dirty="0">
              <a:solidFill>
                <a:srgbClr val="000000"/>
              </a:solidFill>
            </a:endParaRPr>
          </a:p>
        </p:txBody>
      </p:sp>
      <p:sp>
        <p:nvSpPr>
          <p:cNvPr id="14344" name="Rectangle 8"/>
          <p:cNvSpPr>
            <a:spLocks/>
          </p:cNvSpPr>
          <p:nvPr/>
        </p:nvSpPr>
        <p:spPr bwMode="auto">
          <a:xfrm>
            <a:off x="9366250" y="2979738"/>
            <a:ext cx="3181350" cy="1219200"/>
          </a:xfrm>
          <a:prstGeom prst="rect">
            <a:avLst/>
          </a:prstGeom>
          <a:noFill/>
          <a:ln w="12700" cap="flat" cmpd="sng">
            <a:noFill/>
            <a:prstDash val="solid"/>
            <a:miter lim="0"/>
            <a:headEnd type="none" w="med" len="med"/>
            <a:tailEnd type="none" w="med" len="med"/>
          </a:ln>
          <a:effectLst/>
        </p:spPr>
        <p:txBody>
          <a:bodyPr wrap="none" lIns="0" tIns="0" rIns="0" bIns="0" anchor="ctr">
            <a:spAutoFit/>
          </a:bodyPr>
          <a:lstStyle/>
          <a:p>
            <a:pPr algn="l" defTabSz="457200"/>
            <a:r>
              <a:rPr lang="de-DE" sz="1800">
                <a:latin typeface="Verdana" pitchFamily="34" charset="0"/>
                <a:ea typeface="Verdana" pitchFamily="34" charset="0"/>
                <a:cs typeface="Verdana" pitchFamily="34" charset="0"/>
                <a:sym typeface="Verdana" pitchFamily="34" charset="0"/>
              </a:rPr>
              <a:t>Wolfgang Bühne</a:t>
            </a:r>
          </a:p>
          <a:p>
            <a:pPr algn="l" defTabSz="457200"/>
            <a:r>
              <a:rPr lang="de-DE" sz="1800" b="1">
                <a:latin typeface="Verdana" pitchFamily="34" charset="0"/>
                <a:ea typeface="Verdana" pitchFamily="34" charset="0"/>
                <a:cs typeface="Verdana" pitchFamily="34" charset="0"/>
                <a:sym typeface="Verdana" pitchFamily="34" charset="0"/>
              </a:rPr>
              <a:t>Ich bin auch katholisch</a:t>
            </a:r>
          </a:p>
          <a:p>
            <a:pPr algn="l" defTabSz="457200"/>
            <a:r>
              <a:rPr lang="de-DE" sz="1800">
                <a:latin typeface="Verdana" pitchFamily="34" charset="0"/>
                <a:ea typeface="Verdana" pitchFamily="34" charset="0"/>
                <a:cs typeface="Verdana" pitchFamily="34" charset="0"/>
                <a:sym typeface="Verdana" pitchFamily="34" charset="0"/>
              </a:rPr>
              <a:t>CLV 160 Seiten</a:t>
            </a:r>
          </a:p>
          <a:p>
            <a:pPr algn="l" defTabSz="457200"/>
            <a:r>
              <a:rPr lang="de-DE" sz="1800">
                <a:latin typeface="Verdana" pitchFamily="34" charset="0"/>
                <a:ea typeface="Verdana" pitchFamily="34" charset="0"/>
                <a:cs typeface="Verdana" pitchFamily="34" charset="0"/>
                <a:sym typeface="Verdana" pitchFamily="34" charset="0"/>
              </a:rPr>
              <a:t>2,50EUR</a:t>
            </a:r>
            <a:endParaRPr lang="de-DE" sz="1800">
              <a:solidFill>
                <a:srgbClr val="000000"/>
              </a:solidFill>
            </a:endParaRPr>
          </a:p>
        </p:txBody>
      </p:sp>
      <p:sp>
        <p:nvSpPr>
          <p:cNvPr id="14346" name="Rectangle 10"/>
          <p:cNvSpPr>
            <a:spLocks/>
          </p:cNvSpPr>
          <p:nvPr/>
        </p:nvSpPr>
        <p:spPr bwMode="auto">
          <a:xfrm>
            <a:off x="1498600" y="381695"/>
            <a:ext cx="10100522" cy="1333698"/>
          </a:xfrm>
          <a:prstGeom prst="rect">
            <a:avLst/>
          </a:prstGeom>
          <a:noFill/>
          <a:ln w="12700" cap="flat" cmpd="sng">
            <a:noFill/>
            <a:prstDash val="solid"/>
            <a:miter lim="0"/>
            <a:headEnd type="none" w="med" len="med"/>
            <a:tailEnd type="none" w="med" len="med"/>
          </a:ln>
          <a:effectLst/>
        </p:spPr>
        <p:txBody>
          <a:bodyPr wrap="none" lIns="50800" tIns="50800" rIns="50800" bIns="50800" anchor="ctr">
            <a:spAutoFit/>
          </a:bodyPr>
          <a:lstStyle/>
          <a:p>
            <a:pPr algn="l" defTabSz="457200"/>
            <a:r>
              <a:rPr lang="de-DE" sz="8000" dirty="0" smtClean="0">
                <a:latin typeface="Verdana" pitchFamily="34" charset="0"/>
                <a:ea typeface="Verdana" pitchFamily="34" charset="0"/>
                <a:cs typeface="Verdana" pitchFamily="34" charset="0"/>
                <a:sym typeface="Verdana" pitchFamily="34" charset="0"/>
              </a:rPr>
              <a:t>Bücher </a:t>
            </a:r>
            <a:r>
              <a:rPr lang="de-DE" sz="8000" dirty="0">
                <a:latin typeface="Verdana" pitchFamily="34" charset="0"/>
                <a:ea typeface="Verdana" pitchFamily="34" charset="0"/>
                <a:cs typeface="Verdana" pitchFamily="34" charset="0"/>
                <a:sym typeface="Verdana" pitchFamily="34" charset="0"/>
              </a:rPr>
              <a:t>zum Thema</a:t>
            </a:r>
            <a:endParaRPr lang="de-DE" sz="1800" dirty="0">
              <a:solidFill>
                <a:srgbClr val="000000"/>
              </a:solidFill>
              <a:latin typeface="Verdana" pitchFamily="34" charset="0"/>
              <a:ea typeface="Verdana" pitchFamily="34" charset="0"/>
              <a:cs typeface="Verdana" pitchFamily="34" charset="0"/>
              <a:sym typeface="Verdana" pitchFamily="34" charset="0"/>
            </a:endParaRP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p:cNvSpPr>
          <p:nvPr/>
        </p:nvSpPr>
        <p:spPr bwMode="auto">
          <a:xfrm>
            <a:off x="663575" y="696912"/>
            <a:ext cx="11676063" cy="6463308"/>
          </a:xfrm>
          <a:prstGeom prst="rect">
            <a:avLst/>
          </a:prstGeom>
          <a:noFill/>
          <a:ln w="12700" cap="flat" cmpd="sng">
            <a:noFill/>
            <a:prstDash val="solid"/>
            <a:miter lim="0"/>
            <a:headEnd type="none" w="med" len="med"/>
            <a:tailEnd type="none" w="med" len="med"/>
          </a:ln>
          <a:effectLst/>
        </p:spPr>
        <p:txBody>
          <a:bodyPr wrap="square" lIns="0" tIns="0" rIns="0" bIns="0">
            <a:spAutoFit/>
          </a:bodyPr>
          <a:lstStyle/>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algn="l" defTabSz="457200"/>
            <a:endParaRPr lang="de-DE" sz="3000" dirty="0">
              <a:latin typeface="Verdana Bold" charset="0"/>
              <a:ea typeface="Verdana Bold" charset="0"/>
              <a:cs typeface="Verdana Bold" charset="0"/>
              <a:sym typeface="Verdana Bold" charset="0"/>
            </a:endParaRPr>
          </a:p>
          <a:p>
            <a:pPr algn="l" defTabSz="457200"/>
            <a:endParaRPr lang="de-DE" sz="3000" dirty="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p:txBody>
      </p:sp>
      <p:sp>
        <p:nvSpPr>
          <p:cNvPr id="3" name="Rechteck 2"/>
          <p:cNvSpPr/>
          <p:nvPr/>
        </p:nvSpPr>
        <p:spPr>
          <a:xfrm>
            <a:off x="741760" y="398651"/>
            <a:ext cx="11593288" cy="7971413"/>
          </a:xfrm>
          <a:prstGeom prst="rect">
            <a:avLst/>
          </a:prstGeom>
        </p:spPr>
        <p:txBody>
          <a:bodyPr wrap="square">
            <a:spAutoFit/>
          </a:bodyPr>
          <a:lstStyle/>
          <a:p>
            <a:pPr algn="l"/>
            <a:r>
              <a:rPr lang="de-DE" sz="4400" b="1" dirty="0" smtClean="0">
                <a:solidFill>
                  <a:schemeClr val="tx1"/>
                </a:solidFill>
                <a:latin typeface="Verdana Bold"/>
              </a:rPr>
              <a:t>Die Jesuiten:</a:t>
            </a:r>
          </a:p>
          <a:p>
            <a:pPr algn="l"/>
            <a:endParaRPr lang="de-DE" dirty="0" smtClean="0">
              <a:solidFill>
                <a:schemeClr val="tx1"/>
              </a:solidFill>
              <a:latin typeface="Verdana Bold"/>
            </a:endParaRPr>
          </a:p>
          <a:p>
            <a:pPr algn="l"/>
            <a:r>
              <a:rPr lang="de-DE" dirty="0" smtClean="0">
                <a:solidFill>
                  <a:schemeClr val="tx1"/>
                </a:solidFill>
                <a:latin typeface="Verdana Bold"/>
              </a:rPr>
              <a:t>Von den Ordensmitgliedern wurde die Unterwerfung unter die </a:t>
            </a:r>
            <a:r>
              <a:rPr lang="de-DE" b="1" dirty="0" smtClean="0">
                <a:solidFill>
                  <a:schemeClr val="tx1"/>
                </a:solidFill>
                <a:latin typeface="Verdana Bold"/>
              </a:rPr>
              <a:t>Heilige Schrift</a:t>
            </a:r>
            <a:r>
              <a:rPr lang="de-DE" dirty="0" smtClean="0">
                <a:solidFill>
                  <a:schemeClr val="tx1"/>
                </a:solidFill>
                <a:latin typeface="Verdana Bold"/>
              </a:rPr>
              <a:t> </a:t>
            </a:r>
            <a:r>
              <a:rPr lang="de-DE" i="1" dirty="0" smtClean="0">
                <a:solidFill>
                  <a:schemeClr val="tx1"/>
                </a:solidFill>
                <a:latin typeface="Verdana Bold"/>
              </a:rPr>
              <a:t>und</a:t>
            </a:r>
            <a:r>
              <a:rPr lang="de-DE" dirty="0" smtClean="0">
                <a:solidFill>
                  <a:schemeClr val="tx1"/>
                </a:solidFill>
                <a:latin typeface="Verdana Bold"/>
              </a:rPr>
              <a:t> die </a:t>
            </a:r>
            <a:r>
              <a:rPr lang="de-DE" b="1" dirty="0" smtClean="0">
                <a:solidFill>
                  <a:schemeClr val="tx1"/>
                </a:solidFill>
                <a:latin typeface="Verdana Bold"/>
              </a:rPr>
              <a:t>Lehre der katholischen Kirche</a:t>
            </a:r>
            <a:r>
              <a:rPr lang="de-DE" dirty="0" smtClean="0">
                <a:solidFill>
                  <a:schemeClr val="tx1"/>
                </a:solidFill>
                <a:latin typeface="Verdana Bold"/>
              </a:rPr>
              <a:t> erwartet. </a:t>
            </a:r>
          </a:p>
          <a:p>
            <a:pPr algn="l"/>
            <a:r>
              <a:rPr lang="de-DE" dirty="0" smtClean="0">
                <a:solidFill>
                  <a:schemeClr val="tx1"/>
                </a:solidFill>
                <a:latin typeface="Verdana Bold"/>
              </a:rPr>
              <a:t>So erklärte Ignatius:</a:t>
            </a:r>
          </a:p>
          <a:p>
            <a:pPr algn="l"/>
            <a:r>
              <a:rPr lang="de-DE" dirty="0" smtClean="0">
                <a:solidFill>
                  <a:schemeClr val="tx1"/>
                </a:solidFill>
                <a:latin typeface="Verdana Bold"/>
              </a:rPr>
              <a:t> </a:t>
            </a:r>
            <a:r>
              <a:rPr lang="de-DE" i="1" dirty="0" smtClean="0">
                <a:solidFill>
                  <a:schemeClr val="tx1"/>
                </a:solidFill>
                <a:latin typeface="Verdana Bold"/>
              </a:rPr>
              <a:t>„Ich werde glauben, dass Weiß Schwarz ist, wenn es die Kirche so definiert.“</a:t>
            </a:r>
            <a:r>
              <a:rPr lang="de-DE" dirty="0" smtClean="0">
                <a:solidFill>
                  <a:schemeClr val="tx1"/>
                </a:solidFill>
                <a:latin typeface="Verdana Bold"/>
              </a:rPr>
              <a:t> </a:t>
            </a:r>
          </a:p>
          <a:p>
            <a:pPr algn="l"/>
            <a:endParaRPr lang="de-DE" dirty="0" smtClean="0">
              <a:solidFill>
                <a:schemeClr val="tx1"/>
              </a:solidFill>
              <a:latin typeface="Verdana Bold"/>
            </a:endParaRPr>
          </a:p>
          <a:p>
            <a:pPr algn="l"/>
            <a:r>
              <a:rPr lang="de-DE" dirty="0" smtClean="0">
                <a:solidFill>
                  <a:schemeClr val="tx1"/>
                </a:solidFill>
                <a:latin typeface="Verdana Bold"/>
              </a:rPr>
              <a:t>In anderer Fassung ist übersetzt: </a:t>
            </a:r>
          </a:p>
          <a:p>
            <a:pPr algn="l"/>
            <a:r>
              <a:rPr lang="de-DE" i="1" dirty="0" smtClean="0">
                <a:solidFill>
                  <a:schemeClr val="tx1"/>
                </a:solidFill>
                <a:latin typeface="Verdana Bold"/>
              </a:rPr>
              <a:t>„Wir müssen, um in allem das Rechte zu treffen, immer festhalten: ich glaube, dass das Weiße, das ich sehe, schwarz ist, wenn die Hierarchische Kirche es so definiert.“  (</a:t>
            </a:r>
            <a:r>
              <a:rPr lang="de-DE" i="1" dirty="0" err="1" smtClean="0">
                <a:solidFill>
                  <a:schemeClr val="tx1"/>
                </a:solidFill>
                <a:latin typeface="Verdana Bold"/>
              </a:rPr>
              <a:t>Wikipedia</a:t>
            </a:r>
            <a:r>
              <a:rPr lang="de-DE" i="1" dirty="0" smtClean="0">
                <a:solidFill>
                  <a:schemeClr val="tx1"/>
                </a:solidFill>
                <a:latin typeface="Verdana Bold"/>
              </a:rPr>
              <a:t>)</a:t>
            </a:r>
            <a:endParaRPr lang="de-DE" dirty="0">
              <a:solidFill>
                <a:schemeClr val="tx1"/>
              </a:solidFill>
              <a:latin typeface="Verdana Bold"/>
            </a:endParaRP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p:cNvSpPr>
          <p:nvPr/>
        </p:nvSpPr>
        <p:spPr bwMode="auto">
          <a:xfrm>
            <a:off x="663575" y="696913"/>
            <a:ext cx="11676063" cy="8125301"/>
          </a:xfrm>
          <a:prstGeom prst="rect">
            <a:avLst/>
          </a:prstGeom>
          <a:noFill/>
          <a:ln w="12700" cap="flat" cmpd="sng">
            <a:noFill/>
            <a:prstDash val="solid"/>
            <a:miter lim="0"/>
            <a:headEnd type="none" w="med" len="med"/>
            <a:tailEnd type="none" w="med" len="med"/>
          </a:ln>
          <a:effectLst/>
        </p:spPr>
        <p:txBody>
          <a:bodyPr wrap="square" lIns="0" tIns="0" rIns="0" bIns="0">
            <a:spAutoFit/>
          </a:bodyPr>
          <a:lstStyle/>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algn="l" defTabSz="457200"/>
            <a:endParaRPr lang="de-DE" sz="3000" dirty="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endParaRPr lang="de-DE" b="1" dirty="0" smtClean="0">
              <a:latin typeface="Verdana Bold" charset="0"/>
              <a:ea typeface="Verdana Bold" charset="0"/>
              <a:cs typeface="Verdana Bold" charset="0"/>
              <a:sym typeface="Verdana Bold" charset="0"/>
            </a:endParaRPr>
          </a:p>
          <a:p>
            <a:pPr defTabSz="457200"/>
            <a:r>
              <a:rPr lang="de-DE" b="1" dirty="0" smtClean="0">
                <a:latin typeface="Verdana Bold" charset="0"/>
                <a:ea typeface="Verdana Bold" charset="0"/>
                <a:cs typeface="Verdana Bold" charset="0"/>
                <a:sym typeface="Verdana Bold" charset="0"/>
              </a:rPr>
              <a:t>Der plötzliche Rücktritt von Papst Benedikt XVI.</a:t>
            </a:r>
          </a:p>
          <a:p>
            <a:pPr algn="l" defTabSz="457200"/>
            <a:r>
              <a:rPr lang="de-DE" sz="3000" b="1" dirty="0" smtClean="0">
                <a:latin typeface="Verdana Bold" charset="0"/>
                <a:sym typeface="Verdana Bold" charset="0"/>
              </a:rPr>
              <a:t>                                        am 11.2.2013</a:t>
            </a:r>
            <a:endParaRPr lang="de-DE" sz="1800" dirty="0">
              <a:solidFill>
                <a:srgbClr val="000000"/>
              </a:solidFill>
            </a:endParaRPr>
          </a:p>
        </p:txBody>
      </p:sp>
      <p:pic>
        <p:nvPicPr>
          <p:cNvPr id="3" name="Grafik 2" descr="Scannen 2.jpeg"/>
          <p:cNvPicPr>
            <a:picLocks noGrp="1" noChangeAspect="1"/>
          </p:cNvPicPr>
          <p:nvPr isPhoto="1"/>
        </p:nvPicPr>
        <p:blipFill>
          <a:blip r:embed="rId2" cstate="print">
            <a:lum/>
          </a:blip>
          <a:stretch>
            <a:fillRect/>
          </a:stretch>
        </p:blipFill>
        <p:spPr>
          <a:xfrm>
            <a:off x="1605856" y="412304"/>
            <a:ext cx="9772240" cy="6984776"/>
          </a:xfrm>
          <a:prstGeom prst="rect">
            <a:avLst/>
          </a:prstGeom>
          <a:noFill/>
          <a:ln>
            <a:noFill/>
          </a:ln>
        </p:spPr>
      </p:pic>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ecumenical&#10;      gang.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1028" name="AutoShape 4" descr="ecumenical&#10;      gang.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050" name="AutoShape 2" descr="ecumenical&#10;      gang.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5" name="Titel 4"/>
          <p:cNvSpPr>
            <a:spLocks noGrp="1"/>
          </p:cNvSpPr>
          <p:nvPr>
            <p:ph type="ctrTitle"/>
          </p:nvPr>
        </p:nvSpPr>
        <p:spPr>
          <a:xfrm>
            <a:off x="972642" y="1"/>
            <a:ext cx="11216307" cy="1996479"/>
          </a:xfrm>
        </p:spPr>
        <p:txBody>
          <a:bodyPr/>
          <a:lstStyle/>
          <a:p>
            <a:pPr algn="l"/>
            <a:r>
              <a:rPr lang="de-DE" sz="3200" dirty="0" smtClean="0">
                <a:latin typeface="Verdana Bold"/>
              </a:rPr>
              <a:t>          </a:t>
            </a:r>
            <a:br>
              <a:rPr lang="de-DE" sz="3200" dirty="0" smtClean="0">
                <a:latin typeface="Verdana Bold"/>
              </a:rPr>
            </a:br>
            <a:r>
              <a:rPr lang="de-DE" sz="3200" dirty="0" smtClean="0">
                <a:latin typeface="Verdana Bold"/>
              </a:rPr>
              <a:t/>
            </a:r>
            <a:br>
              <a:rPr lang="de-DE" sz="3200" dirty="0" smtClean="0">
                <a:latin typeface="Verdana Bold"/>
              </a:rPr>
            </a:br>
            <a:r>
              <a:rPr lang="de-DE" sz="3200" dirty="0" smtClean="0">
                <a:latin typeface="Verdana Bold"/>
              </a:rPr>
              <a:t>  Benedikt XVI.:</a:t>
            </a:r>
            <a:br>
              <a:rPr lang="de-DE" sz="3200" dirty="0" smtClean="0">
                <a:latin typeface="Verdana Bold"/>
              </a:rPr>
            </a:br>
            <a:r>
              <a:rPr lang="de-DE" sz="3200" dirty="0" smtClean="0">
                <a:latin typeface="Verdana Bold"/>
              </a:rPr>
              <a:t>„</a:t>
            </a:r>
            <a:r>
              <a:rPr lang="de-DE" sz="3200" i="1" dirty="0" smtClean="0">
                <a:latin typeface="Verdana Bold"/>
              </a:rPr>
              <a:t>Es ist vor allem fest zu glauben, dass die pilgernde Kirche</a:t>
            </a:r>
            <a:br>
              <a:rPr lang="de-DE" sz="3200" i="1" dirty="0" smtClean="0">
                <a:latin typeface="Verdana Bold"/>
              </a:rPr>
            </a:br>
            <a:r>
              <a:rPr lang="de-DE" sz="3200" i="1" dirty="0" smtClean="0">
                <a:latin typeface="Verdana Bold"/>
              </a:rPr>
              <a:t>zum Heil notwendig ist.“      </a:t>
            </a:r>
            <a:br>
              <a:rPr lang="de-DE" sz="3200" i="1" dirty="0" smtClean="0">
                <a:latin typeface="Verdana Bold"/>
              </a:rPr>
            </a:br>
            <a:endParaRPr lang="de-DE" sz="3200" i="1" dirty="0">
              <a:latin typeface="Verdana Bold"/>
            </a:endParaRPr>
          </a:p>
        </p:txBody>
      </p:sp>
      <p:sp>
        <p:nvSpPr>
          <p:cNvPr id="6" name="Untertitel 5"/>
          <p:cNvSpPr>
            <a:spLocks noGrp="1"/>
          </p:cNvSpPr>
          <p:nvPr>
            <p:ph type="subTitle" idx="1"/>
          </p:nvPr>
        </p:nvSpPr>
        <p:spPr>
          <a:xfrm>
            <a:off x="2109912" y="5527675"/>
            <a:ext cx="9102725" cy="4029645"/>
          </a:xfrm>
        </p:spPr>
        <p:txBody>
          <a:bodyPr/>
          <a:lstStyle/>
          <a:p>
            <a:endParaRPr lang="de-DE" dirty="0" smtClean="0"/>
          </a:p>
          <a:p>
            <a:endParaRPr lang="de-DE" dirty="0" smtClean="0"/>
          </a:p>
          <a:p>
            <a:endParaRPr lang="de-DE" dirty="0" smtClean="0"/>
          </a:p>
          <a:p>
            <a:r>
              <a:rPr lang="de-DE" dirty="0" smtClean="0"/>
              <a:t>                    </a:t>
            </a:r>
          </a:p>
          <a:p>
            <a:r>
              <a:rPr lang="de-DE" sz="3200" i="1" dirty="0" smtClean="0"/>
              <a:t>Franziskus:</a:t>
            </a:r>
          </a:p>
          <a:p>
            <a:r>
              <a:rPr lang="de-DE" sz="3200" i="1" dirty="0" smtClean="0"/>
              <a:t>„Gott ist nicht katholisch!“ </a:t>
            </a:r>
            <a:r>
              <a:rPr lang="de-DE" sz="1600" i="1" dirty="0" smtClean="0"/>
              <a:t>(</a:t>
            </a:r>
            <a:r>
              <a:rPr lang="de-DE" sz="1600" i="1" dirty="0" err="1" smtClean="0"/>
              <a:t>Z.d.H</a:t>
            </a:r>
            <a:r>
              <a:rPr lang="de-DE" sz="1600" i="1" dirty="0" smtClean="0"/>
              <a:t>., 408)</a:t>
            </a:r>
          </a:p>
          <a:p>
            <a:r>
              <a:rPr lang="de-DE" sz="3200" i="1" dirty="0" smtClean="0"/>
              <a:t>„Christus ist die Mitte, nicht der Nachfolger Petri -Christus</a:t>
            </a:r>
            <a:r>
              <a:rPr lang="de-DE" sz="3200" i="1" dirty="0"/>
              <a:t>!“ </a:t>
            </a:r>
            <a:r>
              <a:rPr lang="de-DE" sz="1600" i="1" dirty="0" smtClean="0"/>
              <a:t>(P.F. 116)</a:t>
            </a:r>
          </a:p>
          <a:p>
            <a:endParaRPr lang="de-DE" sz="3200" i="1" dirty="0" smtClean="0"/>
          </a:p>
          <a:p>
            <a:endParaRPr lang="de-DE" sz="3200" i="1" dirty="0" smtClean="0"/>
          </a:p>
          <a:p>
            <a:endParaRPr lang="de-DE" sz="3200" i="1" dirty="0" smtClean="0"/>
          </a:p>
          <a:p>
            <a:endParaRPr lang="de-DE" sz="3200" i="1" dirty="0"/>
          </a:p>
        </p:txBody>
      </p:sp>
      <p:pic>
        <p:nvPicPr>
          <p:cNvPr id="7" name="Picture 7" descr="C:\Dokumente und Einstellungen\Andi Bühne\Desktop\Unbenannt-2 Kopie.gif"/>
          <p:cNvPicPr>
            <a:picLocks noChangeAspect="1" noChangeArrowheads="1"/>
          </p:cNvPicPr>
          <p:nvPr/>
        </p:nvPicPr>
        <p:blipFill>
          <a:blip r:embed="rId2" cstate="print"/>
          <a:srcRect/>
          <a:stretch>
            <a:fillRect/>
          </a:stretch>
        </p:blipFill>
        <p:spPr bwMode="auto">
          <a:xfrm>
            <a:off x="1029792" y="2500536"/>
            <a:ext cx="3570683" cy="4608512"/>
          </a:xfrm>
          <a:prstGeom prst="rect">
            <a:avLst/>
          </a:prstGeom>
          <a:noFill/>
        </p:spPr>
      </p:pic>
      <p:pic>
        <p:nvPicPr>
          <p:cNvPr id="8" name="Grafik 7" descr="Scannen 9.jpeg"/>
          <p:cNvPicPr>
            <a:picLocks noGrp="1" noChangeAspect="1"/>
          </p:cNvPicPr>
          <p:nvPr isPhoto="1"/>
        </p:nvPicPr>
        <p:blipFill>
          <a:blip r:embed="rId3" cstate="print">
            <a:lum/>
          </a:blip>
          <a:stretch>
            <a:fillRect/>
          </a:stretch>
        </p:blipFill>
        <p:spPr>
          <a:xfrm>
            <a:off x="8446616" y="2428528"/>
            <a:ext cx="2747639" cy="374441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Scannen 1.jpeg"/>
          <p:cNvPicPr>
            <a:picLocks noGrp="1" noChangeAspect="1"/>
          </p:cNvPicPr>
          <p:nvPr isPhoto="1"/>
        </p:nvPicPr>
        <p:blipFill>
          <a:blip r:embed="rId2" cstate="print">
            <a:lum/>
          </a:blip>
          <a:stretch>
            <a:fillRect/>
          </a:stretch>
        </p:blipFill>
        <p:spPr>
          <a:xfrm>
            <a:off x="0" y="1384019"/>
            <a:ext cx="13004800" cy="6985564"/>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p:cNvSpPr>
          <p:nvPr/>
        </p:nvSpPr>
        <p:spPr bwMode="auto">
          <a:xfrm>
            <a:off x="663575" y="696913"/>
            <a:ext cx="11676063" cy="9140964"/>
          </a:xfrm>
          <a:prstGeom prst="rect">
            <a:avLst/>
          </a:prstGeom>
          <a:noFill/>
          <a:ln w="12700" cap="flat" cmpd="sng">
            <a:noFill/>
            <a:prstDash val="solid"/>
            <a:miter lim="0"/>
            <a:headEnd type="none" w="med" len="med"/>
            <a:tailEnd type="none" w="med" len="med"/>
          </a:ln>
          <a:effectLst/>
        </p:spPr>
        <p:txBody>
          <a:bodyPr wrap="square" lIns="0" tIns="0" rIns="0" bIns="0">
            <a:spAutoFit/>
          </a:bodyPr>
          <a:lstStyle/>
          <a:p>
            <a:pPr defTabSz="457200"/>
            <a:endParaRPr lang="de-DE" b="1" dirty="0" smtClean="0">
              <a:latin typeface="Verdana Bold" charset="0"/>
              <a:ea typeface="Verdana Bold" charset="0"/>
              <a:cs typeface="Verdana Bold" charset="0"/>
              <a:sym typeface="Verdana Bold" charset="0"/>
            </a:endParaRPr>
          </a:p>
          <a:p>
            <a:pPr defTabSz="457200"/>
            <a:r>
              <a:rPr lang="de-DE" b="1" dirty="0" smtClean="0">
                <a:latin typeface="Verdana Bold" charset="0"/>
                <a:ea typeface="Verdana Bold" charset="0"/>
                <a:cs typeface="Verdana Bold" charset="0"/>
                <a:sym typeface="Verdana Bold" charset="0"/>
              </a:rPr>
              <a:t>Am Morgen nach der Papstwahl:</a:t>
            </a:r>
          </a:p>
          <a:p>
            <a:pPr defTabSz="457200"/>
            <a:endParaRPr lang="de-DE" b="1" dirty="0" smtClean="0">
              <a:latin typeface="Verdana Bold" charset="0"/>
              <a:ea typeface="Verdana Bold" charset="0"/>
              <a:cs typeface="Verdana Bold" charset="0"/>
              <a:sym typeface="Verdana Bold" charset="0"/>
            </a:endParaRPr>
          </a:p>
          <a:p>
            <a:pPr algn="l" defTabSz="457200"/>
            <a:r>
              <a:rPr lang="de-DE" b="1" dirty="0" smtClean="0">
                <a:latin typeface="Verdana Bold" charset="0"/>
                <a:ea typeface="Verdana Bold" charset="0"/>
                <a:cs typeface="Verdana Bold" charset="0"/>
                <a:sym typeface="Verdana Bold" charset="0"/>
              </a:rPr>
              <a:t>Gang zu Basilika „Santa Maria“ um vor dem Marienbild </a:t>
            </a:r>
            <a:r>
              <a:rPr lang="de-DE" b="1" i="1" dirty="0" smtClean="0">
                <a:latin typeface="Verdana Bold" charset="0"/>
                <a:ea typeface="Verdana Bold" charset="0"/>
                <a:cs typeface="Verdana Bold" charset="0"/>
                <a:sym typeface="Verdana Bold" charset="0"/>
              </a:rPr>
              <a:t>„</a:t>
            </a:r>
            <a:r>
              <a:rPr lang="de-DE" b="1" i="1" dirty="0" err="1" smtClean="0">
                <a:latin typeface="Verdana Bold" charset="0"/>
                <a:ea typeface="Verdana Bold" charset="0"/>
                <a:cs typeface="Verdana Bold" charset="0"/>
                <a:sym typeface="Verdana Bold" charset="0"/>
              </a:rPr>
              <a:t>Salus</a:t>
            </a:r>
            <a:r>
              <a:rPr lang="de-DE" b="1" i="1" dirty="0" smtClean="0">
                <a:latin typeface="Verdana Bold" charset="0"/>
                <a:ea typeface="Verdana Bold" charset="0"/>
                <a:cs typeface="Verdana Bold" charset="0"/>
                <a:sym typeface="Verdana Bold" charset="0"/>
              </a:rPr>
              <a:t> </a:t>
            </a:r>
            <a:r>
              <a:rPr lang="de-DE" b="1" i="1" dirty="0" err="1" smtClean="0">
                <a:latin typeface="Verdana Bold" charset="0"/>
                <a:ea typeface="Verdana Bold" charset="0"/>
                <a:cs typeface="Verdana Bold" charset="0"/>
                <a:sym typeface="Verdana Bold" charset="0"/>
              </a:rPr>
              <a:t>Populi</a:t>
            </a:r>
            <a:r>
              <a:rPr lang="de-DE" b="1" i="1" dirty="0" smtClean="0">
                <a:latin typeface="Verdana Bold" charset="0"/>
                <a:ea typeface="Verdana Bold" charset="0"/>
                <a:cs typeface="Verdana Bold" charset="0"/>
                <a:sym typeface="Verdana Bold" charset="0"/>
              </a:rPr>
              <a:t> Romani“ </a:t>
            </a:r>
            <a:r>
              <a:rPr lang="de-DE" b="1" dirty="0" smtClean="0">
                <a:latin typeface="Verdana Bold" charset="0"/>
                <a:ea typeface="Verdana Bold" charset="0"/>
                <a:cs typeface="Verdana Bold" charset="0"/>
                <a:sym typeface="Verdana Bold" charset="0"/>
              </a:rPr>
              <a:t>zu beten und Blumen niederzulegen</a:t>
            </a:r>
            <a:endParaRPr lang="de-DE" b="1" i="1" dirty="0" smtClean="0">
              <a:latin typeface="Verdana Bold" charset="0"/>
              <a:ea typeface="Verdana Bold" charset="0"/>
              <a:cs typeface="Verdana Bold" charset="0"/>
              <a:sym typeface="Verdana Bold" charset="0"/>
            </a:endParaRPr>
          </a:p>
          <a:p>
            <a:pPr algn="l" defTabSz="457200"/>
            <a:endParaRPr lang="de-DE" sz="3000" dirty="0" smtClean="0">
              <a:latin typeface="Verdana Bold" charset="0"/>
              <a:ea typeface="Verdana Bold" charset="0"/>
              <a:cs typeface="Verdana Bold" charset="0"/>
              <a:sym typeface="Verdana Bold" charset="0"/>
            </a:endParaRPr>
          </a:p>
          <a:p>
            <a:pPr algn="l" defTabSz="457200"/>
            <a:endParaRPr lang="de-DE" sz="3000" dirty="0" smtClean="0">
              <a:latin typeface="Verdana Bold" charset="0"/>
              <a:ea typeface="Verdana Bold" charset="0"/>
              <a:cs typeface="Verdana Bold" charset="0"/>
              <a:sym typeface="Verdana Bold" charset="0"/>
            </a:endParaRPr>
          </a:p>
          <a:p>
            <a:pPr algn="l" defTabSz="457200"/>
            <a:endParaRPr lang="de-DE" sz="3000" dirty="0" smtClean="0">
              <a:latin typeface="Verdana Bold" charset="0"/>
              <a:ea typeface="Verdana Bold" charset="0"/>
              <a:cs typeface="Verdana Bold" charset="0"/>
              <a:sym typeface="Verdana Bold" charset="0"/>
            </a:endParaRPr>
          </a:p>
          <a:p>
            <a:pPr algn="l" defTabSz="457200"/>
            <a:endParaRPr lang="de-DE" sz="3000" dirty="0" smtClean="0">
              <a:latin typeface="Verdana Bold" charset="0"/>
              <a:ea typeface="Verdana Bold" charset="0"/>
              <a:cs typeface="Verdana Bold" charset="0"/>
              <a:sym typeface="Verdana Bold" charset="0"/>
            </a:endParaRPr>
          </a:p>
          <a:p>
            <a:pPr algn="l" defTabSz="457200"/>
            <a:endParaRPr lang="de-DE" sz="3000" dirty="0" smtClean="0">
              <a:latin typeface="Verdana Bold" charset="0"/>
              <a:ea typeface="Verdana Bold" charset="0"/>
              <a:cs typeface="Verdana Bold" charset="0"/>
              <a:sym typeface="Verdana Bold" charset="0"/>
            </a:endParaRPr>
          </a:p>
          <a:p>
            <a:pPr algn="l" defTabSz="457200"/>
            <a:endParaRPr lang="de-DE" sz="3000" dirty="0" smtClean="0">
              <a:latin typeface="Verdana Bold" charset="0"/>
              <a:ea typeface="Verdana Bold" charset="0"/>
              <a:cs typeface="Verdana Bold" charset="0"/>
              <a:sym typeface="Verdana Bold" charset="0"/>
            </a:endParaRPr>
          </a:p>
          <a:p>
            <a:pPr algn="l" defTabSz="457200"/>
            <a:endParaRPr lang="de-DE" sz="3000" dirty="0" smtClean="0">
              <a:latin typeface="Verdana Bold" charset="0"/>
              <a:ea typeface="Verdana Bold" charset="0"/>
              <a:cs typeface="Verdana Bold" charset="0"/>
              <a:sym typeface="Verdana Bold" charset="0"/>
            </a:endParaRPr>
          </a:p>
          <a:p>
            <a:pPr algn="r" defTabSz="457200"/>
            <a:endParaRPr lang="de-DE" sz="3000" i="1" dirty="0" smtClean="0">
              <a:latin typeface="Verdana Bold" charset="0"/>
              <a:ea typeface="Verdana Bold" charset="0"/>
              <a:cs typeface="Verdana Bold" charset="0"/>
              <a:sym typeface="Verdana Bold" charset="0"/>
            </a:endParaRPr>
          </a:p>
          <a:p>
            <a:pPr algn="r" defTabSz="457200"/>
            <a:r>
              <a:rPr lang="de-DE" sz="3000" i="1" dirty="0" smtClean="0">
                <a:latin typeface="Verdana Bold" charset="0"/>
                <a:ea typeface="Verdana Bold" charset="0"/>
                <a:cs typeface="Verdana Bold" charset="0"/>
                <a:sym typeface="Verdana Bold" charset="0"/>
              </a:rPr>
              <a:t>„Die tiefe Zuneigung zur Gottesmutter führte</a:t>
            </a:r>
          </a:p>
          <a:p>
            <a:pPr algn="r" defTabSz="457200"/>
            <a:r>
              <a:rPr lang="de-DE" sz="3000" i="1" dirty="0" smtClean="0">
                <a:latin typeface="Verdana Bold" charset="0"/>
                <a:ea typeface="Verdana Bold" charset="0"/>
                <a:cs typeface="Verdana Bold" charset="0"/>
                <a:sym typeface="Verdana Bold" charset="0"/>
              </a:rPr>
              <a:t>Papst Franziskus gleich zur Lourdes-Grotte </a:t>
            </a:r>
          </a:p>
          <a:p>
            <a:pPr algn="r" defTabSz="457200"/>
            <a:r>
              <a:rPr lang="de-DE" sz="3000" i="1" dirty="0" smtClean="0">
                <a:latin typeface="Verdana Bold" charset="0"/>
                <a:ea typeface="Verdana Bold" charset="0"/>
                <a:cs typeface="Verdana Bold" charset="0"/>
                <a:sym typeface="Verdana Bold" charset="0"/>
              </a:rPr>
              <a:t>in den vatikanischen Gärten.“</a:t>
            </a:r>
          </a:p>
          <a:p>
            <a:pPr algn="l" defTabSz="457200"/>
            <a:endParaRPr lang="de-DE" sz="3000" dirty="0" smtClean="0">
              <a:latin typeface="Verdana Bold" charset="0"/>
              <a:ea typeface="Verdana Bold" charset="0"/>
              <a:cs typeface="Verdana Bold" charset="0"/>
              <a:sym typeface="Verdana Bold" charset="0"/>
            </a:endParaRPr>
          </a:p>
          <a:p>
            <a:pPr algn="l" defTabSz="457200"/>
            <a:endParaRPr lang="de-DE" sz="1800" dirty="0">
              <a:solidFill>
                <a:srgbClr val="000000"/>
              </a:solidFill>
            </a:endParaRPr>
          </a:p>
        </p:txBody>
      </p:sp>
      <p:pic>
        <p:nvPicPr>
          <p:cNvPr id="3" name="Grafik 2" descr="Scannen 7.jpeg"/>
          <p:cNvPicPr>
            <a:picLocks noGrp="1" noChangeAspect="1"/>
          </p:cNvPicPr>
          <p:nvPr isPhoto="1"/>
        </p:nvPicPr>
        <p:blipFill>
          <a:blip r:embed="rId2" cstate="print">
            <a:lum/>
          </a:blip>
          <a:stretch>
            <a:fillRect/>
          </a:stretch>
        </p:blipFill>
        <p:spPr>
          <a:xfrm>
            <a:off x="6142360" y="3508648"/>
            <a:ext cx="5068423" cy="3456383"/>
          </a:xfrm>
          <a:prstGeom prst="rect">
            <a:avLst/>
          </a:prstGeom>
          <a:noFill/>
          <a:ln>
            <a:noFill/>
          </a:ln>
        </p:spPr>
      </p:pic>
      <p:pic>
        <p:nvPicPr>
          <p:cNvPr id="4" name="Grafik 3" descr="Scannen 6.jpeg"/>
          <p:cNvPicPr>
            <a:picLocks noGrp="1" noChangeAspect="1"/>
          </p:cNvPicPr>
          <p:nvPr isPhoto="1"/>
        </p:nvPicPr>
        <p:blipFill>
          <a:blip r:embed="rId3" cstate="print">
            <a:lum/>
          </a:blip>
          <a:stretch>
            <a:fillRect/>
          </a:stretch>
        </p:blipFill>
        <p:spPr>
          <a:xfrm>
            <a:off x="1029792" y="4444752"/>
            <a:ext cx="3405619" cy="4804792"/>
          </a:xfrm>
          <a:prstGeom prst="rect">
            <a:avLst/>
          </a:prstGeom>
          <a:noFill/>
          <a:ln>
            <a:noFill/>
          </a:ln>
        </p:spPr>
      </p:pic>
    </p:spTree>
  </p:cSld>
  <p:clrMapOvr>
    <a:masterClrMapping/>
  </p:clrMapOvr>
  <p:transition spd="med"/>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
      <a:dk1>
        <a:srgbClr val="53585F"/>
      </a:dk1>
      <a:lt1>
        <a:srgbClr val="FFFFFF"/>
      </a:lt1>
      <a:dk2>
        <a:srgbClr val="000000"/>
      </a:dk2>
      <a:lt2>
        <a:srgbClr val="DCDEE0"/>
      </a:lt2>
      <a:accent1>
        <a:srgbClr val="0065C1"/>
      </a:accent1>
      <a:accent2>
        <a:srgbClr val="00A6AC"/>
      </a:accent2>
      <a:accent3>
        <a:srgbClr val="AAAAAA"/>
      </a:accent3>
      <a:accent4>
        <a:srgbClr val="DADADA"/>
      </a:accent4>
      <a:accent5>
        <a:srgbClr val="AAB8DD"/>
      </a:accent5>
      <a:accent6>
        <a:srgbClr val="00969B"/>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de-DE" sz="3600" b="0" i="0" u="none" strike="noStrike" cap="none" normalizeH="0" baseline="0" smtClean="0">
            <a:ln>
              <a:noFill/>
            </a:ln>
            <a:solidFill>
              <a:srgbClr val="FFFFFF"/>
            </a:solidFill>
            <a:effectLst/>
            <a:latin typeface="Helvetica Light" charset="0"/>
            <a:ea typeface="Helvetica Light" charset="0"/>
            <a:cs typeface="Helvetica Light" charset="0"/>
            <a:sym typeface="Helvetica 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de-DE" sz="3600" b="0" i="0" u="none" strike="noStrike" cap="none" normalizeH="0" baseline="0" smtClean="0">
            <a:ln>
              <a:noFill/>
            </a:ln>
            <a:solidFill>
              <a:srgbClr val="FFFFFF"/>
            </a:solidFill>
            <a:effectLst/>
            <a:latin typeface="Helvetica Light" charset="0"/>
            <a:ea typeface="Helvetica Light" charset="0"/>
            <a:cs typeface="Helvetica Light" charset="0"/>
            <a:sym typeface="Helvetica Light" charset="0"/>
          </a:defRPr>
        </a:defPPr>
      </a:lstStyle>
    </a:lnDef>
  </a:objectDefaults>
  <a:extraClrSchemeLst/>
</a:theme>
</file>

<file path=ppt/theme/theme2.xml><?xml version="1.0" encoding="utf-8"?>
<a:theme xmlns:a="http://schemas.openxmlformats.org/drawingml/2006/main" name="Larissa-Design">
  <a:themeElements>
    <a:clrScheme name="">
      <a:dk1>
        <a:srgbClr val="000000"/>
      </a:dk1>
      <a:lt1>
        <a:srgbClr val="FFFFFF"/>
      </a:lt1>
      <a:dk2>
        <a:srgbClr val="53585F"/>
      </a:dk2>
      <a:lt2>
        <a:srgbClr val="DCDEE0"/>
      </a:lt2>
      <a:accent1>
        <a:srgbClr val="0065C1"/>
      </a:accent1>
      <a:accent2>
        <a:srgbClr val="00A6AC"/>
      </a:accent2>
      <a:accent3>
        <a:srgbClr val="FFFFFF"/>
      </a:accent3>
      <a:accent4>
        <a:srgbClr val="000000"/>
      </a:accent4>
      <a:accent5>
        <a:srgbClr val="AAB8DD"/>
      </a:accent5>
      <a:accent6>
        <a:srgbClr val="00969B"/>
      </a:accent6>
      <a:hlink>
        <a:srgbClr val="0000FF"/>
      </a:hlink>
      <a:folHlink>
        <a:srgbClr val="FF00FF"/>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1407</Words>
  <Application>Microsoft Office PowerPoint</Application>
  <PresentationFormat>Benutzerdefiniert</PresentationFormat>
  <Paragraphs>323</Paragraphs>
  <Slides>49</Slides>
  <Notes>1</Notes>
  <HiddenSlides>0</HiddenSlides>
  <MMClips>1</MMClips>
  <ScaleCrop>false</ScaleCrop>
  <HeadingPairs>
    <vt:vector size="4" baseType="variant">
      <vt:variant>
        <vt:lpstr>Design</vt:lpstr>
      </vt:variant>
      <vt:variant>
        <vt:i4>1</vt:i4>
      </vt:variant>
      <vt:variant>
        <vt:lpstr>Folientitel</vt:lpstr>
      </vt:variant>
      <vt:variant>
        <vt:i4>49</vt:i4>
      </vt:variant>
    </vt:vector>
  </HeadingPairs>
  <TitlesOfParts>
    <vt:vector size="50" baseType="lpstr">
      <vt:lpstr>Black</vt:lpstr>
      <vt:lpstr>  Papst „Franziskus“  ein verkappter Evangelikaler? </vt:lpstr>
      <vt:lpstr>PowerPoint-Präsentation</vt:lpstr>
      <vt:lpstr>PowerPoint-Präsentation</vt:lpstr>
      <vt:lpstr>PowerPoint-Präsentation</vt:lpstr>
      <vt:lpstr>PowerPoint-Präsentation</vt:lpstr>
      <vt:lpstr>PowerPoint-Präsentation</vt:lpstr>
      <vt:lpstr>              Benedikt XVI.: „Es ist vor allem fest zu glauben, dass die pilgernde Kirche zum Heil notwendig ist.“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März 2014:  Der bekannte Charismatiker  Ulf Eckmann und seine Frau konvertieren zum Katholizismus!  19.April 2014: „Prophet“ Kim Klement (USA) prophezeit!  </vt:lpstr>
      <vt:lpstr>PowerPoint-Präsentation</vt:lpstr>
      <vt:lpstr>PowerPoint-Präsentation</vt:lpstr>
      <vt:lpstr>PowerPoint-Präsentation</vt:lpstr>
      <vt:lpstr> „Historischer Besuch“Juni 2014: Franziskus besucht die Pfingstkirche in Caserta bei Neapel und bitte um Vergebung für die Fehler, die Katholiken gegenüber Pfingstlern gemacht haben.  Pfingstpastor Traettino: „Dafür haben Persönlichkeiten gesorgt wie John Stott,Billy Graham, L. Cunnigham, Nicky Gumble, Rick Warren und Tim Keller“   </vt:lpstr>
      <vt:lpstr>PowerPoint-Präsentation</vt:lpstr>
      <vt:lpstr>PowerPoint-Präsentation</vt:lpstr>
      <vt:lpstr> Januar 2015: „Der Versöhner des Jahres: Franziskus!“  „Die Allianz hat recht, wenn sie feststellt, dass die Beziehungen zwischen Rom und den Evangelikalen noch nie in der Kirchengeschichte so eng waren wie gegenwärtig.    (Helmuth Matthies in idea 1.015) </vt:lpstr>
      <vt:lpstr> Herbst 2015:  Dreiwöchige Familiensynode im Vatikan  (Einziger Teilnehmer aus Deutschland:  Prof. Dr.Thomas Schirrmacher, Vorsitzender der theol. Kommission der WEA)  </vt:lpstr>
      <vt:lpstr>PowerPoint-Präsentation</vt:lpstr>
      <vt:lpstr>PowerPoint-Präsentation</vt:lpstr>
      <vt:lpstr>PowerPoint-Präsentation</vt:lpstr>
      <vt:lpstr>PowerPoint-Präsentation</vt:lpstr>
      <vt:lpstr>PowerPoint-Präsentation</vt:lpstr>
      <vt:lpstr>PowerPoint-Präsentation</vt:lpstr>
      <vt:lpstr>  „Merk-würdige“ Aktivitäten innerhalb der röm. Kath. Kirche: „YOUCAT“ </vt:lpstr>
      <vt:lpstr>PowerPoint-Präsentation</vt:lpstr>
      <vt:lpstr>PowerPoint-Präsentation</vt:lpstr>
      <vt:lpstr>PowerPoint-Präsentation</vt:lpstr>
      <vt:lpstr>PowerPoint-Präsentation</vt:lpstr>
      <vt:lpstr>Das „Außerordentliche Jahr der Barmherzigkeit“ vom 8.12.015 -20.11.016 Ausgerufen von Franziskus am 1.9.015  „Jubiläumsablass“ = „befreit von jeglicher Restschuld“ (auch für Verstorbene) Bedingung: Gang durch die „Heilige Pforte“ (z.B. im Vatikan, in Wallfahrtskirchen, auch Gefängniskapellen, Zellentür usw. – in Verbindung mit der „Feier der heiligen Eucharistie“)</vt:lpstr>
      <vt:lpstr>       Aus dem Dokument „Evangelii Gaudii“ Papst Franziskus  Schlusskapitel 2  „Maria, die Mutter der Evangelisation“ Absatz 284   </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Papst "Franziskus" - ein verkappter Evangelikaler?</dc:title>
  <dc:creator>Wolfgang Bühne</dc:creator>
  <cp:lastModifiedBy>Me</cp:lastModifiedBy>
  <cp:revision>199</cp:revision>
  <dcterms:modified xsi:type="dcterms:W3CDTF">2022-09-11T14:56:52Z</dcterms:modified>
</cp:coreProperties>
</file>