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5" r:id="rId2"/>
    <p:sldId id="280" r:id="rId3"/>
    <p:sldId id="281" r:id="rId4"/>
    <p:sldId id="260" r:id="rId5"/>
    <p:sldId id="257" r:id="rId6"/>
    <p:sldId id="258" r:id="rId7"/>
    <p:sldId id="283" r:id="rId8"/>
    <p:sldId id="259" r:id="rId9"/>
    <p:sldId id="261" r:id="rId10"/>
    <p:sldId id="262" r:id="rId11"/>
    <p:sldId id="263" r:id="rId12"/>
    <p:sldId id="265" r:id="rId13"/>
    <p:sldId id="266" r:id="rId14"/>
    <p:sldId id="278" r:id="rId15"/>
    <p:sldId id="279" r:id="rId16"/>
    <p:sldId id="267" r:id="rId17"/>
    <p:sldId id="268" r:id="rId18"/>
    <p:sldId id="269" r:id="rId19"/>
    <p:sldId id="270" r:id="rId20"/>
    <p:sldId id="271" r:id="rId21"/>
    <p:sldId id="272" r:id="rId22"/>
    <p:sldId id="273" r:id="rId23"/>
    <p:sldId id="274" r:id="rId24"/>
    <p:sldId id="275" r:id="rId25"/>
    <p:sldId id="276" r:id="rId26"/>
    <p:sldId id="282" r:id="rId27"/>
    <p:sldId id="277"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3" d="100"/>
          <a:sy n="93" d="100"/>
        </p:scale>
        <p:origin x="-17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4" name="Titel 13"/>
          <p:cNvSpPr>
            <a:spLocks noGrp="1"/>
          </p:cNvSpPr>
          <p:nvPr>
            <p:ph type="ctrTitle"/>
          </p:nvPr>
        </p:nvSpPr>
        <p:spPr>
          <a:xfrm>
            <a:off x="1432560" y="359898"/>
            <a:ext cx="7406640" cy="1472184"/>
          </a:xfrm>
        </p:spPr>
        <p:txBody>
          <a:bodyPr anchor="b"/>
          <a:lstStyle>
            <a:lvl1pPr algn="l">
              <a:defRPr/>
            </a:lvl1pPr>
            <a:extLst/>
          </a:lstStyle>
          <a:p>
            <a:r>
              <a:rPr kumimoji="0" lang="de-DE" smtClean="0"/>
              <a:t>Mastertitelformat bearbeiten</a:t>
            </a:r>
            <a:endParaRPr kumimoji="0" lang="en-US"/>
          </a:p>
        </p:txBody>
      </p:sp>
      <p:sp>
        <p:nvSpPr>
          <p:cNvPr id="22" name="Untertitel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smtClean="0"/>
              <a:t>Master-Untertitelformat bearbeiten</a:t>
            </a:r>
            <a:endParaRPr kumimoji="0" lang="en-US"/>
          </a:p>
        </p:txBody>
      </p:sp>
      <p:sp>
        <p:nvSpPr>
          <p:cNvPr id="7" name="Datumsplatzhalter 6"/>
          <p:cNvSpPr>
            <a:spLocks noGrp="1"/>
          </p:cNvSpPr>
          <p:nvPr>
            <p:ph type="dt" sz="half" idx="10"/>
          </p:nvPr>
        </p:nvSpPr>
        <p:spPr/>
        <p:txBody>
          <a:bodyPr/>
          <a:lstStyle>
            <a:extLst/>
          </a:lstStyle>
          <a:p>
            <a:fld id="{54AB02A5-4FE5-49D9-9E24-09F23B90C450}" type="datetimeFigureOut">
              <a:rPr lang="en-US" smtClean="0"/>
              <a:t>02.07.16</a:t>
            </a:fld>
            <a:endParaRPr lang="en-US"/>
          </a:p>
        </p:txBody>
      </p:sp>
      <p:sp>
        <p:nvSpPr>
          <p:cNvPr id="20" name="Fußzeilenplatzhalter 19"/>
          <p:cNvSpPr>
            <a:spLocks noGrp="1"/>
          </p:cNvSpPr>
          <p:nvPr>
            <p:ph type="ftr" sz="quarter" idx="11"/>
          </p:nvPr>
        </p:nvSpPr>
        <p:spPr/>
        <p:txBody>
          <a:bodyPr/>
          <a:lstStyle>
            <a:extLst/>
          </a:lstStyle>
          <a:p>
            <a:endParaRPr kumimoji="0" lang="en-US"/>
          </a:p>
        </p:txBody>
      </p:sp>
      <p:sp>
        <p:nvSpPr>
          <p:cNvPr id="10" name="Foliennummernplatzhalter 9"/>
          <p:cNvSpPr>
            <a:spLocks noGrp="1"/>
          </p:cNvSpPr>
          <p:nvPr>
            <p:ph type="sldNum" sz="quarter" idx="12"/>
          </p:nvPr>
        </p:nvSpPr>
        <p:spPr/>
        <p:txBody>
          <a:bodyPr/>
          <a:lstStyle>
            <a:extLst/>
          </a:lstStyle>
          <a:p>
            <a:fld id="{6294C92D-0306-4E69-9CD3-20855E849650}" type="slidenum">
              <a:rPr kumimoji="0" lang="en-US" smtClean="0"/>
              <a:t>‹Nr.›</a:t>
            </a:fld>
            <a:endParaRPr kumimoji="0"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Mastertitelformat bearbeiten</a:t>
            </a:r>
            <a:endParaRPr kumimoji="0" lang="en-US"/>
          </a:p>
        </p:txBody>
      </p:sp>
      <p:sp>
        <p:nvSpPr>
          <p:cNvPr id="3" name="Vertikaler Textplatzhalter 2"/>
          <p:cNvSpPr>
            <a:spLocks noGrp="1"/>
          </p:cNvSpPr>
          <p:nvPr>
            <p:ph type="body" orient="vert" idx="1"/>
          </p:nvPr>
        </p:nvSpPr>
        <p:spPr/>
        <p:txBody>
          <a:bodyPr vert="eaVert"/>
          <a:lstStyle>
            <a:extLst/>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54AB02A5-4FE5-49D9-9E24-09F23B90C450}" type="datetimeFigureOut">
              <a:rPr lang="en-US" smtClean="0"/>
              <a:t>02.07.16</a:t>
            </a:fld>
            <a:endParaRPr lang="en-US"/>
          </a:p>
        </p:txBody>
      </p:sp>
      <p:sp>
        <p:nvSpPr>
          <p:cNvPr id="5" name="Fußzeilenplatzhalter 4"/>
          <p:cNvSpPr>
            <a:spLocks noGrp="1"/>
          </p:cNvSpPr>
          <p:nvPr>
            <p:ph type="ftr" sz="quarter" idx="11"/>
          </p:nvPr>
        </p:nvSpPr>
        <p:spPr/>
        <p:txBody>
          <a:bodyPr/>
          <a:lstStyle>
            <a:extLst/>
          </a:lstStyle>
          <a:p>
            <a:endParaRPr kumimoji="0" lang="en-US"/>
          </a:p>
        </p:txBody>
      </p:sp>
      <p:sp>
        <p:nvSpPr>
          <p:cNvPr id="6" name="Foliennummernplatzhalter 5"/>
          <p:cNvSpPr>
            <a:spLocks noGrp="1"/>
          </p:cNvSpPr>
          <p:nvPr>
            <p:ph type="sldNum" sz="quarter" idx="12"/>
          </p:nvPr>
        </p:nvSpPr>
        <p:spPr/>
        <p:txBody>
          <a:bodyPr/>
          <a:lstStyle>
            <a:extLst/>
          </a:lstStyle>
          <a:p>
            <a:fld id="{6294C92D-0306-4E69-9CD3-20855E849650}" type="slidenum">
              <a:rPr kumimoji="0" lang="en-US" smtClean="0"/>
              <a:t>‹Nr.›</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58000" y="274639"/>
            <a:ext cx="1828800" cy="5851525"/>
          </a:xfrm>
        </p:spPr>
        <p:txBody>
          <a:bodyPr vert="eaVert"/>
          <a:lstStyle>
            <a:extLst/>
          </a:lstStyle>
          <a:p>
            <a:r>
              <a:rPr kumimoji="0" lang="de-DE" smtClean="0"/>
              <a:t>Mastertitelformat bearbeiten</a:t>
            </a:r>
            <a:endParaRPr kumimoji="0" lang="en-US"/>
          </a:p>
        </p:txBody>
      </p:sp>
      <p:sp>
        <p:nvSpPr>
          <p:cNvPr id="3" name="Vertikaler Textplatzhalter 2"/>
          <p:cNvSpPr>
            <a:spLocks noGrp="1"/>
          </p:cNvSpPr>
          <p:nvPr>
            <p:ph type="body" orient="vert" idx="1"/>
          </p:nvPr>
        </p:nvSpPr>
        <p:spPr>
          <a:xfrm>
            <a:off x="1143000" y="274640"/>
            <a:ext cx="5562600" cy="5851525"/>
          </a:xfrm>
        </p:spPr>
        <p:txBody>
          <a:bodyPr vert="eaVert"/>
          <a:lstStyle>
            <a:extLst/>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54AB02A5-4FE5-49D9-9E24-09F23B90C450}" type="datetimeFigureOut">
              <a:rPr lang="en-US" smtClean="0"/>
              <a:t>02.07.16</a:t>
            </a:fld>
            <a:endParaRPr lang="en-US"/>
          </a:p>
        </p:txBody>
      </p:sp>
      <p:sp>
        <p:nvSpPr>
          <p:cNvPr id="5" name="Fußzeilenplatzhalter 4"/>
          <p:cNvSpPr>
            <a:spLocks noGrp="1"/>
          </p:cNvSpPr>
          <p:nvPr>
            <p:ph type="ftr" sz="quarter" idx="11"/>
          </p:nvPr>
        </p:nvSpPr>
        <p:spPr/>
        <p:txBody>
          <a:bodyPr/>
          <a:lstStyle>
            <a:extLst/>
          </a:lstStyle>
          <a:p>
            <a:endParaRPr kumimoji="0" lang="en-US"/>
          </a:p>
        </p:txBody>
      </p:sp>
      <p:sp>
        <p:nvSpPr>
          <p:cNvPr id="6" name="Foliennummernplatzhalter 5"/>
          <p:cNvSpPr>
            <a:spLocks noGrp="1"/>
          </p:cNvSpPr>
          <p:nvPr>
            <p:ph type="sldNum" sz="quarter" idx="12"/>
          </p:nvPr>
        </p:nvSpPr>
        <p:spPr/>
        <p:txBody>
          <a:bodyPr/>
          <a:lstStyle>
            <a:extLst/>
          </a:lstStyle>
          <a:p>
            <a:fld id="{6294C92D-0306-4E69-9CD3-20855E849650}" type="slidenum">
              <a:rPr kumimoji="0" lang="en-US" smtClean="0"/>
              <a:t>‹Nr.›</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Mastertitelformat bearbeiten</a:t>
            </a:r>
            <a:endParaRPr kumimoji="0" lang="en-US"/>
          </a:p>
        </p:txBody>
      </p:sp>
      <p:sp>
        <p:nvSpPr>
          <p:cNvPr id="3" name="Inhaltsplatzhalter 2"/>
          <p:cNvSpPr>
            <a:spLocks noGrp="1"/>
          </p:cNvSpPr>
          <p:nvPr>
            <p:ph idx="1"/>
          </p:nvPr>
        </p:nvSpPr>
        <p:spPr/>
        <p:txBody>
          <a:bodyPr/>
          <a:lstStyle>
            <a:extLst/>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54AB02A5-4FE5-49D9-9E24-09F23B90C450}" type="datetimeFigureOut">
              <a:rPr lang="en-US" smtClean="0"/>
              <a:t>02.07.16</a:t>
            </a:fld>
            <a:endParaRPr lang="en-US"/>
          </a:p>
        </p:txBody>
      </p:sp>
      <p:sp>
        <p:nvSpPr>
          <p:cNvPr id="5" name="Fußzeilenplatzhalter 4"/>
          <p:cNvSpPr>
            <a:spLocks noGrp="1"/>
          </p:cNvSpPr>
          <p:nvPr>
            <p:ph type="ftr" sz="quarter" idx="11"/>
          </p:nvPr>
        </p:nvSpPr>
        <p:spPr/>
        <p:txBody>
          <a:bodyPr/>
          <a:lstStyle>
            <a:extLst/>
          </a:lstStyle>
          <a:p>
            <a:endParaRPr kumimoji="0" lang="en-US"/>
          </a:p>
        </p:txBody>
      </p:sp>
      <p:sp>
        <p:nvSpPr>
          <p:cNvPr id="6" name="Foliennummernplatzhalter 5"/>
          <p:cNvSpPr>
            <a:spLocks noGrp="1"/>
          </p:cNvSpPr>
          <p:nvPr>
            <p:ph type="sldNum" sz="quarter" idx="12"/>
          </p:nvPr>
        </p:nvSpPr>
        <p:spPr/>
        <p:txBody>
          <a:bodyPr/>
          <a:lstStyle>
            <a:extLst/>
          </a:lstStyle>
          <a:p>
            <a:fld id="{6294C92D-0306-4E69-9CD3-20855E849650}" type="slidenum">
              <a:rPr kumimoji="0" lang="en-US" smtClean="0"/>
              <a:t>‹Nr.›</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7" name="Rechtec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de-DE" smtClean="0"/>
              <a:t>Mastertitelformat bearbeiten</a:t>
            </a:r>
            <a:endParaRPr kumimoji="0" lang="en-US"/>
          </a:p>
        </p:txBody>
      </p:sp>
      <p:sp>
        <p:nvSpPr>
          <p:cNvPr id="3" name="Textplatzhalt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smtClean="0"/>
              <a:t>Mastertextformat bearbeiten</a:t>
            </a:r>
          </a:p>
        </p:txBody>
      </p:sp>
      <p:sp>
        <p:nvSpPr>
          <p:cNvPr id="4" name="Datumsplatzhalter 3"/>
          <p:cNvSpPr>
            <a:spLocks noGrp="1"/>
          </p:cNvSpPr>
          <p:nvPr>
            <p:ph type="dt" sz="half" idx="10"/>
          </p:nvPr>
        </p:nvSpPr>
        <p:spPr/>
        <p:txBody>
          <a:bodyPr/>
          <a:lstStyle>
            <a:extLst/>
          </a:lstStyle>
          <a:p>
            <a:fld id="{54AB02A5-4FE5-49D9-9E24-09F23B90C450}" type="datetimeFigureOut">
              <a:rPr lang="en-US" smtClean="0"/>
              <a:t>02.07.16</a:t>
            </a:fld>
            <a:endParaRPr lang="en-US"/>
          </a:p>
        </p:txBody>
      </p:sp>
      <p:sp>
        <p:nvSpPr>
          <p:cNvPr id="5" name="Fußzeilenplatzhalter 4"/>
          <p:cNvSpPr>
            <a:spLocks noGrp="1"/>
          </p:cNvSpPr>
          <p:nvPr>
            <p:ph type="ftr" sz="quarter" idx="11"/>
          </p:nvPr>
        </p:nvSpPr>
        <p:spPr/>
        <p:txBody>
          <a:bodyPr/>
          <a:lstStyle>
            <a:extLst/>
          </a:lstStyle>
          <a:p>
            <a:endParaRPr kumimoji="0" lang="en-US"/>
          </a:p>
        </p:txBody>
      </p:sp>
      <p:sp>
        <p:nvSpPr>
          <p:cNvPr id="6" name="Foliennummernplatzhalter 5"/>
          <p:cNvSpPr>
            <a:spLocks noGrp="1"/>
          </p:cNvSpPr>
          <p:nvPr>
            <p:ph type="sldNum" sz="quarter" idx="12"/>
          </p:nvPr>
        </p:nvSpPr>
        <p:spPr/>
        <p:txBody>
          <a:bodyPr/>
          <a:lstStyle>
            <a:extLst/>
          </a:lstStyle>
          <a:p>
            <a:fld id="{6294C92D-0306-4E69-9CD3-20855E849650}" type="slidenum">
              <a:rPr kumimoji="0" lang="en-US" smtClean="0"/>
              <a:t>‹Nr.›</a:t>
            </a:fld>
            <a:endParaRPr kumimoji="0" lang="en-US"/>
          </a:p>
        </p:txBody>
      </p:sp>
      <p:sp>
        <p:nvSpPr>
          <p:cNvPr id="10" name="Rechtec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lstStyle>
            <a:extLst/>
          </a:lstStyle>
          <a:p>
            <a:r>
              <a:rPr kumimoji="0" lang="de-DE" smtClean="0"/>
              <a:t>Mastertitelformat bearbeiten</a:t>
            </a:r>
            <a:endParaRPr kumimoji="0" lang="en-US"/>
          </a:p>
        </p:txBody>
      </p:sp>
      <p:sp>
        <p:nvSpPr>
          <p:cNvPr id="3" name="Inhaltsplatzhalt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54AB02A5-4FE5-49D9-9E24-09F23B90C450}" type="datetimeFigureOut">
              <a:rPr lang="en-US" smtClean="0"/>
              <a:t>02.07.16</a:t>
            </a:fld>
            <a:endParaRPr lang="en-US"/>
          </a:p>
        </p:txBody>
      </p:sp>
      <p:sp>
        <p:nvSpPr>
          <p:cNvPr id="6" name="Fußzeilenplatzhalter 5"/>
          <p:cNvSpPr>
            <a:spLocks noGrp="1"/>
          </p:cNvSpPr>
          <p:nvPr>
            <p:ph type="ftr" sz="quarter" idx="11"/>
          </p:nvPr>
        </p:nvSpPr>
        <p:spPr/>
        <p:txBody>
          <a:bodyPr/>
          <a:lstStyle>
            <a:extLst/>
          </a:lstStyle>
          <a:p>
            <a:endParaRPr kumimoji="0" lang="en-US"/>
          </a:p>
        </p:txBody>
      </p:sp>
      <p:sp>
        <p:nvSpPr>
          <p:cNvPr id="7" name="Foliennummernplatzhalter 6"/>
          <p:cNvSpPr>
            <a:spLocks noGrp="1"/>
          </p:cNvSpPr>
          <p:nvPr>
            <p:ph type="sldNum" sz="quarter" idx="12"/>
          </p:nvPr>
        </p:nvSpPr>
        <p:spPr/>
        <p:txBody>
          <a:bodyPr/>
          <a:lstStyle>
            <a:extLst/>
          </a:lstStyle>
          <a:p>
            <a:fld id="{6294C92D-0306-4E69-9CD3-20855E849650}" type="slidenum">
              <a:rPr kumimoji="0" lang="en-US" smtClean="0"/>
              <a:t>‹Nr.›</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de-DE" smtClean="0"/>
              <a:t>Mastertitelformat bearbeiten</a:t>
            </a:r>
            <a:endParaRPr kumimoji="0" lang="en-US"/>
          </a:p>
        </p:txBody>
      </p:sp>
      <p:sp>
        <p:nvSpPr>
          <p:cNvPr id="3" name="Textplatzhalt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Mastertextformat bearbeiten</a:t>
            </a:r>
          </a:p>
        </p:txBody>
      </p:sp>
      <p:sp>
        <p:nvSpPr>
          <p:cNvPr id="4" name="Textplatzhalt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Mastertextformat bearbeiten</a:t>
            </a:r>
          </a:p>
        </p:txBody>
      </p:sp>
      <p:sp>
        <p:nvSpPr>
          <p:cNvPr id="5" name="Inhaltsplatzhalt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extLst/>
          </a:lstStyle>
          <a:p>
            <a:fld id="{54AB02A5-4FE5-49D9-9E24-09F23B90C450}" type="datetimeFigureOut">
              <a:rPr lang="en-US" smtClean="0"/>
              <a:t>02.07.16</a:t>
            </a:fld>
            <a:endParaRPr lang="en-US"/>
          </a:p>
        </p:txBody>
      </p:sp>
      <p:sp>
        <p:nvSpPr>
          <p:cNvPr id="8" name="Fußzeilenplatzhalter 7"/>
          <p:cNvSpPr>
            <a:spLocks noGrp="1"/>
          </p:cNvSpPr>
          <p:nvPr>
            <p:ph type="ftr" sz="quarter" idx="11"/>
          </p:nvPr>
        </p:nvSpPr>
        <p:spPr/>
        <p:txBody>
          <a:bodyPr/>
          <a:lstStyle>
            <a:extLst/>
          </a:lstStyle>
          <a:p>
            <a:endParaRPr kumimoji="0" lang="en-US"/>
          </a:p>
        </p:txBody>
      </p:sp>
      <p:sp>
        <p:nvSpPr>
          <p:cNvPr id="9" name="Foliennummernplatzhalter 8"/>
          <p:cNvSpPr>
            <a:spLocks noGrp="1"/>
          </p:cNvSpPr>
          <p:nvPr>
            <p:ph type="sldNum" sz="quarter" idx="12"/>
          </p:nvPr>
        </p:nvSpPr>
        <p:spPr/>
        <p:txBody>
          <a:bodyPr/>
          <a:lstStyle>
            <a:extLst/>
          </a:lstStyle>
          <a:p>
            <a:fld id="{6294C92D-0306-4E69-9CD3-20855E849650}" type="slidenum">
              <a:rPr kumimoji="0" lang="en-US" smtClean="0"/>
              <a:t>‹Nr.›</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nchor="ctr"/>
          <a:lstStyle>
            <a:extLst/>
          </a:lstStyle>
          <a:p>
            <a:r>
              <a:rPr kumimoji="0" lang="de-DE" smtClean="0"/>
              <a:t>Mastertitelformat bearbeiten</a:t>
            </a:r>
            <a:endParaRPr kumimoji="0" lang="en-US"/>
          </a:p>
        </p:txBody>
      </p:sp>
      <p:sp>
        <p:nvSpPr>
          <p:cNvPr id="3" name="Datumsplatzhalter 2"/>
          <p:cNvSpPr>
            <a:spLocks noGrp="1"/>
          </p:cNvSpPr>
          <p:nvPr>
            <p:ph type="dt" sz="half" idx="10"/>
          </p:nvPr>
        </p:nvSpPr>
        <p:spPr/>
        <p:txBody>
          <a:bodyPr/>
          <a:lstStyle>
            <a:extLst/>
          </a:lstStyle>
          <a:p>
            <a:fld id="{54AB02A5-4FE5-49D9-9E24-09F23B90C450}" type="datetimeFigureOut">
              <a:rPr lang="en-US" smtClean="0"/>
              <a:t>02.07.16</a:t>
            </a:fld>
            <a:endParaRPr lang="en-US"/>
          </a:p>
        </p:txBody>
      </p:sp>
      <p:sp>
        <p:nvSpPr>
          <p:cNvPr id="4" name="Fußzeilenplatzhalter 3"/>
          <p:cNvSpPr>
            <a:spLocks noGrp="1"/>
          </p:cNvSpPr>
          <p:nvPr>
            <p:ph type="ftr" sz="quarter" idx="11"/>
          </p:nvPr>
        </p:nvSpPr>
        <p:spPr/>
        <p:txBody>
          <a:bodyPr/>
          <a:lstStyle>
            <a:extLst/>
          </a:lstStyle>
          <a:p>
            <a:endParaRPr kumimoji="0" lang="en-US"/>
          </a:p>
        </p:txBody>
      </p:sp>
      <p:sp>
        <p:nvSpPr>
          <p:cNvPr id="5" name="Foliennummernplatzhalter 4"/>
          <p:cNvSpPr>
            <a:spLocks noGrp="1"/>
          </p:cNvSpPr>
          <p:nvPr>
            <p:ph type="sldNum" sz="quarter" idx="12"/>
          </p:nvPr>
        </p:nvSpPr>
        <p:spPr/>
        <p:txBody>
          <a:bodyPr/>
          <a:lstStyle>
            <a:extLst/>
          </a:lstStyle>
          <a:p>
            <a:fld id="{6294C92D-0306-4E69-9CD3-20855E849650}" type="slidenum">
              <a:rPr kumimoji="0" lang="en-US" smtClean="0"/>
              <a:t>‹Nr.›</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htec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umsplatzhalter 1"/>
          <p:cNvSpPr>
            <a:spLocks noGrp="1"/>
          </p:cNvSpPr>
          <p:nvPr>
            <p:ph type="dt" sz="half" idx="10"/>
          </p:nvPr>
        </p:nvSpPr>
        <p:spPr/>
        <p:txBody>
          <a:bodyPr/>
          <a:lstStyle>
            <a:extLst/>
          </a:lstStyle>
          <a:p>
            <a:fld id="{54AB02A5-4FE5-49D9-9E24-09F23B90C450}" type="datetimeFigureOut">
              <a:rPr lang="en-US" smtClean="0"/>
              <a:t>02.07.16</a:t>
            </a:fld>
            <a:endParaRPr lang="en-US"/>
          </a:p>
        </p:txBody>
      </p:sp>
      <p:sp>
        <p:nvSpPr>
          <p:cNvPr id="3" name="Fußzeilenplatzhalter 2"/>
          <p:cNvSpPr>
            <a:spLocks noGrp="1"/>
          </p:cNvSpPr>
          <p:nvPr>
            <p:ph type="ftr" sz="quarter" idx="11"/>
          </p:nvPr>
        </p:nvSpPr>
        <p:spPr/>
        <p:txBody>
          <a:bodyPr/>
          <a:lstStyle>
            <a:extLst/>
          </a:lstStyle>
          <a:p>
            <a:endParaRPr kumimoji="0" lang="en-US"/>
          </a:p>
        </p:txBody>
      </p:sp>
      <p:sp>
        <p:nvSpPr>
          <p:cNvPr id="4" name="Foliennummernplatzhalter 3"/>
          <p:cNvSpPr>
            <a:spLocks noGrp="1"/>
          </p:cNvSpPr>
          <p:nvPr>
            <p:ph type="sldNum" sz="quarter" idx="12"/>
          </p:nvPr>
        </p:nvSpPr>
        <p:spPr/>
        <p:txBody>
          <a:bodyPr/>
          <a:lstStyle>
            <a:extLst/>
          </a:lstStyle>
          <a:p>
            <a:fld id="{6294C92D-0306-4E69-9CD3-20855E849650}" type="slidenum">
              <a:rPr kumimoji="0" lang="en-US" smtClean="0"/>
              <a:t>‹Nr.›</a:t>
            </a:fld>
            <a:endParaRPr kumimoji="0" lang="en-US"/>
          </a:p>
        </p:txBody>
      </p:sp>
      <p:sp>
        <p:nvSpPr>
          <p:cNvPr id="6" name="Rechtec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de-DE" smtClean="0"/>
              <a:t>Mastertitelformat bearbeiten</a:t>
            </a:r>
            <a:endParaRPr kumimoji="0" lang="en-US"/>
          </a:p>
        </p:txBody>
      </p:sp>
      <p:sp>
        <p:nvSpPr>
          <p:cNvPr id="3" name="Textplatzhalt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de-DE" smtClean="0"/>
              <a:t>Mastertextformat bearbeiten</a:t>
            </a:r>
          </a:p>
        </p:txBody>
      </p:sp>
      <p:sp>
        <p:nvSpPr>
          <p:cNvPr id="4" name="Inhaltsplatzhalt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54AB02A5-4FE5-49D9-9E24-09F23B90C450}" type="datetimeFigureOut">
              <a:rPr lang="en-US" smtClean="0"/>
              <a:t>02.07.16</a:t>
            </a:fld>
            <a:endParaRPr lang="en-US"/>
          </a:p>
        </p:txBody>
      </p:sp>
      <p:sp>
        <p:nvSpPr>
          <p:cNvPr id="6" name="Fußzeilenplatzhalter 5"/>
          <p:cNvSpPr>
            <a:spLocks noGrp="1"/>
          </p:cNvSpPr>
          <p:nvPr>
            <p:ph type="ftr" sz="quarter" idx="11"/>
          </p:nvPr>
        </p:nvSpPr>
        <p:spPr/>
        <p:txBody>
          <a:bodyPr/>
          <a:lstStyle>
            <a:extLst/>
          </a:lstStyle>
          <a:p>
            <a:endParaRPr kumimoji="0" lang="en-US"/>
          </a:p>
        </p:txBody>
      </p:sp>
      <p:sp>
        <p:nvSpPr>
          <p:cNvPr id="7" name="Foliennummernplatzhalter 6"/>
          <p:cNvSpPr>
            <a:spLocks noGrp="1"/>
          </p:cNvSpPr>
          <p:nvPr>
            <p:ph type="sldNum" sz="quarter" idx="12"/>
          </p:nvPr>
        </p:nvSpPr>
        <p:spPr/>
        <p:txBody>
          <a:bodyPr/>
          <a:lstStyle>
            <a:extLst/>
          </a:lstStyle>
          <a:p>
            <a:fld id="{6294C92D-0306-4E69-9CD3-20855E849650}" type="slidenum">
              <a:rPr kumimoji="0" lang="en-US" smtClean="0"/>
              <a:t>‹Nr.›</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de-DE" smtClean="0"/>
              <a:t>Mastertitelformat bearbeiten</a:t>
            </a:r>
            <a:endParaRPr kumimoji="0" lang="en-US"/>
          </a:p>
        </p:txBody>
      </p:sp>
      <p:sp>
        <p:nvSpPr>
          <p:cNvPr id="5" name="Datumsplatzhalter 4"/>
          <p:cNvSpPr>
            <a:spLocks noGrp="1"/>
          </p:cNvSpPr>
          <p:nvPr>
            <p:ph type="dt" sz="half" idx="10"/>
          </p:nvPr>
        </p:nvSpPr>
        <p:spPr/>
        <p:txBody>
          <a:bodyPr/>
          <a:lstStyle>
            <a:extLst/>
          </a:lstStyle>
          <a:p>
            <a:fld id="{54AB02A5-4FE5-49D9-9E24-09F23B90C450}" type="datetimeFigureOut">
              <a:rPr lang="en-US" smtClean="0"/>
              <a:t>02.07.16</a:t>
            </a:fld>
            <a:endParaRPr lang="en-US"/>
          </a:p>
        </p:txBody>
      </p:sp>
      <p:sp>
        <p:nvSpPr>
          <p:cNvPr id="6" name="Fußzeilenplatzhalter 5"/>
          <p:cNvSpPr>
            <a:spLocks noGrp="1"/>
          </p:cNvSpPr>
          <p:nvPr>
            <p:ph type="ftr" sz="quarter" idx="11"/>
          </p:nvPr>
        </p:nvSpPr>
        <p:spPr/>
        <p:txBody>
          <a:bodyPr/>
          <a:lstStyle>
            <a:extLst/>
          </a:lstStyle>
          <a:p>
            <a:endParaRPr kumimoji="0" lang="en-US"/>
          </a:p>
        </p:txBody>
      </p:sp>
      <p:sp>
        <p:nvSpPr>
          <p:cNvPr id="7" name="Foliennummernplatzhalter 6"/>
          <p:cNvSpPr>
            <a:spLocks noGrp="1"/>
          </p:cNvSpPr>
          <p:nvPr>
            <p:ph type="sldNum" sz="quarter" idx="12"/>
          </p:nvPr>
        </p:nvSpPr>
        <p:spPr/>
        <p:txBody>
          <a:bodyPr/>
          <a:lstStyle>
            <a:extLst/>
          </a:lstStyle>
          <a:p>
            <a:fld id="{6294C92D-0306-4E69-9CD3-20855E849650}" type="slidenum">
              <a:rPr kumimoji="0" lang="en-US" smtClean="0"/>
              <a:t>‹Nr.›</a:t>
            </a:fld>
            <a:endParaRPr kumimoji="0" lang="en-US"/>
          </a:p>
        </p:txBody>
      </p:sp>
      <p:sp>
        <p:nvSpPr>
          <p:cNvPr id="8" name="Rechtec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Bildplatzhalt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de-DE" smtClean="0"/>
              <a:t>Bild auf Platzhalter ziehen oder durch Klicken auf Symbol hinzufügen</a:t>
            </a:r>
            <a:endParaRPr kumimoji="0" lang="en-US" dirty="0"/>
          </a:p>
        </p:txBody>
      </p:sp>
      <p:sp>
        <p:nvSpPr>
          <p:cNvPr id="9" name="Proz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z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platzhalt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de-DE" smtClean="0"/>
              <a:t>Mastertextformat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Krei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ing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htec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elplatzhalt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de-DE" smtClean="0"/>
              <a:t>Mastertitelformat bearbeiten</a:t>
            </a:r>
            <a:endParaRPr kumimoji="0" lang="en-US"/>
          </a:p>
        </p:txBody>
      </p:sp>
      <p:sp>
        <p:nvSpPr>
          <p:cNvPr id="9" name="Textplatzhalt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de-DE" smtClean="0"/>
              <a:t>Mastertextformat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24" name="Datumsplatzhalt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t>02.07.16</a:t>
            </a:fld>
            <a:endParaRPr lang="en-US" sz="1200">
              <a:solidFill>
                <a:schemeClr val="bg2">
                  <a:shade val="50000"/>
                </a:schemeClr>
              </a:solidFill>
            </a:endParaRPr>
          </a:p>
        </p:txBody>
      </p:sp>
      <p:sp>
        <p:nvSpPr>
          <p:cNvPr id="10" name="Fußzeilenplatzhalt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Foliennummernplatzhalt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‹Nr.›</a:t>
            </a:fld>
            <a:endParaRPr kumimoji="0" lang="en-US" sz="1200">
              <a:solidFill>
                <a:schemeClr val="bg2">
                  <a:shade val="50000"/>
                </a:schemeClr>
              </a:solidFill>
              <a:effectLst/>
            </a:endParaRPr>
          </a:p>
        </p:txBody>
      </p:sp>
      <p:sp>
        <p:nvSpPr>
          <p:cNvPr id="15" name="Rechtec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47054" y="274637"/>
            <a:ext cx="7786634" cy="3125347"/>
          </a:xfrm>
        </p:spPr>
        <p:txBody>
          <a:bodyPr>
            <a:normAutofit/>
          </a:bodyPr>
          <a:lstStyle/>
          <a:p>
            <a:pPr algn="ctr"/>
            <a:r>
              <a:rPr lang="de-DE" sz="5400" dirty="0">
                <a:solidFill>
                  <a:schemeClr val="tx1"/>
                </a:solidFill>
              </a:rPr>
              <a:t>Anfang und Ende der Ehe</a:t>
            </a:r>
            <a:br>
              <a:rPr lang="de-DE" sz="5400" dirty="0">
                <a:solidFill>
                  <a:schemeClr val="tx1"/>
                </a:solidFill>
              </a:rPr>
            </a:br>
            <a:r>
              <a:rPr lang="de-DE" sz="5400" dirty="0">
                <a:solidFill>
                  <a:schemeClr val="tx1"/>
                </a:solidFill>
              </a:rPr>
              <a:t>nach der Bibel</a:t>
            </a:r>
            <a:endParaRPr lang="de-DE" sz="5400" dirty="0"/>
          </a:p>
        </p:txBody>
      </p:sp>
      <p:sp>
        <p:nvSpPr>
          <p:cNvPr id="3" name="Inhaltsplatzhalter 2"/>
          <p:cNvSpPr>
            <a:spLocks noGrp="1"/>
          </p:cNvSpPr>
          <p:nvPr>
            <p:ph idx="1"/>
          </p:nvPr>
        </p:nvSpPr>
        <p:spPr>
          <a:xfrm>
            <a:off x="1242642" y="3577493"/>
            <a:ext cx="7691046" cy="2670906"/>
          </a:xfrm>
        </p:spPr>
        <p:txBody>
          <a:bodyPr/>
          <a:lstStyle/>
          <a:p>
            <a:endParaRPr lang="de-DE" dirty="0" smtClean="0"/>
          </a:p>
          <a:p>
            <a:endParaRPr lang="de-DE" dirty="0"/>
          </a:p>
          <a:p>
            <a:pPr marL="82296" indent="0" algn="ctr">
              <a:buNone/>
            </a:pPr>
            <a:r>
              <a:rPr lang="de-DE" dirty="0" smtClean="0"/>
              <a:t>Jacob Thiessen</a:t>
            </a:r>
            <a:endParaRPr lang="de-DE" dirty="0"/>
          </a:p>
        </p:txBody>
      </p:sp>
    </p:spTree>
    <p:extLst>
      <p:ext uri="{BB962C8B-B14F-4D97-AF65-F5344CB8AC3E}">
        <p14:creationId xmlns:p14="http://schemas.microsoft.com/office/powerpoint/2010/main" val="18733958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638"/>
            <a:ext cx="7498080" cy="599253"/>
          </a:xfrm>
        </p:spPr>
        <p:txBody>
          <a:bodyPr>
            <a:normAutofit/>
          </a:bodyPr>
          <a:lstStyle/>
          <a:p>
            <a:r>
              <a:rPr lang="de-DE" sz="3200" dirty="0" smtClean="0">
                <a:solidFill>
                  <a:srgbClr val="000000"/>
                </a:solidFill>
              </a:rPr>
              <a:t>Gott hasst Scheidung</a:t>
            </a:r>
            <a:endParaRPr lang="de-DE" sz="3200" dirty="0">
              <a:solidFill>
                <a:srgbClr val="000000"/>
              </a:solidFill>
            </a:endParaRPr>
          </a:p>
        </p:txBody>
      </p:sp>
      <p:sp>
        <p:nvSpPr>
          <p:cNvPr id="3" name="Inhaltsplatzhalter 2"/>
          <p:cNvSpPr>
            <a:spLocks noGrp="1"/>
          </p:cNvSpPr>
          <p:nvPr>
            <p:ph idx="1"/>
          </p:nvPr>
        </p:nvSpPr>
        <p:spPr>
          <a:xfrm>
            <a:off x="1435608" y="983128"/>
            <a:ext cx="7708392" cy="5680295"/>
          </a:xfrm>
        </p:spPr>
        <p:txBody>
          <a:bodyPr>
            <a:normAutofit fontScale="62500" lnSpcReduction="20000"/>
          </a:bodyPr>
          <a:lstStyle/>
          <a:p>
            <a:pPr>
              <a:lnSpc>
                <a:spcPts val="2640"/>
              </a:lnSpc>
              <a:spcAft>
                <a:spcPts val="1200"/>
              </a:spcAft>
            </a:pPr>
            <a:r>
              <a:rPr lang="de-DE" dirty="0"/>
              <a:t>Mal 2,11-</a:t>
            </a:r>
            <a:r>
              <a:rPr lang="de-DE" dirty="0" smtClean="0"/>
              <a:t>16:</a:t>
            </a:r>
          </a:p>
          <a:p>
            <a:pPr marL="82296" indent="0">
              <a:lnSpc>
                <a:spcPts val="2640"/>
              </a:lnSpc>
              <a:spcAft>
                <a:spcPts val="1200"/>
              </a:spcAft>
              <a:buNone/>
            </a:pPr>
            <a:r>
              <a:rPr lang="de-DE" dirty="0" smtClean="0"/>
              <a:t>„</a:t>
            </a:r>
            <a:r>
              <a:rPr lang="de-DE" dirty="0" err="1"/>
              <a:t>Juda</a:t>
            </a:r>
            <a:r>
              <a:rPr lang="de-DE" dirty="0"/>
              <a:t> ist treulos geworden, und in Israel und in Jerusalem geschehen Gräuel. </a:t>
            </a:r>
            <a:r>
              <a:rPr lang="de-DE" dirty="0">
                <a:solidFill>
                  <a:srgbClr val="3891A7"/>
                </a:solidFill>
              </a:rPr>
              <a:t>Denn </a:t>
            </a:r>
            <a:r>
              <a:rPr lang="de-DE" dirty="0" err="1">
                <a:solidFill>
                  <a:srgbClr val="3891A7"/>
                </a:solidFill>
              </a:rPr>
              <a:t>Juda</a:t>
            </a:r>
            <a:r>
              <a:rPr lang="de-DE" dirty="0">
                <a:solidFill>
                  <a:srgbClr val="3891A7"/>
                </a:solidFill>
              </a:rPr>
              <a:t> entheiligt, was Jahwe heilig ist und was er lieb hat, und heiratet die Tochter eines </a:t>
            </a:r>
            <a:r>
              <a:rPr lang="de-DE" dirty="0" smtClean="0">
                <a:solidFill>
                  <a:srgbClr val="3891A7"/>
                </a:solidFill>
              </a:rPr>
              <a:t>ausländischen Gottes</a:t>
            </a:r>
            <a:r>
              <a:rPr lang="de-DE" dirty="0"/>
              <a:t>. </a:t>
            </a:r>
            <a:r>
              <a:rPr lang="de-DE" dirty="0" smtClean="0"/>
              <a:t> Aber </a:t>
            </a:r>
            <a:r>
              <a:rPr lang="de-DE" dirty="0"/>
              <a:t>Jahwe wird den, der solches tut, mit seinem ganzen Geschlecht aus den Zelten Jakobs ausrotten … Weiter tut ihr auch das: Ihr bedeckt den Altar Jahwes mit Tränen und </a:t>
            </a:r>
            <a:r>
              <a:rPr lang="de-DE" dirty="0" smtClean="0"/>
              <a:t> Weinen </a:t>
            </a:r>
            <a:r>
              <a:rPr lang="de-DE" dirty="0"/>
              <a:t>und Seufzen; aber er mag das Opfer nicht mehr ansehen noch etwas Angenehmes von euren Händen empfangen. Ihr aber sprecht</a:t>
            </a:r>
            <a:r>
              <a:rPr lang="de-DE" dirty="0" smtClean="0"/>
              <a:t>:  </a:t>
            </a:r>
            <a:r>
              <a:rPr lang="de-DE" dirty="0"/>
              <a:t>‚Warum das?’ </a:t>
            </a:r>
            <a:r>
              <a:rPr lang="de-DE" dirty="0" smtClean="0"/>
              <a:t> </a:t>
            </a:r>
            <a:r>
              <a:rPr lang="de-DE" dirty="0" smtClean="0">
                <a:solidFill>
                  <a:schemeClr val="accent1"/>
                </a:solidFill>
              </a:rPr>
              <a:t>Weil </a:t>
            </a:r>
            <a:r>
              <a:rPr lang="de-DE" dirty="0">
                <a:solidFill>
                  <a:schemeClr val="accent1"/>
                </a:solidFill>
              </a:rPr>
              <a:t>Jahwe Zeuge ist zwischen dir und der Frau deiner Jugend, der du treulos geworden bist, obwohl sie doch deine Gefährtin und die Frau deines Bundes </a:t>
            </a:r>
            <a:r>
              <a:rPr lang="de-DE" dirty="0" smtClean="0">
                <a:solidFill>
                  <a:schemeClr val="accent1"/>
                </a:solidFill>
              </a:rPr>
              <a:t>ist</a:t>
            </a:r>
            <a:r>
              <a:rPr lang="de-DE" dirty="0" smtClean="0"/>
              <a:t> </a:t>
            </a:r>
            <a:r>
              <a:rPr lang="de-DE" dirty="0"/>
              <a:t>… Und an der Frau deiner Jugend handle nicht treulos! </a:t>
            </a:r>
            <a:r>
              <a:rPr lang="de-DE" dirty="0">
                <a:solidFill>
                  <a:srgbClr val="3891A7"/>
                </a:solidFill>
              </a:rPr>
              <a:t>Denn ich hasse Entlassung [Scheidung], spricht Jahwe, der Gott Israels</a:t>
            </a:r>
            <a:r>
              <a:rPr lang="de-DE" dirty="0"/>
              <a:t>, ebenso wie wenn man sein Gewand mit Unrecht bedeckt, spricht Jahwe der Heerscharen. </a:t>
            </a:r>
            <a:r>
              <a:rPr lang="de-DE" dirty="0">
                <a:solidFill>
                  <a:srgbClr val="3891A7"/>
                </a:solidFill>
              </a:rPr>
              <a:t>So hütet euch bei eurem Leben und handelt nicht treulos!</a:t>
            </a:r>
            <a:r>
              <a:rPr lang="de-DE" dirty="0"/>
              <a:t>“</a:t>
            </a:r>
            <a:r>
              <a:rPr lang="de-CH" dirty="0"/>
              <a:t> </a:t>
            </a:r>
            <a:endParaRPr lang="de-DE" dirty="0"/>
          </a:p>
        </p:txBody>
      </p:sp>
    </p:spTree>
    <p:extLst>
      <p:ext uri="{BB962C8B-B14F-4D97-AF65-F5344CB8AC3E}">
        <p14:creationId xmlns:p14="http://schemas.microsoft.com/office/powerpoint/2010/main" val="17571035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638"/>
            <a:ext cx="7498080" cy="804072"/>
          </a:xfrm>
        </p:spPr>
        <p:txBody>
          <a:bodyPr>
            <a:normAutofit/>
          </a:bodyPr>
          <a:lstStyle/>
          <a:p>
            <a:r>
              <a:rPr lang="de-DE" sz="2800" dirty="0" smtClean="0">
                <a:solidFill>
                  <a:srgbClr val="000000"/>
                </a:solidFill>
              </a:rPr>
              <a:t>Scheidungserlaubnis in 5. Mose 24,1-4?</a:t>
            </a:r>
            <a:endParaRPr lang="de-DE" sz="2800" dirty="0">
              <a:solidFill>
                <a:srgbClr val="000000"/>
              </a:solidFill>
            </a:endParaRPr>
          </a:p>
        </p:txBody>
      </p:sp>
      <p:sp>
        <p:nvSpPr>
          <p:cNvPr id="3" name="Inhaltsplatzhalter 2"/>
          <p:cNvSpPr>
            <a:spLocks noGrp="1"/>
          </p:cNvSpPr>
          <p:nvPr>
            <p:ph idx="1"/>
          </p:nvPr>
        </p:nvSpPr>
        <p:spPr>
          <a:xfrm>
            <a:off x="1435608" y="1078709"/>
            <a:ext cx="7498080" cy="5639331"/>
          </a:xfrm>
        </p:spPr>
        <p:txBody>
          <a:bodyPr>
            <a:noAutofit/>
          </a:bodyPr>
          <a:lstStyle/>
          <a:p>
            <a:pPr>
              <a:lnSpc>
                <a:spcPts val="2300"/>
              </a:lnSpc>
              <a:spcBef>
                <a:spcPts val="1200"/>
              </a:spcBef>
              <a:spcAft>
                <a:spcPts val="600"/>
              </a:spcAft>
            </a:pPr>
            <a:r>
              <a:rPr lang="de-DE" sz="2000" dirty="0" smtClean="0"/>
              <a:t>5. Mose 24,1-4:</a:t>
            </a:r>
          </a:p>
          <a:p>
            <a:pPr marL="82296" indent="0">
              <a:lnSpc>
                <a:spcPts val="2400"/>
              </a:lnSpc>
              <a:spcBef>
                <a:spcPts val="0"/>
              </a:spcBef>
              <a:spcAft>
                <a:spcPts val="1800"/>
              </a:spcAft>
              <a:buNone/>
            </a:pPr>
            <a:r>
              <a:rPr lang="de-DE" sz="2000" dirty="0" smtClean="0"/>
              <a:t>„</a:t>
            </a:r>
            <a:r>
              <a:rPr lang="de-DE" sz="2000" dirty="0">
                <a:solidFill>
                  <a:srgbClr val="3891A7"/>
                </a:solidFill>
              </a:rPr>
              <a:t>Wenn jemand eine Frau genommen und sie geheiratet hat, und es ist geschehen, dass sie keine Gunst in seinen Augen gefunden hat, weil er etwas </a:t>
            </a:r>
            <a:r>
              <a:rPr lang="de-DE" sz="2000" dirty="0" smtClean="0">
                <a:solidFill>
                  <a:srgbClr val="3891A7"/>
                </a:solidFill>
              </a:rPr>
              <a:t>die </a:t>
            </a:r>
            <a:r>
              <a:rPr lang="de-DE" sz="2000" dirty="0">
                <a:solidFill>
                  <a:srgbClr val="3891A7"/>
                </a:solidFill>
              </a:rPr>
              <a:t>Blöße einer </a:t>
            </a:r>
            <a:r>
              <a:rPr lang="de-DE" sz="2000" dirty="0" smtClean="0">
                <a:solidFill>
                  <a:srgbClr val="3891A7"/>
                </a:solidFill>
              </a:rPr>
              <a:t>Sache (</a:t>
            </a:r>
            <a:r>
              <a:rPr lang="de-DE" sz="2000" i="1" dirty="0" smtClean="0">
                <a:solidFill>
                  <a:srgbClr val="3891A7"/>
                </a:solidFill>
              </a:rPr>
              <a:t>‘</a:t>
            </a:r>
            <a:r>
              <a:rPr lang="de-DE" sz="2000" i="1" dirty="0" err="1" smtClean="0">
                <a:solidFill>
                  <a:srgbClr val="3891A7"/>
                </a:solidFill>
              </a:rPr>
              <a:t>ärwat</a:t>
            </a:r>
            <a:r>
              <a:rPr lang="de-DE" sz="2000" i="1" dirty="0" smtClean="0">
                <a:solidFill>
                  <a:srgbClr val="3891A7"/>
                </a:solidFill>
              </a:rPr>
              <a:t> </a:t>
            </a:r>
            <a:r>
              <a:rPr lang="de-DE" sz="2000" i="1" dirty="0" err="1">
                <a:solidFill>
                  <a:srgbClr val="3891A7"/>
                </a:solidFill>
              </a:rPr>
              <a:t>dabar</a:t>
            </a:r>
            <a:r>
              <a:rPr lang="de-DE" sz="2000" dirty="0">
                <a:solidFill>
                  <a:srgbClr val="3891A7"/>
                </a:solidFill>
              </a:rPr>
              <a:t>) </a:t>
            </a:r>
            <a:r>
              <a:rPr lang="de-DE" sz="2000" dirty="0" smtClean="0">
                <a:solidFill>
                  <a:srgbClr val="3891A7"/>
                </a:solidFill>
              </a:rPr>
              <a:t>an </a:t>
            </a:r>
            <a:r>
              <a:rPr lang="de-DE" sz="2000" dirty="0">
                <a:solidFill>
                  <a:srgbClr val="3891A7"/>
                </a:solidFill>
              </a:rPr>
              <a:t>ihr gefunden hat</a:t>
            </a:r>
            <a:r>
              <a:rPr lang="de-DE" sz="2000" dirty="0"/>
              <a:t>, und er einen Scheidebrief </a:t>
            </a:r>
            <a:r>
              <a:rPr lang="de-DE" sz="2000" dirty="0">
                <a:sym typeface="Symbol"/>
              </a:rPr>
              <a:t></a:t>
            </a:r>
            <a:r>
              <a:rPr lang="de-DE" sz="2000" dirty="0"/>
              <a:t>vgl. dazu </a:t>
            </a:r>
            <a:r>
              <a:rPr lang="de-DE" sz="2000" dirty="0" err="1"/>
              <a:t>Jes</a:t>
            </a:r>
            <a:r>
              <a:rPr lang="de-DE" sz="2000" dirty="0"/>
              <a:t> 50,1; </a:t>
            </a:r>
            <a:r>
              <a:rPr lang="de-DE" sz="2000" dirty="0" err="1"/>
              <a:t>Jer</a:t>
            </a:r>
            <a:r>
              <a:rPr lang="de-DE" sz="2000" dirty="0"/>
              <a:t> 3,1.8</a:t>
            </a:r>
            <a:r>
              <a:rPr lang="de-DE" sz="2000" dirty="0">
                <a:sym typeface="Symbol"/>
              </a:rPr>
              <a:t></a:t>
            </a:r>
            <a:r>
              <a:rPr lang="de-DE" sz="2000" dirty="0"/>
              <a:t> geschrieben und ihr in die Hand gegeben und sie aus seinem Hause entlassen hat, </a:t>
            </a:r>
            <a:r>
              <a:rPr lang="de-DE" sz="2000" dirty="0">
                <a:solidFill>
                  <a:srgbClr val="3891A7"/>
                </a:solidFill>
              </a:rPr>
              <a:t>und wenn sie dann aus seinem Hause gegangen ist und die Frau eines anderen geworden ist, wenn auch der andere Mann sie gehasst und ihr einen Scheidebrief geschrieben</a:t>
            </a:r>
            <a:r>
              <a:rPr lang="de-DE" sz="2000" dirty="0"/>
              <a:t>, ihn in ihre Hand gegeben und sie aus seinem Haus entlassen hat oder wenn dieser andere Mann gestorben ist, der sie sich zur Frau genommen hatte</a:t>
            </a:r>
            <a:r>
              <a:rPr lang="de-DE" sz="2000" dirty="0">
                <a:solidFill>
                  <a:srgbClr val="4F271C"/>
                </a:solidFill>
              </a:rPr>
              <a:t>,</a:t>
            </a:r>
            <a:r>
              <a:rPr lang="de-DE" sz="2000" dirty="0">
                <a:solidFill>
                  <a:srgbClr val="3891A7"/>
                </a:solidFill>
              </a:rPr>
              <a:t> so kann sie ihr erster Mann, der sie entlassen hatte, nicht wieder zur Frau nehmen, nachdem sie unrein geworden ist. Denn solches ist ein Gräuel vor Jahwe, und du sollst das Land, das Jahwe, dein Gott, dir als Erbteil gibt, nicht zur Sünde verführen</a:t>
            </a:r>
            <a:r>
              <a:rPr lang="de-DE" sz="2000" dirty="0"/>
              <a:t>.“</a:t>
            </a:r>
            <a:r>
              <a:rPr lang="de-CH" sz="2000" dirty="0"/>
              <a:t> </a:t>
            </a:r>
            <a:endParaRPr lang="de-CH" sz="2000" dirty="0" smtClean="0"/>
          </a:p>
          <a:p>
            <a:pPr>
              <a:lnSpc>
                <a:spcPts val="2300"/>
              </a:lnSpc>
              <a:spcBef>
                <a:spcPts val="1200"/>
              </a:spcBef>
              <a:spcAft>
                <a:spcPts val="1800"/>
              </a:spcAft>
              <a:buFont typeface="Symbol" charset="2"/>
              <a:buChar char="-"/>
            </a:pPr>
            <a:r>
              <a:rPr lang="de-CH" sz="2000" dirty="0" smtClean="0"/>
              <a:t>Keine Erlaubnis zur Scheidung, sondern eine Einschränkung!</a:t>
            </a:r>
            <a:endParaRPr lang="de-DE" sz="2000" dirty="0"/>
          </a:p>
        </p:txBody>
      </p:sp>
    </p:spTree>
    <p:extLst>
      <p:ext uri="{BB962C8B-B14F-4D97-AF65-F5344CB8AC3E}">
        <p14:creationId xmlns:p14="http://schemas.microsoft.com/office/powerpoint/2010/main" val="36520139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638"/>
            <a:ext cx="7498080" cy="326162"/>
          </a:xfrm>
        </p:spPr>
        <p:txBody>
          <a:bodyPr>
            <a:normAutofit fontScale="90000"/>
          </a:bodyPr>
          <a:lstStyle/>
          <a:p>
            <a:endParaRPr lang="de-DE" dirty="0"/>
          </a:p>
        </p:txBody>
      </p:sp>
      <p:sp>
        <p:nvSpPr>
          <p:cNvPr id="3" name="Inhaltsplatzhalter 2"/>
          <p:cNvSpPr>
            <a:spLocks noGrp="1"/>
          </p:cNvSpPr>
          <p:nvPr>
            <p:ph idx="1"/>
          </p:nvPr>
        </p:nvSpPr>
        <p:spPr>
          <a:xfrm>
            <a:off x="1338230" y="600801"/>
            <a:ext cx="7805770" cy="6062622"/>
          </a:xfrm>
        </p:spPr>
        <p:txBody>
          <a:bodyPr>
            <a:noAutofit/>
          </a:bodyPr>
          <a:lstStyle/>
          <a:p>
            <a:pPr>
              <a:lnSpc>
                <a:spcPts val="2580"/>
              </a:lnSpc>
              <a:spcBef>
                <a:spcPts val="1800"/>
              </a:spcBef>
              <a:spcAft>
                <a:spcPts val="600"/>
              </a:spcAft>
            </a:pPr>
            <a:r>
              <a:rPr lang="de-DE" sz="2000" dirty="0" smtClean="0">
                <a:solidFill>
                  <a:srgbClr val="3891A7"/>
                </a:solidFill>
              </a:rPr>
              <a:t>Rückkehr zum ersten Mann ist nach Scheidung und Wiederheirat verboten</a:t>
            </a:r>
            <a:r>
              <a:rPr lang="de-DE" sz="2000" dirty="0" smtClean="0"/>
              <a:t> – Gott macht das trotzdem mit Israel (vgl. </a:t>
            </a:r>
            <a:r>
              <a:rPr lang="de-DE" sz="2000" dirty="0" err="1"/>
              <a:t>Jes</a:t>
            </a:r>
            <a:r>
              <a:rPr lang="de-DE" sz="2000" dirty="0"/>
              <a:t> 54,4-</a:t>
            </a:r>
            <a:r>
              <a:rPr lang="de-DE" sz="2000" dirty="0" smtClean="0"/>
              <a:t>7; </a:t>
            </a:r>
            <a:r>
              <a:rPr lang="de-DE" sz="2000" dirty="0" err="1" smtClean="0"/>
              <a:t>Jer</a:t>
            </a:r>
            <a:r>
              <a:rPr lang="de-DE" sz="2000" dirty="0" smtClean="0"/>
              <a:t> 3,1ff.).</a:t>
            </a:r>
          </a:p>
          <a:p>
            <a:pPr lvl="1">
              <a:lnSpc>
                <a:spcPts val="2580"/>
              </a:lnSpc>
              <a:spcBef>
                <a:spcPts val="1800"/>
              </a:spcBef>
              <a:spcAft>
                <a:spcPts val="600"/>
              </a:spcAft>
              <a:buFont typeface="Symbol" charset="2"/>
              <a:buChar char="-"/>
            </a:pPr>
            <a:r>
              <a:rPr lang="de-DE" sz="2000" dirty="0" err="1" smtClean="0">
                <a:solidFill>
                  <a:srgbClr val="3891A7"/>
                </a:solidFill>
              </a:rPr>
              <a:t>Jer</a:t>
            </a:r>
            <a:r>
              <a:rPr lang="de-DE" sz="2000" dirty="0" smtClean="0">
                <a:solidFill>
                  <a:srgbClr val="3891A7"/>
                </a:solidFill>
              </a:rPr>
              <a:t> 3,1-2</a:t>
            </a:r>
            <a:r>
              <a:rPr lang="de-DE" sz="2000" dirty="0" smtClean="0"/>
              <a:t>: „</a:t>
            </a:r>
            <a:r>
              <a:rPr lang="de-DE" sz="2000" dirty="0"/>
              <a:t>Er spricht</a:t>
            </a:r>
            <a:r>
              <a:rPr lang="de-DE" sz="2000" dirty="0" smtClean="0"/>
              <a:t>:  </a:t>
            </a:r>
            <a:r>
              <a:rPr lang="de-DE" sz="2000" dirty="0"/>
              <a:t>Wenn ein Mann seine Frau entlässt und sie von ihm weggeht und [die Frau] eines anderen Mannes wird, darf sie wieder zu ihm zurückkehren? </a:t>
            </a:r>
            <a:r>
              <a:rPr lang="de-DE" sz="2000" dirty="0">
                <a:solidFill>
                  <a:srgbClr val="3891A7"/>
                </a:solidFill>
              </a:rPr>
              <a:t>Würde dieses Land nicht ganz und gar entweiht werden?</a:t>
            </a:r>
            <a:r>
              <a:rPr lang="de-DE" sz="2000" dirty="0"/>
              <a:t> </a:t>
            </a:r>
            <a:r>
              <a:rPr lang="de-DE" sz="2000" dirty="0" smtClean="0"/>
              <a:t>[vgl. 5. Mose 24,1-4] </a:t>
            </a:r>
            <a:r>
              <a:rPr lang="de-DE" sz="2000" dirty="0"/>
              <a:t>Du aber hast mit vielen Liebhabern gehurt, und du solltest zu mir zurückkehren</a:t>
            </a:r>
            <a:r>
              <a:rPr lang="de-DE" sz="2000" dirty="0" smtClean="0"/>
              <a:t>?, </a:t>
            </a:r>
            <a:r>
              <a:rPr lang="de-DE" sz="2000" dirty="0"/>
              <a:t>spricht Jahwe.“</a:t>
            </a:r>
            <a:r>
              <a:rPr lang="de-CH" sz="2000" dirty="0"/>
              <a:t> </a:t>
            </a:r>
            <a:endParaRPr lang="de-DE" sz="2000" dirty="0" smtClean="0"/>
          </a:p>
          <a:p>
            <a:pPr lvl="1">
              <a:lnSpc>
                <a:spcPts val="2580"/>
              </a:lnSpc>
              <a:spcBef>
                <a:spcPts val="1800"/>
              </a:spcBef>
              <a:spcAft>
                <a:spcPts val="600"/>
              </a:spcAft>
              <a:buFont typeface="Symbol" charset="2"/>
              <a:buChar char="-"/>
            </a:pPr>
            <a:r>
              <a:rPr lang="de-DE" sz="2000" dirty="0" smtClean="0">
                <a:solidFill>
                  <a:srgbClr val="3891A7"/>
                </a:solidFill>
              </a:rPr>
              <a:t>Priester</a:t>
            </a:r>
            <a:r>
              <a:rPr lang="de-DE" sz="2000" dirty="0"/>
              <a:t>, die „ihrem Gott heilig sein“ sollten (vgl. 3. Mose 21,1), </a:t>
            </a:r>
            <a:r>
              <a:rPr lang="de-DE" sz="2000" dirty="0">
                <a:solidFill>
                  <a:srgbClr val="3891A7"/>
                </a:solidFill>
              </a:rPr>
              <a:t>durften keine Hure, keine entehrte oder verstoßene Frau und auch keine nichtpriesterliche Witwe heiraten </a:t>
            </a:r>
            <a:r>
              <a:rPr lang="de-DE" sz="2000" dirty="0" smtClean="0"/>
              <a:t>(</a:t>
            </a:r>
            <a:r>
              <a:rPr lang="de-DE" sz="2000" dirty="0"/>
              <a:t>vgl. 3. Mose 21,7.14; </a:t>
            </a:r>
            <a:r>
              <a:rPr lang="de-DE" sz="2000" dirty="0" err="1"/>
              <a:t>Hes</a:t>
            </a:r>
            <a:r>
              <a:rPr lang="de-DE" sz="2000" dirty="0"/>
              <a:t> 44,22), sondern </a:t>
            </a:r>
            <a:r>
              <a:rPr lang="de-DE" sz="2000" dirty="0">
                <a:solidFill>
                  <a:srgbClr val="3891A7"/>
                </a:solidFill>
              </a:rPr>
              <a:t>nur „eine Frau in ihrer Jungfrauschaft“</a:t>
            </a:r>
            <a:r>
              <a:rPr lang="de-DE" sz="2000" dirty="0"/>
              <a:t> (3. Mose 21,13). </a:t>
            </a:r>
          </a:p>
        </p:txBody>
      </p:sp>
    </p:spTree>
    <p:extLst>
      <p:ext uri="{BB962C8B-B14F-4D97-AF65-F5344CB8AC3E}">
        <p14:creationId xmlns:p14="http://schemas.microsoft.com/office/powerpoint/2010/main" val="297571498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638"/>
            <a:ext cx="7498080" cy="574858"/>
          </a:xfrm>
        </p:spPr>
        <p:txBody>
          <a:bodyPr>
            <a:normAutofit fontScale="90000"/>
          </a:bodyPr>
          <a:lstStyle/>
          <a:p>
            <a:r>
              <a:rPr lang="de-DE" sz="3200" dirty="0" smtClean="0">
                <a:solidFill>
                  <a:srgbClr val="000000"/>
                </a:solidFill>
              </a:rPr>
              <a:t>Was ist das „Schändliche“?</a:t>
            </a:r>
            <a:endParaRPr lang="de-DE" sz="3200" dirty="0">
              <a:solidFill>
                <a:srgbClr val="000000"/>
              </a:solidFill>
            </a:endParaRPr>
          </a:p>
        </p:txBody>
      </p:sp>
      <p:sp>
        <p:nvSpPr>
          <p:cNvPr id="3" name="Inhaltsplatzhalter 2"/>
          <p:cNvSpPr>
            <a:spLocks noGrp="1"/>
          </p:cNvSpPr>
          <p:nvPr>
            <p:ph idx="1"/>
          </p:nvPr>
        </p:nvSpPr>
        <p:spPr>
          <a:xfrm>
            <a:off x="1435608" y="1101823"/>
            <a:ext cx="7498080" cy="5602564"/>
          </a:xfrm>
        </p:spPr>
        <p:txBody>
          <a:bodyPr>
            <a:noAutofit/>
          </a:bodyPr>
          <a:lstStyle/>
          <a:p>
            <a:pPr>
              <a:lnSpc>
                <a:spcPts val="3020"/>
              </a:lnSpc>
            </a:pPr>
            <a:r>
              <a:rPr lang="de-CH" sz="2400" dirty="0"/>
              <a:t>5. Mose 22,13-14.20-</a:t>
            </a:r>
            <a:r>
              <a:rPr lang="de-CH" sz="2400" dirty="0" smtClean="0"/>
              <a:t>21: „</a:t>
            </a:r>
            <a:r>
              <a:rPr lang="de-CH" sz="2400" dirty="0" smtClean="0">
                <a:solidFill>
                  <a:srgbClr val="3891A7"/>
                </a:solidFill>
              </a:rPr>
              <a:t>Wenn </a:t>
            </a:r>
            <a:r>
              <a:rPr lang="de-CH" sz="2400" dirty="0">
                <a:solidFill>
                  <a:srgbClr val="3891A7"/>
                </a:solidFill>
              </a:rPr>
              <a:t>ein Mann eine Frau nimmt und zu ihr eingeht</a:t>
            </a:r>
            <a:r>
              <a:rPr lang="de-CH" sz="2400" dirty="0"/>
              <a:t>, und er </a:t>
            </a:r>
            <a:r>
              <a:rPr lang="de-CH" sz="2400" dirty="0" smtClean="0"/>
              <a:t>hasst </a:t>
            </a:r>
            <a:r>
              <a:rPr lang="de-CH" sz="2400" dirty="0"/>
              <a:t>sie </a:t>
            </a:r>
            <a:r>
              <a:rPr lang="de-CH" sz="2400" dirty="0" smtClean="0"/>
              <a:t>und </a:t>
            </a:r>
            <a:r>
              <a:rPr lang="de-CH" sz="2400" dirty="0"/>
              <a:t>legt ihr Taten zur Last, die sie ins Gerede bringen, und bringt sie in schlechten Ruf und sagt: </a:t>
            </a:r>
            <a:r>
              <a:rPr lang="de-CH" sz="2400" dirty="0" smtClean="0">
                <a:solidFill>
                  <a:srgbClr val="3891A7"/>
                </a:solidFill>
              </a:rPr>
              <a:t>‚Diese </a:t>
            </a:r>
            <a:r>
              <a:rPr lang="de-CH" sz="2400" dirty="0">
                <a:solidFill>
                  <a:srgbClr val="3891A7"/>
                </a:solidFill>
              </a:rPr>
              <a:t>Frau habe ich genommen und mich ihr genaht und habe [die Zeichen der] Jungfrauschaft nicht an ihr gefunden</a:t>
            </a:r>
            <a:r>
              <a:rPr lang="de-CH" sz="2400" dirty="0" smtClean="0">
                <a:solidFill>
                  <a:srgbClr val="3891A7"/>
                </a:solidFill>
              </a:rPr>
              <a:t>!‘ </a:t>
            </a:r>
            <a:r>
              <a:rPr lang="de-CH" sz="2400" dirty="0" smtClean="0"/>
              <a:t>… </a:t>
            </a:r>
            <a:r>
              <a:rPr lang="de-CH" sz="2400" dirty="0"/>
              <a:t>Wenn aber jene Sache Wahrheit gewesen ist, die [Zeichen der] Jungfrauschaft sind an der jungen Frau nicht gefunden worden, </a:t>
            </a:r>
            <a:r>
              <a:rPr lang="de-CH" sz="2400" dirty="0" smtClean="0"/>
              <a:t>dann </a:t>
            </a:r>
            <a:r>
              <a:rPr lang="de-CH" sz="2400" dirty="0"/>
              <a:t>sollen sie die junge Frau hinausführen an den Eingang des Hauses ihres Vaters, und die Männer ihrer Stadt sollen sie steinigen, </a:t>
            </a:r>
            <a:r>
              <a:rPr lang="de-CH" sz="2400" dirty="0" smtClean="0"/>
              <a:t>dass </a:t>
            </a:r>
            <a:r>
              <a:rPr lang="de-CH" sz="2400" dirty="0"/>
              <a:t>sie stirbt, </a:t>
            </a:r>
            <a:r>
              <a:rPr lang="de-CH" sz="2400" dirty="0">
                <a:solidFill>
                  <a:srgbClr val="3891A7"/>
                </a:solidFill>
              </a:rPr>
              <a:t>weil sie eine Schandtat in Israel verübt hat, zu huren im Haus ihres Vaters</a:t>
            </a:r>
            <a:r>
              <a:rPr lang="de-CH" sz="2400" dirty="0"/>
              <a:t>. Und du sollst das Böse aus deiner Mitte </a:t>
            </a:r>
            <a:r>
              <a:rPr lang="de-CH" sz="2400" dirty="0" smtClean="0"/>
              <a:t>wegschaffen“ (vgl. 1. Kor 5,9-13).</a:t>
            </a:r>
            <a:endParaRPr lang="de-DE" sz="2400" dirty="0"/>
          </a:p>
        </p:txBody>
      </p:sp>
    </p:spTree>
    <p:extLst>
      <p:ext uri="{BB962C8B-B14F-4D97-AF65-F5344CB8AC3E}">
        <p14:creationId xmlns:p14="http://schemas.microsoft.com/office/powerpoint/2010/main" val="76903527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36069" y="134574"/>
            <a:ext cx="7428261" cy="714922"/>
          </a:xfrm>
        </p:spPr>
        <p:txBody>
          <a:bodyPr>
            <a:normAutofit/>
          </a:bodyPr>
          <a:lstStyle/>
          <a:p>
            <a:r>
              <a:rPr lang="de-DE" sz="3200" dirty="0">
                <a:solidFill>
                  <a:srgbClr val="000000"/>
                </a:solidFill>
              </a:rPr>
              <a:t>Was ist das „Schändliche“?</a:t>
            </a:r>
            <a:endParaRPr lang="de-DE" sz="3200" dirty="0"/>
          </a:p>
        </p:txBody>
      </p:sp>
      <p:sp>
        <p:nvSpPr>
          <p:cNvPr id="3" name="Inhaltsplatzhalter 2"/>
          <p:cNvSpPr>
            <a:spLocks noGrp="1"/>
          </p:cNvSpPr>
          <p:nvPr>
            <p:ph idx="1"/>
          </p:nvPr>
        </p:nvSpPr>
        <p:spPr>
          <a:xfrm>
            <a:off x="1435608" y="958838"/>
            <a:ext cx="7708392" cy="5649966"/>
          </a:xfrm>
        </p:spPr>
        <p:txBody>
          <a:bodyPr>
            <a:normAutofit fontScale="62500" lnSpcReduction="20000"/>
          </a:bodyPr>
          <a:lstStyle/>
          <a:p>
            <a:pPr>
              <a:lnSpc>
                <a:spcPts val="2640"/>
              </a:lnSpc>
            </a:pPr>
            <a:r>
              <a:rPr lang="de-CH" dirty="0"/>
              <a:t>5. Mose </a:t>
            </a:r>
            <a:r>
              <a:rPr lang="de-CH" dirty="0" smtClean="0"/>
              <a:t>22,22-</a:t>
            </a:r>
            <a:r>
              <a:rPr lang="de-CH" dirty="0"/>
              <a:t>24.28-</a:t>
            </a:r>
            <a:r>
              <a:rPr lang="de-CH" dirty="0" smtClean="0"/>
              <a:t>29: „</a:t>
            </a:r>
            <a:r>
              <a:rPr lang="de-CH" dirty="0">
                <a:solidFill>
                  <a:schemeClr val="accent1"/>
                </a:solidFill>
              </a:rPr>
              <a:t>Wenn ein Mann bei einer Frau liegend angetroffen wird, die einem Mann gehört, dann sollen sie alle beide sterben</a:t>
            </a:r>
            <a:r>
              <a:rPr lang="de-CH" dirty="0"/>
              <a:t>, der Mann, der bei der Frau lag, und die Frau. Und du sollst das Böse aus Israel wegschaffen. </a:t>
            </a:r>
            <a:r>
              <a:rPr lang="de-CH" dirty="0" smtClean="0">
                <a:solidFill>
                  <a:srgbClr val="3891A7"/>
                </a:solidFill>
              </a:rPr>
              <a:t>Wenn </a:t>
            </a:r>
            <a:r>
              <a:rPr lang="de-CH" dirty="0">
                <a:solidFill>
                  <a:srgbClr val="3891A7"/>
                </a:solidFill>
              </a:rPr>
              <a:t>ein Mädchen, eine Jungfrau, einem Mann verlobt ist</a:t>
            </a:r>
            <a:r>
              <a:rPr lang="de-CH" dirty="0"/>
              <a:t>, und es trifft sie ein Mann in der Stadt und liegt bei ihr</a:t>
            </a:r>
            <a:r>
              <a:rPr lang="de-CH" dirty="0" smtClean="0"/>
              <a:t>, </a:t>
            </a:r>
            <a:r>
              <a:rPr lang="de-CH" dirty="0" smtClean="0">
                <a:solidFill>
                  <a:srgbClr val="3891A7"/>
                </a:solidFill>
              </a:rPr>
              <a:t>dann </a:t>
            </a:r>
            <a:r>
              <a:rPr lang="de-CH" dirty="0">
                <a:solidFill>
                  <a:srgbClr val="3891A7"/>
                </a:solidFill>
              </a:rPr>
              <a:t>sollt ihr sie beide zum Tor jener Stadt hinausführen und sie steinigen, </a:t>
            </a:r>
            <a:r>
              <a:rPr lang="de-CH" dirty="0" smtClean="0">
                <a:solidFill>
                  <a:srgbClr val="3891A7"/>
                </a:solidFill>
              </a:rPr>
              <a:t>dass </a:t>
            </a:r>
            <a:r>
              <a:rPr lang="de-CH" dirty="0">
                <a:solidFill>
                  <a:srgbClr val="3891A7"/>
                </a:solidFill>
              </a:rPr>
              <a:t>sie </a:t>
            </a:r>
            <a:r>
              <a:rPr lang="de-CH" dirty="0" smtClean="0">
                <a:solidFill>
                  <a:srgbClr val="3891A7"/>
                </a:solidFill>
              </a:rPr>
              <a:t>sterben</a:t>
            </a:r>
            <a:r>
              <a:rPr lang="de-CH" dirty="0" smtClean="0"/>
              <a:t>; das </a:t>
            </a:r>
            <a:r>
              <a:rPr lang="de-CH" dirty="0"/>
              <a:t>Mädchen deshalb, weil es in der Stadt nicht </a:t>
            </a:r>
            <a:r>
              <a:rPr lang="de-CH" dirty="0" smtClean="0"/>
              <a:t>geschrien </a:t>
            </a:r>
            <a:r>
              <a:rPr lang="de-CH" dirty="0"/>
              <a:t>hat, und den Mann deshalb, weil er die Frau seines Nächsten geschwächt hat. Und du sollst das Böse aus deiner Mitte </a:t>
            </a:r>
            <a:r>
              <a:rPr lang="de-CH" dirty="0" smtClean="0"/>
              <a:t>wegschaffen … </a:t>
            </a:r>
            <a:r>
              <a:rPr lang="de-CH" dirty="0">
                <a:solidFill>
                  <a:srgbClr val="3891A7"/>
                </a:solidFill>
              </a:rPr>
              <a:t>Wenn ein Mann ein Mädchen trifft, eine Jungfrau, die nicht verlobt ist</a:t>
            </a:r>
            <a:r>
              <a:rPr lang="de-CH" dirty="0"/>
              <a:t>, und ergreift sie und liegt bei ihr, und sie werden [dabei] </a:t>
            </a:r>
            <a:r>
              <a:rPr lang="de-CH" dirty="0" smtClean="0"/>
              <a:t>angetroffen, dann </a:t>
            </a:r>
            <a:r>
              <a:rPr lang="de-CH" dirty="0"/>
              <a:t>soll der Mann, der bei ihr lag, dem Vater des Mädchens fünfzig [Schekel] Silber geben, </a:t>
            </a:r>
            <a:r>
              <a:rPr lang="de-CH" dirty="0">
                <a:solidFill>
                  <a:srgbClr val="3891A7"/>
                </a:solidFill>
              </a:rPr>
              <a:t>und es soll seine Frau werden, weil er sie geschwächt hat; er kann sie nicht entlassen all seine </a:t>
            </a:r>
            <a:r>
              <a:rPr lang="de-CH" dirty="0" smtClean="0">
                <a:solidFill>
                  <a:srgbClr val="3891A7"/>
                </a:solidFill>
              </a:rPr>
              <a:t>Tage</a:t>
            </a:r>
            <a:r>
              <a:rPr lang="de-CH" dirty="0" smtClean="0"/>
              <a:t>“ (vgl. 2. Mose 22,15; 3. Mose </a:t>
            </a:r>
            <a:r>
              <a:rPr lang="de-CH" dirty="0" smtClean="0"/>
              <a:t>19,20)</a:t>
            </a:r>
            <a:r>
              <a:rPr lang="de-CH" dirty="0" smtClean="0"/>
              <a:t>.</a:t>
            </a:r>
            <a:endParaRPr lang="de-DE" dirty="0"/>
          </a:p>
        </p:txBody>
      </p:sp>
    </p:spTree>
    <p:extLst>
      <p:ext uri="{BB962C8B-B14F-4D97-AF65-F5344CB8AC3E}">
        <p14:creationId xmlns:p14="http://schemas.microsoft.com/office/powerpoint/2010/main" val="384261873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638"/>
            <a:ext cx="7498080" cy="490017"/>
          </a:xfrm>
        </p:spPr>
        <p:txBody>
          <a:bodyPr>
            <a:normAutofit fontScale="90000"/>
          </a:bodyPr>
          <a:lstStyle/>
          <a:p>
            <a:r>
              <a:rPr lang="de-DE" sz="4400" dirty="0">
                <a:solidFill>
                  <a:srgbClr val="000000"/>
                </a:solidFill>
              </a:rPr>
              <a:t>Was ist das „Schändliche“?</a:t>
            </a:r>
            <a:endParaRPr lang="de-DE" dirty="0"/>
          </a:p>
        </p:txBody>
      </p:sp>
      <p:sp>
        <p:nvSpPr>
          <p:cNvPr id="3" name="Inhaltsplatzhalter 2"/>
          <p:cNvSpPr>
            <a:spLocks noGrp="1"/>
          </p:cNvSpPr>
          <p:nvPr>
            <p:ph idx="1"/>
          </p:nvPr>
        </p:nvSpPr>
        <p:spPr>
          <a:xfrm>
            <a:off x="1435608" y="969473"/>
            <a:ext cx="7498080" cy="5888527"/>
          </a:xfrm>
        </p:spPr>
        <p:txBody>
          <a:bodyPr>
            <a:noAutofit/>
          </a:bodyPr>
          <a:lstStyle/>
          <a:p>
            <a:pPr>
              <a:lnSpc>
                <a:spcPts val="2800"/>
              </a:lnSpc>
              <a:spcBef>
                <a:spcPts val="1200"/>
              </a:spcBef>
              <a:spcAft>
                <a:spcPts val="1200"/>
              </a:spcAft>
            </a:pPr>
            <a:r>
              <a:rPr lang="de-DE" sz="2200" dirty="0"/>
              <a:t>5. Mose </a:t>
            </a:r>
            <a:r>
              <a:rPr lang="de-DE" sz="2200" dirty="0" smtClean="0"/>
              <a:t>23,11.15: „Wenn </a:t>
            </a:r>
            <a:r>
              <a:rPr lang="de-DE" sz="2200" dirty="0"/>
              <a:t>ein Mann unter dir ist, </a:t>
            </a:r>
            <a:r>
              <a:rPr lang="de-DE" sz="2200" dirty="0">
                <a:solidFill>
                  <a:srgbClr val="3891A7"/>
                </a:solidFill>
              </a:rPr>
              <a:t>der durch einen Zufall der Nacht nicht rein ist</a:t>
            </a:r>
            <a:r>
              <a:rPr lang="de-DE" sz="2200" dirty="0"/>
              <a:t>, dann soll er nach draußen vor das Lager hinausgehen. Er darf nicht ins Lager hineinkommen … Denn </a:t>
            </a:r>
            <a:r>
              <a:rPr lang="de-DE" sz="2200" dirty="0" smtClean="0"/>
              <a:t>Jahwe, </a:t>
            </a:r>
            <a:r>
              <a:rPr lang="de-DE" sz="2200" dirty="0"/>
              <a:t>dein Gott, lebt mitten in deinem Lager, um dich zu erretten und deine Feinde vor dir dahinzugeben. </a:t>
            </a:r>
            <a:r>
              <a:rPr lang="de-DE" sz="2200" dirty="0">
                <a:solidFill>
                  <a:srgbClr val="3891A7"/>
                </a:solidFill>
              </a:rPr>
              <a:t>Und dein Lager soll heilig sein, dass er </a:t>
            </a:r>
            <a:r>
              <a:rPr lang="de-DE" sz="2200" dirty="0" smtClean="0">
                <a:solidFill>
                  <a:srgbClr val="3891A7"/>
                </a:solidFill>
              </a:rPr>
              <a:t>nicht die </a:t>
            </a:r>
            <a:r>
              <a:rPr lang="de-DE" sz="2200" dirty="0">
                <a:solidFill>
                  <a:srgbClr val="3891A7"/>
                </a:solidFill>
              </a:rPr>
              <a:t>Blöße einer Sache </a:t>
            </a:r>
            <a:r>
              <a:rPr lang="de-DE" sz="2200" dirty="0" smtClean="0">
                <a:solidFill>
                  <a:srgbClr val="3891A7"/>
                </a:solidFill>
              </a:rPr>
              <a:t>(</a:t>
            </a:r>
            <a:r>
              <a:rPr lang="de-DE" sz="2200" i="1" dirty="0" smtClean="0">
                <a:solidFill>
                  <a:srgbClr val="3891A7"/>
                </a:solidFill>
              </a:rPr>
              <a:t>‘</a:t>
            </a:r>
            <a:r>
              <a:rPr lang="de-DE" sz="2200" i="1" dirty="0" err="1" smtClean="0">
                <a:solidFill>
                  <a:srgbClr val="3891A7"/>
                </a:solidFill>
              </a:rPr>
              <a:t>ärwat</a:t>
            </a:r>
            <a:r>
              <a:rPr lang="de-DE" sz="2200" i="1" dirty="0" smtClean="0">
                <a:solidFill>
                  <a:srgbClr val="3891A7"/>
                </a:solidFill>
              </a:rPr>
              <a:t> </a:t>
            </a:r>
            <a:r>
              <a:rPr lang="de-DE" sz="2200" i="1" dirty="0" err="1">
                <a:solidFill>
                  <a:srgbClr val="3891A7"/>
                </a:solidFill>
              </a:rPr>
              <a:t>dabar</a:t>
            </a:r>
            <a:r>
              <a:rPr lang="de-DE" sz="2200" dirty="0">
                <a:solidFill>
                  <a:srgbClr val="3891A7"/>
                </a:solidFill>
              </a:rPr>
              <a:t>) </a:t>
            </a:r>
            <a:r>
              <a:rPr lang="de-DE" sz="2200" dirty="0" smtClean="0">
                <a:solidFill>
                  <a:srgbClr val="3891A7"/>
                </a:solidFill>
              </a:rPr>
              <a:t>unter </a:t>
            </a:r>
            <a:r>
              <a:rPr lang="de-DE" sz="2200" dirty="0">
                <a:solidFill>
                  <a:srgbClr val="3891A7"/>
                </a:solidFill>
              </a:rPr>
              <a:t>dir sieht und sich von dir </a:t>
            </a:r>
            <a:r>
              <a:rPr lang="de-DE" sz="2200" dirty="0" smtClean="0">
                <a:solidFill>
                  <a:srgbClr val="3891A7"/>
                </a:solidFill>
              </a:rPr>
              <a:t>abwendet</a:t>
            </a:r>
            <a:r>
              <a:rPr lang="de-DE" sz="2200" dirty="0" smtClean="0"/>
              <a:t>.“</a:t>
            </a:r>
          </a:p>
          <a:p>
            <a:pPr>
              <a:lnSpc>
                <a:spcPts val="2800"/>
              </a:lnSpc>
              <a:spcBef>
                <a:spcPts val="1200"/>
              </a:spcBef>
              <a:spcAft>
                <a:spcPts val="1200"/>
              </a:spcAft>
              <a:buFont typeface="Symbol" charset="2"/>
              <a:buChar char="-"/>
            </a:pPr>
            <a:r>
              <a:rPr lang="de-DE" sz="2200" dirty="0" smtClean="0"/>
              <a:t>Der Ausdruck </a:t>
            </a:r>
            <a:r>
              <a:rPr lang="de-DE" sz="2200" dirty="0" smtClean="0">
                <a:solidFill>
                  <a:srgbClr val="3891A7"/>
                </a:solidFill>
              </a:rPr>
              <a:t>„Blöße einer Sache“ </a:t>
            </a:r>
            <a:r>
              <a:rPr lang="de-DE" sz="2200" dirty="0" smtClean="0"/>
              <a:t>(„Schändliches“) in 5. Mose 24,1 bezieht sich offensichtlich auf den </a:t>
            </a:r>
            <a:r>
              <a:rPr lang="de-DE" sz="2200" dirty="0" smtClean="0">
                <a:solidFill>
                  <a:schemeClr val="accent1"/>
                </a:solidFill>
              </a:rPr>
              <a:t>Verkehr vor der Ehe</a:t>
            </a:r>
            <a:r>
              <a:rPr lang="de-DE" sz="2200" dirty="0" smtClean="0"/>
              <a:t>.</a:t>
            </a:r>
            <a:endParaRPr lang="de-DE" sz="2200" dirty="0" smtClean="0"/>
          </a:p>
          <a:p>
            <a:pPr>
              <a:lnSpc>
                <a:spcPts val="2800"/>
              </a:lnSpc>
              <a:spcBef>
                <a:spcPts val="1200"/>
              </a:spcBef>
              <a:spcAft>
                <a:spcPts val="1200"/>
              </a:spcAft>
              <a:buFont typeface="Symbol" charset="2"/>
              <a:buChar char="-"/>
            </a:pPr>
            <a:r>
              <a:rPr lang="de-DE" sz="2200" dirty="0" smtClean="0"/>
              <a:t>Vgl. auch </a:t>
            </a:r>
            <a:r>
              <a:rPr lang="de-DE" sz="2200" dirty="0" err="1" smtClean="0"/>
              <a:t>Hebr</a:t>
            </a:r>
            <a:r>
              <a:rPr lang="de-DE" sz="2200" dirty="0" smtClean="0"/>
              <a:t> 13,4:  </a:t>
            </a:r>
            <a:r>
              <a:rPr lang="de-DE" sz="2200" dirty="0"/>
              <a:t>„Die Ehe sei ehrbar in allem, </a:t>
            </a:r>
            <a:r>
              <a:rPr lang="de-DE" sz="2200" dirty="0">
                <a:solidFill>
                  <a:srgbClr val="3891A7"/>
                </a:solidFill>
              </a:rPr>
              <a:t>und das Ehebett </a:t>
            </a:r>
            <a:r>
              <a:rPr lang="de-DE" sz="2200" dirty="0" smtClean="0">
                <a:solidFill>
                  <a:srgbClr val="3891A7"/>
                </a:solidFill>
              </a:rPr>
              <a:t>(der Beischlaf) unbefleckt</a:t>
            </a:r>
            <a:r>
              <a:rPr lang="de-DE" sz="2200" dirty="0">
                <a:solidFill>
                  <a:srgbClr val="3891A7"/>
                </a:solidFill>
              </a:rPr>
              <a:t>; denn Unzüchtige und Ehebrecher wird Gott richten</a:t>
            </a:r>
            <a:r>
              <a:rPr lang="de-DE" sz="2200" dirty="0"/>
              <a:t>.“ </a:t>
            </a:r>
          </a:p>
        </p:txBody>
      </p:sp>
    </p:spTree>
    <p:extLst>
      <p:ext uri="{BB962C8B-B14F-4D97-AF65-F5344CB8AC3E}">
        <p14:creationId xmlns:p14="http://schemas.microsoft.com/office/powerpoint/2010/main" val="28962882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dirty="0" smtClean="0"/>
          </a:p>
          <a:p>
            <a:endParaRPr lang="de-DE" dirty="0"/>
          </a:p>
          <a:p>
            <a:endParaRPr lang="de-DE" dirty="0" smtClean="0"/>
          </a:p>
          <a:p>
            <a:pPr marL="82296" indent="0" algn="ctr">
              <a:buNone/>
            </a:pPr>
            <a:r>
              <a:rPr lang="de-DE" sz="4000" dirty="0" smtClean="0"/>
              <a:t>Jesus und die Ehescheidung</a:t>
            </a:r>
            <a:endParaRPr lang="de-DE" sz="4000" dirty="0"/>
          </a:p>
        </p:txBody>
      </p:sp>
    </p:spTree>
    <p:extLst>
      <p:ext uri="{BB962C8B-B14F-4D97-AF65-F5344CB8AC3E}">
        <p14:creationId xmlns:p14="http://schemas.microsoft.com/office/powerpoint/2010/main" val="282295525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638"/>
            <a:ext cx="7420342" cy="103850"/>
          </a:xfrm>
        </p:spPr>
        <p:txBody>
          <a:bodyPr>
            <a:normAutofit fontScale="90000"/>
          </a:bodyPr>
          <a:lstStyle/>
          <a:p>
            <a:endParaRPr lang="de-DE" dirty="0"/>
          </a:p>
        </p:txBody>
      </p:sp>
      <p:sp>
        <p:nvSpPr>
          <p:cNvPr id="3" name="Inhaltsplatzhalter 2"/>
          <p:cNvSpPr>
            <a:spLocks noGrp="1"/>
          </p:cNvSpPr>
          <p:nvPr>
            <p:ph idx="1"/>
          </p:nvPr>
        </p:nvSpPr>
        <p:spPr>
          <a:xfrm>
            <a:off x="1362454" y="378488"/>
            <a:ext cx="7606921" cy="6316553"/>
          </a:xfrm>
        </p:spPr>
        <p:txBody>
          <a:bodyPr>
            <a:normAutofit fontScale="85000" lnSpcReduction="10000"/>
          </a:bodyPr>
          <a:lstStyle/>
          <a:p>
            <a:pPr>
              <a:lnSpc>
                <a:spcPts val="3540"/>
              </a:lnSpc>
              <a:spcBef>
                <a:spcPts val="1200"/>
              </a:spcBef>
              <a:spcAft>
                <a:spcPts val="1200"/>
              </a:spcAft>
            </a:pPr>
            <a:r>
              <a:rPr lang="de-DE" dirty="0" smtClean="0"/>
              <a:t>Matthäus 5,31-32:</a:t>
            </a:r>
            <a:endParaRPr lang="de-DE" dirty="0"/>
          </a:p>
          <a:p>
            <a:pPr marL="82296" indent="0">
              <a:lnSpc>
                <a:spcPts val="3540"/>
              </a:lnSpc>
              <a:spcBef>
                <a:spcPts val="0"/>
              </a:spcBef>
              <a:spcAft>
                <a:spcPts val="600"/>
              </a:spcAft>
              <a:buNone/>
            </a:pPr>
            <a:r>
              <a:rPr lang="de-DE" dirty="0"/>
              <a:t>„Wer seine Frau entlässt, gebe ihr einen </a:t>
            </a:r>
            <a:r>
              <a:rPr lang="de-DE" dirty="0" smtClean="0"/>
              <a:t>Scheide-brief</a:t>
            </a:r>
            <a:r>
              <a:rPr lang="de-DE" dirty="0"/>
              <a:t>. Ich aber sage euch</a:t>
            </a:r>
            <a:r>
              <a:rPr lang="de-DE" dirty="0" smtClean="0"/>
              <a:t>:  </a:t>
            </a:r>
            <a:r>
              <a:rPr lang="de-DE" dirty="0">
                <a:solidFill>
                  <a:srgbClr val="3891A7"/>
                </a:solidFill>
              </a:rPr>
              <a:t>Wer seine Frau entlässt, außer einer Sache von Hurerei, macht, dass mit ihr die Ehe gebrochen wird; und wer eine Entlassene heiratet, begeht Ehebruch</a:t>
            </a:r>
            <a:r>
              <a:rPr lang="de-DE" dirty="0"/>
              <a:t>.“</a:t>
            </a:r>
            <a:r>
              <a:rPr lang="de-CH" dirty="0"/>
              <a:t> </a:t>
            </a:r>
            <a:endParaRPr lang="de-CH" dirty="0" smtClean="0"/>
          </a:p>
          <a:p>
            <a:pPr marL="82296" indent="0">
              <a:lnSpc>
                <a:spcPts val="3540"/>
              </a:lnSpc>
              <a:spcBef>
                <a:spcPts val="1200"/>
              </a:spcBef>
              <a:spcAft>
                <a:spcPts val="600"/>
              </a:spcAft>
              <a:buNone/>
            </a:pPr>
            <a:endParaRPr lang="de-CH" dirty="0" smtClean="0"/>
          </a:p>
          <a:p>
            <a:pPr>
              <a:lnSpc>
                <a:spcPts val="3540"/>
              </a:lnSpc>
              <a:spcBef>
                <a:spcPts val="1200"/>
              </a:spcBef>
              <a:spcAft>
                <a:spcPts val="600"/>
              </a:spcAft>
              <a:buFont typeface="Symbol" charset="2"/>
              <a:buChar char="-"/>
            </a:pPr>
            <a:r>
              <a:rPr lang="de-CH" dirty="0" smtClean="0"/>
              <a:t>Mit der geschiedenen Frau wird bei Wiederheirat die Ehe gebrochen.</a:t>
            </a:r>
          </a:p>
          <a:p>
            <a:pPr>
              <a:lnSpc>
                <a:spcPts val="3540"/>
              </a:lnSpc>
              <a:spcBef>
                <a:spcPts val="1200"/>
              </a:spcBef>
              <a:spcAft>
                <a:spcPts val="600"/>
              </a:spcAft>
              <a:buFont typeface="Symbol" charset="2"/>
              <a:buChar char="-"/>
            </a:pPr>
            <a:r>
              <a:rPr lang="de-DE" dirty="0" smtClean="0"/>
              <a:t>Wenn eine Geschiedene (ein Geschiedener) wiederheiratet, wird die Ehe gebrochen.</a:t>
            </a:r>
            <a:endParaRPr lang="de-DE" dirty="0"/>
          </a:p>
        </p:txBody>
      </p:sp>
    </p:spTree>
    <p:extLst>
      <p:ext uri="{BB962C8B-B14F-4D97-AF65-F5344CB8AC3E}">
        <p14:creationId xmlns:p14="http://schemas.microsoft.com/office/powerpoint/2010/main" val="189480102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639"/>
            <a:ext cx="7498080" cy="162308"/>
          </a:xfrm>
        </p:spPr>
        <p:txBody>
          <a:bodyPr>
            <a:normAutofit fontScale="90000"/>
          </a:bodyPr>
          <a:lstStyle/>
          <a:p>
            <a:endParaRPr lang="de-DE" dirty="0"/>
          </a:p>
        </p:txBody>
      </p:sp>
      <p:sp>
        <p:nvSpPr>
          <p:cNvPr id="3" name="Inhaltsplatzhalter 2"/>
          <p:cNvSpPr>
            <a:spLocks noGrp="1"/>
          </p:cNvSpPr>
          <p:nvPr>
            <p:ph idx="1"/>
          </p:nvPr>
        </p:nvSpPr>
        <p:spPr>
          <a:xfrm>
            <a:off x="1435608" y="436947"/>
            <a:ext cx="7498080" cy="5980535"/>
          </a:xfrm>
        </p:spPr>
        <p:txBody>
          <a:bodyPr>
            <a:normAutofit/>
          </a:bodyPr>
          <a:lstStyle/>
          <a:p>
            <a:pPr>
              <a:lnSpc>
                <a:spcPts val="3000"/>
              </a:lnSpc>
              <a:spcAft>
                <a:spcPts val="1200"/>
              </a:spcAft>
            </a:pPr>
            <a:r>
              <a:rPr lang="de-DE" sz="2200" dirty="0" smtClean="0"/>
              <a:t>Vgl. Mischna, </a:t>
            </a:r>
            <a:r>
              <a:rPr lang="de-DE" sz="2200" dirty="0" err="1" smtClean="0"/>
              <a:t>Git</a:t>
            </a:r>
            <a:r>
              <a:rPr lang="de-DE" sz="2200" dirty="0" smtClean="0"/>
              <a:t> 9,10:</a:t>
            </a:r>
          </a:p>
          <a:p>
            <a:pPr marL="82296" indent="0">
              <a:lnSpc>
                <a:spcPts val="2800"/>
              </a:lnSpc>
              <a:spcAft>
                <a:spcPts val="1200"/>
              </a:spcAft>
              <a:buNone/>
            </a:pPr>
            <a:r>
              <a:rPr lang="de-DE" sz="2200" dirty="0"/>
              <a:t>„Das </a:t>
            </a:r>
            <a:r>
              <a:rPr lang="de-DE" sz="2200" dirty="0">
                <a:solidFill>
                  <a:srgbClr val="3891A7"/>
                </a:solidFill>
              </a:rPr>
              <a:t>Haus Schammais </a:t>
            </a:r>
            <a:r>
              <a:rPr lang="de-DE" sz="2200" dirty="0"/>
              <a:t>[= Schule Schammais] sagt: </a:t>
            </a:r>
            <a:r>
              <a:rPr lang="de-DE" sz="2200" dirty="0" smtClean="0"/>
              <a:t>‚</a:t>
            </a:r>
            <a:r>
              <a:rPr lang="de-DE" sz="2200" dirty="0" smtClean="0"/>
              <a:t>Man </a:t>
            </a:r>
            <a:r>
              <a:rPr lang="de-DE" sz="2200" dirty="0"/>
              <a:t>darf sich von seiner Frau scheiden lassen, </a:t>
            </a:r>
            <a:r>
              <a:rPr lang="de-DE" sz="2200" dirty="0">
                <a:solidFill>
                  <a:srgbClr val="3891A7"/>
                </a:solidFill>
              </a:rPr>
              <a:t>wenn man an ihr die Sache einer Blöße (</a:t>
            </a:r>
            <a:r>
              <a:rPr lang="de-DE" sz="2200" i="1" dirty="0" err="1">
                <a:solidFill>
                  <a:srgbClr val="3891A7"/>
                </a:solidFill>
              </a:rPr>
              <a:t>d</a:t>
            </a:r>
            <a:r>
              <a:rPr lang="de-DE" sz="2200" i="1" baseline="30000" dirty="0" err="1">
                <a:solidFill>
                  <a:srgbClr val="3891A7"/>
                </a:solidFill>
              </a:rPr>
              <a:t>e</a:t>
            </a:r>
            <a:r>
              <a:rPr lang="de-DE" sz="2200" i="1" dirty="0" err="1">
                <a:solidFill>
                  <a:srgbClr val="3891A7"/>
                </a:solidFill>
              </a:rPr>
              <a:t>bar</a:t>
            </a:r>
            <a:r>
              <a:rPr lang="de-DE" sz="2200" dirty="0">
                <a:solidFill>
                  <a:srgbClr val="3891A7"/>
                </a:solidFill>
              </a:rPr>
              <a:t> </a:t>
            </a:r>
            <a:r>
              <a:rPr lang="de-DE" sz="2200" i="1" dirty="0" smtClean="0">
                <a:solidFill>
                  <a:srgbClr val="3891A7"/>
                </a:solidFill>
              </a:rPr>
              <a:t>‘</a:t>
            </a:r>
            <a:r>
              <a:rPr lang="de-DE" sz="2200" i="1" dirty="0" err="1" smtClean="0">
                <a:solidFill>
                  <a:srgbClr val="3891A7"/>
                </a:solidFill>
              </a:rPr>
              <a:t>ärwah</a:t>
            </a:r>
            <a:r>
              <a:rPr lang="de-DE" sz="2200" dirty="0" smtClean="0">
                <a:solidFill>
                  <a:srgbClr val="3891A7"/>
                </a:solidFill>
              </a:rPr>
              <a:t>) gefunden hat</a:t>
            </a:r>
            <a:r>
              <a:rPr lang="de-DE" sz="2200" dirty="0" smtClean="0"/>
              <a:t>, </a:t>
            </a:r>
            <a:r>
              <a:rPr lang="de-DE" sz="2200" dirty="0"/>
              <a:t>denn es heißt (5. Mose 24,1)</a:t>
            </a:r>
            <a:r>
              <a:rPr lang="de-DE" sz="2200" dirty="0" smtClean="0"/>
              <a:t>:‚</a:t>
            </a:r>
            <a:r>
              <a:rPr lang="de-DE" sz="2200" dirty="0"/>
              <a:t>Weil er an ihr die Blöße einer Sache </a:t>
            </a:r>
            <a:r>
              <a:rPr lang="de-DE" sz="2200" dirty="0" smtClean="0"/>
              <a:t>(</a:t>
            </a:r>
            <a:r>
              <a:rPr lang="de-DE" sz="2200" i="1" dirty="0" smtClean="0"/>
              <a:t>‘</a:t>
            </a:r>
            <a:r>
              <a:rPr lang="de-DE" sz="2200" i="1" dirty="0" err="1" smtClean="0"/>
              <a:t>ärwat</a:t>
            </a:r>
            <a:r>
              <a:rPr lang="de-DE" sz="2200" i="1" dirty="0" smtClean="0"/>
              <a:t> </a:t>
            </a:r>
            <a:r>
              <a:rPr lang="de-DE" sz="2200" i="1" dirty="0" err="1"/>
              <a:t>dabar</a:t>
            </a:r>
            <a:r>
              <a:rPr lang="de-DE" sz="2200" dirty="0"/>
              <a:t>) gefunden hat</a:t>
            </a:r>
            <a:r>
              <a:rPr lang="de-DE" sz="2200" dirty="0" smtClean="0"/>
              <a:t>.‘’ </a:t>
            </a:r>
            <a:r>
              <a:rPr lang="de-DE" sz="2200" dirty="0"/>
              <a:t>Das </a:t>
            </a:r>
            <a:r>
              <a:rPr lang="de-DE" sz="2200" dirty="0">
                <a:solidFill>
                  <a:srgbClr val="3891A7"/>
                </a:solidFill>
              </a:rPr>
              <a:t>Haus Hillels </a:t>
            </a:r>
            <a:r>
              <a:rPr lang="de-DE" sz="2200" dirty="0"/>
              <a:t>[= Schule </a:t>
            </a:r>
            <a:r>
              <a:rPr lang="de-DE" sz="2200" dirty="0" smtClean="0"/>
              <a:t>Hillels] </a:t>
            </a:r>
            <a:r>
              <a:rPr lang="de-DE" sz="2200" dirty="0"/>
              <a:t>aber sagt: </a:t>
            </a:r>
            <a:r>
              <a:rPr lang="de-DE" sz="2200" dirty="0">
                <a:solidFill>
                  <a:srgbClr val="3891A7"/>
                </a:solidFill>
              </a:rPr>
              <a:t>‚Auch wenn sie seine Speise anbrennen ließ</a:t>
            </a:r>
            <a:r>
              <a:rPr lang="de-DE" sz="2200" dirty="0"/>
              <a:t>, denn es heißt: </a:t>
            </a:r>
            <a:r>
              <a:rPr lang="de-DE" sz="2200" dirty="0" smtClean="0"/>
              <a:t>Weil </a:t>
            </a:r>
            <a:r>
              <a:rPr lang="de-DE" sz="2200" dirty="0"/>
              <a:t>er an ihr die Blöße einer Sache </a:t>
            </a:r>
            <a:r>
              <a:rPr lang="de-DE" sz="2200" dirty="0" smtClean="0"/>
              <a:t>(</a:t>
            </a:r>
            <a:r>
              <a:rPr lang="de-DE" sz="2200" i="1" dirty="0" smtClean="0"/>
              <a:t>‘</a:t>
            </a:r>
            <a:r>
              <a:rPr lang="de-DE" sz="2200" i="1" dirty="0" err="1" smtClean="0"/>
              <a:t>ärwat</a:t>
            </a:r>
            <a:r>
              <a:rPr lang="de-DE" sz="2200" i="1" dirty="0" smtClean="0"/>
              <a:t> </a:t>
            </a:r>
            <a:r>
              <a:rPr lang="de-DE" sz="2200" i="1" dirty="0" err="1"/>
              <a:t>dabar</a:t>
            </a:r>
            <a:r>
              <a:rPr lang="de-DE" sz="2200" dirty="0"/>
              <a:t>) gefunden hat.’ Rabbi </a:t>
            </a:r>
            <a:r>
              <a:rPr lang="de-DE" sz="2200" dirty="0" err="1"/>
              <a:t>Aquiba</a:t>
            </a:r>
            <a:r>
              <a:rPr lang="de-DE" sz="2200" dirty="0"/>
              <a:t> sagt: ‚</a:t>
            </a:r>
            <a:r>
              <a:rPr lang="de-DE" sz="2200" dirty="0">
                <a:solidFill>
                  <a:srgbClr val="3891A7"/>
                </a:solidFill>
              </a:rPr>
              <a:t>Wenn er eine andere gefunden hat, die schöner ist als sie</a:t>
            </a:r>
            <a:r>
              <a:rPr lang="de-DE" sz="2200" dirty="0"/>
              <a:t>, denn es heißt: </a:t>
            </a:r>
            <a:r>
              <a:rPr lang="de-DE" sz="2200" dirty="0" smtClean="0"/>
              <a:t>‚So </a:t>
            </a:r>
            <a:r>
              <a:rPr lang="de-DE" sz="2200" dirty="0"/>
              <a:t>sei es, dass sie keine Gunst/kein Erbarmen in seinen Augen findet.’“</a:t>
            </a:r>
            <a:r>
              <a:rPr lang="de-CH" sz="2200" dirty="0"/>
              <a:t> </a:t>
            </a:r>
            <a:endParaRPr lang="de-CH" sz="2200" dirty="0" smtClean="0"/>
          </a:p>
          <a:p>
            <a:pPr marL="82296" indent="0">
              <a:lnSpc>
                <a:spcPts val="2800"/>
              </a:lnSpc>
              <a:spcAft>
                <a:spcPts val="1200"/>
              </a:spcAft>
              <a:buNone/>
            </a:pPr>
            <a:endParaRPr lang="de-CH" sz="2200" dirty="0" smtClean="0"/>
          </a:p>
          <a:p>
            <a:pPr>
              <a:lnSpc>
                <a:spcPts val="2800"/>
              </a:lnSpc>
              <a:spcAft>
                <a:spcPts val="1200"/>
              </a:spcAft>
              <a:buFont typeface="Symbol" charset="2"/>
              <a:buChar char="-"/>
            </a:pPr>
            <a:r>
              <a:rPr lang="de-CH" sz="2200" dirty="0" smtClean="0"/>
              <a:t>Hillel, der Begründer der „liberalen“ Schule im Pharisäertum, war der Großvater von </a:t>
            </a:r>
            <a:r>
              <a:rPr lang="de-CH" sz="2200" dirty="0" err="1" smtClean="0"/>
              <a:t>Gamaliel</a:t>
            </a:r>
            <a:r>
              <a:rPr lang="de-CH" sz="2200" dirty="0" smtClean="0"/>
              <a:t>, dem Lehrer des Paulus.</a:t>
            </a:r>
            <a:endParaRPr lang="de-DE" sz="2200" dirty="0"/>
          </a:p>
        </p:txBody>
      </p:sp>
    </p:spTree>
    <p:extLst>
      <p:ext uri="{BB962C8B-B14F-4D97-AF65-F5344CB8AC3E}">
        <p14:creationId xmlns:p14="http://schemas.microsoft.com/office/powerpoint/2010/main" val="124558780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638"/>
            <a:ext cx="7498080" cy="107690"/>
          </a:xfrm>
        </p:spPr>
        <p:txBody>
          <a:bodyPr>
            <a:normAutofit fontScale="90000"/>
          </a:bodyPr>
          <a:lstStyle/>
          <a:p>
            <a:endParaRPr lang="de-DE" dirty="0"/>
          </a:p>
        </p:txBody>
      </p:sp>
      <p:sp>
        <p:nvSpPr>
          <p:cNvPr id="3" name="Inhaltsplatzhalter 2"/>
          <p:cNvSpPr>
            <a:spLocks noGrp="1"/>
          </p:cNvSpPr>
          <p:nvPr>
            <p:ph idx="1"/>
          </p:nvPr>
        </p:nvSpPr>
        <p:spPr>
          <a:xfrm>
            <a:off x="1435608" y="382329"/>
            <a:ext cx="7428753" cy="6304300"/>
          </a:xfrm>
        </p:spPr>
        <p:txBody>
          <a:bodyPr>
            <a:normAutofit fontScale="62500" lnSpcReduction="20000"/>
          </a:bodyPr>
          <a:lstStyle/>
          <a:p>
            <a:pPr>
              <a:lnSpc>
                <a:spcPts val="2700"/>
              </a:lnSpc>
            </a:pPr>
            <a:r>
              <a:rPr lang="de-DE" dirty="0" smtClean="0"/>
              <a:t>Matthäus 19,3-6.9:</a:t>
            </a:r>
          </a:p>
          <a:p>
            <a:pPr marL="82296" indent="0">
              <a:lnSpc>
                <a:spcPts val="2500"/>
              </a:lnSpc>
              <a:spcAft>
                <a:spcPts val="600"/>
              </a:spcAft>
              <a:buNone/>
            </a:pPr>
            <a:r>
              <a:rPr lang="de-DE" dirty="0" smtClean="0"/>
              <a:t>„</a:t>
            </a:r>
            <a:r>
              <a:rPr lang="de-DE" dirty="0"/>
              <a:t>Und die Pharisäer kamen zu ihm, versuchten ihn und sprachen: </a:t>
            </a:r>
            <a:r>
              <a:rPr lang="de-DE" dirty="0" smtClean="0">
                <a:solidFill>
                  <a:schemeClr val="accent2"/>
                </a:solidFill>
              </a:rPr>
              <a:t>‚Ist </a:t>
            </a:r>
            <a:r>
              <a:rPr lang="de-DE" dirty="0">
                <a:solidFill>
                  <a:schemeClr val="accent2"/>
                </a:solidFill>
              </a:rPr>
              <a:t>es einem Mann erlaubt, aus jeder [beliebigen] Ursache seine Frau zu entlassen</a:t>
            </a:r>
            <a:r>
              <a:rPr lang="de-DE" dirty="0" smtClean="0">
                <a:solidFill>
                  <a:schemeClr val="accent2"/>
                </a:solidFill>
              </a:rPr>
              <a:t>?</a:t>
            </a:r>
            <a:r>
              <a:rPr lang="de-DE" dirty="0" smtClean="0">
                <a:solidFill>
                  <a:srgbClr val="FEB80A"/>
                </a:solidFill>
              </a:rPr>
              <a:t>‘</a:t>
            </a:r>
            <a:r>
              <a:rPr lang="de-CH" dirty="0" smtClean="0">
                <a:solidFill>
                  <a:schemeClr val="accent2"/>
                </a:solidFill>
              </a:rPr>
              <a:t> </a:t>
            </a:r>
            <a:r>
              <a:rPr lang="de-DE" dirty="0"/>
              <a:t>Er aber </a:t>
            </a:r>
            <a:r>
              <a:rPr lang="de-DE" dirty="0" smtClean="0"/>
              <a:t>antwortete </a:t>
            </a:r>
            <a:r>
              <a:rPr lang="de-DE" dirty="0"/>
              <a:t>und sprach</a:t>
            </a:r>
            <a:r>
              <a:rPr lang="de-DE" dirty="0" smtClean="0"/>
              <a:t>:</a:t>
            </a:r>
            <a:r>
              <a:rPr lang="de-CH" dirty="0" smtClean="0"/>
              <a:t> ‚</a:t>
            </a:r>
            <a:r>
              <a:rPr lang="de-DE" dirty="0" smtClean="0"/>
              <a:t>Habt </a:t>
            </a:r>
            <a:r>
              <a:rPr lang="de-DE" dirty="0"/>
              <a:t>ihr nicht gelesen: Der am Anfang den Menschen geschaffen hat, schuf sie als Mann und Frau und sprach: </a:t>
            </a:r>
            <a:r>
              <a:rPr lang="de-DE" dirty="0" smtClean="0"/>
              <a:t>Darum </a:t>
            </a:r>
            <a:r>
              <a:rPr lang="de-DE" dirty="0"/>
              <a:t>wird ein Mann Vater und Mutter verlassen und </a:t>
            </a:r>
            <a:r>
              <a:rPr lang="de-DE" dirty="0" smtClean="0"/>
              <a:t>seiner </a:t>
            </a:r>
            <a:r>
              <a:rPr lang="de-DE" dirty="0"/>
              <a:t>Frau </a:t>
            </a:r>
            <a:r>
              <a:rPr lang="de-DE" dirty="0" smtClean="0"/>
              <a:t>anhängen (ankleben), </a:t>
            </a:r>
            <a:r>
              <a:rPr lang="de-DE" dirty="0"/>
              <a:t>und die zwei werden zu einem Fleisch </a:t>
            </a:r>
            <a:r>
              <a:rPr lang="de-DE" dirty="0" smtClean="0"/>
              <a:t>werden? </a:t>
            </a:r>
            <a:r>
              <a:rPr lang="de-DE" dirty="0"/>
              <a:t>So sind sie nun nicht mehr zwei, sondern ein Fleisch</a:t>
            </a:r>
            <a:r>
              <a:rPr lang="de-DE" dirty="0" smtClean="0"/>
              <a:t>.  </a:t>
            </a:r>
            <a:r>
              <a:rPr lang="de-DE" dirty="0">
                <a:solidFill>
                  <a:srgbClr val="3891A7"/>
                </a:solidFill>
              </a:rPr>
              <a:t>Was nun Gott zusammengefügt hat, das soll der Mensch nicht scheiden</a:t>
            </a:r>
            <a:r>
              <a:rPr lang="de-DE" dirty="0"/>
              <a:t>! … Ich aber sage </a:t>
            </a:r>
            <a:r>
              <a:rPr lang="de-DE" dirty="0" smtClean="0"/>
              <a:t>euc</a:t>
            </a:r>
            <a:r>
              <a:rPr lang="de-DE" dirty="0"/>
              <a:t>h</a:t>
            </a:r>
            <a:r>
              <a:rPr lang="de-DE" dirty="0" smtClean="0"/>
              <a:t>:  </a:t>
            </a:r>
            <a:r>
              <a:rPr lang="de-DE" dirty="0">
                <a:solidFill>
                  <a:srgbClr val="3891A7"/>
                </a:solidFill>
              </a:rPr>
              <a:t>Wer seine Frau entlässt, es sei denn wegen Hurerei, und </a:t>
            </a:r>
            <a:r>
              <a:rPr lang="de-DE" dirty="0" smtClean="0">
                <a:solidFill>
                  <a:srgbClr val="3891A7"/>
                </a:solidFill>
              </a:rPr>
              <a:t>[wer] </a:t>
            </a:r>
            <a:r>
              <a:rPr lang="de-DE" dirty="0">
                <a:solidFill>
                  <a:srgbClr val="3891A7"/>
                </a:solidFill>
              </a:rPr>
              <a:t>eine </a:t>
            </a:r>
            <a:r>
              <a:rPr lang="de-DE" dirty="0" smtClean="0">
                <a:solidFill>
                  <a:srgbClr val="3891A7"/>
                </a:solidFill>
              </a:rPr>
              <a:t>andere heiratet, </a:t>
            </a:r>
            <a:r>
              <a:rPr lang="de-DE" dirty="0">
                <a:solidFill>
                  <a:srgbClr val="3891A7"/>
                </a:solidFill>
              </a:rPr>
              <a:t>der bricht die Ehe</a:t>
            </a:r>
            <a:r>
              <a:rPr lang="de-DE" dirty="0" smtClean="0"/>
              <a:t>.‘“</a:t>
            </a:r>
            <a:r>
              <a:rPr lang="de-CH" dirty="0" smtClean="0"/>
              <a:t> </a:t>
            </a:r>
          </a:p>
          <a:p>
            <a:pPr marL="82296" indent="0">
              <a:lnSpc>
                <a:spcPts val="3000"/>
              </a:lnSpc>
              <a:buNone/>
            </a:pPr>
            <a:endParaRPr lang="de-CH" dirty="0" smtClean="0"/>
          </a:p>
          <a:p>
            <a:pPr>
              <a:lnSpc>
                <a:spcPts val="2800"/>
              </a:lnSpc>
              <a:spcAft>
                <a:spcPts val="600"/>
              </a:spcAft>
              <a:buFont typeface="Symbol" charset="2"/>
              <a:buChar char="-"/>
            </a:pPr>
            <a:r>
              <a:rPr lang="de-CH" dirty="0" smtClean="0"/>
              <a:t>Eventuell Frage von Schammaiten: Haben </a:t>
            </a:r>
            <a:r>
              <a:rPr lang="de-CH" dirty="0" err="1" smtClean="0"/>
              <a:t>Hilleliten</a:t>
            </a:r>
            <a:r>
              <a:rPr lang="de-CH" dirty="0" smtClean="0"/>
              <a:t> recht? </a:t>
            </a:r>
          </a:p>
          <a:p>
            <a:pPr>
              <a:lnSpc>
                <a:spcPts val="2800"/>
              </a:lnSpc>
              <a:spcAft>
                <a:spcPts val="600"/>
              </a:spcAft>
              <a:buFont typeface="Symbol" charset="2"/>
              <a:buChar char="-"/>
            </a:pPr>
            <a:r>
              <a:rPr lang="de-CH" dirty="0" smtClean="0"/>
              <a:t>Nach Jesu Überzeugung haben beide nicht recht!</a:t>
            </a:r>
          </a:p>
          <a:p>
            <a:pPr>
              <a:lnSpc>
                <a:spcPts val="2800"/>
              </a:lnSpc>
              <a:spcAft>
                <a:spcPts val="600"/>
              </a:spcAft>
              <a:buFont typeface="Symbol" charset="2"/>
              <a:buChar char="-"/>
            </a:pPr>
            <a:r>
              <a:rPr lang="de-CH" dirty="0" smtClean="0"/>
              <a:t>Vgl. </a:t>
            </a:r>
            <a:r>
              <a:rPr lang="de-CH" dirty="0" err="1" smtClean="0"/>
              <a:t>Mt</a:t>
            </a:r>
            <a:r>
              <a:rPr lang="de-CH" dirty="0" smtClean="0"/>
              <a:t> 19,10: „</a:t>
            </a:r>
            <a:r>
              <a:rPr lang="de-DE" dirty="0"/>
              <a:t>Seine Jünger sagen zu ihm</a:t>
            </a:r>
            <a:r>
              <a:rPr lang="de-DE" dirty="0" smtClean="0"/>
              <a:t>:  ‚Wenn </a:t>
            </a:r>
            <a:r>
              <a:rPr lang="de-DE" dirty="0"/>
              <a:t>die Sache des Mannes mit der Frau so steht, so ist es nicht </a:t>
            </a:r>
            <a:r>
              <a:rPr lang="de-DE" dirty="0" smtClean="0"/>
              <a:t>nützlich zu </a:t>
            </a:r>
            <a:r>
              <a:rPr lang="de-DE" dirty="0"/>
              <a:t>heiraten</a:t>
            </a:r>
            <a:r>
              <a:rPr lang="de-DE" dirty="0" smtClean="0"/>
              <a:t>.‘</a:t>
            </a:r>
            <a:r>
              <a:rPr lang="de-CH" dirty="0" smtClean="0"/>
              <a:t>“</a:t>
            </a:r>
          </a:p>
          <a:p>
            <a:pPr marL="82296" indent="0">
              <a:lnSpc>
                <a:spcPts val="3000"/>
              </a:lnSpc>
              <a:buNone/>
            </a:pPr>
            <a:endParaRPr lang="de-DE" dirty="0"/>
          </a:p>
        </p:txBody>
      </p:sp>
    </p:spTree>
    <p:extLst>
      <p:ext uri="{BB962C8B-B14F-4D97-AF65-F5344CB8AC3E}">
        <p14:creationId xmlns:p14="http://schemas.microsoft.com/office/powerpoint/2010/main" val="333552427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1435608" y="1447800"/>
            <a:ext cx="7498080" cy="4464622"/>
          </a:xfrm>
        </p:spPr>
        <p:txBody>
          <a:bodyPr/>
          <a:lstStyle/>
          <a:p>
            <a:endParaRPr lang="de-DE" dirty="0" smtClean="0"/>
          </a:p>
          <a:p>
            <a:endParaRPr lang="de-DE" dirty="0"/>
          </a:p>
          <a:p>
            <a:endParaRPr lang="de-DE" dirty="0" smtClean="0"/>
          </a:p>
          <a:p>
            <a:pPr marL="82296" indent="0" algn="ctr">
              <a:buNone/>
            </a:pPr>
            <a:r>
              <a:rPr lang="de-DE" sz="4800" dirty="0" smtClean="0"/>
              <a:t>Einführung</a:t>
            </a:r>
            <a:endParaRPr lang="de-DE" sz="4800" dirty="0"/>
          </a:p>
        </p:txBody>
      </p:sp>
    </p:spTree>
    <p:extLst>
      <p:ext uri="{BB962C8B-B14F-4D97-AF65-F5344CB8AC3E}">
        <p14:creationId xmlns:p14="http://schemas.microsoft.com/office/powerpoint/2010/main" val="35850863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05426" y="274639"/>
            <a:ext cx="7428261" cy="221602"/>
          </a:xfrm>
        </p:spPr>
        <p:txBody>
          <a:bodyPr>
            <a:normAutofit fontScale="90000"/>
          </a:bodyPr>
          <a:lstStyle/>
          <a:p>
            <a:endParaRPr lang="de-DE" dirty="0"/>
          </a:p>
        </p:txBody>
      </p:sp>
      <p:sp>
        <p:nvSpPr>
          <p:cNvPr id="3" name="Inhaltsplatzhalter 2"/>
          <p:cNvSpPr>
            <a:spLocks noGrp="1"/>
          </p:cNvSpPr>
          <p:nvPr>
            <p:ph idx="1"/>
          </p:nvPr>
        </p:nvSpPr>
        <p:spPr>
          <a:xfrm>
            <a:off x="1435608" y="799031"/>
            <a:ext cx="7498080" cy="5694147"/>
          </a:xfrm>
        </p:spPr>
        <p:txBody>
          <a:bodyPr>
            <a:normAutofit fontScale="77500" lnSpcReduction="20000"/>
          </a:bodyPr>
          <a:lstStyle/>
          <a:p>
            <a:pPr>
              <a:lnSpc>
                <a:spcPts val="3040"/>
              </a:lnSpc>
              <a:spcBef>
                <a:spcPts val="1200"/>
              </a:spcBef>
              <a:spcAft>
                <a:spcPts val="1800"/>
              </a:spcAft>
              <a:buFont typeface="Symbol" charset="2"/>
              <a:buChar char="-"/>
            </a:pPr>
            <a:r>
              <a:rPr lang="de-DE" dirty="0" smtClean="0"/>
              <a:t>Matthäus 5,32: „</a:t>
            </a:r>
            <a:r>
              <a:rPr lang="de-DE" dirty="0"/>
              <a:t>Wer seine Frau entlässt, es sei denn wegen Hurerei, der macht, dass an ihr die Ehe gebrochen wird; und </a:t>
            </a:r>
            <a:r>
              <a:rPr lang="de-DE" dirty="0">
                <a:solidFill>
                  <a:srgbClr val="3891A7"/>
                </a:solidFill>
              </a:rPr>
              <a:t>wer eine Geschiedene heiratet, der bricht die </a:t>
            </a:r>
            <a:r>
              <a:rPr lang="de-DE" dirty="0" smtClean="0">
                <a:solidFill>
                  <a:srgbClr val="3891A7"/>
                </a:solidFill>
              </a:rPr>
              <a:t>Ehe</a:t>
            </a:r>
            <a:r>
              <a:rPr lang="de-DE" dirty="0" smtClean="0"/>
              <a:t>.“</a:t>
            </a:r>
            <a:endParaRPr lang="de-CH" dirty="0"/>
          </a:p>
          <a:p>
            <a:pPr>
              <a:lnSpc>
                <a:spcPts val="3040"/>
              </a:lnSpc>
              <a:spcBef>
                <a:spcPts val="1200"/>
              </a:spcBef>
              <a:spcAft>
                <a:spcPts val="1800"/>
              </a:spcAft>
              <a:buFont typeface="Symbol" charset="2"/>
              <a:buChar char="-"/>
            </a:pPr>
            <a:r>
              <a:rPr lang="de-DE" dirty="0" smtClean="0"/>
              <a:t>Markus </a:t>
            </a:r>
            <a:r>
              <a:rPr lang="de-DE" dirty="0"/>
              <a:t>10,11-</a:t>
            </a:r>
            <a:r>
              <a:rPr lang="de-DE" dirty="0" smtClean="0"/>
              <a:t>12: „</a:t>
            </a:r>
            <a:r>
              <a:rPr lang="de-DE" dirty="0">
                <a:solidFill>
                  <a:srgbClr val="3891A7"/>
                </a:solidFill>
              </a:rPr>
              <a:t>Wer seine Frau entlässt und eine </a:t>
            </a:r>
            <a:r>
              <a:rPr lang="de-DE" dirty="0" smtClean="0">
                <a:solidFill>
                  <a:srgbClr val="3891A7"/>
                </a:solidFill>
              </a:rPr>
              <a:t>andere heiratet, </a:t>
            </a:r>
            <a:r>
              <a:rPr lang="de-DE" dirty="0">
                <a:solidFill>
                  <a:srgbClr val="3891A7"/>
                </a:solidFill>
              </a:rPr>
              <a:t>der bricht </a:t>
            </a:r>
            <a:r>
              <a:rPr lang="de-DE" dirty="0" smtClean="0">
                <a:solidFill>
                  <a:srgbClr val="3891A7"/>
                </a:solidFill>
              </a:rPr>
              <a:t>die Ehe gegen sie </a:t>
            </a:r>
            <a:r>
              <a:rPr lang="de-DE" dirty="0" smtClean="0"/>
              <a:t>[gegen </a:t>
            </a:r>
            <a:r>
              <a:rPr lang="de-DE" dirty="0"/>
              <a:t>die erste Frau</a:t>
            </a:r>
            <a:r>
              <a:rPr lang="de-DE" dirty="0" smtClean="0"/>
              <a:t>]; </a:t>
            </a:r>
            <a:r>
              <a:rPr lang="de-DE" dirty="0">
                <a:solidFill>
                  <a:schemeClr val="accent1"/>
                </a:solidFill>
              </a:rPr>
              <a:t>und wenn eine Frau, nachdem sie ihren Mann entlassen hat, einen anderen heiratet, bricht sie die </a:t>
            </a:r>
            <a:r>
              <a:rPr lang="de-DE" dirty="0" smtClean="0">
                <a:solidFill>
                  <a:schemeClr val="accent1"/>
                </a:solidFill>
              </a:rPr>
              <a:t>Ehe</a:t>
            </a:r>
            <a:r>
              <a:rPr lang="de-DE" dirty="0" smtClean="0"/>
              <a:t>.“</a:t>
            </a:r>
            <a:endParaRPr lang="de-CH" dirty="0"/>
          </a:p>
          <a:p>
            <a:pPr>
              <a:lnSpc>
                <a:spcPts val="3040"/>
              </a:lnSpc>
              <a:spcBef>
                <a:spcPts val="1200"/>
              </a:spcBef>
              <a:spcAft>
                <a:spcPts val="1800"/>
              </a:spcAft>
              <a:buFont typeface="Symbol" charset="2"/>
              <a:buChar char="-"/>
            </a:pPr>
            <a:r>
              <a:rPr lang="de-DE" dirty="0" smtClean="0"/>
              <a:t>Lukas 16,18: „</a:t>
            </a:r>
            <a:r>
              <a:rPr lang="de-DE" dirty="0">
                <a:solidFill>
                  <a:schemeClr val="accent1"/>
                </a:solidFill>
              </a:rPr>
              <a:t>Jeder, der seine Frau entlässt und eine andere heiratet, der bricht die Ehe</a:t>
            </a:r>
            <a:r>
              <a:rPr lang="de-DE" dirty="0">
                <a:solidFill>
                  <a:srgbClr val="3891A7"/>
                </a:solidFill>
              </a:rPr>
              <a:t>; und wer eine vom Mann Entlassene heiratet, bricht die </a:t>
            </a:r>
            <a:r>
              <a:rPr lang="de-DE" dirty="0" smtClean="0">
                <a:solidFill>
                  <a:srgbClr val="3891A7"/>
                </a:solidFill>
              </a:rPr>
              <a:t>Ehe</a:t>
            </a:r>
            <a:r>
              <a:rPr lang="de-DE" dirty="0" smtClean="0"/>
              <a:t>.“</a:t>
            </a:r>
            <a:r>
              <a:rPr lang="de-CH" dirty="0" smtClean="0"/>
              <a:t> </a:t>
            </a:r>
            <a:endParaRPr lang="de-DE" dirty="0"/>
          </a:p>
        </p:txBody>
      </p:sp>
    </p:spTree>
    <p:extLst>
      <p:ext uri="{BB962C8B-B14F-4D97-AF65-F5344CB8AC3E}">
        <p14:creationId xmlns:p14="http://schemas.microsoft.com/office/powerpoint/2010/main" val="244085895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dirty="0" smtClean="0"/>
          </a:p>
          <a:p>
            <a:endParaRPr lang="de-DE" dirty="0"/>
          </a:p>
          <a:p>
            <a:endParaRPr lang="de-DE" dirty="0" smtClean="0"/>
          </a:p>
          <a:p>
            <a:pPr marL="82296" indent="0" algn="ctr">
              <a:buNone/>
            </a:pPr>
            <a:r>
              <a:rPr lang="de-DE" sz="4000" dirty="0" smtClean="0"/>
              <a:t>Paulus und die Ehescheidung</a:t>
            </a:r>
            <a:endParaRPr lang="de-DE" sz="4000" dirty="0"/>
          </a:p>
        </p:txBody>
      </p:sp>
    </p:spTree>
    <p:extLst>
      <p:ext uri="{BB962C8B-B14F-4D97-AF65-F5344CB8AC3E}">
        <p14:creationId xmlns:p14="http://schemas.microsoft.com/office/powerpoint/2010/main" val="186947482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638"/>
            <a:ext cx="7498080" cy="743075"/>
          </a:xfrm>
        </p:spPr>
        <p:txBody>
          <a:bodyPr>
            <a:normAutofit/>
          </a:bodyPr>
          <a:lstStyle/>
          <a:p>
            <a:r>
              <a:rPr lang="de-DE" sz="3200" dirty="0" smtClean="0">
                <a:solidFill>
                  <a:srgbClr val="000000"/>
                </a:solidFill>
              </a:rPr>
              <a:t>Ehe als lebenslänglicher Bund</a:t>
            </a:r>
            <a:endParaRPr lang="de-DE" sz="3200" dirty="0">
              <a:solidFill>
                <a:srgbClr val="000000"/>
              </a:solidFill>
            </a:endParaRPr>
          </a:p>
        </p:txBody>
      </p:sp>
      <p:sp>
        <p:nvSpPr>
          <p:cNvPr id="3" name="Inhaltsplatzhalter 2"/>
          <p:cNvSpPr>
            <a:spLocks noGrp="1"/>
          </p:cNvSpPr>
          <p:nvPr>
            <p:ph idx="1"/>
          </p:nvPr>
        </p:nvSpPr>
        <p:spPr>
          <a:xfrm>
            <a:off x="1435608" y="1244806"/>
            <a:ext cx="7498080" cy="5003594"/>
          </a:xfrm>
        </p:spPr>
        <p:txBody>
          <a:bodyPr>
            <a:normAutofit fontScale="62500" lnSpcReduction="20000"/>
          </a:bodyPr>
          <a:lstStyle/>
          <a:p>
            <a:pPr>
              <a:lnSpc>
                <a:spcPts val="2700"/>
              </a:lnSpc>
              <a:spcBef>
                <a:spcPts val="1800"/>
              </a:spcBef>
              <a:spcAft>
                <a:spcPts val="1800"/>
              </a:spcAft>
              <a:buFont typeface="Symbol" charset="2"/>
              <a:buChar char="-"/>
            </a:pPr>
            <a:r>
              <a:rPr lang="de-DE" dirty="0" smtClean="0"/>
              <a:t>Römer </a:t>
            </a:r>
            <a:r>
              <a:rPr lang="de-DE" dirty="0"/>
              <a:t>7,2-</a:t>
            </a:r>
            <a:r>
              <a:rPr lang="de-DE" dirty="0" smtClean="0"/>
              <a:t>3: „</a:t>
            </a:r>
            <a:r>
              <a:rPr lang="de-DE" dirty="0"/>
              <a:t>Denn </a:t>
            </a:r>
            <a:r>
              <a:rPr lang="de-DE" dirty="0">
                <a:solidFill>
                  <a:srgbClr val="3891A7"/>
                </a:solidFill>
              </a:rPr>
              <a:t>eine Frau ist durch das Gesetz </a:t>
            </a:r>
            <a:r>
              <a:rPr lang="de-DE" dirty="0" smtClean="0">
                <a:sym typeface="Symbol"/>
              </a:rPr>
              <a:t>mittels des Ehebundes </a:t>
            </a:r>
            <a:r>
              <a:rPr lang="de-DE" dirty="0" smtClean="0">
                <a:solidFill>
                  <a:srgbClr val="3891A7"/>
                </a:solidFill>
              </a:rPr>
              <a:t>an </a:t>
            </a:r>
            <a:r>
              <a:rPr lang="de-DE" dirty="0">
                <a:solidFill>
                  <a:srgbClr val="3891A7"/>
                </a:solidFill>
              </a:rPr>
              <a:t>ihren Mann gebunden, solange der Mann </a:t>
            </a:r>
            <a:r>
              <a:rPr lang="de-DE" dirty="0" smtClean="0">
                <a:solidFill>
                  <a:srgbClr val="3891A7"/>
                </a:solidFill>
              </a:rPr>
              <a:t>lebt</a:t>
            </a:r>
            <a:r>
              <a:rPr lang="de-DE" dirty="0" smtClean="0"/>
              <a:t>; </a:t>
            </a:r>
            <a:r>
              <a:rPr lang="de-DE" dirty="0"/>
              <a:t>wenn aber der Mann stirbt, so ist sie frei von dem Gesetz, das sie an den Mann bindet (wörtlich: ist sie wirkungslos gemacht worden vom Gesetz des Mannes). </a:t>
            </a:r>
            <a:r>
              <a:rPr lang="de-DE" dirty="0" smtClean="0"/>
              <a:t> </a:t>
            </a:r>
            <a:r>
              <a:rPr lang="de-DE" dirty="0" smtClean="0">
                <a:solidFill>
                  <a:srgbClr val="3891A7"/>
                </a:solidFill>
              </a:rPr>
              <a:t>Wenn </a:t>
            </a:r>
            <a:r>
              <a:rPr lang="de-DE" dirty="0">
                <a:solidFill>
                  <a:srgbClr val="3891A7"/>
                </a:solidFill>
              </a:rPr>
              <a:t>sie nun </a:t>
            </a:r>
            <a:r>
              <a:rPr lang="de-DE" dirty="0">
                <a:solidFill>
                  <a:srgbClr val="3891A7"/>
                </a:solidFill>
                <a:sym typeface="Symbol"/>
              </a:rPr>
              <a:t></a:t>
            </a:r>
            <a:r>
              <a:rPr lang="de-DE" dirty="0">
                <a:solidFill>
                  <a:srgbClr val="3891A7"/>
                </a:solidFill>
              </a:rPr>
              <a:t>Frau</a:t>
            </a:r>
            <a:r>
              <a:rPr lang="de-DE" dirty="0">
                <a:solidFill>
                  <a:srgbClr val="3891A7"/>
                </a:solidFill>
                <a:sym typeface="Symbol"/>
              </a:rPr>
              <a:t></a:t>
            </a:r>
            <a:r>
              <a:rPr lang="de-DE" dirty="0">
                <a:solidFill>
                  <a:srgbClr val="3891A7"/>
                </a:solidFill>
              </a:rPr>
              <a:t> eines anderen Mannes wird, solange ihr Mann lebt, wird sie eine Ehebrecherin genannt</a:t>
            </a:r>
            <a:r>
              <a:rPr lang="de-DE" dirty="0"/>
              <a:t>; wenn aber ihr Mann stirbt, ist sie frei vom Gesetz, so dass sie nicht eine Ehebrecherin ist, wenn sie </a:t>
            </a:r>
            <a:r>
              <a:rPr lang="de-DE" dirty="0">
                <a:sym typeface="Symbol"/>
              </a:rPr>
              <a:t></a:t>
            </a:r>
            <a:r>
              <a:rPr lang="de-DE" dirty="0"/>
              <a:t>Frau</a:t>
            </a:r>
            <a:r>
              <a:rPr lang="de-DE" dirty="0">
                <a:sym typeface="Symbol"/>
              </a:rPr>
              <a:t></a:t>
            </a:r>
            <a:r>
              <a:rPr lang="de-DE" dirty="0"/>
              <a:t> eines anderen Mannes </a:t>
            </a:r>
            <a:r>
              <a:rPr lang="de-DE" dirty="0" smtClean="0"/>
              <a:t>wird.“</a:t>
            </a:r>
            <a:endParaRPr lang="de-CH" dirty="0"/>
          </a:p>
          <a:p>
            <a:pPr>
              <a:lnSpc>
                <a:spcPts val="2700"/>
              </a:lnSpc>
              <a:spcBef>
                <a:spcPts val="1800"/>
              </a:spcBef>
              <a:spcAft>
                <a:spcPts val="1800"/>
              </a:spcAft>
              <a:buFont typeface="Symbol" charset="2"/>
              <a:buChar char="-"/>
            </a:pPr>
            <a:r>
              <a:rPr lang="de-DE" dirty="0"/>
              <a:t>1. Korinther </a:t>
            </a:r>
            <a:r>
              <a:rPr lang="de-DE" dirty="0" smtClean="0"/>
              <a:t>7,39: „</a:t>
            </a:r>
            <a:r>
              <a:rPr lang="de-DE" dirty="0">
                <a:solidFill>
                  <a:srgbClr val="3891A7"/>
                </a:solidFill>
              </a:rPr>
              <a:t>Eine Frau ist gebunden, solange ihr Mann lebt</a:t>
            </a:r>
            <a:r>
              <a:rPr lang="de-DE" dirty="0"/>
              <a:t>; wenn aber der Mann entschlafen </a:t>
            </a:r>
            <a:r>
              <a:rPr lang="de-DE" dirty="0">
                <a:sym typeface="Symbol"/>
              </a:rPr>
              <a:t></a:t>
            </a:r>
            <a:r>
              <a:rPr lang="de-DE" dirty="0"/>
              <a:t>d</a:t>
            </a:r>
            <a:r>
              <a:rPr lang="de-DE" dirty="0" smtClean="0"/>
              <a:t>. </a:t>
            </a:r>
            <a:r>
              <a:rPr lang="de-DE" dirty="0" smtClean="0"/>
              <a:t>h</a:t>
            </a:r>
            <a:r>
              <a:rPr lang="de-DE" dirty="0"/>
              <a:t>.</a:t>
            </a:r>
            <a:r>
              <a:rPr lang="de-DE" dirty="0" smtClean="0"/>
              <a:t> </a:t>
            </a:r>
            <a:r>
              <a:rPr lang="de-DE" dirty="0"/>
              <a:t>gestorben</a:t>
            </a:r>
            <a:r>
              <a:rPr lang="de-DE" dirty="0">
                <a:sym typeface="Symbol"/>
              </a:rPr>
              <a:t></a:t>
            </a:r>
            <a:r>
              <a:rPr lang="de-DE" dirty="0"/>
              <a:t> ist, ist sie frei, zu heiraten, wen sie will; nur dass es in dem Herrn </a:t>
            </a:r>
            <a:r>
              <a:rPr lang="de-DE" dirty="0" smtClean="0"/>
              <a:t>geschehe.“</a:t>
            </a:r>
            <a:r>
              <a:rPr lang="de-CH" dirty="0" smtClean="0"/>
              <a:t> </a:t>
            </a:r>
            <a:endParaRPr lang="de-DE" dirty="0"/>
          </a:p>
        </p:txBody>
      </p:sp>
    </p:spTree>
    <p:extLst>
      <p:ext uri="{BB962C8B-B14F-4D97-AF65-F5344CB8AC3E}">
        <p14:creationId xmlns:p14="http://schemas.microsoft.com/office/powerpoint/2010/main" val="103950071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638"/>
            <a:ext cx="7498080" cy="566447"/>
          </a:xfrm>
        </p:spPr>
        <p:txBody>
          <a:bodyPr>
            <a:normAutofit/>
          </a:bodyPr>
          <a:lstStyle/>
          <a:p>
            <a:r>
              <a:rPr lang="de-DE" sz="2400" dirty="0" smtClean="0">
                <a:solidFill>
                  <a:srgbClr val="000000"/>
                </a:solidFill>
              </a:rPr>
              <a:t>Nach Scheidung allein bleiben oder sich versöhnen.</a:t>
            </a:r>
            <a:endParaRPr lang="de-DE" sz="2400" dirty="0"/>
          </a:p>
        </p:txBody>
      </p:sp>
      <p:sp>
        <p:nvSpPr>
          <p:cNvPr id="3" name="Inhaltsplatzhalter 2"/>
          <p:cNvSpPr>
            <a:spLocks noGrp="1"/>
          </p:cNvSpPr>
          <p:nvPr>
            <p:ph idx="1"/>
          </p:nvPr>
        </p:nvSpPr>
        <p:spPr>
          <a:xfrm>
            <a:off x="1435608" y="1059768"/>
            <a:ext cx="7498080" cy="5467109"/>
          </a:xfrm>
        </p:spPr>
        <p:txBody>
          <a:bodyPr>
            <a:normAutofit/>
          </a:bodyPr>
          <a:lstStyle/>
          <a:p>
            <a:pPr>
              <a:lnSpc>
                <a:spcPts val="2840"/>
              </a:lnSpc>
              <a:spcBef>
                <a:spcPts val="1200"/>
              </a:spcBef>
              <a:spcAft>
                <a:spcPts val="1200"/>
              </a:spcAft>
            </a:pPr>
            <a:r>
              <a:rPr lang="de-DE" sz="2200" dirty="0" smtClean="0"/>
              <a:t>1. Korinther 7,10-11:</a:t>
            </a:r>
          </a:p>
          <a:p>
            <a:pPr marL="82296" indent="0">
              <a:lnSpc>
                <a:spcPts val="2840"/>
              </a:lnSpc>
              <a:spcBef>
                <a:spcPts val="0"/>
              </a:spcBef>
              <a:spcAft>
                <a:spcPts val="1800"/>
              </a:spcAft>
              <a:buNone/>
            </a:pPr>
            <a:r>
              <a:rPr lang="de-DE" sz="2200" dirty="0" smtClean="0"/>
              <a:t>„</a:t>
            </a:r>
            <a:r>
              <a:rPr lang="de-DE" sz="2200" dirty="0">
                <a:solidFill>
                  <a:srgbClr val="3891A7"/>
                </a:solidFill>
              </a:rPr>
              <a:t>Den Verheirateten aber gebiete nicht ich, sondern der Herr, dass die Frau sich nicht von ihrem Mann trennen </a:t>
            </a:r>
            <a:r>
              <a:rPr lang="de-DE" sz="2200" dirty="0" smtClean="0">
                <a:solidFill>
                  <a:srgbClr val="3891A7"/>
                </a:solidFill>
              </a:rPr>
              <a:t>soll</a:t>
            </a:r>
            <a:r>
              <a:rPr lang="de-DE" sz="2200" dirty="0" smtClean="0"/>
              <a:t>.  Wenn sie sich </a:t>
            </a:r>
            <a:r>
              <a:rPr lang="de-DE" sz="2200" dirty="0"/>
              <a:t>aber </a:t>
            </a:r>
            <a:r>
              <a:rPr lang="de-DE" sz="2200" dirty="0" smtClean="0"/>
              <a:t>getrennt hat, </a:t>
            </a:r>
            <a:r>
              <a:rPr lang="de-DE" sz="2200" dirty="0">
                <a:solidFill>
                  <a:srgbClr val="3891A7"/>
                </a:solidFill>
              </a:rPr>
              <a:t>soll sie ehelos </a:t>
            </a:r>
            <a:r>
              <a:rPr lang="de-DE" sz="2200" dirty="0">
                <a:solidFill>
                  <a:srgbClr val="3891A7"/>
                </a:solidFill>
                <a:sym typeface="Symbol"/>
              </a:rPr>
              <a:t></a:t>
            </a:r>
            <a:r>
              <a:rPr lang="de-DE" sz="2200" dirty="0">
                <a:solidFill>
                  <a:srgbClr val="3891A7"/>
                </a:solidFill>
              </a:rPr>
              <a:t>d</a:t>
            </a:r>
            <a:r>
              <a:rPr lang="de-DE" sz="2200" dirty="0" smtClean="0">
                <a:solidFill>
                  <a:srgbClr val="3891A7"/>
                </a:solidFill>
              </a:rPr>
              <a:t>. h</a:t>
            </a:r>
            <a:r>
              <a:rPr lang="de-DE" sz="2200" dirty="0">
                <a:solidFill>
                  <a:srgbClr val="3891A7"/>
                </a:solidFill>
              </a:rPr>
              <a:t>. ohne zweite Ehe</a:t>
            </a:r>
            <a:r>
              <a:rPr lang="de-DE" sz="2200" dirty="0">
                <a:solidFill>
                  <a:srgbClr val="3891A7"/>
                </a:solidFill>
                <a:sym typeface="Symbol"/>
              </a:rPr>
              <a:t></a:t>
            </a:r>
            <a:r>
              <a:rPr lang="de-DE" sz="2200" dirty="0">
                <a:solidFill>
                  <a:srgbClr val="3891A7"/>
                </a:solidFill>
              </a:rPr>
              <a:t> bleiben oder sich mit ihrem Mann versöhnen</a:t>
            </a:r>
            <a:r>
              <a:rPr lang="de-DE" sz="2200" dirty="0"/>
              <a:t> – und dass der Mann seine Frau nicht </a:t>
            </a:r>
            <a:r>
              <a:rPr lang="de-DE" sz="2200" dirty="0" smtClean="0"/>
              <a:t>entlasse</a:t>
            </a:r>
            <a:r>
              <a:rPr lang="de-DE" sz="2200" dirty="0"/>
              <a:t>.</a:t>
            </a:r>
            <a:r>
              <a:rPr lang="de-DE" sz="2200" dirty="0" smtClean="0"/>
              <a:t>“</a:t>
            </a:r>
          </a:p>
          <a:p>
            <a:pPr marL="82296" indent="0">
              <a:lnSpc>
                <a:spcPts val="2840"/>
              </a:lnSpc>
              <a:spcBef>
                <a:spcPts val="0"/>
              </a:spcBef>
              <a:spcAft>
                <a:spcPts val="1800"/>
              </a:spcAft>
              <a:buNone/>
            </a:pPr>
            <a:r>
              <a:rPr lang="de-CH" sz="2200" dirty="0" smtClean="0"/>
              <a:t> </a:t>
            </a:r>
          </a:p>
          <a:p>
            <a:pPr>
              <a:lnSpc>
                <a:spcPts val="2840"/>
              </a:lnSpc>
              <a:spcBef>
                <a:spcPts val="1200"/>
              </a:spcBef>
              <a:spcAft>
                <a:spcPts val="600"/>
              </a:spcAft>
              <a:buFont typeface="Symbol" charset="2"/>
              <a:buChar char="-"/>
            </a:pPr>
            <a:r>
              <a:rPr lang="de-CH" sz="2200" dirty="0" smtClean="0">
                <a:solidFill>
                  <a:schemeClr val="accent1"/>
                </a:solidFill>
              </a:rPr>
              <a:t>Gebot des Herrn (Jesus)</a:t>
            </a:r>
            <a:r>
              <a:rPr lang="de-CH" sz="2200" dirty="0" smtClean="0"/>
              <a:t>: Nicht zu scheiden, ehelos zu bleiben oder sich zu versöhnen.</a:t>
            </a:r>
          </a:p>
          <a:p>
            <a:pPr>
              <a:lnSpc>
                <a:spcPts val="2840"/>
              </a:lnSpc>
              <a:spcBef>
                <a:spcPts val="1200"/>
              </a:spcBef>
              <a:spcAft>
                <a:spcPts val="600"/>
              </a:spcAft>
              <a:buFont typeface="Symbol" charset="2"/>
              <a:buChar char="-"/>
            </a:pPr>
            <a:r>
              <a:rPr lang="de-CH" sz="2200" dirty="0" smtClean="0"/>
              <a:t>Was ist, wenn er Mann/die Frau inzwischen </a:t>
            </a:r>
            <a:r>
              <a:rPr lang="de-CH" sz="2200" dirty="0" err="1" smtClean="0"/>
              <a:t>wiederverheira-tet</a:t>
            </a:r>
            <a:r>
              <a:rPr lang="de-CH" sz="2200" dirty="0" smtClean="0"/>
              <a:t> ist? Erlaubt der Herr (Jesus) in diesem Fall Bruch des ersten Bundes?</a:t>
            </a:r>
            <a:endParaRPr lang="de-DE" sz="2200" dirty="0"/>
          </a:p>
        </p:txBody>
      </p:sp>
    </p:spTree>
    <p:extLst>
      <p:ext uri="{BB962C8B-B14F-4D97-AF65-F5344CB8AC3E}">
        <p14:creationId xmlns:p14="http://schemas.microsoft.com/office/powerpoint/2010/main" val="234883912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638"/>
            <a:ext cx="7498080" cy="599253"/>
          </a:xfrm>
        </p:spPr>
        <p:txBody>
          <a:bodyPr>
            <a:normAutofit/>
          </a:bodyPr>
          <a:lstStyle/>
          <a:p>
            <a:r>
              <a:rPr lang="de-DE" sz="2400" dirty="0" smtClean="0">
                <a:solidFill>
                  <a:srgbClr val="000000"/>
                </a:solidFill>
              </a:rPr>
              <a:t>Nicht versklavt – frei für Wiederheirat?</a:t>
            </a:r>
            <a:endParaRPr lang="de-DE" sz="2400" dirty="0">
              <a:solidFill>
                <a:srgbClr val="000000"/>
              </a:solidFill>
            </a:endParaRPr>
          </a:p>
        </p:txBody>
      </p:sp>
      <p:sp>
        <p:nvSpPr>
          <p:cNvPr id="3" name="Inhaltsplatzhalter 2"/>
          <p:cNvSpPr>
            <a:spLocks noGrp="1"/>
          </p:cNvSpPr>
          <p:nvPr>
            <p:ph idx="1"/>
          </p:nvPr>
        </p:nvSpPr>
        <p:spPr>
          <a:xfrm>
            <a:off x="1435608" y="1092365"/>
            <a:ext cx="7498080" cy="5666639"/>
          </a:xfrm>
        </p:spPr>
        <p:txBody>
          <a:bodyPr>
            <a:normAutofit/>
          </a:bodyPr>
          <a:lstStyle/>
          <a:p>
            <a:pPr>
              <a:lnSpc>
                <a:spcPts val="3040"/>
              </a:lnSpc>
              <a:spcAft>
                <a:spcPts val="600"/>
              </a:spcAft>
            </a:pPr>
            <a:r>
              <a:rPr lang="de-DE" sz="2300" dirty="0"/>
              <a:t>1. Korinther 7,12-</a:t>
            </a:r>
            <a:r>
              <a:rPr lang="de-DE" sz="2300" dirty="0" smtClean="0"/>
              <a:t>13.15:</a:t>
            </a:r>
          </a:p>
          <a:p>
            <a:pPr marL="82296" indent="0">
              <a:lnSpc>
                <a:spcPts val="3040"/>
              </a:lnSpc>
              <a:spcAft>
                <a:spcPts val="1800"/>
              </a:spcAft>
              <a:buNone/>
            </a:pPr>
            <a:r>
              <a:rPr lang="de-DE" sz="2300" dirty="0" smtClean="0"/>
              <a:t>„</a:t>
            </a:r>
            <a:r>
              <a:rPr lang="de-DE" sz="2300" dirty="0"/>
              <a:t>Den anderen aber sage ich, nicht der Herr: </a:t>
            </a:r>
            <a:r>
              <a:rPr lang="de-DE" sz="2300" dirty="0" smtClean="0"/>
              <a:t> Wenn </a:t>
            </a:r>
            <a:r>
              <a:rPr lang="de-DE" sz="2300" dirty="0"/>
              <a:t>ein Bruder </a:t>
            </a:r>
            <a:r>
              <a:rPr lang="de-DE" sz="2300" dirty="0">
                <a:solidFill>
                  <a:srgbClr val="3891A7"/>
                </a:solidFill>
              </a:rPr>
              <a:t>eine ungläubige Frau </a:t>
            </a:r>
            <a:r>
              <a:rPr lang="de-DE" sz="2300" dirty="0"/>
              <a:t>hat und es ihr gefällt, bei ihm zu wohnen, so soll er sie nicht verlassen. Und wenn eine Frau </a:t>
            </a:r>
            <a:r>
              <a:rPr lang="de-DE" sz="2300" dirty="0">
                <a:solidFill>
                  <a:srgbClr val="3891A7"/>
                </a:solidFill>
              </a:rPr>
              <a:t>einen ungläubigen Mann </a:t>
            </a:r>
            <a:r>
              <a:rPr lang="de-DE" sz="2300" dirty="0"/>
              <a:t>hat und es ihm gefällt, bei ihr zu wohnen, so soll sie den Mann nicht verlassen. … Wenn aber der Ungläubige sich trennen will, so soll er sich trennen. </a:t>
            </a:r>
            <a:r>
              <a:rPr lang="de-DE" sz="2300" dirty="0">
                <a:solidFill>
                  <a:srgbClr val="3891A7"/>
                </a:solidFill>
              </a:rPr>
              <a:t>Der Bruder oder die Schwester ist in solchen Fällen nicht </a:t>
            </a:r>
            <a:r>
              <a:rPr lang="de-DE" sz="2300" dirty="0" smtClean="0">
                <a:solidFill>
                  <a:srgbClr val="3891A7"/>
                </a:solidFill>
              </a:rPr>
              <a:t>versklavt. </a:t>
            </a:r>
            <a:r>
              <a:rPr lang="de-DE" sz="2300" dirty="0">
                <a:solidFill>
                  <a:srgbClr val="3891A7"/>
                </a:solidFill>
              </a:rPr>
              <a:t>Zum Frieden hat euch Gott </a:t>
            </a:r>
            <a:r>
              <a:rPr lang="de-DE" sz="2300" dirty="0" smtClean="0">
                <a:solidFill>
                  <a:srgbClr val="3891A7"/>
                </a:solidFill>
              </a:rPr>
              <a:t>berufen</a:t>
            </a:r>
            <a:r>
              <a:rPr lang="de-DE" sz="2300" dirty="0" smtClean="0"/>
              <a:t>.“</a:t>
            </a:r>
            <a:r>
              <a:rPr lang="de-CH" sz="2300" dirty="0" smtClean="0"/>
              <a:t> </a:t>
            </a:r>
            <a:endParaRPr lang="de-CH" sz="2300" dirty="0" smtClean="0"/>
          </a:p>
          <a:p>
            <a:pPr>
              <a:lnSpc>
                <a:spcPts val="3040"/>
              </a:lnSpc>
              <a:spcAft>
                <a:spcPts val="1800"/>
              </a:spcAft>
              <a:buFont typeface="Symbol" charset="2"/>
              <a:buChar char="-"/>
            </a:pPr>
            <a:r>
              <a:rPr lang="de-CH" sz="2300" dirty="0" smtClean="0">
                <a:solidFill>
                  <a:srgbClr val="3891A7"/>
                </a:solidFill>
              </a:rPr>
              <a:t>„Versklavt“ </a:t>
            </a:r>
            <a:r>
              <a:rPr lang="de-CH" sz="2300" dirty="0" smtClean="0"/>
              <a:t>bezieht sich nicht auf den Ehebund.</a:t>
            </a:r>
            <a:endParaRPr lang="de-CH" sz="2300" dirty="0" smtClean="0"/>
          </a:p>
          <a:p>
            <a:pPr>
              <a:lnSpc>
                <a:spcPts val="3040"/>
              </a:lnSpc>
              <a:spcAft>
                <a:spcPts val="1800"/>
              </a:spcAft>
              <a:buFont typeface="Symbol" charset="2"/>
              <a:buChar char="-"/>
            </a:pPr>
            <a:r>
              <a:rPr lang="de-CH" sz="2300" dirty="0" smtClean="0"/>
              <a:t>Es geht um die Frage, </a:t>
            </a:r>
            <a:r>
              <a:rPr lang="de-CH" sz="2300" dirty="0" smtClean="0">
                <a:solidFill>
                  <a:srgbClr val="3891A7"/>
                </a:solidFill>
              </a:rPr>
              <a:t>ob man als Christ um jeden Preis an die Ehe festhalten soll</a:t>
            </a:r>
            <a:r>
              <a:rPr lang="de-CH" sz="2300" dirty="0" smtClean="0"/>
              <a:t>, nicht um die Wiederheirat.</a:t>
            </a:r>
            <a:endParaRPr lang="de-DE" sz="2300" dirty="0"/>
          </a:p>
        </p:txBody>
      </p:sp>
    </p:spTree>
    <p:extLst>
      <p:ext uri="{BB962C8B-B14F-4D97-AF65-F5344CB8AC3E}">
        <p14:creationId xmlns:p14="http://schemas.microsoft.com/office/powerpoint/2010/main" val="179623471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638"/>
            <a:ext cx="7498080" cy="530981"/>
          </a:xfrm>
        </p:spPr>
        <p:txBody>
          <a:bodyPr>
            <a:normAutofit/>
          </a:bodyPr>
          <a:lstStyle/>
          <a:p>
            <a:r>
              <a:rPr lang="de-DE" sz="2600" dirty="0" smtClean="0">
                <a:solidFill>
                  <a:srgbClr val="000000"/>
                </a:solidFill>
              </a:rPr>
              <a:t>Erlaubt 1. Kor 7,27-28 die Wiederheirat?</a:t>
            </a:r>
            <a:endParaRPr lang="de-DE" sz="2600" dirty="0">
              <a:solidFill>
                <a:srgbClr val="000000"/>
              </a:solidFill>
            </a:endParaRPr>
          </a:p>
        </p:txBody>
      </p:sp>
      <p:sp>
        <p:nvSpPr>
          <p:cNvPr id="3" name="Inhaltsplatzhalter 2"/>
          <p:cNvSpPr>
            <a:spLocks noGrp="1"/>
          </p:cNvSpPr>
          <p:nvPr>
            <p:ph idx="1"/>
          </p:nvPr>
        </p:nvSpPr>
        <p:spPr>
          <a:xfrm>
            <a:off x="1269943" y="1037747"/>
            <a:ext cx="7663745" cy="5623650"/>
          </a:xfrm>
        </p:spPr>
        <p:txBody>
          <a:bodyPr>
            <a:noAutofit/>
          </a:bodyPr>
          <a:lstStyle/>
          <a:p>
            <a:pPr>
              <a:lnSpc>
                <a:spcPts val="3640"/>
              </a:lnSpc>
            </a:pPr>
            <a:r>
              <a:rPr lang="de-DE" sz="2600" dirty="0"/>
              <a:t>1. </a:t>
            </a:r>
            <a:r>
              <a:rPr lang="de-DE" sz="2600" dirty="0" smtClean="0"/>
              <a:t>Korinther </a:t>
            </a:r>
            <a:r>
              <a:rPr lang="de-DE" sz="2600" dirty="0"/>
              <a:t>7,27-</a:t>
            </a:r>
            <a:r>
              <a:rPr lang="de-DE" sz="2600" dirty="0" smtClean="0"/>
              <a:t>28</a:t>
            </a:r>
            <a:r>
              <a:rPr lang="de-CH" sz="2600" dirty="0" smtClean="0"/>
              <a:t>:</a:t>
            </a:r>
            <a:endParaRPr lang="de-DE" sz="2600" dirty="0" smtClean="0"/>
          </a:p>
          <a:p>
            <a:pPr marL="82296" indent="0">
              <a:lnSpc>
                <a:spcPts val="3440"/>
              </a:lnSpc>
              <a:buNone/>
            </a:pPr>
            <a:r>
              <a:rPr lang="de-DE" sz="2600" dirty="0" smtClean="0"/>
              <a:t>„</a:t>
            </a:r>
            <a:r>
              <a:rPr lang="de-DE" sz="2600" dirty="0"/>
              <a:t>Bist du an eine Frau </a:t>
            </a:r>
            <a:r>
              <a:rPr lang="de-DE" sz="2600" dirty="0" smtClean="0"/>
              <a:t>gebunden </a:t>
            </a:r>
            <a:r>
              <a:rPr lang="de-DE" sz="2800" dirty="0" smtClean="0"/>
              <a:t>[durch den Ehebund]</a:t>
            </a:r>
            <a:r>
              <a:rPr lang="de-DE" sz="2600" dirty="0" smtClean="0"/>
              <a:t>, </a:t>
            </a:r>
            <a:r>
              <a:rPr lang="de-DE" sz="2600" dirty="0"/>
              <a:t>so suche keine </a:t>
            </a:r>
            <a:r>
              <a:rPr lang="de-DE" sz="2600" dirty="0" smtClean="0"/>
              <a:t>Lösung </a:t>
            </a:r>
            <a:r>
              <a:rPr lang="de-DE" sz="2800" dirty="0" smtClean="0"/>
              <a:t>[= Scheidung]</a:t>
            </a:r>
            <a:r>
              <a:rPr lang="de-DE" sz="2600" dirty="0" smtClean="0"/>
              <a:t>; </a:t>
            </a:r>
            <a:r>
              <a:rPr lang="de-DE" sz="2600" dirty="0"/>
              <a:t>bist du nicht gebunden, so suche keine Frau</a:t>
            </a:r>
            <a:r>
              <a:rPr lang="de-DE" sz="2600" dirty="0" smtClean="0"/>
              <a:t>.  </a:t>
            </a:r>
            <a:r>
              <a:rPr lang="de-DE" sz="2600" dirty="0">
                <a:solidFill>
                  <a:srgbClr val="3891A7"/>
                </a:solidFill>
              </a:rPr>
              <a:t>Wenn du aber doch heiratest, sündigst du nicht, und wenn eine Jungfrau heiratet, sündigt sie nicht</a:t>
            </a:r>
            <a:r>
              <a:rPr lang="de-DE" sz="2600" dirty="0"/>
              <a:t>; doch werden solche in Bedrängnis kommen. Ich aber verschonte euch gerne.“</a:t>
            </a:r>
            <a:r>
              <a:rPr lang="de-CH" sz="2600" dirty="0"/>
              <a:t> </a:t>
            </a:r>
            <a:endParaRPr lang="de-CH" sz="2600" dirty="0" smtClean="0"/>
          </a:p>
          <a:p>
            <a:pPr marL="82296" indent="0">
              <a:lnSpc>
                <a:spcPts val="3440"/>
              </a:lnSpc>
              <a:buNone/>
            </a:pPr>
            <a:endParaRPr lang="de-CH" sz="2600" dirty="0" smtClean="0"/>
          </a:p>
          <a:p>
            <a:pPr>
              <a:lnSpc>
                <a:spcPts val="3440"/>
              </a:lnSpc>
              <a:spcBef>
                <a:spcPts val="1800"/>
              </a:spcBef>
              <a:buFont typeface="Symbol" charset="2"/>
              <a:buChar char="-"/>
            </a:pPr>
            <a:r>
              <a:rPr lang="de-CH" sz="2600" dirty="0" smtClean="0"/>
              <a:t>Es geht um die Frage, </a:t>
            </a:r>
            <a:r>
              <a:rPr lang="de-CH" sz="2600" dirty="0" smtClean="0">
                <a:solidFill>
                  <a:srgbClr val="3891A7"/>
                </a:solidFill>
              </a:rPr>
              <a:t>ob ein junger Mann und eine Jungfrau heiraten sollen</a:t>
            </a:r>
            <a:r>
              <a:rPr lang="de-CH" sz="2600" dirty="0" smtClean="0"/>
              <a:t>, nicht um Wiederheirat.</a:t>
            </a:r>
            <a:endParaRPr lang="de-DE" sz="2600" dirty="0"/>
          </a:p>
        </p:txBody>
      </p:sp>
    </p:spTree>
    <p:extLst>
      <p:ext uri="{BB962C8B-B14F-4D97-AF65-F5344CB8AC3E}">
        <p14:creationId xmlns:p14="http://schemas.microsoft.com/office/powerpoint/2010/main" val="153329860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1310919" y="1078710"/>
            <a:ext cx="7622769" cy="5169690"/>
          </a:xfrm>
        </p:spPr>
        <p:txBody>
          <a:bodyPr/>
          <a:lstStyle/>
          <a:p>
            <a:endParaRPr lang="de-DE" dirty="0" smtClean="0"/>
          </a:p>
          <a:p>
            <a:endParaRPr lang="de-DE" dirty="0"/>
          </a:p>
          <a:p>
            <a:endParaRPr lang="de-DE" dirty="0" smtClean="0"/>
          </a:p>
          <a:p>
            <a:pPr marL="82296" indent="0" algn="ctr">
              <a:buNone/>
            </a:pPr>
            <a:r>
              <a:rPr lang="de-DE" sz="4000" dirty="0" smtClean="0"/>
              <a:t>Was ist nun?</a:t>
            </a:r>
            <a:endParaRPr lang="de-DE" sz="4000" dirty="0"/>
          </a:p>
        </p:txBody>
      </p:sp>
    </p:spTree>
    <p:extLst>
      <p:ext uri="{BB962C8B-B14F-4D97-AF65-F5344CB8AC3E}">
        <p14:creationId xmlns:p14="http://schemas.microsoft.com/office/powerpoint/2010/main" val="151714052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638"/>
            <a:ext cx="7498080" cy="45719"/>
          </a:xfrm>
        </p:spPr>
        <p:txBody>
          <a:bodyPr>
            <a:normAutofit fontScale="90000"/>
          </a:bodyPr>
          <a:lstStyle/>
          <a:p>
            <a:endParaRPr lang="de-DE" dirty="0"/>
          </a:p>
        </p:txBody>
      </p:sp>
      <p:sp>
        <p:nvSpPr>
          <p:cNvPr id="3" name="Inhaltsplatzhalter 2"/>
          <p:cNvSpPr>
            <a:spLocks noGrp="1"/>
          </p:cNvSpPr>
          <p:nvPr>
            <p:ph idx="1"/>
          </p:nvPr>
        </p:nvSpPr>
        <p:spPr>
          <a:xfrm>
            <a:off x="1435608" y="464255"/>
            <a:ext cx="7498080" cy="6267440"/>
          </a:xfrm>
        </p:spPr>
        <p:txBody>
          <a:bodyPr>
            <a:normAutofit/>
          </a:bodyPr>
          <a:lstStyle/>
          <a:p>
            <a:pPr>
              <a:lnSpc>
                <a:spcPts val="3240"/>
              </a:lnSpc>
            </a:pPr>
            <a:r>
              <a:rPr lang="de-DE" dirty="0" smtClean="0"/>
              <a:t>1. Korinther 6,9-11:</a:t>
            </a:r>
          </a:p>
          <a:p>
            <a:pPr marL="82296" indent="0">
              <a:lnSpc>
                <a:spcPts val="2840"/>
              </a:lnSpc>
              <a:spcAft>
                <a:spcPts val="600"/>
              </a:spcAft>
              <a:buNone/>
            </a:pPr>
            <a:r>
              <a:rPr lang="de-DE" sz="2200" dirty="0" smtClean="0"/>
              <a:t>„Oder wisst </a:t>
            </a:r>
            <a:r>
              <a:rPr lang="de-DE" sz="2200" dirty="0"/>
              <a:t>ihr nicht, </a:t>
            </a:r>
            <a:r>
              <a:rPr lang="de-DE" sz="2200" dirty="0" smtClean="0"/>
              <a:t>dass </a:t>
            </a:r>
            <a:r>
              <a:rPr lang="de-DE" sz="2200" dirty="0"/>
              <a:t>Ungerechte das Reich Gottes nicht erben werden? Irrt euch nicht! </a:t>
            </a:r>
            <a:r>
              <a:rPr lang="de-DE" sz="2200" dirty="0">
                <a:solidFill>
                  <a:schemeClr val="accent2"/>
                </a:solidFill>
              </a:rPr>
              <a:t>Weder Unzüchtige</a:t>
            </a:r>
            <a:r>
              <a:rPr lang="de-DE" sz="2200" dirty="0"/>
              <a:t>, noch Götzendiener, </a:t>
            </a:r>
            <a:r>
              <a:rPr lang="de-DE" sz="2200" dirty="0">
                <a:solidFill>
                  <a:srgbClr val="FEB80A"/>
                </a:solidFill>
              </a:rPr>
              <a:t>noch Ehebrecher</a:t>
            </a:r>
            <a:r>
              <a:rPr lang="de-DE" sz="2200" dirty="0"/>
              <a:t>, noch </a:t>
            </a:r>
            <a:r>
              <a:rPr lang="de-DE" sz="2200" dirty="0" smtClean="0"/>
              <a:t>Wollüstlinge </a:t>
            </a:r>
            <a:r>
              <a:rPr lang="de-DE" sz="2000" dirty="0">
                <a:sym typeface="Symbol"/>
              </a:rPr>
              <a:t></a:t>
            </a:r>
            <a:r>
              <a:rPr lang="de-DE" sz="2200" dirty="0" smtClean="0"/>
              <a:t>‚weibliche‘ Seite der Homosexualität</a:t>
            </a:r>
            <a:r>
              <a:rPr lang="de-DE" sz="2000" dirty="0">
                <a:sym typeface="Symbol"/>
              </a:rPr>
              <a:t></a:t>
            </a:r>
            <a:r>
              <a:rPr lang="de-DE" sz="2200" dirty="0" smtClean="0"/>
              <a:t>, noch </a:t>
            </a:r>
            <a:r>
              <a:rPr lang="de-DE" sz="2000" dirty="0">
                <a:sym typeface="Symbol"/>
              </a:rPr>
              <a:t></a:t>
            </a:r>
            <a:r>
              <a:rPr lang="de-DE" sz="2200" dirty="0" smtClean="0"/>
              <a:t>männliche</a:t>
            </a:r>
            <a:r>
              <a:rPr lang="de-DE" sz="2000" dirty="0">
                <a:sym typeface="Symbol"/>
              </a:rPr>
              <a:t></a:t>
            </a:r>
            <a:r>
              <a:rPr lang="de-DE" sz="2200" dirty="0" smtClean="0"/>
              <a:t> Homosexuelle, noch </a:t>
            </a:r>
            <a:r>
              <a:rPr lang="de-DE" sz="2200" dirty="0"/>
              <a:t>Diebe, noch Habsüchtige, noch Trunkenbolde, noch Lästerer, noch Räuber </a:t>
            </a:r>
            <a:r>
              <a:rPr lang="de-DE" sz="2200" dirty="0">
                <a:solidFill>
                  <a:srgbClr val="FEB80A"/>
                </a:solidFill>
              </a:rPr>
              <a:t>werden das Reich Gottes </a:t>
            </a:r>
            <a:r>
              <a:rPr lang="de-DE" sz="2200" dirty="0" smtClean="0">
                <a:solidFill>
                  <a:srgbClr val="FEB80A"/>
                </a:solidFill>
              </a:rPr>
              <a:t>erben</a:t>
            </a:r>
            <a:r>
              <a:rPr lang="de-DE" sz="2200" dirty="0" smtClean="0">
                <a:solidFill>
                  <a:srgbClr val="3891A7"/>
                </a:solidFill>
              </a:rPr>
              <a:t>. Und </a:t>
            </a:r>
            <a:r>
              <a:rPr lang="de-DE" sz="2200" dirty="0">
                <a:solidFill>
                  <a:srgbClr val="3891A7"/>
                </a:solidFill>
              </a:rPr>
              <a:t>das sind manche von euch gewesen; aber ihr seid abgewaschen, aber ihr seid geheiligt, aber ihr seid gerechtfertigt worden durch den Namen des Herrn Jesus und durch den Geist unseres Gottes</a:t>
            </a:r>
            <a:r>
              <a:rPr lang="de-DE" sz="2200" dirty="0" smtClean="0"/>
              <a:t>.</a:t>
            </a:r>
            <a:r>
              <a:rPr lang="de-CH" sz="2200" dirty="0" smtClean="0"/>
              <a:t>“</a:t>
            </a:r>
          </a:p>
          <a:p>
            <a:pPr marL="82296" indent="0">
              <a:lnSpc>
                <a:spcPts val="2840"/>
              </a:lnSpc>
              <a:spcAft>
                <a:spcPts val="600"/>
              </a:spcAft>
              <a:buNone/>
            </a:pPr>
            <a:endParaRPr lang="de-CH" sz="2200" dirty="0" smtClean="0"/>
          </a:p>
          <a:p>
            <a:pPr>
              <a:lnSpc>
                <a:spcPts val="2840"/>
              </a:lnSpc>
              <a:spcAft>
                <a:spcPts val="600"/>
              </a:spcAft>
              <a:buFont typeface="Symbol" charset="2"/>
              <a:buChar char="-"/>
            </a:pPr>
            <a:r>
              <a:rPr lang="de-CH" sz="2200" dirty="0" smtClean="0">
                <a:solidFill>
                  <a:srgbClr val="3891A7"/>
                </a:solidFill>
              </a:rPr>
              <a:t>Wiederheirat</a:t>
            </a:r>
            <a:r>
              <a:rPr lang="de-CH" sz="2200" dirty="0" smtClean="0"/>
              <a:t>? Sicher „besser“ als Hurerei, aber Ehebruch (Bruch des Ehebundes), solange der erste Partner lebt!</a:t>
            </a:r>
          </a:p>
          <a:p>
            <a:pPr>
              <a:lnSpc>
                <a:spcPts val="2840"/>
              </a:lnSpc>
              <a:spcAft>
                <a:spcPts val="600"/>
              </a:spcAft>
              <a:buFont typeface="Symbol" charset="2"/>
              <a:buChar char="-"/>
            </a:pPr>
            <a:r>
              <a:rPr lang="de-CH" sz="2200" dirty="0" smtClean="0"/>
              <a:t>Ist Wiederheirat immer Sünde? Im Sinn von „</a:t>
            </a:r>
            <a:r>
              <a:rPr lang="de-CH" sz="2200" dirty="0" smtClean="0">
                <a:solidFill>
                  <a:srgbClr val="3891A7"/>
                </a:solidFill>
              </a:rPr>
              <a:t>Zielverfehlung</a:t>
            </a:r>
            <a:r>
              <a:rPr lang="de-CH" sz="2200" dirty="0" smtClean="0"/>
              <a:t>“ auf jeden Fall.</a:t>
            </a:r>
            <a:endParaRPr lang="de-CH" sz="2200" dirty="0"/>
          </a:p>
          <a:p>
            <a:pPr marL="82296" indent="0">
              <a:lnSpc>
                <a:spcPts val="3240"/>
              </a:lnSpc>
              <a:buNone/>
            </a:pPr>
            <a:endParaRPr lang="de-DE" sz="2200" dirty="0"/>
          </a:p>
        </p:txBody>
      </p:sp>
    </p:spTree>
    <p:extLst>
      <p:ext uri="{BB962C8B-B14F-4D97-AF65-F5344CB8AC3E}">
        <p14:creationId xmlns:p14="http://schemas.microsoft.com/office/powerpoint/2010/main" val="90447173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638"/>
            <a:ext cx="7498080" cy="326162"/>
          </a:xfrm>
        </p:spPr>
        <p:txBody>
          <a:bodyPr>
            <a:normAutofit fontScale="90000"/>
          </a:bodyPr>
          <a:lstStyle/>
          <a:p>
            <a:endParaRPr lang="de-DE" dirty="0"/>
          </a:p>
        </p:txBody>
      </p:sp>
      <p:sp>
        <p:nvSpPr>
          <p:cNvPr id="3" name="Inhaltsplatzhalter 2"/>
          <p:cNvSpPr>
            <a:spLocks noGrp="1"/>
          </p:cNvSpPr>
          <p:nvPr>
            <p:ph idx="1"/>
          </p:nvPr>
        </p:nvSpPr>
        <p:spPr>
          <a:xfrm>
            <a:off x="1297263" y="477909"/>
            <a:ext cx="7636425" cy="6185514"/>
          </a:xfrm>
        </p:spPr>
        <p:txBody>
          <a:bodyPr>
            <a:normAutofit/>
          </a:bodyPr>
          <a:lstStyle/>
          <a:p>
            <a:pPr>
              <a:lnSpc>
                <a:spcPts val="3080"/>
              </a:lnSpc>
              <a:spcBef>
                <a:spcPts val="1200"/>
              </a:spcBef>
              <a:spcAft>
                <a:spcPts val="1200"/>
              </a:spcAft>
            </a:pPr>
            <a:r>
              <a:rPr lang="de-DE" sz="2400" dirty="0" smtClean="0"/>
              <a:t>Psalm </a:t>
            </a:r>
            <a:r>
              <a:rPr lang="de-DE" sz="2400" dirty="0"/>
              <a:t>119,9: „Wodurch hält ein Jüngling seinen Pfad rein? </a:t>
            </a:r>
            <a:r>
              <a:rPr lang="de-DE" sz="2400" dirty="0">
                <a:solidFill>
                  <a:srgbClr val="3891A7"/>
                </a:solidFill>
              </a:rPr>
              <a:t>Indem er sich bewahrt nach deinem Wort</a:t>
            </a:r>
            <a:r>
              <a:rPr lang="de-DE" sz="2400" dirty="0"/>
              <a:t>.“ </a:t>
            </a:r>
            <a:endParaRPr lang="de-DE" sz="2400" dirty="0" smtClean="0"/>
          </a:p>
          <a:p>
            <a:pPr>
              <a:lnSpc>
                <a:spcPts val="3080"/>
              </a:lnSpc>
              <a:spcBef>
                <a:spcPts val="1200"/>
              </a:spcBef>
              <a:spcAft>
                <a:spcPts val="1200"/>
              </a:spcAft>
            </a:pPr>
            <a:r>
              <a:rPr lang="de-DE" sz="2400" dirty="0"/>
              <a:t>Römer 6,11: „So auch ihr, </a:t>
            </a:r>
            <a:r>
              <a:rPr lang="de-DE" sz="2400" dirty="0">
                <a:solidFill>
                  <a:schemeClr val="accent1"/>
                </a:solidFill>
              </a:rPr>
              <a:t>haltet euch der Sünde für tot</a:t>
            </a:r>
            <a:r>
              <a:rPr lang="de-DE" sz="2400" dirty="0"/>
              <a:t>, Gott aber lebend in Christus Jesus“ (vgl. </a:t>
            </a:r>
            <a:r>
              <a:rPr lang="de-DE" sz="2400" dirty="0" err="1" smtClean="0"/>
              <a:t>Mt</a:t>
            </a:r>
            <a:r>
              <a:rPr lang="de-DE" sz="2400" dirty="0" smtClean="0"/>
              <a:t> 5,28-</a:t>
            </a:r>
            <a:r>
              <a:rPr lang="de-DE" sz="2400" dirty="0"/>
              <a:t>30)</a:t>
            </a:r>
            <a:r>
              <a:rPr lang="de-DE" sz="2400" dirty="0" smtClean="0"/>
              <a:t>.</a:t>
            </a:r>
          </a:p>
          <a:p>
            <a:pPr>
              <a:lnSpc>
                <a:spcPts val="3080"/>
              </a:lnSpc>
              <a:spcBef>
                <a:spcPts val="1200"/>
              </a:spcBef>
              <a:spcAft>
                <a:spcPts val="1200"/>
              </a:spcAft>
            </a:pPr>
            <a:r>
              <a:rPr lang="de-DE" sz="2400" dirty="0"/>
              <a:t>Hebräer 12,1-2a: „Deshalb </a:t>
            </a:r>
            <a:r>
              <a:rPr lang="de-DE" sz="2400" dirty="0">
                <a:solidFill>
                  <a:srgbClr val="3891A7"/>
                </a:solidFill>
              </a:rPr>
              <a:t>lasst nun auch uns </a:t>
            </a:r>
            <a:r>
              <a:rPr lang="de-DE" sz="2400" dirty="0"/>
              <a:t>… jede Bürde und </a:t>
            </a:r>
            <a:r>
              <a:rPr lang="de-DE" sz="2400" dirty="0">
                <a:solidFill>
                  <a:srgbClr val="3891A7"/>
                </a:solidFill>
              </a:rPr>
              <a:t>die [uns so] leicht umstrickende Sünde ablegen</a:t>
            </a:r>
            <a:r>
              <a:rPr lang="de-DE" sz="2400" dirty="0"/>
              <a:t> und mit Ausharren laufen den vor uns liegenden Wettlauf, indem wir </a:t>
            </a:r>
            <a:r>
              <a:rPr lang="de-DE" sz="2400" dirty="0">
                <a:solidFill>
                  <a:srgbClr val="3891A7"/>
                </a:solidFill>
              </a:rPr>
              <a:t>hinschauen auf Jesus, den Anfänger und Vollender des Glaubens </a:t>
            </a:r>
            <a:r>
              <a:rPr lang="de-DE" sz="2400" dirty="0"/>
              <a:t>…“ </a:t>
            </a:r>
            <a:endParaRPr lang="de-DE" sz="2400" dirty="0" smtClean="0"/>
          </a:p>
          <a:p>
            <a:pPr>
              <a:lnSpc>
                <a:spcPts val="3080"/>
              </a:lnSpc>
              <a:spcBef>
                <a:spcPts val="1200"/>
              </a:spcBef>
              <a:spcAft>
                <a:spcPts val="1200"/>
              </a:spcAft>
            </a:pPr>
            <a:r>
              <a:rPr lang="de-DE" sz="2400" dirty="0" err="1" smtClean="0"/>
              <a:t>Ps</a:t>
            </a:r>
            <a:r>
              <a:rPr lang="de-DE" sz="2400" dirty="0" smtClean="0"/>
              <a:t> </a:t>
            </a:r>
            <a:r>
              <a:rPr lang="de-DE" sz="2400" dirty="0"/>
              <a:t>31,15-</a:t>
            </a:r>
            <a:r>
              <a:rPr lang="de-DE" sz="2400" dirty="0" smtClean="0"/>
              <a:t>16a: „</a:t>
            </a:r>
            <a:r>
              <a:rPr lang="de-DE" sz="2400" dirty="0">
                <a:solidFill>
                  <a:srgbClr val="3891A7"/>
                </a:solidFill>
              </a:rPr>
              <a:t>Ich vertraue auf dich </a:t>
            </a:r>
            <a:r>
              <a:rPr lang="de-DE" sz="2400" dirty="0">
                <a:sym typeface="Symbol"/>
              </a:rPr>
              <a:t></a:t>
            </a:r>
            <a:r>
              <a:rPr lang="de-DE" sz="2400" dirty="0"/>
              <a:t>oder: Ich finde in dir meine Sicherheit</a:t>
            </a:r>
            <a:r>
              <a:rPr lang="de-DE" sz="2400" dirty="0">
                <a:sym typeface="Symbol"/>
              </a:rPr>
              <a:t></a:t>
            </a:r>
            <a:r>
              <a:rPr lang="de-DE" sz="2400" dirty="0"/>
              <a:t>, Jahwe, und sage: ‚Du bist mein Gott. </a:t>
            </a:r>
            <a:r>
              <a:rPr lang="de-DE" sz="2400" dirty="0">
                <a:solidFill>
                  <a:srgbClr val="3891A7"/>
                </a:solidFill>
              </a:rPr>
              <a:t>Meine Zeiten </a:t>
            </a:r>
            <a:r>
              <a:rPr lang="de-DE" sz="2400" dirty="0">
                <a:solidFill>
                  <a:srgbClr val="3891A7"/>
                </a:solidFill>
                <a:sym typeface="Symbol"/>
              </a:rPr>
              <a:t></a:t>
            </a:r>
            <a:r>
              <a:rPr lang="de-DE" sz="2400" dirty="0">
                <a:solidFill>
                  <a:srgbClr val="3891A7"/>
                </a:solidFill>
              </a:rPr>
              <a:t>mit allem, was sie füllt</a:t>
            </a:r>
            <a:r>
              <a:rPr lang="de-DE" sz="2400" dirty="0">
                <a:solidFill>
                  <a:srgbClr val="3891A7"/>
                </a:solidFill>
                <a:sym typeface="Symbol"/>
              </a:rPr>
              <a:t></a:t>
            </a:r>
            <a:r>
              <a:rPr lang="de-DE" sz="2400" dirty="0">
                <a:solidFill>
                  <a:srgbClr val="3891A7"/>
                </a:solidFill>
              </a:rPr>
              <a:t> sind in deinen Händen </a:t>
            </a:r>
            <a:r>
              <a:rPr lang="de-DE" sz="2400" dirty="0"/>
              <a:t>…‘</a:t>
            </a:r>
            <a:r>
              <a:rPr lang="de-DE" sz="2400" dirty="0" smtClean="0"/>
              <a:t>“</a:t>
            </a:r>
            <a:r>
              <a:rPr lang="de-CH" sz="2400" dirty="0" smtClean="0"/>
              <a:t> </a:t>
            </a:r>
            <a:endParaRPr lang="de-DE" sz="2400" dirty="0"/>
          </a:p>
        </p:txBody>
      </p:sp>
    </p:spTree>
    <p:extLst>
      <p:ext uri="{BB962C8B-B14F-4D97-AF65-F5344CB8AC3E}">
        <p14:creationId xmlns:p14="http://schemas.microsoft.com/office/powerpoint/2010/main" val="21664875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13838" y="274638"/>
            <a:ext cx="7419850" cy="734664"/>
          </a:xfrm>
        </p:spPr>
        <p:txBody>
          <a:bodyPr>
            <a:normAutofit fontScale="90000"/>
          </a:bodyPr>
          <a:lstStyle/>
          <a:p>
            <a:endParaRPr lang="de-DE" dirty="0"/>
          </a:p>
        </p:txBody>
      </p:sp>
      <p:sp>
        <p:nvSpPr>
          <p:cNvPr id="3" name="Inhaltsplatzhalter 2"/>
          <p:cNvSpPr>
            <a:spLocks noGrp="1"/>
          </p:cNvSpPr>
          <p:nvPr>
            <p:ph idx="1"/>
          </p:nvPr>
        </p:nvSpPr>
        <p:spPr/>
        <p:txBody>
          <a:bodyPr/>
          <a:lstStyle/>
          <a:p>
            <a:pPr>
              <a:buFont typeface="Symbol" charset="2"/>
              <a:buChar char="-"/>
            </a:pPr>
            <a:r>
              <a:rPr lang="de-DE" dirty="0" smtClean="0"/>
              <a:t>Die Ehe als „Himmel auf Erden“?</a:t>
            </a:r>
          </a:p>
          <a:p>
            <a:pPr>
              <a:buFont typeface="Symbol" charset="2"/>
              <a:buChar char="-"/>
            </a:pPr>
            <a:endParaRPr lang="de-DE" dirty="0"/>
          </a:p>
          <a:p>
            <a:pPr>
              <a:buFont typeface="Symbol" charset="2"/>
              <a:buChar char="-"/>
            </a:pPr>
            <a:endParaRPr lang="de-DE" dirty="0" smtClean="0"/>
          </a:p>
          <a:p>
            <a:pPr>
              <a:buFont typeface="Symbol" charset="2"/>
              <a:buChar char="-"/>
            </a:pPr>
            <a:r>
              <a:rPr lang="de-DE" dirty="0" smtClean="0"/>
              <a:t>Warum dann so viele Scheidungen?</a:t>
            </a:r>
          </a:p>
          <a:p>
            <a:pPr>
              <a:buFont typeface="Symbol" charset="2"/>
              <a:buChar char="-"/>
            </a:pPr>
            <a:endParaRPr lang="de-DE" dirty="0"/>
          </a:p>
          <a:p>
            <a:pPr>
              <a:buFont typeface="Symbol" charset="2"/>
              <a:buChar char="-"/>
            </a:pPr>
            <a:endParaRPr lang="de-DE" dirty="0" smtClean="0"/>
          </a:p>
          <a:p>
            <a:pPr>
              <a:buFont typeface="Symbol" charset="2"/>
              <a:buChar char="-"/>
            </a:pPr>
            <a:r>
              <a:rPr lang="de-DE" dirty="0" smtClean="0"/>
              <a:t>Gottes Rahmen beachten!</a:t>
            </a:r>
            <a:endParaRPr lang="de-DE" dirty="0"/>
          </a:p>
        </p:txBody>
      </p:sp>
    </p:spTree>
    <p:extLst>
      <p:ext uri="{BB962C8B-B14F-4D97-AF65-F5344CB8AC3E}">
        <p14:creationId xmlns:p14="http://schemas.microsoft.com/office/powerpoint/2010/main" val="286369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dirty="0" smtClean="0"/>
          </a:p>
          <a:p>
            <a:endParaRPr lang="de-DE" dirty="0"/>
          </a:p>
          <a:p>
            <a:pPr marL="82296" indent="0" algn="ctr">
              <a:buNone/>
            </a:pPr>
            <a:r>
              <a:rPr lang="de-DE" dirty="0" smtClean="0"/>
              <a:t>Ehe als öffentlicher Bund, der mit der Hochzeit beginnt</a:t>
            </a:r>
            <a:endParaRPr lang="de-DE" dirty="0"/>
          </a:p>
        </p:txBody>
      </p:sp>
    </p:spTree>
    <p:extLst>
      <p:ext uri="{BB962C8B-B14F-4D97-AF65-F5344CB8AC3E}">
        <p14:creationId xmlns:p14="http://schemas.microsoft.com/office/powerpoint/2010/main" val="143358963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638"/>
            <a:ext cx="7498080" cy="599253"/>
          </a:xfrm>
        </p:spPr>
        <p:txBody>
          <a:bodyPr>
            <a:normAutofit fontScale="90000"/>
          </a:bodyPr>
          <a:lstStyle/>
          <a:p>
            <a:endParaRPr lang="de-DE" dirty="0"/>
          </a:p>
        </p:txBody>
      </p:sp>
      <p:sp>
        <p:nvSpPr>
          <p:cNvPr id="3" name="Inhaltsplatzhalter 2"/>
          <p:cNvSpPr>
            <a:spLocks noGrp="1"/>
          </p:cNvSpPr>
          <p:nvPr>
            <p:ph idx="1"/>
          </p:nvPr>
        </p:nvSpPr>
        <p:spPr>
          <a:xfrm>
            <a:off x="1397695" y="969473"/>
            <a:ext cx="7382730" cy="5666691"/>
          </a:xfrm>
        </p:spPr>
        <p:txBody>
          <a:bodyPr>
            <a:normAutofit/>
          </a:bodyPr>
          <a:lstStyle/>
          <a:p>
            <a:pPr>
              <a:lnSpc>
                <a:spcPts val="3340"/>
              </a:lnSpc>
              <a:spcBef>
                <a:spcPts val="1200"/>
              </a:spcBef>
              <a:spcAft>
                <a:spcPts val="600"/>
              </a:spcAft>
            </a:pPr>
            <a:r>
              <a:rPr lang="de-DE" sz="2400" dirty="0" smtClean="0"/>
              <a:t>1. Mose 2,24:</a:t>
            </a:r>
          </a:p>
          <a:p>
            <a:pPr marL="82296" indent="0">
              <a:lnSpc>
                <a:spcPts val="3340"/>
              </a:lnSpc>
              <a:spcBef>
                <a:spcPts val="1200"/>
              </a:spcBef>
              <a:spcAft>
                <a:spcPts val="600"/>
              </a:spcAft>
              <a:buNone/>
            </a:pPr>
            <a:r>
              <a:rPr lang="de-DE" sz="2400" dirty="0"/>
              <a:t>„Darum wird ein Mann seinen Vater und seine Mutter </a:t>
            </a:r>
            <a:r>
              <a:rPr lang="de-DE" sz="2400" dirty="0">
                <a:solidFill>
                  <a:schemeClr val="accent1"/>
                </a:solidFill>
              </a:rPr>
              <a:t>verlassen</a:t>
            </a:r>
            <a:r>
              <a:rPr lang="de-DE" sz="2400" dirty="0">
                <a:solidFill>
                  <a:schemeClr val="accent2"/>
                </a:solidFill>
              </a:rPr>
              <a:t> </a:t>
            </a:r>
            <a:r>
              <a:rPr lang="de-DE" sz="2400" dirty="0"/>
              <a:t>und </a:t>
            </a:r>
            <a:r>
              <a:rPr lang="de-DE" sz="2400" dirty="0" smtClean="0">
                <a:solidFill>
                  <a:srgbClr val="3891A7"/>
                </a:solidFill>
              </a:rPr>
              <a:t>seiner </a:t>
            </a:r>
            <a:r>
              <a:rPr lang="de-DE" sz="2400" dirty="0">
                <a:solidFill>
                  <a:srgbClr val="3891A7"/>
                </a:solidFill>
              </a:rPr>
              <a:t>Frau </a:t>
            </a:r>
            <a:r>
              <a:rPr lang="de-DE" sz="2400" dirty="0" smtClean="0">
                <a:solidFill>
                  <a:srgbClr val="3891A7"/>
                </a:solidFill>
              </a:rPr>
              <a:t>anhängen (ankleben)</a:t>
            </a:r>
            <a:r>
              <a:rPr lang="de-DE" sz="2400" dirty="0" smtClean="0"/>
              <a:t>, </a:t>
            </a:r>
            <a:r>
              <a:rPr lang="de-DE" sz="2400" dirty="0"/>
              <a:t>und sie werden </a:t>
            </a:r>
            <a:r>
              <a:rPr lang="de-DE" sz="2400" dirty="0">
                <a:solidFill>
                  <a:srgbClr val="3891A7"/>
                </a:solidFill>
              </a:rPr>
              <a:t>zu einem Fleisch werden</a:t>
            </a:r>
            <a:r>
              <a:rPr lang="de-DE" sz="2400" dirty="0"/>
              <a:t>.“</a:t>
            </a:r>
            <a:r>
              <a:rPr lang="de-CH" sz="2400" dirty="0"/>
              <a:t> </a:t>
            </a:r>
            <a:endParaRPr lang="de-CH" sz="2400" dirty="0" smtClean="0"/>
          </a:p>
          <a:p>
            <a:pPr marL="82296" indent="0">
              <a:lnSpc>
                <a:spcPts val="3340"/>
              </a:lnSpc>
              <a:spcBef>
                <a:spcPts val="1200"/>
              </a:spcBef>
              <a:spcAft>
                <a:spcPts val="600"/>
              </a:spcAft>
              <a:buNone/>
            </a:pPr>
            <a:endParaRPr lang="de-CH" sz="2400" dirty="0" smtClean="0"/>
          </a:p>
          <a:p>
            <a:pPr>
              <a:lnSpc>
                <a:spcPts val="3340"/>
              </a:lnSpc>
              <a:spcBef>
                <a:spcPts val="1200"/>
              </a:spcBef>
              <a:spcAft>
                <a:spcPts val="600"/>
              </a:spcAft>
              <a:buFont typeface="Symbol" charset="2"/>
              <a:buChar char="-"/>
            </a:pPr>
            <a:r>
              <a:rPr lang="de-CH" sz="2400" dirty="0" smtClean="0">
                <a:solidFill>
                  <a:srgbClr val="3891A7"/>
                </a:solidFill>
              </a:rPr>
              <a:t>Geschieht </a:t>
            </a:r>
            <a:r>
              <a:rPr lang="de-CH" sz="2400" dirty="0" smtClean="0">
                <a:solidFill>
                  <a:srgbClr val="3891A7"/>
                </a:solidFill>
              </a:rPr>
              <a:t>bei der Hochzeit </a:t>
            </a:r>
            <a:r>
              <a:rPr lang="de-CH" sz="2400" dirty="0" smtClean="0"/>
              <a:t>= Heimführung der Braut</a:t>
            </a:r>
            <a:r>
              <a:rPr lang="de-CH" sz="2400" dirty="0" smtClean="0">
                <a:solidFill>
                  <a:srgbClr val="3891A7"/>
                </a:solidFill>
              </a:rPr>
              <a:t> </a:t>
            </a:r>
            <a:r>
              <a:rPr lang="de-CH" sz="2400" dirty="0" smtClean="0"/>
              <a:t>(vgl. 5. Mose 20,7; 28,30; 2. Sam 3,14; </a:t>
            </a:r>
            <a:r>
              <a:rPr lang="de-CH" sz="2400" dirty="0" err="1" smtClean="0"/>
              <a:t>Mt</a:t>
            </a:r>
            <a:r>
              <a:rPr lang="de-CH" sz="2400" dirty="0" smtClean="0"/>
              <a:t> 1,18).</a:t>
            </a:r>
          </a:p>
          <a:p>
            <a:pPr>
              <a:lnSpc>
                <a:spcPts val="3340"/>
              </a:lnSpc>
              <a:spcBef>
                <a:spcPts val="1200"/>
              </a:spcBef>
              <a:spcAft>
                <a:spcPts val="600"/>
              </a:spcAft>
              <a:buFont typeface="Symbol" charset="2"/>
              <a:buChar char="-"/>
            </a:pPr>
            <a:r>
              <a:rPr lang="de-CH" sz="2400" dirty="0" smtClean="0"/>
              <a:t>Hochzeit als </a:t>
            </a:r>
            <a:r>
              <a:rPr lang="de-CH" sz="2400" dirty="0"/>
              <a:t>Stiftung eines Bundes, </a:t>
            </a:r>
            <a:r>
              <a:rPr lang="de-CH" sz="2400" dirty="0" err="1" smtClean="0"/>
              <a:t>der„</a:t>
            </a:r>
            <a:r>
              <a:rPr lang="de-CH" sz="2400" dirty="0" err="1" smtClean="0">
                <a:solidFill>
                  <a:srgbClr val="3891A7"/>
                </a:solidFill>
              </a:rPr>
              <a:t>zusammen</a:t>
            </a:r>
            <a:r>
              <a:rPr lang="de-CH" sz="2400" dirty="0" smtClean="0">
                <a:solidFill>
                  <a:srgbClr val="3891A7"/>
                </a:solidFill>
              </a:rPr>
              <a:t>-klebt</a:t>
            </a:r>
            <a:r>
              <a:rPr lang="de-CH" sz="2400" dirty="0" smtClean="0"/>
              <a:t>“ (vgl. 1. Mose 2,24) bzw. „</a:t>
            </a:r>
            <a:r>
              <a:rPr lang="de-CH" sz="2400" dirty="0" smtClean="0">
                <a:solidFill>
                  <a:srgbClr val="3891A7"/>
                </a:solidFill>
              </a:rPr>
              <a:t>zusammenjocht</a:t>
            </a:r>
            <a:r>
              <a:rPr lang="de-CH" sz="2400" dirty="0" smtClean="0"/>
              <a:t>“ (vgl. </a:t>
            </a:r>
            <a:r>
              <a:rPr lang="de-CH" sz="2400" dirty="0" err="1" smtClean="0"/>
              <a:t>Mt</a:t>
            </a:r>
            <a:r>
              <a:rPr lang="de-CH" sz="2400" dirty="0" smtClean="0"/>
              <a:t> 19,6;  </a:t>
            </a:r>
            <a:r>
              <a:rPr lang="de-CH" sz="2400" dirty="0" err="1" smtClean="0"/>
              <a:t>Mk</a:t>
            </a:r>
            <a:r>
              <a:rPr lang="de-CH" sz="2400" dirty="0" smtClean="0"/>
              <a:t> 10,9).</a:t>
            </a:r>
            <a:endParaRPr lang="de-DE" sz="2400" dirty="0"/>
          </a:p>
        </p:txBody>
      </p:sp>
    </p:spTree>
    <p:extLst>
      <p:ext uri="{BB962C8B-B14F-4D97-AF65-F5344CB8AC3E}">
        <p14:creationId xmlns:p14="http://schemas.microsoft.com/office/powerpoint/2010/main" val="235143728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23170" y="274638"/>
            <a:ext cx="7310518" cy="372998"/>
          </a:xfrm>
        </p:spPr>
        <p:txBody>
          <a:bodyPr>
            <a:normAutofit fontScale="90000"/>
          </a:bodyPr>
          <a:lstStyle/>
          <a:p>
            <a:endParaRPr lang="de-DE" dirty="0"/>
          </a:p>
        </p:txBody>
      </p:sp>
      <p:sp>
        <p:nvSpPr>
          <p:cNvPr id="3" name="Inhaltsplatzhalter 2"/>
          <p:cNvSpPr>
            <a:spLocks noGrp="1"/>
          </p:cNvSpPr>
          <p:nvPr>
            <p:ph idx="1"/>
          </p:nvPr>
        </p:nvSpPr>
        <p:spPr>
          <a:xfrm>
            <a:off x="1435608" y="1009302"/>
            <a:ext cx="7580136" cy="5848698"/>
          </a:xfrm>
        </p:spPr>
        <p:txBody>
          <a:bodyPr>
            <a:normAutofit/>
          </a:bodyPr>
          <a:lstStyle/>
          <a:p>
            <a:pPr>
              <a:lnSpc>
                <a:spcPts val="3400"/>
              </a:lnSpc>
              <a:spcBef>
                <a:spcPts val="1800"/>
              </a:spcBef>
              <a:spcAft>
                <a:spcPts val="1200"/>
              </a:spcAft>
            </a:pPr>
            <a:r>
              <a:rPr lang="de-DE" dirty="0" smtClean="0"/>
              <a:t>Ehe als (lebenslänglicher) </a:t>
            </a:r>
            <a:r>
              <a:rPr lang="de-DE" dirty="0" smtClean="0">
                <a:solidFill>
                  <a:schemeClr val="accent1"/>
                </a:solidFill>
              </a:rPr>
              <a:t>Bund</a:t>
            </a:r>
            <a:r>
              <a:rPr lang="de-DE" dirty="0" smtClean="0"/>
              <a:t>:</a:t>
            </a:r>
          </a:p>
          <a:p>
            <a:pPr>
              <a:lnSpc>
                <a:spcPts val="3400"/>
              </a:lnSpc>
              <a:spcBef>
                <a:spcPts val="1800"/>
              </a:spcBef>
              <a:spcAft>
                <a:spcPts val="1200"/>
              </a:spcAft>
              <a:buFont typeface="Symbol" charset="2"/>
              <a:buChar char="-"/>
            </a:pPr>
            <a:r>
              <a:rPr lang="de-DE" dirty="0" smtClean="0"/>
              <a:t>Vgl</a:t>
            </a:r>
            <a:r>
              <a:rPr lang="de-DE" dirty="0"/>
              <a:t>. z. B. </a:t>
            </a:r>
            <a:r>
              <a:rPr lang="de-DE" dirty="0" err="1">
                <a:solidFill>
                  <a:srgbClr val="3891A7"/>
                </a:solidFill>
              </a:rPr>
              <a:t>Spr</a:t>
            </a:r>
            <a:r>
              <a:rPr lang="de-DE" dirty="0">
                <a:solidFill>
                  <a:srgbClr val="3891A7"/>
                </a:solidFill>
              </a:rPr>
              <a:t> 2,16-17</a:t>
            </a:r>
            <a:r>
              <a:rPr lang="de-DE" dirty="0"/>
              <a:t>; </a:t>
            </a:r>
            <a:r>
              <a:rPr lang="de-DE" dirty="0" err="1"/>
              <a:t>Jer</a:t>
            </a:r>
            <a:r>
              <a:rPr lang="de-DE" dirty="0"/>
              <a:t> </a:t>
            </a:r>
            <a:r>
              <a:rPr lang="de-DE" dirty="0" smtClean="0"/>
              <a:t>5,7; </a:t>
            </a:r>
            <a:r>
              <a:rPr lang="de-DE" dirty="0" err="1"/>
              <a:t>Hes</a:t>
            </a:r>
            <a:r>
              <a:rPr lang="de-DE" dirty="0"/>
              <a:t> 16,8; </a:t>
            </a:r>
            <a:r>
              <a:rPr lang="de-DE" dirty="0">
                <a:solidFill>
                  <a:srgbClr val="3891A7"/>
                </a:solidFill>
              </a:rPr>
              <a:t>Mal 2,14-</a:t>
            </a:r>
            <a:r>
              <a:rPr lang="de-DE" dirty="0" smtClean="0">
                <a:solidFill>
                  <a:srgbClr val="3891A7"/>
                </a:solidFill>
              </a:rPr>
              <a:t>16</a:t>
            </a:r>
            <a:r>
              <a:rPr lang="de-CH" dirty="0" smtClean="0"/>
              <a:t>.</a:t>
            </a:r>
          </a:p>
          <a:p>
            <a:pPr lvl="1">
              <a:lnSpc>
                <a:spcPts val="3400"/>
              </a:lnSpc>
              <a:spcBef>
                <a:spcPts val="1800"/>
              </a:spcBef>
              <a:spcAft>
                <a:spcPts val="1200"/>
              </a:spcAft>
              <a:buFont typeface="Symbol" charset="2"/>
              <a:buChar char="-"/>
            </a:pPr>
            <a:r>
              <a:rPr lang="de-CH" dirty="0" smtClean="0">
                <a:solidFill>
                  <a:srgbClr val="3891A7"/>
                </a:solidFill>
              </a:rPr>
              <a:t>Gottes Bund mit Israel als Vorbild</a:t>
            </a:r>
            <a:r>
              <a:rPr lang="de-CH" dirty="0" smtClean="0"/>
              <a:t>.</a:t>
            </a:r>
          </a:p>
          <a:p>
            <a:pPr lvl="1">
              <a:lnSpc>
                <a:spcPts val="3400"/>
              </a:lnSpc>
              <a:spcBef>
                <a:spcPts val="1800"/>
              </a:spcBef>
              <a:spcAft>
                <a:spcPts val="1200"/>
              </a:spcAft>
              <a:buFont typeface="Symbol" charset="2"/>
              <a:buChar char="-"/>
            </a:pPr>
            <a:r>
              <a:rPr lang="de-CH" dirty="0"/>
              <a:t>V</a:t>
            </a:r>
            <a:r>
              <a:rPr lang="de-CH" dirty="0" smtClean="0"/>
              <a:t>gl. </a:t>
            </a:r>
            <a:r>
              <a:rPr lang="de-CH" dirty="0" err="1" smtClean="0"/>
              <a:t>Hes</a:t>
            </a:r>
            <a:r>
              <a:rPr lang="de-CH" dirty="0" smtClean="0"/>
              <a:t> 16,8b: </a:t>
            </a:r>
            <a:r>
              <a:rPr lang="de-DE" dirty="0" smtClean="0"/>
              <a:t>„</a:t>
            </a:r>
            <a:r>
              <a:rPr lang="de-DE" dirty="0" smtClean="0">
                <a:solidFill>
                  <a:srgbClr val="3891A7"/>
                </a:solidFill>
              </a:rPr>
              <a:t>Und </a:t>
            </a:r>
            <a:r>
              <a:rPr lang="de-DE" dirty="0">
                <a:solidFill>
                  <a:srgbClr val="3891A7"/>
                </a:solidFill>
              </a:rPr>
              <a:t>ich schwor dir und trat in einen Bund mit dir</a:t>
            </a:r>
            <a:r>
              <a:rPr lang="de-DE" dirty="0">
                <a:solidFill>
                  <a:schemeClr val="accent1"/>
                </a:solidFill>
              </a:rPr>
              <a:t>,</a:t>
            </a:r>
            <a:r>
              <a:rPr lang="de-DE" dirty="0"/>
              <a:t> spricht der Herr, </a:t>
            </a:r>
            <a:r>
              <a:rPr lang="de-DE" dirty="0" smtClean="0"/>
              <a:t>Jahwe, </a:t>
            </a:r>
            <a:r>
              <a:rPr lang="de-DE" dirty="0">
                <a:solidFill>
                  <a:srgbClr val="3891A7"/>
                </a:solidFill>
              </a:rPr>
              <a:t>und du wurdest </a:t>
            </a:r>
            <a:r>
              <a:rPr lang="de-DE" dirty="0" smtClean="0">
                <a:solidFill>
                  <a:srgbClr val="3891A7"/>
                </a:solidFill>
              </a:rPr>
              <a:t>mein</a:t>
            </a:r>
            <a:r>
              <a:rPr lang="de-DE" dirty="0" smtClean="0"/>
              <a:t>“ (vgl. auch </a:t>
            </a:r>
            <a:r>
              <a:rPr lang="de-DE" dirty="0" err="1" smtClean="0"/>
              <a:t>Jer</a:t>
            </a:r>
            <a:r>
              <a:rPr lang="de-DE" dirty="0" smtClean="0"/>
              <a:t> 5,7)</a:t>
            </a:r>
            <a:r>
              <a:rPr lang="de-DE" dirty="0" smtClean="0"/>
              <a:t>.</a:t>
            </a:r>
          </a:p>
          <a:p>
            <a:pPr lvl="1">
              <a:lnSpc>
                <a:spcPts val="3400"/>
              </a:lnSpc>
              <a:spcBef>
                <a:spcPts val="1800"/>
              </a:spcBef>
              <a:spcAft>
                <a:spcPts val="1200"/>
              </a:spcAft>
              <a:buFont typeface="Symbol" charset="2"/>
              <a:buChar char="-"/>
            </a:pPr>
            <a:r>
              <a:rPr lang="de-DE" dirty="0" smtClean="0"/>
              <a:t>Bund mit Schwur und </a:t>
            </a:r>
            <a:r>
              <a:rPr lang="de-DE" dirty="0" smtClean="0">
                <a:solidFill>
                  <a:schemeClr val="accent1"/>
                </a:solidFill>
              </a:rPr>
              <a:t>Ehevertrag</a:t>
            </a:r>
            <a:r>
              <a:rPr lang="de-DE" dirty="0" smtClean="0"/>
              <a:t>.</a:t>
            </a:r>
            <a:endParaRPr lang="de-DE" dirty="0" smtClean="0"/>
          </a:p>
          <a:p>
            <a:pPr>
              <a:buFont typeface="Symbol" charset="2"/>
              <a:buChar char="-"/>
            </a:pPr>
            <a:endParaRPr lang="de-DE" dirty="0"/>
          </a:p>
        </p:txBody>
      </p:sp>
    </p:spTree>
    <p:extLst>
      <p:ext uri="{BB962C8B-B14F-4D97-AF65-F5344CB8AC3E}">
        <p14:creationId xmlns:p14="http://schemas.microsoft.com/office/powerpoint/2010/main" val="26007926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23170" y="274638"/>
            <a:ext cx="7310518" cy="372998"/>
          </a:xfrm>
        </p:spPr>
        <p:txBody>
          <a:bodyPr>
            <a:normAutofit fontScale="90000"/>
          </a:bodyPr>
          <a:lstStyle/>
          <a:p>
            <a:endParaRPr lang="de-DE" dirty="0"/>
          </a:p>
        </p:txBody>
      </p:sp>
      <p:sp>
        <p:nvSpPr>
          <p:cNvPr id="3" name="Inhaltsplatzhalter 2"/>
          <p:cNvSpPr>
            <a:spLocks noGrp="1"/>
          </p:cNvSpPr>
          <p:nvPr>
            <p:ph idx="1"/>
          </p:nvPr>
        </p:nvSpPr>
        <p:spPr>
          <a:xfrm>
            <a:off x="1435608" y="849496"/>
            <a:ext cx="7580136" cy="6008504"/>
          </a:xfrm>
        </p:spPr>
        <p:txBody>
          <a:bodyPr>
            <a:normAutofit fontScale="62500" lnSpcReduction="20000"/>
          </a:bodyPr>
          <a:lstStyle/>
          <a:p>
            <a:pPr>
              <a:lnSpc>
                <a:spcPts val="2800"/>
              </a:lnSpc>
              <a:spcBef>
                <a:spcPts val="1800"/>
              </a:spcBef>
              <a:spcAft>
                <a:spcPts val="1800"/>
              </a:spcAft>
              <a:buFont typeface="Symbol" charset="2"/>
              <a:buChar char="-"/>
            </a:pPr>
            <a:r>
              <a:rPr lang="de-DE" sz="3500" dirty="0" smtClean="0"/>
              <a:t>Ein </a:t>
            </a:r>
            <a:r>
              <a:rPr lang="de-DE" sz="3500" dirty="0" smtClean="0">
                <a:solidFill>
                  <a:srgbClr val="3891A7"/>
                </a:solidFill>
              </a:rPr>
              <a:t>Bund</a:t>
            </a:r>
            <a:r>
              <a:rPr lang="de-DE" sz="3500" dirty="0" smtClean="0"/>
              <a:t> (= feierlicher „Vertrag“) ist </a:t>
            </a:r>
            <a:r>
              <a:rPr lang="de-DE" sz="3500" dirty="0" smtClean="0">
                <a:solidFill>
                  <a:srgbClr val="3891A7"/>
                </a:solidFill>
              </a:rPr>
              <a:t>öffentlich mit Zeugen </a:t>
            </a:r>
            <a:r>
              <a:rPr lang="de-DE" sz="3500" dirty="0" smtClean="0"/>
              <a:t>(vgl. z. B. Ruth 4,9ff.) </a:t>
            </a:r>
            <a:r>
              <a:rPr lang="de-DE" sz="3500" dirty="0" smtClean="0">
                <a:solidFill>
                  <a:srgbClr val="3891A7"/>
                </a:solidFill>
              </a:rPr>
              <a:t>und lebenslänglich </a:t>
            </a:r>
            <a:r>
              <a:rPr lang="de-DE" sz="3500" dirty="0" smtClean="0"/>
              <a:t>(vgl. z. B. </a:t>
            </a:r>
            <a:r>
              <a:rPr lang="de-DE" sz="3500" dirty="0" err="1" smtClean="0"/>
              <a:t>Jes</a:t>
            </a:r>
            <a:r>
              <a:rPr lang="de-DE" sz="3500" dirty="0" smtClean="0"/>
              <a:t> 24,5; </a:t>
            </a:r>
            <a:r>
              <a:rPr lang="de-DE" sz="3500" dirty="0" err="1" smtClean="0"/>
              <a:t>Jer</a:t>
            </a:r>
            <a:r>
              <a:rPr lang="de-DE" sz="3500" dirty="0" smtClean="0"/>
              <a:t> 33,20f.).</a:t>
            </a:r>
          </a:p>
          <a:p>
            <a:pPr lvl="1">
              <a:lnSpc>
                <a:spcPts val="2800"/>
              </a:lnSpc>
              <a:spcBef>
                <a:spcPts val="1800"/>
              </a:spcBef>
              <a:spcAft>
                <a:spcPts val="1800"/>
              </a:spcAft>
              <a:buFont typeface="Symbol" charset="2"/>
              <a:buChar char="-"/>
            </a:pPr>
            <a:r>
              <a:rPr lang="de-DE" sz="3500" dirty="0" smtClean="0"/>
              <a:t>Vgl. </a:t>
            </a:r>
            <a:r>
              <a:rPr lang="de-DE" sz="3500" dirty="0"/>
              <a:t>Mal </a:t>
            </a:r>
            <a:r>
              <a:rPr lang="de-DE" sz="3500" dirty="0" smtClean="0"/>
              <a:t>2,14</a:t>
            </a:r>
            <a:r>
              <a:rPr lang="de-DE" sz="3500" dirty="0"/>
              <a:t>: </a:t>
            </a:r>
            <a:r>
              <a:rPr lang="de-DE" sz="3500" dirty="0" smtClean="0"/>
              <a:t>„</a:t>
            </a:r>
            <a:r>
              <a:rPr lang="de-DE" sz="3500" dirty="0" smtClean="0">
                <a:solidFill>
                  <a:srgbClr val="3891A7"/>
                </a:solidFill>
              </a:rPr>
              <a:t>Deswegen </a:t>
            </a:r>
            <a:r>
              <a:rPr lang="de-DE" sz="3500" dirty="0">
                <a:solidFill>
                  <a:srgbClr val="3891A7"/>
                </a:solidFill>
              </a:rPr>
              <a:t>weil Jahwe Zeuge gewesen ist zwischen dir und der Frau deiner Jugend, an der du treulos gehandelt hast, wo sie [doch] deine Gefährtin ist und die Frau deines Bundes</a:t>
            </a:r>
            <a:r>
              <a:rPr lang="de-DE" sz="3500" dirty="0"/>
              <a:t>.“</a:t>
            </a:r>
            <a:r>
              <a:rPr lang="de-CH" sz="3500" dirty="0"/>
              <a:t> </a:t>
            </a:r>
            <a:endParaRPr lang="de-DE" sz="3500" dirty="0" smtClean="0"/>
          </a:p>
          <a:p>
            <a:pPr lvl="1">
              <a:lnSpc>
                <a:spcPts val="2800"/>
              </a:lnSpc>
              <a:spcBef>
                <a:spcPts val="1800"/>
              </a:spcBef>
              <a:spcAft>
                <a:spcPts val="1800"/>
              </a:spcAft>
              <a:buFont typeface="Symbol" charset="2"/>
              <a:buChar char="-"/>
            </a:pPr>
            <a:r>
              <a:rPr lang="de-DE" sz="3500" dirty="0">
                <a:solidFill>
                  <a:schemeClr val="accent1"/>
                </a:solidFill>
              </a:rPr>
              <a:t>Ehebruch</a:t>
            </a:r>
            <a:r>
              <a:rPr lang="de-DE" sz="3500" dirty="0"/>
              <a:t> = </a:t>
            </a:r>
            <a:r>
              <a:rPr lang="de-DE" sz="3500" dirty="0">
                <a:solidFill>
                  <a:srgbClr val="3891A7"/>
                </a:solidFill>
              </a:rPr>
              <a:t>Bruch mit dem Ehebund </a:t>
            </a:r>
            <a:r>
              <a:rPr lang="de-DE" sz="3500" dirty="0"/>
              <a:t>bei Scheidung und/oder Wiederheirat, aber auch bei </a:t>
            </a:r>
            <a:r>
              <a:rPr lang="de-DE" sz="3500" dirty="0" smtClean="0"/>
              <a:t> Verkehr </a:t>
            </a:r>
            <a:r>
              <a:rPr lang="de-DE" sz="3500" dirty="0"/>
              <a:t>außerhalb des Ehebundes (in Gedanken und in der Tat; vgl. </a:t>
            </a:r>
            <a:r>
              <a:rPr lang="de-DE" sz="3500" dirty="0" err="1"/>
              <a:t>Mt</a:t>
            </a:r>
            <a:r>
              <a:rPr lang="de-DE" sz="3500" dirty="0"/>
              <a:t> 5,28).</a:t>
            </a:r>
            <a:endParaRPr lang="de-CH" sz="3500" dirty="0"/>
          </a:p>
          <a:p>
            <a:pPr lvl="1">
              <a:lnSpc>
                <a:spcPts val="2800"/>
              </a:lnSpc>
              <a:spcBef>
                <a:spcPts val="1800"/>
              </a:spcBef>
              <a:spcAft>
                <a:spcPts val="1800"/>
              </a:spcAft>
              <a:buFont typeface="Symbol" charset="2"/>
              <a:buChar char="-"/>
            </a:pPr>
            <a:r>
              <a:rPr lang="de-DE" sz="3500" dirty="0" smtClean="0"/>
              <a:t>Gottes Treue trotz der Untreue Israels als Vorbild (vgl. </a:t>
            </a:r>
            <a:r>
              <a:rPr lang="de-DE" sz="3500" dirty="0" err="1" smtClean="0"/>
              <a:t>Hes</a:t>
            </a:r>
            <a:r>
              <a:rPr lang="de-DE" sz="3500" dirty="0" smtClean="0"/>
              <a:t> 16,59ff.).</a:t>
            </a:r>
          </a:p>
          <a:p>
            <a:pPr lvl="1">
              <a:lnSpc>
                <a:spcPts val="3400"/>
              </a:lnSpc>
              <a:spcAft>
                <a:spcPts val="1200"/>
              </a:spcAft>
              <a:buFont typeface="Symbol" charset="2"/>
              <a:buChar char="-"/>
            </a:pPr>
            <a:endParaRPr lang="de-DE" dirty="0" smtClean="0"/>
          </a:p>
          <a:p>
            <a:pPr>
              <a:buFont typeface="Symbol" charset="2"/>
              <a:buChar char="-"/>
            </a:pPr>
            <a:endParaRPr lang="de-DE" dirty="0"/>
          </a:p>
        </p:txBody>
      </p:sp>
    </p:spTree>
    <p:extLst>
      <p:ext uri="{BB962C8B-B14F-4D97-AF65-F5344CB8AC3E}">
        <p14:creationId xmlns:p14="http://schemas.microsoft.com/office/powerpoint/2010/main" val="222250008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638"/>
            <a:ext cx="7498080" cy="650556"/>
          </a:xfrm>
        </p:spPr>
        <p:txBody>
          <a:bodyPr>
            <a:normAutofit fontScale="90000"/>
          </a:bodyPr>
          <a:lstStyle/>
          <a:p>
            <a:endParaRPr lang="de-DE" dirty="0"/>
          </a:p>
        </p:txBody>
      </p:sp>
      <p:sp>
        <p:nvSpPr>
          <p:cNvPr id="3" name="Inhaltsplatzhalter 2"/>
          <p:cNvSpPr>
            <a:spLocks noGrp="1"/>
          </p:cNvSpPr>
          <p:nvPr>
            <p:ph idx="1"/>
          </p:nvPr>
        </p:nvSpPr>
        <p:spPr>
          <a:xfrm>
            <a:off x="1435608" y="614455"/>
            <a:ext cx="7498080" cy="5962833"/>
          </a:xfrm>
        </p:spPr>
        <p:txBody>
          <a:bodyPr>
            <a:normAutofit fontScale="85000" lnSpcReduction="10000"/>
          </a:bodyPr>
          <a:lstStyle/>
          <a:p>
            <a:pPr>
              <a:lnSpc>
                <a:spcPts val="3240"/>
              </a:lnSpc>
              <a:spcBef>
                <a:spcPts val="1200"/>
              </a:spcBef>
              <a:spcAft>
                <a:spcPts val="1800"/>
              </a:spcAft>
            </a:pPr>
            <a:r>
              <a:rPr lang="de-DE" dirty="0" smtClean="0"/>
              <a:t>Sprüche 2,11.16</a:t>
            </a:r>
            <a:r>
              <a:rPr lang="de-DE" dirty="0"/>
              <a:t>-</a:t>
            </a:r>
            <a:r>
              <a:rPr lang="de-DE" dirty="0" smtClean="0"/>
              <a:t>19:</a:t>
            </a:r>
          </a:p>
          <a:p>
            <a:pPr marL="82296" indent="0">
              <a:lnSpc>
                <a:spcPts val="3240"/>
              </a:lnSpc>
              <a:spcBef>
                <a:spcPts val="1200"/>
              </a:spcBef>
              <a:spcAft>
                <a:spcPts val="1800"/>
              </a:spcAft>
              <a:buNone/>
            </a:pPr>
            <a:r>
              <a:rPr lang="de-DE" dirty="0" smtClean="0"/>
              <a:t>„</a:t>
            </a:r>
            <a:r>
              <a:rPr lang="de-DE" dirty="0"/>
              <a:t>Besonnenheit wird dich bewahren und Einsicht wird dich behüten, … um dich von der fremden Frau zu retten, </a:t>
            </a:r>
            <a:r>
              <a:rPr lang="de-DE" dirty="0">
                <a:solidFill>
                  <a:srgbClr val="3891A7"/>
                </a:solidFill>
              </a:rPr>
              <a:t>von der Ausländerin</a:t>
            </a:r>
            <a:r>
              <a:rPr lang="de-DE" dirty="0"/>
              <a:t>, die ihre Worte glatt macht, </a:t>
            </a:r>
            <a:r>
              <a:rPr lang="de-DE" dirty="0">
                <a:solidFill>
                  <a:srgbClr val="3891A7"/>
                </a:solidFill>
              </a:rPr>
              <a:t>die den Vertrauten ihrer Jugend verlässt und den Bund ihres Gottes vergisst</a:t>
            </a:r>
            <a:r>
              <a:rPr lang="de-DE" dirty="0"/>
              <a:t>, denn ihr Haus neigt sich zum Tode und ihre Wege zum Ort der Toten; alle, die zu ihr eingehen, kommen nicht wieder und erreichen den Weg des Lebens nicht …“</a:t>
            </a:r>
            <a:r>
              <a:rPr lang="de-CH" dirty="0"/>
              <a:t> </a:t>
            </a:r>
            <a:endParaRPr lang="de-CH" dirty="0" smtClean="0"/>
          </a:p>
          <a:p>
            <a:pPr>
              <a:lnSpc>
                <a:spcPts val="3240"/>
              </a:lnSpc>
              <a:spcBef>
                <a:spcPts val="1200"/>
              </a:spcBef>
              <a:spcAft>
                <a:spcPts val="1800"/>
              </a:spcAft>
              <a:buFont typeface="Symbol" charset="2"/>
              <a:buChar char="-"/>
            </a:pPr>
            <a:r>
              <a:rPr lang="de-CH" dirty="0" smtClean="0"/>
              <a:t>Auch der Ehebund, der nicht im Namen Jahwes geschlossen wurde, </a:t>
            </a:r>
            <a:r>
              <a:rPr lang="de-CH" dirty="0" smtClean="0"/>
              <a:t>gilt (vgl. </a:t>
            </a:r>
            <a:r>
              <a:rPr lang="de-CH" dirty="0" err="1" smtClean="0">
                <a:solidFill>
                  <a:srgbClr val="3891A7"/>
                </a:solidFill>
              </a:rPr>
              <a:t>Mt</a:t>
            </a:r>
            <a:r>
              <a:rPr lang="de-CH" dirty="0" smtClean="0">
                <a:solidFill>
                  <a:srgbClr val="3891A7"/>
                </a:solidFill>
              </a:rPr>
              <a:t> 5,37</a:t>
            </a:r>
            <a:r>
              <a:rPr lang="de-CH" dirty="0" smtClean="0"/>
              <a:t>).</a:t>
            </a:r>
            <a:endParaRPr lang="de-DE" dirty="0"/>
          </a:p>
        </p:txBody>
      </p:sp>
    </p:spTree>
    <p:extLst>
      <p:ext uri="{BB962C8B-B14F-4D97-AF65-F5344CB8AC3E}">
        <p14:creationId xmlns:p14="http://schemas.microsoft.com/office/powerpoint/2010/main" val="1487777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dirty="0" smtClean="0"/>
          </a:p>
          <a:p>
            <a:endParaRPr lang="de-DE" dirty="0"/>
          </a:p>
          <a:p>
            <a:endParaRPr lang="de-DE" dirty="0" smtClean="0"/>
          </a:p>
          <a:p>
            <a:pPr marL="82296" indent="0" algn="ctr">
              <a:buNone/>
            </a:pPr>
            <a:r>
              <a:rPr lang="de-DE" dirty="0" smtClean="0"/>
              <a:t>Scheidungserlaubnis im Alten Testament?</a:t>
            </a:r>
            <a:endParaRPr lang="de-DE" dirty="0"/>
          </a:p>
        </p:txBody>
      </p:sp>
    </p:spTree>
    <p:extLst>
      <p:ext uri="{BB962C8B-B14F-4D97-AF65-F5344CB8AC3E}">
        <p14:creationId xmlns:p14="http://schemas.microsoft.com/office/powerpoint/2010/main" val="334747341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yad">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Nyad.thmx</Template>
  <TotalTime>0</TotalTime>
  <Words>1690</Words>
  <Application>Microsoft Macintosh PowerPoint</Application>
  <PresentationFormat>Bildschirmpräsentation (4:3)</PresentationFormat>
  <Paragraphs>115</Paragraphs>
  <Slides>28</Slides>
  <Notes>0</Notes>
  <HiddenSlides>0</HiddenSlides>
  <MMClips>0</MMClips>
  <ScaleCrop>false</ScaleCrop>
  <HeadingPairs>
    <vt:vector size="4" baseType="variant">
      <vt:variant>
        <vt:lpstr>Design</vt:lpstr>
      </vt:variant>
      <vt:variant>
        <vt:i4>1</vt:i4>
      </vt:variant>
      <vt:variant>
        <vt:lpstr>Folientitel</vt:lpstr>
      </vt:variant>
      <vt:variant>
        <vt:i4>28</vt:i4>
      </vt:variant>
    </vt:vector>
  </HeadingPairs>
  <TitlesOfParts>
    <vt:vector size="29" baseType="lpstr">
      <vt:lpstr>Nyad</vt:lpstr>
      <vt:lpstr>Anfang und Ende der Ehe nach der Bibel</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Gott hasst Scheidung</vt:lpstr>
      <vt:lpstr>Scheidungserlaubnis in 5. Mose 24,1-4?</vt:lpstr>
      <vt:lpstr>PowerPoint-Präsentation</vt:lpstr>
      <vt:lpstr>Was ist das „Schändliche“?</vt:lpstr>
      <vt:lpstr>Was ist das „Schändliche“?</vt:lpstr>
      <vt:lpstr>Was ist das „Schändliche“?</vt:lpstr>
      <vt:lpstr>PowerPoint-Präsentation</vt:lpstr>
      <vt:lpstr>PowerPoint-Präsentation</vt:lpstr>
      <vt:lpstr>PowerPoint-Präsentation</vt:lpstr>
      <vt:lpstr>PowerPoint-Präsentation</vt:lpstr>
      <vt:lpstr>PowerPoint-Präsentation</vt:lpstr>
      <vt:lpstr>PowerPoint-Präsentation</vt:lpstr>
      <vt:lpstr>Ehe als lebenslänglicher Bund</vt:lpstr>
      <vt:lpstr>Nach Scheidung allein bleiben oder sich versöhnen.</vt:lpstr>
      <vt:lpstr>Nicht versklavt – frei für Wiederheirat?</vt:lpstr>
      <vt:lpstr>Erlaubt 1. Kor 7,27-28 die Wiederheirat?</vt:lpstr>
      <vt:lpstr>PowerPoint-Präsentation</vt:lpstr>
      <vt:lpstr>PowerPoint-Präsentation</vt:lpstr>
      <vt:lpstr>PowerPoint-Präsentation</vt:lpstr>
    </vt:vector>
  </TitlesOfParts>
  <Company>STH Basel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Anfang und Ende der Ehe nach der Bibel</dc:title>
  <dc:creator>Jacob Thiessen</dc:creator>
  <cp:lastModifiedBy>Jacob Thiessen</cp:lastModifiedBy>
  <cp:revision>124</cp:revision>
  <cp:lastPrinted>2016-07-03T06:40:17Z</cp:lastPrinted>
  <dcterms:created xsi:type="dcterms:W3CDTF">2016-06-16T13:19:48Z</dcterms:created>
  <dcterms:modified xsi:type="dcterms:W3CDTF">2016-07-03T06:56:28Z</dcterms:modified>
</cp:coreProperties>
</file>