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1" r:id="rId1"/>
  </p:sldMasterIdLst>
  <p:notesMasterIdLst>
    <p:notesMasterId r:id="rId37"/>
  </p:notesMasterIdLst>
  <p:sldIdLst>
    <p:sldId id="283" r:id="rId2"/>
    <p:sldId id="295" r:id="rId3"/>
    <p:sldId id="275" r:id="rId4"/>
    <p:sldId id="277" r:id="rId5"/>
    <p:sldId id="257" r:id="rId6"/>
    <p:sldId id="278" r:id="rId7"/>
    <p:sldId id="258" r:id="rId8"/>
    <p:sldId id="259" r:id="rId9"/>
    <p:sldId id="260" r:id="rId10"/>
    <p:sldId id="270" r:id="rId11"/>
    <p:sldId id="279" r:id="rId12"/>
    <p:sldId id="261" r:id="rId13"/>
    <p:sldId id="262" r:id="rId14"/>
    <p:sldId id="263" r:id="rId15"/>
    <p:sldId id="290" r:id="rId16"/>
    <p:sldId id="271" r:id="rId17"/>
    <p:sldId id="264" r:id="rId18"/>
    <p:sldId id="265" r:id="rId19"/>
    <p:sldId id="289" r:id="rId20"/>
    <p:sldId id="272" r:id="rId21"/>
    <p:sldId id="293" r:id="rId22"/>
    <p:sldId id="288" r:id="rId23"/>
    <p:sldId id="284" r:id="rId24"/>
    <p:sldId id="285" r:id="rId25"/>
    <p:sldId id="280" r:id="rId26"/>
    <p:sldId id="266" r:id="rId27"/>
    <p:sldId id="267" r:id="rId28"/>
    <p:sldId id="273" r:id="rId29"/>
    <p:sldId id="291" r:id="rId30"/>
    <p:sldId id="292" r:id="rId31"/>
    <p:sldId id="282" r:id="rId32"/>
    <p:sldId id="268" r:id="rId33"/>
    <p:sldId id="281" r:id="rId34"/>
    <p:sldId id="269" r:id="rId35"/>
    <p:sldId id="274" r:id="rId36"/>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77" autoAdjust="0"/>
    <p:restoredTop sz="50000" autoAdjust="0"/>
  </p:normalViewPr>
  <p:slideViewPr>
    <p:cSldViewPr>
      <p:cViewPr>
        <p:scale>
          <a:sx n="140" d="100"/>
          <a:sy n="140" d="100"/>
        </p:scale>
        <p:origin x="-1248"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71" d="100"/>
          <a:sy n="171" d="100"/>
        </p:scale>
        <p:origin x="2744"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9B226-94B2-FE4C-A41A-51AD04809BF5}" type="datetimeFigureOut">
              <a:rPr lang="de-DE" smtClean="0"/>
              <a:t>03.02.2017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1D036-4977-DA40-BDD8-EE132B8CF2D3}" type="slidenum">
              <a:rPr lang="de-DE" smtClean="0"/>
              <a:t>‹Nr.›</a:t>
            </a:fld>
            <a:endParaRPr lang="de-DE"/>
          </a:p>
        </p:txBody>
      </p:sp>
    </p:spTree>
    <p:extLst>
      <p:ext uri="{BB962C8B-B14F-4D97-AF65-F5344CB8AC3E}">
        <p14:creationId xmlns:p14="http://schemas.microsoft.com/office/powerpoint/2010/main" val="7530393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1B8CF0B-FD3A-E540-B2DB-9C04EB29C0C9}" type="slidenum">
              <a:rPr lang="de-CH" smtClean="0"/>
              <a:pPr>
                <a:defRPr/>
              </a:pPr>
              <a:t>1</a:t>
            </a:fld>
            <a:endParaRPr lang="de-CH"/>
          </a:p>
        </p:txBody>
      </p:sp>
    </p:spTree>
    <p:extLst>
      <p:ext uri="{BB962C8B-B14F-4D97-AF65-F5344CB8AC3E}">
        <p14:creationId xmlns:p14="http://schemas.microsoft.com/office/powerpoint/2010/main" val="3310068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CH" dirty="0"/>
          </a:p>
        </p:txBody>
      </p:sp>
      <p:sp>
        <p:nvSpPr>
          <p:cNvPr id="3" name="Inhaltsplatzhalter 2"/>
          <p:cNvSpPr>
            <a:spLocks noGrp="1"/>
          </p:cNvSpPr>
          <p:nvPr>
            <p:ph sz="half" idx="1"/>
          </p:nvPr>
        </p:nvSpPr>
        <p:spPr>
          <a:xfrm>
            <a:off x="330398" y="803672"/>
            <a:ext cx="4295180" cy="493811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Inhaltsplatzhalter 3"/>
          <p:cNvSpPr>
            <a:spLocks noGrp="1"/>
          </p:cNvSpPr>
          <p:nvPr>
            <p:ph sz="half" idx="2"/>
          </p:nvPr>
        </p:nvSpPr>
        <p:spPr>
          <a:xfrm>
            <a:off x="4732734" y="803672"/>
            <a:ext cx="4295180" cy="493811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 Box 8"/>
          <p:cNvSpPr txBox="1">
            <a:spLocks noGrp="1" noChangeArrowheads="1"/>
          </p:cNvSpPr>
          <p:nvPr>
            <p:ph type="sldNum" sz="quarter" idx="10"/>
          </p:nvPr>
        </p:nvSpPr>
        <p:spPr>
          <a:ln/>
        </p:spPr>
        <p:txBody>
          <a:bodyPr/>
          <a:lstStyle>
            <a:lvl1pPr>
              <a:defRPr/>
            </a:lvl1pPr>
          </a:lstStyle>
          <a:p>
            <a:fld id="{D3922029-DD0A-5945-B1B0-9B1A5A165806}" type="slidenum">
              <a:rPr lang="en-US" smtClean="0"/>
              <a:pPr/>
              <a:t>‹Nr.›</a:t>
            </a:fld>
            <a:endParaRPr lang="en-US"/>
          </a:p>
        </p:txBody>
      </p:sp>
    </p:spTree>
    <p:extLst>
      <p:ext uri="{BB962C8B-B14F-4D97-AF65-F5344CB8AC3E}">
        <p14:creationId xmlns:p14="http://schemas.microsoft.com/office/powerpoint/2010/main" val="104614731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CH" dirty="0"/>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Text Box 8"/>
          <p:cNvSpPr txBox="1">
            <a:spLocks noGrp="1" noChangeArrowheads="1"/>
          </p:cNvSpPr>
          <p:nvPr>
            <p:ph type="sldNum" sz="quarter" idx="10"/>
          </p:nvPr>
        </p:nvSpPr>
        <p:spPr>
          <a:ln/>
        </p:spPr>
        <p:txBody>
          <a:bodyPr/>
          <a:lstStyle>
            <a:lvl1pPr>
              <a:defRPr/>
            </a:lvl1pPr>
          </a:lstStyle>
          <a:p>
            <a:fld id="{7DD2669B-BF32-844C-BC78-07274C26ECA0}" type="slidenum">
              <a:rPr lang="en-US" smtClean="0"/>
              <a:pPr/>
              <a:t>‹Nr.›</a:t>
            </a:fld>
            <a:endParaRPr lang="en-US"/>
          </a:p>
        </p:txBody>
      </p:sp>
    </p:spTree>
    <p:extLst>
      <p:ext uri="{BB962C8B-B14F-4D97-AF65-F5344CB8AC3E}">
        <p14:creationId xmlns:p14="http://schemas.microsoft.com/office/powerpoint/2010/main" val="18561633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CH"/>
          </a:p>
        </p:txBody>
      </p:sp>
      <p:sp>
        <p:nvSpPr>
          <p:cNvPr id="3" name="Text Box 8"/>
          <p:cNvSpPr txBox="1">
            <a:spLocks noGrp="1" noChangeArrowheads="1"/>
          </p:cNvSpPr>
          <p:nvPr>
            <p:ph type="sldNum" sz="quarter" idx="10"/>
          </p:nvPr>
        </p:nvSpPr>
        <p:spPr>
          <a:ln/>
        </p:spPr>
        <p:txBody>
          <a:bodyPr/>
          <a:lstStyle>
            <a:lvl1pPr>
              <a:defRPr/>
            </a:lvl1pPr>
          </a:lstStyle>
          <a:p>
            <a:fld id="{9D5C7C3F-4E39-C143-B0DC-5A4A43665D23}" type="slidenum">
              <a:rPr lang="en-US" smtClean="0"/>
              <a:pPr/>
              <a:t>‹Nr.›</a:t>
            </a:fld>
            <a:endParaRPr lang="en-US"/>
          </a:p>
        </p:txBody>
      </p:sp>
    </p:spTree>
    <p:extLst>
      <p:ext uri="{BB962C8B-B14F-4D97-AF65-F5344CB8AC3E}">
        <p14:creationId xmlns:p14="http://schemas.microsoft.com/office/powerpoint/2010/main" val="16600454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 Box 8"/>
          <p:cNvSpPr txBox="1">
            <a:spLocks noGrp="1" noChangeArrowheads="1"/>
          </p:cNvSpPr>
          <p:nvPr>
            <p:ph type="sldNum" sz="quarter" idx="10"/>
          </p:nvPr>
        </p:nvSpPr>
        <p:spPr>
          <a:ln/>
        </p:spPr>
        <p:txBody>
          <a:bodyPr/>
          <a:lstStyle>
            <a:lvl1pPr>
              <a:defRPr/>
            </a:lvl1pPr>
          </a:lstStyle>
          <a:p>
            <a:fld id="{00273348-2CBB-C641-8EF3-F63672986E74}" type="slidenum">
              <a:rPr lang="en-US" smtClean="0"/>
              <a:pPr/>
              <a:t>‹Nr.›</a:t>
            </a:fld>
            <a:endParaRPr lang="en-US"/>
          </a:p>
        </p:txBody>
      </p:sp>
    </p:spTree>
    <p:extLst>
      <p:ext uri="{BB962C8B-B14F-4D97-AF65-F5344CB8AC3E}">
        <p14:creationId xmlns:p14="http://schemas.microsoft.com/office/powerpoint/2010/main" val="279331457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812727" y="1403775"/>
            <a:ext cx="7018734" cy="3088468"/>
          </a:xfrm>
        </p:spPr>
        <p:txBody>
          <a:bodyPr/>
          <a:lstStyle/>
          <a:p>
            <a:r>
              <a:rPr lang="de-DE" smtClean="0"/>
              <a:t>Mastertitelformat bearbeiten</a:t>
            </a:r>
            <a:endParaRPr lang="de-CH" dirty="0"/>
          </a:p>
        </p:txBody>
      </p:sp>
      <p:sp>
        <p:nvSpPr>
          <p:cNvPr id="3" name="Foliennummernplatzhalter 3"/>
          <p:cNvSpPr>
            <a:spLocks noGrp="1"/>
          </p:cNvSpPr>
          <p:nvPr>
            <p:ph type="sldNum" sz="quarter" idx="10"/>
          </p:nvPr>
        </p:nvSpPr>
        <p:spPr>
          <a:xfrm>
            <a:off x="8831461" y="6327800"/>
            <a:ext cx="312539" cy="291331"/>
          </a:xfrm>
        </p:spPr>
        <p:txBody>
          <a:bodyPr/>
          <a:lstStyle>
            <a:lvl1pPr>
              <a:defRPr smtClean="0"/>
            </a:lvl1pPr>
          </a:lstStyle>
          <a:p>
            <a:fld id="{7F99CCA9-8F3D-8041-8869-4915725F08C1}" type="slidenum">
              <a:rPr lang="en-US" smtClean="0"/>
              <a:pPr/>
              <a:t>‹Nr.›</a:t>
            </a:fld>
            <a:endParaRPr lang="en-US"/>
          </a:p>
        </p:txBody>
      </p:sp>
    </p:spTree>
    <p:extLst>
      <p:ext uri="{BB962C8B-B14F-4D97-AF65-F5344CB8AC3E}">
        <p14:creationId xmlns:p14="http://schemas.microsoft.com/office/powerpoint/2010/main" val="231791904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812727" y="1403775"/>
            <a:ext cx="7018734" cy="3088468"/>
          </a:xfrm>
        </p:spPr>
        <p:txBody>
          <a:bodyPr/>
          <a:lstStyle/>
          <a:p>
            <a:r>
              <a:rPr lang="de-DE" smtClean="0"/>
              <a:t>Mastertitelformat bearbeiten</a:t>
            </a:r>
            <a:endParaRPr lang="de-CH" dirty="0"/>
          </a:p>
        </p:txBody>
      </p:sp>
      <p:sp>
        <p:nvSpPr>
          <p:cNvPr id="3" name="Foliennummernplatzhalter 3"/>
          <p:cNvSpPr>
            <a:spLocks noGrp="1"/>
          </p:cNvSpPr>
          <p:nvPr>
            <p:ph type="sldNum" sz="quarter" idx="10"/>
          </p:nvPr>
        </p:nvSpPr>
        <p:spPr>
          <a:xfrm>
            <a:off x="8831461" y="6327800"/>
            <a:ext cx="312539" cy="291331"/>
          </a:xfrm>
        </p:spPr>
        <p:txBody>
          <a:bodyPr/>
          <a:lstStyle>
            <a:lvl1pPr>
              <a:defRPr/>
            </a:lvl1pPr>
          </a:lstStyle>
          <a:p>
            <a:pPr>
              <a:defRPr/>
            </a:pPr>
            <a:fld id="{C9AFD3EC-60C8-6448-9022-08F38BB96586}" type="slidenum">
              <a:rPr lang="en-US"/>
              <a:pPr>
                <a:defRPr/>
              </a:pPr>
              <a:t>‹Nr.›</a:t>
            </a:fld>
            <a:endParaRPr lang="en-US"/>
          </a:p>
        </p:txBody>
      </p:sp>
    </p:spTree>
    <p:extLst>
      <p:ext uri="{BB962C8B-B14F-4D97-AF65-F5344CB8AC3E}">
        <p14:creationId xmlns:p14="http://schemas.microsoft.com/office/powerpoint/2010/main" val="332445189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25334" y="543054"/>
            <a:ext cx="7773293" cy="2936576"/>
          </a:xfrm>
        </p:spPr>
        <p:txBody>
          <a:bodyPr/>
          <a:lstStyle/>
          <a:p>
            <a:r>
              <a:rPr lang="de-DE" smtClean="0"/>
              <a:t>Mastertitelformat bearbeiten</a:t>
            </a:r>
            <a:endParaRPr lang="de-CH" dirty="0"/>
          </a:p>
        </p:txBody>
      </p:sp>
      <p:sp>
        <p:nvSpPr>
          <p:cNvPr id="3" name="Untertitel 2"/>
          <p:cNvSpPr>
            <a:spLocks noGrp="1"/>
          </p:cNvSpPr>
          <p:nvPr>
            <p:ph type="subTitle" idx="1"/>
          </p:nvPr>
        </p:nvSpPr>
        <p:spPr>
          <a:xfrm>
            <a:off x="1371824" y="3886647"/>
            <a:ext cx="6400354" cy="1752451"/>
          </a:xfrm>
          <a:prstGeom prst="rect">
            <a:avLst/>
          </a:prstGeo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de-DE" smtClean="0"/>
              <a:t>Master-Untertitelformat bearbeiten</a:t>
            </a:r>
            <a:endParaRPr lang="de-CH" dirty="0"/>
          </a:p>
        </p:txBody>
      </p:sp>
      <p:sp>
        <p:nvSpPr>
          <p:cNvPr id="4" name="Text Box 4"/>
          <p:cNvSpPr txBox="1">
            <a:spLocks noGrp="1" noChangeArrowheads="1"/>
          </p:cNvSpPr>
          <p:nvPr>
            <p:ph type="sldNum" sz="quarter" idx="10"/>
          </p:nvPr>
        </p:nvSpPr>
        <p:spPr>
          <a:ln/>
        </p:spPr>
        <p:txBody>
          <a:bodyPr/>
          <a:lstStyle>
            <a:lvl1pPr>
              <a:defRPr/>
            </a:lvl1pPr>
          </a:lstStyle>
          <a:p>
            <a:pPr>
              <a:defRPr/>
            </a:pPr>
            <a:fld id="{7FC778D8-B49F-E64F-AA10-87B5E6284838}" type="slidenum">
              <a:rPr lang="en-US"/>
              <a:pPr>
                <a:defRPr/>
              </a:pPr>
              <a:t>‹Nr.›</a:t>
            </a:fld>
            <a:endParaRPr lang="en-US" dirty="0"/>
          </a:p>
        </p:txBody>
      </p:sp>
    </p:spTree>
    <p:extLst>
      <p:ext uri="{BB962C8B-B14F-4D97-AF65-F5344CB8AC3E}">
        <p14:creationId xmlns:p14="http://schemas.microsoft.com/office/powerpoint/2010/main" val="81314083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p:cNvSpPr>
          <p:nvPr/>
        </p:nvSpPr>
        <p:spPr bwMode="auto">
          <a:xfrm>
            <a:off x="1598414" y="6098977"/>
            <a:ext cx="7563445" cy="616148"/>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de-CH">
              <a:cs typeface=".Aqua かな" charset="0"/>
            </a:endParaRPr>
          </a:p>
        </p:txBody>
      </p:sp>
      <p:pic>
        <p:nvPicPr>
          <p:cNvPr id="51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84" y="6098977"/>
            <a:ext cx="1089422" cy="62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4" name="Rectangle 3"/>
          <p:cNvSpPr>
            <a:spLocks/>
          </p:cNvSpPr>
          <p:nvPr/>
        </p:nvSpPr>
        <p:spPr bwMode="auto">
          <a:xfrm>
            <a:off x="0" y="6107906"/>
            <a:ext cx="348258" cy="616148"/>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de-CH">
              <a:cs typeface=".Aqua かな" charset="0"/>
            </a:endParaRPr>
          </a:p>
        </p:txBody>
      </p:sp>
      <p:sp>
        <p:nvSpPr>
          <p:cNvPr id="5125" name="Rectangle 4"/>
          <p:cNvSpPr>
            <a:spLocks/>
          </p:cNvSpPr>
          <p:nvPr/>
        </p:nvSpPr>
        <p:spPr bwMode="auto">
          <a:xfrm>
            <a:off x="0" y="0"/>
            <a:ext cx="9144000" cy="598289"/>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de-CH">
              <a:cs typeface=".Aqua かな" charset="0"/>
            </a:endParaRPr>
          </a:p>
        </p:txBody>
      </p:sp>
      <p:sp>
        <p:nvSpPr>
          <p:cNvPr id="5126" name="Rectangle 5"/>
          <p:cNvSpPr>
            <a:spLocks noGrp="1" noChangeArrowheads="1"/>
          </p:cNvSpPr>
          <p:nvPr>
            <p:ph type="title"/>
          </p:nvPr>
        </p:nvSpPr>
        <p:spPr bwMode="auto">
          <a:xfrm>
            <a:off x="331515" y="25673"/>
            <a:ext cx="8697516" cy="51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de-DE" smtClean="0">
                <a:sym typeface="Frutiger Next Pro Light" charset="0"/>
              </a:rPr>
              <a:t>Mastertitelformat bearbeiten</a:t>
            </a:r>
            <a:endParaRPr lang="en-US">
              <a:sym typeface="Frutiger Next Pro Light" charset="0"/>
            </a:endParaRPr>
          </a:p>
        </p:txBody>
      </p:sp>
      <p:sp>
        <p:nvSpPr>
          <p:cNvPr id="3" name="Rectangle 6"/>
          <p:cNvSpPr>
            <a:spLocks noGrp="1" noChangeArrowheads="1"/>
          </p:cNvSpPr>
          <p:nvPr>
            <p:ph type="body" idx="1"/>
          </p:nvPr>
        </p:nvSpPr>
        <p:spPr bwMode="auto">
          <a:xfrm>
            <a:off x="330398" y="803672"/>
            <a:ext cx="8697516" cy="493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de-DE" dirty="0" smtClean="0">
                <a:sym typeface="Frutiger Next Pro Light" charset="0"/>
              </a:rPr>
              <a:t>Mastertextformat bearbeiten</a:t>
            </a:r>
          </a:p>
          <a:p>
            <a:pPr lvl="1"/>
            <a:r>
              <a:rPr lang="de-DE" dirty="0" smtClean="0">
                <a:sym typeface="Frutiger Next Pro Light" charset="0"/>
              </a:rPr>
              <a:t>Zweite Ebene</a:t>
            </a:r>
          </a:p>
          <a:p>
            <a:pPr lvl="2"/>
            <a:r>
              <a:rPr lang="de-DE" dirty="0" smtClean="0">
                <a:sym typeface="Frutiger Next Pro Light" charset="0"/>
              </a:rPr>
              <a:t>Dritte Ebene</a:t>
            </a:r>
          </a:p>
          <a:p>
            <a:pPr lvl="3"/>
            <a:r>
              <a:rPr lang="de-DE" dirty="0" smtClean="0">
                <a:sym typeface="Frutiger Next Pro Light" charset="0"/>
              </a:rPr>
              <a:t>Vierte Ebene</a:t>
            </a:r>
          </a:p>
          <a:p>
            <a:pPr lvl="4"/>
            <a:r>
              <a:rPr lang="de-DE" dirty="0" smtClean="0">
                <a:sym typeface="Frutiger Next Pro Light" charset="0"/>
              </a:rPr>
              <a:t>Fünfte Ebene</a:t>
            </a:r>
            <a:endParaRPr lang="en-US" dirty="0">
              <a:sym typeface="Frutiger Next Pro Light" charset="0"/>
            </a:endParaRPr>
          </a:p>
        </p:txBody>
      </p:sp>
      <p:sp>
        <p:nvSpPr>
          <p:cNvPr id="2056" name="Text Box 8"/>
          <p:cNvSpPr txBox="1">
            <a:spLocks noGrp="1" noChangeArrowheads="1"/>
          </p:cNvSpPr>
          <p:nvPr>
            <p:ph type="sldNum" sz="quarter" idx="4"/>
          </p:nvPr>
        </p:nvSpPr>
        <p:spPr bwMode="auto">
          <a:xfrm>
            <a:off x="8832577" y="6327800"/>
            <a:ext cx="311423" cy="291331"/>
          </a:xfrm>
          <a:prstGeom prst="rect">
            <a:avLst/>
          </a:prstGeom>
          <a:noFill/>
          <a:ln w="12700">
            <a:noFill/>
            <a:miter lim="800000"/>
            <a:headEnd/>
            <a:tailEnd/>
          </a:ln>
          <a:effectLst/>
        </p:spPr>
        <p:txBody>
          <a:bodyPr vert="horz" wrap="none" lIns="0" tIns="0" rIns="0" bIns="0" numCol="1" anchor="t" anchorCtr="0" compatLnSpc="1">
            <a:prstTxWarp prst="textNoShape">
              <a:avLst/>
            </a:prstTxWarp>
          </a:bodyPr>
          <a:lstStyle>
            <a:lvl1pPr>
              <a:defRPr sz="1400" smtClean="0">
                <a:solidFill>
                  <a:srgbClr val="FFFFFF"/>
                </a:solidFill>
                <a:cs typeface="Frutiger Next Pro Light" charset="0"/>
              </a:defRPr>
            </a:lvl1pPr>
          </a:lstStyle>
          <a:p>
            <a:fld id="{7F99CCA9-8F3D-8041-8869-4915725F08C1}" type="slidenum">
              <a:rPr lang="en-US" smtClean="0"/>
              <a:pPr/>
              <a:t>‹Nr.›</a:t>
            </a:fld>
            <a:endParaRPr lang="en-US"/>
          </a:p>
        </p:txBody>
      </p:sp>
      <p:sp>
        <p:nvSpPr>
          <p:cNvPr id="5129" name="Rectangle 2"/>
          <p:cNvSpPr>
            <a:spLocks/>
          </p:cNvSpPr>
          <p:nvPr/>
        </p:nvSpPr>
        <p:spPr bwMode="auto">
          <a:xfrm>
            <a:off x="1814959" y="6327800"/>
            <a:ext cx="4616648"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pPr>
              <a:tabLst>
                <a:tab pos="7461605" algn="r"/>
              </a:tabLst>
            </a:pPr>
            <a:r>
              <a:rPr lang="en-US" sz="1400" dirty="0" smtClean="0">
                <a:solidFill>
                  <a:srgbClr val="FFFFFF"/>
                </a:solidFill>
                <a:cs typeface="Frutiger Next Pro Light" charset="0"/>
              </a:rPr>
              <a:t>Das </a:t>
            </a:r>
            <a:r>
              <a:rPr lang="en-US" sz="1400" dirty="0" err="1" smtClean="0">
                <a:solidFill>
                  <a:srgbClr val="FFFFFF"/>
                </a:solidFill>
                <a:cs typeface="Frutiger Next Pro Light" charset="0"/>
              </a:rPr>
              <a:t>Tausendjährige</a:t>
            </a:r>
            <a:r>
              <a:rPr lang="en-US" sz="1400" baseline="0" dirty="0" smtClean="0">
                <a:solidFill>
                  <a:srgbClr val="FFFFFF"/>
                </a:solidFill>
                <a:cs typeface="Frutiger Next Pro Light" charset="0"/>
              </a:rPr>
              <a:t> Reich</a:t>
            </a:r>
            <a:endParaRPr lang="en-US" sz="1400" dirty="0">
              <a:solidFill>
                <a:srgbClr val="FFFFFF"/>
              </a:solidFill>
              <a:cs typeface="Frutiger Next Pro Light" charset="0"/>
            </a:endParaRPr>
          </a:p>
        </p:txBody>
      </p:sp>
      <p:sp>
        <p:nvSpPr>
          <p:cNvPr id="5130" name="Rectangle 3"/>
          <p:cNvSpPr>
            <a:spLocks/>
          </p:cNvSpPr>
          <p:nvPr/>
        </p:nvSpPr>
        <p:spPr bwMode="auto">
          <a:xfrm>
            <a:off x="6065490" y="6327800"/>
            <a:ext cx="2705695"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r">
              <a:tabLst>
                <a:tab pos="7461605" algn="r"/>
              </a:tabLst>
            </a:pPr>
            <a:r>
              <a:rPr lang="en-US" sz="1400" dirty="0" smtClean="0">
                <a:solidFill>
                  <a:srgbClr val="FFFFFF"/>
                </a:solidFill>
                <a:cs typeface="Frutiger Next Pro Light" charset="0"/>
              </a:rPr>
              <a:t>Jacob Thiessen | 29.01.2017 | </a:t>
            </a:r>
            <a:endParaRPr lang="en-US" sz="1400" dirty="0">
              <a:solidFill>
                <a:srgbClr val="FFFFFF"/>
              </a:solidFill>
              <a:cs typeface="Frutiger Next Pro Light" charset="0"/>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8" r:id="rId6"/>
    <p:sldLayoutId id="2147483719" r:id="rId7"/>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432384" presetClass="entr" presetSubtype="65086208"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4432384" presetClass="entr" presetSubtype="65086208"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4432384" presetClass="entr" presetSubtype="65086208"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4432384" presetClass="entr" presetSubtype="65086208"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4432384" presetClass="entr" presetSubtype="65086208"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tmplLst>
          <p:tmpl lvl="1">
            <p:tnLst>
              <p:par>
                <p:cTn presetID="64432384" presetClass="entr" presetSubtype="65086208" fill="hold" nodeType="clickEffect">
                  <p:stCondLst>
                    <p:cond delay="0"/>
                  </p:stCondLst>
                  <p:childTnLst>
                    <p:set>
                      <p:cBhvr>
                        <p:cTn dur="1" fill="hold">
                          <p:stCondLst>
                            <p:cond delay="499"/>
                          </p:stCondLst>
                        </p:cTn>
                        <p:tgtEl>
                          <p:spTgt spid="3"/>
                        </p:tgtEl>
                        <p:attrNameLst>
                          <p:attrName>style.visibility</p:attrName>
                        </p:attrNameLst>
                      </p:cBhvr>
                      <p:to>
                        <p:strVal val="visible"/>
                      </p:to>
                    </p:set>
                  </p:childTnLst>
                </p:cTn>
              </p:par>
            </p:tnLst>
          </p:tmpl>
          <p:tmpl lvl="2">
            <p:tnLst>
              <p:par>
                <p:cTn presetID="64432384" presetClass="entr" presetSubtype="65086208" fill="hold" nodeType="clickEffect">
                  <p:stCondLst>
                    <p:cond delay="0"/>
                  </p:stCondLst>
                  <p:childTnLst>
                    <p:set>
                      <p:cBhvr>
                        <p:cTn dur="1" fill="hold">
                          <p:stCondLst>
                            <p:cond delay="499"/>
                          </p:stCondLst>
                        </p:cTn>
                        <p:tgtEl>
                          <p:spTgt spid="3"/>
                        </p:tgtEl>
                        <p:attrNameLst>
                          <p:attrName>style.visibility</p:attrName>
                        </p:attrNameLst>
                      </p:cBhvr>
                      <p:to>
                        <p:strVal val="visible"/>
                      </p:to>
                    </p:set>
                  </p:childTnLst>
                </p:cTn>
              </p:par>
            </p:tnLst>
          </p:tmpl>
          <p:tmpl lvl="3">
            <p:tnLst>
              <p:par>
                <p:cTn presetID="64432384" presetClass="entr" presetSubtype="65086208" fill="hold" nodeType="clickEffect">
                  <p:stCondLst>
                    <p:cond delay="0"/>
                  </p:stCondLst>
                  <p:childTnLst>
                    <p:set>
                      <p:cBhvr>
                        <p:cTn dur="1" fill="hold">
                          <p:stCondLst>
                            <p:cond delay="499"/>
                          </p:stCondLst>
                        </p:cTn>
                        <p:tgtEl>
                          <p:spTgt spid="3"/>
                        </p:tgtEl>
                        <p:attrNameLst>
                          <p:attrName>style.visibility</p:attrName>
                        </p:attrNameLst>
                      </p:cBhvr>
                      <p:to>
                        <p:strVal val="visible"/>
                      </p:to>
                    </p:set>
                  </p:childTnLst>
                </p:cTn>
              </p:par>
            </p:tnLst>
          </p:tmpl>
          <p:tmpl lvl="4">
            <p:tnLst>
              <p:par>
                <p:cTn presetID="64432384" presetClass="entr" presetSubtype="65086208" fill="hold" nodeType="clickEffect">
                  <p:stCondLst>
                    <p:cond delay="0"/>
                  </p:stCondLst>
                  <p:childTnLst>
                    <p:set>
                      <p:cBhvr>
                        <p:cTn dur="1" fill="hold">
                          <p:stCondLst>
                            <p:cond delay="499"/>
                          </p:stCondLst>
                        </p:cTn>
                        <p:tgtEl>
                          <p:spTgt spid="3"/>
                        </p:tgtEl>
                        <p:attrNameLst>
                          <p:attrName>style.visibility</p:attrName>
                        </p:attrNameLst>
                      </p:cBhvr>
                      <p:to>
                        <p:strVal val="visible"/>
                      </p:to>
                    </p:set>
                  </p:childTnLst>
                </p:cTn>
              </p:par>
            </p:tnLst>
          </p:tmpl>
          <p:tmpl lvl="5">
            <p:tnLst>
              <p:par>
                <p:cTn presetID="64432384" presetClass="entr" presetSubtype="65086208" fill="hold" nodeType="clickEffect">
                  <p:stCondLst>
                    <p:cond delay="0"/>
                  </p:stCondLst>
                  <p:childTnLst>
                    <p:set>
                      <p:cBhvr>
                        <p:cTn dur="1" fill="hold">
                          <p:stCondLst>
                            <p:cond delay="499"/>
                          </p:stCondLst>
                        </p:cTn>
                        <p:tgtEl>
                          <p:spTgt spid="3"/>
                        </p:tgtEl>
                        <p:attrNameLst>
                          <p:attrName>style.visibility</p:attrName>
                        </p:attrNameLst>
                      </p:cBhvr>
                      <p:to>
                        <p:strVal val="visible"/>
                      </p:to>
                    </p:set>
                  </p:childTnLst>
                </p:cTn>
              </p:par>
            </p:tnLst>
          </p:tmpl>
        </p:tmplLst>
      </p:bldP>
    </p:bldLst>
  </p:timing>
  <p:hf hdr="0" ftr="0" dt="0"/>
  <p:txStyles>
    <p:titleStyle>
      <a:lvl1pPr algn="l" rtl="0" eaLnBrk="1" fontAlgn="base" hangingPunct="1">
        <a:spcBef>
          <a:spcPct val="0"/>
        </a:spcBef>
        <a:spcAft>
          <a:spcPct val="0"/>
        </a:spcAft>
        <a:defRPr sz="3400">
          <a:solidFill>
            <a:srgbClr val="FFFFFF"/>
          </a:solidFill>
          <a:latin typeface="Arial" pitchFamily="34" charset="0"/>
          <a:ea typeface="+mj-ea"/>
          <a:cs typeface="Arial" pitchFamily="34" charset="0"/>
          <a:sym typeface="Frutiger Next Pro Light" charset="0"/>
        </a:defRPr>
      </a:lvl1pPr>
      <a:lvl2pPr algn="l" rtl="0" eaLnBrk="1" fontAlgn="base" hangingPunct="1">
        <a:spcBef>
          <a:spcPct val="0"/>
        </a:spcBef>
        <a:spcAft>
          <a:spcPct val="0"/>
        </a:spcAft>
        <a:defRPr sz="3400">
          <a:solidFill>
            <a:srgbClr val="FFFFFF"/>
          </a:solidFill>
          <a:latin typeface="Arial" charset="0"/>
          <a:ea typeface=".Aqua かな" charset="0"/>
          <a:cs typeface="Arial" charset="0"/>
          <a:sym typeface="Frutiger Next Pro Light" charset="0"/>
        </a:defRPr>
      </a:lvl2pPr>
      <a:lvl3pPr algn="l" rtl="0" eaLnBrk="1" fontAlgn="base" hangingPunct="1">
        <a:spcBef>
          <a:spcPct val="0"/>
        </a:spcBef>
        <a:spcAft>
          <a:spcPct val="0"/>
        </a:spcAft>
        <a:defRPr sz="3400">
          <a:solidFill>
            <a:srgbClr val="FFFFFF"/>
          </a:solidFill>
          <a:latin typeface="Arial" charset="0"/>
          <a:ea typeface=".Aqua かな" charset="0"/>
          <a:cs typeface="Arial" charset="0"/>
          <a:sym typeface="Frutiger Next Pro Light" charset="0"/>
        </a:defRPr>
      </a:lvl3pPr>
      <a:lvl4pPr algn="l" rtl="0" eaLnBrk="1" fontAlgn="base" hangingPunct="1">
        <a:spcBef>
          <a:spcPct val="0"/>
        </a:spcBef>
        <a:spcAft>
          <a:spcPct val="0"/>
        </a:spcAft>
        <a:defRPr sz="3400">
          <a:solidFill>
            <a:srgbClr val="FFFFFF"/>
          </a:solidFill>
          <a:latin typeface="Arial" charset="0"/>
          <a:ea typeface=".Aqua かな" charset="0"/>
          <a:cs typeface="Arial" charset="0"/>
          <a:sym typeface="Frutiger Next Pro Light" charset="0"/>
        </a:defRPr>
      </a:lvl4pPr>
      <a:lvl5pPr algn="l" rtl="0" eaLnBrk="1" fontAlgn="base" hangingPunct="1">
        <a:spcBef>
          <a:spcPct val="0"/>
        </a:spcBef>
        <a:spcAft>
          <a:spcPct val="0"/>
        </a:spcAft>
        <a:defRPr sz="3400">
          <a:solidFill>
            <a:srgbClr val="FFFFFF"/>
          </a:solidFill>
          <a:latin typeface="Arial" charset="0"/>
          <a:ea typeface=".Aqua かな" charset="0"/>
          <a:cs typeface="Arial" charset="0"/>
          <a:sym typeface="Frutiger Next Pro Light" charset="0"/>
        </a:defRPr>
      </a:lvl5pPr>
      <a:lvl6pPr marL="321457" algn="l" rtl="0" eaLnBrk="1" fontAlgn="base" hangingPunct="1">
        <a:spcBef>
          <a:spcPct val="0"/>
        </a:spcBef>
        <a:spcAft>
          <a:spcPct val="0"/>
        </a:spcAft>
        <a:defRPr sz="3400">
          <a:solidFill>
            <a:srgbClr val="FFFFFF"/>
          </a:solidFill>
          <a:latin typeface="Frutiger Next Pro Light" charset="0"/>
          <a:ea typeface=".Aqua かな" charset="0"/>
          <a:cs typeface=".Aqua かな" charset="0"/>
          <a:sym typeface="Frutiger Next Pro Light" charset="0"/>
        </a:defRPr>
      </a:lvl6pPr>
      <a:lvl7pPr marL="642915" algn="l" rtl="0" eaLnBrk="1" fontAlgn="base" hangingPunct="1">
        <a:spcBef>
          <a:spcPct val="0"/>
        </a:spcBef>
        <a:spcAft>
          <a:spcPct val="0"/>
        </a:spcAft>
        <a:defRPr sz="3400">
          <a:solidFill>
            <a:srgbClr val="FFFFFF"/>
          </a:solidFill>
          <a:latin typeface="Frutiger Next Pro Light" charset="0"/>
          <a:ea typeface=".Aqua かな" charset="0"/>
          <a:cs typeface=".Aqua かな" charset="0"/>
          <a:sym typeface="Frutiger Next Pro Light" charset="0"/>
        </a:defRPr>
      </a:lvl7pPr>
      <a:lvl8pPr marL="964372" algn="l" rtl="0" eaLnBrk="1" fontAlgn="base" hangingPunct="1">
        <a:spcBef>
          <a:spcPct val="0"/>
        </a:spcBef>
        <a:spcAft>
          <a:spcPct val="0"/>
        </a:spcAft>
        <a:defRPr sz="3400">
          <a:solidFill>
            <a:srgbClr val="FFFFFF"/>
          </a:solidFill>
          <a:latin typeface="Frutiger Next Pro Light" charset="0"/>
          <a:ea typeface=".Aqua かな" charset="0"/>
          <a:cs typeface=".Aqua かな" charset="0"/>
          <a:sym typeface="Frutiger Next Pro Light" charset="0"/>
        </a:defRPr>
      </a:lvl8pPr>
      <a:lvl9pPr marL="1285829" algn="l" rtl="0" eaLnBrk="1" fontAlgn="base" hangingPunct="1">
        <a:spcBef>
          <a:spcPct val="0"/>
        </a:spcBef>
        <a:spcAft>
          <a:spcPct val="0"/>
        </a:spcAft>
        <a:defRPr sz="3400">
          <a:solidFill>
            <a:srgbClr val="FFFFFF"/>
          </a:solidFill>
          <a:latin typeface="Frutiger Next Pro Light" charset="0"/>
          <a:ea typeface=".Aqua かな" charset="0"/>
          <a:cs typeface=".Aqua かな" charset="0"/>
          <a:sym typeface="Frutiger Next Pro Light" charset="0"/>
        </a:defRPr>
      </a:lvl9pPr>
    </p:titleStyle>
    <p:bodyStyle>
      <a:lvl1pPr marL="380615" indent="-380615" algn="l" rtl="0" eaLnBrk="1" fontAlgn="base" hangingPunct="1">
        <a:spcBef>
          <a:spcPts val="703"/>
        </a:spcBef>
        <a:spcAft>
          <a:spcPct val="0"/>
        </a:spcAft>
        <a:buFont typeface="Arial" charset="0"/>
        <a:defRPr sz="3400">
          <a:solidFill>
            <a:schemeClr val="tx1"/>
          </a:solidFill>
          <a:latin typeface="Arial" pitchFamily="34" charset="0"/>
          <a:ea typeface="+mn-ea"/>
          <a:cs typeface="Arial" pitchFamily="34" charset="0"/>
          <a:sym typeface="Frutiger Next Pro Light" charset="0"/>
        </a:defRPr>
      </a:lvl1pPr>
      <a:lvl2pPr marL="630637" indent="-246674" algn="l" rtl="0" eaLnBrk="1" fontAlgn="base" hangingPunct="1">
        <a:spcBef>
          <a:spcPts val="703"/>
        </a:spcBef>
        <a:spcAft>
          <a:spcPct val="0"/>
        </a:spcAft>
        <a:buClr>
          <a:srgbClr val="000000"/>
        </a:buClr>
        <a:buSzPct val="100000"/>
        <a:buFont typeface="Frutiger Next Pro Light" charset="0"/>
        <a:buChar char="-"/>
        <a:defRPr sz="3000">
          <a:solidFill>
            <a:schemeClr val="tx1"/>
          </a:solidFill>
          <a:latin typeface="Arial" pitchFamily="34" charset="0"/>
          <a:ea typeface="+mn-ea"/>
          <a:cs typeface="Arial" pitchFamily="34" charset="0"/>
          <a:sym typeface="Frutiger Next Pro Light" charset="0"/>
        </a:defRPr>
      </a:lvl2pPr>
      <a:lvl3pPr marL="982231" indent="-178587" algn="l" rtl="0" eaLnBrk="1" fontAlgn="base" hangingPunct="1">
        <a:spcBef>
          <a:spcPts val="703"/>
        </a:spcBef>
        <a:spcAft>
          <a:spcPct val="0"/>
        </a:spcAft>
        <a:buClr>
          <a:srgbClr val="000000"/>
        </a:buClr>
        <a:buSzPct val="100000"/>
        <a:buFont typeface="Frutiger Next Pro Light" charset="0"/>
        <a:buChar char="-"/>
        <a:defRPr sz="2700">
          <a:solidFill>
            <a:schemeClr val="tx1"/>
          </a:solidFill>
          <a:latin typeface="Arial" pitchFamily="34" charset="0"/>
          <a:ea typeface="+mn-ea"/>
          <a:cs typeface="Arial" pitchFamily="34" charset="0"/>
          <a:sym typeface="Frutiger Next Pro Light" charset="0"/>
        </a:defRPr>
      </a:lvl3pPr>
      <a:lvl4pPr marL="1401911" indent="-178587" algn="l" rtl="0" eaLnBrk="1" fontAlgn="base" hangingPunct="1">
        <a:spcBef>
          <a:spcPts val="703"/>
        </a:spcBef>
        <a:spcAft>
          <a:spcPct val="0"/>
        </a:spcAft>
        <a:buClr>
          <a:srgbClr val="000000"/>
        </a:buClr>
        <a:buSzPct val="100000"/>
        <a:buFont typeface="Frutiger Next Pro Light" charset="0"/>
        <a:buChar char="-"/>
        <a:defRPr sz="2300">
          <a:solidFill>
            <a:schemeClr val="tx1"/>
          </a:solidFill>
          <a:latin typeface="Arial" pitchFamily="34" charset="0"/>
          <a:ea typeface="+mn-ea"/>
          <a:cs typeface="Arial" pitchFamily="34" charset="0"/>
          <a:sym typeface="Frutiger Next Pro Light" charset="0"/>
        </a:defRPr>
      </a:lvl4pPr>
      <a:lvl5pPr marL="1821591" indent="-178587" algn="l" rtl="0" eaLnBrk="1" fontAlgn="base" hangingPunct="1">
        <a:spcBef>
          <a:spcPts val="703"/>
        </a:spcBef>
        <a:spcAft>
          <a:spcPct val="0"/>
        </a:spcAft>
        <a:buClr>
          <a:srgbClr val="000000"/>
        </a:buClr>
        <a:buSzPct val="100000"/>
        <a:buFont typeface="Frutiger Next Pro Light" charset="0"/>
        <a:buChar char="-"/>
        <a:defRPr sz="2000">
          <a:solidFill>
            <a:schemeClr val="tx1"/>
          </a:solidFill>
          <a:latin typeface="Arial" pitchFamily="34" charset="0"/>
          <a:ea typeface="+mn-ea"/>
          <a:cs typeface="Arial" pitchFamily="34" charset="0"/>
          <a:sym typeface="Frutiger Next Pro Light" charset="0"/>
        </a:defRPr>
      </a:lvl5pPr>
      <a:lvl6pPr marL="2143049" indent="-178587" algn="l" rtl="0" eaLnBrk="1" fontAlgn="base" hangingPunct="1">
        <a:spcBef>
          <a:spcPts val="703"/>
        </a:spcBef>
        <a:spcAft>
          <a:spcPct val="0"/>
        </a:spcAft>
        <a:buClr>
          <a:srgbClr val="000000"/>
        </a:buClr>
        <a:buSzPct val="100000"/>
        <a:buFont typeface="Frutiger Next Pro Light" charset="0"/>
        <a:buChar char="-"/>
        <a:defRPr sz="2000">
          <a:solidFill>
            <a:schemeClr val="tx1"/>
          </a:solidFill>
          <a:latin typeface="+mn-lt"/>
          <a:ea typeface="+mn-ea"/>
          <a:cs typeface="+mn-cs"/>
          <a:sym typeface="Frutiger Next Pro Light" charset="0"/>
        </a:defRPr>
      </a:lvl6pPr>
      <a:lvl7pPr marL="2464506" indent="-178587" algn="l" rtl="0" eaLnBrk="1" fontAlgn="base" hangingPunct="1">
        <a:spcBef>
          <a:spcPts val="703"/>
        </a:spcBef>
        <a:spcAft>
          <a:spcPct val="0"/>
        </a:spcAft>
        <a:buClr>
          <a:srgbClr val="000000"/>
        </a:buClr>
        <a:buSzPct val="100000"/>
        <a:buFont typeface="Frutiger Next Pro Light" charset="0"/>
        <a:buChar char="-"/>
        <a:defRPr sz="2000">
          <a:solidFill>
            <a:schemeClr val="tx1"/>
          </a:solidFill>
          <a:latin typeface="+mn-lt"/>
          <a:ea typeface="+mn-ea"/>
          <a:cs typeface="+mn-cs"/>
          <a:sym typeface="Frutiger Next Pro Light" charset="0"/>
        </a:defRPr>
      </a:lvl7pPr>
      <a:lvl8pPr marL="2785963" indent="-178587" algn="l" rtl="0" eaLnBrk="1" fontAlgn="base" hangingPunct="1">
        <a:spcBef>
          <a:spcPts val="703"/>
        </a:spcBef>
        <a:spcAft>
          <a:spcPct val="0"/>
        </a:spcAft>
        <a:buClr>
          <a:srgbClr val="000000"/>
        </a:buClr>
        <a:buSzPct val="100000"/>
        <a:buFont typeface="Frutiger Next Pro Light" charset="0"/>
        <a:buChar char="-"/>
        <a:defRPr sz="2000">
          <a:solidFill>
            <a:schemeClr val="tx1"/>
          </a:solidFill>
          <a:latin typeface="+mn-lt"/>
          <a:ea typeface="+mn-ea"/>
          <a:cs typeface="+mn-cs"/>
          <a:sym typeface="Frutiger Next Pro Light" charset="0"/>
        </a:defRPr>
      </a:lvl8pPr>
      <a:lvl9pPr marL="3107421" indent="-178587" algn="l" rtl="0" eaLnBrk="1" fontAlgn="base" hangingPunct="1">
        <a:spcBef>
          <a:spcPts val="703"/>
        </a:spcBef>
        <a:spcAft>
          <a:spcPct val="0"/>
        </a:spcAft>
        <a:buClr>
          <a:srgbClr val="000000"/>
        </a:buClr>
        <a:buSzPct val="100000"/>
        <a:buFont typeface="Frutiger Next Pro Light" charset="0"/>
        <a:buChar char="-"/>
        <a:defRPr sz="2000">
          <a:solidFill>
            <a:schemeClr val="tx1"/>
          </a:solidFill>
          <a:latin typeface="+mn-lt"/>
          <a:ea typeface="+mn-ea"/>
          <a:cs typeface="+mn-cs"/>
          <a:sym typeface="Frutiger Next Pro Light" charset="0"/>
        </a:defRPr>
      </a:lvl9pPr>
    </p:bodyStyle>
    <p:otherStyle>
      <a:defPPr>
        <a:defRPr lang="de-DE"/>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hbasel.ch"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500">
                <a:solidFill>
                  <a:srgbClr val="000000"/>
                </a:solidFill>
                <a:latin typeface="Frutiger Next Pro Light" charset="0"/>
                <a:ea typeface="ＭＳ Ｐゴシック" charset="0"/>
                <a:cs typeface="ＭＳ Ｐゴシック" charset="0"/>
                <a:sym typeface="Frutiger Next Pro Light" charset="0"/>
              </a:defRPr>
            </a:lvl1pPr>
            <a:lvl2pPr marL="522368" indent="-200911" eaLnBrk="0" hangingPunct="0">
              <a:defRPr sz="2500">
                <a:solidFill>
                  <a:srgbClr val="000000"/>
                </a:solidFill>
                <a:latin typeface="Frutiger Next Pro Light" charset="0"/>
                <a:ea typeface="ＭＳ Ｐゴシック" charset="0"/>
                <a:sym typeface="Frutiger Next Pro Light" charset="0"/>
              </a:defRPr>
            </a:lvl2pPr>
            <a:lvl3pPr marL="803643" indent="-160729" eaLnBrk="0" hangingPunct="0">
              <a:defRPr sz="2500">
                <a:solidFill>
                  <a:srgbClr val="000000"/>
                </a:solidFill>
                <a:latin typeface="Frutiger Next Pro Light" charset="0"/>
                <a:ea typeface="ＭＳ Ｐゴシック" charset="0"/>
                <a:sym typeface="Frutiger Next Pro Light" charset="0"/>
              </a:defRPr>
            </a:lvl3pPr>
            <a:lvl4pPr marL="1125101" indent="-160729" eaLnBrk="0" hangingPunct="0">
              <a:defRPr sz="2500">
                <a:solidFill>
                  <a:srgbClr val="000000"/>
                </a:solidFill>
                <a:latin typeface="Frutiger Next Pro Light" charset="0"/>
                <a:ea typeface="ＭＳ Ｐゴシック" charset="0"/>
                <a:sym typeface="Frutiger Next Pro Light" charset="0"/>
              </a:defRPr>
            </a:lvl4pPr>
            <a:lvl5pPr marL="1446558" indent="-160729" eaLnBrk="0" hangingPunct="0">
              <a:defRPr sz="2500">
                <a:solidFill>
                  <a:srgbClr val="000000"/>
                </a:solidFill>
                <a:latin typeface="Frutiger Next Pro Light" charset="0"/>
                <a:ea typeface="ＭＳ Ｐゴシック" charset="0"/>
                <a:sym typeface="Frutiger Next Pro Light" charset="0"/>
              </a:defRPr>
            </a:lvl5pPr>
            <a:lvl6pPr marL="1768015" indent="-160729" eaLnBrk="0" fontAlgn="base" hangingPunct="0">
              <a:spcBef>
                <a:spcPct val="0"/>
              </a:spcBef>
              <a:spcAft>
                <a:spcPct val="0"/>
              </a:spcAft>
              <a:defRPr sz="2500">
                <a:solidFill>
                  <a:srgbClr val="000000"/>
                </a:solidFill>
                <a:latin typeface="Frutiger Next Pro Light" charset="0"/>
                <a:ea typeface="ＭＳ Ｐゴシック" charset="0"/>
                <a:sym typeface="Frutiger Next Pro Light" charset="0"/>
              </a:defRPr>
            </a:lvl6pPr>
            <a:lvl7pPr marL="2089473" indent="-160729" eaLnBrk="0" fontAlgn="base" hangingPunct="0">
              <a:spcBef>
                <a:spcPct val="0"/>
              </a:spcBef>
              <a:spcAft>
                <a:spcPct val="0"/>
              </a:spcAft>
              <a:defRPr sz="2500">
                <a:solidFill>
                  <a:srgbClr val="000000"/>
                </a:solidFill>
                <a:latin typeface="Frutiger Next Pro Light" charset="0"/>
                <a:ea typeface="ＭＳ Ｐゴシック" charset="0"/>
                <a:sym typeface="Frutiger Next Pro Light" charset="0"/>
              </a:defRPr>
            </a:lvl7pPr>
            <a:lvl8pPr marL="2410930" indent="-160729" eaLnBrk="0" fontAlgn="base" hangingPunct="0">
              <a:spcBef>
                <a:spcPct val="0"/>
              </a:spcBef>
              <a:spcAft>
                <a:spcPct val="0"/>
              </a:spcAft>
              <a:defRPr sz="2500">
                <a:solidFill>
                  <a:srgbClr val="000000"/>
                </a:solidFill>
                <a:latin typeface="Frutiger Next Pro Light" charset="0"/>
                <a:ea typeface="ＭＳ Ｐゴシック" charset="0"/>
                <a:sym typeface="Frutiger Next Pro Light" charset="0"/>
              </a:defRPr>
            </a:lvl8pPr>
            <a:lvl9pPr marL="2732387" indent="-160729" eaLnBrk="0" fontAlgn="base" hangingPunct="0">
              <a:spcBef>
                <a:spcPct val="0"/>
              </a:spcBef>
              <a:spcAft>
                <a:spcPct val="0"/>
              </a:spcAft>
              <a:defRPr sz="2500">
                <a:solidFill>
                  <a:srgbClr val="000000"/>
                </a:solidFill>
                <a:latin typeface="Frutiger Next Pro Light" charset="0"/>
                <a:ea typeface="ＭＳ Ｐゴシック" charset="0"/>
                <a:sym typeface="Frutiger Next Pro Light" charset="0"/>
              </a:defRPr>
            </a:lvl9pPr>
          </a:lstStyle>
          <a:p>
            <a:pPr eaLnBrk="1" hangingPunct="1"/>
            <a:fld id="{57696015-7B45-9845-9DF1-CB77320C816B}" type="slidenum">
              <a:rPr lang="en-US" sz="1400">
                <a:solidFill>
                  <a:srgbClr val="FFFFFF"/>
                </a:solidFill>
                <a:latin typeface="Arial" charset="0"/>
                <a:cs typeface="Frutiger Next Pro Light" charset="0"/>
              </a:rPr>
              <a:pPr eaLnBrk="1" hangingPunct="1"/>
              <a:t>1</a:t>
            </a:fld>
            <a:endParaRPr lang="en-US" sz="1400">
              <a:solidFill>
                <a:srgbClr val="FFFFFF"/>
              </a:solidFill>
              <a:latin typeface="Arial" charset="0"/>
              <a:cs typeface="Frutiger Next Pro Light" charset="0"/>
            </a:endParaRPr>
          </a:p>
        </p:txBody>
      </p:sp>
      <p:sp>
        <p:nvSpPr>
          <p:cNvPr id="11266" name="Rectangle 1"/>
          <p:cNvSpPr>
            <a:spLocks noGrp="1" noChangeArrowheads="1"/>
          </p:cNvSpPr>
          <p:nvPr>
            <p:ph type="title"/>
          </p:nvPr>
        </p:nvSpPr>
        <p:spPr>
          <a:xfrm>
            <a:off x="323528" y="908720"/>
            <a:ext cx="8552074" cy="4968552"/>
          </a:xfrm>
        </p:spPr>
        <p:txBody>
          <a:bodyPr/>
          <a:lstStyle/>
          <a:p>
            <a:pPr algn="ctr">
              <a:lnSpc>
                <a:spcPts val="2300"/>
              </a:lnSpc>
              <a:spcBef>
                <a:spcPts val="0"/>
              </a:spcBef>
              <a:spcAft>
                <a:spcPts val="0"/>
              </a:spcAft>
            </a:pPr>
            <a:r>
              <a:rPr lang="de-DE" sz="4200" dirty="0" smtClean="0">
                <a:solidFill>
                  <a:schemeClr val="accent2"/>
                </a:solidFill>
                <a:latin typeface="Arial Rounded MT Bold" charset="0"/>
              </a:rPr>
              <a:t/>
            </a:r>
            <a:br>
              <a:rPr lang="de-DE" sz="4200" dirty="0" smtClean="0">
                <a:solidFill>
                  <a:schemeClr val="accent2"/>
                </a:solidFill>
                <a:latin typeface="Arial Rounded MT Bold" charset="0"/>
              </a:rPr>
            </a:br>
            <a:r>
              <a:rPr lang="de-DE" sz="4200" dirty="0" smtClean="0">
                <a:solidFill>
                  <a:schemeClr val="accent2"/>
                </a:solidFill>
                <a:latin typeface="Arial Rounded MT Bold" charset="0"/>
              </a:rPr>
              <a:t>Das Tausendjährige Reich</a:t>
            </a:r>
            <a:r>
              <a:rPr lang="de-DE" sz="4200" dirty="0" smtClean="0">
                <a:solidFill>
                  <a:srgbClr val="0000FF"/>
                </a:solidFill>
              </a:rPr>
              <a:t/>
            </a:r>
            <a:br>
              <a:rPr lang="de-DE" sz="4200" dirty="0" smtClean="0">
                <a:solidFill>
                  <a:srgbClr val="0000FF"/>
                </a:solidFill>
              </a:rPr>
            </a:br>
            <a:r>
              <a:rPr lang="de-DE" sz="4200" dirty="0" smtClean="0">
                <a:solidFill>
                  <a:srgbClr val="0000FF"/>
                </a:solidFill>
              </a:rPr>
              <a:t/>
            </a:r>
            <a:br>
              <a:rPr lang="de-DE" sz="4200" dirty="0" smtClean="0">
                <a:solidFill>
                  <a:srgbClr val="0000FF"/>
                </a:solidFill>
              </a:rPr>
            </a:br>
            <a:r>
              <a:rPr lang="de-DE" sz="4200" dirty="0" smtClean="0">
                <a:solidFill>
                  <a:srgbClr val="0000FF"/>
                </a:solidFill>
              </a:rPr>
              <a:t/>
            </a:r>
            <a:br>
              <a:rPr lang="de-DE" sz="4200" dirty="0" smtClean="0">
                <a:solidFill>
                  <a:srgbClr val="0000FF"/>
                </a:solidFill>
              </a:rPr>
            </a:br>
            <a:r>
              <a:rPr lang="de-DE" sz="4200" dirty="0">
                <a:solidFill>
                  <a:srgbClr val="0000FF"/>
                </a:solidFill>
              </a:rPr>
              <a:t/>
            </a:r>
            <a:br>
              <a:rPr lang="de-DE" sz="4200" dirty="0">
                <a:solidFill>
                  <a:srgbClr val="0000FF"/>
                </a:solidFill>
              </a:rPr>
            </a:br>
            <a:r>
              <a:rPr lang="de-DE" sz="4200" dirty="0">
                <a:solidFill>
                  <a:srgbClr val="0000FF"/>
                </a:solidFill>
              </a:rPr>
              <a:t/>
            </a:r>
            <a:br>
              <a:rPr lang="de-DE" sz="4200" dirty="0">
                <a:solidFill>
                  <a:srgbClr val="0000FF"/>
                </a:solidFill>
              </a:rPr>
            </a:br>
            <a:r>
              <a:rPr lang="de-DE" sz="4200" dirty="0" smtClean="0">
                <a:solidFill>
                  <a:srgbClr val="0000FF"/>
                </a:solidFill>
              </a:rPr>
              <a:t/>
            </a:r>
            <a:br>
              <a:rPr lang="de-DE" sz="4200" dirty="0" smtClean="0">
                <a:solidFill>
                  <a:srgbClr val="0000FF"/>
                </a:solidFill>
              </a:rPr>
            </a:br>
            <a:r>
              <a:rPr lang="de-DE" sz="4200" dirty="0" smtClean="0">
                <a:solidFill>
                  <a:srgbClr val="0000FF"/>
                </a:solidFill>
              </a:rPr>
              <a:t/>
            </a:r>
            <a:br>
              <a:rPr lang="de-DE" sz="4200" dirty="0" smtClean="0">
                <a:solidFill>
                  <a:srgbClr val="0000FF"/>
                </a:solidFill>
              </a:rPr>
            </a:br>
            <a:r>
              <a:rPr lang="de-DE" sz="4200" dirty="0" smtClean="0">
                <a:solidFill>
                  <a:srgbClr val="0000FF"/>
                </a:solidFill>
              </a:rPr>
              <a:t/>
            </a:r>
            <a:br>
              <a:rPr lang="de-DE" sz="4200" dirty="0" smtClean="0">
                <a:solidFill>
                  <a:srgbClr val="0000FF"/>
                </a:solidFill>
              </a:rPr>
            </a:br>
            <a:r>
              <a:rPr lang="de-DE" sz="2000" dirty="0" smtClean="0">
                <a:solidFill>
                  <a:srgbClr val="333399"/>
                </a:solidFill>
                <a:latin typeface="Arial Rounded MT Bold" charset="0"/>
              </a:rPr>
              <a:t>Prof. Dr. Jacob Thiessen, STH Basel</a:t>
            </a:r>
            <a:r>
              <a:rPr lang="de-DE" sz="1700" dirty="0" smtClean="0">
                <a:solidFill>
                  <a:srgbClr val="0000FF"/>
                </a:solidFill>
                <a:latin typeface="Arial Rounded MT Bold" charset="0"/>
              </a:rPr>
              <a:t/>
            </a:r>
            <a:br>
              <a:rPr lang="de-DE" sz="1700" dirty="0" smtClean="0">
                <a:solidFill>
                  <a:srgbClr val="0000FF"/>
                </a:solidFill>
                <a:latin typeface="Arial Rounded MT Bold" charset="0"/>
              </a:rPr>
            </a:br>
            <a:r>
              <a:rPr lang="de-DE" sz="1400" dirty="0" smtClean="0">
                <a:solidFill>
                  <a:srgbClr val="0000FF"/>
                </a:solidFill>
                <a:latin typeface="Arial Rounded MT Bold" charset="0"/>
                <a:hlinkClick r:id="rId3"/>
              </a:rPr>
              <a:t>www.sthbasel.ch</a:t>
            </a:r>
            <a:r>
              <a:rPr lang="de-DE" sz="1400" dirty="0" smtClean="0">
                <a:solidFill>
                  <a:srgbClr val="0000FF"/>
                </a:solidFill>
                <a:latin typeface="Arial Rounded MT Bold" charset="0"/>
              </a:rPr>
              <a:t/>
            </a:r>
            <a:br>
              <a:rPr lang="de-DE" sz="1400" dirty="0" smtClean="0">
                <a:solidFill>
                  <a:srgbClr val="0000FF"/>
                </a:solidFill>
                <a:latin typeface="Arial Rounded MT Bold" charset="0"/>
              </a:rPr>
            </a:br>
            <a:r>
              <a:rPr lang="de-DE" sz="1400" dirty="0" smtClean="0">
                <a:solidFill>
                  <a:srgbClr val="0000FF"/>
                </a:solidFill>
                <a:latin typeface="Arial Rounded MT Bold" charset="0"/>
              </a:rPr>
              <a:t/>
            </a:r>
            <a:br>
              <a:rPr lang="de-DE" sz="1400" dirty="0" smtClean="0">
                <a:solidFill>
                  <a:srgbClr val="0000FF"/>
                </a:solidFill>
                <a:latin typeface="Arial Rounded MT Bold" charset="0"/>
              </a:rPr>
            </a:br>
            <a:r>
              <a:rPr lang="de-DE" sz="1400" dirty="0">
                <a:solidFill>
                  <a:schemeClr val="tx1"/>
                </a:solidFill>
                <a:latin typeface="Arial Rounded MT Bold" charset="0"/>
              </a:rPr>
              <a:t/>
            </a:r>
            <a:br>
              <a:rPr lang="de-DE" sz="1400" dirty="0">
                <a:solidFill>
                  <a:schemeClr val="tx1"/>
                </a:solidFill>
                <a:latin typeface="Arial Rounded MT Bold" charset="0"/>
              </a:rPr>
            </a:br>
            <a:r>
              <a:rPr lang="de-DE" sz="1400" dirty="0">
                <a:solidFill>
                  <a:schemeClr val="tx1"/>
                </a:solidFill>
                <a:latin typeface="Arial Rounded MT Bold" charset="0"/>
              </a:rPr>
              <a:t>Vgl. J. Thiessen, Biblische Glaubenslehre.</a:t>
            </a:r>
            <a:br>
              <a:rPr lang="de-DE" sz="1400" dirty="0">
                <a:solidFill>
                  <a:schemeClr val="tx1"/>
                </a:solidFill>
                <a:latin typeface="Arial Rounded MT Bold" charset="0"/>
              </a:rPr>
            </a:br>
            <a:r>
              <a:rPr lang="de-DE" sz="1400" dirty="0">
                <a:solidFill>
                  <a:schemeClr val="tx1"/>
                </a:solidFill>
                <a:latin typeface="Arial Rounded MT Bold" charset="0"/>
              </a:rPr>
              <a:t>Eine systematische Theologie für die Gemeinde,</a:t>
            </a:r>
            <a:br>
              <a:rPr lang="de-DE" sz="1400" dirty="0">
                <a:solidFill>
                  <a:schemeClr val="tx1"/>
                </a:solidFill>
                <a:latin typeface="Arial Rounded MT Bold" charset="0"/>
              </a:rPr>
            </a:br>
            <a:r>
              <a:rPr lang="de-DE" sz="1400" dirty="0">
                <a:solidFill>
                  <a:schemeClr val="tx1"/>
                </a:solidFill>
                <a:latin typeface="Arial Rounded MT Bold" charset="0"/>
              </a:rPr>
              <a:t>Nürnberg: VTR, 2004, </a:t>
            </a:r>
            <a:r>
              <a:rPr lang="de-DE" sz="1400" dirty="0" smtClean="0">
                <a:solidFill>
                  <a:schemeClr val="tx1"/>
                </a:solidFill>
                <a:latin typeface="Arial Rounded MT Bold" charset="0"/>
              </a:rPr>
              <a:t>S</a:t>
            </a:r>
            <a:r>
              <a:rPr lang="de-DE" sz="1400" dirty="0">
                <a:solidFill>
                  <a:schemeClr val="tx1"/>
                </a:solidFill>
                <a:latin typeface="Arial Rounded MT Bold" charset="0"/>
              </a:rPr>
              <a:t>. 211ff</a:t>
            </a:r>
            <a:r>
              <a:rPr lang="de-DE" sz="1400" dirty="0" smtClean="0">
                <a:solidFill>
                  <a:schemeClr val="tx1"/>
                </a:solidFill>
                <a:latin typeface="Arial Rounded MT Bold" charset="0"/>
              </a:rPr>
              <a:t>.</a:t>
            </a:r>
            <a:endParaRPr lang="de-DE" sz="1400" dirty="0">
              <a:solidFill>
                <a:schemeClr val="tx1"/>
              </a:solidFill>
              <a:latin typeface="Arial" charset="0"/>
              <a:cs typeface=".Aqua かな" charset="0"/>
            </a:endParaRPr>
          </a:p>
        </p:txBody>
      </p:sp>
      <p:sp>
        <p:nvSpPr>
          <p:cNvPr id="2" name="Textfeld 1"/>
          <p:cNvSpPr txBox="1"/>
          <p:nvPr/>
        </p:nvSpPr>
        <p:spPr>
          <a:xfrm>
            <a:off x="2655094" y="6429375"/>
            <a:ext cx="129843" cy="443631"/>
          </a:xfrm>
          <a:prstGeom prst="rect">
            <a:avLst/>
          </a:prstGeom>
          <a:noFill/>
        </p:spPr>
        <p:txBody>
          <a:bodyPr wrap="none" lIns="64291" tIns="32146" rIns="64291" bIns="32146" rtlCol="0">
            <a:spAutoFit/>
          </a:bodyPr>
          <a:lstStyle/>
          <a:p>
            <a:endParaRPr lang="de-DE" dirty="0"/>
          </a:p>
        </p:txBody>
      </p:sp>
    </p:spTree>
    <p:extLst>
      <p:ext uri="{BB962C8B-B14F-4D97-AF65-F5344CB8AC3E}">
        <p14:creationId xmlns:p14="http://schemas.microsoft.com/office/powerpoint/2010/main" val="10215017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3568" y="0"/>
            <a:ext cx="8144520" cy="548680"/>
          </a:xfrm>
        </p:spPr>
        <p:txBody>
          <a:bodyPr/>
          <a:lstStyle/>
          <a:p>
            <a:pPr>
              <a:spcBef>
                <a:spcPct val="20000"/>
              </a:spcBef>
              <a:spcAft>
                <a:spcPct val="20000"/>
              </a:spcAft>
            </a:pPr>
            <a:r>
              <a:rPr lang="de-DE" sz="2400" dirty="0">
                <a:latin typeface="Arial"/>
                <a:cs typeface="Arial"/>
              </a:rPr>
              <a:t>Verschiedene Ansichten</a:t>
            </a:r>
            <a:endParaRPr lang="de-DE" dirty="0"/>
          </a:p>
        </p:txBody>
      </p:sp>
      <p:sp>
        <p:nvSpPr>
          <p:cNvPr id="68611" name="Rectangle 3"/>
          <p:cNvSpPr>
            <a:spLocks noGrp="1" noChangeArrowheads="1"/>
          </p:cNvSpPr>
          <p:nvPr>
            <p:ph idx="1"/>
          </p:nvPr>
        </p:nvSpPr>
        <p:spPr>
          <a:xfrm>
            <a:off x="467544" y="764704"/>
            <a:ext cx="8676456" cy="5040560"/>
          </a:xfrm>
        </p:spPr>
        <p:txBody>
          <a:bodyPr/>
          <a:lstStyle/>
          <a:p>
            <a:pPr>
              <a:lnSpc>
                <a:spcPts val="4040"/>
              </a:lnSpc>
              <a:spcBef>
                <a:spcPts val="1303"/>
              </a:spcBef>
              <a:spcAft>
                <a:spcPts val="1728"/>
              </a:spcAft>
              <a:buFont typeface="Arial"/>
              <a:buChar char="•"/>
            </a:pPr>
            <a:r>
              <a:rPr lang="de-DE" sz="2400" dirty="0">
                <a:latin typeface="Arial Unicode MS" charset="0"/>
                <a:ea typeface="Arial Unicode MS" charset="0"/>
                <a:cs typeface="Arial Unicode MS" charset="0"/>
              </a:rPr>
              <a:t>Zusammenfassende </a:t>
            </a:r>
            <a:r>
              <a:rPr lang="de-DE" sz="2400" dirty="0">
                <a:solidFill>
                  <a:srgbClr val="333399"/>
                </a:solidFill>
                <a:latin typeface="Arial Unicode MS" charset="0"/>
                <a:ea typeface="Arial Unicode MS" charset="0"/>
                <a:cs typeface="Arial Unicode MS" charset="0"/>
              </a:rPr>
              <a:t>Übersicht</a:t>
            </a:r>
            <a:r>
              <a:rPr lang="de-DE" sz="2400" dirty="0">
                <a:latin typeface="Arial Unicode MS" charset="0"/>
                <a:ea typeface="Arial Unicode MS" charset="0"/>
                <a:cs typeface="Arial Unicode MS" charset="0"/>
              </a:rPr>
              <a:t>:</a:t>
            </a:r>
          </a:p>
          <a:p>
            <a:pPr lvl="1">
              <a:lnSpc>
                <a:spcPts val="4040"/>
              </a:lnSpc>
              <a:spcBef>
                <a:spcPts val="1303"/>
              </a:spcBef>
              <a:spcAft>
                <a:spcPts val="1728"/>
              </a:spcAft>
              <a:buClr>
                <a:schemeClr val="tx1"/>
              </a:buClr>
              <a:buFont typeface="Symbol" charset="2"/>
              <a:buChar char="-"/>
            </a:pPr>
            <a:r>
              <a:rPr lang="de-DE" sz="2400" dirty="0" smtClean="0">
                <a:solidFill>
                  <a:srgbClr val="333399"/>
                </a:solidFill>
                <a:latin typeface="Arial Unicode MS" charset="0"/>
                <a:ea typeface="Arial Unicode MS" charset="0"/>
                <a:cs typeface="Arial Unicode MS" charset="0"/>
              </a:rPr>
              <a:t> </a:t>
            </a:r>
            <a:r>
              <a:rPr lang="de-DE" sz="2400" dirty="0" err="1" smtClean="0">
                <a:solidFill>
                  <a:srgbClr val="333399"/>
                </a:solidFill>
                <a:latin typeface="Arial Unicode MS" charset="0"/>
                <a:ea typeface="Arial Unicode MS" charset="0"/>
                <a:cs typeface="Arial Unicode MS" charset="0"/>
              </a:rPr>
              <a:t>Gem</a:t>
            </a:r>
            <a:r>
              <a:rPr lang="de-DE" sz="2400" dirty="0" smtClean="0">
                <a:solidFill>
                  <a:srgbClr val="333399"/>
                </a:solidFill>
                <a:latin typeface="Arial Unicode MS" charset="0"/>
                <a:ea typeface="Arial Unicode MS" charset="0"/>
                <a:cs typeface="Arial Unicode MS" charset="0"/>
              </a:rPr>
              <a:t> </a:t>
            </a:r>
            <a:r>
              <a:rPr lang="de-DE" sz="2400" dirty="0">
                <a:latin typeface="Arial Unicode MS" charset="0"/>
                <a:ea typeface="Arial Unicode MS" charset="0"/>
                <a:cs typeface="Arial Unicode MS" charset="0"/>
              </a:rPr>
              <a:t>= Gemeinde; </a:t>
            </a:r>
            <a:r>
              <a:rPr lang="de-DE" sz="2400" dirty="0">
                <a:solidFill>
                  <a:srgbClr val="333399"/>
                </a:solidFill>
                <a:latin typeface="Arial Unicode MS" charset="0"/>
                <a:ea typeface="Arial Unicode MS" charset="0"/>
                <a:cs typeface="Arial Unicode MS" charset="0"/>
              </a:rPr>
              <a:t>TR</a:t>
            </a:r>
            <a:r>
              <a:rPr lang="de-DE" sz="2400" dirty="0">
                <a:latin typeface="Arial Unicode MS" charset="0"/>
                <a:ea typeface="Arial Unicode MS" charset="0"/>
                <a:cs typeface="Arial Unicode MS" charset="0"/>
              </a:rPr>
              <a:t> = Tausendjähriges </a:t>
            </a:r>
            <a:r>
              <a:rPr lang="de-DE" sz="2400" dirty="0" smtClean="0">
                <a:latin typeface="Arial Unicode MS" charset="0"/>
                <a:ea typeface="Arial Unicode MS" charset="0"/>
                <a:cs typeface="Arial Unicode MS" charset="0"/>
              </a:rPr>
              <a:t>Reich; </a:t>
            </a:r>
            <a:r>
              <a:rPr lang="de-DE" sz="2400" dirty="0">
                <a:solidFill>
                  <a:srgbClr val="333399"/>
                </a:solidFill>
                <a:latin typeface="Arial Unicode MS" charset="0"/>
                <a:ea typeface="Arial Unicode MS" charset="0"/>
                <a:cs typeface="Arial Unicode MS" charset="0"/>
              </a:rPr>
              <a:t>WJ</a:t>
            </a:r>
            <a:r>
              <a:rPr lang="de-DE" sz="2400" dirty="0">
                <a:latin typeface="Arial Unicode MS" charset="0"/>
                <a:ea typeface="Arial Unicode MS" charset="0"/>
                <a:cs typeface="Arial Unicode MS" charset="0"/>
              </a:rPr>
              <a:t> = Wiederkunft Jesu; </a:t>
            </a:r>
            <a:r>
              <a:rPr lang="de-DE" sz="2400" dirty="0">
                <a:solidFill>
                  <a:srgbClr val="333399"/>
                </a:solidFill>
                <a:latin typeface="Arial Unicode MS" charset="0"/>
                <a:ea typeface="Arial Unicode MS" charset="0"/>
                <a:cs typeface="Arial Unicode MS" charset="0"/>
              </a:rPr>
              <a:t>LG</a:t>
            </a:r>
            <a:r>
              <a:rPr lang="de-DE" sz="2400" dirty="0">
                <a:latin typeface="Arial Unicode MS" charset="0"/>
                <a:ea typeface="Arial Unicode MS" charset="0"/>
                <a:cs typeface="Arial Unicode MS" charset="0"/>
              </a:rPr>
              <a:t> = Letztes </a:t>
            </a:r>
            <a:r>
              <a:rPr lang="de-DE" sz="2400" dirty="0" smtClean="0">
                <a:latin typeface="Arial Unicode MS" charset="0"/>
                <a:ea typeface="Arial Unicode MS" charset="0"/>
                <a:cs typeface="Arial Unicode MS" charset="0"/>
              </a:rPr>
              <a:t>Gericht; </a:t>
            </a:r>
            <a:r>
              <a:rPr lang="de-DE" sz="2400" dirty="0" smtClean="0">
                <a:solidFill>
                  <a:schemeClr val="accent2"/>
                </a:solidFill>
                <a:latin typeface="Arial Unicode MS" charset="0"/>
                <a:ea typeface="Arial Unicode MS" charset="0"/>
                <a:cs typeface="Arial Unicode MS" charset="0"/>
              </a:rPr>
              <a:t>Miss</a:t>
            </a:r>
            <a:r>
              <a:rPr lang="de-DE" sz="2400" dirty="0" smtClean="0">
                <a:latin typeface="Arial Unicode MS" charset="0"/>
                <a:ea typeface="Arial Unicode MS" charset="0"/>
                <a:cs typeface="Arial Unicode MS" charset="0"/>
              </a:rPr>
              <a:t> = Mission.</a:t>
            </a:r>
          </a:p>
          <a:p>
            <a:pPr>
              <a:lnSpc>
                <a:spcPts val="4040"/>
              </a:lnSpc>
              <a:spcBef>
                <a:spcPts val="1303"/>
              </a:spcBef>
              <a:spcAft>
                <a:spcPts val="1728"/>
              </a:spcAft>
              <a:buFont typeface="Arial"/>
              <a:buChar char="•"/>
            </a:pPr>
            <a:r>
              <a:rPr lang="de-DE" sz="2400" dirty="0" err="1" smtClean="0">
                <a:latin typeface="Arial Unicode MS" charset="0"/>
                <a:ea typeface="Arial Unicode MS" charset="0"/>
                <a:cs typeface="Arial Unicode MS" charset="0"/>
              </a:rPr>
              <a:t>Amillenniarismus</a:t>
            </a:r>
            <a:r>
              <a:rPr lang="de-DE" sz="2400" dirty="0">
                <a:latin typeface="Arial Unicode MS" charset="0"/>
                <a:ea typeface="Arial Unicode MS" charset="0"/>
                <a:cs typeface="Arial Unicode MS" charset="0"/>
              </a:rPr>
              <a:t>:        </a:t>
            </a:r>
            <a:r>
              <a:rPr lang="de-DE" sz="2400" u="sng" dirty="0">
                <a:latin typeface="Arial Unicode MS" charset="0"/>
                <a:ea typeface="Arial Unicode MS" charset="0"/>
                <a:cs typeface="Arial Unicode MS" charset="0"/>
              </a:rPr>
              <a:t>†</a:t>
            </a:r>
            <a:r>
              <a:rPr lang="de-DE" sz="2400" u="sng" dirty="0">
                <a:solidFill>
                  <a:schemeClr val="accent2"/>
                </a:solidFill>
                <a:latin typeface="Arial Unicode MS" charset="0"/>
                <a:ea typeface="Arial Unicode MS" charset="0"/>
                <a:cs typeface="Arial Unicode MS" charset="0"/>
              </a:rPr>
              <a:t>           </a:t>
            </a:r>
            <a:r>
              <a:rPr lang="de-DE" sz="2400" u="sng" dirty="0" err="1" smtClean="0">
                <a:solidFill>
                  <a:srgbClr val="333399"/>
                </a:solidFill>
                <a:latin typeface="Arial Unicode MS" charset="0"/>
                <a:ea typeface="Arial Unicode MS" charset="0"/>
                <a:cs typeface="Arial Unicode MS" charset="0"/>
              </a:rPr>
              <a:t>Gem</a:t>
            </a:r>
            <a:r>
              <a:rPr lang="de-DE" sz="2400" u="sng" dirty="0" smtClean="0">
                <a:solidFill>
                  <a:srgbClr val="333399"/>
                </a:solidFill>
                <a:latin typeface="Arial Unicode MS" charset="0"/>
                <a:ea typeface="Arial Unicode MS" charset="0"/>
                <a:cs typeface="Arial Unicode MS" charset="0"/>
              </a:rPr>
              <a:t> </a:t>
            </a:r>
            <a:r>
              <a:rPr lang="de-DE" sz="2400" u="sng" dirty="0">
                <a:solidFill>
                  <a:srgbClr val="333399"/>
                </a:solidFill>
                <a:latin typeface="Arial Unicode MS" charset="0"/>
                <a:ea typeface="Arial Unicode MS" charset="0"/>
                <a:cs typeface="Arial Unicode MS" charset="0"/>
              </a:rPr>
              <a:t>= TR </a:t>
            </a:r>
            <a:r>
              <a:rPr lang="de-DE" sz="2400" u="sng" dirty="0" smtClean="0">
                <a:solidFill>
                  <a:srgbClr val="333399"/>
                </a:solidFill>
                <a:latin typeface="Arial Unicode MS" charset="0"/>
                <a:ea typeface="Arial Unicode MS" charset="0"/>
                <a:cs typeface="Arial Unicode MS" charset="0"/>
              </a:rPr>
              <a:t>            </a:t>
            </a:r>
            <a:r>
              <a:rPr lang="de-DE" sz="2400" u="sng" dirty="0">
                <a:solidFill>
                  <a:srgbClr val="333399"/>
                </a:solidFill>
                <a:latin typeface="Arial Unicode MS" charset="0"/>
                <a:ea typeface="Arial Unicode MS" charset="0"/>
                <a:cs typeface="Arial Unicode MS" charset="0"/>
              </a:rPr>
              <a:t>WJ</a:t>
            </a:r>
            <a:r>
              <a:rPr lang="de-DE" sz="2400" u="sng" dirty="0" smtClean="0">
                <a:solidFill>
                  <a:srgbClr val="333399"/>
                </a:solidFill>
                <a:latin typeface="Arial Unicode MS" charset="0"/>
                <a:ea typeface="Arial Unicode MS" charset="0"/>
                <a:cs typeface="Arial Unicode MS" charset="0"/>
              </a:rPr>
              <a:t>+LG</a:t>
            </a:r>
            <a:endParaRPr lang="de-DE" sz="2400" u="sng" dirty="0" smtClean="0">
              <a:solidFill>
                <a:srgbClr val="333399"/>
              </a:solidFill>
              <a:latin typeface="Arial Unicode MS" charset="0"/>
              <a:ea typeface="Arial Unicode MS" charset="0"/>
              <a:cs typeface="Arial Unicode MS" charset="0"/>
              <a:sym typeface="Symbol" charset="2"/>
            </a:endParaRPr>
          </a:p>
          <a:p>
            <a:pPr>
              <a:lnSpc>
                <a:spcPts val="4040"/>
              </a:lnSpc>
              <a:spcBef>
                <a:spcPts val="1303"/>
              </a:spcBef>
              <a:spcAft>
                <a:spcPts val="1728"/>
              </a:spcAft>
              <a:buFont typeface="Arial"/>
              <a:buChar char="•"/>
            </a:pPr>
            <a:r>
              <a:rPr lang="de-DE" sz="2400" dirty="0" err="1" smtClean="0">
                <a:latin typeface="Arial Unicode MS" charset="0"/>
                <a:ea typeface="Arial Unicode MS" charset="0"/>
                <a:cs typeface="Arial Unicode MS" charset="0"/>
              </a:rPr>
              <a:t>Postmillenniarismus</a:t>
            </a:r>
            <a:r>
              <a:rPr lang="de-DE" sz="2400" dirty="0">
                <a:latin typeface="Arial Unicode MS" charset="0"/>
                <a:ea typeface="Arial Unicode MS" charset="0"/>
                <a:cs typeface="Arial Unicode MS" charset="0"/>
              </a:rPr>
              <a:t>: </a:t>
            </a:r>
            <a:r>
              <a:rPr lang="de-DE" sz="2400" dirty="0" smtClean="0">
                <a:latin typeface="Arial Unicode MS" charset="0"/>
                <a:ea typeface="Arial Unicode MS" charset="0"/>
                <a:cs typeface="Arial Unicode MS" charset="0"/>
              </a:rPr>
              <a:t>  </a:t>
            </a:r>
            <a:r>
              <a:rPr lang="de-DE" sz="2400" u="sng" dirty="0">
                <a:latin typeface="Arial Unicode MS" charset="0"/>
                <a:ea typeface="Arial Unicode MS" charset="0"/>
                <a:cs typeface="Arial Unicode MS" charset="0"/>
              </a:rPr>
              <a:t>†   </a:t>
            </a:r>
            <a:r>
              <a:rPr lang="de-DE" sz="2400" u="sng" dirty="0" smtClean="0">
                <a:latin typeface="Arial Unicode MS" charset="0"/>
                <a:ea typeface="Arial Unicode MS" charset="0"/>
                <a:cs typeface="Arial Unicode MS" charset="0"/>
              </a:rPr>
              <a:t> </a:t>
            </a:r>
            <a:r>
              <a:rPr lang="de-DE" sz="2400" u="sng" dirty="0" err="1" smtClean="0">
                <a:solidFill>
                  <a:srgbClr val="333399"/>
                </a:solidFill>
                <a:latin typeface="Arial Unicode MS" charset="0"/>
                <a:ea typeface="Arial Unicode MS" charset="0"/>
                <a:cs typeface="Arial Unicode MS" charset="0"/>
              </a:rPr>
              <a:t>Gem</a:t>
            </a:r>
            <a:r>
              <a:rPr lang="de-DE" sz="2400" u="sng" dirty="0" smtClean="0">
                <a:solidFill>
                  <a:srgbClr val="333399"/>
                </a:solidFill>
                <a:latin typeface="Arial Unicode MS" charset="0"/>
                <a:ea typeface="Arial Unicode MS" charset="0"/>
                <a:cs typeface="Arial Unicode MS" charset="0"/>
              </a:rPr>
              <a:t> </a:t>
            </a:r>
            <a:r>
              <a:rPr lang="de-DE" sz="2400" u="sng" dirty="0">
                <a:solidFill>
                  <a:srgbClr val="333399"/>
                </a:solidFill>
                <a:latin typeface="Arial Unicode MS" charset="0"/>
                <a:ea typeface="Arial Unicode MS" charset="0"/>
                <a:cs typeface="Arial Unicode MS" charset="0"/>
              </a:rPr>
              <a:t>+ Miss = TR </a:t>
            </a:r>
            <a:r>
              <a:rPr lang="de-DE" sz="2400" u="sng" dirty="0" smtClean="0">
                <a:solidFill>
                  <a:srgbClr val="333399"/>
                </a:solidFill>
                <a:latin typeface="Arial Unicode MS" charset="0"/>
                <a:ea typeface="Arial Unicode MS" charset="0"/>
                <a:cs typeface="Arial Unicode MS" charset="0"/>
              </a:rPr>
              <a:t>      </a:t>
            </a:r>
            <a:r>
              <a:rPr lang="de-DE" sz="2400" u="sng" dirty="0">
                <a:solidFill>
                  <a:srgbClr val="333399"/>
                </a:solidFill>
                <a:latin typeface="Arial Unicode MS" charset="0"/>
                <a:ea typeface="Arial Unicode MS" charset="0"/>
                <a:cs typeface="Arial Unicode MS" charset="0"/>
              </a:rPr>
              <a:t>WJ</a:t>
            </a:r>
            <a:r>
              <a:rPr lang="de-DE" sz="2400" u="sng" dirty="0" smtClean="0">
                <a:solidFill>
                  <a:srgbClr val="333399"/>
                </a:solidFill>
                <a:latin typeface="Arial Unicode MS" charset="0"/>
                <a:ea typeface="Arial Unicode MS" charset="0"/>
                <a:cs typeface="Arial Unicode MS" charset="0"/>
              </a:rPr>
              <a:t>+LG</a:t>
            </a:r>
            <a:endParaRPr lang="de-DE" sz="2400" u="sng" dirty="0" smtClean="0">
              <a:solidFill>
                <a:srgbClr val="333399"/>
              </a:solidFill>
              <a:latin typeface="Arial Unicode MS" charset="0"/>
              <a:ea typeface="Arial Unicode MS" charset="0"/>
              <a:cs typeface="Arial Unicode MS" charset="0"/>
              <a:sym typeface="Symbol" charset="2"/>
            </a:endParaRPr>
          </a:p>
          <a:p>
            <a:pPr>
              <a:lnSpc>
                <a:spcPts val="4040"/>
              </a:lnSpc>
              <a:spcBef>
                <a:spcPts val="1303"/>
              </a:spcBef>
              <a:spcAft>
                <a:spcPts val="1728"/>
              </a:spcAft>
              <a:buFont typeface="Arial"/>
              <a:buChar char="•"/>
            </a:pPr>
            <a:r>
              <a:rPr lang="de-DE" sz="2400" dirty="0" err="1" smtClean="0">
                <a:latin typeface="Arial Unicode MS" charset="0"/>
                <a:ea typeface="Arial Unicode MS" charset="0"/>
                <a:cs typeface="Arial Unicode MS" charset="0"/>
              </a:rPr>
              <a:t>Prämillenniarismus</a:t>
            </a:r>
            <a:r>
              <a:rPr lang="de-DE" sz="2400" dirty="0">
                <a:latin typeface="Arial Unicode MS" charset="0"/>
                <a:ea typeface="Arial Unicode MS" charset="0"/>
                <a:cs typeface="Arial Unicode MS" charset="0"/>
              </a:rPr>
              <a:t>: </a:t>
            </a:r>
            <a:r>
              <a:rPr lang="de-DE" sz="2400" dirty="0" smtClean="0">
                <a:latin typeface="Arial Unicode MS" charset="0"/>
                <a:ea typeface="Arial Unicode MS" charset="0"/>
                <a:cs typeface="Arial Unicode MS" charset="0"/>
              </a:rPr>
              <a:t>    </a:t>
            </a:r>
            <a:r>
              <a:rPr lang="de-DE" sz="2400" u="sng" dirty="0" smtClean="0">
                <a:latin typeface="Arial Unicode MS" charset="0"/>
                <a:ea typeface="Arial Unicode MS" charset="0"/>
                <a:cs typeface="Arial Unicode MS" charset="0"/>
              </a:rPr>
              <a:t>†     </a:t>
            </a:r>
            <a:r>
              <a:rPr lang="de-DE" sz="2400" u="sng" dirty="0" err="1" smtClean="0">
                <a:solidFill>
                  <a:srgbClr val="333399"/>
                </a:solidFill>
                <a:latin typeface="Arial Unicode MS" charset="0"/>
                <a:ea typeface="Arial Unicode MS" charset="0"/>
                <a:cs typeface="Arial Unicode MS" charset="0"/>
              </a:rPr>
              <a:t>Gem</a:t>
            </a:r>
            <a:r>
              <a:rPr lang="de-DE" sz="2400" u="sng" dirty="0" smtClean="0">
                <a:solidFill>
                  <a:srgbClr val="333399"/>
                </a:solidFill>
                <a:latin typeface="Arial Unicode MS" charset="0"/>
                <a:ea typeface="Arial Unicode MS" charset="0"/>
                <a:cs typeface="Arial Unicode MS" charset="0"/>
              </a:rPr>
              <a:t>          WJ      </a:t>
            </a:r>
            <a:r>
              <a:rPr lang="de-DE" sz="2400" u="sng" dirty="0">
                <a:solidFill>
                  <a:srgbClr val="333399"/>
                </a:solidFill>
                <a:latin typeface="Arial Unicode MS" charset="0"/>
                <a:ea typeface="Arial Unicode MS" charset="0"/>
                <a:cs typeface="Arial Unicode MS" charset="0"/>
              </a:rPr>
              <a:t>TR       </a:t>
            </a:r>
            <a:r>
              <a:rPr lang="de-DE" sz="2400" u="sng" dirty="0" smtClean="0">
                <a:solidFill>
                  <a:srgbClr val="333399"/>
                </a:solidFill>
                <a:latin typeface="Arial Unicode MS" charset="0"/>
                <a:ea typeface="Arial Unicode MS" charset="0"/>
                <a:cs typeface="Arial Unicode MS" charset="0"/>
              </a:rPr>
              <a:t> LG</a:t>
            </a:r>
            <a:endParaRPr lang="de-DE" sz="2400" dirty="0" smtClean="0">
              <a:solidFill>
                <a:srgbClr val="333399"/>
              </a:solidFill>
              <a:latin typeface="Arial Unicode MS" charset="0"/>
              <a:ea typeface="Arial Unicode MS" charset="0"/>
              <a:cs typeface="Arial Unicode MS" charset="0"/>
            </a:endParaRPr>
          </a:p>
          <a:p>
            <a:pPr>
              <a:spcAft>
                <a:spcPct val="20000"/>
              </a:spcAft>
            </a:pPr>
            <a:endParaRPr lang="de-DE" sz="1800" dirty="0">
              <a:latin typeface="Arial Rounded MT Bold"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de-DE" sz="2400" dirty="0">
              <a:solidFill>
                <a:schemeClr val="accent2"/>
              </a:solidFill>
              <a:latin typeface="Arial Rounded MT Bold" charset="0"/>
            </a:endParaRPr>
          </a:p>
        </p:txBody>
      </p:sp>
      <p:sp>
        <p:nvSpPr>
          <p:cNvPr id="77827" name="Rectangle 3"/>
          <p:cNvSpPr>
            <a:spLocks noGrp="1" noChangeArrowheads="1"/>
          </p:cNvSpPr>
          <p:nvPr>
            <p:ph idx="1"/>
          </p:nvPr>
        </p:nvSpPr>
        <p:spPr/>
        <p:txBody>
          <a:bodyPr/>
          <a:lstStyle/>
          <a:p>
            <a:endParaRPr lang="de-DE" dirty="0" smtClean="0"/>
          </a:p>
          <a:p>
            <a:endParaRPr lang="de-DE" dirty="0" smtClean="0"/>
          </a:p>
          <a:p>
            <a:pPr algn="ctr">
              <a:buNone/>
            </a:pPr>
            <a:endParaRPr lang="de-DE" sz="4000" dirty="0" smtClean="0">
              <a:solidFill>
                <a:schemeClr val="accent2"/>
              </a:solidFill>
              <a:latin typeface="Arial Rounded MT Bold" charset="0"/>
            </a:endParaRPr>
          </a:p>
          <a:p>
            <a:pPr algn="ctr">
              <a:buNone/>
            </a:pPr>
            <a:r>
              <a:rPr lang="de-DE" sz="4000" dirty="0" smtClean="0">
                <a:solidFill>
                  <a:schemeClr val="accent2"/>
                </a:solidFill>
                <a:latin typeface="Arial Rounded MT Bold" charset="0"/>
              </a:rPr>
              <a:t>Biblische (und frühkirchliche) Stellungnahme</a:t>
            </a:r>
            <a:endParaRPr lang="de-DE" sz="4000" dirty="0"/>
          </a:p>
        </p:txBody>
      </p:sp>
      <p:sp>
        <p:nvSpPr>
          <p:cNvPr id="2" name="Foliennummernplatzhalter 1"/>
          <p:cNvSpPr>
            <a:spLocks noGrp="1"/>
          </p:cNvSpPr>
          <p:nvPr>
            <p:ph type="sldNum" sz="quarter" idx="10"/>
          </p:nvPr>
        </p:nvSpPr>
        <p:spPr/>
        <p:txBody>
          <a:bodyPr/>
          <a:lstStyle/>
          <a:p>
            <a:fld id="{7DD2669B-BF32-844C-BC78-07274C26ECA0}"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55576" y="0"/>
            <a:ext cx="8072512" cy="620688"/>
          </a:xfrm>
        </p:spPr>
        <p:txBody>
          <a:bodyPr/>
          <a:lstStyle/>
          <a:p>
            <a:pPr>
              <a:spcBef>
                <a:spcPct val="20000"/>
              </a:spcBef>
              <a:spcAft>
                <a:spcPct val="20000"/>
              </a:spcAft>
            </a:pPr>
            <a:r>
              <a:rPr lang="de-DE" dirty="0" smtClean="0">
                <a:latin typeface="Arial"/>
                <a:cs typeface="Arial"/>
              </a:rPr>
              <a:t>Biblische Stellungnahme</a:t>
            </a:r>
            <a:endParaRPr lang="de-DE" dirty="0"/>
          </a:p>
        </p:txBody>
      </p:sp>
      <p:sp>
        <p:nvSpPr>
          <p:cNvPr id="59395" name="Rectangle 3"/>
          <p:cNvSpPr>
            <a:spLocks noGrp="1" noChangeArrowheads="1"/>
          </p:cNvSpPr>
          <p:nvPr>
            <p:ph idx="1"/>
          </p:nvPr>
        </p:nvSpPr>
        <p:spPr>
          <a:xfrm>
            <a:off x="323528" y="620688"/>
            <a:ext cx="8820472" cy="5400600"/>
          </a:xfrm>
        </p:spPr>
        <p:txBody>
          <a:bodyPr/>
          <a:lstStyle/>
          <a:p>
            <a:pPr>
              <a:lnSpc>
                <a:spcPts val="3300"/>
              </a:lnSpc>
              <a:spcAft>
                <a:spcPts val="1080"/>
              </a:spcAft>
              <a:buFont typeface="Arial"/>
              <a:buChar char="•"/>
            </a:pPr>
            <a:r>
              <a:rPr lang="de-DE" sz="2200" dirty="0">
                <a:solidFill>
                  <a:srgbClr val="333399"/>
                </a:solidFill>
                <a:latin typeface="Arial Unicode MS" charset="0"/>
                <a:ea typeface="Arial Unicode MS" charset="0"/>
                <a:cs typeface="Arial Unicode MS" charset="0"/>
              </a:rPr>
              <a:t>Aufbau der Offenbarung</a:t>
            </a:r>
            <a:r>
              <a:rPr lang="de-DE" sz="2200" dirty="0" smtClean="0">
                <a:latin typeface="Arial Unicode MS" charset="0"/>
                <a:ea typeface="Arial Unicode MS" charset="0"/>
                <a:cs typeface="Arial Unicode MS" charset="0"/>
              </a:rPr>
              <a:t>:</a:t>
            </a:r>
          </a:p>
          <a:p>
            <a:pPr marL="694494" lvl="2" indent="-342900">
              <a:lnSpc>
                <a:spcPts val="2900"/>
              </a:lnSpc>
              <a:spcBef>
                <a:spcPts val="1903"/>
              </a:spcBef>
              <a:spcAft>
                <a:spcPts val="1080"/>
              </a:spcAft>
              <a:buClrTx/>
              <a:buSzPct val="60000"/>
              <a:buFont typeface="Symbol" charset="2"/>
              <a:buChar char="-"/>
            </a:pPr>
            <a:r>
              <a:rPr lang="de-DE" sz="2000" dirty="0">
                <a:latin typeface="Arial Unicode MS" charset="0"/>
                <a:ea typeface="Arial Unicode MS" charset="0"/>
                <a:cs typeface="Arial Unicode MS" charset="0"/>
              </a:rPr>
              <a:t>„</a:t>
            </a:r>
            <a:r>
              <a:rPr lang="de-DE" sz="2000" dirty="0">
                <a:solidFill>
                  <a:srgbClr val="333399"/>
                </a:solidFill>
                <a:latin typeface="Arial Unicode MS" charset="0"/>
                <a:ea typeface="Arial Unicode MS" charset="0"/>
                <a:cs typeface="Arial Unicode MS" charset="0"/>
              </a:rPr>
              <a:t>Nach diesem</a:t>
            </a:r>
            <a:r>
              <a:rPr lang="de-DE" sz="2000" dirty="0">
                <a:latin typeface="Arial Unicode MS" charset="0"/>
                <a:ea typeface="Arial Unicode MS" charset="0"/>
                <a:cs typeface="Arial Unicode MS" charset="0"/>
              </a:rPr>
              <a:t>“ (z</a:t>
            </a:r>
            <a:r>
              <a:rPr lang="de-DE" sz="2000" dirty="0" smtClean="0">
                <a:latin typeface="Arial Unicode MS" charset="0"/>
                <a:ea typeface="Arial Unicode MS" charset="0"/>
                <a:cs typeface="Arial Unicode MS" charset="0"/>
              </a:rPr>
              <a:t>. B</a:t>
            </a:r>
            <a:r>
              <a:rPr lang="de-DE" sz="2000" dirty="0">
                <a:latin typeface="Arial Unicode MS" charset="0"/>
                <a:ea typeface="Arial Unicode MS" charset="0"/>
                <a:cs typeface="Arial Unicode MS" charset="0"/>
              </a:rPr>
              <a:t>. </a:t>
            </a:r>
            <a:r>
              <a:rPr lang="de-DE" sz="2000" dirty="0" err="1">
                <a:latin typeface="Arial Unicode MS" charset="0"/>
                <a:ea typeface="Arial Unicode MS" charset="0"/>
                <a:cs typeface="Arial Unicode MS" charset="0"/>
              </a:rPr>
              <a:t>Offb</a:t>
            </a:r>
            <a:r>
              <a:rPr lang="de-DE" sz="2000" dirty="0">
                <a:latin typeface="Arial Unicode MS" charset="0"/>
                <a:ea typeface="Arial Unicode MS" charset="0"/>
                <a:cs typeface="Arial Unicode MS" charset="0"/>
              </a:rPr>
              <a:t> 1,19; 4,1; 19,1; 20,3): </a:t>
            </a:r>
            <a:r>
              <a:rPr lang="de-DE" sz="2000" dirty="0" smtClean="0">
                <a:latin typeface="Arial Unicode MS" charset="0"/>
                <a:ea typeface="Arial Unicode MS" charset="0"/>
                <a:cs typeface="Arial Unicode MS" charset="0"/>
              </a:rPr>
              <a:t>Chronologische </a:t>
            </a:r>
            <a:r>
              <a:rPr lang="de-DE" sz="2000" dirty="0">
                <a:latin typeface="Arial Unicode MS" charset="0"/>
                <a:ea typeface="Arial Unicode MS" charset="0"/>
                <a:cs typeface="Arial Unicode MS" charset="0"/>
              </a:rPr>
              <a:t>Reihenfolge</a:t>
            </a:r>
            <a:r>
              <a:rPr lang="de-DE" sz="2000" dirty="0" smtClean="0">
                <a:latin typeface="Arial Unicode MS" charset="0"/>
                <a:ea typeface="Arial Unicode MS" charset="0"/>
                <a:cs typeface="Arial Unicode MS" charset="0"/>
              </a:rPr>
              <a:t>.</a:t>
            </a:r>
          </a:p>
          <a:p>
            <a:pPr marL="694494" lvl="2" indent="-342900">
              <a:lnSpc>
                <a:spcPts val="2900"/>
              </a:lnSpc>
              <a:spcBef>
                <a:spcPts val="1903"/>
              </a:spcBef>
              <a:spcAft>
                <a:spcPts val="1080"/>
              </a:spcAft>
              <a:buClrTx/>
              <a:buSzPct val="60000"/>
              <a:buFont typeface="Symbol" charset="2"/>
              <a:buChar char="-"/>
            </a:pPr>
            <a:r>
              <a:rPr lang="de-DE" sz="2000" dirty="0">
                <a:solidFill>
                  <a:srgbClr val="333399"/>
                </a:solidFill>
                <a:latin typeface="Arial Unicode MS" charset="0"/>
                <a:ea typeface="Arial Unicode MS" charset="0"/>
                <a:cs typeface="Arial Unicode MS" charset="0"/>
              </a:rPr>
              <a:t>Folgerung: </a:t>
            </a:r>
            <a:r>
              <a:rPr lang="de-DE" sz="2000" dirty="0" err="1">
                <a:solidFill>
                  <a:srgbClr val="333399"/>
                </a:solidFill>
                <a:latin typeface="Arial Unicode MS" charset="0"/>
                <a:ea typeface="Arial Unicode MS" charset="0"/>
                <a:cs typeface="Arial Unicode MS" charset="0"/>
              </a:rPr>
              <a:t>Offb</a:t>
            </a:r>
            <a:r>
              <a:rPr lang="de-DE" sz="2000" dirty="0">
                <a:solidFill>
                  <a:srgbClr val="333399"/>
                </a:solidFill>
                <a:latin typeface="Arial Unicode MS" charset="0"/>
                <a:ea typeface="Arial Unicode MS" charset="0"/>
                <a:cs typeface="Arial Unicode MS" charset="0"/>
              </a:rPr>
              <a:t> 20 folgt zeitlich auf </a:t>
            </a:r>
            <a:r>
              <a:rPr lang="de-DE" sz="2000" dirty="0" err="1">
                <a:solidFill>
                  <a:srgbClr val="333399"/>
                </a:solidFill>
                <a:latin typeface="Arial Unicode MS" charset="0"/>
                <a:ea typeface="Arial Unicode MS" charset="0"/>
                <a:cs typeface="Arial Unicode MS" charset="0"/>
              </a:rPr>
              <a:t>Offb</a:t>
            </a:r>
            <a:r>
              <a:rPr lang="de-DE" sz="2000" dirty="0">
                <a:solidFill>
                  <a:srgbClr val="333399"/>
                </a:solidFill>
                <a:latin typeface="Arial Unicode MS" charset="0"/>
                <a:ea typeface="Arial Unicode MS" charset="0"/>
                <a:cs typeface="Arial Unicode MS" charset="0"/>
              </a:rPr>
              <a:t> 19 </a:t>
            </a:r>
            <a:r>
              <a:rPr lang="de-DE" sz="2000" dirty="0" smtClean="0">
                <a:latin typeface="Arial Unicode MS" charset="0"/>
                <a:ea typeface="Arial Unicode MS" charset="0"/>
                <a:cs typeface="Arial Unicode MS" charset="0"/>
              </a:rPr>
              <a:t>(Wiederkunft Jesu; Vernichtung </a:t>
            </a:r>
            <a:r>
              <a:rPr lang="de-DE" sz="2000" dirty="0">
                <a:latin typeface="Arial Unicode MS" charset="0"/>
                <a:ea typeface="Arial Unicode MS" charset="0"/>
                <a:cs typeface="Arial Unicode MS" charset="0"/>
              </a:rPr>
              <a:t>der antichristlichen Macht; Hochzeit des Lammes angekündigt!)</a:t>
            </a:r>
            <a:r>
              <a:rPr lang="de-DE" sz="2000" dirty="0" smtClean="0">
                <a:latin typeface="Arial Unicode MS" charset="0"/>
                <a:ea typeface="Arial Unicode MS" charset="0"/>
                <a:cs typeface="Arial Unicode MS" charset="0"/>
              </a:rPr>
              <a:t>.</a:t>
            </a:r>
          </a:p>
          <a:p>
            <a:pPr marL="694494" lvl="2" indent="-342900">
              <a:lnSpc>
                <a:spcPts val="2900"/>
              </a:lnSpc>
              <a:spcBef>
                <a:spcPts val="1903"/>
              </a:spcBef>
              <a:spcAft>
                <a:spcPts val="1080"/>
              </a:spcAft>
              <a:buClrTx/>
              <a:buSzPct val="60000"/>
              <a:buFont typeface="Symbol" charset="2"/>
              <a:buChar char="-"/>
            </a:pPr>
            <a:r>
              <a:rPr lang="de-DE" sz="2000" dirty="0">
                <a:latin typeface="Arial Unicode MS" charset="0"/>
                <a:ea typeface="Arial Unicode MS" charset="0"/>
                <a:cs typeface="Arial Unicode MS" charset="0"/>
              </a:rPr>
              <a:t>Vgl. </a:t>
            </a:r>
            <a:r>
              <a:rPr lang="de-DE" sz="2000" dirty="0" err="1">
                <a:solidFill>
                  <a:srgbClr val="333399"/>
                </a:solidFill>
                <a:latin typeface="Arial Unicode MS" charset="0"/>
                <a:ea typeface="Arial Unicode MS" charset="0"/>
                <a:cs typeface="Arial Unicode MS" charset="0"/>
              </a:rPr>
              <a:t>Offb</a:t>
            </a:r>
            <a:r>
              <a:rPr lang="de-DE" sz="2000" dirty="0">
                <a:solidFill>
                  <a:srgbClr val="333399"/>
                </a:solidFill>
                <a:latin typeface="Arial Unicode MS" charset="0"/>
                <a:ea typeface="Arial Unicode MS" charset="0"/>
                <a:cs typeface="Arial Unicode MS" charset="0"/>
              </a:rPr>
              <a:t> 20,2-3</a:t>
            </a:r>
            <a:r>
              <a:rPr lang="de-DE" sz="2000" dirty="0">
                <a:latin typeface="Arial Unicode MS" charset="0"/>
                <a:ea typeface="Arial Unicode MS" charset="0"/>
                <a:cs typeface="Arial Unicode MS" charset="0"/>
              </a:rPr>
              <a:t>: „Und er griff den Drachen, die alte Schlange, die der Teufel und der Satan ist; </a:t>
            </a:r>
            <a:r>
              <a:rPr lang="de-DE" sz="2000" dirty="0">
                <a:solidFill>
                  <a:srgbClr val="333399"/>
                </a:solidFill>
                <a:latin typeface="Arial Unicode MS" charset="0"/>
                <a:ea typeface="Arial Unicode MS" charset="0"/>
                <a:cs typeface="Arial Unicode MS" charset="0"/>
              </a:rPr>
              <a:t>und er band ihn tausend Jahre und warf ihn in den Abgrund </a:t>
            </a:r>
            <a:r>
              <a:rPr lang="de-DE" sz="2000" dirty="0">
                <a:latin typeface="Arial Unicode MS" charset="0"/>
                <a:ea typeface="Arial Unicode MS" charset="0"/>
                <a:cs typeface="Arial Unicode MS" charset="0"/>
              </a:rPr>
              <a:t>und schloss zu und versiegelte über ihm, </a:t>
            </a:r>
            <a:r>
              <a:rPr lang="de-DE" sz="2000" dirty="0">
                <a:solidFill>
                  <a:srgbClr val="333399"/>
                </a:solidFill>
                <a:latin typeface="Arial Unicode MS" charset="0"/>
                <a:ea typeface="Arial Unicode MS" charset="0"/>
                <a:cs typeface="Arial Unicode MS" charset="0"/>
              </a:rPr>
              <a:t>damit er nicht mehr die Nationen verführe, bis die tausend Jahre vollendet </a:t>
            </a:r>
            <a:r>
              <a:rPr lang="de-DE" sz="2000" dirty="0">
                <a:latin typeface="Arial Unicode MS" charset="0"/>
                <a:ea typeface="Arial Unicode MS" charset="0"/>
                <a:cs typeface="Arial Unicode MS" charset="0"/>
              </a:rPr>
              <a:t>sind. Nach diesem muss er für kurze Zeit losgelassen werden.“</a:t>
            </a:r>
          </a:p>
          <a:p>
            <a:pPr marL="342900" lvl="1" indent="-342900">
              <a:lnSpc>
                <a:spcPts val="2800"/>
              </a:lnSpc>
              <a:spcAft>
                <a:spcPts val="1080"/>
              </a:spcAft>
              <a:buClr>
                <a:schemeClr val="folHlink"/>
              </a:buClr>
              <a:buSzPct val="60000"/>
            </a:pPr>
            <a:endParaRPr lang="de-DE" sz="2000" dirty="0">
              <a:latin typeface="Arial Rounded MT Bold"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11560" y="0"/>
            <a:ext cx="8216528" cy="620688"/>
          </a:xfrm>
        </p:spPr>
        <p:txBody>
          <a:bodyPr/>
          <a:lstStyle/>
          <a:p>
            <a:pPr>
              <a:spcBef>
                <a:spcPct val="20000"/>
              </a:spcBef>
              <a:spcAft>
                <a:spcPct val="20000"/>
              </a:spcAft>
            </a:pPr>
            <a:r>
              <a:rPr lang="de-DE" dirty="0">
                <a:latin typeface="Arial"/>
                <a:cs typeface="Arial"/>
              </a:rPr>
              <a:t>Biblische Stellungnahme</a:t>
            </a:r>
            <a:endParaRPr lang="de-DE" dirty="0"/>
          </a:p>
        </p:txBody>
      </p:sp>
      <p:sp>
        <p:nvSpPr>
          <p:cNvPr id="60419" name="Rectangle 3"/>
          <p:cNvSpPr>
            <a:spLocks noGrp="1" noChangeArrowheads="1"/>
          </p:cNvSpPr>
          <p:nvPr>
            <p:ph idx="1"/>
          </p:nvPr>
        </p:nvSpPr>
        <p:spPr>
          <a:xfrm>
            <a:off x="323528" y="692696"/>
            <a:ext cx="8668072" cy="5328592"/>
          </a:xfrm>
        </p:spPr>
        <p:txBody>
          <a:bodyPr/>
          <a:lstStyle/>
          <a:p>
            <a:pPr>
              <a:lnSpc>
                <a:spcPts val="2960"/>
              </a:lnSpc>
              <a:spcAft>
                <a:spcPts val="1032"/>
              </a:spcAft>
              <a:buFont typeface="Arial"/>
              <a:buChar char="•"/>
            </a:pPr>
            <a:r>
              <a:rPr lang="de-DE" sz="2000" dirty="0">
                <a:latin typeface="Arial Unicode MS" charset="0"/>
                <a:ea typeface="Arial Unicode MS" charset="0"/>
                <a:cs typeface="Arial Unicode MS" charset="0"/>
              </a:rPr>
              <a:t>Satan ist zwar </a:t>
            </a:r>
            <a:r>
              <a:rPr lang="de-DE" sz="2000" dirty="0">
                <a:solidFill>
                  <a:srgbClr val="333399"/>
                </a:solidFill>
                <a:latin typeface="Arial Unicode MS" charset="0"/>
                <a:ea typeface="Arial Unicode MS" charset="0"/>
                <a:cs typeface="Arial Unicode MS" charset="0"/>
              </a:rPr>
              <a:t>besiegt</a:t>
            </a:r>
            <a:r>
              <a:rPr lang="de-DE" sz="2000" dirty="0">
                <a:latin typeface="Arial Unicode MS" charset="0"/>
                <a:ea typeface="Arial Unicode MS" charset="0"/>
                <a:cs typeface="Arial Unicode MS" charset="0"/>
              </a:rPr>
              <a:t>, aber </a:t>
            </a:r>
            <a:r>
              <a:rPr lang="de-DE" sz="2000" dirty="0">
                <a:solidFill>
                  <a:srgbClr val="333399"/>
                </a:solidFill>
                <a:latin typeface="Arial Unicode MS" charset="0"/>
                <a:ea typeface="Arial Unicode MS" charset="0"/>
                <a:cs typeface="Arial Unicode MS" charset="0"/>
              </a:rPr>
              <a:t>nicht </a:t>
            </a:r>
            <a:r>
              <a:rPr lang="de-DE" sz="2000" dirty="0" smtClean="0">
                <a:solidFill>
                  <a:srgbClr val="333399"/>
                </a:solidFill>
                <a:latin typeface="Arial Unicode MS" charset="0"/>
                <a:ea typeface="Arial Unicode MS" charset="0"/>
                <a:cs typeface="Arial Unicode MS" charset="0"/>
              </a:rPr>
              <a:t>gebunden (vgl. z. B. 1. Petr 5,8)</a:t>
            </a:r>
            <a:r>
              <a:rPr lang="de-DE" sz="2000" dirty="0" smtClean="0">
                <a:latin typeface="Arial Unicode MS" charset="0"/>
                <a:ea typeface="Arial Unicode MS" charset="0"/>
                <a:cs typeface="Arial Unicode MS" charset="0"/>
              </a:rPr>
              <a:t>!</a:t>
            </a:r>
            <a:endParaRPr lang="de-DE" sz="2000" dirty="0">
              <a:latin typeface="Arial Unicode MS" charset="0"/>
              <a:ea typeface="Arial Unicode MS" charset="0"/>
              <a:cs typeface="Arial Unicode MS" charset="0"/>
            </a:endParaRPr>
          </a:p>
          <a:p>
            <a:pPr>
              <a:lnSpc>
                <a:spcPts val="2960"/>
              </a:lnSpc>
              <a:spcAft>
                <a:spcPts val="1032"/>
              </a:spcAft>
              <a:buFont typeface="Arial"/>
              <a:buChar char="•"/>
            </a:pPr>
            <a:r>
              <a:rPr lang="de-DE" sz="2000" dirty="0">
                <a:latin typeface="Arial Unicode MS" charset="0"/>
                <a:ea typeface="Arial Unicode MS" charset="0"/>
                <a:cs typeface="Arial Unicode MS" charset="0"/>
              </a:rPr>
              <a:t>Vgl.</a:t>
            </a:r>
            <a:r>
              <a:rPr lang="de-DE" sz="2000" dirty="0" smtClean="0">
                <a:latin typeface="Arial Unicode MS" charset="0"/>
                <a:ea typeface="Arial Unicode MS" charset="0"/>
                <a:cs typeface="Arial Unicode MS" charset="0"/>
              </a:rPr>
              <a:t> </a:t>
            </a:r>
            <a:r>
              <a:rPr lang="de-DE" sz="2000" dirty="0" err="1" smtClean="0">
                <a:solidFill>
                  <a:srgbClr val="333399"/>
                </a:solidFill>
                <a:latin typeface="Arial Unicode MS" charset="0"/>
                <a:ea typeface="Arial Unicode MS" charset="0"/>
                <a:cs typeface="Arial Unicode MS" charset="0"/>
              </a:rPr>
              <a:t>Offb</a:t>
            </a:r>
            <a:r>
              <a:rPr lang="de-DE" sz="2000" dirty="0" smtClean="0">
                <a:solidFill>
                  <a:srgbClr val="333399"/>
                </a:solidFill>
                <a:latin typeface="Arial Unicode MS" charset="0"/>
                <a:ea typeface="Arial Unicode MS" charset="0"/>
                <a:cs typeface="Arial Unicode MS" charset="0"/>
              </a:rPr>
              <a:t> </a:t>
            </a:r>
            <a:r>
              <a:rPr lang="de-DE" sz="2000" dirty="0">
                <a:solidFill>
                  <a:srgbClr val="333399"/>
                </a:solidFill>
                <a:latin typeface="Arial Unicode MS" charset="0"/>
                <a:ea typeface="Arial Unicode MS" charset="0"/>
                <a:cs typeface="Arial Unicode MS" charset="0"/>
              </a:rPr>
              <a:t>20,4-6</a:t>
            </a:r>
            <a:r>
              <a:rPr lang="de-DE" sz="2000" dirty="0" smtClean="0">
                <a:latin typeface="Arial Unicode MS" charset="0"/>
                <a:ea typeface="Arial Unicode MS" charset="0"/>
                <a:cs typeface="Arial Unicode MS" charset="0"/>
              </a:rPr>
              <a:t>: „</a:t>
            </a:r>
            <a:r>
              <a:rPr lang="de-DE" sz="2000" dirty="0">
                <a:latin typeface="Arial Unicode MS" charset="0"/>
                <a:ea typeface="Arial Unicode MS" charset="0"/>
                <a:cs typeface="Arial Unicode MS" charset="0"/>
              </a:rPr>
              <a:t>Und ich sah …  die Seelen derer, die um des Zeugnisses Jesu und um des Wortes Gottes willen enthauptet worden waren, und die, welche das Tier und sein Bild nicht angebetet und das Zeichen nicht an ihre Stirn und an ihre Hand angenommen hatten, </a:t>
            </a:r>
            <a:r>
              <a:rPr lang="de-DE" sz="2000" b="1" dirty="0">
                <a:solidFill>
                  <a:srgbClr val="333399"/>
                </a:solidFill>
                <a:latin typeface="Arial Unicode MS" charset="0"/>
                <a:ea typeface="Arial Unicode MS" charset="0"/>
                <a:cs typeface="Arial Unicode MS" charset="0"/>
              </a:rPr>
              <a:t>und </a:t>
            </a:r>
            <a:r>
              <a:rPr lang="de-DE" sz="2000" dirty="0">
                <a:solidFill>
                  <a:srgbClr val="333399"/>
                </a:solidFill>
                <a:latin typeface="Arial Unicode MS" charset="0"/>
                <a:ea typeface="Arial Unicode MS" charset="0"/>
                <a:cs typeface="Arial Unicode MS" charset="0"/>
              </a:rPr>
              <a:t>sie waren lebendig geworden und herrschten mit dem Christus tausend Jahre. Die übrigen der Toten wurden nicht lebendig, bis die tausend Jahre vollendet waren. </a:t>
            </a:r>
            <a:r>
              <a:rPr lang="de-DE" sz="2000" dirty="0">
                <a:latin typeface="Arial Unicode MS" charset="0"/>
                <a:ea typeface="Arial Unicode MS" charset="0"/>
                <a:cs typeface="Arial Unicode MS" charset="0"/>
              </a:rPr>
              <a:t>Dies ist die </a:t>
            </a:r>
            <a:r>
              <a:rPr lang="de-DE" sz="2000" b="1" dirty="0">
                <a:solidFill>
                  <a:srgbClr val="333399"/>
                </a:solidFill>
                <a:latin typeface="Arial Unicode MS" charset="0"/>
                <a:ea typeface="Arial Unicode MS" charset="0"/>
                <a:cs typeface="Arial Unicode MS" charset="0"/>
              </a:rPr>
              <a:t>erste Auferstehung</a:t>
            </a:r>
            <a:r>
              <a:rPr lang="de-DE" sz="2000" dirty="0">
                <a:latin typeface="Arial Unicode MS" charset="0"/>
                <a:ea typeface="Arial Unicode MS" charset="0"/>
                <a:cs typeface="Arial Unicode MS" charset="0"/>
              </a:rPr>
              <a:t>. Glückselig und heilig, wer teilhat an der </a:t>
            </a:r>
            <a:r>
              <a:rPr lang="de-DE" sz="2000" dirty="0">
                <a:solidFill>
                  <a:srgbClr val="333399"/>
                </a:solidFill>
                <a:latin typeface="Arial Unicode MS" charset="0"/>
                <a:ea typeface="Arial Unicode MS" charset="0"/>
                <a:cs typeface="Arial Unicode MS" charset="0"/>
              </a:rPr>
              <a:t>ersten Auferstehung</a:t>
            </a:r>
            <a:r>
              <a:rPr lang="de-DE" sz="2000" dirty="0">
                <a:latin typeface="Arial Unicode MS" charset="0"/>
                <a:ea typeface="Arial Unicode MS" charset="0"/>
                <a:cs typeface="Arial Unicode MS" charset="0"/>
              </a:rPr>
              <a:t>! Über diese hat der zweite Tod keine Macht, sondern sie werden Priester Gottes und des Christus sein und </a:t>
            </a:r>
            <a:r>
              <a:rPr lang="de-DE" sz="2000" dirty="0">
                <a:solidFill>
                  <a:srgbClr val="333399"/>
                </a:solidFill>
                <a:latin typeface="Arial Unicode MS" charset="0"/>
                <a:ea typeface="Arial Unicode MS" charset="0"/>
                <a:cs typeface="Arial Unicode MS" charset="0"/>
              </a:rPr>
              <a:t>mit ihm herrschen tausend Jahre</a:t>
            </a:r>
            <a:r>
              <a:rPr lang="de-DE" sz="2000" dirty="0">
                <a:latin typeface="Arial Unicode MS" charset="0"/>
                <a:ea typeface="Arial Unicode MS" charset="0"/>
                <a:cs typeface="Arial Unicode MS" charset="0"/>
              </a:rPr>
              <a:t>.“</a:t>
            </a:r>
          </a:p>
        </p:txBody>
      </p:sp>
      <p:sp>
        <p:nvSpPr>
          <p:cNvPr id="2" name="Foliennummernplatzhalter 1"/>
          <p:cNvSpPr>
            <a:spLocks noGrp="1"/>
          </p:cNvSpPr>
          <p:nvPr>
            <p:ph type="sldNum" sz="quarter" idx="10"/>
          </p:nvPr>
        </p:nvSpPr>
        <p:spPr/>
        <p:txBody>
          <a:bodyPr/>
          <a:lstStyle/>
          <a:p>
            <a:fld id="{7DD2669B-BF32-844C-BC78-07274C26ECA0}"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27584" y="0"/>
            <a:ext cx="8000504" cy="548680"/>
          </a:xfrm>
        </p:spPr>
        <p:txBody>
          <a:bodyPr/>
          <a:lstStyle/>
          <a:p>
            <a:pPr>
              <a:spcBef>
                <a:spcPct val="20000"/>
              </a:spcBef>
              <a:spcAft>
                <a:spcPct val="20000"/>
              </a:spcAft>
            </a:pPr>
            <a:r>
              <a:rPr lang="de-DE" dirty="0">
                <a:latin typeface="Arial"/>
                <a:cs typeface="Arial"/>
              </a:rPr>
              <a:t>Biblische Stellungnahme</a:t>
            </a:r>
            <a:endParaRPr lang="de-DE" dirty="0"/>
          </a:p>
        </p:txBody>
      </p:sp>
      <p:sp>
        <p:nvSpPr>
          <p:cNvPr id="61443" name="Rectangle 3"/>
          <p:cNvSpPr>
            <a:spLocks noGrp="1" noChangeArrowheads="1"/>
          </p:cNvSpPr>
          <p:nvPr>
            <p:ph idx="1"/>
          </p:nvPr>
        </p:nvSpPr>
        <p:spPr>
          <a:xfrm>
            <a:off x="323528" y="980728"/>
            <a:ext cx="8640960" cy="4896544"/>
          </a:xfrm>
        </p:spPr>
        <p:txBody>
          <a:bodyPr/>
          <a:lstStyle/>
          <a:p>
            <a:pPr>
              <a:lnSpc>
                <a:spcPts val="3100"/>
              </a:lnSpc>
              <a:spcBef>
                <a:spcPts val="1303"/>
              </a:spcBef>
              <a:spcAft>
                <a:spcPts val="1128"/>
              </a:spcAft>
              <a:buFont typeface="Arial"/>
              <a:buChar char="•"/>
            </a:pPr>
            <a:r>
              <a:rPr lang="de-DE" sz="2000" dirty="0">
                <a:latin typeface="Arial Unicode MS" charset="0"/>
                <a:ea typeface="Arial Unicode MS" charset="0"/>
                <a:cs typeface="Arial Unicode MS" charset="0"/>
              </a:rPr>
              <a:t>Gebrauch von </a:t>
            </a:r>
            <a:r>
              <a:rPr lang="de-DE" sz="2000" i="1" dirty="0" err="1">
                <a:solidFill>
                  <a:srgbClr val="333399"/>
                </a:solidFill>
                <a:latin typeface="Arial Unicode MS" charset="0"/>
                <a:ea typeface="Arial Unicode MS" charset="0"/>
                <a:cs typeface="Arial Unicode MS" charset="0"/>
              </a:rPr>
              <a:t>anastasis</a:t>
            </a:r>
            <a:r>
              <a:rPr lang="de-DE" sz="2000" dirty="0">
                <a:solidFill>
                  <a:srgbClr val="333399"/>
                </a:solidFill>
                <a:latin typeface="Arial Unicode MS" charset="0"/>
                <a:ea typeface="Arial Unicode MS" charset="0"/>
                <a:cs typeface="Arial Unicode MS" charset="0"/>
              </a:rPr>
              <a:t> </a:t>
            </a:r>
            <a:r>
              <a:rPr lang="de-DE" sz="2000" dirty="0" smtClean="0">
                <a:solidFill>
                  <a:srgbClr val="333399"/>
                </a:solidFill>
                <a:latin typeface="Arial Unicode MS" charset="0"/>
                <a:ea typeface="Arial Unicode MS" charset="0"/>
                <a:cs typeface="Arial Unicode MS" charset="0"/>
              </a:rPr>
              <a:t>= </a:t>
            </a:r>
            <a:r>
              <a:rPr lang="de-DE" sz="2000" dirty="0" smtClean="0">
                <a:latin typeface="Arial Unicode MS" charset="0"/>
                <a:ea typeface="Arial Unicode MS" charset="0"/>
                <a:cs typeface="Arial Unicode MS" charset="0"/>
              </a:rPr>
              <a:t>„</a:t>
            </a:r>
            <a:r>
              <a:rPr lang="de-DE" sz="2000" dirty="0">
                <a:latin typeface="Arial Unicode MS" charset="0"/>
                <a:ea typeface="Arial Unicode MS" charset="0"/>
                <a:cs typeface="Arial Unicode MS" charset="0"/>
              </a:rPr>
              <a:t>Auferstehung“ im NT: </a:t>
            </a:r>
            <a:r>
              <a:rPr lang="de-DE" sz="2000" dirty="0">
                <a:solidFill>
                  <a:srgbClr val="333399"/>
                </a:solidFill>
                <a:latin typeface="Arial Unicode MS" charset="0"/>
                <a:ea typeface="Arial Unicode MS" charset="0"/>
                <a:cs typeface="Arial Unicode MS" charset="0"/>
              </a:rPr>
              <a:t>42-</a:t>
            </a:r>
            <a:r>
              <a:rPr lang="de-DE" sz="2000" dirty="0" smtClean="0">
                <a:solidFill>
                  <a:srgbClr val="333399"/>
                </a:solidFill>
                <a:latin typeface="Arial Unicode MS" charset="0"/>
                <a:ea typeface="Arial Unicode MS" charset="0"/>
                <a:cs typeface="Arial Unicode MS" charset="0"/>
              </a:rPr>
              <a:t>mal </a:t>
            </a:r>
            <a:r>
              <a:rPr lang="de-DE" sz="2000" dirty="0" smtClean="0">
                <a:latin typeface="Arial Unicode MS" charset="0"/>
                <a:ea typeface="Arial Unicode MS" charset="0"/>
                <a:cs typeface="Arial Unicode MS" charset="0"/>
              </a:rPr>
              <a:t>= leibliche Auferstehung (außer </a:t>
            </a:r>
            <a:r>
              <a:rPr lang="de-DE" sz="2000" dirty="0" err="1" smtClean="0">
                <a:latin typeface="Arial Unicode MS" charset="0"/>
                <a:ea typeface="Arial Unicode MS" charset="0"/>
                <a:cs typeface="Arial Unicode MS" charset="0"/>
              </a:rPr>
              <a:t>Lk</a:t>
            </a:r>
            <a:r>
              <a:rPr lang="de-DE" sz="2000" dirty="0" smtClean="0">
                <a:latin typeface="Arial Unicode MS" charset="0"/>
                <a:ea typeface="Arial Unicode MS" charset="0"/>
                <a:cs typeface="Arial Unicode MS" charset="0"/>
              </a:rPr>
              <a:t> 2,34).</a:t>
            </a:r>
            <a:endParaRPr lang="de-DE" sz="2000" dirty="0">
              <a:latin typeface="Arial Unicode MS" charset="0"/>
              <a:ea typeface="Arial Unicode MS" charset="0"/>
              <a:cs typeface="Arial Unicode MS" charset="0"/>
            </a:endParaRPr>
          </a:p>
          <a:p>
            <a:pPr>
              <a:lnSpc>
                <a:spcPts val="3100"/>
              </a:lnSpc>
              <a:spcBef>
                <a:spcPts val="1303"/>
              </a:spcBef>
              <a:spcAft>
                <a:spcPts val="1128"/>
              </a:spcAft>
              <a:buFont typeface="Arial"/>
              <a:buChar char="•"/>
            </a:pPr>
            <a:r>
              <a:rPr lang="de-DE" sz="2000" dirty="0">
                <a:solidFill>
                  <a:srgbClr val="333399"/>
                </a:solidFill>
                <a:latin typeface="Arial Unicode MS" charset="0"/>
                <a:ea typeface="Arial Unicode MS" charset="0"/>
                <a:cs typeface="Arial Unicode MS" charset="0"/>
              </a:rPr>
              <a:t>Folgerung I</a:t>
            </a:r>
            <a:r>
              <a:rPr lang="de-DE" sz="2000" dirty="0">
                <a:latin typeface="Arial Unicode MS" charset="0"/>
                <a:ea typeface="Arial Unicode MS" charset="0"/>
                <a:cs typeface="Arial Unicode MS" charset="0"/>
              </a:rPr>
              <a:t>: In </a:t>
            </a:r>
            <a:r>
              <a:rPr lang="de-DE" sz="2000" dirty="0" err="1">
                <a:latin typeface="Arial Unicode MS" charset="0"/>
                <a:ea typeface="Arial Unicode MS" charset="0"/>
                <a:cs typeface="Arial Unicode MS" charset="0"/>
              </a:rPr>
              <a:t>Offb</a:t>
            </a:r>
            <a:r>
              <a:rPr lang="de-DE" sz="2000" dirty="0">
                <a:latin typeface="Arial Unicode MS" charset="0"/>
                <a:ea typeface="Arial Unicode MS" charset="0"/>
                <a:cs typeface="Arial Unicode MS" charset="0"/>
              </a:rPr>
              <a:t> 20,4-6 ist von der </a:t>
            </a:r>
            <a:r>
              <a:rPr lang="de-DE" sz="2000" dirty="0">
                <a:solidFill>
                  <a:srgbClr val="333399"/>
                </a:solidFill>
                <a:latin typeface="Arial Unicode MS" charset="0"/>
                <a:ea typeface="Arial Unicode MS" charset="0"/>
                <a:cs typeface="Arial Unicode MS" charset="0"/>
              </a:rPr>
              <a:t>leiblichen Auferstehung</a:t>
            </a:r>
            <a:r>
              <a:rPr lang="de-DE" sz="2000" dirty="0">
                <a:latin typeface="Arial Unicode MS" charset="0"/>
                <a:ea typeface="Arial Unicode MS" charset="0"/>
                <a:cs typeface="Arial Unicode MS" charset="0"/>
              </a:rPr>
              <a:t> der Gläubigen die Rede!</a:t>
            </a:r>
          </a:p>
          <a:p>
            <a:pPr>
              <a:lnSpc>
                <a:spcPts val="3100"/>
              </a:lnSpc>
              <a:spcBef>
                <a:spcPts val="1303"/>
              </a:spcBef>
              <a:spcAft>
                <a:spcPts val="1128"/>
              </a:spcAft>
              <a:buFont typeface="Arial"/>
              <a:buChar char="•"/>
            </a:pPr>
            <a:r>
              <a:rPr lang="de-DE" sz="2000" dirty="0">
                <a:solidFill>
                  <a:srgbClr val="333399"/>
                </a:solidFill>
                <a:latin typeface="Arial Unicode MS" charset="0"/>
                <a:ea typeface="Arial Unicode MS" charset="0"/>
                <a:cs typeface="Arial Unicode MS" charset="0"/>
              </a:rPr>
              <a:t>Folgerung II</a:t>
            </a:r>
            <a:r>
              <a:rPr lang="de-DE" sz="2000" dirty="0">
                <a:latin typeface="Arial Unicode MS" charset="0"/>
                <a:ea typeface="Arial Unicode MS" charset="0"/>
                <a:cs typeface="Arial Unicode MS" charset="0"/>
              </a:rPr>
              <a:t>: Das </a:t>
            </a:r>
            <a:r>
              <a:rPr lang="de-DE" sz="2000" dirty="0" smtClean="0">
                <a:solidFill>
                  <a:srgbClr val="333399"/>
                </a:solidFill>
                <a:latin typeface="Arial Unicode MS" charset="0"/>
                <a:ea typeface="Arial Unicode MS" charset="0"/>
                <a:cs typeface="Arial Unicode MS" charset="0"/>
              </a:rPr>
              <a:t>Tausendjährige Reich </a:t>
            </a:r>
            <a:r>
              <a:rPr lang="de-DE" sz="2000" dirty="0">
                <a:solidFill>
                  <a:srgbClr val="333399"/>
                </a:solidFill>
                <a:latin typeface="Arial Unicode MS" charset="0"/>
                <a:ea typeface="Arial Unicode MS" charset="0"/>
                <a:cs typeface="Arial Unicode MS" charset="0"/>
              </a:rPr>
              <a:t>wird nach der Auferstehung der Gläubigen</a:t>
            </a:r>
            <a:r>
              <a:rPr lang="de-DE" sz="2000" dirty="0">
                <a:latin typeface="Arial Unicode MS" charset="0"/>
                <a:ea typeface="Arial Unicode MS" charset="0"/>
                <a:cs typeface="Arial Unicode MS" charset="0"/>
              </a:rPr>
              <a:t> und damit nach der Wiederkunft Jesu sein</a:t>
            </a:r>
            <a:r>
              <a:rPr lang="de-DE" sz="2000" dirty="0" smtClean="0">
                <a:latin typeface="Arial Unicode MS" charset="0"/>
                <a:ea typeface="Arial Unicode MS" charset="0"/>
                <a:cs typeface="Arial Unicode MS" charset="0"/>
              </a:rPr>
              <a:t>.</a:t>
            </a:r>
          </a:p>
        </p:txBody>
      </p:sp>
      <p:sp>
        <p:nvSpPr>
          <p:cNvPr id="2" name="Foliennummernplatzhalter 1"/>
          <p:cNvSpPr>
            <a:spLocks noGrp="1"/>
          </p:cNvSpPr>
          <p:nvPr>
            <p:ph type="sldNum" sz="quarter" idx="10"/>
          </p:nvPr>
        </p:nvSpPr>
        <p:spPr/>
        <p:txBody>
          <a:bodyPr/>
          <a:lstStyle/>
          <a:p>
            <a:fld id="{7DD2669B-BF32-844C-BC78-07274C26ECA0}"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27584" y="0"/>
            <a:ext cx="8000504" cy="548680"/>
          </a:xfrm>
        </p:spPr>
        <p:txBody>
          <a:bodyPr/>
          <a:lstStyle/>
          <a:p>
            <a:pPr>
              <a:spcBef>
                <a:spcPct val="20000"/>
              </a:spcBef>
              <a:spcAft>
                <a:spcPct val="20000"/>
              </a:spcAft>
            </a:pPr>
            <a:r>
              <a:rPr lang="de-DE" dirty="0">
                <a:latin typeface="Arial"/>
                <a:cs typeface="Arial"/>
              </a:rPr>
              <a:t>Biblische Stellungnahme</a:t>
            </a:r>
            <a:endParaRPr lang="de-DE" dirty="0"/>
          </a:p>
        </p:txBody>
      </p:sp>
      <p:sp>
        <p:nvSpPr>
          <p:cNvPr id="61443" name="Rectangle 3"/>
          <p:cNvSpPr>
            <a:spLocks noGrp="1" noChangeArrowheads="1"/>
          </p:cNvSpPr>
          <p:nvPr>
            <p:ph idx="1"/>
          </p:nvPr>
        </p:nvSpPr>
        <p:spPr>
          <a:xfrm>
            <a:off x="251520" y="836712"/>
            <a:ext cx="8712968" cy="5040560"/>
          </a:xfrm>
        </p:spPr>
        <p:txBody>
          <a:bodyPr/>
          <a:lstStyle/>
          <a:p>
            <a:pPr>
              <a:lnSpc>
                <a:spcPts val="3300"/>
              </a:lnSpc>
              <a:spcBef>
                <a:spcPts val="1903"/>
              </a:spcBef>
              <a:spcAft>
                <a:spcPts val="1728"/>
              </a:spcAft>
              <a:buFont typeface="Arial"/>
              <a:buChar char="•"/>
            </a:pPr>
            <a:r>
              <a:rPr lang="de-DE" sz="2400" dirty="0" smtClean="0">
                <a:solidFill>
                  <a:srgbClr val="333399"/>
                </a:solidFill>
                <a:latin typeface="Arial Unicode MS" charset="0"/>
                <a:ea typeface="Arial Unicode MS" charset="0"/>
                <a:cs typeface="Arial Unicode MS" charset="0"/>
              </a:rPr>
              <a:t>Vergleich </a:t>
            </a:r>
            <a:r>
              <a:rPr lang="de-DE" sz="2400" dirty="0">
                <a:solidFill>
                  <a:srgbClr val="333399"/>
                </a:solidFill>
                <a:latin typeface="Arial Unicode MS" charset="0"/>
                <a:ea typeface="Arial Unicode MS" charset="0"/>
                <a:cs typeface="Arial Unicode MS" charset="0"/>
              </a:rPr>
              <a:t>mit Paulus</a:t>
            </a:r>
            <a:r>
              <a:rPr lang="de-DE" sz="2400" dirty="0">
                <a:latin typeface="Arial Unicode MS" charset="0"/>
                <a:ea typeface="Arial Unicode MS" charset="0"/>
                <a:cs typeface="Arial Unicode MS" charset="0"/>
              </a:rPr>
              <a:t>:</a:t>
            </a:r>
            <a:endParaRPr lang="de-DE" sz="2400" dirty="0" smtClean="0">
              <a:latin typeface="Arial Unicode MS" charset="0"/>
              <a:ea typeface="Arial Unicode MS" charset="0"/>
              <a:cs typeface="Arial Unicode MS" charset="0"/>
            </a:endParaRPr>
          </a:p>
          <a:p>
            <a:pPr lvl="1">
              <a:lnSpc>
                <a:spcPts val="3300"/>
              </a:lnSpc>
              <a:spcBef>
                <a:spcPts val="1903"/>
              </a:spcBef>
              <a:spcAft>
                <a:spcPts val="1728"/>
              </a:spcAft>
              <a:buFont typeface="Symbol" charset="2"/>
              <a:buChar char="-"/>
            </a:pPr>
            <a:r>
              <a:rPr lang="de-DE" sz="2400" dirty="0" smtClean="0">
                <a:solidFill>
                  <a:srgbClr val="333399"/>
                </a:solidFill>
                <a:latin typeface="Arial Unicode MS" charset="0"/>
                <a:ea typeface="Arial Unicode MS" charset="0"/>
                <a:cs typeface="Arial Unicode MS" charset="0"/>
              </a:rPr>
              <a:t> Es gibt vor der Wiederkunft Jesu einen </a:t>
            </a:r>
            <a:r>
              <a:rPr lang="de-DE" sz="2400" dirty="0">
                <a:solidFill>
                  <a:srgbClr val="333399"/>
                </a:solidFill>
                <a:latin typeface="Arial Unicode MS" charset="0"/>
                <a:ea typeface="Arial Unicode MS" charset="0"/>
                <a:cs typeface="Arial Unicode MS" charset="0"/>
              </a:rPr>
              <a:t>allgemeinen </a:t>
            </a:r>
            <a:r>
              <a:rPr lang="de-DE" sz="2400" dirty="0" smtClean="0">
                <a:solidFill>
                  <a:srgbClr val="333399"/>
                </a:solidFill>
                <a:latin typeface="Arial Unicode MS" charset="0"/>
                <a:ea typeface="Arial Unicode MS" charset="0"/>
                <a:cs typeface="Arial Unicode MS" charset="0"/>
              </a:rPr>
              <a:t>Frieden.</a:t>
            </a:r>
            <a:endParaRPr lang="de-DE" sz="2400" dirty="0" smtClean="0">
              <a:latin typeface="Arial Unicode MS" charset="0"/>
              <a:ea typeface="Arial Unicode MS" charset="0"/>
              <a:cs typeface="Arial Unicode MS" charset="0"/>
            </a:endParaRPr>
          </a:p>
          <a:p>
            <a:pPr lvl="1">
              <a:lnSpc>
                <a:spcPts val="3300"/>
              </a:lnSpc>
              <a:spcBef>
                <a:spcPts val="1903"/>
              </a:spcBef>
              <a:spcAft>
                <a:spcPts val="1728"/>
              </a:spcAft>
              <a:buFont typeface="Symbol" charset="2"/>
              <a:buChar char="-"/>
            </a:pPr>
            <a:r>
              <a:rPr lang="de-DE" sz="2400" dirty="0" smtClean="0">
                <a:latin typeface="Arial Unicode MS" charset="0"/>
                <a:ea typeface="Arial Unicode MS" charset="0"/>
                <a:cs typeface="Arial Unicode MS" charset="0"/>
              </a:rPr>
              <a:t> Die </a:t>
            </a:r>
            <a:r>
              <a:rPr lang="de-DE" sz="2400" dirty="0">
                <a:latin typeface="Arial Unicode MS" charset="0"/>
                <a:ea typeface="Arial Unicode MS" charset="0"/>
                <a:cs typeface="Arial Unicode MS" charset="0"/>
              </a:rPr>
              <a:t>gottlose, antichristliche Zeit</a:t>
            </a:r>
            <a:r>
              <a:rPr lang="de-DE" sz="2400" dirty="0" smtClean="0">
                <a:latin typeface="Arial Unicode MS" charset="0"/>
                <a:ea typeface="Arial Unicode MS" charset="0"/>
                <a:cs typeface="Arial Unicode MS" charset="0"/>
              </a:rPr>
              <a:t> und </a:t>
            </a:r>
            <a:r>
              <a:rPr lang="de-DE" sz="2400" dirty="0" smtClean="0">
                <a:solidFill>
                  <a:srgbClr val="333399"/>
                </a:solidFill>
                <a:latin typeface="Arial Unicode MS" charset="0"/>
                <a:ea typeface="Arial Unicode MS" charset="0"/>
                <a:cs typeface="Arial Unicode MS" charset="0"/>
              </a:rPr>
              <a:t>Abfall</a:t>
            </a:r>
            <a:r>
              <a:rPr lang="de-DE" sz="2400" dirty="0" smtClean="0">
                <a:solidFill>
                  <a:srgbClr val="0000FF"/>
                </a:solidFill>
                <a:latin typeface="Arial Unicode MS" charset="0"/>
                <a:ea typeface="Arial Unicode MS" charset="0"/>
                <a:cs typeface="Arial Unicode MS" charset="0"/>
              </a:rPr>
              <a:t> </a:t>
            </a:r>
            <a:r>
              <a:rPr lang="de-DE" sz="2400" dirty="0" smtClean="0">
                <a:latin typeface="Arial Unicode MS" charset="0"/>
                <a:ea typeface="Arial Unicode MS" charset="0"/>
                <a:cs typeface="Arial Unicode MS" charset="0"/>
              </a:rPr>
              <a:t>vor der Wiederkunft Jesu!</a:t>
            </a:r>
          </a:p>
          <a:p>
            <a:pPr lvl="1">
              <a:lnSpc>
                <a:spcPts val="3300"/>
              </a:lnSpc>
              <a:spcBef>
                <a:spcPts val="1903"/>
              </a:spcBef>
              <a:spcAft>
                <a:spcPts val="1728"/>
              </a:spcAft>
              <a:buFont typeface="Symbol" charset="2"/>
              <a:buChar char="-"/>
            </a:pPr>
            <a:r>
              <a:rPr lang="en-US" sz="2400" dirty="0" err="1">
                <a:latin typeface="Arial Unicode MS" charset="0"/>
                <a:ea typeface="Arial Unicode MS" charset="0"/>
                <a:cs typeface="Arial Unicode MS" charset="0"/>
              </a:rPr>
              <a:t>Vgl</a:t>
            </a:r>
            <a:r>
              <a:rPr lang="en-US" sz="2400" dirty="0">
                <a:latin typeface="Arial Unicode MS" charset="0"/>
                <a:ea typeface="Arial Unicode MS" charset="0"/>
                <a:cs typeface="Arial Unicode MS" charset="0"/>
              </a:rPr>
              <a:t>. z. B. </a:t>
            </a:r>
            <a:r>
              <a:rPr lang="en-US" sz="2400" dirty="0">
                <a:solidFill>
                  <a:schemeClr val="accent2"/>
                </a:solidFill>
                <a:latin typeface="Arial Unicode MS" charset="0"/>
                <a:ea typeface="Arial Unicode MS" charset="0"/>
                <a:cs typeface="Arial Unicode MS" charset="0"/>
              </a:rPr>
              <a:t>1. </a:t>
            </a:r>
            <a:r>
              <a:rPr lang="en-US" sz="2400" dirty="0" err="1">
                <a:solidFill>
                  <a:schemeClr val="accent2"/>
                </a:solidFill>
                <a:latin typeface="Arial Unicode MS" charset="0"/>
                <a:ea typeface="Arial Unicode MS" charset="0"/>
                <a:cs typeface="Arial Unicode MS" charset="0"/>
              </a:rPr>
              <a:t>Thess</a:t>
            </a:r>
            <a:r>
              <a:rPr lang="en-US" sz="2400" dirty="0">
                <a:solidFill>
                  <a:schemeClr val="accent2"/>
                </a:solidFill>
                <a:latin typeface="Arial Unicode MS" charset="0"/>
                <a:ea typeface="Arial Unicode MS" charset="0"/>
                <a:cs typeface="Arial Unicode MS" charset="0"/>
              </a:rPr>
              <a:t> 5,1ff.; 2. </a:t>
            </a:r>
            <a:r>
              <a:rPr lang="de-DE" sz="2400" dirty="0" err="1">
                <a:solidFill>
                  <a:schemeClr val="accent2"/>
                </a:solidFill>
                <a:latin typeface="Arial Unicode MS" charset="0"/>
                <a:ea typeface="Arial Unicode MS" charset="0"/>
                <a:cs typeface="Arial Unicode MS" charset="0"/>
              </a:rPr>
              <a:t>Thess</a:t>
            </a:r>
            <a:r>
              <a:rPr lang="de-DE" sz="2400" dirty="0">
                <a:solidFill>
                  <a:schemeClr val="accent2"/>
                </a:solidFill>
                <a:latin typeface="Arial Unicode MS" charset="0"/>
                <a:ea typeface="Arial Unicode MS" charset="0"/>
                <a:cs typeface="Arial Unicode MS" charset="0"/>
              </a:rPr>
              <a:t> 2,1ff. </a:t>
            </a:r>
            <a:r>
              <a:rPr lang="de-DE" sz="2400" dirty="0">
                <a:latin typeface="Arial Unicode MS" charset="0"/>
                <a:ea typeface="Arial Unicode MS" charset="0"/>
                <a:cs typeface="Arial Unicode MS" charset="0"/>
              </a:rPr>
              <a:t>(vgl. auch </a:t>
            </a:r>
            <a:r>
              <a:rPr lang="de-DE" sz="2400" dirty="0" err="1">
                <a:latin typeface="Arial Unicode MS" charset="0"/>
                <a:ea typeface="Arial Unicode MS" charset="0"/>
                <a:cs typeface="Arial Unicode MS" charset="0"/>
              </a:rPr>
              <a:t>Jes</a:t>
            </a:r>
            <a:r>
              <a:rPr lang="de-DE" sz="2400" dirty="0">
                <a:latin typeface="Arial Unicode MS" charset="0"/>
                <a:ea typeface="Arial Unicode MS" charset="0"/>
                <a:cs typeface="Arial Unicode MS" charset="0"/>
              </a:rPr>
              <a:t> 11,4; Dan 7,11ff</a:t>
            </a:r>
            <a:r>
              <a:rPr lang="de-DE" sz="2400" dirty="0" smtClean="0">
                <a:latin typeface="Arial Unicode MS" charset="0"/>
                <a:ea typeface="Arial Unicode MS" charset="0"/>
                <a:cs typeface="Arial Unicode MS" charset="0"/>
              </a:rPr>
              <a:t>.).</a:t>
            </a:r>
            <a:endParaRPr lang="de-DE" sz="2400" dirty="0">
              <a:latin typeface="Arial Unicode MS" charset="0"/>
              <a:ea typeface="Arial Unicode MS" charset="0"/>
              <a:cs typeface="Arial Unicode MS"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15</a:t>
            </a:fld>
            <a:endParaRPr lang="en-US"/>
          </a:p>
        </p:txBody>
      </p:sp>
    </p:spTree>
    <p:extLst>
      <p:ext uri="{BB962C8B-B14F-4D97-AF65-F5344CB8AC3E}">
        <p14:creationId xmlns:p14="http://schemas.microsoft.com/office/powerpoint/2010/main" val="8765502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27584" y="0"/>
            <a:ext cx="8000504" cy="620688"/>
          </a:xfrm>
        </p:spPr>
        <p:txBody>
          <a:bodyPr/>
          <a:lstStyle/>
          <a:p>
            <a:pPr>
              <a:spcBef>
                <a:spcPct val="20000"/>
              </a:spcBef>
              <a:spcAft>
                <a:spcPct val="20000"/>
              </a:spcAft>
            </a:pPr>
            <a:r>
              <a:rPr lang="de-DE" dirty="0">
                <a:latin typeface="Arial"/>
                <a:cs typeface="Arial"/>
              </a:rPr>
              <a:t>Biblische Stellungnahme</a:t>
            </a:r>
            <a:endParaRPr lang="de-DE" dirty="0"/>
          </a:p>
        </p:txBody>
      </p:sp>
      <p:sp>
        <p:nvSpPr>
          <p:cNvPr id="69635" name="Rectangle 3"/>
          <p:cNvSpPr>
            <a:spLocks noGrp="1" noChangeArrowheads="1"/>
          </p:cNvSpPr>
          <p:nvPr>
            <p:ph idx="1"/>
          </p:nvPr>
        </p:nvSpPr>
        <p:spPr>
          <a:xfrm>
            <a:off x="251520" y="980727"/>
            <a:ext cx="8892480" cy="4968553"/>
          </a:xfrm>
        </p:spPr>
        <p:txBody>
          <a:bodyPr/>
          <a:lstStyle/>
          <a:p>
            <a:pPr>
              <a:lnSpc>
                <a:spcPts val="3340"/>
              </a:lnSpc>
              <a:spcAft>
                <a:spcPct val="20000"/>
              </a:spcAft>
              <a:buFont typeface="Arial"/>
              <a:buChar char="•"/>
            </a:pPr>
            <a:r>
              <a:rPr lang="de-DE" sz="2200" dirty="0" smtClean="0">
                <a:solidFill>
                  <a:srgbClr val="333399"/>
                </a:solidFill>
                <a:latin typeface="Arial Unicode MS" charset="0"/>
                <a:ea typeface="Arial Unicode MS" charset="0"/>
                <a:cs typeface="Arial Unicode MS" charset="0"/>
              </a:rPr>
              <a:t>Vgl. 1. Kor 15,23-28 </a:t>
            </a:r>
            <a:r>
              <a:rPr lang="de-DE" sz="2200" dirty="0" smtClean="0">
                <a:latin typeface="Arial Unicode MS" charset="0"/>
                <a:ea typeface="Arial Unicode MS" charset="0"/>
                <a:cs typeface="Arial Unicode MS" charset="0"/>
              </a:rPr>
              <a:t>zur </a:t>
            </a:r>
            <a:r>
              <a:rPr lang="de-DE" sz="2200" dirty="0" smtClean="0">
                <a:solidFill>
                  <a:srgbClr val="333399"/>
                </a:solidFill>
                <a:latin typeface="Arial Unicode MS" charset="0"/>
                <a:ea typeface="Arial Unicode MS" charset="0"/>
                <a:cs typeface="Arial Unicode MS" charset="0"/>
              </a:rPr>
              <a:t>Reihenfolge der Auferstehung</a:t>
            </a:r>
            <a:r>
              <a:rPr lang="de-DE" sz="2200" dirty="0" smtClean="0">
                <a:latin typeface="Arial Unicode MS" charset="0"/>
                <a:ea typeface="Arial Unicode MS" charset="0"/>
                <a:cs typeface="Arial Unicode MS" charset="0"/>
              </a:rPr>
              <a:t>: „Als Erstlingsfrucht Christus; </a:t>
            </a:r>
            <a:r>
              <a:rPr lang="de-DE" sz="2200" dirty="0">
                <a:latin typeface="Arial Unicode MS" charset="0"/>
                <a:ea typeface="Arial Unicode MS" charset="0"/>
                <a:cs typeface="Arial Unicode MS" charset="0"/>
              </a:rPr>
              <a:t>sodann </a:t>
            </a:r>
            <a:r>
              <a:rPr lang="de-DE" sz="2200" dirty="0" smtClean="0">
                <a:solidFill>
                  <a:srgbClr val="333399"/>
                </a:solidFill>
                <a:latin typeface="Arial Unicode MS" charset="0"/>
                <a:ea typeface="Arial Unicode MS" charset="0"/>
                <a:cs typeface="Arial Unicode MS" charset="0"/>
              </a:rPr>
              <a:t>diejenige, die Christus gehören, bei </a:t>
            </a:r>
            <a:r>
              <a:rPr lang="de-DE" sz="2200" dirty="0">
                <a:solidFill>
                  <a:srgbClr val="333399"/>
                </a:solidFill>
                <a:latin typeface="Arial Unicode MS" charset="0"/>
                <a:ea typeface="Arial Unicode MS" charset="0"/>
                <a:cs typeface="Arial Unicode MS" charset="0"/>
              </a:rPr>
              <a:t>seiner Ankunft; dann das Ende</a:t>
            </a:r>
            <a:r>
              <a:rPr lang="de-DE" sz="2200" dirty="0">
                <a:solidFill>
                  <a:schemeClr val="accent2"/>
                </a:solidFill>
                <a:latin typeface="Arial Unicode MS" charset="0"/>
                <a:ea typeface="Arial Unicode MS" charset="0"/>
                <a:cs typeface="Arial Unicode MS" charset="0"/>
              </a:rPr>
              <a:t>, wenn er die Herrschaft dem Gott und Vater übergibt</a:t>
            </a:r>
            <a:r>
              <a:rPr lang="de-DE" sz="2200" dirty="0">
                <a:latin typeface="Arial Unicode MS" charset="0"/>
                <a:ea typeface="Arial Unicode MS" charset="0"/>
                <a:cs typeface="Arial Unicode MS" charset="0"/>
              </a:rPr>
              <a:t>; wenn er jede Herrschaft und jede Vollmacht und Kraft wirkungslos gemacht hat. </a:t>
            </a:r>
            <a:r>
              <a:rPr lang="de-DE" sz="2200" dirty="0">
                <a:solidFill>
                  <a:srgbClr val="333399"/>
                </a:solidFill>
                <a:latin typeface="Arial Unicode MS" charset="0"/>
                <a:ea typeface="Arial Unicode MS" charset="0"/>
                <a:cs typeface="Arial Unicode MS" charset="0"/>
              </a:rPr>
              <a:t>Denn er muss herrschen, bis er alle Feinde unter seine Füße gelegt </a:t>
            </a:r>
            <a:r>
              <a:rPr lang="de-DE" sz="2200" dirty="0" smtClean="0">
                <a:solidFill>
                  <a:srgbClr val="333399"/>
                </a:solidFill>
                <a:latin typeface="Arial Unicode MS" charset="0"/>
                <a:ea typeface="Arial Unicode MS" charset="0"/>
                <a:cs typeface="Arial Unicode MS" charset="0"/>
              </a:rPr>
              <a:t>hat </a:t>
            </a:r>
            <a:r>
              <a:rPr lang="de-DE" sz="2200" dirty="0">
                <a:solidFill>
                  <a:srgbClr val="333399"/>
                </a:solidFill>
                <a:latin typeface="Arial Unicode MS" charset="0"/>
                <a:ea typeface="Arial Unicode MS" charset="0"/>
                <a:cs typeface="Arial Unicode MS" charset="0"/>
              </a:rPr>
              <a:t>… Wenn ihm aber alles unterordnet ist, dann wird auch der Sohn selbst dem unterordnet sein, der ihm alles unterordnet hat</a:t>
            </a:r>
            <a:r>
              <a:rPr lang="de-DE" sz="2200" dirty="0">
                <a:latin typeface="Arial Unicode MS" charset="0"/>
                <a:ea typeface="Arial Unicode MS" charset="0"/>
                <a:cs typeface="Arial Unicode MS" charset="0"/>
              </a:rPr>
              <a:t>, damit Gott alles in allem </a:t>
            </a:r>
            <a:r>
              <a:rPr lang="de-DE" sz="2200" dirty="0" smtClean="0">
                <a:latin typeface="Arial Unicode MS" charset="0"/>
                <a:ea typeface="Arial Unicode MS" charset="0"/>
                <a:cs typeface="Arial Unicode MS" charset="0"/>
              </a:rPr>
              <a:t>sei.“</a:t>
            </a:r>
          </a:p>
          <a:p>
            <a:pPr lvl="1">
              <a:lnSpc>
                <a:spcPts val="3340"/>
              </a:lnSpc>
              <a:spcAft>
                <a:spcPct val="20000"/>
              </a:spcAft>
              <a:buFont typeface="Symbol" charset="2"/>
              <a:buChar char="-"/>
            </a:pPr>
            <a:r>
              <a:rPr lang="de-DE" sz="1800" dirty="0" smtClean="0">
                <a:latin typeface="Arial Unicode MS" charset="0"/>
                <a:ea typeface="Arial Unicode MS" charset="0"/>
                <a:cs typeface="Arial Unicode MS" charset="0"/>
              </a:rPr>
              <a:t>Es wird eine Zeit geben, </a:t>
            </a:r>
            <a:r>
              <a:rPr lang="de-DE" sz="1800" dirty="0">
                <a:latin typeface="Arial Unicode MS" charset="0"/>
                <a:ea typeface="Arial Unicode MS" charset="0"/>
                <a:cs typeface="Arial Unicode MS" charset="0"/>
              </a:rPr>
              <a:t>in der Jesus </a:t>
            </a:r>
            <a:r>
              <a:rPr lang="de-DE" sz="1800" dirty="0">
                <a:solidFill>
                  <a:srgbClr val="333399"/>
                </a:solidFill>
                <a:latin typeface="Arial Unicode MS" charset="0"/>
                <a:ea typeface="Arial Unicode MS" charset="0"/>
                <a:cs typeface="Arial Unicode MS" charset="0"/>
              </a:rPr>
              <a:t>nicht mehr herrscht</a:t>
            </a:r>
            <a:r>
              <a:rPr lang="de-DE" sz="1800" dirty="0" smtClean="0">
                <a:latin typeface="Arial Unicode MS" charset="0"/>
                <a:ea typeface="Arial Unicode MS" charset="0"/>
                <a:cs typeface="Arial Unicode MS" charset="0"/>
              </a:rPr>
              <a:t>.</a:t>
            </a:r>
            <a:endParaRPr lang="de-DE" sz="1800" dirty="0">
              <a:latin typeface="Arial Unicode MS" charset="0"/>
              <a:ea typeface="Arial Unicode MS" charset="0"/>
              <a:cs typeface="Arial Unicode MS"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55576" y="0"/>
            <a:ext cx="8148712" cy="620688"/>
          </a:xfrm>
        </p:spPr>
        <p:txBody>
          <a:bodyPr/>
          <a:lstStyle/>
          <a:p>
            <a:pPr>
              <a:spcBef>
                <a:spcPct val="20000"/>
              </a:spcBef>
              <a:spcAft>
                <a:spcPct val="20000"/>
              </a:spcAft>
            </a:pPr>
            <a:r>
              <a:rPr lang="de-DE" dirty="0">
                <a:latin typeface="Arial"/>
                <a:cs typeface="Arial"/>
              </a:rPr>
              <a:t>Biblische Stellungnahme</a:t>
            </a:r>
            <a:endParaRPr lang="de-DE" dirty="0"/>
          </a:p>
        </p:txBody>
      </p:sp>
      <p:sp>
        <p:nvSpPr>
          <p:cNvPr id="62467" name="Rectangle 3"/>
          <p:cNvSpPr>
            <a:spLocks noGrp="1" noChangeArrowheads="1"/>
          </p:cNvSpPr>
          <p:nvPr>
            <p:ph idx="1"/>
          </p:nvPr>
        </p:nvSpPr>
        <p:spPr>
          <a:xfrm>
            <a:off x="251520" y="692697"/>
            <a:ext cx="8892480" cy="5256583"/>
          </a:xfrm>
        </p:spPr>
        <p:txBody>
          <a:bodyPr/>
          <a:lstStyle/>
          <a:p>
            <a:pPr>
              <a:lnSpc>
                <a:spcPts val="2900"/>
              </a:lnSpc>
              <a:spcBef>
                <a:spcPts val="1303"/>
              </a:spcBef>
              <a:spcAft>
                <a:spcPts val="1728"/>
              </a:spcAft>
              <a:buFont typeface="Arial"/>
              <a:buChar char="•"/>
            </a:pPr>
            <a:r>
              <a:rPr lang="de-DE" sz="2200" dirty="0" smtClean="0">
                <a:solidFill>
                  <a:srgbClr val="333399"/>
                </a:solidFill>
                <a:latin typeface="Arial Unicode MS" charset="0"/>
                <a:ea typeface="Arial Unicode MS" charset="0"/>
                <a:cs typeface="Arial Unicode MS" charset="0"/>
              </a:rPr>
              <a:t>Vgl. </a:t>
            </a:r>
            <a:r>
              <a:rPr lang="de-DE" sz="2200" dirty="0" err="1" smtClean="0">
                <a:solidFill>
                  <a:srgbClr val="333399"/>
                </a:solidFill>
                <a:latin typeface="Arial Unicode MS" charset="0"/>
                <a:ea typeface="Arial Unicode MS" charset="0"/>
                <a:cs typeface="Arial Unicode MS" charset="0"/>
              </a:rPr>
              <a:t>Eph</a:t>
            </a:r>
            <a:r>
              <a:rPr lang="de-DE" sz="2200" dirty="0" smtClean="0">
                <a:solidFill>
                  <a:srgbClr val="333399"/>
                </a:solidFill>
                <a:latin typeface="Arial Unicode MS" charset="0"/>
                <a:ea typeface="Arial Unicode MS" charset="0"/>
                <a:cs typeface="Arial Unicode MS" charset="0"/>
              </a:rPr>
              <a:t> 1,20-22</a:t>
            </a:r>
            <a:r>
              <a:rPr lang="de-DE" sz="2200" dirty="0" smtClean="0">
                <a:latin typeface="Arial Unicode MS" charset="0"/>
                <a:ea typeface="Arial Unicode MS" charset="0"/>
                <a:cs typeface="Arial Unicode MS" charset="0"/>
              </a:rPr>
              <a:t>: Gott hat Christus „aus </a:t>
            </a:r>
            <a:r>
              <a:rPr lang="de-DE" sz="2200" dirty="0">
                <a:latin typeface="Arial Unicode MS" charset="0"/>
                <a:ea typeface="Arial Unicode MS" charset="0"/>
                <a:cs typeface="Arial Unicode MS" charset="0"/>
              </a:rPr>
              <a:t>den Toten auferweckt und zu seiner Rechten in der Himmelswelt </a:t>
            </a:r>
            <a:r>
              <a:rPr lang="de-DE" sz="2200" dirty="0" smtClean="0">
                <a:latin typeface="Arial Unicode MS" charset="0"/>
                <a:ea typeface="Arial Unicode MS" charset="0"/>
                <a:cs typeface="Arial Unicode MS" charset="0"/>
              </a:rPr>
              <a:t>gesetzt, </a:t>
            </a:r>
            <a:r>
              <a:rPr lang="de-DE" sz="2200" dirty="0">
                <a:latin typeface="Arial Unicode MS" charset="0"/>
                <a:ea typeface="Arial Unicode MS" charset="0"/>
                <a:cs typeface="Arial Unicode MS" charset="0"/>
              </a:rPr>
              <a:t>über jede Herrschaft und Vollmacht und Kraft und Autorität und jeden Namen, </a:t>
            </a:r>
            <a:r>
              <a:rPr lang="de-DE" sz="2200" dirty="0">
                <a:solidFill>
                  <a:srgbClr val="333399"/>
                </a:solidFill>
                <a:latin typeface="Arial Unicode MS" charset="0"/>
                <a:ea typeface="Arial Unicode MS" charset="0"/>
                <a:cs typeface="Arial Unicode MS" charset="0"/>
              </a:rPr>
              <a:t>der nicht nur in diesem Zeitalter, sondern auch in dem zukünftigen genannt werden wird</a:t>
            </a:r>
            <a:r>
              <a:rPr lang="de-DE" sz="2200" dirty="0">
                <a:latin typeface="Arial Unicode MS" charset="0"/>
                <a:ea typeface="Arial Unicode MS" charset="0"/>
                <a:cs typeface="Arial Unicode MS" charset="0"/>
              </a:rPr>
              <a:t>. Und alles hat er seinen Füßen unterordnet </a:t>
            </a:r>
            <a:r>
              <a:rPr lang="de-DE" sz="2200" dirty="0" smtClean="0">
                <a:latin typeface="Arial Unicode MS" charset="0"/>
                <a:ea typeface="Arial Unicode MS" charset="0"/>
                <a:cs typeface="Arial Unicode MS" charset="0"/>
              </a:rPr>
              <a:t>…“</a:t>
            </a:r>
          </a:p>
          <a:p>
            <a:pPr>
              <a:lnSpc>
                <a:spcPts val="2900"/>
              </a:lnSpc>
              <a:spcBef>
                <a:spcPts val="1303"/>
              </a:spcBef>
              <a:spcAft>
                <a:spcPts val="1728"/>
              </a:spcAft>
              <a:buFont typeface="Arial"/>
              <a:buChar char="•"/>
            </a:pPr>
            <a:r>
              <a:rPr lang="de-DE" sz="2200" dirty="0">
                <a:latin typeface="Arial Unicode MS" charset="0"/>
                <a:ea typeface="Arial Unicode MS" charset="0"/>
                <a:cs typeface="Arial Unicode MS" charset="0"/>
              </a:rPr>
              <a:t>Es gibt ein </a:t>
            </a:r>
            <a:r>
              <a:rPr lang="de-DE" sz="2200" dirty="0">
                <a:solidFill>
                  <a:srgbClr val="333399"/>
                </a:solidFill>
                <a:latin typeface="Arial Unicode MS" charset="0"/>
                <a:ea typeface="Arial Unicode MS" charset="0"/>
                <a:cs typeface="Arial Unicode MS" charset="0"/>
              </a:rPr>
              <a:t>zukünftiges Zeitalter</a:t>
            </a:r>
            <a:r>
              <a:rPr lang="de-DE" sz="2200" dirty="0">
                <a:latin typeface="Arial Unicode MS" charset="0"/>
                <a:ea typeface="Arial Unicode MS" charset="0"/>
                <a:cs typeface="Arial Unicode MS" charset="0"/>
              </a:rPr>
              <a:t>, in dem der </a:t>
            </a:r>
            <a:r>
              <a:rPr lang="de-DE" sz="2200" dirty="0">
                <a:solidFill>
                  <a:srgbClr val="333399"/>
                </a:solidFill>
                <a:latin typeface="Arial Unicode MS" charset="0"/>
                <a:ea typeface="Arial Unicode MS" charset="0"/>
                <a:cs typeface="Arial Unicode MS" charset="0"/>
              </a:rPr>
              <a:t>Sohn Gottes herrschen </a:t>
            </a:r>
            <a:r>
              <a:rPr lang="de-DE" sz="2200" dirty="0" smtClean="0">
                <a:solidFill>
                  <a:srgbClr val="333399"/>
                </a:solidFill>
                <a:latin typeface="Arial Unicode MS" charset="0"/>
                <a:ea typeface="Arial Unicode MS" charset="0"/>
                <a:cs typeface="Arial Unicode MS" charset="0"/>
              </a:rPr>
              <a:t>wird</a:t>
            </a:r>
            <a:r>
              <a:rPr lang="de-DE" sz="2200" dirty="0" smtClean="0">
                <a:latin typeface="Arial Unicode MS" charset="0"/>
                <a:ea typeface="Arial Unicode MS" charset="0"/>
                <a:cs typeface="Arial Unicode MS" charset="0"/>
              </a:rPr>
              <a:t> (vgl. </a:t>
            </a:r>
            <a:r>
              <a:rPr lang="de-DE" sz="2200" dirty="0" err="1" smtClean="0">
                <a:solidFill>
                  <a:srgbClr val="333399"/>
                </a:solidFill>
                <a:latin typeface="Arial Unicode MS" charset="0"/>
                <a:ea typeface="Arial Unicode MS" charset="0"/>
                <a:cs typeface="Arial Unicode MS" charset="0"/>
              </a:rPr>
              <a:t>Eph</a:t>
            </a:r>
            <a:r>
              <a:rPr lang="de-DE" sz="2200" dirty="0" smtClean="0">
                <a:solidFill>
                  <a:srgbClr val="333399"/>
                </a:solidFill>
                <a:latin typeface="Arial Unicode MS" charset="0"/>
                <a:ea typeface="Arial Unicode MS" charset="0"/>
                <a:cs typeface="Arial Unicode MS" charset="0"/>
              </a:rPr>
              <a:t> 2,7</a:t>
            </a:r>
            <a:r>
              <a:rPr lang="de-DE" sz="2200" dirty="0" smtClean="0">
                <a:latin typeface="Arial Unicode MS" charset="0"/>
                <a:ea typeface="Arial Unicode MS" charset="0"/>
                <a:cs typeface="Arial Unicode MS" charset="0"/>
              </a:rPr>
              <a:t>: in den </a:t>
            </a:r>
            <a:r>
              <a:rPr lang="de-DE" sz="2200" dirty="0" smtClean="0">
                <a:solidFill>
                  <a:srgbClr val="333399"/>
                </a:solidFill>
                <a:latin typeface="Arial Unicode MS" charset="0"/>
                <a:ea typeface="Arial Unicode MS" charset="0"/>
                <a:cs typeface="Arial Unicode MS" charset="0"/>
              </a:rPr>
              <a:t>kommenden Zeitalter</a:t>
            </a:r>
            <a:r>
              <a:rPr lang="de-DE" sz="2200" dirty="0" smtClean="0">
                <a:latin typeface="Arial Unicode MS" charset="0"/>
                <a:ea typeface="Arial Unicode MS" charset="0"/>
                <a:cs typeface="Arial Unicode MS" charset="0"/>
              </a:rPr>
              <a:t>).</a:t>
            </a:r>
          </a:p>
          <a:p>
            <a:pPr>
              <a:lnSpc>
                <a:spcPts val="2900"/>
              </a:lnSpc>
              <a:spcBef>
                <a:spcPts val="1303"/>
              </a:spcBef>
              <a:spcAft>
                <a:spcPts val="1728"/>
              </a:spcAft>
              <a:buFont typeface="Arial"/>
              <a:buChar char="•"/>
            </a:pPr>
            <a:r>
              <a:rPr lang="de-DE" sz="2200" dirty="0" err="1" smtClean="0">
                <a:latin typeface="Arial Unicode MS" charset="0"/>
                <a:ea typeface="Arial Unicode MS" charset="0"/>
                <a:cs typeface="Arial Unicode MS" charset="0"/>
              </a:rPr>
              <a:t>Vvgl</a:t>
            </a:r>
            <a:r>
              <a:rPr lang="de-DE" sz="2200" dirty="0">
                <a:latin typeface="Arial Unicode MS" charset="0"/>
                <a:ea typeface="Arial Unicode MS" charset="0"/>
                <a:cs typeface="Arial Unicode MS" charset="0"/>
              </a:rPr>
              <a:t>. auch </a:t>
            </a:r>
            <a:r>
              <a:rPr lang="de-DE" sz="2200" dirty="0" err="1">
                <a:solidFill>
                  <a:schemeClr val="accent2"/>
                </a:solidFill>
                <a:latin typeface="Arial Unicode MS" charset="0"/>
                <a:ea typeface="Arial Unicode MS" charset="0"/>
                <a:cs typeface="Arial Unicode MS" charset="0"/>
              </a:rPr>
              <a:t>Eph</a:t>
            </a:r>
            <a:r>
              <a:rPr lang="de-DE" sz="2200" dirty="0">
                <a:solidFill>
                  <a:schemeClr val="accent2"/>
                </a:solidFill>
                <a:latin typeface="Arial Unicode MS" charset="0"/>
                <a:ea typeface="Arial Unicode MS" charset="0"/>
                <a:cs typeface="Arial Unicode MS" charset="0"/>
              </a:rPr>
              <a:t> 5,3</a:t>
            </a:r>
            <a:r>
              <a:rPr lang="de-DE" sz="2200" dirty="0">
                <a:latin typeface="Arial Unicode MS" charset="0"/>
                <a:ea typeface="Arial Unicode MS" charset="0"/>
                <a:cs typeface="Arial Unicode MS" charset="0"/>
              </a:rPr>
              <a:t>: </a:t>
            </a:r>
            <a:r>
              <a:rPr lang="de-DE" sz="2200" dirty="0" smtClean="0">
                <a:latin typeface="Arial Unicode MS" charset="0"/>
                <a:ea typeface="Arial Unicode MS" charset="0"/>
                <a:cs typeface="Arial Unicode MS" charset="0"/>
              </a:rPr>
              <a:t>„… das Reich/die Herrschaft </a:t>
            </a:r>
            <a:r>
              <a:rPr lang="de-DE" sz="2200" dirty="0">
                <a:latin typeface="Arial Unicode MS" charset="0"/>
                <a:ea typeface="Arial Unicode MS" charset="0"/>
                <a:cs typeface="Arial Unicode MS" charset="0"/>
              </a:rPr>
              <a:t>des Christus und Gottes</a:t>
            </a:r>
            <a:r>
              <a:rPr lang="de-DE" sz="2200" dirty="0" smtClean="0">
                <a:latin typeface="Arial Unicode MS" charset="0"/>
                <a:ea typeface="Arial Unicode MS" charset="0"/>
                <a:cs typeface="Arial Unicode MS" charset="0"/>
              </a:rPr>
              <a:t>“ – in dieser Reihenfolge.</a:t>
            </a:r>
          </a:p>
        </p:txBody>
      </p:sp>
      <p:sp>
        <p:nvSpPr>
          <p:cNvPr id="2" name="Foliennummernplatzhalter 1"/>
          <p:cNvSpPr>
            <a:spLocks noGrp="1"/>
          </p:cNvSpPr>
          <p:nvPr>
            <p:ph type="sldNum" sz="quarter" idx="10"/>
          </p:nvPr>
        </p:nvSpPr>
        <p:spPr/>
        <p:txBody>
          <a:bodyPr/>
          <a:lstStyle/>
          <a:p>
            <a:fld id="{7DD2669B-BF32-844C-BC78-07274C26ECA0}"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3568" y="0"/>
            <a:ext cx="8144520" cy="692696"/>
          </a:xfrm>
        </p:spPr>
        <p:txBody>
          <a:bodyPr/>
          <a:lstStyle/>
          <a:p>
            <a:pPr>
              <a:spcBef>
                <a:spcPct val="20000"/>
              </a:spcBef>
              <a:spcAft>
                <a:spcPct val="20000"/>
              </a:spcAft>
            </a:pPr>
            <a:r>
              <a:rPr lang="de-DE" dirty="0">
                <a:latin typeface="Arial"/>
                <a:cs typeface="Arial"/>
              </a:rPr>
              <a:t>Biblische Stellungnahme</a:t>
            </a:r>
            <a:endParaRPr lang="de-DE" dirty="0"/>
          </a:p>
        </p:txBody>
      </p:sp>
      <p:sp>
        <p:nvSpPr>
          <p:cNvPr id="63491" name="Rectangle 3"/>
          <p:cNvSpPr>
            <a:spLocks noGrp="1" noChangeArrowheads="1"/>
          </p:cNvSpPr>
          <p:nvPr>
            <p:ph idx="1"/>
          </p:nvPr>
        </p:nvSpPr>
        <p:spPr>
          <a:xfrm>
            <a:off x="323528" y="836712"/>
            <a:ext cx="8712968" cy="5112568"/>
          </a:xfrm>
        </p:spPr>
        <p:txBody>
          <a:bodyPr/>
          <a:lstStyle/>
          <a:p>
            <a:pPr>
              <a:lnSpc>
                <a:spcPts val="2900"/>
              </a:lnSpc>
              <a:spcBef>
                <a:spcPts val="1303"/>
              </a:spcBef>
              <a:spcAft>
                <a:spcPts val="1800"/>
              </a:spcAft>
              <a:buFont typeface="Arial"/>
              <a:buChar char="•"/>
            </a:pPr>
            <a:r>
              <a:rPr lang="de-DE" sz="2000" dirty="0">
                <a:solidFill>
                  <a:srgbClr val="333399"/>
                </a:solidFill>
                <a:latin typeface="Arial Unicode MS" charset="0"/>
                <a:ea typeface="Arial Unicode MS" charset="0"/>
                <a:cs typeface="Arial Unicode MS" charset="0"/>
              </a:rPr>
              <a:t>Folgerung</a:t>
            </a:r>
            <a:r>
              <a:rPr lang="de-DE" sz="2000" dirty="0">
                <a:latin typeface="Arial Unicode MS" charset="0"/>
                <a:ea typeface="Arial Unicode MS" charset="0"/>
                <a:cs typeface="Arial Unicode MS" charset="0"/>
              </a:rPr>
              <a:t>: In </a:t>
            </a:r>
            <a:r>
              <a:rPr lang="de-DE" sz="2000" dirty="0">
                <a:solidFill>
                  <a:srgbClr val="333399"/>
                </a:solidFill>
                <a:latin typeface="Arial Unicode MS" charset="0"/>
                <a:ea typeface="Arial Unicode MS" charset="0"/>
                <a:cs typeface="Arial Unicode MS" charset="0"/>
              </a:rPr>
              <a:t>1. Kor 15,23f. </a:t>
            </a:r>
            <a:r>
              <a:rPr lang="de-DE" sz="2000" dirty="0">
                <a:latin typeface="Arial Unicode MS" charset="0"/>
                <a:ea typeface="Arial Unicode MS" charset="0"/>
                <a:cs typeface="Arial Unicode MS" charset="0"/>
              </a:rPr>
              <a:t>muss die </a:t>
            </a:r>
            <a:r>
              <a:rPr lang="de-DE" sz="2000" dirty="0">
                <a:solidFill>
                  <a:srgbClr val="333399"/>
                </a:solidFill>
                <a:latin typeface="Arial Unicode MS" charset="0"/>
                <a:ea typeface="Arial Unicode MS" charset="0"/>
                <a:cs typeface="Arial Unicode MS" charset="0"/>
              </a:rPr>
              <a:t>Auferstehung der Gläubigen </a:t>
            </a:r>
            <a:r>
              <a:rPr lang="de-DE" sz="2000" dirty="0">
                <a:latin typeface="Arial Unicode MS" charset="0"/>
                <a:ea typeface="Arial Unicode MS" charset="0"/>
                <a:cs typeface="Arial Unicode MS" charset="0"/>
              </a:rPr>
              <a:t>bei der Wiederkunft Jesu zeitlich von dem „</a:t>
            </a:r>
            <a:r>
              <a:rPr lang="de-DE" sz="2000" dirty="0">
                <a:solidFill>
                  <a:srgbClr val="333399"/>
                </a:solidFill>
                <a:latin typeface="Arial Unicode MS" charset="0"/>
                <a:ea typeface="Arial Unicode MS" charset="0"/>
                <a:cs typeface="Arial Unicode MS" charset="0"/>
              </a:rPr>
              <a:t>Ende</a:t>
            </a:r>
            <a:r>
              <a:rPr lang="de-DE" sz="2000" dirty="0">
                <a:latin typeface="Arial Unicode MS" charset="0"/>
                <a:ea typeface="Arial Unicode MS" charset="0"/>
                <a:cs typeface="Arial Unicode MS" charset="0"/>
              </a:rPr>
              <a:t>“ (</a:t>
            </a:r>
            <a:r>
              <a:rPr lang="de-DE" sz="2000" i="1" dirty="0" err="1">
                <a:solidFill>
                  <a:srgbClr val="333399"/>
                </a:solidFill>
                <a:latin typeface="Arial Unicode MS" charset="0"/>
                <a:ea typeface="Arial Unicode MS" charset="0"/>
                <a:cs typeface="Arial Unicode MS" charset="0"/>
              </a:rPr>
              <a:t>telos</a:t>
            </a:r>
            <a:r>
              <a:rPr lang="de-DE" sz="2000" dirty="0">
                <a:solidFill>
                  <a:srgbClr val="333399"/>
                </a:solidFill>
                <a:latin typeface="Arial Unicode MS" charset="0"/>
                <a:ea typeface="Arial Unicode MS" charset="0"/>
                <a:cs typeface="Arial Unicode MS" charset="0"/>
              </a:rPr>
              <a:t> </a:t>
            </a:r>
            <a:r>
              <a:rPr lang="de-DE" sz="2000" dirty="0">
                <a:latin typeface="Arial Unicode MS" charset="0"/>
                <a:ea typeface="Arial Unicode MS" charset="0"/>
                <a:cs typeface="Arial Unicode MS" charset="0"/>
              </a:rPr>
              <a:t>auch „Ziel“) getrennt werden</a:t>
            </a:r>
            <a:r>
              <a:rPr lang="de-DE" sz="2000" dirty="0" smtClean="0">
                <a:latin typeface="Arial Unicode MS" charset="0"/>
                <a:ea typeface="Arial Unicode MS" charset="0"/>
                <a:cs typeface="Arial Unicode MS" charset="0"/>
              </a:rPr>
              <a:t>!</a:t>
            </a:r>
          </a:p>
          <a:p>
            <a:pPr>
              <a:lnSpc>
                <a:spcPts val="2900"/>
              </a:lnSpc>
              <a:spcBef>
                <a:spcPts val="1303"/>
              </a:spcBef>
              <a:spcAft>
                <a:spcPts val="1800"/>
              </a:spcAft>
              <a:buFont typeface="Arial"/>
              <a:buChar char="•"/>
            </a:pPr>
            <a:r>
              <a:rPr lang="de-DE" sz="2000" dirty="0" smtClean="0">
                <a:latin typeface="Arial Unicode MS" charset="0"/>
                <a:ea typeface="Arial Unicode MS" charset="0"/>
                <a:cs typeface="Arial Unicode MS" charset="0"/>
              </a:rPr>
              <a:t>Vgl</a:t>
            </a:r>
            <a:r>
              <a:rPr lang="de-DE" sz="2000" dirty="0">
                <a:latin typeface="Arial Unicode MS" charset="0"/>
                <a:ea typeface="Arial Unicode MS" charset="0"/>
                <a:cs typeface="Arial Unicode MS" charset="0"/>
              </a:rPr>
              <a:t>. dazu </a:t>
            </a:r>
            <a:r>
              <a:rPr lang="de-DE" sz="2000" dirty="0" err="1">
                <a:solidFill>
                  <a:srgbClr val="333399"/>
                </a:solidFill>
                <a:latin typeface="Arial Unicode MS" charset="0"/>
                <a:ea typeface="Arial Unicode MS" charset="0"/>
                <a:cs typeface="Arial Unicode MS" charset="0"/>
              </a:rPr>
              <a:t>Hebr</a:t>
            </a:r>
            <a:r>
              <a:rPr lang="de-DE" sz="2000" dirty="0">
                <a:solidFill>
                  <a:srgbClr val="333399"/>
                </a:solidFill>
                <a:latin typeface="Arial Unicode MS" charset="0"/>
                <a:ea typeface="Arial Unicode MS" charset="0"/>
                <a:cs typeface="Arial Unicode MS" charset="0"/>
              </a:rPr>
              <a:t> 2,5-8</a:t>
            </a:r>
            <a:r>
              <a:rPr lang="de-DE" sz="2000" dirty="0">
                <a:latin typeface="Arial Unicode MS" charset="0"/>
                <a:ea typeface="Arial Unicode MS" charset="0"/>
                <a:cs typeface="Arial Unicode MS" charset="0"/>
              </a:rPr>
              <a:t>: Der himmlische Vater hat dem Sohn </a:t>
            </a:r>
            <a:r>
              <a:rPr lang="de-DE" sz="2000" dirty="0">
                <a:solidFill>
                  <a:srgbClr val="333399"/>
                </a:solidFill>
                <a:latin typeface="Arial Unicode MS" charset="0"/>
                <a:ea typeface="Arial Unicode MS" charset="0"/>
                <a:cs typeface="Arial Unicode MS" charset="0"/>
              </a:rPr>
              <a:t>die „zukünftige </a:t>
            </a:r>
            <a:r>
              <a:rPr lang="de-DE" sz="2000" dirty="0">
                <a:solidFill>
                  <a:schemeClr val="accent2"/>
                </a:solidFill>
                <a:latin typeface="Arial Unicode MS" charset="0"/>
                <a:ea typeface="Arial Unicode MS" charset="0"/>
                <a:cs typeface="Arial Unicode MS" charset="0"/>
              </a:rPr>
              <a:t>Erdbevölkerung</a:t>
            </a:r>
            <a:r>
              <a:rPr lang="de-DE" sz="2000" dirty="0">
                <a:solidFill>
                  <a:srgbClr val="333399"/>
                </a:solidFill>
                <a:latin typeface="Arial Unicode MS" charset="0"/>
                <a:ea typeface="Arial Unicode MS" charset="0"/>
                <a:cs typeface="Arial Unicode MS" charset="0"/>
              </a:rPr>
              <a:t>“</a:t>
            </a:r>
            <a:r>
              <a:rPr lang="de-DE" sz="2000" dirty="0">
                <a:latin typeface="Arial Unicode MS" charset="0"/>
                <a:ea typeface="Arial Unicode MS" charset="0"/>
                <a:cs typeface="Arial Unicode MS" charset="0"/>
              </a:rPr>
              <a:t> (</a:t>
            </a:r>
            <a:r>
              <a:rPr lang="de-DE" sz="2000" i="1" dirty="0" err="1">
                <a:latin typeface="Arial Unicode MS" charset="0"/>
                <a:ea typeface="Arial Unicode MS" charset="0"/>
                <a:cs typeface="Arial Unicode MS" charset="0"/>
              </a:rPr>
              <a:t>ten</a:t>
            </a:r>
            <a:r>
              <a:rPr lang="de-DE" sz="2000" dirty="0">
                <a:latin typeface="Arial Unicode MS" charset="0"/>
                <a:ea typeface="Arial Unicode MS" charset="0"/>
                <a:cs typeface="Arial Unicode MS" charset="0"/>
              </a:rPr>
              <a:t> </a:t>
            </a:r>
            <a:r>
              <a:rPr lang="de-DE" sz="2000" i="1" dirty="0" err="1" smtClean="0">
                <a:latin typeface="Arial Unicode MS" charset="0"/>
                <a:ea typeface="Arial Unicode MS" charset="0"/>
                <a:cs typeface="Arial Unicode MS" charset="0"/>
              </a:rPr>
              <a:t>oikoumenen</a:t>
            </a:r>
            <a:r>
              <a:rPr lang="de-DE" sz="2000" i="1" dirty="0" smtClean="0">
                <a:latin typeface="Arial Unicode MS" charset="0"/>
                <a:ea typeface="Arial Unicode MS" charset="0"/>
                <a:cs typeface="Arial Unicode MS" charset="0"/>
              </a:rPr>
              <a:t> ten </a:t>
            </a:r>
            <a:r>
              <a:rPr lang="de-DE" sz="2000" i="1" dirty="0" err="1">
                <a:latin typeface="Arial Unicode MS" charset="0"/>
                <a:ea typeface="Arial Unicode MS" charset="0"/>
                <a:cs typeface="Arial Unicode MS" charset="0"/>
              </a:rPr>
              <a:t>mellousan</a:t>
            </a:r>
            <a:r>
              <a:rPr lang="de-DE" sz="2000" i="1" dirty="0">
                <a:latin typeface="Arial Unicode MS" charset="0"/>
                <a:ea typeface="Arial Unicode MS" charset="0"/>
                <a:cs typeface="Arial Unicode MS" charset="0"/>
              </a:rPr>
              <a:t> </a:t>
            </a:r>
            <a:r>
              <a:rPr lang="de-DE" sz="2000" i="1" dirty="0" smtClean="0">
                <a:latin typeface="Arial Unicode MS" charset="0"/>
                <a:ea typeface="Arial Unicode MS" charset="0"/>
                <a:cs typeface="Arial Unicode MS" charset="0"/>
              </a:rPr>
              <a:t>= </a:t>
            </a:r>
            <a:r>
              <a:rPr lang="de-DE" sz="2000" dirty="0" smtClean="0">
                <a:latin typeface="Arial Unicode MS" charset="0"/>
                <a:ea typeface="Arial Unicode MS" charset="0"/>
                <a:cs typeface="Arial Unicode MS" charset="0"/>
              </a:rPr>
              <a:t>„</a:t>
            </a:r>
            <a:r>
              <a:rPr lang="de-DE" sz="2000" dirty="0">
                <a:latin typeface="Arial Unicode MS" charset="0"/>
                <a:ea typeface="Arial Unicode MS" charset="0"/>
                <a:cs typeface="Arial Unicode MS" charset="0"/>
              </a:rPr>
              <a:t>die zukünftige </a:t>
            </a:r>
            <a:r>
              <a:rPr lang="de-DE" sz="2000" dirty="0" smtClean="0">
                <a:latin typeface="Arial Unicode MS" charset="0"/>
                <a:ea typeface="Arial Unicode MS" charset="0"/>
                <a:cs typeface="Arial Unicode MS" charset="0"/>
              </a:rPr>
              <a:t>bewohnte“ Erde) </a:t>
            </a:r>
            <a:r>
              <a:rPr lang="de-DE" sz="2000" dirty="0">
                <a:solidFill>
                  <a:srgbClr val="333399"/>
                </a:solidFill>
                <a:latin typeface="Arial Unicode MS" charset="0"/>
                <a:ea typeface="Arial Unicode MS" charset="0"/>
                <a:cs typeface="Arial Unicode MS" charset="0"/>
              </a:rPr>
              <a:t>unterordnet</a:t>
            </a:r>
            <a:r>
              <a:rPr lang="de-DE" sz="2000" dirty="0" smtClean="0">
                <a:latin typeface="Arial Unicode MS" charset="0"/>
                <a:ea typeface="Arial Unicode MS" charset="0"/>
                <a:cs typeface="Arial Unicode MS" charset="0"/>
              </a:rPr>
              <a:t>.</a:t>
            </a:r>
          </a:p>
          <a:p>
            <a:pPr>
              <a:lnSpc>
                <a:spcPts val="2900"/>
              </a:lnSpc>
              <a:spcBef>
                <a:spcPts val="1303"/>
              </a:spcBef>
              <a:spcAft>
                <a:spcPts val="1800"/>
              </a:spcAft>
              <a:buFont typeface="Arial"/>
              <a:buChar char="•"/>
            </a:pPr>
            <a:r>
              <a:rPr lang="de-DE" sz="2000" dirty="0" smtClean="0">
                <a:latin typeface="Arial Unicode MS" charset="0"/>
                <a:ea typeface="Arial Unicode MS" charset="0"/>
                <a:cs typeface="Arial Unicode MS" charset="0"/>
              </a:rPr>
              <a:t>Vgl. auch </a:t>
            </a:r>
            <a:r>
              <a:rPr lang="de-DE" sz="2000" dirty="0" err="1" smtClean="0">
                <a:solidFill>
                  <a:schemeClr val="accent2"/>
                </a:solidFill>
                <a:latin typeface="Arial Unicode MS" charset="0"/>
                <a:ea typeface="Arial Unicode MS" charset="0"/>
                <a:cs typeface="Arial Unicode MS" charset="0"/>
              </a:rPr>
              <a:t>Hebr</a:t>
            </a:r>
            <a:r>
              <a:rPr lang="de-DE" sz="2000" dirty="0" smtClean="0">
                <a:solidFill>
                  <a:schemeClr val="accent2"/>
                </a:solidFill>
                <a:latin typeface="Arial Unicode MS" charset="0"/>
                <a:ea typeface="Arial Unicode MS" charset="0"/>
                <a:cs typeface="Arial Unicode MS" charset="0"/>
              </a:rPr>
              <a:t> 4,9-10</a:t>
            </a:r>
            <a:r>
              <a:rPr lang="de-DE" sz="2000" dirty="0" smtClean="0">
                <a:latin typeface="Arial Unicode MS" charset="0"/>
                <a:ea typeface="Arial Unicode MS" charset="0"/>
                <a:cs typeface="Arial Unicode MS" charset="0"/>
              </a:rPr>
              <a:t>: „Also </a:t>
            </a:r>
            <a:r>
              <a:rPr lang="de-DE" sz="2000" dirty="0">
                <a:solidFill>
                  <a:schemeClr val="accent2"/>
                </a:solidFill>
                <a:latin typeface="Arial Unicode MS" charset="0"/>
                <a:ea typeface="Arial Unicode MS" charset="0"/>
                <a:cs typeface="Arial Unicode MS" charset="0"/>
              </a:rPr>
              <a:t>bleibt noch eine Sabbatruhe </a:t>
            </a:r>
            <a:r>
              <a:rPr lang="de-DE" sz="2000" dirty="0">
                <a:latin typeface="Arial Unicode MS" charset="0"/>
                <a:ea typeface="Arial Unicode MS" charset="0"/>
                <a:cs typeface="Arial Unicode MS" charset="0"/>
              </a:rPr>
              <a:t>dem Volk Gottes </a:t>
            </a:r>
            <a:r>
              <a:rPr lang="de-DE" sz="2000" dirty="0" smtClean="0">
                <a:latin typeface="Arial Unicode MS" charset="0"/>
                <a:ea typeface="Arial Unicode MS" charset="0"/>
                <a:cs typeface="Arial Unicode MS" charset="0"/>
              </a:rPr>
              <a:t>übrig. Denn </a:t>
            </a:r>
            <a:r>
              <a:rPr lang="de-DE" sz="2000" dirty="0">
                <a:latin typeface="Arial Unicode MS" charset="0"/>
                <a:ea typeface="Arial Unicode MS" charset="0"/>
                <a:cs typeface="Arial Unicode MS" charset="0"/>
              </a:rPr>
              <a:t>wer in seine Ruhe eingegangen ist, der ist auch zur Ruhe gelangt von seinen Werken, wie Gott von seinen eigenen</a:t>
            </a:r>
            <a:r>
              <a:rPr lang="de-DE" sz="2000" dirty="0" smtClean="0">
                <a:latin typeface="Arial Unicode MS" charset="0"/>
                <a:ea typeface="Arial Unicode MS" charset="0"/>
                <a:cs typeface="Arial Unicode MS" charset="0"/>
              </a:rPr>
              <a:t>.“</a:t>
            </a:r>
            <a:endParaRPr lang="de-DE" sz="2000" dirty="0">
              <a:latin typeface="Arial Unicode MS" charset="0"/>
              <a:ea typeface="Arial Unicode MS" charset="0"/>
              <a:cs typeface="Arial Unicode MS" charset="0"/>
            </a:endParaRPr>
          </a:p>
          <a:p>
            <a:pPr>
              <a:lnSpc>
                <a:spcPts val="3100"/>
              </a:lnSpc>
              <a:spcAft>
                <a:spcPts val="1200"/>
              </a:spcAft>
              <a:buFont typeface="Arial"/>
              <a:buChar char="•"/>
            </a:pPr>
            <a:endParaRPr lang="de-DE" sz="2300" dirty="0" smtClean="0">
              <a:latin typeface="Arial Rounded MT Bold"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3568" y="0"/>
            <a:ext cx="8144520" cy="692696"/>
          </a:xfrm>
        </p:spPr>
        <p:txBody>
          <a:bodyPr/>
          <a:lstStyle/>
          <a:p>
            <a:pPr>
              <a:spcBef>
                <a:spcPct val="20000"/>
              </a:spcBef>
              <a:spcAft>
                <a:spcPct val="20000"/>
              </a:spcAft>
            </a:pPr>
            <a:r>
              <a:rPr lang="de-DE" dirty="0">
                <a:latin typeface="Arial"/>
                <a:cs typeface="Arial"/>
              </a:rPr>
              <a:t>Biblische Stellungnahme</a:t>
            </a:r>
            <a:endParaRPr lang="de-DE" dirty="0"/>
          </a:p>
        </p:txBody>
      </p:sp>
      <p:sp>
        <p:nvSpPr>
          <p:cNvPr id="63491" name="Rectangle 3"/>
          <p:cNvSpPr>
            <a:spLocks noGrp="1" noChangeArrowheads="1"/>
          </p:cNvSpPr>
          <p:nvPr>
            <p:ph idx="1"/>
          </p:nvPr>
        </p:nvSpPr>
        <p:spPr>
          <a:xfrm>
            <a:off x="323528" y="836712"/>
            <a:ext cx="8712968" cy="5112568"/>
          </a:xfrm>
        </p:spPr>
        <p:txBody>
          <a:bodyPr/>
          <a:lstStyle/>
          <a:p>
            <a:pPr>
              <a:lnSpc>
                <a:spcPts val="3100"/>
              </a:lnSpc>
              <a:spcAft>
                <a:spcPts val="1200"/>
              </a:spcAft>
              <a:buFont typeface="Arial"/>
              <a:buChar char="•"/>
            </a:pPr>
            <a:r>
              <a:rPr lang="de-DE" sz="2300" dirty="0" smtClean="0">
                <a:solidFill>
                  <a:srgbClr val="333399"/>
                </a:solidFill>
                <a:latin typeface="Arial Unicode MS" charset="0"/>
                <a:ea typeface="Arial Unicode MS" charset="0"/>
                <a:cs typeface="Arial Unicode MS" charset="0"/>
              </a:rPr>
              <a:t>Was </a:t>
            </a:r>
            <a:r>
              <a:rPr lang="de-DE" sz="2300" dirty="0">
                <a:solidFill>
                  <a:srgbClr val="333399"/>
                </a:solidFill>
                <a:latin typeface="Arial Unicode MS" charset="0"/>
                <a:ea typeface="Arial Unicode MS" charset="0"/>
                <a:cs typeface="Arial Unicode MS" charset="0"/>
              </a:rPr>
              <a:t>sagt Jesus?</a:t>
            </a:r>
            <a:endParaRPr lang="de-DE" sz="2300" dirty="0" smtClean="0">
              <a:solidFill>
                <a:srgbClr val="333399"/>
              </a:solidFill>
              <a:latin typeface="Arial Unicode MS" charset="0"/>
              <a:ea typeface="Arial Unicode MS" charset="0"/>
              <a:cs typeface="Arial Unicode MS" charset="0"/>
            </a:endParaRPr>
          </a:p>
          <a:p>
            <a:pPr lvl="1">
              <a:lnSpc>
                <a:spcPts val="3100"/>
              </a:lnSpc>
              <a:spcBef>
                <a:spcPts val="1303"/>
              </a:spcBef>
              <a:spcAft>
                <a:spcPts val="1800"/>
              </a:spcAft>
              <a:buFont typeface="Symbol" charset="2"/>
              <a:buChar char="-"/>
            </a:pPr>
            <a:r>
              <a:rPr lang="de-DE" sz="2300" dirty="0" smtClean="0">
                <a:solidFill>
                  <a:srgbClr val="333399"/>
                </a:solidFill>
                <a:latin typeface="Arial Unicode MS" charset="0"/>
                <a:ea typeface="Arial Unicode MS" charset="0"/>
                <a:cs typeface="Arial Unicode MS" charset="0"/>
              </a:rPr>
              <a:t> Gottlosigkeit </a:t>
            </a:r>
            <a:r>
              <a:rPr lang="de-DE" sz="2300" dirty="0">
                <a:solidFill>
                  <a:srgbClr val="333399"/>
                </a:solidFill>
                <a:latin typeface="Arial Unicode MS" charset="0"/>
                <a:ea typeface="Arial Unicode MS" charset="0"/>
                <a:cs typeface="Arial Unicode MS" charset="0"/>
              </a:rPr>
              <a:t>und</a:t>
            </a:r>
            <a:r>
              <a:rPr lang="de-DE" sz="2300" dirty="0" smtClean="0">
                <a:solidFill>
                  <a:srgbClr val="333399"/>
                </a:solidFill>
                <a:latin typeface="Arial Unicode MS" charset="0"/>
                <a:ea typeface="Arial Unicode MS" charset="0"/>
                <a:cs typeface="Arial Unicode MS" charset="0"/>
              </a:rPr>
              <a:t> Verführung </a:t>
            </a:r>
            <a:r>
              <a:rPr lang="de-DE" sz="2300" dirty="0">
                <a:latin typeface="Arial Unicode MS" charset="0"/>
                <a:ea typeface="Arial Unicode MS" charset="0"/>
                <a:cs typeface="Arial Unicode MS" charset="0"/>
              </a:rPr>
              <a:t>werden vor seiner </a:t>
            </a:r>
            <a:r>
              <a:rPr lang="de-DE" sz="2300" dirty="0" smtClean="0">
                <a:latin typeface="Arial Unicode MS" charset="0"/>
                <a:ea typeface="Arial Unicode MS" charset="0"/>
                <a:cs typeface="Arial Unicode MS" charset="0"/>
              </a:rPr>
              <a:t>Ankunft </a:t>
            </a:r>
            <a:r>
              <a:rPr lang="de-DE" sz="2300" dirty="0">
                <a:latin typeface="Arial Unicode MS" charset="0"/>
                <a:ea typeface="Arial Unicode MS" charset="0"/>
                <a:cs typeface="Arial Unicode MS" charset="0"/>
              </a:rPr>
              <a:t>den </a:t>
            </a:r>
            <a:r>
              <a:rPr lang="de-DE" sz="2300" dirty="0">
                <a:solidFill>
                  <a:srgbClr val="333399"/>
                </a:solidFill>
                <a:latin typeface="Arial Unicode MS" charset="0"/>
                <a:ea typeface="Arial Unicode MS" charset="0"/>
                <a:cs typeface="Arial Unicode MS" charset="0"/>
              </a:rPr>
              <a:t>Höhepunkt</a:t>
            </a:r>
            <a:r>
              <a:rPr lang="de-DE" sz="2300" dirty="0">
                <a:solidFill>
                  <a:srgbClr val="0000FF"/>
                </a:solidFill>
                <a:latin typeface="Arial Unicode MS" charset="0"/>
                <a:ea typeface="Arial Unicode MS" charset="0"/>
                <a:cs typeface="Arial Unicode MS" charset="0"/>
              </a:rPr>
              <a:t> </a:t>
            </a:r>
            <a:r>
              <a:rPr lang="de-DE" sz="2300" dirty="0">
                <a:latin typeface="Arial Unicode MS" charset="0"/>
                <a:ea typeface="Arial Unicode MS" charset="0"/>
                <a:cs typeface="Arial Unicode MS" charset="0"/>
              </a:rPr>
              <a:t>erreichen (vgl. </a:t>
            </a:r>
            <a:r>
              <a:rPr lang="de-DE" sz="2300" dirty="0" err="1">
                <a:latin typeface="Arial Unicode MS" charset="0"/>
                <a:ea typeface="Arial Unicode MS" charset="0"/>
                <a:cs typeface="Arial Unicode MS" charset="0"/>
              </a:rPr>
              <a:t>Mt</a:t>
            </a:r>
            <a:r>
              <a:rPr lang="de-DE" sz="2300" dirty="0">
                <a:latin typeface="Arial Unicode MS" charset="0"/>
                <a:ea typeface="Arial Unicode MS" charset="0"/>
                <a:cs typeface="Arial Unicode MS" charset="0"/>
              </a:rPr>
              <a:t> 24; </a:t>
            </a:r>
            <a:r>
              <a:rPr lang="de-DE" sz="2300" dirty="0" err="1">
                <a:latin typeface="Arial Unicode MS" charset="0"/>
                <a:ea typeface="Arial Unicode MS" charset="0"/>
                <a:cs typeface="Arial Unicode MS" charset="0"/>
              </a:rPr>
              <a:t>Mk</a:t>
            </a:r>
            <a:r>
              <a:rPr lang="de-DE" sz="2300" dirty="0">
                <a:latin typeface="Arial Unicode MS" charset="0"/>
                <a:ea typeface="Arial Unicode MS" charset="0"/>
                <a:cs typeface="Arial Unicode MS" charset="0"/>
              </a:rPr>
              <a:t> 13; </a:t>
            </a:r>
            <a:r>
              <a:rPr lang="de-DE" sz="2300" dirty="0" err="1">
                <a:latin typeface="Arial Unicode MS" charset="0"/>
                <a:ea typeface="Arial Unicode MS" charset="0"/>
                <a:cs typeface="Arial Unicode MS" charset="0"/>
              </a:rPr>
              <a:t>Lk</a:t>
            </a:r>
            <a:r>
              <a:rPr lang="de-DE" sz="2300" dirty="0">
                <a:latin typeface="Arial Unicode MS" charset="0"/>
                <a:ea typeface="Arial Unicode MS" charset="0"/>
                <a:cs typeface="Arial Unicode MS" charset="0"/>
              </a:rPr>
              <a:t> 21).</a:t>
            </a:r>
          </a:p>
          <a:p>
            <a:pPr lvl="1">
              <a:lnSpc>
                <a:spcPts val="3100"/>
              </a:lnSpc>
              <a:spcBef>
                <a:spcPts val="1303"/>
              </a:spcBef>
              <a:spcAft>
                <a:spcPts val="1800"/>
              </a:spcAft>
              <a:buFont typeface="Symbol" charset="2"/>
              <a:buChar char="-"/>
            </a:pPr>
            <a:r>
              <a:rPr lang="de-DE" sz="2300" dirty="0" smtClean="0">
                <a:latin typeface="Arial Unicode MS" charset="0"/>
                <a:ea typeface="Arial Unicode MS" charset="0"/>
                <a:cs typeface="Arial Unicode MS" charset="0"/>
              </a:rPr>
              <a:t> Vgl</a:t>
            </a:r>
            <a:r>
              <a:rPr lang="de-DE" sz="2300" dirty="0">
                <a:latin typeface="Arial Unicode MS" charset="0"/>
                <a:ea typeface="Arial Unicode MS" charset="0"/>
                <a:cs typeface="Arial Unicode MS" charset="0"/>
              </a:rPr>
              <a:t>. auch </a:t>
            </a:r>
            <a:r>
              <a:rPr lang="de-DE" sz="2300" dirty="0" err="1">
                <a:solidFill>
                  <a:srgbClr val="333399"/>
                </a:solidFill>
                <a:latin typeface="Arial Unicode MS" charset="0"/>
                <a:ea typeface="Arial Unicode MS" charset="0"/>
                <a:cs typeface="Arial Unicode MS" charset="0"/>
              </a:rPr>
              <a:t>Lk</a:t>
            </a:r>
            <a:r>
              <a:rPr lang="de-DE" sz="2300" dirty="0">
                <a:solidFill>
                  <a:srgbClr val="333399"/>
                </a:solidFill>
                <a:latin typeface="Arial Unicode MS" charset="0"/>
                <a:ea typeface="Arial Unicode MS" charset="0"/>
                <a:cs typeface="Arial Unicode MS" charset="0"/>
              </a:rPr>
              <a:t> 19,11ff.; </a:t>
            </a:r>
            <a:r>
              <a:rPr lang="de-DE" sz="2300" dirty="0" err="1">
                <a:solidFill>
                  <a:srgbClr val="333399"/>
                </a:solidFill>
                <a:latin typeface="Arial Unicode MS" charset="0"/>
                <a:ea typeface="Arial Unicode MS" charset="0"/>
                <a:cs typeface="Arial Unicode MS" charset="0"/>
              </a:rPr>
              <a:t>Apg</a:t>
            </a:r>
            <a:r>
              <a:rPr lang="de-DE" sz="2300" dirty="0">
                <a:solidFill>
                  <a:srgbClr val="333399"/>
                </a:solidFill>
                <a:latin typeface="Arial Unicode MS" charset="0"/>
                <a:ea typeface="Arial Unicode MS" charset="0"/>
                <a:cs typeface="Arial Unicode MS" charset="0"/>
              </a:rPr>
              <a:t> 1,6-8; 3,19-21</a:t>
            </a:r>
            <a:r>
              <a:rPr lang="de-DE" sz="2300" dirty="0">
                <a:latin typeface="Arial Unicode MS" charset="0"/>
                <a:ea typeface="Arial Unicode MS" charset="0"/>
                <a:cs typeface="Arial Unicode MS" charset="0"/>
              </a:rPr>
              <a:t>:</a:t>
            </a:r>
          </a:p>
          <a:p>
            <a:pPr lvl="2">
              <a:lnSpc>
                <a:spcPts val="3100"/>
              </a:lnSpc>
              <a:spcBef>
                <a:spcPts val="1303"/>
              </a:spcBef>
              <a:spcAft>
                <a:spcPts val="1800"/>
              </a:spcAft>
              <a:buFont typeface="Symbol" charset="2"/>
              <a:buChar char="-"/>
            </a:pPr>
            <a:r>
              <a:rPr lang="de-DE" sz="2300" dirty="0" smtClean="0">
                <a:latin typeface="Arial Unicode MS" charset="0"/>
                <a:ea typeface="Arial Unicode MS" charset="0"/>
                <a:cs typeface="Arial Unicode MS" charset="0"/>
              </a:rPr>
              <a:t> Die </a:t>
            </a:r>
            <a:r>
              <a:rPr lang="de-DE" sz="2300" dirty="0">
                <a:solidFill>
                  <a:srgbClr val="333399"/>
                </a:solidFill>
                <a:latin typeface="Arial Unicode MS" charset="0"/>
                <a:ea typeface="Arial Unicode MS" charset="0"/>
                <a:cs typeface="Arial Unicode MS" charset="0"/>
              </a:rPr>
              <a:t>Herrschaft Jesu in Israel </a:t>
            </a:r>
            <a:r>
              <a:rPr lang="de-DE" sz="2300" dirty="0">
                <a:latin typeface="Arial Unicode MS" charset="0"/>
                <a:ea typeface="Arial Unicode MS" charset="0"/>
                <a:cs typeface="Arial Unicode MS" charset="0"/>
              </a:rPr>
              <a:t>nach seiner </a:t>
            </a:r>
            <a:r>
              <a:rPr lang="de-DE" sz="2300" dirty="0" smtClean="0">
                <a:latin typeface="Arial Unicode MS" charset="0"/>
                <a:ea typeface="Arial Unicode MS" charset="0"/>
                <a:cs typeface="Arial Unicode MS" charset="0"/>
              </a:rPr>
              <a:t>Wiederkunft (vgl. auch z. B. </a:t>
            </a:r>
            <a:r>
              <a:rPr lang="de-DE" sz="2300" dirty="0" err="1" smtClean="0">
                <a:latin typeface="Arial Unicode MS" charset="0"/>
                <a:ea typeface="Arial Unicode MS" charset="0"/>
                <a:cs typeface="Arial Unicode MS" charset="0"/>
              </a:rPr>
              <a:t>Mt</a:t>
            </a:r>
            <a:r>
              <a:rPr lang="de-DE" sz="2300" dirty="0" smtClean="0">
                <a:latin typeface="Arial Unicode MS" charset="0"/>
                <a:ea typeface="Arial Unicode MS" charset="0"/>
                <a:cs typeface="Arial Unicode MS" charset="0"/>
              </a:rPr>
              <a:t> 19,28).</a:t>
            </a:r>
          </a:p>
          <a:p>
            <a:pPr lvl="2">
              <a:lnSpc>
                <a:spcPts val="3100"/>
              </a:lnSpc>
              <a:spcBef>
                <a:spcPts val="1303"/>
              </a:spcBef>
              <a:spcAft>
                <a:spcPts val="1800"/>
              </a:spcAft>
              <a:buFont typeface="Symbol" charset="2"/>
              <a:buChar char="-"/>
            </a:pPr>
            <a:r>
              <a:rPr lang="de-DE" sz="2300" dirty="0" smtClean="0">
                <a:solidFill>
                  <a:srgbClr val="333399"/>
                </a:solidFill>
                <a:latin typeface="Arial Unicode MS" charset="0"/>
                <a:ea typeface="Arial Unicode MS" charset="0"/>
                <a:cs typeface="Arial Unicode MS" charset="0"/>
              </a:rPr>
              <a:t> Vorher keinen </a:t>
            </a:r>
            <a:r>
              <a:rPr lang="de-DE" sz="2300" dirty="0">
                <a:solidFill>
                  <a:srgbClr val="333399"/>
                </a:solidFill>
                <a:latin typeface="Arial Unicode MS" charset="0"/>
                <a:ea typeface="Arial Unicode MS" charset="0"/>
                <a:cs typeface="Arial Unicode MS" charset="0"/>
              </a:rPr>
              <a:t>Frieden</a:t>
            </a:r>
            <a:r>
              <a:rPr lang="de-DE" sz="2300" dirty="0" smtClean="0">
                <a:solidFill>
                  <a:srgbClr val="333399"/>
                </a:solidFill>
                <a:latin typeface="Arial Unicode MS" charset="0"/>
                <a:ea typeface="Arial Unicode MS" charset="0"/>
                <a:cs typeface="Arial Unicode MS" charset="0"/>
              </a:rPr>
              <a:t> für Jerusalem </a:t>
            </a:r>
            <a:r>
              <a:rPr lang="de-DE" sz="2300" dirty="0" smtClean="0">
                <a:latin typeface="Arial Unicode MS" charset="0"/>
                <a:ea typeface="Arial Unicode MS" charset="0"/>
                <a:cs typeface="Arial Unicode MS" charset="0"/>
              </a:rPr>
              <a:t>(</a:t>
            </a:r>
            <a:r>
              <a:rPr lang="de-DE" sz="2300" dirty="0">
                <a:latin typeface="Arial Unicode MS" charset="0"/>
                <a:ea typeface="Arial Unicode MS" charset="0"/>
                <a:cs typeface="Arial Unicode MS" charset="0"/>
              </a:rPr>
              <a:t>vgl. </a:t>
            </a:r>
            <a:r>
              <a:rPr lang="de-DE" sz="2300" dirty="0" err="1">
                <a:latin typeface="Arial Unicode MS" charset="0"/>
                <a:ea typeface="Arial Unicode MS" charset="0"/>
                <a:cs typeface="Arial Unicode MS" charset="0"/>
              </a:rPr>
              <a:t>Lk</a:t>
            </a:r>
            <a:r>
              <a:rPr lang="de-DE" sz="2300" dirty="0">
                <a:latin typeface="Arial Unicode MS" charset="0"/>
                <a:ea typeface="Arial Unicode MS" charset="0"/>
                <a:cs typeface="Arial Unicode MS" charset="0"/>
              </a:rPr>
              <a:t> 21,24-28).</a:t>
            </a:r>
          </a:p>
        </p:txBody>
      </p:sp>
      <p:sp>
        <p:nvSpPr>
          <p:cNvPr id="2" name="Foliennummernplatzhalter 1"/>
          <p:cNvSpPr>
            <a:spLocks noGrp="1"/>
          </p:cNvSpPr>
          <p:nvPr>
            <p:ph type="sldNum" sz="quarter" idx="10"/>
          </p:nvPr>
        </p:nvSpPr>
        <p:spPr/>
        <p:txBody>
          <a:bodyPr/>
          <a:lstStyle/>
          <a:p>
            <a:fld id="{7DD2669B-BF32-844C-BC78-07274C26ECA0}" type="slidenum">
              <a:rPr lang="en-US" smtClean="0"/>
              <a:pPr/>
              <a:t>19</a:t>
            </a:fld>
            <a:endParaRPr lang="en-US"/>
          </a:p>
        </p:txBody>
      </p:sp>
    </p:spTree>
    <p:extLst>
      <p:ext uri="{BB962C8B-B14F-4D97-AF65-F5344CB8AC3E}">
        <p14:creationId xmlns:p14="http://schemas.microsoft.com/office/powerpoint/2010/main" val="16756041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2811" y="543054"/>
            <a:ext cx="2936576" cy="4860541"/>
          </a:xfrm>
        </p:spPr>
        <p:txBody>
          <a:bodyPr/>
          <a:lstStyle/>
          <a:p>
            <a:endParaRPr lang="de-DE" dirty="0"/>
          </a:p>
        </p:txBody>
      </p:sp>
      <p:sp>
        <p:nvSpPr>
          <p:cNvPr id="3" name="Untertitel 2"/>
          <p:cNvSpPr>
            <a:spLocks noGrp="1"/>
          </p:cNvSpPr>
          <p:nvPr>
            <p:ph type="subTitle" idx="1"/>
          </p:nvPr>
        </p:nvSpPr>
        <p:spPr>
          <a:xfrm>
            <a:off x="5148064" y="908720"/>
            <a:ext cx="3888432" cy="4646766"/>
          </a:xfrm>
        </p:spPr>
        <p:txBody>
          <a:bodyPr/>
          <a:lstStyle/>
          <a:p>
            <a:pPr algn="l"/>
            <a:r>
              <a:rPr lang="de-DE" sz="2800" dirty="0" smtClean="0">
                <a:latin typeface="Arial Unicode MS" charset="0"/>
                <a:ea typeface="Arial Unicode MS" charset="0"/>
                <a:cs typeface="Arial Unicode MS" charset="0"/>
              </a:rPr>
              <a:t>Neu erschienen (95 S.):</a:t>
            </a:r>
          </a:p>
          <a:p>
            <a:pPr algn="l"/>
            <a:r>
              <a:rPr lang="de-DE" sz="2800" dirty="0" smtClean="0">
                <a:latin typeface="Arial Unicode MS" charset="0"/>
                <a:ea typeface="Arial Unicode MS" charset="0"/>
                <a:cs typeface="Arial Unicode MS" charset="0"/>
              </a:rPr>
              <a:t>Euro 5.90/CHF 6.80</a:t>
            </a:r>
            <a:endParaRPr lang="de-DE" sz="2800" dirty="0">
              <a:latin typeface="Arial Unicode MS" charset="0"/>
              <a:ea typeface="Arial Unicode MS" charset="0"/>
              <a:cs typeface="Arial Unicode MS" charset="0"/>
            </a:endParaRPr>
          </a:p>
        </p:txBody>
      </p:sp>
      <p:sp>
        <p:nvSpPr>
          <p:cNvPr id="4" name="Foliennummernplatzhalter 3"/>
          <p:cNvSpPr>
            <a:spLocks noGrp="1"/>
          </p:cNvSpPr>
          <p:nvPr>
            <p:ph type="sldNum" sz="quarter" idx="10"/>
          </p:nvPr>
        </p:nvSpPr>
        <p:spPr/>
        <p:txBody>
          <a:bodyPr/>
          <a:lstStyle/>
          <a:p>
            <a:pPr algn="ctr">
              <a:defRPr/>
            </a:pPr>
            <a:fld id="{7FC778D8-B49F-E64F-AA10-87B5E6284838}" type="slidenum">
              <a:rPr lang="en-US" smtClean="0"/>
              <a:pPr algn="ctr">
                <a:defRPr/>
              </a:pPr>
              <a:t>2</a:t>
            </a:fld>
            <a:endParaRPr lang="en-US" dirty="0"/>
          </a:p>
        </p:txBody>
      </p:sp>
      <p:pic>
        <p:nvPicPr>
          <p:cNvPr id="7" name="Bi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544222"/>
            <a:ext cx="3406103" cy="5567667"/>
          </a:xfrm>
          <a:prstGeom prst="rect">
            <a:avLst/>
          </a:prstGeom>
        </p:spPr>
      </p:pic>
    </p:spTree>
    <p:extLst>
      <p:ext uri="{BB962C8B-B14F-4D97-AF65-F5344CB8AC3E}">
        <p14:creationId xmlns:p14="http://schemas.microsoft.com/office/powerpoint/2010/main" val="4876900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3568" y="0"/>
            <a:ext cx="8144520" cy="620688"/>
          </a:xfrm>
        </p:spPr>
        <p:txBody>
          <a:bodyPr/>
          <a:lstStyle/>
          <a:p>
            <a:pPr>
              <a:spcBef>
                <a:spcPct val="20000"/>
              </a:spcBef>
              <a:spcAft>
                <a:spcPct val="20000"/>
              </a:spcAft>
            </a:pPr>
            <a:r>
              <a:rPr lang="de-DE" sz="3200" dirty="0" smtClean="0">
                <a:solidFill>
                  <a:schemeClr val="bg1"/>
                </a:solidFill>
                <a:latin typeface="Arial Rounded MT Bold" charset="0"/>
              </a:rPr>
              <a:t>Biblische Stellungnahme</a:t>
            </a:r>
            <a:endParaRPr lang="de-DE" sz="3200" dirty="0"/>
          </a:p>
        </p:txBody>
      </p:sp>
      <p:sp>
        <p:nvSpPr>
          <p:cNvPr id="70659" name="Rectangle 3"/>
          <p:cNvSpPr>
            <a:spLocks noGrp="1" noChangeArrowheads="1"/>
          </p:cNvSpPr>
          <p:nvPr>
            <p:ph idx="1"/>
          </p:nvPr>
        </p:nvSpPr>
        <p:spPr>
          <a:xfrm>
            <a:off x="179512" y="692696"/>
            <a:ext cx="8812088" cy="5256584"/>
          </a:xfrm>
        </p:spPr>
        <p:txBody>
          <a:bodyPr/>
          <a:lstStyle/>
          <a:p>
            <a:pPr>
              <a:lnSpc>
                <a:spcPts val="4240"/>
              </a:lnSpc>
              <a:spcAft>
                <a:spcPts val="1128"/>
              </a:spcAft>
              <a:buFont typeface="Arial"/>
              <a:buChar char="•"/>
            </a:pPr>
            <a:r>
              <a:rPr lang="de-DE" sz="2600" dirty="0">
                <a:solidFill>
                  <a:srgbClr val="333399"/>
                </a:solidFill>
                <a:latin typeface="Arial Unicode MS" charset="0"/>
                <a:ea typeface="Arial Unicode MS" charset="0"/>
                <a:cs typeface="Arial Unicode MS" charset="0"/>
              </a:rPr>
              <a:t>Und das Alte Testament?</a:t>
            </a:r>
            <a:endParaRPr lang="de-DE" sz="2600" dirty="0" smtClean="0">
              <a:solidFill>
                <a:srgbClr val="333399"/>
              </a:solidFill>
              <a:latin typeface="Arial Unicode MS" charset="0"/>
              <a:ea typeface="Arial Unicode MS" charset="0"/>
              <a:cs typeface="Arial Unicode MS" charset="0"/>
            </a:endParaRPr>
          </a:p>
          <a:p>
            <a:pPr lvl="1">
              <a:lnSpc>
                <a:spcPts val="3440"/>
              </a:lnSpc>
              <a:spcBef>
                <a:spcPts val="1303"/>
              </a:spcBef>
              <a:spcAft>
                <a:spcPts val="1728"/>
              </a:spcAft>
              <a:buFont typeface="Symbol" charset="2"/>
              <a:buChar char="-"/>
            </a:pPr>
            <a:r>
              <a:rPr lang="de-DE" sz="2200" dirty="0" smtClean="0">
                <a:latin typeface="Arial Unicode MS" charset="0"/>
                <a:ea typeface="Arial Unicode MS" charset="0"/>
                <a:cs typeface="Arial Unicode MS" charset="0"/>
              </a:rPr>
              <a:t> </a:t>
            </a:r>
            <a:r>
              <a:rPr lang="de-DE" sz="2400" dirty="0" smtClean="0">
                <a:latin typeface="Arial Unicode MS" charset="0"/>
                <a:ea typeface="Arial Unicode MS" charset="0"/>
                <a:cs typeface="Arial Unicode MS" charset="0"/>
              </a:rPr>
              <a:t>Der </a:t>
            </a:r>
            <a:r>
              <a:rPr lang="de-DE" sz="2400" dirty="0" smtClean="0">
                <a:solidFill>
                  <a:srgbClr val="333399"/>
                </a:solidFill>
                <a:latin typeface="Arial Unicode MS" charset="0"/>
                <a:ea typeface="Arial Unicode MS" charset="0"/>
                <a:cs typeface="Arial Unicode MS" charset="0"/>
              </a:rPr>
              <a:t>HERR </a:t>
            </a:r>
            <a:r>
              <a:rPr lang="de-DE" sz="2400" dirty="0">
                <a:solidFill>
                  <a:srgbClr val="333399"/>
                </a:solidFill>
                <a:latin typeface="Arial Unicode MS" charset="0"/>
                <a:ea typeface="Arial Unicode MS" charset="0"/>
                <a:cs typeface="Arial Unicode MS" charset="0"/>
              </a:rPr>
              <a:t>(Jahwe)</a:t>
            </a:r>
            <a:r>
              <a:rPr lang="de-DE" sz="2400" dirty="0" smtClean="0">
                <a:solidFill>
                  <a:srgbClr val="333399"/>
                </a:solidFill>
                <a:latin typeface="Arial Unicode MS" charset="0"/>
                <a:ea typeface="Arial Unicode MS" charset="0"/>
                <a:cs typeface="Arial Unicode MS" charset="0"/>
              </a:rPr>
              <a:t> wird in </a:t>
            </a:r>
            <a:r>
              <a:rPr lang="de-DE" sz="2400" dirty="0">
                <a:solidFill>
                  <a:srgbClr val="333399"/>
                </a:solidFill>
                <a:latin typeface="Arial Unicode MS" charset="0"/>
                <a:ea typeface="Arial Unicode MS" charset="0"/>
                <a:cs typeface="Arial Unicode MS" charset="0"/>
              </a:rPr>
              <a:t>Jerusalem </a:t>
            </a:r>
            <a:r>
              <a:rPr lang="de-DE" sz="2400" dirty="0" smtClean="0">
                <a:solidFill>
                  <a:srgbClr val="333399"/>
                </a:solidFill>
                <a:latin typeface="Arial Unicode MS" charset="0"/>
                <a:ea typeface="Arial Unicode MS" charset="0"/>
                <a:cs typeface="Arial Unicode MS" charset="0"/>
              </a:rPr>
              <a:t>wohnen </a:t>
            </a:r>
            <a:r>
              <a:rPr lang="de-DE" sz="2400" dirty="0">
                <a:latin typeface="Arial Unicode MS" charset="0"/>
                <a:ea typeface="Arial Unicode MS" charset="0"/>
                <a:cs typeface="Arial Unicode MS" charset="0"/>
              </a:rPr>
              <a:t>und weltweiter</a:t>
            </a:r>
            <a:r>
              <a:rPr lang="de-DE" sz="2400" dirty="0" smtClean="0">
                <a:latin typeface="Arial Unicode MS" charset="0"/>
                <a:ea typeface="Arial Unicode MS" charset="0"/>
                <a:cs typeface="Arial Unicode MS" charset="0"/>
              </a:rPr>
              <a:t> Friedenskönig sein (vgl. z. B. </a:t>
            </a:r>
            <a:r>
              <a:rPr lang="de-DE" sz="2400" dirty="0" err="1" smtClean="0">
                <a:latin typeface="Arial Unicode MS" charset="0"/>
                <a:ea typeface="Arial Unicode MS" charset="0"/>
                <a:cs typeface="Arial Unicode MS" charset="0"/>
              </a:rPr>
              <a:t>Sach</a:t>
            </a:r>
            <a:r>
              <a:rPr lang="de-DE" sz="2400" dirty="0" smtClean="0">
                <a:latin typeface="Arial Unicode MS" charset="0"/>
                <a:ea typeface="Arial Unicode MS" charset="0"/>
                <a:cs typeface="Arial Unicode MS" charset="0"/>
              </a:rPr>
              <a:t> 9,10ff.).</a:t>
            </a:r>
            <a:endParaRPr lang="de-DE" sz="2400" dirty="0">
              <a:latin typeface="Arial Unicode MS" charset="0"/>
              <a:ea typeface="Arial Unicode MS" charset="0"/>
              <a:cs typeface="Arial Unicode MS" charset="0"/>
            </a:endParaRPr>
          </a:p>
          <a:p>
            <a:pPr lvl="1">
              <a:lnSpc>
                <a:spcPts val="3440"/>
              </a:lnSpc>
              <a:spcBef>
                <a:spcPts val="1303"/>
              </a:spcBef>
              <a:spcAft>
                <a:spcPts val="1728"/>
              </a:spcAft>
              <a:buFont typeface="Symbol" charset="2"/>
              <a:buChar char="-"/>
            </a:pPr>
            <a:r>
              <a:rPr lang="de-DE" sz="2400" dirty="0" smtClean="0">
                <a:solidFill>
                  <a:srgbClr val="333399"/>
                </a:solidFill>
                <a:latin typeface="Arial Unicode MS" charset="0"/>
                <a:ea typeface="Arial Unicode MS" charset="0"/>
                <a:cs typeface="Arial Unicode MS" charset="0"/>
              </a:rPr>
              <a:t> Nach </a:t>
            </a:r>
            <a:r>
              <a:rPr lang="de-DE" sz="2400" dirty="0">
                <a:solidFill>
                  <a:srgbClr val="333399"/>
                </a:solidFill>
                <a:latin typeface="Arial Unicode MS" charset="0"/>
                <a:ea typeface="Arial Unicode MS" charset="0"/>
                <a:cs typeface="Arial Unicode MS" charset="0"/>
              </a:rPr>
              <a:t>der Erscheinung des HERRN </a:t>
            </a:r>
            <a:r>
              <a:rPr lang="de-DE" sz="2400" dirty="0">
                <a:latin typeface="Arial Unicode MS" charset="0"/>
                <a:ea typeface="Arial Unicode MS" charset="0"/>
                <a:cs typeface="Arial Unicode MS" charset="0"/>
              </a:rPr>
              <a:t>(vgl. z</a:t>
            </a:r>
            <a:r>
              <a:rPr lang="de-DE" sz="2400" dirty="0" smtClean="0">
                <a:latin typeface="Arial Unicode MS" charset="0"/>
                <a:ea typeface="Arial Unicode MS" charset="0"/>
                <a:cs typeface="Arial Unicode MS" charset="0"/>
              </a:rPr>
              <a:t>. B</a:t>
            </a:r>
            <a:r>
              <a:rPr lang="de-DE" sz="2400" dirty="0">
                <a:latin typeface="Arial Unicode MS" charset="0"/>
                <a:ea typeface="Arial Unicode MS" charset="0"/>
                <a:cs typeface="Arial Unicode MS" charset="0"/>
              </a:rPr>
              <a:t>. </a:t>
            </a:r>
            <a:r>
              <a:rPr lang="de-DE" sz="2400" dirty="0" err="1">
                <a:latin typeface="Arial Unicode MS" charset="0"/>
                <a:ea typeface="Arial Unicode MS" charset="0"/>
                <a:cs typeface="Arial Unicode MS" charset="0"/>
              </a:rPr>
              <a:t>Sach</a:t>
            </a:r>
            <a:r>
              <a:rPr lang="de-DE" sz="2400" dirty="0">
                <a:latin typeface="Arial Unicode MS" charset="0"/>
                <a:ea typeface="Arial Unicode MS" charset="0"/>
                <a:cs typeface="Arial Unicode MS" charset="0"/>
              </a:rPr>
              <a:t> 14,3ff.; Dan 7,11ff.).</a:t>
            </a:r>
            <a:endParaRPr lang="de-DE" sz="2400" dirty="0" smtClean="0">
              <a:latin typeface="Arial Unicode MS" charset="0"/>
              <a:ea typeface="Arial Unicode MS" charset="0"/>
              <a:cs typeface="Arial Unicode MS" charset="0"/>
            </a:endParaRPr>
          </a:p>
          <a:p>
            <a:pPr lvl="1">
              <a:lnSpc>
                <a:spcPts val="3440"/>
              </a:lnSpc>
              <a:spcBef>
                <a:spcPts val="1303"/>
              </a:spcBef>
              <a:spcAft>
                <a:spcPts val="1728"/>
              </a:spcAft>
              <a:buFont typeface="Symbol" charset="2"/>
              <a:buChar char="-"/>
            </a:pPr>
            <a:r>
              <a:rPr lang="de-DE" sz="2400" dirty="0" smtClean="0">
                <a:latin typeface="Arial Unicode MS" charset="0"/>
                <a:ea typeface="Arial Unicode MS" charset="0"/>
                <a:cs typeface="Arial Unicode MS" charset="0"/>
              </a:rPr>
              <a:t> Verheißungen </a:t>
            </a:r>
            <a:r>
              <a:rPr lang="de-DE" sz="2400" dirty="0">
                <a:latin typeface="Arial Unicode MS" charset="0"/>
                <a:ea typeface="Arial Unicode MS" charset="0"/>
                <a:cs typeface="Arial Unicode MS" charset="0"/>
              </a:rPr>
              <a:t>werden</a:t>
            </a:r>
            <a:r>
              <a:rPr lang="de-DE" sz="2400" dirty="0" smtClean="0">
                <a:latin typeface="Arial Unicode MS" charset="0"/>
                <a:ea typeface="Arial Unicode MS" charset="0"/>
                <a:cs typeface="Arial Unicode MS" charset="0"/>
              </a:rPr>
              <a:t> </a:t>
            </a:r>
            <a:r>
              <a:rPr lang="de-DE" sz="2400" dirty="0" smtClean="0">
                <a:solidFill>
                  <a:srgbClr val="333399"/>
                </a:solidFill>
                <a:latin typeface="Arial Unicode MS" charset="0"/>
                <a:ea typeface="Arial Unicode MS" charset="0"/>
                <a:cs typeface="Arial Unicode MS" charset="0"/>
              </a:rPr>
              <a:t>im Neuen Testament </a:t>
            </a:r>
            <a:r>
              <a:rPr lang="de-DE" sz="2400" dirty="0">
                <a:solidFill>
                  <a:srgbClr val="333399"/>
                </a:solidFill>
                <a:latin typeface="Arial Unicode MS" charset="0"/>
                <a:ea typeface="Arial Unicode MS" charset="0"/>
                <a:cs typeface="Arial Unicode MS" charset="0"/>
              </a:rPr>
              <a:t>für die Zukunft bestätigt</a:t>
            </a:r>
            <a:r>
              <a:rPr lang="de-DE" sz="2400" dirty="0">
                <a:solidFill>
                  <a:srgbClr val="0000FF"/>
                </a:solidFill>
                <a:latin typeface="Arial Unicode MS" charset="0"/>
                <a:ea typeface="Arial Unicode MS" charset="0"/>
                <a:cs typeface="Arial Unicode MS" charset="0"/>
              </a:rPr>
              <a:t> </a:t>
            </a:r>
            <a:r>
              <a:rPr lang="de-DE" sz="2400" dirty="0">
                <a:latin typeface="Arial Unicode MS" charset="0"/>
                <a:ea typeface="Arial Unicode MS" charset="0"/>
                <a:cs typeface="Arial Unicode MS" charset="0"/>
              </a:rPr>
              <a:t>(vgl. z</a:t>
            </a:r>
            <a:r>
              <a:rPr lang="de-DE" sz="2400" dirty="0" smtClean="0">
                <a:latin typeface="Arial Unicode MS" charset="0"/>
                <a:ea typeface="Arial Unicode MS" charset="0"/>
                <a:cs typeface="Arial Unicode MS" charset="0"/>
              </a:rPr>
              <a:t>. B</a:t>
            </a:r>
            <a:r>
              <a:rPr lang="de-DE" sz="2400" dirty="0">
                <a:latin typeface="Arial Unicode MS" charset="0"/>
                <a:ea typeface="Arial Unicode MS" charset="0"/>
                <a:cs typeface="Arial Unicode MS" charset="0"/>
              </a:rPr>
              <a:t>. </a:t>
            </a:r>
            <a:r>
              <a:rPr lang="de-DE" sz="2400" dirty="0" err="1">
                <a:latin typeface="Arial Unicode MS" charset="0"/>
                <a:ea typeface="Arial Unicode MS" charset="0"/>
                <a:cs typeface="Arial Unicode MS" charset="0"/>
              </a:rPr>
              <a:t>Lk</a:t>
            </a:r>
            <a:r>
              <a:rPr lang="de-DE" sz="2400" dirty="0">
                <a:latin typeface="Arial Unicode MS" charset="0"/>
                <a:ea typeface="Arial Unicode MS" charset="0"/>
                <a:cs typeface="Arial Unicode MS" charset="0"/>
              </a:rPr>
              <a:t> 19,11ff.; </a:t>
            </a:r>
            <a:r>
              <a:rPr lang="de-DE" sz="2400" dirty="0" err="1">
                <a:latin typeface="Arial Unicode MS" charset="0"/>
                <a:ea typeface="Arial Unicode MS" charset="0"/>
                <a:cs typeface="Arial Unicode MS" charset="0"/>
              </a:rPr>
              <a:t>Apg</a:t>
            </a:r>
            <a:r>
              <a:rPr lang="de-DE" sz="2400" dirty="0">
                <a:latin typeface="Arial Unicode MS" charset="0"/>
                <a:ea typeface="Arial Unicode MS" charset="0"/>
                <a:cs typeface="Arial Unicode MS" charset="0"/>
              </a:rPr>
              <a:t> 1,6-8; 3,19-31; </a:t>
            </a:r>
            <a:r>
              <a:rPr lang="de-DE" sz="2400" dirty="0" err="1">
                <a:latin typeface="Arial Unicode MS" charset="0"/>
                <a:ea typeface="Arial Unicode MS" charset="0"/>
                <a:cs typeface="Arial Unicode MS" charset="0"/>
              </a:rPr>
              <a:t>Röm</a:t>
            </a:r>
            <a:r>
              <a:rPr lang="de-DE" sz="2400" dirty="0">
                <a:latin typeface="Arial Unicode MS" charset="0"/>
                <a:ea typeface="Arial Unicode MS" charset="0"/>
                <a:cs typeface="Arial Unicode MS" charset="0"/>
              </a:rPr>
              <a:t> 9–11; </a:t>
            </a:r>
            <a:r>
              <a:rPr lang="de-DE" sz="2400" dirty="0" err="1">
                <a:latin typeface="Arial Unicode MS" charset="0"/>
                <a:ea typeface="Arial Unicode MS" charset="0"/>
                <a:cs typeface="Arial Unicode MS" charset="0"/>
              </a:rPr>
              <a:t>Hebr</a:t>
            </a:r>
            <a:r>
              <a:rPr lang="de-DE" sz="2400" dirty="0">
                <a:latin typeface="Arial Unicode MS" charset="0"/>
                <a:ea typeface="Arial Unicode MS" charset="0"/>
                <a:cs typeface="Arial Unicode MS" charset="0"/>
              </a:rPr>
              <a:t> 2,5-8; 3,7–4,13).</a:t>
            </a:r>
          </a:p>
        </p:txBody>
      </p:sp>
      <p:sp>
        <p:nvSpPr>
          <p:cNvPr id="2" name="Foliennummernplatzhalter 1"/>
          <p:cNvSpPr>
            <a:spLocks noGrp="1"/>
          </p:cNvSpPr>
          <p:nvPr>
            <p:ph type="sldNum" sz="quarter" idx="10"/>
          </p:nvPr>
        </p:nvSpPr>
        <p:spPr/>
        <p:txBody>
          <a:bodyPr/>
          <a:lstStyle/>
          <a:p>
            <a:fld id="{7DD2669B-BF32-844C-BC78-07274C26ECA0}"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5" y="25672"/>
            <a:ext cx="8633495" cy="595015"/>
          </a:xfrm>
        </p:spPr>
        <p:txBody>
          <a:bodyPr/>
          <a:lstStyle/>
          <a:p>
            <a:r>
              <a:rPr lang="de-DE" sz="3600">
                <a:solidFill>
                  <a:schemeClr val="bg1"/>
                </a:solidFill>
                <a:latin typeface="Arial Rounded MT Bold" charset="0"/>
              </a:rPr>
              <a:t>Biblische Stellungnahme</a:t>
            </a:r>
            <a:endParaRPr lang="de-DE"/>
          </a:p>
        </p:txBody>
      </p:sp>
      <p:sp>
        <p:nvSpPr>
          <p:cNvPr id="3" name="Inhaltsplatzhalter 2"/>
          <p:cNvSpPr>
            <a:spLocks noGrp="1"/>
          </p:cNvSpPr>
          <p:nvPr>
            <p:ph idx="1"/>
          </p:nvPr>
        </p:nvSpPr>
        <p:spPr/>
        <p:txBody>
          <a:bodyPr/>
          <a:lstStyle/>
          <a:p>
            <a:pPr marL="457200" indent="-457200">
              <a:lnSpc>
                <a:spcPts val="2940"/>
              </a:lnSpc>
              <a:buFont typeface="Arial" charset="0"/>
              <a:buChar char="•"/>
            </a:pPr>
            <a:r>
              <a:rPr lang="de-DE" sz="2200" dirty="0" smtClean="0">
                <a:latin typeface="Arial Unicode MS" charset="0"/>
                <a:ea typeface="Arial Unicode MS" charset="0"/>
                <a:cs typeface="Arial Unicode MS" charset="0"/>
              </a:rPr>
              <a:t>Anknüpfung an </a:t>
            </a:r>
            <a:r>
              <a:rPr lang="de-DE" sz="2200" dirty="0" smtClean="0">
                <a:solidFill>
                  <a:schemeClr val="accent2"/>
                </a:solidFill>
                <a:latin typeface="Arial Unicode MS" charset="0"/>
                <a:ea typeface="Arial Unicode MS" charset="0"/>
                <a:cs typeface="Arial Unicode MS" charset="0"/>
              </a:rPr>
              <a:t>Dan 7,13ff. </a:t>
            </a:r>
            <a:r>
              <a:rPr lang="de-DE" sz="2200" dirty="0" smtClean="0">
                <a:latin typeface="Arial Unicode MS" charset="0"/>
                <a:ea typeface="Arial Unicode MS" charset="0"/>
                <a:cs typeface="Arial Unicode MS" charset="0"/>
              </a:rPr>
              <a:t>in </a:t>
            </a:r>
            <a:r>
              <a:rPr lang="de-DE" sz="2200" dirty="0" err="1" smtClean="0">
                <a:latin typeface="Arial Unicode MS" charset="0"/>
                <a:ea typeface="Arial Unicode MS" charset="0"/>
                <a:cs typeface="Arial Unicode MS" charset="0"/>
              </a:rPr>
              <a:t>Offb</a:t>
            </a:r>
            <a:r>
              <a:rPr lang="de-DE" sz="2200" dirty="0" smtClean="0">
                <a:latin typeface="Arial Unicode MS" charset="0"/>
                <a:ea typeface="Arial Unicode MS" charset="0"/>
                <a:cs typeface="Arial Unicode MS" charset="0"/>
              </a:rPr>
              <a:t> 20,1ff.: „Ich </a:t>
            </a:r>
            <a:r>
              <a:rPr lang="de-DE" sz="2200" dirty="0">
                <a:latin typeface="Arial Unicode MS" charset="0"/>
                <a:ea typeface="Arial Unicode MS" charset="0"/>
                <a:cs typeface="Arial Unicode MS" charset="0"/>
              </a:rPr>
              <a:t>schaute in </a:t>
            </a:r>
            <a:r>
              <a:rPr lang="de-DE" sz="2200" dirty="0" err="1" smtClean="0">
                <a:latin typeface="Arial Unicode MS" charset="0"/>
                <a:ea typeface="Arial Unicode MS" charset="0"/>
                <a:cs typeface="Arial Unicode MS" charset="0"/>
              </a:rPr>
              <a:t>Gesich-ten</a:t>
            </a:r>
            <a:r>
              <a:rPr lang="de-DE" sz="2200" dirty="0" smtClean="0">
                <a:latin typeface="Arial Unicode MS" charset="0"/>
                <a:ea typeface="Arial Unicode MS" charset="0"/>
                <a:cs typeface="Arial Unicode MS" charset="0"/>
              </a:rPr>
              <a:t> </a:t>
            </a:r>
            <a:r>
              <a:rPr lang="de-DE" sz="2200" dirty="0">
                <a:latin typeface="Arial Unicode MS" charset="0"/>
                <a:ea typeface="Arial Unicode MS" charset="0"/>
                <a:cs typeface="Arial Unicode MS" charset="0"/>
              </a:rPr>
              <a:t>der </a:t>
            </a:r>
            <a:r>
              <a:rPr lang="de-DE" sz="2200" dirty="0" smtClean="0">
                <a:latin typeface="Arial Unicode MS" charset="0"/>
                <a:ea typeface="Arial Unicode MS" charset="0"/>
                <a:cs typeface="Arial Unicode MS" charset="0"/>
              </a:rPr>
              <a:t>Nacht, </a:t>
            </a:r>
            <a:r>
              <a:rPr lang="de-DE" sz="2200" dirty="0">
                <a:latin typeface="Arial Unicode MS" charset="0"/>
                <a:ea typeface="Arial Unicode MS" charset="0"/>
                <a:cs typeface="Arial Unicode MS" charset="0"/>
              </a:rPr>
              <a:t>und siehe, </a:t>
            </a:r>
            <a:r>
              <a:rPr lang="de-DE" sz="2200" dirty="0">
                <a:solidFill>
                  <a:schemeClr val="accent2"/>
                </a:solidFill>
                <a:latin typeface="Arial Unicode MS" charset="0"/>
                <a:ea typeface="Arial Unicode MS" charset="0"/>
                <a:cs typeface="Arial Unicode MS" charset="0"/>
              </a:rPr>
              <a:t>mit den Wolken des Himmels kam einer wie der Sohn eines Menschen</a:t>
            </a:r>
            <a:r>
              <a:rPr lang="de-DE" sz="2200" dirty="0">
                <a:latin typeface="Arial Unicode MS" charset="0"/>
                <a:ea typeface="Arial Unicode MS" charset="0"/>
                <a:cs typeface="Arial Unicode MS" charset="0"/>
              </a:rPr>
              <a:t>. Und er kam zu dem Alten an </a:t>
            </a:r>
            <a:r>
              <a:rPr lang="de-DE" sz="2200" dirty="0" err="1" smtClean="0">
                <a:latin typeface="Arial Unicode MS" charset="0"/>
                <a:ea typeface="Arial Unicode MS" charset="0"/>
                <a:cs typeface="Arial Unicode MS" charset="0"/>
              </a:rPr>
              <a:t>Ta</a:t>
            </a:r>
            <a:r>
              <a:rPr lang="de-DE" sz="2200" dirty="0" smtClean="0">
                <a:latin typeface="Arial Unicode MS" charset="0"/>
                <a:ea typeface="Arial Unicode MS" charset="0"/>
                <a:cs typeface="Arial Unicode MS" charset="0"/>
              </a:rPr>
              <a:t>-gen</a:t>
            </a:r>
            <a:r>
              <a:rPr lang="de-DE" sz="2200" dirty="0">
                <a:latin typeface="Arial Unicode MS" charset="0"/>
                <a:ea typeface="Arial Unicode MS" charset="0"/>
                <a:cs typeface="Arial Unicode MS" charset="0"/>
              </a:rPr>
              <a:t>, und man brachte ihn vor ihn. </a:t>
            </a:r>
            <a:r>
              <a:rPr lang="de-DE" sz="2200" dirty="0">
                <a:solidFill>
                  <a:schemeClr val="accent2"/>
                </a:solidFill>
                <a:latin typeface="Arial Unicode MS" charset="0"/>
                <a:ea typeface="Arial Unicode MS" charset="0"/>
                <a:cs typeface="Arial Unicode MS" charset="0"/>
              </a:rPr>
              <a:t>Und ihm wurde Herrschaft und Ehre und Königtum gegeben</a:t>
            </a:r>
            <a:r>
              <a:rPr lang="de-DE" sz="2200" dirty="0">
                <a:latin typeface="Arial Unicode MS" charset="0"/>
                <a:ea typeface="Arial Unicode MS" charset="0"/>
                <a:cs typeface="Arial Unicode MS" charset="0"/>
              </a:rPr>
              <a:t>, und alle Völker, Nationen und </a:t>
            </a:r>
            <a:r>
              <a:rPr lang="de-DE" sz="2200" dirty="0" err="1" smtClean="0">
                <a:latin typeface="Arial Unicode MS" charset="0"/>
                <a:ea typeface="Arial Unicode MS" charset="0"/>
                <a:cs typeface="Arial Unicode MS" charset="0"/>
              </a:rPr>
              <a:t>Spra-chen</a:t>
            </a:r>
            <a:r>
              <a:rPr lang="de-DE" sz="2200" dirty="0" smtClean="0">
                <a:latin typeface="Arial Unicode MS" charset="0"/>
                <a:ea typeface="Arial Unicode MS" charset="0"/>
                <a:cs typeface="Arial Unicode MS" charset="0"/>
              </a:rPr>
              <a:t> </a:t>
            </a:r>
            <a:r>
              <a:rPr lang="de-DE" sz="2200" dirty="0">
                <a:latin typeface="Arial Unicode MS" charset="0"/>
                <a:ea typeface="Arial Unicode MS" charset="0"/>
                <a:cs typeface="Arial Unicode MS" charset="0"/>
              </a:rPr>
              <a:t>dienten ihm. Seine Herrschaft ist eine ewige </a:t>
            </a:r>
            <a:r>
              <a:rPr lang="de-DE" sz="2200" dirty="0" smtClean="0">
                <a:latin typeface="Arial Unicode MS" charset="0"/>
                <a:ea typeface="Arial Unicode MS" charset="0"/>
                <a:cs typeface="Arial Unicode MS" charset="0"/>
              </a:rPr>
              <a:t>Herrschaft</a:t>
            </a:r>
            <a:r>
              <a:rPr lang="de-DE" sz="2200" dirty="0">
                <a:latin typeface="Arial Unicode MS" charset="0"/>
                <a:ea typeface="Arial Unicode MS" charset="0"/>
                <a:cs typeface="Arial Unicode MS" charset="0"/>
              </a:rPr>
              <a:t>, die nicht vergeht, und sein Königtum [so], dass es nicht zerstört wird … </a:t>
            </a:r>
            <a:r>
              <a:rPr lang="de-DE" sz="2200" dirty="0">
                <a:solidFill>
                  <a:schemeClr val="accent2"/>
                </a:solidFill>
                <a:latin typeface="Arial Unicode MS" charset="0"/>
                <a:ea typeface="Arial Unicode MS" charset="0"/>
                <a:cs typeface="Arial Unicode MS" charset="0"/>
              </a:rPr>
              <a:t>Aber die Heiligen des Höchsten werden das Reich empfangen</a:t>
            </a:r>
            <a:r>
              <a:rPr lang="de-DE" sz="2200" dirty="0">
                <a:latin typeface="Arial Unicode MS" charset="0"/>
                <a:ea typeface="Arial Unicode MS" charset="0"/>
                <a:cs typeface="Arial Unicode MS" charset="0"/>
              </a:rPr>
              <a:t>, und sie werden das Reich besitzen bis in Ewigkeit, ja, bis in die Ewigkeit der Ewigkeiten … </a:t>
            </a:r>
            <a:r>
              <a:rPr lang="de-DE" sz="2200" dirty="0">
                <a:solidFill>
                  <a:schemeClr val="accent2"/>
                </a:solidFill>
                <a:latin typeface="Arial Unicode MS" charset="0"/>
                <a:ea typeface="Arial Unicode MS" charset="0"/>
                <a:cs typeface="Arial Unicode MS" charset="0"/>
              </a:rPr>
              <a:t>bis der, der alt an Tagen war, kam und das Gericht </a:t>
            </a:r>
            <a:r>
              <a:rPr lang="de-DE" sz="2200" dirty="0" smtClean="0">
                <a:solidFill>
                  <a:schemeClr val="accent2"/>
                </a:solidFill>
                <a:latin typeface="Arial Unicode MS" charset="0"/>
                <a:ea typeface="Arial Unicode MS" charset="0"/>
                <a:cs typeface="Arial Unicode MS" charset="0"/>
              </a:rPr>
              <a:t>(die Herrschaft) den </a:t>
            </a:r>
            <a:r>
              <a:rPr lang="de-DE" sz="2200" dirty="0">
                <a:solidFill>
                  <a:schemeClr val="accent2"/>
                </a:solidFill>
                <a:latin typeface="Arial Unicode MS" charset="0"/>
                <a:ea typeface="Arial Unicode MS" charset="0"/>
                <a:cs typeface="Arial Unicode MS" charset="0"/>
              </a:rPr>
              <a:t>Heiligen des Höchsten gegeben wurde und die Zeit anbrach, dass die Heiligen das Königreich in Besitz </a:t>
            </a:r>
            <a:r>
              <a:rPr lang="de-DE" sz="2200" dirty="0" smtClean="0">
                <a:solidFill>
                  <a:schemeClr val="accent2"/>
                </a:solidFill>
                <a:latin typeface="Arial Unicode MS" charset="0"/>
                <a:ea typeface="Arial Unicode MS" charset="0"/>
                <a:cs typeface="Arial Unicode MS" charset="0"/>
              </a:rPr>
              <a:t>nahmen</a:t>
            </a:r>
            <a:r>
              <a:rPr lang="de-DE" sz="2200" dirty="0" smtClean="0">
                <a:latin typeface="Arial Unicode MS" charset="0"/>
                <a:ea typeface="Arial Unicode MS" charset="0"/>
                <a:cs typeface="Arial Unicode MS" charset="0"/>
              </a:rPr>
              <a:t>“ (Dan 7,13-14.18.22).</a:t>
            </a:r>
            <a:endParaRPr lang="de-DE" sz="2200" dirty="0">
              <a:latin typeface="Arial Unicode MS" charset="0"/>
              <a:ea typeface="Arial Unicode MS" charset="0"/>
              <a:cs typeface="Arial Unicode MS" charset="0"/>
            </a:endParaRPr>
          </a:p>
        </p:txBody>
      </p:sp>
      <p:sp>
        <p:nvSpPr>
          <p:cNvPr id="4" name="Foliennummernplatzhalter 3"/>
          <p:cNvSpPr>
            <a:spLocks noGrp="1"/>
          </p:cNvSpPr>
          <p:nvPr>
            <p:ph type="sldNum" sz="quarter" idx="10"/>
          </p:nvPr>
        </p:nvSpPr>
        <p:spPr/>
        <p:txBody>
          <a:bodyPr/>
          <a:lstStyle/>
          <a:p>
            <a:fld id="{7DD2669B-BF32-844C-BC78-07274C26ECA0}" type="slidenum">
              <a:rPr lang="en-US" smtClean="0"/>
              <a:pPr/>
              <a:t>21</a:t>
            </a:fld>
            <a:endParaRPr lang="en-US"/>
          </a:p>
        </p:txBody>
      </p:sp>
    </p:spTree>
    <p:extLst>
      <p:ext uri="{BB962C8B-B14F-4D97-AF65-F5344CB8AC3E}">
        <p14:creationId xmlns:p14="http://schemas.microsoft.com/office/powerpoint/2010/main" val="201665172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59" y="25672"/>
            <a:ext cx="8417471" cy="555157"/>
          </a:xfrm>
        </p:spPr>
        <p:txBody>
          <a:bodyPr/>
          <a:lstStyle/>
          <a:p>
            <a:r>
              <a:rPr lang="de-DE" sz="3200" dirty="0">
                <a:solidFill>
                  <a:schemeClr val="bg1"/>
                </a:solidFill>
                <a:latin typeface="Arial Rounded MT Bold" charset="0"/>
              </a:rPr>
              <a:t>Biblische Stellungnahme</a:t>
            </a:r>
            <a:endParaRPr lang="de-DE" sz="3200" dirty="0">
              <a:solidFill>
                <a:schemeClr val="accent3"/>
              </a:solidFill>
              <a:latin typeface="Arial Unicode MS" charset="0"/>
              <a:ea typeface="Arial Unicode MS" charset="0"/>
              <a:cs typeface="Arial Unicode MS" charset="0"/>
            </a:endParaRPr>
          </a:p>
        </p:txBody>
      </p:sp>
      <p:sp>
        <p:nvSpPr>
          <p:cNvPr id="3" name="Inhaltsplatzhalter 2"/>
          <p:cNvSpPr>
            <a:spLocks noGrp="1"/>
          </p:cNvSpPr>
          <p:nvPr>
            <p:ph idx="1"/>
          </p:nvPr>
        </p:nvSpPr>
        <p:spPr>
          <a:xfrm>
            <a:off x="217766" y="846838"/>
            <a:ext cx="8657837" cy="5214954"/>
          </a:xfrm>
        </p:spPr>
        <p:txBody>
          <a:bodyPr/>
          <a:lstStyle/>
          <a:p>
            <a:pPr marL="482186" indent="-482186">
              <a:lnSpc>
                <a:spcPts val="2784"/>
              </a:lnSpc>
              <a:spcBef>
                <a:spcPts val="1266"/>
              </a:spcBef>
              <a:spcAft>
                <a:spcPts val="1266"/>
              </a:spcAft>
              <a:buFont typeface="Arial"/>
              <a:buChar char="•"/>
            </a:pPr>
            <a:r>
              <a:rPr lang="de-DE" sz="1969" dirty="0" smtClean="0">
                <a:latin typeface="Arial Unicode MS" charset="0"/>
                <a:ea typeface="Arial Unicode MS" charset="0"/>
                <a:cs typeface="Arial Unicode MS" charset="0"/>
              </a:rPr>
              <a:t>Vgl</a:t>
            </a:r>
            <a:r>
              <a:rPr lang="de-DE" sz="1969" dirty="0">
                <a:latin typeface="Arial Unicode MS" charset="0"/>
                <a:ea typeface="Arial Unicode MS" charset="0"/>
                <a:cs typeface="Arial Unicode MS" charset="0"/>
              </a:rPr>
              <a:t>. </a:t>
            </a:r>
            <a:r>
              <a:rPr lang="de-DE" sz="1969" dirty="0" err="1">
                <a:solidFill>
                  <a:schemeClr val="accent2"/>
                </a:solidFill>
                <a:latin typeface="Arial Unicode MS" charset="0"/>
                <a:ea typeface="Arial Unicode MS" charset="0"/>
                <a:cs typeface="Arial Unicode MS" charset="0"/>
              </a:rPr>
              <a:t>Jes</a:t>
            </a:r>
            <a:r>
              <a:rPr lang="de-DE" sz="1969" dirty="0">
                <a:solidFill>
                  <a:schemeClr val="accent2"/>
                </a:solidFill>
                <a:latin typeface="Arial Unicode MS" charset="0"/>
                <a:ea typeface="Arial Unicode MS" charset="0"/>
                <a:cs typeface="Arial Unicode MS" charset="0"/>
              </a:rPr>
              <a:t> </a:t>
            </a:r>
            <a:r>
              <a:rPr lang="de-DE" sz="1969" dirty="0" smtClean="0">
                <a:solidFill>
                  <a:schemeClr val="accent2"/>
                </a:solidFill>
                <a:latin typeface="Arial Unicode MS" charset="0"/>
                <a:ea typeface="Arial Unicode MS" charset="0"/>
                <a:cs typeface="Arial Unicode MS" charset="0"/>
              </a:rPr>
              <a:t>26,19–27,1</a:t>
            </a:r>
            <a:r>
              <a:rPr lang="de-DE" sz="1969" dirty="0">
                <a:latin typeface="Arial Unicode MS" charset="0"/>
                <a:ea typeface="Arial Unicode MS" charset="0"/>
                <a:cs typeface="Arial Unicode MS" charset="0"/>
              </a:rPr>
              <a:t>: „</a:t>
            </a:r>
            <a:r>
              <a:rPr lang="de-CH" sz="1969" dirty="0">
                <a:solidFill>
                  <a:schemeClr val="accent2"/>
                </a:solidFill>
                <a:latin typeface="Arial Unicode MS" charset="0"/>
                <a:ea typeface="Arial Unicode MS" charset="0"/>
                <a:cs typeface="Arial Unicode MS" charset="0"/>
              </a:rPr>
              <a:t>Deine Toten werden lebendig, meine Leichen </a:t>
            </a:r>
            <a:r>
              <a:rPr lang="de-CH" sz="1969" dirty="0" smtClean="0">
                <a:solidFill>
                  <a:schemeClr val="accent2"/>
                </a:solidFill>
                <a:latin typeface="Arial Unicode MS" charset="0"/>
                <a:ea typeface="Arial Unicode MS" charset="0"/>
                <a:cs typeface="Arial Unicode MS" charset="0"/>
              </a:rPr>
              <a:t>auferstehen </a:t>
            </a:r>
            <a:r>
              <a:rPr lang="de-CH" sz="1969" dirty="0">
                <a:latin typeface="Arial Unicode MS" charset="0"/>
                <a:ea typeface="Arial Unicode MS" charset="0"/>
                <a:cs typeface="Arial Unicode MS" charset="0"/>
              </a:rPr>
              <a:t>… Geh hin, mein Volk, tritt ein in deine Zimmer und schließ deine Tür hinter dir zu! Verbirg dich einen kleinen Augenblick, bis der Zorn [das Zorngericht Gottes] vorübergeht! </a:t>
            </a:r>
            <a:r>
              <a:rPr lang="de-CH" sz="1969" dirty="0">
                <a:solidFill>
                  <a:schemeClr val="accent2"/>
                </a:solidFill>
                <a:latin typeface="Arial Unicode MS" charset="0"/>
                <a:ea typeface="Arial Unicode MS" charset="0"/>
                <a:cs typeface="Arial Unicode MS" charset="0"/>
              </a:rPr>
              <a:t>Denn siehe, Jahwe zieht aus seiner Stätte aus, um die Schuld der </a:t>
            </a:r>
            <a:r>
              <a:rPr lang="de-CH" sz="1969" dirty="0" smtClean="0">
                <a:solidFill>
                  <a:schemeClr val="accent2"/>
                </a:solidFill>
                <a:latin typeface="Arial Unicode MS" charset="0"/>
                <a:ea typeface="Arial Unicode MS" charset="0"/>
                <a:cs typeface="Arial Unicode MS" charset="0"/>
              </a:rPr>
              <a:t>Erdenbewohner </a:t>
            </a:r>
            <a:r>
              <a:rPr lang="de-CH" sz="1969" dirty="0">
                <a:solidFill>
                  <a:schemeClr val="accent2"/>
                </a:solidFill>
                <a:latin typeface="Arial Unicode MS" charset="0"/>
                <a:ea typeface="Arial Unicode MS" charset="0"/>
                <a:cs typeface="Arial Unicode MS" charset="0"/>
              </a:rPr>
              <a:t>an ihnen heimzusuchen. </a:t>
            </a:r>
            <a:r>
              <a:rPr lang="de-CH" sz="1969" dirty="0">
                <a:latin typeface="Arial Unicode MS" charset="0"/>
                <a:ea typeface="Arial Unicode MS" charset="0"/>
                <a:cs typeface="Arial Unicode MS" charset="0"/>
              </a:rPr>
              <a:t>Dann wird die Erde ihr Blut enthüllen und nicht länger ihre Erschlagenen bedecken. </a:t>
            </a:r>
            <a:r>
              <a:rPr lang="de-CH" sz="1969" dirty="0">
                <a:solidFill>
                  <a:schemeClr val="accent2"/>
                </a:solidFill>
                <a:latin typeface="Arial Unicode MS" charset="0"/>
                <a:ea typeface="Arial Unicode MS" charset="0"/>
                <a:cs typeface="Arial Unicode MS" charset="0"/>
              </a:rPr>
              <a:t>An jenem Tag wird Jahwe mit seinem harten, großen und starken Schwert den Leviatan, die flüchtige Schlange, und den Leviatan, die gewundene Schlange, heimsuchen und wird das Ungeheuer erschlagen, das im Meer ist.</a:t>
            </a:r>
            <a:r>
              <a:rPr lang="de-DE" sz="1969" dirty="0" smtClean="0">
                <a:latin typeface="Arial Unicode MS" charset="0"/>
                <a:ea typeface="Arial Unicode MS" charset="0"/>
                <a:cs typeface="Arial Unicode MS" charset="0"/>
              </a:rPr>
              <a:t>“</a:t>
            </a:r>
          </a:p>
          <a:p>
            <a:pPr marL="482186" indent="-482186">
              <a:lnSpc>
                <a:spcPts val="2784"/>
              </a:lnSpc>
              <a:spcBef>
                <a:spcPts val="1266"/>
              </a:spcBef>
              <a:spcAft>
                <a:spcPts val="1266"/>
              </a:spcAft>
              <a:buFont typeface="Arial"/>
              <a:buChar char="•"/>
            </a:pPr>
            <a:r>
              <a:rPr lang="de-DE" sz="2000" dirty="0" smtClean="0">
                <a:latin typeface="Arial Unicode MS" charset="0"/>
                <a:ea typeface="Arial Unicode MS" charset="0"/>
                <a:cs typeface="Arial Unicode MS" charset="0"/>
              </a:rPr>
              <a:t>Vgl</a:t>
            </a:r>
            <a:r>
              <a:rPr lang="de-DE" sz="2000" dirty="0">
                <a:latin typeface="Arial Unicode MS" charset="0"/>
                <a:ea typeface="Arial Unicode MS" charset="0"/>
                <a:cs typeface="Arial Unicode MS" charset="0"/>
              </a:rPr>
              <a:t>. dazu </a:t>
            </a:r>
            <a:r>
              <a:rPr lang="de-DE" sz="2000" dirty="0" err="1">
                <a:solidFill>
                  <a:schemeClr val="accent2"/>
                </a:solidFill>
                <a:latin typeface="Arial Unicode MS" charset="0"/>
                <a:ea typeface="Arial Unicode MS" charset="0"/>
                <a:cs typeface="Arial Unicode MS" charset="0"/>
              </a:rPr>
              <a:t>Offb</a:t>
            </a:r>
            <a:r>
              <a:rPr lang="de-DE" sz="2000" dirty="0">
                <a:solidFill>
                  <a:schemeClr val="accent2"/>
                </a:solidFill>
                <a:latin typeface="Arial Unicode MS" charset="0"/>
                <a:ea typeface="Arial Unicode MS" charset="0"/>
                <a:cs typeface="Arial Unicode MS" charset="0"/>
              </a:rPr>
              <a:t> 20,2</a:t>
            </a:r>
            <a:r>
              <a:rPr lang="de-DE" sz="2000" dirty="0">
                <a:latin typeface="Arial Unicode MS" charset="0"/>
                <a:ea typeface="Arial Unicode MS" charset="0"/>
                <a:cs typeface="Arial Unicode MS" charset="0"/>
              </a:rPr>
              <a:t>: „</a:t>
            </a:r>
            <a:r>
              <a:rPr lang="de-CH" sz="2000" dirty="0">
                <a:latin typeface="Arial Unicode MS" charset="0"/>
                <a:ea typeface="Arial Unicode MS" charset="0"/>
                <a:cs typeface="Arial Unicode MS" charset="0"/>
              </a:rPr>
              <a:t>Und er </a:t>
            </a:r>
            <a:r>
              <a:rPr lang="de-CH" sz="2000" dirty="0">
                <a:solidFill>
                  <a:schemeClr val="accent2"/>
                </a:solidFill>
                <a:latin typeface="Arial Unicode MS" charset="0"/>
                <a:ea typeface="Arial Unicode MS" charset="0"/>
                <a:cs typeface="Arial Unicode MS" charset="0"/>
              </a:rPr>
              <a:t>ergriff den Drachen, die alte Schlange, das ist der Teufel und der Satan, und fesselte ihn für tausend Jahre</a:t>
            </a:r>
            <a:r>
              <a:rPr lang="de-CH" sz="2000" dirty="0">
                <a:latin typeface="Arial Unicode MS" charset="0"/>
                <a:ea typeface="Arial Unicode MS" charset="0"/>
                <a:cs typeface="Arial Unicode MS" charset="0"/>
              </a:rPr>
              <a:t> …</a:t>
            </a:r>
            <a:r>
              <a:rPr lang="de-DE" sz="2000" dirty="0">
                <a:latin typeface="Arial Unicode MS" charset="0"/>
                <a:ea typeface="Arial Unicode MS" charset="0"/>
                <a:cs typeface="Arial Unicode MS" charset="0"/>
              </a:rPr>
              <a:t>“</a:t>
            </a:r>
          </a:p>
          <a:p>
            <a:pPr marL="482186" indent="-482186">
              <a:lnSpc>
                <a:spcPts val="2784"/>
              </a:lnSpc>
              <a:spcBef>
                <a:spcPts val="1266"/>
              </a:spcBef>
              <a:spcAft>
                <a:spcPts val="1266"/>
              </a:spcAft>
              <a:buFont typeface="Arial"/>
              <a:buChar char="•"/>
            </a:pPr>
            <a:endParaRPr lang="de-DE" sz="1969" dirty="0">
              <a:latin typeface="Arial Unicode MS" charset="0"/>
              <a:ea typeface="Arial Unicode MS" charset="0"/>
              <a:cs typeface="Arial Unicode MS" charset="0"/>
            </a:endParaRPr>
          </a:p>
        </p:txBody>
      </p:sp>
      <p:sp>
        <p:nvSpPr>
          <p:cNvPr id="4" name="Foliennummernplatzhalter 3"/>
          <p:cNvSpPr>
            <a:spLocks noGrp="1"/>
          </p:cNvSpPr>
          <p:nvPr>
            <p:ph type="sldNum" sz="quarter" idx="10"/>
          </p:nvPr>
        </p:nvSpPr>
        <p:spPr/>
        <p:txBody>
          <a:bodyPr/>
          <a:lstStyle/>
          <a:p>
            <a:pPr>
              <a:defRPr/>
            </a:pPr>
            <a:fld id="{2F51171A-486E-864D-ACB5-2B9A1596134B}" type="slidenum">
              <a:rPr lang="en-US" smtClean="0"/>
              <a:pPr>
                <a:defRPr/>
              </a:pPr>
              <a:t>22</a:t>
            </a:fld>
            <a:endParaRPr lang="en-US"/>
          </a:p>
        </p:txBody>
      </p:sp>
    </p:spTree>
    <p:extLst>
      <p:ext uri="{BB962C8B-B14F-4D97-AF65-F5344CB8AC3E}">
        <p14:creationId xmlns:p14="http://schemas.microsoft.com/office/powerpoint/2010/main" val="4887586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11560" y="0"/>
            <a:ext cx="8216528" cy="692696"/>
          </a:xfrm>
        </p:spPr>
        <p:txBody>
          <a:bodyPr/>
          <a:lstStyle/>
          <a:p>
            <a:pPr>
              <a:lnSpc>
                <a:spcPts val="4240"/>
              </a:lnSpc>
              <a:spcAft>
                <a:spcPts val="1128"/>
              </a:spcAft>
            </a:pPr>
            <a:r>
              <a:rPr lang="de-DE" sz="3200" dirty="0">
                <a:solidFill>
                  <a:schemeClr val="bg1"/>
                </a:solidFill>
                <a:latin typeface="Arial Rounded MT Bold" charset="0"/>
              </a:rPr>
              <a:t>Und die frühen Kirchenväter?</a:t>
            </a:r>
          </a:p>
        </p:txBody>
      </p:sp>
      <p:sp>
        <p:nvSpPr>
          <p:cNvPr id="70659" name="Rectangle 3"/>
          <p:cNvSpPr>
            <a:spLocks noGrp="1" noChangeArrowheads="1"/>
          </p:cNvSpPr>
          <p:nvPr>
            <p:ph idx="1"/>
          </p:nvPr>
        </p:nvSpPr>
        <p:spPr>
          <a:xfrm>
            <a:off x="179512" y="692696"/>
            <a:ext cx="8812088" cy="5256584"/>
          </a:xfrm>
        </p:spPr>
        <p:txBody>
          <a:bodyPr/>
          <a:lstStyle/>
          <a:p>
            <a:pPr>
              <a:lnSpc>
                <a:spcPts val="2680"/>
              </a:lnSpc>
              <a:spcBef>
                <a:spcPts val="1800"/>
              </a:spcBef>
              <a:spcAft>
                <a:spcPts val="1128"/>
              </a:spcAft>
              <a:buFont typeface="Arial"/>
              <a:buChar char="•"/>
            </a:pPr>
            <a:r>
              <a:rPr lang="de-DE" sz="2000" dirty="0" err="1" smtClean="0">
                <a:solidFill>
                  <a:schemeClr val="accent2"/>
                </a:solidFill>
                <a:latin typeface="Arial Unicode MS" charset="0"/>
                <a:ea typeface="Arial Unicode MS" charset="0"/>
                <a:cs typeface="Arial Unicode MS" charset="0"/>
              </a:rPr>
              <a:t>Papias</a:t>
            </a:r>
            <a:r>
              <a:rPr lang="de-DE" sz="2000" dirty="0" smtClean="0">
                <a:latin typeface="Arial Unicode MS" charset="0"/>
                <a:ea typeface="Arial Unicode MS" charset="0"/>
                <a:cs typeface="Arial Unicode MS" charset="0"/>
              </a:rPr>
              <a:t>, ein Hörer des Apostels Johannes und Freund des Polykarp, ging um 110/120 n. Chr. </a:t>
            </a:r>
            <a:r>
              <a:rPr lang="de-DE" sz="2000" dirty="0">
                <a:latin typeface="Arial Unicode MS" charset="0"/>
                <a:ea typeface="Arial Unicode MS" charset="0"/>
                <a:cs typeface="Arial Unicode MS" charset="0"/>
              </a:rPr>
              <a:t>d</a:t>
            </a:r>
            <a:r>
              <a:rPr lang="de-DE" sz="2000" dirty="0" smtClean="0">
                <a:latin typeface="Arial Unicode MS" charset="0"/>
                <a:ea typeface="Arial Unicode MS" charset="0"/>
                <a:cs typeface="Arial Unicode MS" charset="0"/>
              </a:rPr>
              <a:t>avon aus, </a:t>
            </a:r>
            <a:r>
              <a:rPr lang="de-DE" sz="2000" dirty="0">
                <a:solidFill>
                  <a:schemeClr val="accent2"/>
                </a:solidFill>
                <a:latin typeface="Arial Unicode MS" charset="0"/>
                <a:ea typeface="Arial Unicode MS" charset="0"/>
                <a:cs typeface="Arial Unicode MS" charset="0"/>
              </a:rPr>
              <a:t>dass Jesus Christus nach der „</a:t>
            </a:r>
            <a:r>
              <a:rPr lang="de-DE" sz="2000" dirty="0" err="1" smtClean="0">
                <a:solidFill>
                  <a:schemeClr val="accent2"/>
                </a:solidFill>
                <a:latin typeface="Arial Unicode MS" charset="0"/>
                <a:ea typeface="Arial Unicode MS" charset="0"/>
                <a:cs typeface="Arial Unicode MS" charset="0"/>
              </a:rPr>
              <a:t>Totenauf</a:t>
            </a:r>
            <a:r>
              <a:rPr lang="de-DE" sz="2000" dirty="0" smtClean="0">
                <a:solidFill>
                  <a:schemeClr val="accent2"/>
                </a:solidFill>
                <a:latin typeface="Arial Unicode MS" charset="0"/>
                <a:ea typeface="Arial Unicode MS" charset="0"/>
                <a:cs typeface="Arial Unicode MS" charset="0"/>
              </a:rPr>
              <a:t>-erstehung</a:t>
            </a:r>
            <a:r>
              <a:rPr lang="de-DE" sz="2000" dirty="0">
                <a:solidFill>
                  <a:schemeClr val="accent2"/>
                </a:solidFill>
                <a:latin typeface="Arial Unicode MS" charset="0"/>
                <a:ea typeface="Arial Unicode MS" charset="0"/>
                <a:cs typeface="Arial Unicode MS" charset="0"/>
              </a:rPr>
              <a:t>“ tausend Jahre sichtbar auf dieser Erde herrschen </a:t>
            </a:r>
            <a:r>
              <a:rPr lang="de-DE" sz="2000" dirty="0" smtClean="0">
                <a:solidFill>
                  <a:schemeClr val="accent2"/>
                </a:solidFill>
                <a:latin typeface="Arial Unicode MS" charset="0"/>
                <a:ea typeface="Arial Unicode MS" charset="0"/>
                <a:cs typeface="Arial Unicode MS" charset="0"/>
              </a:rPr>
              <a:t>werde</a:t>
            </a:r>
            <a:r>
              <a:rPr lang="de-DE" sz="2000" dirty="0" smtClean="0">
                <a:latin typeface="Arial Unicode MS" charset="0"/>
                <a:ea typeface="Arial Unicode MS" charset="0"/>
                <a:cs typeface="Arial Unicode MS" charset="0"/>
              </a:rPr>
              <a:t>.</a:t>
            </a:r>
          </a:p>
          <a:p>
            <a:pPr>
              <a:lnSpc>
                <a:spcPts val="2680"/>
              </a:lnSpc>
              <a:spcBef>
                <a:spcPts val="1800"/>
              </a:spcBef>
              <a:spcAft>
                <a:spcPts val="1128"/>
              </a:spcAft>
              <a:buFont typeface="Arial" charset="0"/>
              <a:buChar char="•"/>
            </a:pPr>
            <a:r>
              <a:rPr lang="de-DE" sz="2000" dirty="0" smtClean="0">
                <a:solidFill>
                  <a:schemeClr val="accent2"/>
                </a:solidFill>
                <a:latin typeface="Arial Unicode MS" charset="0"/>
                <a:ea typeface="Arial Unicode MS" charset="0"/>
                <a:cs typeface="Arial Unicode MS" charset="0"/>
              </a:rPr>
              <a:t>Eusebius um 310 n. Chr.: </a:t>
            </a:r>
            <a:r>
              <a:rPr lang="de-DE" sz="2000" dirty="0">
                <a:latin typeface="Arial Unicode MS" charset="0"/>
                <a:ea typeface="Arial Unicode MS" charset="0"/>
                <a:cs typeface="Arial Unicode MS" charset="0"/>
              </a:rPr>
              <a:t>„Ich meine, </a:t>
            </a:r>
            <a:r>
              <a:rPr lang="de-DE" sz="2000" dirty="0" err="1">
                <a:solidFill>
                  <a:schemeClr val="accent2"/>
                </a:solidFill>
                <a:latin typeface="Arial Unicode MS" charset="0"/>
                <a:ea typeface="Arial Unicode MS" charset="0"/>
                <a:cs typeface="Arial Unicode MS" charset="0"/>
              </a:rPr>
              <a:t>Papias</a:t>
            </a:r>
            <a:r>
              <a:rPr lang="de-DE" sz="2000" dirty="0">
                <a:solidFill>
                  <a:schemeClr val="accent2"/>
                </a:solidFill>
                <a:latin typeface="Arial Unicode MS" charset="0"/>
                <a:ea typeface="Arial Unicode MS" charset="0"/>
                <a:cs typeface="Arial Unicode MS" charset="0"/>
              </a:rPr>
              <a:t> hat das zusammen mit alten Erzählungen der Apostel aufgenommen</a:t>
            </a:r>
            <a:r>
              <a:rPr lang="de-DE" sz="2000" dirty="0">
                <a:latin typeface="Arial Unicode MS" charset="0"/>
                <a:ea typeface="Arial Unicode MS" charset="0"/>
                <a:cs typeface="Arial Unicode MS" charset="0"/>
              </a:rPr>
              <a:t>, wobei er das, was die Apostel geheimnisvoll in Andeutungen gesprochen hatten, nicht verstanden hat. Obwohl er, wie man aus seinen Worten schließen kann, geistig sehr beschränkt gewesen sein muss, </a:t>
            </a:r>
            <a:r>
              <a:rPr lang="de-DE" sz="2000" dirty="0">
                <a:solidFill>
                  <a:schemeClr val="accent2"/>
                </a:solidFill>
                <a:latin typeface="Arial Unicode MS" charset="0"/>
                <a:ea typeface="Arial Unicode MS" charset="0"/>
                <a:cs typeface="Arial Unicode MS" charset="0"/>
              </a:rPr>
              <a:t>hat er doch sehr vielen späteren Kirchenschriftstellern, die sich auf das Alter des Mannes beriefen, wie dem Irenäus und denen, die sonst noch solche Ideen vertreten, Anlass zu ähnlicher Lehre </a:t>
            </a:r>
            <a:r>
              <a:rPr lang="de-DE" sz="2000" dirty="0" smtClean="0">
                <a:solidFill>
                  <a:schemeClr val="accent2"/>
                </a:solidFill>
                <a:latin typeface="Arial Unicode MS" charset="0"/>
                <a:ea typeface="Arial Unicode MS" charset="0"/>
                <a:cs typeface="Arial Unicode MS" charset="0"/>
              </a:rPr>
              <a:t>gegeben</a:t>
            </a:r>
            <a:r>
              <a:rPr lang="de-DE" sz="2000" dirty="0" smtClean="0">
                <a:latin typeface="Arial Unicode MS" charset="0"/>
                <a:ea typeface="Arial Unicode MS" charset="0"/>
                <a:cs typeface="Arial Unicode MS" charset="0"/>
              </a:rPr>
              <a:t>“ (</a:t>
            </a:r>
            <a:r>
              <a:rPr lang="de-DE" sz="2000" dirty="0">
                <a:latin typeface="Arial Unicode MS" charset="0"/>
                <a:ea typeface="Arial Unicode MS" charset="0"/>
                <a:cs typeface="Arial Unicode MS" charset="0"/>
              </a:rPr>
              <a:t>vgl. Eusebius, Hist. </a:t>
            </a:r>
            <a:r>
              <a:rPr lang="de-DE" sz="2000" dirty="0" err="1">
                <a:latin typeface="Arial Unicode MS" charset="0"/>
                <a:ea typeface="Arial Unicode MS" charset="0"/>
                <a:cs typeface="Arial Unicode MS" charset="0"/>
              </a:rPr>
              <a:t>Eccl</a:t>
            </a:r>
            <a:r>
              <a:rPr lang="de-DE" sz="2000" dirty="0">
                <a:latin typeface="Arial Unicode MS" charset="0"/>
                <a:ea typeface="Arial Unicode MS" charset="0"/>
                <a:cs typeface="Arial Unicode MS" charset="0"/>
              </a:rPr>
              <a:t>. </a:t>
            </a:r>
            <a:r>
              <a:rPr lang="de-DE" sz="2000" dirty="0" smtClean="0">
                <a:latin typeface="Arial Unicode MS" charset="0"/>
                <a:ea typeface="Arial Unicode MS" charset="0"/>
                <a:cs typeface="Arial Unicode MS" charset="0"/>
              </a:rPr>
              <a:t>3,39,11-13). </a:t>
            </a:r>
          </a:p>
        </p:txBody>
      </p:sp>
      <p:sp>
        <p:nvSpPr>
          <p:cNvPr id="2" name="Foliennummernplatzhalter 1"/>
          <p:cNvSpPr>
            <a:spLocks noGrp="1"/>
          </p:cNvSpPr>
          <p:nvPr>
            <p:ph type="sldNum" sz="quarter" idx="10"/>
          </p:nvPr>
        </p:nvSpPr>
        <p:spPr/>
        <p:txBody>
          <a:bodyPr/>
          <a:lstStyle/>
          <a:p>
            <a:fld id="{7DD2669B-BF32-844C-BC78-07274C26ECA0}" type="slidenum">
              <a:rPr lang="en-US" smtClean="0"/>
              <a:pPr/>
              <a:t>23</a:t>
            </a:fld>
            <a:endParaRPr lang="en-US"/>
          </a:p>
        </p:txBody>
      </p:sp>
    </p:spTree>
    <p:extLst>
      <p:ext uri="{BB962C8B-B14F-4D97-AF65-F5344CB8AC3E}">
        <p14:creationId xmlns:p14="http://schemas.microsoft.com/office/powerpoint/2010/main" val="6829626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3568" y="0"/>
            <a:ext cx="8144520" cy="620688"/>
          </a:xfrm>
        </p:spPr>
        <p:txBody>
          <a:bodyPr/>
          <a:lstStyle/>
          <a:p>
            <a:pPr>
              <a:spcBef>
                <a:spcPct val="20000"/>
              </a:spcBef>
              <a:spcAft>
                <a:spcPct val="20000"/>
              </a:spcAft>
            </a:pPr>
            <a:r>
              <a:rPr lang="de-DE" sz="3200" dirty="0">
                <a:solidFill>
                  <a:schemeClr val="bg1"/>
                </a:solidFill>
                <a:latin typeface="Arial Rounded MT Bold" charset="0"/>
              </a:rPr>
              <a:t>Und die frühen Kirchenväter?</a:t>
            </a:r>
            <a:endParaRPr lang="de-DE" sz="3200" dirty="0"/>
          </a:p>
        </p:txBody>
      </p:sp>
      <p:sp>
        <p:nvSpPr>
          <p:cNvPr id="70659" name="Rectangle 3"/>
          <p:cNvSpPr>
            <a:spLocks noGrp="1" noChangeArrowheads="1"/>
          </p:cNvSpPr>
          <p:nvPr>
            <p:ph idx="1"/>
          </p:nvPr>
        </p:nvSpPr>
        <p:spPr>
          <a:xfrm>
            <a:off x="179512" y="692696"/>
            <a:ext cx="8812088" cy="5256584"/>
          </a:xfrm>
        </p:spPr>
        <p:txBody>
          <a:bodyPr/>
          <a:lstStyle/>
          <a:p>
            <a:pPr>
              <a:lnSpc>
                <a:spcPts val="2940"/>
              </a:lnSpc>
              <a:spcBef>
                <a:spcPts val="1903"/>
              </a:spcBef>
              <a:spcAft>
                <a:spcPts val="1128"/>
              </a:spcAft>
              <a:buFont typeface="Arial"/>
              <a:buChar char="•"/>
            </a:pPr>
            <a:r>
              <a:rPr lang="de-DE" sz="2000" dirty="0" smtClean="0">
                <a:solidFill>
                  <a:schemeClr val="accent2"/>
                </a:solidFill>
                <a:latin typeface="Arial Unicode MS" charset="0"/>
                <a:ea typeface="Arial Unicode MS" charset="0"/>
                <a:cs typeface="Arial Unicode MS" charset="0"/>
              </a:rPr>
              <a:t>Irenäus </a:t>
            </a:r>
            <a:r>
              <a:rPr lang="de-DE" sz="2000" dirty="0">
                <a:latin typeface="Arial Unicode MS" charset="0"/>
                <a:ea typeface="Arial Unicode MS" charset="0"/>
                <a:cs typeface="Arial Unicode MS" charset="0"/>
              </a:rPr>
              <a:t>(ca. 180 n. Chr., jüngerer </a:t>
            </a:r>
            <a:r>
              <a:rPr lang="de-DE" sz="2000" dirty="0">
                <a:solidFill>
                  <a:schemeClr val="accent2"/>
                </a:solidFill>
                <a:latin typeface="Arial Unicode MS" charset="0"/>
                <a:ea typeface="Arial Unicode MS" charset="0"/>
                <a:cs typeface="Arial Unicode MS" charset="0"/>
              </a:rPr>
              <a:t>Freund des Polykarp</a:t>
            </a:r>
            <a:r>
              <a:rPr lang="de-DE" sz="2000" dirty="0">
                <a:latin typeface="Arial Unicode MS" charset="0"/>
                <a:ea typeface="Arial Unicode MS" charset="0"/>
                <a:cs typeface="Arial Unicode MS" charset="0"/>
              </a:rPr>
              <a:t>) sieht in dem „</a:t>
            </a:r>
            <a:r>
              <a:rPr lang="de-DE" sz="2000" dirty="0">
                <a:solidFill>
                  <a:schemeClr val="accent2"/>
                </a:solidFill>
                <a:latin typeface="Arial Unicode MS" charset="0"/>
                <a:ea typeface="Arial Unicode MS" charset="0"/>
                <a:cs typeface="Arial Unicode MS" charset="0"/>
              </a:rPr>
              <a:t>Menschen der Gesetzlosigkeit</a:t>
            </a:r>
            <a:r>
              <a:rPr lang="de-DE" sz="2000" dirty="0">
                <a:latin typeface="Arial Unicode MS" charset="0"/>
                <a:ea typeface="Arial Unicode MS" charset="0"/>
                <a:cs typeface="Arial Unicode MS" charset="0"/>
              </a:rPr>
              <a:t>“ von 2. </a:t>
            </a:r>
            <a:r>
              <a:rPr lang="de-DE" sz="2000" dirty="0" err="1">
                <a:latin typeface="Arial Unicode MS" charset="0"/>
                <a:ea typeface="Arial Unicode MS" charset="0"/>
                <a:cs typeface="Arial Unicode MS" charset="0"/>
              </a:rPr>
              <a:t>Thess</a:t>
            </a:r>
            <a:r>
              <a:rPr lang="de-DE" sz="2000" dirty="0">
                <a:latin typeface="Arial Unicode MS" charset="0"/>
                <a:ea typeface="Arial Unicode MS" charset="0"/>
                <a:cs typeface="Arial Unicode MS" charset="0"/>
              </a:rPr>
              <a:t> 2,3 den „Antichristus“ und bezieht das Sitzen im Tempel Gottes (vgl. 2. </a:t>
            </a:r>
            <a:r>
              <a:rPr lang="de-DE" sz="2000" dirty="0" err="1">
                <a:latin typeface="Arial Unicode MS" charset="0"/>
                <a:ea typeface="Arial Unicode MS" charset="0"/>
                <a:cs typeface="Arial Unicode MS" charset="0"/>
              </a:rPr>
              <a:t>Thess</a:t>
            </a:r>
            <a:r>
              <a:rPr lang="de-DE" sz="2000" dirty="0">
                <a:latin typeface="Arial Unicode MS" charset="0"/>
                <a:ea typeface="Arial Unicode MS" charset="0"/>
                <a:cs typeface="Arial Unicode MS" charset="0"/>
              </a:rPr>
              <a:t> 2,4) auf das </a:t>
            </a:r>
            <a:r>
              <a:rPr lang="de-DE" sz="2000" dirty="0" err="1" smtClean="0">
                <a:solidFill>
                  <a:schemeClr val="accent2"/>
                </a:solidFill>
                <a:latin typeface="Arial Unicode MS" charset="0"/>
                <a:ea typeface="Arial Unicode MS" charset="0"/>
                <a:cs typeface="Arial Unicode MS" charset="0"/>
              </a:rPr>
              <a:t>Eindrin</a:t>
            </a:r>
            <a:r>
              <a:rPr lang="de-DE" sz="2000" dirty="0" smtClean="0">
                <a:solidFill>
                  <a:schemeClr val="accent2"/>
                </a:solidFill>
                <a:latin typeface="Arial Unicode MS" charset="0"/>
                <a:ea typeface="Arial Unicode MS" charset="0"/>
                <a:cs typeface="Arial Unicode MS" charset="0"/>
              </a:rPr>
              <a:t>-gen </a:t>
            </a:r>
            <a:r>
              <a:rPr lang="de-DE" sz="2000" dirty="0">
                <a:solidFill>
                  <a:schemeClr val="accent2"/>
                </a:solidFill>
                <a:latin typeface="Arial Unicode MS" charset="0"/>
                <a:ea typeface="Arial Unicode MS" charset="0"/>
                <a:cs typeface="Arial Unicode MS" charset="0"/>
              </a:rPr>
              <a:t>des Antichristus in den Tempel in Jerusalem während seiner </a:t>
            </a:r>
            <a:r>
              <a:rPr lang="de-DE" sz="2000" dirty="0" err="1" smtClean="0">
                <a:solidFill>
                  <a:schemeClr val="accent2"/>
                </a:solidFill>
                <a:latin typeface="Arial Unicode MS" charset="0"/>
                <a:ea typeface="Arial Unicode MS" charset="0"/>
                <a:cs typeface="Arial Unicode MS" charset="0"/>
              </a:rPr>
              <a:t>dreiund</a:t>
            </a:r>
            <a:r>
              <a:rPr lang="de-DE" sz="2000" dirty="0" smtClean="0">
                <a:solidFill>
                  <a:schemeClr val="accent2"/>
                </a:solidFill>
                <a:latin typeface="Arial Unicode MS" charset="0"/>
                <a:ea typeface="Arial Unicode MS" charset="0"/>
                <a:cs typeface="Arial Unicode MS" charset="0"/>
              </a:rPr>
              <a:t>-halbjährigen </a:t>
            </a:r>
            <a:r>
              <a:rPr lang="de-DE" sz="2000" dirty="0">
                <a:solidFill>
                  <a:schemeClr val="accent2"/>
                </a:solidFill>
                <a:latin typeface="Arial Unicode MS" charset="0"/>
                <a:ea typeface="Arial Unicode MS" charset="0"/>
                <a:cs typeface="Arial Unicode MS" charset="0"/>
              </a:rPr>
              <a:t>Herrschaft</a:t>
            </a:r>
            <a:r>
              <a:rPr lang="de-DE" sz="2000" dirty="0">
                <a:latin typeface="Arial Unicode MS" charset="0"/>
                <a:ea typeface="Arial Unicode MS" charset="0"/>
                <a:cs typeface="Arial Unicode MS" charset="0"/>
              </a:rPr>
              <a:t>, bevor der Herr Jesus ihn bei seiner Ankunft vernichtet werde (vgl. </a:t>
            </a:r>
            <a:r>
              <a:rPr lang="de-DE" sz="2000" dirty="0" err="1">
                <a:latin typeface="Arial Unicode MS" charset="0"/>
                <a:ea typeface="Arial Unicode MS" charset="0"/>
                <a:cs typeface="Arial Unicode MS" charset="0"/>
              </a:rPr>
              <a:t>Adv</a:t>
            </a:r>
            <a:r>
              <a:rPr lang="de-DE" sz="2000" dirty="0">
                <a:latin typeface="Arial Unicode MS" charset="0"/>
                <a:ea typeface="Arial Unicode MS" charset="0"/>
                <a:cs typeface="Arial Unicode MS" charset="0"/>
              </a:rPr>
              <a:t> </a:t>
            </a:r>
            <a:r>
              <a:rPr lang="de-DE" sz="2000" dirty="0" err="1">
                <a:latin typeface="Arial Unicode MS" charset="0"/>
                <a:ea typeface="Arial Unicode MS" charset="0"/>
                <a:cs typeface="Arial Unicode MS" charset="0"/>
              </a:rPr>
              <a:t>haer</a:t>
            </a:r>
            <a:r>
              <a:rPr lang="de-DE" sz="2000" dirty="0">
                <a:latin typeface="Arial Unicode MS" charset="0"/>
                <a:ea typeface="Arial Unicode MS" charset="0"/>
                <a:cs typeface="Arial Unicode MS" charset="0"/>
              </a:rPr>
              <a:t> 3,6,5; 3,7,2; 4,29,1; 5,25,1.4</a:t>
            </a:r>
            <a:r>
              <a:rPr lang="de-DE" sz="2000" dirty="0" smtClean="0">
                <a:latin typeface="Arial Unicode MS" charset="0"/>
                <a:ea typeface="Arial Unicode MS" charset="0"/>
                <a:cs typeface="Arial Unicode MS" charset="0"/>
              </a:rPr>
              <a:t>).</a:t>
            </a:r>
          </a:p>
          <a:p>
            <a:pPr>
              <a:lnSpc>
                <a:spcPts val="2940"/>
              </a:lnSpc>
              <a:spcBef>
                <a:spcPts val="1903"/>
              </a:spcBef>
              <a:spcAft>
                <a:spcPts val="1128"/>
              </a:spcAft>
              <a:buFont typeface="Arial"/>
              <a:buChar char="•"/>
            </a:pPr>
            <a:r>
              <a:rPr lang="de-DE" sz="2000" dirty="0" smtClean="0">
                <a:solidFill>
                  <a:schemeClr val="accent2"/>
                </a:solidFill>
                <a:latin typeface="Arial Unicode MS" charset="0"/>
                <a:ea typeface="Arial Unicode MS" charset="0"/>
                <a:cs typeface="Arial Unicode MS" charset="0"/>
              </a:rPr>
              <a:t>Irenäus</a:t>
            </a:r>
            <a:r>
              <a:rPr lang="de-DE" sz="2000" dirty="0" smtClean="0">
                <a:latin typeface="Arial Unicode MS" charset="0"/>
                <a:ea typeface="Arial Unicode MS" charset="0"/>
                <a:cs typeface="Arial Unicode MS" charset="0"/>
              </a:rPr>
              <a:t> </a:t>
            </a:r>
            <a:r>
              <a:rPr lang="de-DE" sz="2000" dirty="0">
                <a:latin typeface="Arial Unicode MS" charset="0"/>
                <a:ea typeface="Arial Unicode MS" charset="0"/>
                <a:cs typeface="Arial Unicode MS" charset="0"/>
              </a:rPr>
              <a:t>identifiziert auch das </a:t>
            </a:r>
            <a:r>
              <a:rPr lang="de-DE" sz="2000" dirty="0">
                <a:solidFill>
                  <a:schemeClr val="accent2"/>
                </a:solidFill>
                <a:latin typeface="Arial Unicode MS" charset="0"/>
                <a:ea typeface="Arial Unicode MS" charset="0"/>
                <a:cs typeface="Arial Unicode MS" charset="0"/>
              </a:rPr>
              <a:t>„Tier“ in </a:t>
            </a:r>
            <a:r>
              <a:rPr lang="de-DE" sz="2000" dirty="0" err="1">
                <a:solidFill>
                  <a:schemeClr val="accent2"/>
                </a:solidFill>
                <a:latin typeface="Arial Unicode MS" charset="0"/>
                <a:ea typeface="Arial Unicode MS" charset="0"/>
                <a:cs typeface="Arial Unicode MS" charset="0"/>
              </a:rPr>
              <a:t>Offb</a:t>
            </a:r>
            <a:r>
              <a:rPr lang="de-DE" sz="2000" dirty="0">
                <a:solidFill>
                  <a:schemeClr val="accent2"/>
                </a:solidFill>
                <a:latin typeface="Arial Unicode MS" charset="0"/>
                <a:ea typeface="Arial Unicode MS" charset="0"/>
                <a:cs typeface="Arial Unicode MS" charset="0"/>
              </a:rPr>
              <a:t> 13 </a:t>
            </a:r>
            <a:r>
              <a:rPr lang="de-DE" sz="2000" dirty="0">
                <a:latin typeface="Arial Unicode MS" charset="0"/>
                <a:ea typeface="Arial Unicode MS" charset="0"/>
                <a:cs typeface="Arial Unicode MS" charset="0"/>
              </a:rPr>
              <a:t>mit dem „Antichristus“, der </a:t>
            </a:r>
            <a:r>
              <a:rPr lang="de-DE" sz="2000" dirty="0">
                <a:solidFill>
                  <a:schemeClr val="accent2"/>
                </a:solidFill>
                <a:latin typeface="Arial Unicode MS" charset="0"/>
                <a:ea typeface="Arial Unicode MS" charset="0"/>
                <a:cs typeface="Arial Unicode MS" charset="0"/>
              </a:rPr>
              <a:t>drei Jahre und sechs Monate herrschen</a:t>
            </a:r>
            <a:r>
              <a:rPr lang="de-DE" sz="2000" dirty="0">
                <a:latin typeface="Arial Unicode MS" charset="0"/>
                <a:ea typeface="Arial Unicode MS" charset="0"/>
                <a:cs typeface="Arial Unicode MS" charset="0"/>
              </a:rPr>
              <a:t> werde, bevor „der Herr“ auf den Wolken des Himmels kommen werde (vgl. Irenäus, </a:t>
            </a:r>
            <a:r>
              <a:rPr lang="de-DE" sz="2000" dirty="0" err="1">
                <a:latin typeface="Arial Unicode MS" charset="0"/>
                <a:ea typeface="Arial Unicode MS" charset="0"/>
                <a:cs typeface="Arial Unicode MS" charset="0"/>
              </a:rPr>
              <a:t>Adv</a:t>
            </a:r>
            <a:r>
              <a:rPr lang="de-DE" sz="2000" dirty="0">
                <a:latin typeface="Arial Unicode MS" charset="0"/>
                <a:ea typeface="Arial Unicode MS" charset="0"/>
                <a:cs typeface="Arial Unicode MS" charset="0"/>
              </a:rPr>
              <a:t> </a:t>
            </a:r>
            <a:r>
              <a:rPr lang="de-DE" sz="2000" dirty="0" err="1">
                <a:latin typeface="Arial Unicode MS" charset="0"/>
                <a:ea typeface="Arial Unicode MS" charset="0"/>
                <a:cs typeface="Arial Unicode MS" charset="0"/>
              </a:rPr>
              <a:t>hear</a:t>
            </a:r>
            <a:r>
              <a:rPr lang="de-DE" sz="2000" dirty="0">
                <a:latin typeface="Arial Unicode MS" charset="0"/>
                <a:ea typeface="Arial Unicode MS" charset="0"/>
                <a:cs typeface="Arial Unicode MS" charset="0"/>
              </a:rPr>
              <a:t> 5,30,1.3-5; vgl. auch 3,23,7; 5,13,1; 5,29,2). </a:t>
            </a:r>
          </a:p>
          <a:p>
            <a:pPr lvl="1">
              <a:lnSpc>
                <a:spcPts val="3940"/>
              </a:lnSpc>
              <a:spcBef>
                <a:spcPts val="1303"/>
              </a:spcBef>
              <a:spcAft>
                <a:spcPts val="1128"/>
              </a:spcAft>
              <a:buFont typeface="Wingdings" charset="2"/>
              <a:buChar char="Ø"/>
            </a:pPr>
            <a:endParaRPr lang="de-DE" sz="2400" dirty="0">
              <a:latin typeface="Arial Rounded MT Bold"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24</a:t>
            </a:fld>
            <a:endParaRPr lang="en-US"/>
          </a:p>
        </p:txBody>
      </p:sp>
    </p:spTree>
    <p:extLst>
      <p:ext uri="{BB962C8B-B14F-4D97-AF65-F5344CB8AC3E}">
        <p14:creationId xmlns:p14="http://schemas.microsoft.com/office/powerpoint/2010/main" val="118376523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de-DE" sz="2400" dirty="0">
              <a:solidFill>
                <a:schemeClr val="accent2"/>
              </a:solidFill>
              <a:latin typeface="Arial Rounded MT Bold" charset="0"/>
            </a:endParaRPr>
          </a:p>
        </p:txBody>
      </p:sp>
      <p:sp>
        <p:nvSpPr>
          <p:cNvPr id="78851" name="Rectangle 3"/>
          <p:cNvSpPr>
            <a:spLocks noGrp="1" noChangeArrowheads="1"/>
          </p:cNvSpPr>
          <p:nvPr>
            <p:ph idx="1"/>
          </p:nvPr>
        </p:nvSpPr>
        <p:spPr>
          <a:xfrm>
            <a:off x="251520" y="908720"/>
            <a:ext cx="8776394" cy="4833069"/>
          </a:xfrm>
        </p:spPr>
        <p:txBody>
          <a:bodyPr/>
          <a:lstStyle/>
          <a:p>
            <a:endParaRPr lang="de-DE" dirty="0" smtClean="0"/>
          </a:p>
          <a:p>
            <a:endParaRPr lang="de-DE" dirty="0" smtClean="0"/>
          </a:p>
          <a:p>
            <a:endParaRPr lang="de-DE" dirty="0" smtClean="0"/>
          </a:p>
          <a:p>
            <a:pPr algn="ctr">
              <a:buNone/>
            </a:pPr>
            <a:r>
              <a:rPr lang="de-DE" sz="3400" dirty="0" smtClean="0">
                <a:solidFill>
                  <a:schemeClr val="accent2"/>
                </a:solidFill>
                <a:latin typeface="Arial Rounded MT Bold" charset="0"/>
              </a:rPr>
              <a:t>Das Wesen des Friedensreiches</a:t>
            </a:r>
            <a:endParaRPr lang="de-DE" sz="3400" dirty="0"/>
          </a:p>
        </p:txBody>
      </p:sp>
      <p:sp>
        <p:nvSpPr>
          <p:cNvPr id="2" name="Foliennummernplatzhalter 1"/>
          <p:cNvSpPr>
            <a:spLocks noGrp="1"/>
          </p:cNvSpPr>
          <p:nvPr>
            <p:ph type="sldNum" sz="quarter" idx="10"/>
          </p:nvPr>
        </p:nvSpPr>
        <p:spPr/>
        <p:txBody>
          <a:bodyPr/>
          <a:lstStyle/>
          <a:p>
            <a:fld id="{7DD2669B-BF32-844C-BC78-07274C26ECA0}"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95536" y="116632"/>
            <a:ext cx="8189144" cy="504056"/>
          </a:xfrm>
        </p:spPr>
        <p:txBody>
          <a:bodyPr/>
          <a:lstStyle/>
          <a:p>
            <a:r>
              <a:rPr lang="de-DE" sz="2400" dirty="0" smtClean="0">
                <a:latin typeface="Arial"/>
                <a:cs typeface="Arial"/>
              </a:rPr>
              <a:t>Das Wesen des Friedensreichs</a:t>
            </a:r>
            <a:endParaRPr lang="de-DE" dirty="0"/>
          </a:p>
        </p:txBody>
      </p:sp>
      <p:sp>
        <p:nvSpPr>
          <p:cNvPr id="64515" name="Rectangle 3"/>
          <p:cNvSpPr>
            <a:spLocks noGrp="1" noChangeArrowheads="1"/>
          </p:cNvSpPr>
          <p:nvPr>
            <p:ph idx="1"/>
          </p:nvPr>
        </p:nvSpPr>
        <p:spPr>
          <a:xfrm>
            <a:off x="179512" y="764704"/>
            <a:ext cx="8710488" cy="5216996"/>
          </a:xfrm>
        </p:spPr>
        <p:txBody>
          <a:bodyPr/>
          <a:lstStyle/>
          <a:p>
            <a:pPr>
              <a:lnSpc>
                <a:spcPts val="2380"/>
              </a:lnSpc>
              <a:spcAft>
                <a:spcPct val="20000"/>
              </a:spcAft>
              <a:buFont typeface="Arial"/>
              <a:buChar char="•"/>
            </a:pPr>
            <a:r>
              <a:rPr lang="de-DE" sz="1800" dirty="0">
                <a:solidFill>
                  <a:srgbClr val="333399"/>
                </a:solidFill>
                <a:latin typeface="Arial Unicode MS" charset="0"/>
                <a:ea typeface="Arial Unicode MS" charset="0"/>
                <a:cs typeface="Arial Unicode MS" charset="0"/>
              </a:rPr>
              <a:t>Satan ist gebunden </a:t>
            </a:r>
            <a:r>
              <a:rPr lang="de-DE" sz="1800" dirty="0">
                <a:latin typeface="Arial Unicode MS" charset="0"/>
                <a:ea typeface="Arial Unicode MS" charset="0"/>
                <a:cs typeface="Arial Unicode MS" charset="0"/>
              </a:rPr>
              <a:t>(</a:t>
            </a:r>
            <a:r>
              <a:rPr lang="de-DE" sz="1800" dirty="0" err="1">
                <a:latin typeface="Arial Unicode MS" charset="0"/>
                <a:ea typeface="Arial Unicode MS" charset="0"/>
                <a:cs typeface="Arial Unicode MS" charset="0"/>
              </a:rPr>
              <a:t>Offb</a:t>
            </a:r>
            <a:r>
              <a:rPr lang="de-DE" sz="1800" dirty="0">
                <a:latin typeface="Arial Unicode MS" charset="0"/>
                <a:ea typeface="Arial Unicode MS" charset="0"/>
                <a:cs typeface="Arial Unicode MS" charset="0"/>
              </a:rPr>
              <a:t> </a:t>
            </a:r>
            <a:r>
              <a:rPr lang="de-DE" sz="1800" dirty="0" smtClean="0">
                <a:latin typeface="Arial Unicode MS" charset="0"/>
                <a:ea typeface="Arial Unicode MS" charset="0"/>
                <a:cs typeface="Arial Unicode MS" charset="0"/>
              </a:rPr>
              <a:t>20,1f.; vgl. </a:t>
            </a:r>
            <a:r>
              <a:rPr lang="de-DE" sz="1800" dirty="0" err="1" smtClean="0">
                <a:latin typeface="Arial Unicode MS" charset="0"/>
                <a:ea typeface="Arial Unicode MS" charset="0"/>
                <a:cs typeface="Arial Unicode MS" charset="0"/>
              </a:rPr>
              <a:t>Jes</a:t>
            </a:r>
            <a:r>
              <a:rPr lang="de-DE" sz="1800" dirty="0" smtClean="0">
                <a:latin typeface="Arial Unicode MS" charset="0"/>
                <a:ea typeface="Arial Unicode MS" charset="0"/>
                <a:cs typeface="Arial Unicode MS" charset="0"/>
              </a:rPr>
              <a:t> 27,1).</a:t>
            </a:r>
            <a:endParaRPr lang="de-DE" sz="1800" dirty="0">
              <a:latin typeface="Arial Unicode MS" charset="0"/>
              <a:ea typeface="Arial Unicode MS" charset="0"/>
              <a:cs typeface="Arial Unicode MS" charset="0"/>
            </a:endParaRPr>
          </a:p>
          <a:p>
            <a:pPr>
              <a:lnSpc>
                <a:spcPts val="2380"/>
              </a:lnSpc>
              <a:spcAft>
                <a:spcPct val="20000"/>
              </a:spcAft>
              <a:buFont typeface="Arial"/>
              <a:buChar char="•"/>
            </a:pPr>
            <a:r>
              <a:rPr lang="de-DE" sz="1800" dirty="0">
                <a:latin typeface="Arial Unicode MS" charset="0"/>
                <a:ea typeface="Arial Unicode MS" charset="0"/>
                <a:cs typeface="Arial Unicode MS" charset="0"/>
              </a:rPr>
              <a:t>Die </a:t>
            </a:r>
            <a:r>
              <a:rPr lang="de-DE" sz="1800" dirty="0">
                <a:solidFill>
                  <a:srgbClr val="333399"/>
                </a:solidFill>
                <a:latin typeface="Arial Unicode MS" charset="0"/>
                <a:ea typeface="Arial Unicode MS" charset="0"/>
                <a:cs typeface="Arial Unicode MS" charset="0"/>
              </a:rPr>
              <a:t>Schöpfung</a:t>
            </a:r>
            <a:r>
              <a:rPr lang="de-DE" sz="1800" dirty="0">
                <a:solidFill>
                  <a:srgbClr val="0000FF"/>
                </a:solidFill>
                <a:latin typeface="Arial Unicode MS" charset="0"/>
                <a:ea typeface="Arial Unicode MS" charset="0"/>
                <a:cs typeface="Arial Unicode MS" charset="0"/>
              </a:rPr>
              <a:t> </a:t>
            </a:r>
            <a:r>
              <a:rPr lang="de-DE" sz="1800" dirty="0">
                <a:latin typeface="Arial Unicode MS" charset="0"/>
                <a:ea typeface="Arial Unicode MS" charset="0"/>
                <a:cs typeface="Arial Unicode MS" charset="0"/>
              </a:rPr>
              <a:t>wird „</a:t>
            </a:r>
            <a:r>
              <a:rPr lang="de-DE" sz="1800" dirty="0">
                <a:solidFill>
                  <a:srgbClr val="333399"/>
                </a:solidFill>
                <a:latin typeface="Arial Unicode MS" charset="0"/>
                <a:ea typeface="Arial Unicode MS" charset="0"/>
                <a:cs typeface="Arial Unicode MS" charset="0"/>
              </a:rPr>
              <a:t>erlöst</a:t>
            </a:r>
            <a:r>
              <a:rPr lang="de-DE" sz="1800" dirty="0">
                <a:latin typeface="Arial Unicode MS" charset="0"/>
                <a:ea typeface="Arial Unicode MS" charset="0"/>
                <a:cs typeface="Arial Unicode MS" charset="0"/>
              </a:rPr>
              <a:t>“ (vgl. </a:t>
            </a:r>
            <a:r>
              <a:rPr lang="de-DE" sz="1800" dirty="0" err="1">
                <a:latin typeface="Arial Unicode MS" charset="0"/>
                <a:ea typeface="Arial Unicode MS" charset="0"/>
                <a:cs typeface="Arial Unicode MS" charset="0"/>
              </a:rPr>
              <a:t>Röm</a:t>
            </a:r>
            <a:r>
              <a:rPr lang="de-DE" sz="1800" dirty="0">
                <a:latin typeface="Arial Unicode MS" charset="0"/>
                <a:ea typeface="Arial Unicode MS" charset="0"/>
                <a:cs typeface="Arial Unicode MS" charset="0"/>
              </a:rPr>
              <a:t> 8,19ff.; </a:t>
            </a:r>
            <a:r>
              <a:rPr lang="de-DE" sz="1800" dirty="0" err="1">
                <a:latin typeface="Arial Unicode MS" charset="0"/>
                <a:ea typeface="Arial Unicode MS" charset="0"/>
                <a:cs typeface="Arial Unicode MS" charset="0"/>
              </a:rPr>
              <a:t>Jes</a:t>
            </a:r>
            <a:r>
              <a:rPr lang="de-DE" sz="1800" dirty="0">
                <a:latin typeface="Arial Unicode MS" charset="0"/>
                <a:ea typeface="Arial Unicode MS" charset="0"/>
                <a:cs typeface="Arial Unicode MS" charset="0"/>
              </a:rPr>
              <a:t> 11,4ff.).</a:t>
            </a:r>
            <a:endParaRPr lang="de-DE" sz="1800" dirty="0" smtClean="0">
              <a:latin typeface="Arial Unicode MS" charset="0"/>
              <a:ea typeface="Arial Unicode MS" charset="0"/>
              <a:cs typeface="Arial Unicode MS" charset="0"/>
            </a:endParaRPr>
          </a:p>
          <a:p>
            <a:pPr>
              <a:lnSpc>
                <a:spcPts val="2380"/>
              </a:lnSpc>
              <a:spcAft>
                <a:spcPct val="20000"/>
              </a:spcAft>
              <a:buFont typeface="Arial"/>
              <a:buChar char="•"/>
            </a:pPr>
            <a:r>
              <a:rPr lang="de-DE" sz="1800" dirty="0" err="1" smtClean="0">
                <a:solidFill>
                  <a:srgbClr val="333399"/>
                </a:solidFill>
                <a:latin typeface="Arial Unicode MS" charset="0"/>
                <a:ea typeface="Arial Unicode MS" charset="0"/>
                <a:cs typeface="Arial Unicode MS" charset="0"/>
              </a:rPr>
              <a:t>Jes</a:t>
            </a:r>
            <a:r>
              <a:rPr lang="de-DE" sz="1800" dirty="0" smtClean="0">
                <a:solidFill>
                  <a:srgbClr val="333399"/>
                </a:solidFill>
                <a:latin typeface="Arial Unicode MS" charset="0"/>
                <a:ea typeface="Arial Unicode MS" charset="0"/>
                <a:cs typeface="Arial Unicode MS" charset="0"/>
              </a:rPr>
              <a:t> 11,4b-10</a:t>
            </a:r>
            <a:r>
              <a:rPr lang="de-DE" sz="1800" dirty="0" smtClean="0">
                <a:latin typeface="Arial Unicode MS" charset="0"/>
                <a:ea typeface="Arial Unicode MS" charset="0"/>
                <a:cs typeface="Arial Unicode MS" charset="0"/>
              </a:rPr>
              <a:t>: „</a:t>
            </a:r>
            <a:r>
              <a:rPr lang="de-DE" sz="1800" dirty="0">
                <a:solidFill>
                  <a:schemeClr val="accent2"/>
                </a:solidFill>
                <a:latin typeface="Arial Unicode MS" charset="0"/>
                <a:ea typeface="Arial Unicode MS" charset="0"/>
                <a:cs typeface="Arial Unicode MS" charset="0"/>
              </a:rPr>
              <a:t>Und er wird den Gewalttätigen schlagen mit dem Stab seines </a:t>
            </a:r>
            <a:r>
              <a:rPr lang="de-DE" sz="1800" dirty="0" smtClean="0">
                <a:solidFill>
                  <a:schemeClr val="accent2"/>
                </a:solidFill>
                <a:latin typeface="Arial Unicode MS" charset="0"/>
                <a:ea typeface="Arial Unicode MS" charset="0"/>
                <a:cs typeface="Arial Unicode MS" charset="0"/>
              </a:rPr>
              <a:t>Mundes </a:t>
            </a:r>
            <a:r>
              <a:rPr lang="de-DE" sz="1800" dirty="0">
                <a:solidFill>
                  <a:schemeClr val="accent2"/>
                </a:solidFill>
                <a:latin typeface="Arial Unicode MS" charset="0"/>
                <a:ea typeface="Arial Unicode MS" charset="0"/>
                <a:cs typeface="Arial Unicode MS" charset="0"/>
              </a:rPr>
              <a:t>und mit dem Hauch seiner Lippen den Gottlosen </a:t>
            </a:r>
            <a:r>
              <a:rPr lang="de-DE" sz="1800" dirty="0" smtClean="0">
                <a:solidFill>
                  <a:schemeClr val="accent2"/>
                </a:solidFill>
                <a:latin typeface="Arial Unicode MS" charset="0"/>
                <a:ea typeface="Arial Unicode MS" charset="0"/>
                <a:cs typeface="Arial Unicode MS" charset="0"/>
              </a:rPr>
              <a:t>töten (vgl. 2. </a:t>
            </a:r>
            <a:r>
              <a:rPr lang="de-DE" sz="1800" dirty="0" err="1" smtClean="0">
                <a:solidFill>
                  <a:schemeClr val="accent2"/>
                </a:solidFill>
                <a:latin typeface="Arial Unicode MS" charset="0"/>
                <a:ea typeface="Arial Unicode MS" charset="0"/>
                <a:cs typeface="Arial Unicode MS" charset="0"/>
              </a:rPr>
              <a:t>Thess</a:t>
            </a:r>
            <a:r>
              <a:rPr lang="de-DE" sz="1800" dirty="0" smtClean="0">
                <a:solidFill>
                  <a:schemeClr val="accent2"/>
                </a:solidFill>
                <a:latin typeface="Arial Unicode MS" charset="0"/>
                <a:ea typeface="Arial Unicode MS" charset="0"/>
                <a:cs typeface="Arial Unicode MS" charset="0"/>
              </a:rPr>
              <a:t> 2,8; </a:t>
            </a:r>
            <a:r>
              <a:rPr lang="de-DE" sz="1800" dirty="0" err="1" smtClean="0">
                <a:solidFill>
                  <a:schemeClr val="accent2"/>
                </a:solidFill>
                <a:latin typeface="Arial Unicode MS" charset="0"/>
                <a:ea typeface="Arial Unicode MS" charset="0"/>
                <a:cs typeface="Arial Unicode MS" charset="0"/>
              </a:rPr>
              <a:t>Offb</a:t>
            </a:r>
            <a:r>
              <a:rPr lang="de-DE" sz="1800" dirty="0" smtClean="0">
                <a:solidFill>
                  <a:schemeClr val="accent2"/>
                </a:solidFill>
                <a:latin typeface="Arial Unicode MS" charset="0"/>
                <a:ea typeface="Arial Unicode MS" charset="0"/>
                <a:cs typeface="Arial Unicode MS" charset="0"/>
              </a:rPr>
              <a:t> 19,13). </a:t>
            </a:r>
            <a:r>
              <a:rPr lang="de-DE" sz="1800" dirty="0" smtClean="0">
                <a:solidFill>
                  <a:srgbClr val="333399"/>
                </a:solidFill>
                <a:latin typeface="Arial Unicode MS" charset="0"/>
                <a:ea typeface="Arial Unicode MS" charset="0"/>
                <a:cs typeface="Arial Unicode MS" charset="0"/>
              </a:rPr>
              <a:t>Gerechtigkeit </a:t>
            </a:r>
            <a:r>
              <a:rPr lang="de-DE" sz="1800" dirty="0">
                <a:solidFill>
                  <a:srgbClr val="333399"/>
                </a:solidFill>
                <a:latin typeface="Arial Unicode MS" charset="0"/>
                <a:ea typeface="Arial Unicode MS" charset="0"/>
                <a:cs typeface="Arial Unicode MS" charset="0"/>
              </a:rPr>
              <a:t>wird der Schurz seiner Hüften sein und die Treue der Schurz seiner Lenden</a:t>
            </a:r>
            <a:r>
              <a:rPr lang="de-DE" sz="1800" dirty="0">
                <a:latin typeface="Arial Unicode MS" charset="0"/>
                <a:ea typeface="Arial Unicode MS" charset="0"/>
                <a:cs typeface="Arial Unicode MS" charset="0"/>
              </a:rPr>
              <a:t>. Und der Wolf wird beim Lamm weilen und der </a:t>
            </a:r>
            <a:r>
              <a:rPr lang="de-DE" sz="1800" dirty="0" smtClean="0">
                <a:latin typeface="Arial Unicode MS" charset="0"/>
                <a:ea typeface="Arial Unicode MS" charset="0"/>
                <a:cs typeface="Arial Unicode MS" charset="0"/>
              </a:rPr>
              <a:t>Leopard </a:t>
            </a:r>
            <a:r>
              <a:rPr lang="de-DE" sz="1800" dirty="0">
                <a:latin typeface="Arial Unicode MS" charset="0"/>
                <a:ea typeface="Arial Unicode MS" charset="0"/>
                <a:cs typeface="Arial Unicode MS" charset="0"/>
              </a:rPr>
              <a:t>beim Böckchen lagern. Das Kalb und der Junglöwe und das Mastvieh werden zusammen sein, und ein kleiner Junge wird sie treiben. Kuh und Bärin werden [miteinander] weiden, ihre Jungen werden zusammen lagern. Und der Löwe wird wie das Rind Stroh fressen. </a:t>
            </a:r>
            <a:r>
              <a:rPr lang="de-DE" sz="1800" dirty="0">
                <a:solidFill>
                  <a:schemeClr val="accent2"/>
                </a:solidFill>
                <a:latin typeface="Arial Unicode MS" charset="0"/>
                <a:ea typeface="Arial Unicode MS" charset="0"/>
                <a:cs typeface="Arial Unicode MS" charset="0"/>
              </a:rPr>
              <a:t>Und der Säugling wird an dem Loch der Viper </a:t>
            </a:r>
            <a:r>
              <a:rPr lang="de-DE" sz="1800" dirty="0" smtClean="0">
                <a:solidFill>
                  <a:schemeClr val="accent2"/>
                </a:solidFill>
                <a:latin typeface="Arial Unicode MS" charset="0"/>
                <a:ea typeface="Arial Unicode MS" charset="0"/>
                <a:cs typeface="Arial Unicode MS" charset="0"/>
              </a:rPr>
              <a:t>spie-</a:t>
            </a:r>
            <a:r>
              <a:rPr lang="de-DE" sz="1800" dirty="0" err="1" smtClean="0">
                <a:solidFill>
                  <a:schemeClr val="accent2"/>
                </a:solidFill>
                <a:latin typeface="Arial Unicode MS" charset="0"/>
                <a:ea typeface="Arial Unicode MS" charset="0"/>
                <a:cs typeface="Arial Unicode MS" charset="0"/>
              </a:rPr>
              <a:t>len</a:t>
            </a:r>
            <a:r>
              <a:rPr lang="de-DE" sz="1800" dirty="0" smtClean="0">
                <a:solidFill>
                  <a:schemeClr val="accent2"/>
                </a:solidFill>
                <a:latin typeface="Arial Unicode MS" charset="0"/>
                <a:ea typeface="Arial Unicode MS" charset="0"/>
                <a:cs typeface="Arial Unicode MS" charset="0"/>
              </a:rPr>
              <a:t> </a:t>
            </a:r>
            <a:r>
              <a:rPr lang="de-DE" sz="1800" dirty="0">
                <a:solidFill>
                  <a:schemeClr val="accent2"/>
                </a:solidFill>
                <a:latin typeface="Arial Unicode MS" charset="0"/>
                <a:ea typeface="Arial Unicode MS" charset="0"/>
                <a:cs typeface="Arial Unicode MS" charset="0"/>
              </a:rPr>
              <a:t>und das entwöhnte Kind nach der Höhle der Otter seine Hand </a:t>
            </a:r>
            <a:r>
              <a:rPr lang="de-DE" sz="1800" dirty="0" smtClean="0">
                <a:solidFill>
                  <a:schemeClr val="accent2"/>
                </a:solidFill>
                <a:latin typeface="Arial Unicode MS" charset="0"/>
                <a:ea typeface="Arial Unicode MS" charset="0"/>
                <a:cs typeface="Arial Unicode MS" charset="0"/>
              </a:rPr>
              <a:t>ausstrecken</a:t>
            </a:r>
            <a:r>
              <a:rPr lang="de-DE" sz="1800" dirty="0">
                <a:solidFill>
                  <a:schemeClr val="accent2"/>
                </a:solidFill>
                <a:latin typeface="Arial Unicode MS" charset="0"/>
                <a:ea typeface="Arial Unicode MS" charset="0"/>
                <a:cs typeface="Arial Unicode MS" charset="0"/>
              </a:rPr>
              <a:t>. </a:t>
            </a:r>
            <a:r>
              <a:rPr lang="de-DE" sz="1800" dirty="0">
                <a:solidFill>
                  <a:srgbClr val="333399"/>
                </a:solidFill>
                <a:latin typeface="Arial Unicode MS" charset="0"/>
                <a:ea typeface="Arial Unicode MS" charset="0"/>
                <a:cs typeface="Arial Unicode MS" charset="0"/>
              </a:rPr>
              <a:t>Man wird nichts Böses tun noch verderblich handeln auf meinem ganzen heiligen Berg. </a:t>
            </a:r>
            <a:r>
              <a:rPr lang="de-DE" sz="1800" dirty="0">
                <a:latin typeface="Arial Unicode MS" charset="0"/>
                <a:ea typeface="Arial Unicode MS" charset="0"/>
                <a:cs typeface="Arial Unicode MS" charset="0"/>
              </a:rPr>
              <a:t>Denn das Land wird voll von der Erkenntnis Jahwes sein, wie von </a:t>
            </a:r>
            <a:r>
              <a:rPr lang="de-DE" sz="1800" dirty="0" smtClean="0">
                <a:latin typeface="Arial Unicode MS" charset="0"/>
                <a:ea typeface="Arial Unicode MS" charset="0"/>
                <a:cs typeface="Arial Unicode MS" charset="0"/>
              </a:rPr>
              <a:t>Was-</a:t>
            </a:r>
            <a:r>
              <a:rPr lang="de-DE" sz="1800" dirty="0" err="1" smtClean="0">
                <a:latin typeface="Arial Unicode MS" charset="0"/>
                <a:ea typeface="Arial Unicode MS" charset="0"/>
                <a:cs typeface="Arial Unicode MS" charset="0"/>
              </a:rPr>
              <a:t>sern</a:t>
            </a:r>
            <a:r>
              <a:rPr lang="de-DE" sz="1800" dirty="0">
                <a:latin typeface="Arial Unicode MS" charset="0"/>
                <a:ea typeface="Arial Unicode MS" charset="0"/>
                <a:cs typeface="Arial Unicode MS" charset="0"/>
              </a:rPr>
              <a:t>, die das Meer bedecken. </a:t>
            </a:r>
            <a:r>
              <a:rPr lang="de-DE" sz="1800" dirty="0">
                <a:solidFill>
                  <a:srgbClr val="333399"/>
                </a:solidFill>
                <a:latin typeface="Arial Unicode MS" charset="0"/>
                <a:ea typeface="Arial Unicode MS" charset="0"/>
                <a:cs typeface="Arial Unicode MS" charset="0"/>
              </a:rPr>
              <a:t>Und an jenem Tag wird es </a:t>
            </a:r>
            <a:r>
              <a:rPr lang="de-DE" sz="1800" dirty="0" smtClean="0">
                <a:solidFill>
                  <a:srgbClr val="333399"/>
                </a:solidFill>
                <a:latin typeface="Arial Unicode MS" charset="0"/>
                <a:ea typeface="Arial Unicode MS" charset="0"/>
                <a:cs typeface="Arial Unicode MS" charset="0"/>
              </a:rPr>
              <a:t>geschehen</a:t>
            </a:r>
            <a:r>
              <a:rPr lang="de-DE" sz="1800" dirty="0">
                <a:solidFill>
                  <a:srgbClr val="333399"/>
                </a:solidFill>
                <a:latin typeface="Arial Unicode MS" charset="0"/>
                <a:ea typeface="Arial Unicode MS" charset="0"/>
                <a:cs typeface="Arial Unicode MS" charset="0"/>
              </a:rPr>
              <a:t>: </a:t>
            </a:r>
            <a:r>
              <a:rPr lang="de-DE" sz="1800" dirty="0" smtClean="0">
                <a:solidFill>
                  <a:srgbClr val="333399"/>
                </a:solidFill>
                <a:latin typeface="Arial Unicode MS" charset="0"/>
                <a:ea typeface="Arial Unicode MS" charset="0"/>
                <a:cs typeface="Arial Unicode MS" charset="0"/>
              </a:rPr>
              <a:t>Der </a:t>
            </a:r>
            <a:r>
              <a:rPr lang="de-DE" sz="1800" dirty="0" err="1" smtClean="0">
                <a:solidFill>
                  <a:srgbClr val="333399"/>
                </a:solidFill>
                <a:latin typeface="Arial Unicode MS" charset="0"/>
                <a:ea typeface="Arial Unicode MS" charset="0"/>
                <a:cs typeface="Arial Unicode MS" charset="0"/>
              </a:rPr>
              <a:t>Wur-zelspross</a:t>
            </a:r>
            <a:r>
              <a:rPr lang="de-DE" sz="1800" dirty="0" smtClean="0">
                <a:solidFill>
                  <a:srgbClr val="333399"/>
                </a:solidFill>
                <a:latin typeface="Arial Unicode MS" charset="0"/>
                <a:ea typeface="Arial Unicode MS" charset="0"/>
                <a:cs typeface="Arial Unicode MS" charset="0"/>
              </a:rPr>
              <a:t> </a:t>
            </a:r>
            <a:r>
              <a:rPr lang="de-DE" sz="1800" dirty="0" err="1" smtClean="0">
                <a:solidFill>
                  <a:srgbClr val="333399"/>
                </a:solidFill>
                <a:latin typeface="Arial Unicode MS" charset="0"/>
                <a:ea typeface="Arial Unicode MS" charset="0"/>
                <a:cs typeface="Arial Unicode MS" charset="0"/>
              </a:rPr>
              <a:t>Isaïs</a:t>
            </a:r>
            <a:r>
              <a:rPr lang="de-DE" sz="1800" dirty="0" smtClean="0">
                <a:solidFill>
                  <a:srgbClr val="333399"/>
                </a:solidFill>
                <a:latin typeface="Arial Unicode MS" charset="0"/>
                <a:ea typeface="Arial Unicode MS" charset="0"/>
                <a:cs typeface="Arial Unicode MS" charset="0"/>
              </a:rPr>
              <a:t>, </a:t>
            </a:r>
            <a:r>
              <a:rPr lang="de-DE" sz="1800" dirty="0">
                <a:solidFill>
                  <a:srgbClr val="333399"/>
                </a:solidFill>
                <a:latin typeface="Arial Unicode MS" charset="0"/>
                <a:ea typeface="Arial Unicode MS" charset="0"/>
                <a:cs typeface="Arial Unicode MS" charset="0"/>
              </a:rPr>
              <a:t>der als Feldzeichen der Völker dasteht, nach ihm werden die Nationen fragen; und seine Ruhestätte wird Herrlichkeit </a:t>
            </a:r>
            <a:r>
              <a:rPr lang="de-DE" sz="1800" dirty="0" smtClean="0">
                <a:solidFill>
                  <a:srgbClr val="333399"/>
                </a:solidFill>
                <a:latin typeface="Arial Unicode MS" charset="0"/>
                <a:ea typeface="Arial Unicode MS" charset="0"/>
                <a:cs typeface="Arial Unicode MS" charset="0"/>
              </a:rPr>
              <a:t>sein</a:t>
            </a:r>
            <a:r>
              <a:rPr lang="de-DE" sz="1800" dirty="0" smtClean="0">
                <a:solidFill>
                  <a:srgbClr val="0000FF"/>
                </a:solidFill>
                <a:latin typeface="Arial Unicode MS" charset="0"/>
                <a:ea typeface="Arial Unicode MS" charset="0"/>
                <a:cs typeface="Arial Unicode MS" charset="0"/>
              </a:rPr>
              <a:t>.</a:t>
            </a:r>
            <a:r>
              <a:rPr lang="de-DE" sz="1800" dirty="0" smtClean="0">
                <a:latin typeface="Arial Unicode MS" charset="0"/>
                <a:ea typeface="Arial Unicode MS" charset="0"/>
                <a:cs typeface="Arial Unicode MS" charset="0"/>
              </a:rPr>
              <a:t>“</a:t>
            </a:r>
            <a:endParaRPr lang="de-DE" sz="1800" dirty="0">
              <a:latin typeface="Arial Unicode MS" charset="0"/>
              <a:ea typeface="Arial Unicode MS" charset="0"/>
              <a:cs typeface="Arial Unicode MS"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9552" y="0"/>
            <a:ext cx="8364736" cy="548680"/>
          </a:xfrm>
        </p:spPr>
        <p:txBody>
          <a:bodyPr/>
          <a:lstStyle/>
          <a:p>
            <a:pPr>
              <a:spcBef>
                <a:spcPct val="20000"/>
              </a:spcBef>
              <a:spcAft>
                <a:spcPct val="20000"/>
              </a:spcAft>
            </a:pPr>
            <a:r>
              <a:rPr lang="de-DE" sz="3200" dirty="0">
                <a:latin typeface="Arial"/>
                <a:cs typeface="Arial"/>
              </a:rPr>
              <a:t>Das Wesen des Friedensreichs</a:t>
            </a:r>
            <a:endParaRPr lang="de-DE" sz="3200" dirty="0"/>
          </a:p>
        </p:txBody>
      </p:sp>
      <p:sp>
        <p:nvSpPr>
          <p:cNvPr id="65539" name="Rectangle 3"/>
          <p:cNvSpPr>
            <a:spLocks noGrp="1" noChangeArrowheads="1"/>
          </p:cNvSpPr>
          <p:nvPr>
            <p:ph idx="1"/>
          </p:nvPr>
        </p:nvSpPr>
        <p:spPr>
          <a:xfrm>
            <a:off x="107504" y="836712"/>
            <a:ext cx="8884096" cy="5112567"/>
          </a:xfrm>
        </p:spPr>
        <p:txBody>
          <a:bodyPr/>
          <a:lstStyle/>
          <a:p>
            <a:pPr>
              <a:lnSpc>
                <a:spcPts val="3440"/>
              </a:lnSpc>
              <a:spcBef>
                <a:spcPts val="2304"/>
              </a:spcBef>
              <a:spcAft>
                <a:spcPts val="1776"/>
              </a:spcAft>
              <a:buFont typeface="Arial"/>
              <a:buChar char="•"/>
            </a:pPr>
            <a:r>
              <a:rPr lang="de-DE" sz="2400" dirty="0">
                <a:latin typeface="Arial Unicode MS" charset="0"/>
                <a:ea typeface="Arial Unicode MS" charset="0"/>
                <a:cs typeface="Arial Unicode MS" charset="0"/>
              </a:rPr>
              <a:t>Jerusalem = „</a:t>
            </a:r>
            <a:r>
              <a:rPr lang="de-DE" sz="2400" dirty="0">
                <a:solidFill>
                  <a:srgbClr val="333399"/>
                </a:solidFill>
                <a:latin typeface="Arial Unicode MS" charset="0"/>
                <a:ea typeface="Arial Unicode MS" charset="0"/>
                <a:cs typeface="Arial Unicode MS" charset="0"/>
              </a:rPr>
              <a:t>Jahwe</a:t>
            </a:r>
            <a:r>
              <a:rPr lang="de-DE" sz="2400" dirty="0" smtClean="0">
                <a:solidFill>
                  <a:srgbClr val="333399"/>
                </a:solidFill>
                <a:latin typeface="Arial Unicode MS" charset="0"/>
                <a:ea typeface="Arial Unicode MS" charset="0"/>
                <a:cs typeface="Arial Unicode MS" charset="0"/>
              </a:rPr>
              <a:t> ist </a:t>
            </a:r>
            <a:r>
              <a:rPr lang="de-DE" sz="2400" dirty="0">
                <a:solidFill>
                  <a:srgbClr val="333399"/>
                </a:solidFill>
                <a:latin typeface="Arial Unicode MS" charset="0"/>
                <a:ea typeface="Arial Unicode MS" charset="0"/>
                <a:cs typeface="Arial Unicode MS" charset="0"/>
              </a:rPr>
              <a:t>dort</a:t>
            </a:r>
            <a:r>
              <a:rPr lang="de-DE" sz="2400" dirty="0">
                <a:latin typeface="Arial Unicode MS" charset="0"/>
                <a:ea typeface="Arial Unicode MS" charset="0"/>
                <a:cs typeface="Arial Unicode MS" charset="0"/>
              </a:rPr>
              <a:t>“ (Hes 48,35) = „</a:t>
            </a:r>
            <a:r>
              <a:rPr lang="de-DE" sz="2400" dirty="0">
                <a:solidFill>
                  <a:srgbClr val="333399"/>
                </a:solidFill>
                <a:latin typeface="Arial Unicode MS" charset="0"/>
                <a:ea typeface="Arial Unicode MS" charset="0"/>
                <a:cs typeface="Arial Unicode MS" charset="0"/>
              </a:rPr>
              <a:t>heiliger Berg</a:t>
            </a:r>
            <a:r>
              <a:rPr lang="de-DE" sz="2400" dirty="0">
                <a:latin typeface="Arial Unicode MS" charset="0"/>
                <a:ea typeface="Arial Unicode MS" charset="0"/>
                <a:cs typeface="Arial Unicode MS" charset="0"/>
              </a:rPr>
              <a:t>“ (</a:t>
            </a:r>
            <a:r>
              <a:rPr lang="de-DE" sz="2400" dirty="0" err="1">
                <a:latin typeface="Arial Unicode MS" charset="0"/>
                <a:ea typeface="Arial Unicode MS" charset="0"/>
                <a:cs typeface="Arial Unicode MS" charset="0"/>
              </a:rPr>
              <a:t>Jes</a:t>
            </a:r>
            <a:r>
              <a:rPr lang="de-DE" sz="2400" dirty="0">
                <a:latin typeface="Arial Unicode MS" charset="0"/>
                <a:ea typeface="Arial Unicode MS" charset="0"/>
                <a:cs typeface="Arial Unicode MS" charset="0"/>
              </a:rPr>
              <a:t> 11,9; 27,13; 56,7; 57,13; 65,11.25; 66,20; Hes 20,40; Joel 4,17; vgl. auch </a:t>
            </a:r>
            <a:r>
              <a:rPr lang="de-DE" sz="2400" dirty="0" err="1">
                <a:latin typeface="Arial Unicode MS" charset="0"/>
                <a:ea typeface="Arial Unicode MS" charset="0"/>
                <a:cs typeface="Arial Unicode MS" charset="0"/>
              </a:rPr>
              <a:t>Sach</a:t>
            </a:r>
            <a:r>
              <a:rPr lang="de-DE" sz="2400" dirty="0">
                <a:latin typeface="Arial Unicode MS" charset="0"/>
                <a:ea typeface="Arial Unicode MS" charset="0"/>
                <a:cs typeface="Arial Unicode MS" charset="0"/>
              </a:rPr>
              <a:t> 14,20-21).</a:t>
            </a:r>
            <a:endParaRPr lang="de-DE" sz="2400" dirty="0" smtClean="0">
              <a:latin typeface="Arial Unicode MS" charset="0"/>
              <a:ea typeface="Arial Unicode MS" charset="0"/>
              <a:cs typeface="Arial Unicode MS" charset="0"/>
            </a:endParaRPr>
          </a:p>
          <a:p>
            <a:pPr>
              <a:lnSpc>
                <a:spcPts val="3440"/>
              </a:lnSpc>
              <a:spcBef>
                <a:spcPts val="2304"/>
              </a:spcBef>
              <a:spcAft>
                <a:spcPts val="1776"/>
              </a:spcAft>
              <a:buFont typeface="Arial"/>
              <a:buChar char="•"/>
            </a:pPr>
            <a:r>
              <a:rPr lang="de-DE" sz="2400" dirty="0" smtClean="0">
                <a:solidFill>
                  <a:srgbClr val="333399"/>
                </a:solidFill>
                <a:latin typeface="Arial Unicode MS" charset="0"/>
                <a:ea typeface="Arial Unicode MS" charset="0"/>
                <a:cs typeface="Arial Unicode MS" charset="0"/>
              </a:rPr>
              <a:t>Heiden</a:t>
            </a:r>
            <a:r>
              <a:rPr lang="de-DE" sz="2400" dirty="0" smtClean="0">
                <a:solidFill>
                  <a:srgbClr val="0000FF"/>
                </a:solidFill>
                <a:latin typeface="Arial Unicode MS" charset="0"/>
                <a:ea typeface="Arial Unicode MS" charset="0"/>
                <a:cs typeface="Arial Unicode MS" charset="0"/>
              </a:rPr>
              <a:t> </a:t>
            </a:r>
            <a:r>
              <a:rPr lang="de-DE" sz="2400" dirty="0">
                <a:solidFill>
                  <a:srgbClr val="000000"/>
                </a:solidFill>
                <a:latin typeface="Arial Unicode MS" charset="0"/>
                <a:ea typeface="Arial Unicode MS" charset="0"/>
                <a:cs typeface="Arial Unicode MS" charset="0"/>
              </a:rPr>
              <a:t>werden sich den </a:t>
            </a:r>
            <a:r>
              <a:rPr lang="de-DE" sz="2400" dirty="0">
                <a:solidFill>
                  <a:srgbClr val="333399"/>
                </a:solidFill>
                <a:latin typeface="Arial Unicode MS" charset="0"/>
                <a:ea typeface="Arial Unicode MS" charset="0"/>
                <a:cs typeface="Arial Unicode MS" charset="0"/>
              </a:rPr>
              <a:t>Israeliten anschließen</a:t>
            </a:r>
            <a:r>
              <a:rPr lang="de-DE" sz="2400" dirty="0" smtClean="0">
                <a:solidFill>
                  <a:srgbClr val="333399"/>
                </a:solidFill>
                <a:latin typeface="Arial Unicode MS" charset="0"/>
                <a:ea typeface="Arial Unicode MS" charset="0"/>
                <a:cs typeface="Arial Unicode MS" charset="0"/>
              </a:rPr>
              <a:t> </a:t>
            </a:r>
            <a:r>
              <a:rPr lang="de-DE" sz="2400" dirty="0" smtClean="0">
                <a:solidFill>
                  <a:srgbClr val="000000"/>
                </a:solidFill>
                <a:latin typeface="Arial Unicode MS" charset="0"/>
                <a:ea typeface="Arial Unicode MS" charset="0"/>
                <a:cs typeface="Arial Unicode MS" charset="0"/>
              </a:rPr>
              <a:t>(</a:t>
            </a:r>
            <a:r>
              <a:rPr lang="de-DE" sz="2400" dirty="0" err="1">
                <a:solidFill>
                  <a:srgbClr val="000000"/>
                </a:solidFill>
                <a:latin typeface="Arial Unicode MS" charset="0"/>
                <a:ea typeface="Arial Unicode MS" charset="0"/>
                <a:cs typeface="Arial Unicode MS" charset="0"/>
              </a:rPr>
              <a:t>Jes</a:t>
            </a:r>
            <a:r>
              <a:rPr lang="de-DE" sz="2400" dirty="0">
                <a:solidFill>
                  <a:srgbClr val="000000"/>
                </a:solidFill>
                <a:latin typeface="Arial Unicode MS" charset="0"/>
                <a:ea typeface="Arial Unicode MS" charset="0"/>
                <a:cs typeface="Arial Unicode MS" charset="0"/>
              </a:rPr>
              <a:t> 14,1-2; vgl. </a:t>
            </a:r>
            <a:r>
              <a:rPr lang="de-DE" sz="2400" dirty="0" err="1">
                <a:solidFill>
                  <a:srgbClr val="000000"/>
                </a:solidFill>
                <a:latin typeface="Arial Unicode MS" charset="0"/>
                <a:ea typeface="Arial Unicode MS" charset="0"/>
                <a:cs typeface="Arial Unicode MS" charset="0"/>
              </a:rPr>
              <a:t>Sach</a:t>
            </a:r>
            <a:r>
              <a:rPr lang="de-DE" sz="2400" dirty="0">
                <a:solidFill>
                  <a:srgbClr val="000000"/>
                </a:solidFill>
                <a:latin typeface="Arial Unicode MS" charset="0"/>
                <a:ea typeface="Arial Unicode MS" charset="0"/>
                <a:cs typeface="Arial Unicode MS" charset="0"/>
              </a:rPr>
              <a:t> 8,23).</a:t>
            </a:r>
            <a:endParaRPr lang="de-DE" sz="2400" dirty="0" smtClean="0">
              <a:solidFill>
                <a:srgbClr val="000000"/>
              </a:solidFill>
              <a:latin typeface="Arial Unicode MS" charset="0"/>
              <a:ea typeface="Arial Unicode MS" charset="0"/>
              <a:cs typeface="Arial Unicode MS" charset="0"/>
            </a:endParaRPr>
          </a:p>
          <a:p>
            <a:pPr>
              <a:lnSpc>
                <a:spcPts val="3440"/>
              </a:lnSpc>
              <a:spcBef>
                <a:spcPts val="2304"/>
              </a:spcBef>
              <a:spcAft>
                <a:spcPts val="1776"/>
              </a:spcAft>
              <a:buFont typeface="Arial"/>
              <a:buChar char="•"/>
            </a:pPr>
            <a:r>
              <a:rPr lang="de-DE" sz="2400" dirty="0" smtClean="0">
                <a:solidFill>
                  <a:srgbClr val="000000"/>
                </a:solidFill>
                <a:latin typeface="Arial Unicode MS" charset="0"/>
                <a:ea typeface="Arial Unicode MS" charset="0"/>
                <a:cs typeface="Arial Unicode MS" charset="0"/>
              </a:rPr>
              <a:t>Werden </a:t>
            </a:r>
            <a:r>
              <a:rPr lang="de-DE" sz="2400" dirty="0" smtClean="0">
                <a:solidFill>
                  <a:srgbClr val="333399"/>
                </a:solidFill>
                <a:latin typeface="Arial Unicode MS" charset="0"/>
                <a:ea typeface="Arial Unicode MS" charset="0"/>
                <a:cs typeface="Arial Unicode MS" charset="0"/>
              </a:rPr>
              <a:t>Gott </a:t>
            </a:r>
            <a:r>
              <a:rPr lang="de-DE" sz="2400" dirty="0">
                <a:solidFill>
                  <a:srgbClr val="333399"/>
                </a:solidFill>
                <a:latin typeface="Arial Unicode MS" charset="0"/>
                <a:ea typeface="Arial Unicode MS" charset="0"/>
                <a:cs typeface="Arial Unicode MS" charset="0"/>
              </a:rPr>
              <a:t>auf dem „heiligen Berg“ (Zion) anbeten</a:t>
            </a:r>
            <a:r>
              <a:rPr lang="de-DE" sz="2400" dirty="0">
                <a:solidFill>
                  <a:srgbClr val="000000"/>
                </a:solidFill>
                <a:latin typeface="Arial Unicode MS" charset="0"/>
                <a:ea typeface="Arial Unicode MS" charset="0"/>
                <a:cs typeface="Arial Unicode MS" charset="0"/>
              </a:rPr>
              <a:t> (vgl. </a:t>
            </a:r>
            <a:r>
              <a:rPr lang="de-DE" sz="2400" dirty="0" err="1">
                <a:solidFill>
                  <a:srgbClr val="000000"/>
                </a:solidFill>
                <a:latin typeface="Arial Unicode MS" charset="0"/>
                <a:ea typeface="Arial Unicode MS" charset="0"/>
                <a:cs typeface="Arial Unicode MS" charset="0"/>
              </a:rPr>
              <a:t>Jes</a:t>
            </a:r>
            <a:r>
              <a:rPr lang="de-DE" sz="2400" dirty="0">
                <a:solidFill>
                  <a:srgbClr val="000000"/>
                </a:solidFill>
                <a:latin typeface="Arial Unicode MS" charset="0"/>
                <a:ea typeface="Arial Unicode MS" charset="0"/>
                <a:cs typeface="Arial Unicode MS" charset="0"/>
              </a:rPr>
              <a:t> 27,13; </a:t>
            </a:r>
            <a:r>
              <a:rPr lang="de-DE" sz="2400" dirty="0" err="1">
                <a:solidFill>
                  <a:srgbClr val="000000"/>
                </a:solidFill>
                <a:latin typeface="Arial Unicode MS" charset="0"/>
                <a:ea typeface="Arial Unicode MS" charset="0"/>
                <a:cs typeface="Arial Unicode MS" charset="0"/>
              </a:rPr>
              <a:t>Sach</a:t>
            </a:r>
            <a:r>
              <a:rPr lang="de-DE" sz="2400" dirty="0">
                <a:solidFill>
                  <a:srgbClr val="000000"/>
                </a:solidFill>
                <a:latin typeface="Arial Unicode MS" charset="0"/>
                <a:ea typeface="Arial Unicode MS" charset="0"/>
                <a:cs typeface="Arial Unicode MS" charset="0"/>
              </a:rPr>
              <a:t> 14,16; </a:t>
            </a:r>
            <a:r>
              <a:rPr lang="de-DE" sz="2400" dirty="0" smtClean="0">
                <a:solidFill>
                  <a:srgbClr val="000000"/>
                </a:solidFill>
                <a:latin typeface="Arial Unicode MS" charset="0"/>
                <a:ea typeface="Arial Unicode MS" charset="0"/>
                <a:cs typeface="Arial Unicode MS" charset="0"/>
              </a:rPr>
              <a:t>vgl. auch </a:t>
            </a:r>
            <a:r>
              <a:rPr lang="de-DE" sz="2400" dirty="0" err="1" smtClean="0">
                <a:solidFill>
                  <a:srgbClr val="000000"/>
                </a:solidFill>
                <a:latin typeface="Arial Unicode MS" charset="0"/>
                <a:ea typeface="Arial Unicode MS" charset="0"/>
                <a:cs typeface="Arial Unicode MS" charset="0"/>
              </a:rPr>
              <a:t>Jes</a:t>
            </a:r>
            <a:r>
              <a:rPr lang="de-DE" sz="2400" dirty="0" smtClean="0">
                <a:solidFill>
                  <a:srgbClr val="000000"/>
                </a:solidFill>
                <a:latin typeface="Arial Unicode MS" charset="0"/>
                <a:ea typeface="Arial Unicode MS" charset="0"/>
                <a:cs typeface="Arial Unicode MS" charset="0"/>
              </a:rPr>
              <a:t> </a:t>
            </a:r>
            <a:r>
              <a:rPr lang="de-DE" sz="2400" dirty="0">
                <a:solidFill>
                  <a:srgbClr val="000000"/>
                </a:solidFill>
                <a:latin typeface="Arial Unicode MS" charset="0"/>
                <a:ea typeface="Arial Unicode MS" charset="0"/>
                <a:cs typeface="Arial Unicode MS" charset="0"/>
              </a:rPr>
              <a:t>2,2-4; Mi 4,1ff.).</a:t>
            </a:r>
          </a:p>
          <a:p>
            <a:pPr algn="just">
              <a:spcAft>
                <a:spcPct val="20000"/>
              </a:spcAft>
            </a:pPr>
            <a:endParaRPr lang="de-DE" sz="1600" dirty="0">
              <a:latin typeface="Arial Rounded MT Bold"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11560" y="0"/>
            <a:ext cx="8292728" cy="548680"/>
          </a:xfrm>
        </p:spPr>
        <p:txBody>
          <a:bodyPr/>
          <a:lstStyle/>
          <a:p>
            <a:pPr>
              <a:spcBef>
                <a:spcPct val="20000"/>
              </a:spcBef>
              <a:spcAft>
                <a:spcPct val="20000"/>
              </a:spcAft>
            </a:pPr>
            <a:r>
              <a:rPr lang="de-DE" sz="3200" dirty="0">
                <a:latin typeface="Arial"/>
                <a:cs typeface="Arial"/>
              </a:rPr>
              <a:t>Das Wesen des Friedensreichs</a:t>
            </a:r>
            <a:endParaRPr lang="de-DE" sz="3200" dirty="0"/>
          </a:p>
        </p:txBody>
      </p:sp>
      <p:sp>
        <p:nvSpPr>
          <p:cNvPr id="71683" name="Rectangle 3"/>
          <p:cNvSpPr>
            <a:spLocks noGrp="1" noChangeArrowheads="1"/>
          </p:cNvSpPr>
          <p:nvPr>
            <p:ph idx="1"/>
          </p:nvPr>
        </p:nvSpPr>
        <p:spPr>
          <a:xfrm>
            <a:off x="179512" y="692696"/>
            <a:ext cx="8784976" cy="5256584"/>
          </a:xfrm>
        </p:spPr>
        <p:txBody>
          <a:bodyPr/>
          <a:lstStyle/>
          <a:p>
            <a:pPr>
              <a:lnSpc>
                <a:spcPts val="3200"/>
              </a:lnSpc>
              <a:spcAft>
                <a:spcPts val="1080"/>
              </a:spcAft>
              <a:buFont typeface="Arial"/>
              <a:buChar char="•"/>
            </a:pPr>
            <a:r>
              <a:rPr lang="de-DE" sz="2400" dirty="0">
                <a:solidFill>
                  <a:srgbClr val="000000"/>
                </a:solidFill>
                <a:latin typeface="Arial Unicode MS" charset="0"/>
                <a:ea typeface="Arial Unicode MS" charset="0"/>
                <a:cs typeface="Arial Unicode MS" charset="0"/>
              </a:rPr>
              <a:t>Vgl. </a:t>
            </a:r>
            <a:r>
              <a:rPr lang="de-DE" sz="2400" dirty="0" err="1">
                <a:solidFill>
                  <a:srgbClr val="333399"/>
                </a:solidFill>
                <a:latin typeface="Arial Unicode MS" charset="0"/>
                <a:ea typeface="Arial Unicode MS" charset="0"/>
                <a:cs typeface="Arial Unicode MS" charset="0"/>
              </a:rPr>
              <a:t>Jes</a:t>
            </a:r>
            <a:r>
              <a:rPr lang="de-DE" sz="2400" dirty="0">
                <a:solidFill>
                  <a:srgbClr val="333399"/>
                </a:solidFill>
                <a:latin typeface="Arial Unicode MS" charset="0"/>
                <a:ea typeface="Arial Unicode MS" charset="0"/>
                <a:cs typeface="Arial Unicode MS" charset="0"/>
              </a:rPr>
              <a:t> 65,19-20</a:t>
            </a:r>
            <a:r>
              <a:rPr lang="de-DE" sz="2400" dirty="0" smtClean="0">
                <a:solidFill>
                  <a:srgbClr val="000000"/>
                </a:solidFill>
                <a:latin typeface="Arial Unicode MS" charset="0"/>
                <a:ea typeface="Arial Unicode MS" charset="0"/>
                <a:cs typeface="Arial Unicode MS" charset="0"/>
              </a:rPr>
              <a:t>: </a:t>
            </a:r>
            <a:r>
              <a:rPr lang="de-DE" sz="2400" dirty="0" smtClean="0">
                <a:latin typeface="Arial Unicode MS" charset="0"/>
                <a:ea typeface="Arial Unicode MS" charset="0"/>
                <a:cs typeface="Arial Unicode MS" charset="0"/>
              </a:rPr>
              <a:t>„</a:t>
            </a:r>
            <a:r>
              <a:rPr lang="de-DE" sz="2400" dirty="0">
                <a:solidFill>
                  <a:srgbClr val="333399"/>
                </a:solidFill>
                <a:latin typeface="Arial Unicode MS" charset="0"/>
                <a:ea typeface="Arial Unicode MS" charset="0"/>
                <a:cs typeface="Arial Unicode MS" charset="0"/>
              </a:rPr>
              <a:t>Und ich werde über Jerusalem </a:t>
            </a:r>
            <a:r>
              <a:rPr lang="de-DE" sz="2400" dirty="0" smtClean="0">
                <a:solidFill>
                  <a:srgbClr val="333399"/>
                </a:solidFill>
                <a:latin typeface="Arial Unicode MS" charset="0"/>
                <a:ea typeface="Arial Unicode MS" charset="0"/>
                <a:cs typeface="Arial Unicode MS" charset="0"/>
              </a:rPr>
              <a:t>frohlocken </a:t>
            </a:r>
            <a:r>
              <a:rPr lang="de-DE" sz="2400" dirty="0">
                <a:solidFill>
                  <a:srgbClr val="333399"/>
                </a:solidFill>
                <a:latin typeface="Arial Unicode MS" charset="0"/>
                <a:ea typeface="Arial Unicode MS" charset="0"/>
                <a:cs typeface="Arial Unicode MS" charset="0"/>
              </a:rPr>
              <a:t>und mich über mein Volk freuen</a:t>
            </a:r>
            <a:r>
              <a:rPr lang="de-DE" sz="2400" dirty="0">
                <a:latin typeface="Arial Unicode MS" charset="0"/>
                <a:ea typeface="Arial Unicode MS" charset="0"/>
                <a:cs typeface="Arial Unicode MS" charset="0"/>
              </a:rPr>
              <a:t>. </a:t>
            </a:r>
            <a:r>
              <a:rPr lang="de-DE" sz="2400" dirty="0">
                <a:solidFill>
                  <a:srgbClr val="333399"/>
                </a:solidFill>
                <a:latin typeface="Arial Unicode MS" charset="0"/>
                <a:ea typeface="Arial Unicode MS" charset="0"/>
                <a:cs typeface="Arial Unicode MS" charset="0"/>
              </a:rPr>
              <a:t>Und die Stimme des Weinens und die Stimme des </a:t>
            </a:r>
            <a:r>
              <a:rPr lang="de-DE" sz="2400" dirty="0" smtClean="0">
                <a:solidFill>
                  <a:srgbClr val="333399"/>
                </a:solidFill>
                <a:latin typeface="Arial Unicode MS" charset="0"/>
                <a:ea typeface="Arial Unicode MS" charset="0"/>
                <a:cs typeface="Arial Unicode MS" charset="0"/>
              </a:rPr>
              <a:t>Wehgeschreis </a:t>
            </a:r>
            <a:r>
              <a:rPr lang="de-DE" sz="2400" dirty="0">
                <a:solidFill>
                  <a:srgbClr val="333399"/>
                </a:solidFill>
                <a:latin typeface="Arial Unicode MS" charset="0"/>
                <a:ea typeface="Arial Unicode MS" charset="0"/>
                <a:cs typeface="Arial Unicode MS" charset="0"/>
              </a:rPr>
              <a:t>wird darin nicht mehr gehört werden.</a:t>
            </a:r>
            <a:r>
              <a:rPr lang="de-DE" sz="2400" dirty="0">
                <a:latin typeface="Arial Unicode MS" charset="0"/>
                <a:ea typeface="Arial Unicode MS" charset="0"/>
                <a:cs typeface="Arial Unicode MS" charset="0"/>
              </a:rPr>
              <a:t> Und es wird dort keinen Säugling mehr geben, [der nur </a:t>
            </a:r>
            <a:r>
              <a:rPr lang="de-DE" sz="2400" dirty="0" smtClean="0">
                <a:latin typeface="Arial Unicode MS" charset="0"/>
                <a:ea typeface="Arial Unicode MS" charset="0"/>
                <a:cs typeface="Arial Unicode MS" charset="0"/>
              </a:rPr>
              <a:t>wenige</a:t>
            </a:r>
            <a:r>
              <a:rPr lang="de-DE" sz="2400" dirty="0">
                <a:latin typeface="Arial Unicode MS" charset="0"/>
                <a:ea typeface="Arial Unicode MS" charset="0"/>
                <a:cs typeface="Arial Unicode MS" charset="0"/>
              </a:rPr>
              <a:t>] Tage [alt wird], und keinen Greis, der seine Tage nicht </a:t>
            </a:r>
            <a:r>
              <a:rPr lang="de-DE" sz="2400" dirty="0" smtClean="0">
                <a:latin typeface="Arial Unicode MS" charset="0"/>
                <a:ea typeface="Arial Unicode MS" charset="0"/>
                <a:cs typeface="Arial Unicode MS" charset="0"/>
              </a:rPr>
              <a:t>erfüllte. </a:t>
            </a:r>
            <a:r>
              <a:rPr lang="de-DE" sz="2400" dirty="0">
                <a:solidFill>
                  <a:srgbClr val="333399"/>
                </a:solidFill>
                <a:latin typeface="Arial Unicode MS" charset="0"/>
                <a:ea typeface="Arial Unicode MS" charset="0"/>
                <a:cs typeface="Arial Unicode MS" charset="0"/>
              </a:rPr>
              <a:t>Denn der Jüngste wird im Alter von </a:t>
            </a:r>
            <a:r>
              <a:rPr lang="de-DE" sz="2400" dirty="0" smtClean="0">
                <a:solidFill>
                  <a:srgbClr val="333399"/>
                </a:solidFill>
                <a:latin typeface="Arial Unicode MS" charset="0"/>
                <a:ea typeface="Arial Unicode MS" charset="0"/>
                <a:cs typeface="Arial Unicode MS" charset="0"/>
              </a:rPr>
              <a:t>hundert </a:t>
            </a:r>
            <a:r>
              <a:rPr lang="de-DE" sz="2400" dirty="0">
                <a:solidFill>
                  <a:srgbClr val="333399"/>
                </a:solidFill>
                <a:latin typeface="Arial Unicode MS" charset="0"/>
                <a:ea typeface="Arial Unicode MS" charset="0"/>
                <a:cs typeface="Arial Unicode MS" charset="0"/>
              </a:rPr>
              <a:t>Jahren sterben</a:t>
            </a:r>
            <a:r>
              <a:rPr lang="de-DE" sz="2400" dirty="0">
                <a:latin typeface="Arial Unicode MS" charset="0"/>
                <a:ea typeface="Arial Unicode MS" charset="0"/>
                <a:cs typeface="Arial Unicode MS" charset="0"/>
              </a:rPr>
              <a:t>, und wer das Alter von hundert Jahren nicht erreicht, wird als verflucht gelten.“</a:t>
            </a:r>
            <a:endParaRPr lang="de-DE" sz="2400" dirty="0" smtClean="0">
              <a:latin typeface="Arial Unicode MS" charset="0"/>
              <a:ea typeface="Arial Unicode MS" charset="0"/>
              <a:cs typeface="Arial Unicode MS" charset="0"/>
            </a:endParaRPr>
          </a:p>
          <a:p>
            <a:pPr>
              <a:lnSpc>
                <a:spcPts val="3200"/>
              </a:lnSpc>
              <a:spcAft>
                <a:spcPts val="1080"/>
              </a:spcAft>
              <a:buFont typeface="Arial"/>
              <a:buChar char="•"/>
            </a:pPr>
            <a:r>
              <a:rPr lang="de-DE" sz="2400" dirty="0" smtClean="0">
                <a:solidFill>
                  <a:srgbClr val="333399"/>
                </a:solidFill>
                <a:latin typeface="Arial Unicode MS" charset="0"/>
                <a:ea typeface="Arial Unicode MS" charset="0"/>
                <a:cs typeface="Arial Unicode MS" charset="0"/>
              </a:rPr>
              <a:t>Weltweiten </a:t>
            </a:r>
            <a:r>
              <a:rPr lang="de-DE" sz="2400" dirty="0">
                <a:solidFill>
                  <a:srgbClr val="333399"/>
                </a:solidFill>
                <a:latin typeface="Arial Unicode MS" charset="0"/>
                <a:ea typeface="Arial Unicode MS" charset="0"/>
                <a:cs typeface="Arial Unicode MS" charset="0"/>
              </a:rPr>
              <a:t>Frieden </a:t>
            </a:r>
            <a:r>
              <a:rPr lang="de-DE" sz="2400" dirty="0">
                <a:latin typeface="Arial Unicode MS" charset="0"/>
                <a:ea typeface="Arial Unicode MS" charset="0"/>
                <a:cs typeface="Arial Unicode MS" charset="0"/>
              </a:rPr>
              <a:t>und </a:t>
            </a:r>
            <a:r>
              <a:rPr lang="de-DE" sz="2400" dirty="0">
                <a:solidFill>
                  <a:srgbClr val="333399"/>
                </a:solidFill>
                <a:latin typeface="Arial Unicode MS" charset="0"/>
                <a:ea typeface="Arial Unicode MS" charset="0"/>
                <a:cs typeface="Arial Unicode MS" charset="0"/>
              </a:rPr>
              <a:t>weltweite Gerechtigkeit</a:t>
            </a:r>
            <a:r>
              <a:rPr lang="de-DE" sz="2400" dirty="0" smtClean="0">
                <a:solidFill>
                  <a:srgbClr val="333399"/>
                </a:solidFill>
                <a:latin typeface="Arial Unicode MS" charset="0"/>
                <a:ea typeface="Arial Unicode MS" charset="0"/>
                <a:cs typeface="Arial Unicode MS" charset="0"/>
              </a:rPr>
              <a:t> </a:t>
            </a:r>
            <a:r>
              <a:rPr lang="de-DE" sz="2400" dirty="0" smtClean="0">
                <a:latin typeface="Arial Unicode MS" charset="0"/>
                <a:ea typeface="Arial Unicode MS" charset="0"/>
                <a:cs typeface="Arial Unicode MS" charset="0"/>
              </a:rPr>
              <a:t>durch Gott bzw. Jesus Christus (</a:t>
            </a:r>
            <a:r>
              <a:rPr lang="de-DE" sz="2400" dirty="0">
                <a:latin typeface="Arial Unicode MS" charset="0"/>
                <a:ea typeface="Arial Unicode MS" charset="0"/>
                <a:cs typeface="Arial Unicode MS" charset="0"/>
              </a:rPr>
              <a:t>vgl. </a:t>
            </a:r>
            <a:r>
              <a:rPr lang="de-DE" sz="2400" dirty="0" err="1" smtClean="0">
                <a:latin typeface="Arial Unicode MS" charset="0"/>
                <a:ea typeface="Arial Unicode MS" charset="0"/>
                <a:cs typeface="Arial Unicode MS" charset="0"/>
              </a:rPr>
              <a:t>Jes</a:t>
            </a:r>
            <a:r>
              <a:rPr lang="de-DE" sz="2400" dirty="0" smtClean="0">
                <a:latin typeface="Arial Unicode MS" charset="0"/>
                <a:ea typeface="Arial Unicode MS" charset="0"/>
                <a:cs typeface="Arial Unicode MS" charset="0"/>
              </a:rPr>
              <a:t> </a:t>
            </a:r>
            <a:r>
              <a:rPr lang="de-DE" sz="2400" dirty="0">
                <a:latin typeface="Arial Unicode MS" charset="0"/>
                <a:ea typeface="Arial Unicode MS" charset="0"/>
                <a:cs typeface="Arial Unicode MS" charset="0"/>
              </a:rPr>
              <a:t>49,5-7; </a:t>
            </a:r>
            <a:r>
              <a:rPr lang="de-DE" sz="2400" dirty="0" err="1">
                <a:latin typeface="Arial Unicode MS" charset="0"/>
                <a:ea typeface="Arial Unicode MS" charset="0"/>
                <a:cs typeface="Arial Unicode MS" charset="0"/>
              </a:rPr>
              <a:t>Sach</a:t>
            </a:r>
            <a:r>
              <a:rPr lang="de-DE" sz="2400" dirty="0">
                <a:latin typeface="Arial Unicode MS" charset="0"/>
                <a:ea typeface="Arial Unicode MS" charset="0"/>
                <a:cs typeface="Arial Unicode MS" charset="0"/>
              </a:rPr>
              <a:t> 9,10).</a:t>
            </a:r>
            <a:endParaRPr lang="de-DE" sz="2400" dirty="0">
              <a:solidFill>
                <a:schemeClr val="hlink"/>
              </a:solidFill>
              <a:latin typeface="Arial Unicode MS" charset="0"/>
              <a:ea typeface="Arial Unicode MS" charset="0"/>
              <a:cs typeface="Arial Unicode MS" charset="0"/>
            </a:endParaRPr>
          </a:p>
          <a:p>
            <a:pPr algn="just">
              <a:spcAft>
                <a:spcPct val="20000"/>
              </a:spcAft>
            </a:pPr>
            <a:endParaRPr lang="de-DE" sz="1200" dirty="0">
              <a:latin typeface="Arial Rounded MT Bold"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latin typeface="Arial"/>
                <a:cs typeface="Arial"/>
              </a:rPr>
              <a:t>Das Wesen des Friedensreichs</a:t>
            </a:r>
            <a:endParaRPr lang="de-DE" dirty="0"/>
          </a:p>
        </p:txBody>
      </p:sp>
      <p:sp>
        <p:nvSpPr>
          <p:cNvPr id="3" name="Inhaltsplatzhalter 2"/>
          <p:cNvSpPr>
            <a:spLocks noGrp="1"/>
          </p:cNvSpPr>
          <p:nvPr>
            <p:ph idx="1"/>
          </p:nvPr>
        </p:nvSpPr>
        <p:spPr>
          <a:xfrm>
            <a:off x="179512" y="692696"/>
            <a:ext cx="8848401" cy="5328592"/>
          </a:xfrm>
        </p:spPr>
        <p:txBody>
          <a:bodyPr/>
          <a:lstStyle/>
          <a:p>
            <a:pPr marL="457200" indent="-457200">
              <a:lnSpc>
                <a:spcPts val="2140"/>
              </a:lnSpc>
              <a:buFont typeface="Arial" charset="0"/>
              <a:buChar char="•"/>
            </a:pPr>
            <a:r>
              <a:rPr lang="de-DE" sz="1700" dirty="0" smtClean="0">
                <a:latin typeface="Arial Unicode MS" charset="0"/>
                <a:ea typeface="Arial Unicode MS" charset="0"/>
                <a:cs typeface="Arial Unicode MS" charset="0"/>
              </a:rPr>
              <a:t>Vgl. auch </a:t>
            </a:r>
            <a:r>
              <a:rPr lang="de-DE" sz="1700" dirty="0" err="1" smtClean="0">
                <a:solidFill>
                  <a:schemeClr val="accent2"/>
                </a:solidFill>
                <a:latin typeface="Arial Unicode MS" charset="0"/>
                <a:ea typeface="Arial Unicode MS" charset="0"/>
                <a:cs typeface="Arial Unicode MS" charset="0"/>
              </a:rPr>
              <a:t>Jes</a:t>
            </a:r>
            <a:r>
              <a:rPr lang="de-DE" sz="1700" dirty="0" smtClean="0">
                <a:solidFill>
                  <a:schemeClr val="accent2"/>
                </a:solidFill>
                <a:latin typeface="Arial Unicode MS" charset="0"/>
                <a:ea typeface="Arial Unicode MS" charset="0"/>
                <a:cs typeface="Arial Unicode MS" charset="0"/>
              </a:rPr>
              <a:t> 35,1-10</a:t>
            </a:r>
            <a:r>
              <a:rPr lang="de-DE" sz="1700" dirty="0" smtClean="0">
                <a:latin typeface="Arial Unicode MS" charset="0"/>
                <a:ea typeface="Arial Unicode MS" charset="0"/>
                <a:cs typeface="Arial Unicode MS" charset="0"/>
              </a:rPr>
              <a:t>: „</a:t>
            </a:r>
            <a:r>
              <a:rPr lang="de-DE" sz="1700" dirty="0" smtClean="0">
                <a:solidFill>
                  <a:schemeClr val="accent2"/>
                </a:solidFill>
                <a:latin typeface="Arial Unicode MS" charset="0"/>
                <a:ea typeface="Arial Unicode MS" charset="0"/>
                <a:cs typeface="Arial Unicode MS" charset="0"/>
              </a:rPr>
              <a:t>Freuen </a:t>
            </a:r>
            <a:r>
              <a:rPr lang="de-DE" sz="1700" dirty="0">
                <a:solidFill>
                  <a:schemeClr val="accent2"/>
                </a:solidFill>
                <a:latin typeface="Arial Unicode MS" charset="0"/>
                <a:ea typeface="Arial Unicode MS" charset="0"/>
                <a:cs typeface="Arial Unicode MS" charset="0"/>
              </a:rPr>
              <a:t>werden sich die Wüste und das dürre Land, frohlocken wird die Steppe und aufblühen wie eine Narzisse.</a:t>
            </a:r>
            <a:r>
              <a:rPr lang="de-DE" sz="1700" b="1" dirty="0">
                <a:solidFill>
                  <a:schemeClr val="accent2"/>
                </a:solidFill>
                <a:latin typeface="Arial Unicode MS" charset="0"/>
                <a:ea typeface="Arial Unicode MS" charset="0"/>
                <a:cs typeface="Arial Unicode MS" charset="0"/>
              </a:rPr>
              <a:t> </a:t>
            </a:r>
            <a:r>
              <a:rPr lang="de-DE" sz="1700" dirty="0">
                <a:solidFill>
                  <a:schemeClr val="accent2"/>
                </a:solidFill>
                <a:latin typeface="Arial Unicode MS" charset="0"/>
                <a:ea typeface="Arial Unicode MS" charset="0"/>
                <a:cs typeface="Arial Unicode MS" charset="0"/>
              </a:rPr>
              <a:t> </a:t>
            </a:r>
            <a:r>
              <a:rPr lang="de-DE" sz="1700" dirty="0">
                <a:latin typeface="Arial Unicode MS" charset="0"/>
                <a:ea typeface="Arial Unicode MS" charset="0"/>
                <a:cs typeface="Arial Unicode MS" charset="0"/>
              </a:rPr>
              <a:t>Sie wird in voller Blüte stehen und frohlocken, ja, frohlockend und jubelnd. Die Herrlichkeit des Libanon ist ihr gegeben, die Pracht von </a:t>
            </a:r>
            <a:r>
              <a:rPr lang="de-DE" sz="1700" dirty="0" err="1">
                <a:latin typeface="Arial Unicode MS" charset="0"/>
                <a:ea typeface="Arial Unicode MS" charset="0"/>
                <a:cs typeface="Arial Unicode MS" charset="0"/>
              </a:rPr>
              <a:t>Karmel</a:t>
            </a:r>
            <a:r>
              <a:rPr lang="de-DE" sz="1700" dirty="0">
                <a:latin typeface="Arial Unicode MS" charset="0"/>
                <a:ea typeface="Arial Unicode MS" charset="0"/>
                <a:cs typeface="Arial Unicode MS" charset="0"/>
              </a:rPr>
              <a:t> und Scharon: sehen werden sie die Herrlichkeit </a:t>
            </a:r>
            <a:r>
              <a:rPr lang="de-DE" sz="1700" dirty="0" smtClean="0">
                <a:latin typeface="Arial Unicode MS" charset="0"/>
                <a:ea typeface="Arial Unicode MS" charset="0"/>
                <a:cs typeface="Arial Unicode MS" charset="0"/>
              </a:rPr>
              <a:t>Jahwe, </a:t>
            </a:r>
            <a:r>
              <a:rPr lang="de-DE" sz="1700" dirty="0">
                <a:latin typeface="Arial Unicode MS" charset="0"/>
                <a:ea typeface="Arial Unicode MS" charset="0"/>
                <a:cs typeface="Arial Unicode MS" charset="0"/>
              </a:rPr>
              <a:t>die Pracht unseres Gottes. Stärkt die schlaffen Hände und festigt die wankenden Knie! Sagt zu denen, die ein ängstliches Herz haben: Seid stark, fürchtet euch nicht! Siehe, [da ist] euer Gott, Rache kommt, die Vergeltung Gottes! Er selbst kommt und wird euch retten. Dann werden die Augen der Blinden aufgetan und die Ohren der Tauben geöffnet. Dann wird der Lahme springen wie ein Hirsch, und jauchzen wird die Zunge des Stummen. </a:t>
            </a:r>
            <a:r>
              <a:rPr lang="de-DE" sz="1700" dirty="0">
                <a:solidFill>
                  <a:schemeClr val="accent2"/>
                </a:solidFill>
                <a:latin typeface="Arial Unicode MS" charset="0"/>
                <a:ea typeface="Arial Unicode MS" charset="0"/>
                <a:cs typeface="Arial Unicode MS" charset="0"/>
              </a:rPr>
              <a:t>Denn in der Wüste brechen Wasser hervor und Bäche in der Steppe.</a:t>
            </a:r>
            <a:r>
              <a:rPr lang="de-DE" sz="1700" b="1" dirty="0">
                <a:solidFill>
                  <a:schemeClr val="accent2"/>
                </a:solidFill>
                <a:latin typeface="Arial Unicode MS" charset="0"/>
                <a:ea typeface="Arial Unicode MS" charset="0"/>
                <a:cs typeface="Arial Unicode MS" charset="0"/>
              </a:rPr>
              <a:t> </a:t>
            </a:r>
            <a:r>
              <a:rPr lang="de-DE" sz="1700" dirty="0">
                <a:solidFill>
                  <a:schemeClr val="accent2"/>
                </a:solidFill>
                <a:latin typeface="Arial Unicode MS" charset="0"/>
                <a:ea typeface="Arial Unicode MS" charset="0"/>
                <a:cs typeface="Arial Unicode MS" charset="0"/>
              </a:rPr>
              <a:t>Und die Wüstenglut wird zum Teich und das dürre Land zu Wasserquellen. </a:t>
            </a:r>
            <a:r>
              <a:rPr lang="de-DE" sz="1700" dirty="0">
                <a:latin typeface="Arial Unicode MS" charset="0"/>
                <a:ea typeface="Arial Unicode MS" charset="0"/>
                <a:cs typeface="Arial Unicode MS" charset="0"/>
              </a:rPr>
              <a:t>An der Stelle, wo die Schakale lagerten, wird Gras sowie Rohr und Schilf sein. Und dort wird eine Straße sein und ein Weg, und er wird der heilige Weg genannt werden. Kein Unreiner wird darüber hinziehen, sondern er wird für sie sein. Wer auf dem Weg geht — selbst Einfältige werden nicht irregehen. </a:t>
            </a:r>
            <a:r>
              <a:rPr lang="de-DE" sz="1700" dirty="0">
                <a:solidFill>
                  <a:schemeClr val="accent2"/>
                </a:solidFill>
                <a:latin typeface="Arial Unicode MS" charset="0"/>
                <a:ea typeface="Arial Unicode MS" charset="0"/>
                <a:cs typeface="Arial Unicode MS" charset="0"/>
              </a:rPr>
              <a:t>Kein Löwe wird dort sein, und kein reißendes Tier wird [auf ihm] hinaufgehen noch dort gefunden werden, sondern die Erlösten werden darauf gehen. Und die Befreiten </a:t>
            </a:r>
            <a:r>
              <a:rPr lang="de-DE" sz="1700" dirty="0" smtClean="0">
                <a:solidFill>
                  <a:schemeClr val="accent2"/>
                </a:solidFill>
                <a:latin typeface="Arial Unicode MS" charset="0"/>
                <a:ea typeface="Arial Unicode MS" charset="0"/>
                <a:cs typeface="Arial Unicode MS" charset="0"/>
              </a:rPr>
              <a:t>Jahwes werden </a:t>
            </a:r>
            <a:r>
              <a:rPr lang="de-DE" sz="1700" dirty="0">
                <a:solidFill>
                  <a:schemeClr val="accent2"/>
                </a:solidFill>
                <a:latin typeface="Arial Unicode MS" charset="0"/>
                <a:ea typeface="Arial Unicode MS" charset="0"/>
                <a:cs typeface="Arial Unicode MS" charset="0"/>
              </a:rPr>
              <a:t>zurückkehren und nach Zion kommen mit Jubel, und ewige Freude wird über ihrem Haupt sein. </a:t>
            </a:r>
            <a:r>
              <a:rPr lang="de-DE" sz="1700" dirty="0">
                <a:latin typeface="Arial Unicode MS" charset="0"/>
                <a:ea typeface="Arial Unicode MS" charset="0"/>
                <a:cs typeface="Arial Unicode MS" charset="0"/>
              </a:rPr>
              <a:t>Sie werden Wonne und Freude erlangen, und Kummer und Seufzen werden entfliehen</a:t>
            </a:r>
            <a:r>
              <a:rPr lang="de-DE" sz="1700" dirty="0" smtClean="0">
                <a:latin typeface="Arial Unicode MS" charset="0"/>
                <a:ea typeface="Arial Unicode MS" charset="0"/>
                <a:cs typeface="Arial Unicode MS" charset="0"/>
              </a:rPr>
              <a:t>.“</a:t>
            </a:r>
            <a:endParaRPr lang="de-DE" sz="1700" dirty="0">
              <a:latin typeface="Arial Unicode MS" charset="0"/>
              <a:ea typeface="Arial Unicode MS" charset="0"/>
              <a:cs typeface="Arial Unicode MS" charset="0"/>
            </a:endParaRPr>
          </a:p>
        </p:txBody>
      </p:sp>
      <p:sp>
        <p:nvSpPr>
          <p:cNvPr id="4" name="Foliennummernplatzhalter 3"/>
          <p:cNvSpPr>
            <a:spLocks noGrp="1"/>
          </p:cNvSpPr>
          <p:nvPr>
            <p:ph type="sldNum" sz="quarter" idx="10"/>
          </p:nvPr>
        </p:nvSpPr>
        <p:spPr/>
        <p:txBody>
          <a:bodyPr/>
          <a:lstStyle/>
          <a:p>
            <a:fld id="{7DD2669B-BF32-844C-BC78-07274C26ECA0}" type="slidenum">
              <a:rPr lang="en-US" smtClean="0"/>
              <a:pPr/>
              <a:t>29</a:t>
            </a:fld>
            <a:endParaRPr lang="en-US"/>
          </a:p>
        </p:txBody>
      </p:sp>
    </p:spTree>
    <p:extLst>
      <p:ext uri="{BB962C8B-B14F-4D97-AF65-F5344CB8AC3E}">
        <p14:creationId xmlns:p14="http://schemas.microsoft.com/office/powerpoint/2010/main" val="4053924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9552" y="0"/>
            <a:ext cx="8364736" cy="548680"/>
          </a:xfrm>
        </p:spPr>
        <p:txBody>
          <a:bodyPr/>
          <a:lstStyle/>
          <a:p>
            <a:pPr>
              <a:spcBef>
                <a:spcPct val="20000"/>
              </a:spcBef>
              <a:spcAft>
                <a:spcPct val="20000"/>
              </a:spcAft>
            </a:pPr>
            <a:r>
              <a:rPr lang="de-DE" sz="3600" dirty="0" smtClean="0">
                <a:latin typeface="Arial Rounded MT Bold" charset="0"/>
              </a:rPr>
              <a:t>Gliederung</a:t>
            </a:r>
            <a:endParaRPr lang="de-DE" dirty="0">
              <a:solidFill>
                <a:srgbClr val="000000"/>
              </a:solidFill>
            </a:endParaRPr>
          </a:p>
        </p:txBody>
      </p:sp>
      <p:sp>
        <p:nvSpPr>
          <p:cNvPr id="73731" name="Rectangle 3"/>
          <p:cNvSpPr>
            <a:spLocks noGrp="1" noChangeArrowheads="1"/>
          </p:cNvSpPr>
          <p:nvPr>
            <p:ph idx="1"/>
          </p:nvPr>
        </p:nvSpPr>
        <p:spPr>
          <a:xfrm>
            <a:off x="395536" y="836713"/>
            <a:ext cx="8748464" cy="5112568"/>
          </a:xfrm>
        </p:spPr>
        <p:txBody>
          <a:bodyPr/>
          <a:lstStyle/>
          <a:p>
            <a:pPr>
              <a:lnSpc>
                <a:spcPts val="3380"/>
              </a:lnSpc>
              <a:spcBef>
                <a:spcPts val="1303"/>
              </a:spcBef>
              <a:spcAft>
                <a:spcPct val="20000"/>
              </a:spcAft>
            </a:pPr>
            <a:r>
              <a:rPr lang="de-DE" sz="2400" dirty="0">
                <a:latin typeface="Arial Unicode MS" charset="0"/>
                <a:ea typeface="Arial Unicode MS" charset="0"/>
                <a:cs typeface="Arial Unicode MS" charset="0"/>
              </a:rPr>
              <a:t>1. </a:t>
            </a:r>
            <a:r>
              <a:rPr lang="de-DE" sz="2400" dirty="0" smtClean="0">
                <a:latin typeface="Arial Unicode MS" charset="0"/>
                <a:ea typeface="Arial Unicode MS" charset="0"/>
                <a:cs typeface="Arial Unicode MS" charset="0"/>
              </a:rPr>
              <a:t>Einführung</a:t>
            </a:r>
            <a:endParaRPr lang="de-DE" sz="2400" dirty="0">
              <a:latin typeface="Arial Unicode MS" charset="0"/>
              <a:ea typeface="Arial Unicode MS" charset="0"/>
              <a:cs typeface="Arial Unicode MS" charset="0"/>
            </a:endParaRPr>
          </a:p>
          <a:p>
            <a:pPr>
              <a:lnSpc>
                <a:spcPts val="3380"/>
              </a:lnSpc>
              <a:spcBef>
                <a:spcPts val="1303"/>
              </a:spcBef>
              <a:spcAft>
                <a:spcPct val="20000"/>
              </a:spcAft>
            </a:pPr>
            <a:r>
              <a:rPr lang="de-DE" sz="2400" dirty="0">
                <a:latin typeface="Arial Unicode MS" charset="0"/>
                <a:ea typeface="Arial Unicode MS" charset="0"/>
                <a:cs typeface="Arial Unicode MS" charset="0"/>
              </a:rPr>
              <a:t>2. Verschiedene Ansichten</a:t>
            </a:r>
          </a:p>
          <a:p>
            <a:pPr>
              <a:lnSpc>
                <a:spcPts val="3380"/>
              </a:lnSpc>
              <a:spcBef>
                <a:spcPts val="1303"/>
              </a:spcBef>
              <a:spcAft>
                <a:spcPct val="20000"/>
              </a:spcAft>
            </a:pPr>
            <a:r>
              <a:rPr lang="de-DE" sz="2400" dirty="0">
                <a:latin typeface="Arial Unicode MS" charset="0"/>
                <a:ea typeface="Arial Unicode MS" charset="0"/>
                <a:cs typeface="Arial Unicode MS" charset="0"/>
              </a:rPr>
              <a:t>3. Biblische </a:t>
            </a:r>
            <a:r>
              <a:rPr lang="de-DE" sz="2400" dirty="0" smtClean="0">
                <a:latin typeface="Arial Unicode MS" charset="0"/>
                <a:ea typeface="Arial Unicode MS" charset="0"/>
                <a:cs typeface="Arial Unicode MS" charset="0"/>
              </a:rPr>
              <a:t>(und frühkirchliche) Stellungnahme</a:t>
            </a:r>
            <a:endParaRPr lang="de-DE" sz="2400" dirty="0">
              <a:latin typeface="Arial Unicode MS" charset="0"/>
              <a:ea typeface="Arial Unicode MS" charset="0"/>
              <a:cs typeface="Arial Unicode MS" charset="0"/>
            </a:endParaRPr>
          </a:p>
          <a:p>
            <a:pPr>
              <a:lnSpc>
                <a:spcPts val="3380"/>
              </a:lnSpc>
              <a:spcBef>
                <a:spcPts val="1303"/>
              </a:spcBef>
              <a:spcAft>
                <a:spcPct val="20000"/>
              </a:spcAft>
            </a:pPr>
            <a:r>
              <a:rPr lang="de-DE" sz="2400" dirty="0">
                <a:latin typeface="Arial Unicode MS" charset="0"/>
                <a:ea typeface="Arial Unicode MS" charset="0"/>
                <a:cs typeface="Arial Unicode MS" charset="0"/>
              </a:rPr>
              <a:t>4. Das Wesen des Friedensreiches</a:t>
            </a:r>
          </a:p>
          <a:p>
            <a:pPr>
              <a:lnSpc>
                <a:spcPts val="3380"/>
              </a:lnSpc>
              <a:spcBef>
                <a:spcPts val="1303"/>
              </a:spcBef>
              <a:spcAft>
                <a:spcPct val="20000"/>
              </a:spcAft>
            </a:pPr>
            <a:r>
              <a:rPr lang="de-DE" sz="2400" dirty="0">
                <a:latin typeface="Arial Unicode MS" charset="0"/>
                <a:ea typeface="Arial Unicode MS" charset="0"/>
                <a:cs typeface="Arial Unicode MS" charset="0"/>
              </a:rPr>
              <a:t>5. Die Bevölkerung</a:t>
            </a:r>
          </a:p>
          <a:p>
            <a:pPr>
              <a:lnSpc>
                <a:spcPts val="3380"/>
              </a:lnSpc>
              <a:spcBef>
                <a:spcPts val="1303"/>
              </a:spcBef>
              <a:spcAft>
                <a:spcPct val="20000"/>
              </a:spcAft>
            </a:pPr>
            <a:r>
              <a:rPr lang="de-DE" sz="2400" dirty="0">
                <a:latin typeface="Arial Unicode MS" charset="0"/>
                <a:ea typeface="Arial Unicode MS" charset="0"/>
                <a:cs typeface="Arial Unicode MS" charset="0"/>
              </a:rPr>
              <a:t>6. Zusammenfassendes Schlusswort</a:t>
            </a:r>
          </a:p>
        </p:txBody>
      </p:sp>
      <p:sp>
        <p:nvSpPr>
          <p:cNvPr id="2" name="Foliennummernplatzhalter 1"/>
          <p:cNvSpPr>
            <a:spLocks noGrp="1"/>
          </p:cNvSpPr>
          <p:nvPr>
            <p:ph type="sldNum" sz="quarter" idx="10"/>
          </p:nvPr>
        </p:nvSpPr>
        <p:spPr/>
        <p:txBody>
          <a:bodyPr/>
          <a:lstStyle/>
          <a:p>
            <a:fld id="{7DD2669B-BF32-844C-BC78-07274C26ECA0}"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4624"/>
            <a:ext cx="8075240" cy="576064"/>
          </a:xfrm>
        </p:spPr>
        <p:txBody>
          <a:bodyPr>
            <a:noAutofit/>
          </a:bodyPr>
          <a:lstStyle/>
          <a:p>
            <a:r>
              <a:rPr lang="de-DE" sz="2400" dirty="0">
                <a:solidFill>
                  <a:schemeClr val="bg1"/>
                </a:solidFill>
                <a:latin typeface="Arial"/>
                <a:ea typeface="Arial"/>
                <a:cs typeface="Arial"/>
              </a:rPr>
              <a:t>Ein </a:t>
            </a:r>
            <a:r>
              <a:rPr lang="de-DE" sz="2400" dirty="0" err="1" smtClean="0">
                <a:solidFill>
                  <a:schemeClr val="bg1"/>
                </a:solidFill>
                <a:latin typeface="Arial"/>
                <a:ea typeface="Arial"/>
                <a:cs typeface="Arial"/>
              </a:rPr>
              <a:t>Feschcha</a:t>
            </a:r>
            <a:r>
              <a:rPr lang="de-DE" sz="2400" dirty="0" smtClean="0">
                <a:solidFill>
                  <a:schemeClr val="bg1"/>
                </a:solidFill>
                <a:latin typeface="Arial"/>
                <a:ea typeface="Arial"/>
                <a:cs typeface="Arial"/>
              </a:rPr>
              <a:t> – </a:t>
            </a:r>
            <a:r>
              <a:rPr lang="de-DE" sz="2400" dirty="0" err="1">
                <a:solidFill>
                  <a:schemeClr val="bg1"/>
                </a:solidFill>
              </a:rPr>
              <a:t>Einot</a:t>
            </a:r>
            <a:r>
              <a:rPr lang="de-DE" sz="2400" dirty="0">
                <a:solidFill>
                  <a:schemeClr val="bg1"/>
                </a:solidFill>
              </a:rPr>
              <a:t> </a:t>
            </a:r>
            <a:r>
              <a:rPr lang="de-DE" sz="2400" dirty="0" err="1" smtClean="0">
                <a:solidFill>
                  <a:schemeClr val="bg1"/>
                </a:solidFill>
              </a:rPr>
              <a:t>Zukim</a:t>
            </a:r>
            <a:r>
              <a:rPr lang="de-DE" sz="2400" dirty="0" smtClean="0">
                <a:solidFill>
                  <a:schemeClr val="bg1"/>
                </a:solidFill>
              </a:rPr>
              <a:t> </a:t>
            </a:r>
            <a:r>
              <a:rPr lang="de-DE" sz="2400" dirty="0" smtClean="0">
                <a:solidFill>
                  <a:schemeClr val="bg1"/>
                </a:solidFill>
                <a:latin typeface="Arial"/>
                <a:ea typeface="Arial"/>
                <a:cs typeface="Arial"/>
              </a:rPr>
              <a:t>(vgl. </a:t>
            </a:r>
            <a:r>
              <a:rPr lang="de-DE" sz="2400" dirty="0" err="1" smtClean="0">
                <a:solidFill>
                  <a:schemeClr val="bg1"/>
                </a:solidFill>
                <a:latin typeface="Arial"/>
                <a:ea typeface="Arial"/>
                <a:cs typeface="Arial"/>
              </a:rPr>
              <a:t>Hes</a:t>
            </a:r>
            <a:r>
              <a:rPr lang="de-DE" sz="2400" dirty="0" smtClean="0">
                <a:solidFill>
                  <a:schemeClr val="bg1"/>
                </a:solidFill>
                <a:latin typeface="Arial"/>
                <a:ea typeface="Arial"/>
                <a:cs typeface="Arial"/>
              </a:rPr>
              <a:t> 47; </a:t>
            </a:r>
            <a:r>
              <a:rPr lang="de-DE" sz="2400" dirty="0" err="1" smtClean="0">
                <a:solidFill>
                  <a:schemeClr val="bg1"/>
                </a:solidFill>
                <a:latin typeface="Arial"/>
                <a:ea typeface="Arial"/>
                <a:cs typeface="Arial"/>
              </a:rPr>
              <a:t>Jes</a:t>
            </a:r>
            <a:r>
              <a:rPr lang="de-DE" sz="2400" dirty="0" smtClean="0">
                <a:solidFill>
                  <a:schemeClr val="bg1"/>
                </a:solidFill>
                <a:latin typeface="Arial"/>
                <a:ea typeface="Arial"/>
                <a:cs typeface="Arial"/>
              </a:rPr>
              <a:t> 35)</a:t>
            </a:r>
            <a:endParaRPr lang="de-DE" sz="2400" dirty="0">
              <a:solidFill>
                <a:schemeClr val="bg1"/>
              </a:solidFill>
            </a:endParaRPr>
          </a:p>
        </p:txBody>
      </p:sp>
      <p:pic>
        <p:nvPicPr>
          <p:cNvPr id="4" name="Picture 3" descr="lake2"/>
          <p:cNvPicPr>
            <a:picLocks noGrp="1"/>
          </p:cNvPicPr>
          <p:nvPr>
            <p:ph idx="1"/>
          </p:nvPr>
        </p:nvPicPr>
        <p:blipFill>
          <a:blip r:embed="rId2">
            <a:extLst>
              <a:ext uri="{28A0092B-C50C-407E-A947-70E740481C1C}">
                <a14:useLocalDpi xmlns:a14="http://schemas.microsoft.com/office/drawing/2010/main" val="0"/>
              </a:ext>
            </a:extLst>
          </a:blip>
          <a:srcRect t="13373" b="13373"/>
          <a:stretch>
            <a:fillRect/>
          </a:stretch>
        </p:blipFill>
        <p:spPr bwMode="auto">
          <a:xfrm>
            <a:off x="14279" y="1628800"/>
            <a:ext cx="9144000" cy="4853136"/>
          </a:xfrm>
          <a:prstGeom prst="rect">
            <a:avLst/>
          </a:prstGeom>
          <a:noFill/>
          <a:extLst/>
        </p:spPr>
      </p:pic>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6" y="548680"/>
            <a:ext cx="9213936" cy="6910452"/>
          </a:xfrm>
          <a:prstGeom prst="rect">
            <a:avLst/>
          </a:prstGeom>
        </p:spPr>
      </p:pic>
    </p:spTree>
    <p:extLst>
      <p:ext uri="{BB962C8B-B14F-4D97-AF65-F5344CB8AC3E}">
        <p14:creationId xmlns:p14="http://schemas.microsoft.com/office/powerpoint/2010/main" val="86923347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endParaRPr lang="de-DE" sz="2400" dirty="0">
              <a:solidFill>
                <a:schemeClr val="accent2"/>
              </a:solidFill>
              <a:latin typeface="Arial Rounded MT Bold" charset="0"/>
            </a:endParaRPr>
          </a:p>
        </p:txBody>
      </p:sp>
      <p:sp>
        <p:nvSpPr>
          <p:cNvPr id="80899" name="Rectangle 3"/>
          <p:cNvSpPr>
            <a:spLocks noGrp="1" noChangeArrowheads="1"/>
          </p:cNvSpPr>
          <p:nvPr>
            <p:ph idx="1"/>
          </p:nvPr>
        </p:nvSpPr>
        <p:spPr/>
        <p:txBody>
          <a:bodyPr/>
          <a:lstStyle/>
          <a:p>
            <a:endParaRPr lang="de-DE" dirty="0" smtClean="0"/>
          </a:p>
          <a:p>
            <a:endParaRPr lang="de-DE" dirty="0" smtClean="0"/>
          </a:p>
          <a:p>
            <a:pPr algn="ctr">
              <a:buNone/>
            </a:pPr>
            <a:endParaRPr lang="de-DE" sz="4000" dirty="0" smtClean="0">
              <a:solidFill>
                <a:schemeClr val="accent2"/>
              </a:solidFill>
              <a:latin typeface="Arial Rounded MT Bold" charset="0"/>
            </a:endParaRPr>
          </a:p>
          <a:p>
            <a:pPr algn="ctr">
              <a:buNone/>
            </a:pPr>
            <a:r>
              <a:rPr lang="de-DE" sz="4000" dirty="0" smtClean="0">
                <a:solidFill>
                  <a:schemeClr val="accent2"/>
                </a:solidFill>
                <a:latin typeface="Arial Rounded MT Bold" charset="0"/>
              </a:rPr>
              <a:t>Die „Bevölkerung“ im Tausendjährigen Reich</a:t>
            </a:r>
            <a:endParaRPr lang="de-DE" sz="4000" dirty="0"/>
          </a:p>
        </p:txBody>
      </p:sp>
      <p:sp>
        <p:nvSpPr>
          <p:cNvPr id="2" name="Foliennummernplatzhalter 1"/>
          <p:cNvSpPr>
            <a:spLocks noGrp="1"/>
          </p:cNvSpPr>
          <p:nvPr>
            <p:ph type="sldNum" sz="quarter" idx="10"/>
          </p:nvPr>
        </p:nvSpPr>
        <p:spPr/>
        <p:txBody>
          <a:bodyPr/>
          <a:lstStyle/>
          <a:p>
            <a:fld id="{7DD2669B-BF32-844C-BC78-07274C26ECA0}" type="slidenum">
              <a:rPr lang="en-US" smtClean="0"/>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71600" y="0"/>
            <a:ext cx="7932688" cy="620688"/>
          </a:xfrm>
        </p:spPr>
        <p:txBody>
          <a:bodyPr/>
          <a:lstStyle/>
          <a:p>
            <a:pPr>
              <a:spcBef>
                <a:spcPct val="20000"/>
              </a:spcBef>
              <a:spcAft>
                <a:spcPct val="20000"/>
              </a:spcAft>
            </a:pPr>
            <a:r>
              <a:rPr lang="de-DE" sz="3600" dirty="0" smtClean="0">
                <a:latin typeface="Arial"/>
                <a:cs typeface="Arial"/>
              </a:rPr>
              <a:t>Die „Bevölkerung“</a:t>
            </a:r>
            <a:endParaRPr lang="de-DE" dirty="0"/>
          </a:p>
        </p:txBody>
      </p:sp>
      <p:sp>
        <p:nvSpPr>
          <p:cNvPr id="66563" name="Rectangle 3"/>
          <p:cNvSpPr>
            <a:spLocks noGrp="1" noChangeArrowheads="1"/>
          </p:cNvSpPr>
          <p:nvPr>
            <p:ph idx="1"/>
          </p:nvPr>
        </p:nvSpPr>
        <p:spPr>
          <a:xfrm>
            <a:off x="395536" y="764704"/>
            <a:ext cx="8748464" cy="5112568"/>
          </a:xfrm>
        </p:spPr>
        <p:txBody>
          <a:bodyPr/>
          <a:lstStyle/>
          <a:p>
            <a:pPr>
              <a:lnSpc>
                <a:spcPts val="3380"/>
              </a:lnSpc>
              <a:spcAft>
                <a:spcPts val="1680"/>
              </a:spcAft>
              <a:buFont typeface="Arial"/>
              <a:buChar char="•"/>
            </a:pPr>
            <a:r>
              <a:rPr lang="de-DE" sz="2000" dirty="0">
                <a:latin typeface="Arial Unicode MS" charset="0"/>
                <a:ea typeface="Arial Unicode MS" charset="0"/>
                <a:cs typeface="Arial Unicode MS" charset="0"/>
              </a:rPr>
              <a:t>Eine </a:t>
            </a:r>
            <a:r>
              <a:rPr lang="de-DE" sz="2000" dirty="0">
                <a:solidFill>
                  <a:srgbClr val="333399"/>
                </a:solidFill>
                <a:latin typeface="Arial Unicode MS" charset="0"/>
                <a:ea typeface="Arial Unicode MS" charset="0"/>
                <a:cs typeface="Arial Unicode MS" charset="0"/>
              </a:rPr>
              <a:t>schwierige </a:t>
            </a:r>
            <a:r>
              <a:rPr lang="de-DE" sz="2000" dirty="0" smtClean="0">
                <a:solidFill>
                  <a:srgbClr val="333399"/>
                </a:solidFill>
                <a:latin typeface="Arial Unicode MS" charset="0"/>
                <a:ea typeface="Arial Unicode MS" charset="0"/>
                <a:cs typeface="Arial Unicode MS" charset="0"/>
              </a:rPr>
              <a:t>Frage</a:t>
            </a:r>
            <a:r>
              <a:rPr lang="de-DE" sz="2000" dirty="0" smtClean="0">
                <a:latin typeface="Arial Unicode MS" charset="0"/>
                <a:ea typeface="Arial Unicode MS" charset="0"/>
                <a:cs typeface="Arial Unicode MS" charset="0"/>
              </a:rPr>
              <a:t>.</a:t>
            </a:r>
            <a:endParaRPr lang="de-DE" sz="2000" dirty="0">
              <a:latin typeface="Arial Unicode MS" charset="0"/>
              <a:ea typeface="Arial Unicode MS" charset="0"/>
              <a:cs typeface="Arial Unicode MS" charset="0"/>
            </a:endParaRPr>
          </a:p>
          <a:p>
            <a:pPr>
              <a:lnSpc>
                <a:spcPts val="3380"/>
              </a:lnSpc>
              <a:spcAft>
                <a:spcPts val="1680"/>
              </a:spcAft>
              <a:buFont typeface="Arial"/>
              <a:buChar char="•"/>
            </a:pPr>
            <a:r>
              <a:rPr lang="de-DE" sz="2000" dirty="0">
                <a:solidFill>
                  <a:srgbClr val="333399"/>
                </a:solidFill>
                <a:latin typeface="Arial Unicode MS" charset="0"/>
                <a:ea typeface="Arial Unicode MS" charset="0"/>
                <a:cs typeface="Arial Unicode MS" charset="0"/>
              </a:rPr>
              <a:t>Christen sind verwandelt</a:t>
            </a:r>
            <a:r>
              <a:rPr lang="de-DE" sz="2000" dirty="0" smtClean="0">
                <a:solidFill>
                  <a:srgbClr val="333399"/>
                </a:solidFill>
                <a:latin typeface="Arial Unicode MS" charset="0"/>
                <a:ea typeface="Arial Unicode MS" charset="0"/>
                <a:cs typeface="Arial Unicode MS" charset="0"/>
              </a:rPr>
              <a:t> </a:t>
            </a:r>
            <a:r>
              <a:rPr lang="de-DE" sz="2000" dirty="0" smtClean="0">
                <a:latin typeface="Arial Unicode MS" charset="0"/>
                <a:ea typeface="Arial Unicode MS" charset="0"/>
                <a:cs typeface="Arial Unicode MS" charset="0"/>
              </a:rPr>
              <a:t>(</a:t>
            </a:r>
            <a:r>
              <a:rPr lang="de-DE" sz="2000" dirty="0">
                <a:latin typeface="Arial Unicode MS" charset="0"/>
                <a:ea typeface="Arial Unicode MS" charset="0"/>
                <a:cs typeface="Arial Unicode MS" charset="0"/>
              </a:rPr>
              <a:t>vgl. </a:t>
            </a:r>
            <a:r>
              <a:rPr lang="de-DE" sz="2000" dirty="0" smtClean="0">
                <a:latin typeface="Arial Unicode MS" charset="0"/>
                <a:ea typeface="Arial Unicode MS" charset="0"/>
                <a:cs typeface="Arial Unicode MS" charset="0"/>
              </a:rPr>
              <a:t>1. Kor 15,51f.; 1. </a:t>
            </a:r>
            <a:r>
              <a:rPr lang="de-DE" sz="2000" dirty="0" err="1" smtClean="0">
                <a:latin typeface="Arial Unicode MS" charset="0"/>
                <a:ea typeface="Arial Unicode MS" charset="0"/>
                <a:cs typeface="Arial Unicode MS" charset="0"/>
              </a:rPr>
              <a:t>Thess</a:t>
            </a:r>
            <a:r>
              <a:rPr lang="de-DE" sz="2000" dirty="0" smtClean="0">
                <a:latin typeface="Arial Unicode MS" charset="0"/>
                <a:ea typeface="Arial Unicode MS" charset="0"/>
                <a:cs typeface="Arial Unicode MS" charset="0"/>
              </a:rPr>
              <a:t> 4,15f.).</a:t>
            </a:r>
          </a:p>
          <a:p>
            <a:pPr>
              <a:lnSpc>
                <a:spcPts val="3380"/>
              </a:lnSpc>
              <a:spcAft>
                <a:spcPts val="1680"/>
              </a:spcAft>
              <a:buFont typeface="Arial"/>
              <a:buChar char="•"/>
            </a:pPr>
            <a:r>
              <a:rPr lang="de-DE" sz="2000" dirty="0" smtClean="0">
                <a:solidFill>
                  <a:srgbClr val="333399"/>
                </a:solidFill>
                <a:latin typeface="Arial Unicode MS" charset="0"/>
                <a:ea typeface="Arial Unicode MS" charset="0"/>
                <a:cs typeface="Arial Unicode MS" charset="0"/>
              </a:rPr>
              <a:t>Nur </a:t>
            </a:r>
            <a:r>
              <a:rPr lang="de-DE" sz="2000" dirty="0">
                <a:solidFill>
                  <a:srgbClr val="333399"/>
                </a:solidFill>
                <a:latin typeface="Arial Unicode MS" charset="0"/>
                <a:ea typeface="Arial Unicode MS" charset="0"/>
                <a:cs typeface="Arial Unicode MS" charset="0"/>
              </a:rPr>
              <a:t>das antichristliche Reich</a:t>
            </a:r>
            <a:r>
              <a:rPr lang="de-DE" sz="2000" dirty="0" smtClean="0">
                <a:solidFill>
                  <a:srgbClr val="333399"/>
                </a:solidFill>
                <a:latin typeface="Arial Unicode MS" charset="0"/>
                <a:ea typeface="Arial Unicode MS" charset="0"/>
                <a:cs typeface="Arial Unicode MS" charset="0"/>
              </a:rPr>
              <a:t> wird vernichtet</a:t>
            </a:r>
            <a:r>
              <a:rPr lang="de-DE" sz="2000" dirty="0">
                <a:latin typeface="Arial Unicode MS" charset="0"/>
                <a:ea typeface="Arial Unicode MS" charset="0"/>
                <a:cs typeface="Arial Unicode MS" charset="0"/>
              </a:rPr>
              <a:t>.</a:t>
            </a:r>
          </a:p>
          <a:p>
            <a:pPr>
              <a:lnSpc>
                <a:spcPts val="3380"/>
              </a:lnSpc>
              <a:spcAft>
                <a:spcPts val="1680"/>
              </a:spcAft>
              <a:buFont typeface="Arial"/>
              <a:buChar char="•"/>
            </a:pPr>
            <a:r>
              <a:rPr lang="de-DE" sz="2000" dirty="0">
                <a:solidFill>
                  <a:srgbClr val="333399"/>
                </a:solidFill>
                <a:latin typeface="Arial Unicode MS" charset="0"/>
                <a:ea typeface="Arial Unicode MS" charset="0"/>
                <a:cs typeface="Arial Unicode MS" charset="0"/>
              </a:rPr>
              <a:t>„Ganz Israel“</a:t>
            </a:r>
            <a:r>
              <a:rPr lang="de-DE" sz="2000" dirty="0" smtClean="0">
                <a:solidFill>
                  <a:srgbClr val="333399"/>
                </a:solidFill>
                <a:latin typeface="Arial Unicode MS" charset="0"/>
                <a:ea typeface="Arial Unicode MS" charset="0"/>
                <a:cs typeface="Arial Unicode MS" charset="0"/>
              </a:rPr>
              <a:t> </a:t>
            </a:r>
            <a:r>
              <a:rPr lang="de-DE" sz="2000" dirty="0" smtClean="0">
                <a:latin typeface="Arial Unicode MS" charset="0"/>
                <a:ea typeface="Arial Unicode MS" charset="0"/>
                <a:cs typeface="Arial Unicode MS" charset="0"/>
              </a:rPr>
              <a:t>kommt zum Glauben an Jesus (</a:t>
            </a:r>
            <a:r>
              <a:rPr lang="de-DE" sz="2000" dirty="0">
                <a:latin typeface="Arial Unicode MS" charset="0"/>
                <a:ea typeface="Arial Unicode MS" charset="0"/>
                <a:cs typeface="Arial Unicode MS" charset="0"/>
              </a:rPr>
              <a:t>vgl. </a:t>
            </a:r>
            <a:r>
              <a:rPr lang="de-DE" sz="2000" dirty="0" err="1">
                <a:latin typeface="Arial Unicode MS" charset="0"/>
                <a:ea typeface="Arial Unicode MS" charset="0"/>
                <a:cs typeface="Arial Unicode MS" charset="0"/>
              </a:rPr>
              <a:t>Röm</a:t>
            </a:r>
            <a:r>
              <a:rPr lang="de-DE" sz="2000" dirty="0">
                <a:latin typeface="Arial Unicode MS" charset="0"/>
                <a:ea typeface="Arial Unicode MS" charset="0"/>
                <a:cs typeface="Arial Unicode MS" charset="0"/>
              </a:rPr>
              <a:t> 11,25-26; </a:t>
            </a:r>
            <a:r>
              <a:rPr lang="de-DE" sz="2000" dirty="0" err="1">
                <a:latin typeface="Arial Unicode MS" charset="0"/>
                <a:ea typeface="Arial Unicode MS" charset="0"/>
                <a:cs typeface="Arial Unicode MS" charset="0"/>
              </a:rPr>
              <a:t>Sach</a:t>
            </a:r>
            <a:r>
              <a:rPr lang="de-DE" sz="2000" dirty="0">
                <a:latin typeface="Arial Unicode MS" charset="0"/>
                <a:ea typeface="Arial Unicode MS" charset="0"/>
                <a:cs typeface="Arial Unicode MS" charset="0"/>
              </a:rPr>
              <a:t> 12,10).</a:t>
            </a:r>
            <a:endParaRPr lang="de-DE" sz="2000" dirty="0" smtClean="0">
              <a:latin typeface="Arial Unicode MS" charset="0"/>
              <a:ea typeface="Arial Unicode MS" charset="0"/>
              <a:cs typeface="Arial Unicode MS" charset="0"/>
            </a:endParaRPr>
          </a:p>
          <a:p>
            <a:pPr>
              <a:lnSpc>
                <a:spcPts val="3380"/>
              </a:lnSpc>
              <a:spcAft>
                <a:spcPts val="1680"/>
              </a:spcAft>
              <a:buFont typeface="Arial"/>
              <a:buChar char="•"/>
            </a:pPr>
            <a:r>
              <a:rPr lang="de-DE" sz="2000" dirty="0" smtClean="0">
                <a:solidFill>
                  <a:srgbClr val="333399"/>
                </a:solidFill>
                <a:latin typeface="Arial Unicode MS" charset="0"/>
                <a:ea typeface="Arial Unicode MS" charset="0"/>
                <a:cs typeface="Arial Unicode MS" charset="0"/>
              </a:rPr>
              <a:t>Noch </a:t>
            </a:r>
            <a:r>
              <a:rPr lang="de-DE" sz="2000" dirty="0">
                <a:solidFill>
                  <a:srgbClr val="333399"/>
                </a:solidFill>
                <a:latin typeface="Arial Unicode MS" charset="0"/>
                <a:ea typeface="Arial Unicode MS" charset="0"/>
                <a:cs typeface="Arial Unicode MS" charset="0"/>
              </a:rPr>
              <a:t>nicht verwandelt </a:t>
            </a:r>
            <a:r>
              <a:rPr lang="de-DE" sz="2000" dirty="0" smtClean="0">
                <a:latin typeface="Arial Unicode MS" charset="0"/>
                <a:ea typeface="Arial Unicode MS" charset="0"/>
                <a:cs typeface="Arial Unicode MS" charset="0"/>
              </a:rPr>
              <a:t>– sterben noch </a:t>
            </a:r>
            <a:r>
              <a:rPr lang="de-DE" sz="2000" dirty="0">
                <a:latin typeface="Arial Unicode MS" charset="0"/>
                <a:ea typeface="Arial Unicode MS" charset="0"/>
                <a:cs typeface="Arial Unicode MS" charset="0"/>
              </a:rPr>
              <a:t>(vgl. </a:t>
            </a:r>
            <a:r>
              <a:rPr lang="de-DE" sz="2000" dirty="0" err="1">
                <a:latin typeface="Arial Unicode MS" charset="0"/>
                <a:ea typeface="Arial Unicode MS" charset="0"/>
                <a:cs typeface="Arial Unicode MS" charset="0"/>
              </a:rPr>
              <a:t>Jes</a:t>
            </a:r>
            <a:r>
              <a:rPr lang="de-DE" sz="2000" dirty="0">
                <a:latin typeface="Arial Unicode MS" charset="0"/>
                <a:ea typeface="Arial Unicode MS" charset="0"/>
                <a:cs typeface="Arial Unicode MS" charset="0"/>
              </a:rPr>
              <a:t> 65,20; </a:t>
            </a:r>
            <a:r>
              <a:rPr lang="de-DE" sz="2000" dirty="0" err="1">
                <a:latin typeface="Arial Unicode MS" charset="0"/>
                <a:ea typeface="Arial Unicode MS" charset="0"/>
                <a:cs typeface="Arial Unicode MS" charset="0"/>
              </a:rPr>
              <a:t>Sach</a:t>
            </a:r>
            <a:r>
              <a:rPr lang="de-DE" sz="2000" dirty="0">
                <a:latin typeface="Arial Unicode MS" charset="0"/>
                <a:ea typeface="Arial Unicode MS" charset="0"/>
                <a:cs typeface="Arial Unicode MS" charset="0"/>
              </a:rPr>
              <a:t> 8,4).</a:t>
            </a:r>
            <a:endParaRPr lang="de-DE" sz="2000" dirty="0" smtClean="0">
              <a:latin typeface="Arial Unicode MS" charset="0"/>
              <a:ea typeface="Arial Unicode MS" charset="0"/>
              <a:cs typeface="Arial Unicode MS" charset="0"/>
            </a:endParaRPr>
          </a:p>
          <a:p>
            <a:pPr>
              <a:lnSpc>
                <a:spcPts val="3380"/>
              </a:lnSpc>
              <a:spcAft>
                <a:spcPts val="1680"/>
              </a:spcAft>
              <a:buFont typeface="Arial"/>
              <a:buChar char="•"/>
            </a:pPr>
            <a:r>
              <a:rPr lang="de-DE" sz="2000" dirty="0" smtClean="0">
                <a:solidFill>
                  <a:srgbClr val="333399"/>
                </a:solidFill>
                <a:latin typeface="Arial Unicode MS" charset="0"/>
                <a:ea typeface="Arial Unicode MS" charset="0"/>
                <a:cs typeface="Arial Unicode MS" charset="0"/>
              </a:rPr>
              <a:t>Versuchung</a:t>
            </a:r>
            <a:r>
              <a:rPr lang="de-DE" sz="2000" dirty="0" smtClean="0">
                <a:solidFill>
                  <a:srgbClr val="0000FF"/>
                </a:solidFill>
                <a:latin typeface="Arial Unicode MS" charset="0"/>
                <a:ea typeface="Arial Unicode MS" charset="0"/>
                <a:cs typeface="Arial Unicode MS" charset="0"/>
              </a:rPr>
              <a:t> </a:t>
            </a:r>
            <a:r>
              <a:rPr lang="de-DE" sz="2000" dirty="0" smtClean="0">
                <a:latin typeface="Arial Unicode MS" charset="0"/>
                <a:ea typeface="Arial Unicode MS" charset="0"/>
                <a:cs typeface="Arial Unicode MS" charset="0"/>
              </a:rPr>
              <a:t>durch </a:t>
            </a:r>
            <a:r>
              <a:rPr lang="de-DE" sz="2000" dirty="0" smtClean="0">
                <a:solidFill>
                  <a:srgbClr val="333399"/>
                </a:solidFill>
                <a:latin typeface="Arial Unicode MS" charset="0"/>
                <a:ea typeface="Arial Unicode MS" charset="0"/>
                <a:cs typeface="Arial Unicode MS" charset="0"/>
              </a:rPr>
              <a:t>Freilassung Satans</a:t>
            </a:r>
            <a:r>
              <a:rPr lang="de-DE" sz="2000" dirty="0">
                <a:latin typeface="Arial Unicode MS" charset="0"/>
                <a:ea typeface="Arial Unicode MS" charset="0"/>
                <a:cs typeface="Arial Unicode MS" charset="0"/>
              </a:rPr>
              <a:t> </a:t>
            </a:r>
            <a:r>
              <a:rPr lang="de-DE" sz="2000" dirty="0" smtClean="0">
                <a:latin typeface="Arial Unicode MS" charset="0"/>
                <a:ea typeface="Arial Unicode MS" charset="0"/>
                <a:cs typeface="Arial Unicode MS" charset="0"/>
              </a:rPr>
              <a:t>(vgl. </a:t>
            </a:r>
            <a:r>
              <a:rPr lang="de-DE" sz="2000" dirty="0" err="1" smtClean="0">
                <a:latin typeface="Arial Unicode MS" charset="0"/>
                <a:ea typeface="Arial Unicode MS" charset="0"/>
                <a:cs typeface="Arial Unicode MS" charset="0"/>
              </a:rPr>
              <a:t>Offb</a:t>
            </a:r>
            <a:r>
              <a:rPr lang="de-DE" sz="2000" dirty="0" smtClean="0">
                <a:latin typeface="Arial Unicode MS" charset="0"/>
                <a:ea typeface="Arial Unicode MS" charset="0"/>
                <a:cs typeface="Arial Unicode MS" charset="0"/>
              </a:rPr>
              <a:t> 20,7-9).</a:t>
            </a:r>
            <a:endParaRPr lang="de-DE" sz="2000" dirty="0">
              <a:latin typeface="Arial Unicode MS" charset="0"/>
              <a:ea typeface="Arial Unicode MS" charset="0"/>
              <a:cs typeface="Arial Unicode MS"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endParaRPr lang="de-DE" sz="2000" dirty="0">
              <a:solidFill>
                <a:schemeClr val="accent2"/>
              </a:solidFill>
              <a:latin typeface="Arial Rounded MT Bold" charset="0"/>
            </a:endParaRPr>
          </a:p>
        </p:txBody>
      </p:sp>
      <p:sp>
        <p:nvSpPr>
          <p:cNvPr id="79875" name="Rectangle 3"/>
          <p:cNvSpPr>
            <a:spLocks noGrp="1" noChangeArrowheads="1"/>
          </p:cNvSpPr>
          <p:nvPr>
            <p:ph idx="1"/>
          </p:nvPr>
        </p:nvSpPr>
        <p:spPr/>
        <p:txBody>
          <a:bodyPr/>
          <a:lstStyle/>
          <a:p>
            <a:endParaRPr lang="de-DE" dirty="0" smtClean="0"/>
          </a:p>
          <a:p>
            <a:endParaRPr lang="de-DE" dirty="0" smtClean="0"/>
          </a:p>
          <a:p>
            <a:pPr algn="ctr">
              <a:buNone/>
            </a:pPr>
            <a:endParaRPr lang="de-DE" dirty="0">
              <a:solidFill>
                <a:schemeClr val="accent2"/>
              </a:solidFill>
              <a:latin typeface="Arial Rounded MT Bold" charset="0"/>
            </a:endParaRPr>
          </a:p>
          <a:p>
            <a:pPr algn="ctr">
              <a:buNone/>
            </a:pPr>
            <a:r>
              <a:rPr lang="de-DE" dirty="0" smtClean="0">
                <a:solidFill>
                  <a:schemeClr val="accent2"/>
                </a:solidFill>
                <a:latin typeface="Arial Rounded MT Bold" charset="0"/>
              </a:rPr>
              <a:t>Zusammenfassendes Abschluss</a:t>
            </a:r>
            <a:endParaRPr lang="de-DE" dirty="0"/>
          </a:p>
        </p:txBody>
      </p:sp>
      <p:sp>
        <p:nvSpPr>
          <p:cNvPr id="2" name="Foliennummernplatzhalter 1"/>
          <p:cNvSpPr>
            <a:spLocks noGrp="1"/>
          </p:cNvSpPr>
          <p:nvPr>
            <p:ph type="sldNum" sz="quarter" idx="10"/>
          </p:nvPr>
        </p:nvSpPr>
        <p:spPr/>
        <p:txBody>
          <a:bodyPr/>
          <a:lstStyle/>
          <a:p>
            <a:fld id="{7DD2669B-BF32-844C-BC78-07274C26ECA0}"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99592" y="0"/>
            <a:ext cx="8004696" cy="548680"/>
          </a:xfrm>
        </p:spPr>
        <p:txBody>
          <a:bodyPr/>
          <a:lstStyle/>
          <a:p>
            <a:pPr>
              <a:spcBef>
                <a:spcPct val="20000"/>
              </a:spcBef>
              <a:spcAft>
                <a:spcPct val="20000"/>
              </a:spcAft>
            </a:pPr>
            <a:r>
              <a:rPr lang="de-DE" sz="3200" dirty="0" smtClean="0">
                <a:latin typeface="Arial"/>
                <a:cs typeface="Arial"/>
              </a:rPr>
              <a:t>Zusammenfassender Abschluss</a:t>
            </a:r>
            <a:endParaRPr lang="de-DE" dirty="0"/>
          </a:p>
        </p:txBody>
      </p:sp>
      <p:sp>
        <p:nvSpPr>
          <p:cNvPr id="67587" name="Rectangle 3"/>
          <p:cNvSpPr>
            <a:spLocks noGrp="1" noChangeArrowheads="1"/>
          </p:cNvSpPr>
          <p:nvPr>
            <p:ph idx="1"/>
          </p:nvPr>
        </p:nvSpPr>
        <p:spPr>
          <a:xfrm>
            <a:off x="323528" y="836712"/>
            <a:ext cx="8496944" cy="5112568"/>
          </a:xfrm>
        </p:spPr>
        <p:txBody>
          <a:bodyPr/>
          <a:lstStyle/>
          <a:p>
            <a:pPr marL="457200" indent="-457200" algn="just">
              <a:lnSpc>
                <a:spcPts val="3220"/>
              </a:lnSpc>
              <a:spcBef>
                <a:spcPts val="1903"/>
              </a:spcBef>
              <a:spcAft>
                <a:spcPts val="1776"/>
              </a:spcAft>
              <a:buFont typeface="Arial"/>
              <a:buChar char="•"/>
            </a:pPr>
            <a:r>
              <a:rPr lang="de-DE" sz="2400" dirty="0">
                <a:solidFill>
                  <a:srgbClr val="333399"/>
                </a:solidFill>
                <a:latin typeface="Arial Unicode MS" charset="0"/>
                <a:ea typeface="Arial Unicode MS" charset="0"/>
                <a:cs typeface="Arial Unicode MS" charset="0"/>
              </a:rPr>
              <a:t>Gottes Verheißungen an Israel</a:t>
            </a:r>
            <a:r>
              <a:rPr lang="de-DE" sz="2400" dirty="0" smtClean="0">
                <a:solidFill>
                  <a:srgbClr val="333399"/>
                </a:solidFill>
                <a:latin typeface="Arial Unicode MS" charset="0"/>
                <a:ea typeface="Arial Unicode MS" charset="0"/>
                <a:cs typeface="Arial Unicode MS" charset="0"/>
              </a:rPr>
              <a:t> </a:t>
            </a:r>
            <a:r>
              <a:rPr lang="de-DE" sz="2400" dirty="0" smtClean="0">
                <a:latin typeface="Arial Unicode MS" charset="0"/>
                <a:ea typeface="Arial Unicode MS" charset="0"/>
                <a:cs typeface="Arial Unicode MS" charset="0"/>
              </a:rPr>
              <a:t>werden erfüllt.</a:t>
            </a:r>
            <a:endParaRPr lang="de-DE" sz="2400" dirty="0">
              <a:latin typeface="Arial Unicode MS" charset="0"/>
              <a:ea typeface="Arial Unicode MS" charset="0"/>
              <a:cs typeface="Arial Unicode MS" charset="0"/>
            </a:endParaRPr>
          </a:p>
          <a:p>
            <a:pPr marL="457200" indent="-457200" algn="just">
              <a:lnSpc>
                <a:spcPts val="3220"/>
              </a:lnSpc>
              <a:spcBef>
                <a:spcPts val="1903"/>
              </a:spcBef>
              <a:spcAft>
                <a:spcPts val="1776"/>
              </a:spcAft>
              <a:buFont typeface="Arial"/>
              <a:buChar char="•"/>
            </a:pPr>
            <a:r>
              <a:rPr lang="de-DE" sz="2400" dirty="0">
                <a:latin typeface="Arial Unicode MS" charset="0"/>
                <a:ea typeface="Arial Unicode MS" charset="0"/>
                <a:cs typeface="Arial Unicode MS" charset="0"/>
              </a:rPr>
              <a:t>Katastrophen haben </a:t>
            </a:r>
            <a:r>
              <a:rPr lang="de-DE" sz="2400" dirty="0">
                <a:solidFill>
                  <a:srgbClr val="333399"/>
                </a:solidFill>
                <a:latin typeface="Arial Unicode MS" charset="0"/>
                <a:ea typeface="Arial Unicode MS" charset="0"/>
                <a:cs typeface="Arial Unicode MS" charset="0"/>
              </a:rPr>
              <a:t>nicht das letzte </a:t>
            </a:r>
            <a:r>
              <a:rPr lang="de-DE" sz="2400" dirty="0" smtClean="0">
                <a:solidFill>
                  <a:srgbClr val="333399"/>
                </a:solidFill>
                <a:latin typeface="Arial Unicode MS" charset="0"/>
                <a:ea typeface="Arial Unicode MS" charset="0"/>
                <a:cs typeface="Arial Unicode MS" charset="0"/>
              </a:rPr>
              <a:t>Wort</a:t>
            </a:r>
            <a:r>
              <a:rPr lang="de-DE" sz="2400" dirty="0" smtClean="0">
                <a:latin typeface="Arial Unicode MS" charset="0"/>
                <a:ea typeface="Arial Unicode MS" charset="0"/>
                <a:cs typeface="Arial Unicode MS" charset="0"/>
              </a:rPr>
              <a:t>.</a:t>
            </a:r>
          </a:p>
          <a:p>
            <a:pPr marL="457200" indent="-457200">
              <a:lnSpc>
                <a:spcPts val="3220"/>
              </a:lnSpc>
              <a:spcBef>
                <a:spcPts val="1903"/>
              </a:spcBef>
              <a:spcAft>
                <a:spcPts val="1776"/>
              </a:spcAft>
              <a:buFont typeface="Arial"/>
              <a:buChar char="•"/>
            </a:pPr>
            <a:r>
              <a:rPr lang="de-DE" sz="2400" dirty="0" smtClean="0">
                <a:latin typeface="Arial Unicode MS" charset="0"/>
                <a:ea typeface="Arial Unicode MS" charset="0"/>
                <a:cs typeface="Arial Unicode MS" charset="0"/>
              </a:rPr>
              <a:t>Vor der </a:t>
            </a:r>
            <a:r>
              <a:rPr lang="de-DE" sz="2400" dirty="0">
                <a:latin typeface="Arial Unicode MS" charset="0"/>
                <a:ea typeface="Arial Unicode MS" charset="0"/>
                <a:cs typeface="Arial Unicode MS" charset="0"/>
              </a:rPr>
              <a:t>Wiederkunft Jesu</a:t>
            </a:r>
            <a:r>
              <a:rPr lang="de-DE" sz="2400" dirty="0" smtClean="0">
                <a:latin typeface="Arial Unicode MS" charset="0"/>
                <a:ea typeface="Arial Unicode MS" charset="0"/>
                <a:cs typeface="Arial Unicode MS" charset="0"/>
              </a:rPr>
              <a:t> </a:t>
            </a:r>
            <a:r>
              <a:rPr lang="de-DE" sz="2400" dirty="0" smtClean="0">
                <a:solidFill>
                  <a:srgbClr val="333399"/>
                </a:solidFill>
                <a:latin typeface="Arial Unicode MS" charset="0"/>
                <a:ea typeface="Arial Unicode MS" charset="0"/>
                <a:cs typeface="Arial Unicode MS" charset="0"/>
              </a:rPr>
              <a:t>keine allgemeine </a:t>
            </a:r>
            <a:r>
              <a:rPr lang="de-DE" sz="2400" dirty="0">
                <a:solidFill>
                  <a:srgbClr val="333399"/>
                </a:solidFill>
                <a:latin typeface="Arial Unicode MS" charset="0"/>
                <a:ea typeface="Arial Unicode MS" charset="0"/>
                <a:cs typeface="Arial Unicode MS" charset="0"/>
              </a:rPr>
              <a:t>Verbesserung der weltweiten </a:t>
            </a:r>
            <a:r>
              <a:rPr lang="de-DE" sz="2400" dirty="0" smtClean="0">
                <a:solidFill>
                  <a:srgbClr val="333399"/>
                </a:solidFill>
                <a:latin typeface="Arial Unicode MS" charset="0"/>
                <a:ea typeface="Arial Unicode MS" charset="0"/>
                <a:cs typeface="Arial Unicode MS" charset="0"/>
              </a:rPr>
              <a:t>Situation</a:t>
            </a:r>
            <a:r>
              <a:rPr lang="de-DE" sz="2400" dirty="0" smtClean="0">
                <a:latin typeface="Arial Unicode MS" charset="0"/>
                <a:ea typeface="Arial Unicode MS" charset="0"/>
                <a:cs typeface="Arial Unicode MS" charset="0"/>
              </a:rPr>
              <a:t>.</a:t>
            </a:r>
          </a:p>
          <a:p>
            <a:pPr marL="457200" indent="-457200">
              <a:lnSpc>
                <a:spcPts val="3220"/>
              </a:lnSpc>
              <a:spcBef>
                <a:spcPts val="1903"/>
              </a:spcBef>
              <a:spcAft>
                <a:spcPts val="1776"/>
              </a:spcAft>
              <a:buFont typeface="Arial"/>
              <a:buChar char="•"/>
            </a:pPr>
            <a:r>
              <a:rPr lang="de-DE" sz="2400" dirty="0" smtClean="0">
                <a:latin typeface="Arial Unicode MS" charset="0"/>
                <a:ea typeface="Arial Unicode MS" charset="0"/>
                <a:cs typeface="Arial Unicode MS" charset="0"/>
              </a:rPr>
              <a:t>Der wiedergekommene </a:t>
            </a:r>
            <a:r>
              <a:rPr lang="de-DE" sz="2400" dirty="0">
                <a:latin typeface="Arial Unicode MS" charset="0"/>
                <a:ea typeface="Arial Unicode MS" charset="0"/>
                <a:cs typeface="Arial Unicode MS" charset="0"/>
              </a:rPr>
              <a:t>Jesus wird das </a:t>
            </a:r>
            <a:r>
              <a:rPr lang="de-DE" sz="2400" dirty="0">
                <a:solidFill>
                  <a:srgbClr val="333399"/>
                </a:solidFill>
                <a:latin typeface="Arial Unicode MS" charset="0"/>
                <a:ea typeface="Arial Unicode MS" charset="0"/>
                <a:cs typeface="Arial Unicode MS" charset="0"/>
              </a:rPr>
              <a:t>sichtbare weltweite Reich Gottes aufrichten</a:t>
            </a:r>
            <a:r>
              <a:rPr lang="de-DE" sz="2400" dirty="0">
                <a:latin typeface="Arial Unicode MS" charset="0"/>
                <a:ea typeface="Arial Unicode MS" charset="0"/>
                <a:cs typeface="Arial Unicode MS" charset="0"/>
              </a:rPr>
              <a:t>.</a:t>
            </a:r>
            <a:endParaRPr lang="de-DE" sz="2400" dirty="0" smtClean="0">
              <a:latin typeface="Arial Unicode MS" charset="0"/>
              <a:ea typeface="Arial Unicode MS" charset="0"/>
              <a:cs typeface="Arial Unicode MS" charset="0"/>
            </a:endParaRPr>
          </a:p>
          <a:p>
            <a:pPr marL="457200" indent="-457200" algn="just">
              <a:lnSpc>
                <a:spcPts val="3220"/>
              </a:lnSpc>
              <a:spcBef>
                <a:spcPts val="1903"/>
              </a:spcBef>
              <a:spcAft>
                <a:spcPts val="1776"/>
              </a:spcAft>
              <a:buFont typeface="Arial"/>
              <a:buChar char="•"/>
            </a:pPr>
            <a:r>
              <a:rPr lang="de-DE" sz="2400" dirty="0" smtClean="0">
                <a:latin typeface="Arial Unicode MS" charset="0"/>
                <a:ea typeface="Arial Unicode MS" charset="0"/>
                <a:cs typeface="Arial Unicode MS" charset="0"/>
              </a:rPr>
              <a:t>Die Gläubigen werden </a:t>
            </a:r>
            <a:r>
              <a:rPr lang="de-DE" sz="2400" dirty="0">
                <a:solidFill>
                  <a:srgbClr val="333399"/>
                </a:solidFill>
                <a:latin typeface="Arial Unicode MS" charset="0"/>
                <a:ea typeface="Arial Unicode MS" charset="0"/>
                <a:cs typeface="Arial Unicode MS" charset="0"/>
              </a:rPr>
              <a:t>mit Christus herrschen</a:t>
            </a:r>
            <a:r>
              <a:rPr lang="de-DE" sz="2400" dirty="0">
                <a:latin typeface="Arial Unicode MS" charset="0"/>
                <a:ea typeface="Arial Unicode MS" charset="0"/>
                <a:cs typeface="Arial Unicode MS" charset="0"/>
              </a:rPr>
              <a:t>.</a:t>
            </a:r>
          </a:p>
        </p:txBody>
      </p:sp>
      <p:sp>
        <p:nvSpPr>
          <p:cNvPr id="2" name="Foliennummernplatzhalter 1"/>
          <p:cNvSpPr>
            <a:spLocks noGrp="1"/>
          </p:cNvSpPr>
          <p:nvPr>
            <p:ph type="sldNum" sz="quarter" idx="10"/>
          </p:nvPr>
        </p:nvSpPr>
        <p:spPr/>
        <p:txBody>
          <a:bodyPr/>
          <a:lstStyle/>
          <a:p>
            <a:fld id="{7DD2669B-BF32-844C-BC78-07274C26ECA0}"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55576" y="0"/>
            <a:ext cx="8148712" cy="620688"/>
          </a:xfrm>
        </p:spPr>
        <p:txBody>
          <a:bodyPr/>
          <a:lstStyle/>
          <a:p>
            <a:pPr>
              <a:spcBef>
                <a:spcPct val="20000"/>
              </a:spcBef>
              <a:spcAft>
                <a:spcPct val="20000"/>
              </a:spcAft>
            </a:pPr>
            <a:r>
              <a:rPr lang="de-DE" sz="3600" dirty="0">
                <a:latin typeface="Arial"/>
                <a:cs typeface="Arial"/>
              </a:rPr>
              <a:t>Zusammenfassender Abschluss</a:t>
            </a:r>
            <a:endParaRPr lang="de-DE" dirty="0"/>
          </a:p>
        </p:txBody>
      </p:sp>
      <p:sp>
        <p:nvSpPr>
          <p:cNvPr id="72707" name="Rectangle 3"/>
          <p:cNvSpPr>
            <a:spLocks noGrp="1" noChangeArrowheads="1"/>
          </p:cNvSpPr>
          <p:nvPr>
            <p:ph idx="1"/>
          </p:nvPr>
        </p:nvSpPr>
        <p:spPr>
          <a:xfrm>
            <a:off x="323528" y="692696"/>
            <a:ext cx="8820472" cy="5328592"/>
          </a:xfrm>
        </p:spPr>
        <p:txBody>
          <a:bodyPr/>
          <a:lstStyle/>
          <a:p>
            <a:pPr>
              <a:lnSpc>
                <a:spcPts val="3080"/>
              </a:lnSpc>
              <a:spcBef>
                <a:spcPts val="1303"/>
              </a:spcBef>
              <a:spcAft>
                <a:spcPts val="1800"/>
              </a:spcAft>
              <a:buFont typeface="Arial"/>
              <a:buChar char="•"/>
            </a:pPr>
            <a:r>
              <a:rPr lang="de-DE" sz="2000" dirty="0">
                <a:latin typeface="Arial Unicode MS" charset="0"/>
                <a:ea typeface="Arial Unicode MS" charset="0"/>
                <a:cs typeface="Arial Unicode MS" charset="0"/>
              </a:rPr>
              <a:t>Vgl. </a:t>
            </a:r>
            <a:r>
              <a:rPr lang="de-DE" sz="2000" dirty="0" err="1">
                <a:solidFill>
                  <a:srgbClr val="333399"/>
                </a:solidFill>
                <a:latin typeface="Arial Unicode MS" charset="0"/>
                <a:ea typeface="Arial Unicode MS" charset="0"/>
                <a:cs typeface="Arial Unicode MS" charset="0"/>
              </a:rPr>
              <a:t>Lk</a:t>
            </a:r>
            <a:r>
              <a:rPr lang="de-DE" sz="2000" dirty="0">
                <a:solidFill>
                  <a:srgbClr val="333399"/>
                </a:solidFill>
                <a:latin typeface="Arial Unicode MS" charset="0"/>
                <a:ea typeface="Arial Unicode MS" charset="0"/>
                <a:cs typeface="Arial Unicode MS" charset="0"/>
              </a:rPr>
              <a:t> 21,27-</a:t>
            </a:r>
            <a:r>
              <a:rPr lang="de-DE" sz="2000" dirty="0" smtClean="0">
                <a:solidFill>
                  <a:srgbClr val="333399"/>
                </a:solidFill>
                <a:latin typeface="Arial Unicode MS" charset="0"/>
                <a:ea typeface="Arial Unicode MS" charset="0"/>
                <a:cs typeface="Arial Unicode MS" charset="0"/>
              </a:rPr>
              <a:t>28</a:t>
            </a:r>
            <a:r>
              <a:rPr lang="de-DE" sz="2000" dirty="0" smtClean="0">
                <a:latin typeface="Arial Unicode MS" charset="0"/>
                <a:ea typeface="Arial Unicode MS" charset="0"/>
                <a:cs typeface="Arial Unicode MS" charset="0"/>
              </a:rPr>
              <a:t>: </a:t>
            </a:r>
            <a:r>
              <a:rPr lang="de-DE" sz="2000" dirty="0" smtClean="0">
                <a:solidFill>
                  <a:srgbClr val="000000"/>
                </a:solidFill>
                <a:latin typeface="Arial Unicode MS" charset="0"/>
                <a:ea typeface="Arial Unicode MS" charset="0"/>
                <a:cs typeface="Arial Unicode MS" charset="0"/>
              </a:rPr>
              <a:t>„</a:t>
            </a:r>
            <a:r>
              <a:rPr lang="de-DE" sz="2000" dirty="0">
                <a:solidFill>
                  <a:srgbClr val="000000"/>
                </a:solidFill>
                <a:latin typeface="Arial Unicode MS" charset="0"/>
                <a:ea typeface="Arial Unicode MS" charset="0"/>
                <a:cs typeface="Arial Unicode MS" charset="0"/>
              </a:rPr>
              <a:t>Und dann werden sie den Sohn des Menschen kommen sehen in einer Wolke mit Macht und großer Herrlichkeit. </a:t>
            </a:r>
            <a:r>
              <a:rPr lang="de-DE" sz="2000" dirty="0">
                <a:solidFill>
                  <a:srgbClr val="333399"/>
                </a:solidFill>
                <a:latin typeface="Arial Unicode MS" charset="0"/>
                <a:ea typeface="Arial Unicode MS" charset="0"/>
                <a:cs typeface="Arial Unicode MS" charset="0"/>
              </a:rPr>
              <a:t>Wenn aber diese Dinge anfangen zu geschehen, so blickt auf und hebt eure Häupter empor, weil eure Erlösung naht</a:t>
            </a:r>
            <a:r>
              <a:rPr lang="de-DE" sz="2000" dirty="0">
                <a:solidFill>
                  <a:srgbClr val="000000"/>
                </a:solidFill>
                <a:latin typeface="Arial Unicode MS" charset="0"/>
                <a:ea typeface="Arial Unicode MS" charset="0"/>
                <a:cs typeface="Arial Unicode MS" charset="0"/>
              </a:rPr>
              <a:t>.“</a:t>
            </a:r>
          </a:p>
          <a:p>
            <a:pPr>
              <a:lnSpc>
                <a:spcPts val="3080"/>
              </a:lnSpc>
              <a:spcBef>
                <a:spcPts val="1303"/>
              </a:spcBef>
              <a:spcAft>
                <a:spcPts val="1800"/>
              </a:spcAft>
              <a:buFont typeface="Arial"/>
              <a:buChar char="•"/>
            </a:pPr>
            <a:r>
              <a:rPr lang="de-DE" sz="2000" dirty="0">
                <a:latin typeface="Arial Unicode MS" charset="0"/>
                <a:ea typeface="Arial Unicode MS" charset="0"/>
                <a:cs typeface="Arial Unicode MS" charset="0"/>
              </a:rPr>
              <a:t>Vgl. auch </a:t>
            </a:r>
            <a:r>
              <a:rPr lang="de-DE" sz="2000" dirty="0" err="1">
                <a:solidFill>
                  <a:srgbClr val="333399"/>
                </a:solidFill>
                <a:latin typeface="Arial Unicode MS" charset="0"/>
                <a:ea typeface="Arial Unicode MS" charset="0"/>
                <a:cs typeface="Arial Unicode MS" charset="0"/>
              </a:rPr>
              <a:t>Mt</a:t>
            </a:r>
            <a:r>
              <a:rPr lang="de-DE" sz="2000" dirty="0">
                <a:solidFill>
                  <a:srgbClr val="333399"/>
                </a:solidFill>
                <a:latin typeface="Arial Unicode MS" charset="0"/>
                <a:ea typeface="Arial Unicode MS" charset="0"/>
                <a:cs typeface="Arial Unicode MS" charset="0"/>
              </a:rPr>
              <a:t> 19,28</a:t>
            </a:r>
            <a:r>
              <a:rPr lang="de-DE" sz="2000" dirty="0" smtClean="0">
                <a:latin typeface="Arial Unicode MS" charset="0"/>
                <a:ea typeface="Arial Unicode MS" charset="0"/>
                <a:cs typeface="Arial Unicode MS" charset="0"/>
              </a:rPr>
              <a:t>: Zwölf Apostel werden über die Stämme Israels herrschen nach der Wiederherstellung.</a:t>
            </a:r>
            <a:endParaRPr lang="de-DE" sz="2000" dirty="0" smtClean="0">
              <a:solidFill>
                <a:srgbClr val="000000"/>
              </a:solidFill>
              <a:latin typeface="Arial Unicode MS" charset="0"/>
              <a:ea typeface="Arial Unicode MS" charset="0"/>
              <a:cs typeface="Arial Unicode MS" charset="0"/>
            </a:endParaRPr>
          </a:p>
          <a:p>
            <a:pPr>
              <a:lnSpc>
                <a:spcPts val="3080"/>
              </a:lnSpc>
              <a:spcBef>
                <a:spcPts val="1303"/>
              </a:spcBef>
              <a:spcAft>
                <a:spcPts val="1800"/>
              </a:spcAft>
              <a:buFont typeface="Arial"/>
              <a:buChar char="•"/>
            </a:pPr>
            <a:r>
              <a:rPr lang="de-DE" sz="2000" dirty="0" smtClean="0">
                <a:solidFill>
                  <a:srgbClr val="333399"/>
                </a:solidFill>
                <a:latin typeface="Arial Unicode MS" charset="0"/>
                <a:ea typeface="Arial Unicode MS" charset="0"/>
                <a:cs typeface="Arial Unicode MS" charset="0"/>
              </a:rPr>
              <a:t>Entscheidend</a:t>
            </a:r>
            <a:r>
              <a:rPr lang="de-DE" sz="2000" dirty="0" smtClean="0">
                <a:solidFill>
                  <a:srgbClr val="000000"/>
                </a:solidFill>
                <a:latin typeface="Arial Unicode MS" charset="0"/>
                <a:ea typeface="Arial Unicode MS" charset="0"/>
                <a:cs typeface="Arial Unicode MS" charset="0"/>
              </a:rPr>
              <a:t>: An der „</a:t>
            </a:r>
            <a:r>
              <a:rPr lang="de-DE" sz="2000" dirty="0" smtClean="0">
                <a:solidFill>
                  <a:srgbClr val="333399"/>
                </a:solidFill>
                <a:latin typeface="Arial Unicode MS" charset="0"/>
                <a:ea typeface="Arial Unicode MS" charset="0"/>
                <a:cs typeface="Arial Unicode MS" charset="0"/>
              </a:rPr>
              <a:t>ersten Auferstehung</a:t>
            </a:r>
            <a:r>
              <a:rPr lang="de-DE" sz="2000" dirty="0" smtClean="0">
                <a:solidFill>
                  <a:srgbClr val="000000"/>
                </a:solidFill>
                <a:latin typeface="Arial Unicode MS" charset="0"/>
                <a:ea typeface="Arial Unicode MS" charset="0"/>
                <a:cs typeface="Arial Unicode MS" charset="0"/>
              </a:rPr>
              <a:t>“ teilnehmen.</a:t>
            </a:r>
          </a:p>
          <a:p>
            <a:pPr>
              <a:lnSpc>
                <a:spcPts val="3080"/>
              </a:lnSpc>
              <a:spcBef>
                <a:spcPts val="1303"/>
              </a:spcBef>
              <a:spcAft>
                <a:spcPts val="1800"/>
              </a:spcAft>
              <a:buFont typeface="Arial"/>
              <a:buChar char="•"/>
            </a:pPr>
            <a:r>
              <a:rPr lang="de-DE" sz="2000" dirty="0" err="1" smtClean="0">
                <a:latin typeface="Arial Unicode MS" charset="0"/>
                <a:ea typeface="Arial Unicode MS" charset="0"/>
                <a:cs typeface="Arial Unicode MS" charset="0"/>
              </a:rPr>
              <a:t>Hebr</a:t>
            </a:r>
            <a:r>
              <a:rPr lang="de-DE" sz="2000" dirty="0" smtClean="0">
                <a:latin typeface="Arial Unicode MS" charset="0"/>
                <a:ea typeface="Arial Unicode MS" charset="0"/>
                <a:cs typeface="Arial Unicode MS" charset="0"/>
              </a:rPr>
              <a:t> 4,11: „</a:t>
            </a:r>
            <a:r>
              <a:rPr lang="de-DE" sz="2000" dirty="0" smtClean="0">
                <a:solidFill>
                  <a:schemeClr val="accent2"/>
                </a:solidFill>
                <a:latin typeface="Arial Unicode MS" charset="0"/>
                <a:ea typeface="Arial Unicode MS" charset="0"/>
                <a:cs typeface="Arial Unicode MS" charset="0"/>
              </a:rPr>
              <a:t>So </a:t>
            </a:r>
            <a:r>
              <a:rPr lang="de-DE" sz="2000" dirty="0">
                <a:solidFill>
                  <a:schemeClr val="accent2"/>
                </a:solidFill>
                <a:latin typeface="Arial Unicode MS" charset="0"/>
                <a:ea typeface="Arial Unicode MS" charset="0"/>
                <a:cs typeface="Arial Unicode MS" charset="0"/>
              </a:rPr>
              <a:t>lasst uns nun bemüht sein, zu dieser Ruhe zu kommen</a:t>
            </a:r>
            <a:r>
              <a:rPr lang="de-DE" sz="2000" dirty="0">
                <a:latin typeface="Arial Unicode MS" charset="0"/>
                <a:ea typeface="Arial Unicode MS" charset="0"/>
                <a:cs typeface="Arial Unicode MS" charset="0"/>
              </a:rPr>
              <a:t>, damit nicht jemand zu Fall komme durch den gleichen Ungehorsam</a:t>
            </a:r>
            <a:r>
              <a:rPr lang="de-DE" sz="2000" dirty="0" smtClean="0">
                <a:latin typeface="Arial Unicode MS" charset="0"/>
                <a:ea typeface="Arial Unicode MS" charset="0"/>
                <a:cs typeface="Arial Unicode MS" charset="0"/>
              </a:rPr>
              <a:t>.“</a:t>
            </a:r>
            <a:endParaRPr lang="de-DE" sz="2000" dirty="0" smtClean="0">
              <a:solidFill>
                <a:srgbClr val="000000"/>
              </a:solidFill>
              <a:latin typeface="Arial Unicode MS" charset="0"/>
              <a:ea typeface="Arial Unicode MS" charset="0"/>
              <a:cs typeface="Arial Unicode MS" charset="0"/>
            </a:endParaRPr>
          </a:p>
          <a:p>
            <a:pPr algn="just">
              <a:lnSpc>
                <a:spcPct val="90000"/>
              </a:lnSpc>
              <a:spcAft>
                <a:spcPct val="20000"/>
              </a:spcAft>
            </a:pPr>
            <a:endParaRPr lang="de-DE" sz="1400" dirty="0">
              <a:latin typeface="Arial Rounded MT Bold"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35</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9552" y="0"/>
            <a:ext cx="8364736" cy="620688"/>
          </a:xfrm>
        </p:spPr>
        <p:txBody>
          <a:bodyPr/>
          <a:lstStyle/>
          <a:p>
            <a:pPr>
              <a:spcBef>
                <a:spcPct val="20000"/>
              </a:spcBef>
              <a:spcAft>
                <a:spcPct val="20000"/>
              </a:spcAft>
            </a:pPr>
            <a:r>
              <a:rPr lang="de-DE" sz="3200" dirty="0">
                <a:latin typeface="Arial"/>
                <a:cs typeface="Arial"/>
              </a:rPr>
              <a:t>Einführung</a:t>
            </a:r>
            <a:endParaRPr lang="de-DE" dirty="0"/>
          </a:p>
        </p:txBody>
      </p:sp>
      <p:sp>
        <p:nvSpPr>
          <p:cNvPr id="75779" name="Rectangle 3"/>
          <p:cNvSpPr>
            <a:spLocks noGrp="1" noChangeArrowheads="1"/>
          </p:cNvSpPr>
          <p:nvPr>
            <p:ph idx="1"/>
          </p:nvPr>
        </p:nvSpPr>
        <p:spPr>
          <a:xfrm>
            <a:off x="179512" y="908720"/>
            <a:ext cx="8964488" cy="5040559"/>
          </a:xfrm>
        </p:spPr>
        <p:txBody>
          <a:bodyPr/>
          <a:lstStyle/>
          <a:p>
            <a:pPr>
              <a:lnSpc>
                <a:spcPts val="2500"/>
              </a:lnSpc>
              <a:spcAft>
                <a:spcPct val="20000"/>
              </a:spcAft>
              <a:buFont typeface="Arial"/>
              <a:buChar char="•"/>
            </a:pPr>
            <a:r>
              <a:rPr lang="de-DE" sz="1700" dirty="0" err="1">
                <a:solidFill>
                  <a:schemeClr val="accent2"/>
                </a:solidFill>
                <a:latin typeface="Arial Unicode MS" charset="0"/>
                <a:ea typeface="Arial Unicode MS" charset="0"/>
                <a:cs typeface="Arial Unicode MS" charset="0"/>
              </a:rPr>
              <a:t>Offb</a:t>
            </a:r>
            <a:r>
              <a:rPr lang="de-DE" sz="1700" dirty="0">
                <a:solidFill>
                  <a:schemeClr val="accent2"/>
                </a:solidFill>
                <a:latin typeface="Arial Unicode MS" charset="0"/>
                <a:ea typeface="Arial Unicode MS" charset="0"/>
                <a:cs typeface="Arial Unicode MS" charset="0"/>
              </a:rPr>
              <a:t> 20,1-6</a:t>
            </a:r>
            <a:r>
              <a:rPr lang="de-DE" sz="1700" dirty="0" smtClean="0">
                <a:latin typeface="Arial Unicode MS" charset="0"/>
                <a:ea typeface="Arial Unicode MS" charset="0"/>
                <a:cs typeface="Arial Unicode MS" charset="0"/>
              </a:rPr>
              <a:t>: „</a:t>
            </a:r>
            <a:r>
              <a:rPr lang="de-DE" sz="1700" dirty="0">
                <a:latin typeface="Arial Unicode MS" charset="0"/>
                <a:ea typeface="Arial Unicode MS" charset="0"/>
                <a:cs typeface="Arial Unicode MS" charset="0"/>
              </a:rPr>
              <a:t>Und ich sah einen Engel aus dem Himmel herabkommen, der den </a:t>
            </a:r>
            <a:r>
              <a:rPr lang="de-DE" sz="1700" dirty="0" err="1" smtClean="0">
                <a:latin typeface="Arial Unicode MS" charset="0"/>
                <a:ea typeface="Arial Unicode MS" charset="0"/>
                <a:cs typeface="Arial Unicode MS" charset="0"/>
              </a:rPr>
              <a:t>Schlüs-sel</a:t>
            </a:r>
            <a:r>
              <a:rPr lang="de-DE" sz="1700" dirty="0" smtClean="0">
                <a:latin typeface="Arial Unicode MS" charset="0"/>
                <a:ea typeface="Arial Unicode MS" charset="0"/>
                <a:cs typeface="Arial Unicode MS" charset="0"/>
              </a:rPr>
              <a:t> </a:t>
            </a:r>
            <a:r>
              <a:rPr lang="de-DE" sz="1700" dirty="0">
                <a:latin typeface="Arial Unicode MS" charset="0"/>
                <a:ea typeface="Arial Unicode MS" charset="0"/>
                <a:cs typeface="Arial Unicode MS" charset="0"/>
              </a:rPr>
              <a:t>des </a:t>
            </a:r>
            <a:r>
              <a:rPr lang="de-DE" sz="1700" dirty="0" smtClean="0">
                <a:latin typeface="Arial Unicode MS" charset="0"/>
                <a:ea typeface="Arial Unicode MS" charset="0"/>
                <a:cs typeface="Arial Unicode MS" charset="0"/>
              </a:rPr>
              <a:t>Abgrunds </a:t>
            </a:r>
            <a:r>
              <a:rPr lang="de-DE" sz="1700" dirty="0">
                <a:latin typeface="Arial Unicode MS" charset="0"/>
                <a:ea typeface="Arial Unicode MS" charset="0"/>
                <a:cs typeface="Arial Unicode MS" charset="0"/>
              </a:rPr>
              <a:t>und eine große Kette in seiner Hand hatte. </a:t>
            </a:r>
            <a:r>
              <a:rPr lang="de-DE" sz="1700" dirty="0">
                <a:solidFill>
                  <a:srgbClr val="333399"/>
                </a:solidFill>
                <a:latin typeface="Arial Unicode MS" charset="0"/>
                <a:ea typeface="Arial Unicode MS" charset="0"/>
                <a:cs typeface="Arial Unicode MS" charset="0"/>
              </a:rPr>
              <a:t>Und er griff den Drachen, die alte Schlange, die der Teufel und der Satan ist; und </a:t>
            </a:r>
            <a:r>
              <a:rPr lang="de-DE" sz="1700" b="1" dirty="0">
                <a:solidFill>
                  <a:srgbClr val="333399"/>
                </a:solidFill>
                <a:latin typeface="Arial Unicode MS" charset="0"/>
                <a:ea typeface="Arial Unicode MS" charset="0"/>
                <a:cs typeface="Arial Unicode MS" charset="0"/>
              </a:rPr>
              <a:t>er band ihn tausend Jahre</a:t>
            </a:r>
            <a:r>
              <a:rPr lang="de-DE" sz="1700" dirty="0">
                <a:solidFill>
                  <a:srgbClr val="333399"/>
                </a:solidFill>
                <a:latin typeface="Arial Unicode MS" charset="0"/>
                <a:ea typeface="Arial Unicode MS" charset="0"/>
                <a:cs typeface="Arial Unicode MS" charset="0"/>
              </a:rPr>
              <a:t> und warf ihn in den Abgrund und schloss zu und versiegelte über ihm, damit er nicht mehr die Nationen verführe, </a:t>
            </a:r>
            <a:r>
              <a:rPr lang="de-DE" sz="1700" b="1" dirty="0">
                <a:solidFill>
                  <a:srgbClr val="333399"/>
                </a:solidFill>
                <a:latin typeface="Arial Unicode MS" charset="0"/>
                <a:ea typeface="Arial Unicode MS" charset="0"/>
                <a:cs typeface="Arial Unicode MS" charset="0"/>
              </a:rPr>
              <a:t>bis die tausend Jahre vollendet sind</a:t>
            </a:r>
            <a:r>
              <a:rPr lang="de-DE" sz="1700" dirty="0">
                <a:latin typeface="Arial Unicode MS" charset="0"/>
                <a:ea typeface="Arial Unicode MS" charset="0"/>
                <a:cs typeface="Arial Unicode MS" charset="0"/>
              </a:rPr>
              <a:t>. Nach diesem muss er für kurze Zeit losgelassen werden. Und ich sah Throne, und sie setzten sich darauf, und das Gericht wurde ihnen übergeben; und [ich sah] die Seelen derer, die um des </a:t>
            </a:r>
            <a:r>
              <a:rPr lang="de-DE" sz="1700" dirty="0" smtClean="0">
                <a:latin typeface="Arial Unicode MS" charset="0"/>
                <a:ea typeface="Arial Unicode MS" charset="0"/>
                <a:cs typeface="Arial Unicode MS" charset="0"/>
              </a:rPr>
              <a:t>Zeug-</a:t>
            </a:r>
            <a:r>
              <a:rPr lang="de-DE" sz="1700" dirty="0" err="1" smtClean="0">
                <a:latin typeface="Arial Unicode MS" charset="0"/>
                <a:ea typeface="Arial Unicode MS" charset="0"/>
                <a:cs typeface="Arial Unicode MS" charset="0"/>
              </a:rPr>
              <a:t>nisses</a:t>
            </a:r>
            <a:r>
              <a:rPr lang="de-DE" sz="1700" dirty="0" smtClean="0">
                <a:latin typeface="Arial Unicode MS" charset="0"/>
                <a:ea typeface="Arial Unicode MS" charset="0"/>
                <a:cs typeface="Arial Unicode MS" charset="0"/>
              </a:rPr>
              <a:t> </a:t>
            </a:r>
            <a:r>
              <a:rPr lang="de-DE" sz="1700" dirty="0">
                <a:latin typeface="Arial Unicode MS" charset="0"/>
                <a:ea typeface="Arial Unicode MS" charset="0"/>
                <a:cs typeface="Arial Unicode MS" charset="0"/>
              </a:rPr>
              <a:t>Jesu und um des Wortes Gottes willen enthauptet worden waren, und die, welche das Tier und sein Bild nicht angebetet und das Zeichen nicht an ihre Stirn und an ihre Hand angenommen hatten, </a:t>
            </a:r>
            <a:r>
              <a:rPr lang="de-DE" sz="1700" dirty="0">
                <a:solidFill>
                  <a:srgbClr val="333399"/>
                </a:solidFill>
                <a:latin typeface="Arial Unicode MS" charset="0"/>
                <a:ea typeface="Arial Unicode MS" charset="0"/>
                <a:cs typeface="Arial Unicode MS" charset="0"/>
              </a:rPr>
              <a:t>und sie waren lebendig geworden </a:t>
            </a:r>
            <a:r>
              <a:rPr lang="de-DE" sz="1700" b="1" dirty="0">
                <a:solidFill>
                  <a:srgbClr val="333399"/>
                </a:solidFill>
                <a:latin typeface="Arial Unicode MS" charset="0"/>
                <a:ea typeface="Arial Unicode MS" charset="0"/>
                <a:cs typeface="Arial Unicode MS" charset="0"/>
              </a:rPr>
              <a:t>und herrschten mit dem Christus tausend Jahre</a:t>
            </a:r>
            <a:r>
              <a:rPr lang="de-DE" sz="1700" dirty="0">
                <a:latin typeface="Arial Unicode MS" charset="0"/>
                <a:ea typeface="Arial Unicode MS" charset="0"/>
                <a:cs typeface="Arial Unicode MS" charset="0"/>
              </a:rPr>
              <a:t>. Die übrigen der Toten wurden nicht lebendig, </a:t>
            </a:r>
            <a:r>
              <a:rPr lang="de-DE" sz="1700" b="1" dirty="0">
                <a:solidFill>
                  <a:schemeClr val="accent2"/>
                </a:solidFill>
                <a:latin typeface="Arial Unicode MS" charset="0"/>
                <a:ea typeface="Arial Unicode MS" charset="0"/>
                <a:cs typeface="Arial Unicode MS" charset="0"/>
              </a:rPr>
              <a:t>bis die tausend Jahre vollendet waren</a:t>
            </a:r>
            <a:r>
              <a:rPr lang="de-DE" sz="1700" dirty="0">
                <a:latin typeface="Arial Unicode MS" charset="0"/>
                <a:ea typeface="Arial Unicode MS" charset="0"/>
                <a:cs typeface="Arial Unicode MS" charset="0"/>
              </a:rPr>
              <a:t>. Dies ist die </a:t>
            </a:r>
            <a:r>
              <a:rPr lang="de-DE" sz="1700" dirty="0">
                <a:solidFill>
                  <a:srgbClr val="333399"/>
                </a:solidFill>
                <a:latin typeface="Arial Unicode MS" charset="0"/>
                <a:ea typeface="Arial Unicode MS" charset="0"/>
                <a:cs typeface="Arial Unicode MS" charset="0"/>
              </a:rPr>
              <a:t>erste Auferstehung</a:t>
            </a:r>
            <a:r>
              <a:rPr lang="de-DE" sz="1700" dirty="0">
                <a:latin typeface="Arial Unicode MS" charset="0"/>
                <a:ea typeface="Arial Unicode MS" charset="0"/>
                <a:cs typeface="Arial Unicode MS" charset="0"/>
              </a:rPr>
              <a:t>. Glückselig und heilig, wer an der ersten Auferstehung teilhat! Über diese hat der zweite Tod keine Macht, </a:t>
            </a:r>
            <a:r>
              <a:rPr lang="de-DE" sz="1700" dirty="0">
                <a:solidFill>
                  <a:srgbClr val="333399"/>
                </a:solidFill>
                <a:latin typeface="Arial Unicode MS" charset="0"/>
                <a:ea typeface="Arial Unicode MS" charset="0"/>
                <a:cs typeface="Arial Unicode MS" charset="0"/>
              </a:rPr>
              <a:t>sondern sie werden Priester Gottes und des Christus sein </a:t>
            </a:r>
            <a:r>
              <a:rPr lang="de-DE" sz="1700" b="1" dirty="0">
                <a:solidFill>
                  <a:srgbClr val="333399"/>
                </a:solidFill>
                <a:latin typeface="Arial Unicode MS" charset="0"/>
                <a:ea typeface="Arial Unicode MS" charset="0"/>
                <a:cs typeface="Arial Unicode MS" charset="0"/>
              </a:rPr>
              <a:t>und mit ihm tausend Jahre herrschen</a:t>
            </a:r>
            <a:r>
              <a:rPr lang="de-DE" sz="1700" dirty="0">
                <a:latin typeface="Arial Unicode MS" charset="0"/>
                <a:ea typeface="Arial Unicode MS" charset="0"/>
                <a:cs typeface="Arial Unicode MS" charset="0"/>
              </a:rPr>
              <a:t>.“</a:t>
            </a:r>
          </a:p>
        </p:txBody>
      </p:sp>
      <p:sp>
        <p:nvSpPr>
          <p:cNvPr id="2" name="Foliennummernplatzhalter 1"/>
          <p:cNvSpPr>
            <a:spLocks noGrp="1"/>
          </p:cNvSpPr>
          <p:nvPr>
            <p:ph type="sldNum" sz="quarter" idx="10"/>
          </p:nvPr>
        </p:nvSpPr>
        <p:spPr/>
        <p:txBody>
          <a:bodyPr/>
          <a:lstStyle/>
          <a:p>
            <a:fld id="{7DD2669B-BF32-844C-BC78-07274C26ECA0}"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3568" y="0"/>
            <a:ext cx="8144520" cy="476672"/>
          </a:xfrm>
        </p:spPr>
        <p:txBody>
          <a:bodyPr/>
          <a:lstStyle/>
          <a:p>
            <a:pPr>
              <a:spcBef>
                <a:spcPct val="20000"/>
              </a:spcBef>
              <a:spcAft>
                <a:spcPct val="20000"/>
              </a:spcAft>
            </a:pPr>
            <a:r>
              <a:rPr lang="de-DE" dirty="0" smtClean="0">
                <a:latin typeface="Arial"/>
                <a:cs typeface="Arial"/>
              </a:rPr>
              <a:t>Einführung</a:t>
            </a:r>
            <a:endParaRPr lang="de-DE" dirty="0">
              <a:latin typeface="Arial"/>
              <a:cs typeface="Arial"/>
            </a:endParaRPr>
          </a:p>
        </p:txBody>
      </p:sp>
      <p:sp>
        <p:nvSpPr>
          <p:cNvPr id="1027" name="Rectangle 3"/>
          <p:cNvSpPr>
            <a:spLocks noGrp="1" noChangeArrowheads="1"/>
          </p:cNvSpPr>
          <p:nvPr>
            <p:ph idx="1"/>
          </p:nvPr>
        </p:nvSpPr>
        <p:spPr>
          <a:xfrm>
            <a:off x="323528" y="836712"/>
            <a:ext cx="8668072" cy="5112568"/>
          </a:xfrm>
        </p:spPr>
        <p:txBody>
          <a:bodyPr/>
          <a:lstStyle/>
          <a:p>
            <a:pPr>
              <a:lnSpc>
                <a:spcPts val="4140"/>
              </a:lnSpc>
              <a:spcAft>
                <a:spcPts val="1800"/>
              </a:spcAft>
              <a:buFont typeface="Arial"/>
              <a:buChar char="•"/>
            </a:pPr>
            <a:r>
              <a:rPr lang="de-DE" sz="2400" dirty="0">
                <a:latin typeface="Arial Unicode MS" charset="0"/>
                <a:ea typeface="Arial Unicode MS" charset="0"/>
                <a:cs typeface="Arial Unicode MS" charset="0"/>
              </a:rPr>
              <a:t>Tausendjähriges Reich, auch </a:t>
            </a:r>
            <a:r>
              <a:rPr lang="de-DE" sz="2400" i="1" dirty="0">
                <a:solidFill>
                  <a:srgbClr val="333399"/>
                </a:solidFill>
                <a:latin typeface="Arial Unicode MS" charset="0"/>
                <a:ea typeface="Arial Unicode MS" charset="0"/>
                <a:cs typeface="Arial Unicode MS" charset="0"/>
              </a:rPr>
              <a:t>Millennium</a:t>
            </a:r>
            <a:r>
              <a:rPr lang="de-DE" sz="2400" dirty="0">
                <a:solidFill>
                  <a:srgbClr val="333399"/>
                </a:solidFill>
                <a:latin typeface="Arial Unicode MS" charset="0"/>
                <a:ea typeface="Arial Unicode MS" charset="0"/>
                <a:cs typeface="Arial Unicode MS" charset="0"/>
              </a:rPr>
              <a:t> </a:t>
            </a:r>
            <a:r>
              <a:rPr lang="de-DE" sz="2400" dirty="0">
                <a:latin typeface="Arial Unicode MS" charset="0"/>
                <a:ea typeface="Arial Unicode MS" charset="0"/>
                <a:cs typeface="Arial Unicode MS" charset="0"/>
              </a:rPr>
              <a:t>genannt.</a:t>
            </a:r>
          </a:p>
          <a:p>
            <a:pPr>
              <a:lnSpc>
                <a:spcPts val="4140"/>
              </a:lnSpc>
              <a:spcAft>
                <a:spcPts val="1800"/>
              </a:spcAft>
              <a:buFont typeface="Arial"/>
              <a:buChar char="•"/>
            </a:pPr>
            <a:r>
              <a:rPr lang="de-DE" sz="2400" dirty="0">
                <a:latin typeface="Arial Unicode MS" charset="0"/>
                <a:ea typeface="Arial Unicode MS" charset="0"/>
                <a:cs typeface="Arial Unicode MS" charset="0"/>
              </a:rPr>
              <a:t>Millennium = </a:t>
            </a:r>
            <a:r>
              <a:rPr lang="de-DE" sz="2400" i="1" dirty="0">
                <a:solidFill>
                  <a:srgbClr val="333399"/>
                </a:solidFill>
                <a:latin typeface="Arial Unicode MS" charset="0"/>
                <a:ea typeface="Arial Unicode MS" charset="0"/>
                <a:cs typeface="Arial Unicode MS" charset="0"/>
              </a:rPr>
              <a:t>mille</a:t>
            </a:r>
            <a:r>
              <a:rPr lang="de-DE" sz="2400" dirty="0">
                <a:solidFill>
                  <a:srgbClr val="333399"/>
                </a:solidFill>
                <a:latin typeface="Arial Unicode MS" charset="0"/>
                <a:ea typeface="Arial Unicode MS" charset="0"/>
                <a:cs typeface="Arial Unicode MS" charset="0"/>
              </a:rPr>
              <a:t> </a:t>
            </a:r>
            <a:r>
              <a:rPr lang="de-DE" sz="2400" dirty="0">
                <a:latin typeface="Arial Unicode MS" charset="0"/>
                <a:ea typeface="Arial Unicode MS" charset="0"/>
                <a:cs typeface="Arial Unicode MS" charset="0"/>
              </a:rPr>
              <a:t>„tausend“ und </a:t>
            </a:r>
            <a:r>
              <a:rPr lang="de-DE" sz="2400" i="1" dirty="0" err="1">
                <a:solidFill>
                  <a:srgbClr val="333399"/>
                </a:solidFill>
                <a:latin typeface="Arial Unicode MS" charset="0"/>
                <a:ea typeface="Arial Unicode MS" charset="0"/>
                <a:cs typeface="Arial Unicode MS" charset="0"/>
              </a:rPr>
              <a:t>annus</a:t>
            </a:r>
            <a:r>
              <a:rPr lang="de-DE" sz="2400" dirty="0">
                <a:solidFill>
                  <a:srgbClr val="333399"/>
                </a:solidFill>
                <a:latin typeface="Arial Unicode MS" charset="0"/>
                <a:ea typeface="Arial Unicode MS" charset="0"/>
                <a:cs typeface="Arial Unicode MS" charset="0"/>
              </a:rPr>
              <a:t> </a:t>
            </a:r>
            <a:r>
              <a:rPr lang="de-DE" sz="2400" dirty="0">
                <a:latin typeface="Arial Unicode MS" charset="0"/>
                <a:ea typeface="Arial Unicode MS" charset="0"/>
                <a:cs typeface="Arial Unicode MS" charset="0"/>
              </a:rPr>
              <a:t>„Jahr“.</a:t>
            </a:r>
          </a:p>
          <a:p>
            <a:pPr>
              <a:lnSpc>
                <a:spcPts val="4140"/>
              </a:lnSpc>
              <a:spcAft>
                <a:spcPts val="1800"/>
              </a:spcAft>
              <a:buFont typeface="Arial"/>
              <a:buChar char="•"/>
            </a:pPr>
            <a:r>
              <a:rPr lang="de-DE" sz="2400" dirty="0">
                <a:solidFill>
                  <a:srgbClr val="333399"/>
                </a:solidFill>
                <a:latin typeface="Arial Unicode MS" charset="0"/>
                <a:ea typeface="Arial Unicode MS" charset="0"/>
                <a:cs typeface="Arial Unicode MS" charset="0"/>
              </a:rPr>
              <a:t>Verschiedene Ansichten</a:t>
            </a:r>
            <a:r>
              <a:rPr lang="de-DE" sz="2400" dirty="0">
                <a:latin typeface="Arial Unicode MS" charset="0"/>
                <a:ea typeface="Arial Unicode MS" charset="0"/>
                <a:cs typeface="Arial Unicode MS" charset="0"/>
              </a:rPr>
              <a:t>:</a:t>
            </a:r>
            <a:endParaRPr lang="de-DE" sz="2400" dirty="0" smtClean="0">
              <a:latin typeface="Arial Unicode MS" charset="0"/>
              <a:ea typeface="Arial Unicode MS" charset="0"/>
              <a:cs typeface="Arial Unicode MS" charset="0"/>
            </a:endParaRPr>
          </a:p>
          <a:p>
            <a:pPr lvl="1">
              <a:lnSpc>
                <a:spcPts val="4140"/>
              </a:lnSpc>
              <a:spcAft>
                <a:spcPts val="1800"/>
              </a:spcAft>
              <a:buClr>
                <a:schemeClr val="tx1"/>
              </a:buClr>
              <a:buFont typeface="Symbol" charset="2"/>
              <a:buChar char="-"/>
            </a:pPr>
            <a:r>
              <a:rPr lang="de-DE" sz="2400" dirty="0" smtClean="0">
                <a:latin typeface="Arial Unicode MS" charset="0"/>
                <a:ea typeface="Arial Unicode MS" charset="0"/>
                <a:cs typeface="Arial Unicode MS" charset="0"/>
              </a:rPr>
              <a:t> 1</a:t>
            </a:r>
            <a:r>
              <a:rPr lang="de-DE" sz="2400" dirty="0">
                <a:latin typeface="Arial Unicode MS" charset="0"/>
                <a:ea typeface="Arial Unicode MS" charset="0"/>
                <a:cs typeface="Arial Unicode MS" charset="0"/>
              </a:rPr>
              <a:t>. Der </a:t>
            </a:r>
            <a:r>
              <a:rPr lang="de-DE" sz="2400" dirty="0" err="1" smtClean="0">
                <a:solidFill>
                  <a:srgbClr val="333399"/>
                </a:solidFill>
                <a:latin typeface="Arial Unicode MS" charset="0"/>
                <a:ea typeface="Arial Unicode MS" charset="0"/>
                <a:cs typeface="Arial Unicode MS" charset="0"/>
              </a:rPr>
              <a:t>Amillenniarismus</a:t>
            </a:r>
            <a:r>
              <a:rPr lang="de-DE" sz="2400" dirty="0" smtClean="0">
                <a:solidFill>
                  <a:srgbClr val="333399"/>
                </a:solidFill>
                <a:latin typeface="Arial Unicode MS" charset="0"/>
                <a:ea typeface="Arial Unicode MS" charset="0"/>
                <a:cs typeface="Arial Unicode MS" charset="0"/>
              </a:rPr>
              <a:t> </a:t>
            </a:r>
            <a:r>
              <a:rPr lang="de-DE" sz="2400" dirty="0" smtClean="0">
                <a:solidFill>
                  <a:srgbClr val="000000"/>
                </a:solidFill>
                <a:latin typeface="Arial Unicode MS" charset="0"/>
                <a:ea typeface="Arial Unicode MS" charset="0"/>
                <a:cs typeface="Arial Unicode MS" charset="0"/>
              </a:rPr>
              <a:t>(ohne Millennium).</a:t>
            </a:r>
            <a:endParaRPr lang="de-DE" sz="2400" dirty="0">
              <a:solidFill>
                <a:srgbClr val="000000"/>
              </a:solidFill>
              <a:latin typeface="Arial Unicode MS" charset="0"/>
              <a:ea typeface="Arial Unicode MS" charset="0"/>
              <a:cs typeface="Arial Unicode MS" charset="0"/>
            </a:endParaRPr>
          </a:p>
          <a:p>
            <a:pPr lvl="1">
              <a:lnSpc>
                <a:spcPts val="4140"/>
              </a:lnSpc>
              <a:spcAft>
                <a:spcPts val="1800"/>
              </a:spcAft>
              <a:buClr>
                <a:schemeClr val="tx1"/>
              </a:buClr>
              <a:buFont typeface="Symbol" charset="2"/>
              <a:buChar char="-"/>
            </a:pPr>
            <a:r>
              <a:rPr lang="de-DE" sz="2400" dirty="0" smtClean="0">
                <a:latin typeface="Arial Unicode MS" charset="0"/>
                <a:ea typeface="Arial Unicode MS" charset="0"/>
                <a:cs typeface="Arial Unicode MS" charset="0"/>
              </a:rPr>
              <a:t> 2</a:t>
            </a:r>
            <a:r>
              <a:rPr lang="de-DE" sz="2400" dirty="0">
                <a:latin typeface="Arial Unicode MS" charset="0"/>
                <a:ea typeface="Arial Unicode MS" charset="0"/>
                <a:cs typeface="Arial Unicode MS" charset="0"/>
              </a:rPr>
              <a:t>. Der </a:t>
            </a:r>
            <a:r>
              <a:rPr lang="de-DE" sz="2400" dirty="0" err="1" smtClean="0">
                <a:solidFill>
                  <a:srgbClr val="333399"/>
                </a:solidFill>
                <a:latin typeface="Arial Unicode MS" charset="0"/>
                <a:ea typeface="Arial Unicode MS" charset="0"/>
                <a:cs typeface="Arial Unicode MS" charset="0"/>
              </a:rPr>
              <a:t>Postmillenniarismus</a:t>
            </a:r>
            <a:r>
              <a:rPr lang="de-DE" sz="2400" dirty="0" smtClean="0">
                <a:solidFill>
                  <a:srgbClr val="333399"/>
                </a:solidFill>
                <a:latin typeface="Arial Unicode MS" charset="0"/>
                <a:ea typeface="Arial Unicode MS" charset="0"/>
                <a:cs typeface="Arial Unicode MS" charset="0"/>
              </a:rPr>
              <a:t> </a:t>
            </a:r>
            <a:r>
              <a:rPr lang="de-DE" sz="2400" dirty="0" smtClean="0">
                <a:solidFill>
                  <a:srgbClr val="000000"/>
                </a:solidFill>
                <a:latin typeface="Arial Unicode MS" charset="0"/>
                <a:ea typeface="Arial Unicode MS" charset="0"/>
                <a:cs typeface="Arial Unicode MS" charset="0"/>
              </a:rPr>
              <a:t>(nach dem Millennium).</a:t>
            </a:r>
            <a:endParaRPr lang="de-DE" sz="2400" dirty="0">
              <a:solidFill>
                <a:srgbClr val="333399"/>
              </a:solidFill>
              <a:latin typeface="Arial Unicode MS" charset="0"/>
              <a:ea typeface="Arial Unicode MS" charset="0"/>
              <a:cs typeface="Arial Unicode MS" charset="0"/>
            </a:endParaRPr>
          </a:p>
          <a:p>
            <a:pPr lvl="1">
              <a:lnSpc>
                <a:spcPts val="4140"/>
              </a:lnSpc>
              <a:spcAft>
                <a:spcPts val="1800"/>
              </a:spcAft>
              <a:buClr>
                <a:schemeClr val="tx1"/>
              </a:buClr>
              <a:buFont typeface="Symbol" charset="2"/>
              <a:buChar char="-"/>
            </a:pPr>
            <a:r>
              <a:rPr lang="de-DE" sz="2400" dirty="0" smtClean="0">
                <a:latin typeface="Arial Unicode MS" charset="0"/>
                <a:ea typeface="Arial Unicode MS" charset="0"/>
                <a:cs typeface="Arial Unicode MS" charset="0"/>
              </a:rPr>
              <a:t> 3</a:t>
            </a:r>
            <a:r>
              <a:rPr lang="de-DE" sz="2400" dirty="0">
                <a:latin typeface="Arial Unicode MS" charset="0"/>
                <a:ea typeface="Arial Unicode MS" charset="0"/>
                <a:cs typeface="Arial Unicode MS" charset="0"/>
              </a:rPr>
              <a:t>. Der </a:t>
            </a:r>
            <a:r>
              <a:rPr lang="de-DE" sz="2400" dirty="0" err="1" smtClean="0">
                <a:solidFill>
                  <a:srgbClr val="333399"/>
                </a:solidFill>
                <a:latin typeface="Arial Unicode MS" charset="0"/>
                <a:ea typeface="Arial Unicode MS" charset="0"/>
                <a:cs typeface="Arial Unicode MS" charset="0"/>
              </a:rPr>
              <a:t>Prämillenniarismus</a:t>
            </a:r>
            <a:r>
              <a:rPr lang="de-DE" sz="2400" dirty="0" smtClean="0">
                <a:solidFill>
                  <a:srgbClr val="333399"/>
                </a:solidFill>
                <a:latin typeface="Arial Unicode MS" charset="0"/>
                <a:ea typeface="Arial Unicode MS" charset="0"/>
                <a:cs typeface="Arial Unicode MS" charset="0"/>
              </a:rPr>
              <a:t> </a:t>
            </a:r>
            <a:r>
              <a:rPr lang="de-DE" sz="2400" dirty="0" smtClean="0">
                <a:solidFill>
                  <a:srgbClr val="000000"/>
                </a:solidFill>
                <a:latin typeface="Arial Unicode MS" charset="0"/>
                <a:ea typeface="Arial Unicode MS" charset="0"/>
                <a:cs typeface="Arial Unicode MS" charset="0"/>
              </a:rPr>
              <a:t>(vor dem Millennium).</a:t>
            </a:r>
            <a:endParaRPr lang="de-DE" sz="2400" dirty="0">
              <a:solidFill>
                <a:srgbClr val="333399"/>
              </a:solidFill>
              <a:latin typeface="Arial Unicode MS" charset="0"/>
              <a:ea typeface="Arial Unicode MS" charset="0"/>
              <a:cs typeface="Arial Unicode MS" charset="0"/>
            </a:endParaRPr>
          </a:p>
          <a:p>
            <a:endParaRPr lang="de-DE" sz="1600" dirty="0">
              <a:latin typeface="Arial Unicode MS" charset="0"/>
              <a:ea typeface="Arial Unicode MS" charset="0"/>
              <a:cs typeface="Arial Unicode MS"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endParaRPr lang="de-DE" sz="2400" dirty="0">
              <a:solidFill>
                <a:schemeClr val="accent2"/>
              </a:solidFill>
              <a:latin typeface="Arial Rounded MT Bold" charset="0"/>
            </a:endParaRPr>
          </a:p>
        </p:txBody>
      </p:sp>
      <p:sp>
        <p:nvSpPr>
          <p:cNvPr id="76803" name="Rectangle 3"/>
          <p:cNvSpPr>
            <a:spLocks noGrp="1" noChangeArrowheads="1"/>
          </p:cNvSpPr>
          <p:nvPr>
            <p:ph idx="1"/>
          </p:nvPr>
        </p:nvSpPr>
        <p:spPr/>
        <p:txBody>
          <a:bodyPr/>
          <a:lstStyle/>
          <a:p>
            <a:endParaRPr lang="de-DE" dirty="0" smtClean="0"/>
          </a:p>
          <a:p>
            <a:endParaRPr lang="de-DE" dirty="0" smtClean="0"/>
          </a:p>
          <a:p>
            <a:endParaRPr lang="de-DE" dirty="0" smtClean="0"/>
          </a:p>
          <a:p>
            <a:pPr algn="ctr">
              <a:buNone/>
            </a:pPr>
            <a:r>
              <a:rPr lang="de-DE" sz="4000" dirty="0" smtClean="0">
                <a:solidFill>
                  <a:schemeClr val="accent2"/>
                </a:solidFill>
                <a:latin typeface="Arial Rounded MT Bold" charset="0"/>
              </a:rPr>
              <a:t>Verschiedene Ansichten</a:t>
            </a:r>
            <a:endParaRPr lang="de-DE" sz="4000" dirty="0"/>
          </a:p>
        </p:txBody>
      </p:sp>
      <p:sp>
        <p:nvSpPr>
          <p:cNvPr id="2" name="Foliennummernplatzhalter 1"/>
          <p:cNvSpPr>
            <a:spLocks noGrp="1"/>
          </p:cNvSpPr>
          <p:nvPr>
            <p:ph type="sldNum" sz="quarter" idx="10"/>
          </p:nvPr>
        </p:nvSpPr>
        <p:spPr/>
        <p:txBody>
          <a:bodyPr/>
          <a:lstStyle/>
          <a:p>
            <a:fld id="{7DD2669B-BF32-844C-BC78-07274C26ECA0}"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9552" y="0"/>
            <a:ext cx="8364736" cy="548680"/>
          </a:xfrm>
        </p:spPr>
        <p:txBody>
          <a:bodyPr/>
          <a:lstStyle/>
          <a:p>
            <a:pPr>
              <a:spcBef>
                <a:spcPct val="20000"/>
              </a:spcBef>
              <a:spcAft>
                <a:spcPct val="20000"/>
              </a:spcAft>
            </a:pPr>
            <a:r>
              <a:rPr lang="de-DE" dirty="0" smtClean="0">
                <a:latin typeface="Arial"/>
                <a:cs typeface="Arial"/>
              </a:rPr>
              <a:t>Verschiedene Ansichten</a:t>
            </a:r>
            <a:endParaRPr lang="de-DE" dirty="0"/>
          </a:p>
        </p:txBody>
      </p:sp>
      <p:sp>
        <p:nvSpPr>
          <p:cNvPr id="56323" name="Rectangle 3"/>
          <p:cNvSpPr>
            <a:spLocks noGrp="1" noChangeArrowheads="1"/>
          </p:cNvSpPr>
          <p:nvPr>
            <p:ph idx="1"/>
          </p:nvPr>
        </p:nvSpPr>
        <p:spPr>
          <a:xfrm>
            <a:off x="323528" y="836712"/>
            <a:ext cx="8820472" cy="5040560"/>
          </a:xfrm>
        </p:spPr>
        <p:txBody>
          <a:bodyPr/>
          <a:lstStyle/>
          <a:p>
            <a:pPr>
              <a:lnSpc>
                <a:spcPts val="2900"/>
              </a:lnSpc>
              <a:spcAft>
                <a:spcPts val="1128"/>
              </a:spcAft>
              <a:buFont typeface="Arial"/>
              <a:buChar char="•"/>
            </a:pPr>
            <a:r>
              <a:rPr lang="de-DE" sz="2200" dirty="0">
                <a:latin typeface="Arial Unicode MS" charset="0"/>
                <a:ea typeface="Arial Unicode MS" charset="0"/>
                <a:cs typeface="Arial Unicode MS" charset="0"/>
              </a:rPr>
              <a:t>Der </a:t>
            </a:r>
            <a:r>
              <a:rPr lang="de-DE" sz="2200" dirty="0" err="1" smtClean="0">
                <a:solidFill>
                  <a:srgbClr val="333399"/>
                </a:solidFill>
                <a:latin typeface="Arial Unicode MS" charset="0"/>
                <a:ea typeface="Arial Unicode MS" charset="0"/>
                <a:cs typeface="Arial Unicode MS" charset="0"/>
              </a:rPr>
              <a:t>Amillenniarismus</a:t>
            </a:r>
            <a:r>
              <a:rPr lang="de-DE" sz="2200" dirty="0" smtClean="0">
                <a:solidFill>
                  <a:srgbClr val="333399"/>
                </a:solidFill>
                <a:latin typeface="Arial Unicode MS" charset="0"/>
                <a:ea typeface="Arial Unicode MS" charset="0"/>
                <a:cs typeface="Arial Unicode MS" charset="0"/>
              </a:rPr>
              <a:t> (ab ca. 300 n. Chr.)</a:t>
            </a:r>
            <a:r>
              <a:rPr lang="de-DE" sz="2200" dirty="0" smtClean="0">
                <a:solidFill>
                  <a:schemeClr val="accent2"/>
                </a:solidFill>
                <a:latin typeface="Arial Unicode MS" charset="0"/>
                <a:ea typeface="Arial Unicode MS" charset="0"/>
                <a:cs typeface="Arial Unicode MS" charset="0"/>
              </a:rPr>
              <a:t>:</a:t>
            </a:r>
            <a:endParaRPr lang="de-DE" sz="2200" dirty="0">
              <a:solidFill>
                <a:schemeClr val="accent2"/>
              </a:solidFill>
              <a:latin typeface="Arial Unicode MS" charset="0"/>
              <a:ea typeface="Arial Unicode MS" charset="0"/>
              <a:cs typeface="Arial Unicode MS" charset="0"/>
            </a:endParaRPr>
          </a:p>
          <a:p>
            <a:pPr lvl="1">
              <a:lnSpc>
                <a:spcPts val="2900"/>
              </a:lnSpc>
              <a:spcAft>
                <a:spcPts val="1128"/>
              </a:spcAft>
              <a:buFont typeface="Symbol" charset="2"/>
              <a:buChar char="-"/>
            </a:pPr>
            <a:r>
              <a:rPr lang="de-DE" sz="1800" i="1" dirty="0" smtClean="0">
                <a:solidFill>
                  <a:srgbClr val="333399"/>
                </a:solidFill>
                <a:latin typeface="Arial Unicode MS" charset="0"/>
                <a:ea typeface="Arial Unicode MS" charset="0"/>
                <a:cs typeface="Arial Unicode MS" charset="0"/>
              </a:rPr>
              <a:t> </a:t>
            </a:r>
            <a:r>
              <a:rPr lang="de-DE" sz="2000" i="1" dirty="0" smtClean="0">
                <a:solidFill>
                  <a:srgbClr val="333399"/>
                </a:solidFill>
                <a:latin typeface="Arial Unicode MS" charset="0"/>
                <a:ea typeface="Arial Unicode MS" charset="0"/>
                <a:cs typeface="Arial Unicode MS" charset="0"/>
              </a:rPr>
              <a:t>a</a:t>
            </a:r>
            <a:r>
              <a:rPr lang="de-DE" sz="2000" dirty="0" smtClean="0">
                <a:solidFill>
                  <a:srgbClr val="333399"/>
                </a:solidFill>
                <a:latin typeface="Arial Unicode MS" charset="0"/>
                <a:ea typeface="Arial Unicode MS" charset="0"/>
                <a:cs typeface="Arial Unicode MS" charset="0"/>
              </a:rPr>
              <a:t> = „</a:t>
            </a:r>
            <a:r>
              <a:rPr lang="de-DE" sz="2000" dirty="0">
                <a:solidFill>
                  <a:srgbClr val="333399"/>
                </a:solidFill>
                <a:latin typeface="Arial Unicode MS" charset="0"/>
                <a:ea typeface="Arial Unicode MS" charset="0"/>
                <a:cs typeface="Arial Unicode MS" charset="0"/>
              </a:rPr>
              <a:t>ohne“ </a:t>
            </a:r>
            <a:r>
              <a:rPr lang="de-DE" sz="2000" dirty="0">
                <a:latin typeface="Arial Unicode MS" charset="0"/>
                <a:ea typeface="Arial Unicode MS" charset="0"/>
                <a:cs typeface="Arial Unicode MS" charset="0"/>
              </a:rPr>
              <a:t>und </a:t>
            </a:r>
            <a:r>
              <a:rPr lang="de-DE" sz="2000" i="1" dirty="0">
                <a:solidFill>
                  <a:srgbClr val="333399"/>
                </a:solidFill>
                <a:latin typeface="Arial Unicode MS" charset="0"/>
                <a:ea typeface="Arial Unicode MS" charset="0"/>
                <a:cs typeface="Arial Unicode MS" charset="0"/>
              </a:rPr>
              <a:t>Millennium</a:t>
            </a:r>
            <a:r>
              <a:rPr lang="de-DE" sz="2000" i="1" dirty="0">
                <a:solidFill>
                  <a:schemeClr val="tx2"/>
                </a:solidFill>
                <a:latin typeface="Arial Unicode MS" charset="0"/>
                <a:ea typeface="Arial Unicode MS" charset="0"/>
                <a:cs typeface="Arial Unicode MS" charset="0"/>
              </a:rPr>
              <a:t>: </a:t>
            </a:r>
            <a:r>
              <a:rPr lang="de-DE" sz="2000" dirty="0">
                <a:latin typeface="Arial Unicode MS" charset="0"/>
                <a:ea typeface="Arial Unicode MS" charset="0"/>
                <a:cs typeface="Arial Unicode MS" charset="0"/>
              </a:rPr>
              <a:t>Es gibt </a:t>
            </a:r>
            <a:r>
              <a:rPr lang="de-DE" sz="2000" dirty="0">
                <a:solidFill>
                  <a:srgbClr val="333399"/>
                </a:solidFill>
                <a:latin typeface="Arial Unicode MS" charset="0"/>
                <a:ea typeface="Arial Unicode MS" charset="0"/>
                <a:cs typeface="Arial Unicode MS" charset="0"/>
              </a:rPr>
              <a:t>kein zukünftiges </a:t>
            </a:r>
            <a:r>
              <a:rPr lang="de-DE" sz="2000" dirty="0" smtClean="0">
                <a:solidFill>
                  <a:srgbClr val="333399"/>
                </a:solidFill>
                <a:latin typeface="Arial Unicode MS" charset="0"/>
                <a:ea typeface="Arial Unicode MS" charset="0"/>
                <a:cs typeface="Arial Unicode MS" charset="0"/>
              </a:rPr>
              <a:t>Tausendjähriges </a:t>
            </a:r>
            <a:r>
              <a:rPr lang="de-DE" sz="2000" dirty="0">
                <a:solidFill>
                  <a:srgbClr val="333399"/>
                </a:solidFill>
                <a:latin typeface="Arial Unicode MS" charset="0"/>
                <a:ea typeface="Arial Unicode MS" charset="0"/>
                <a:cs typeface="Arial Unicode MS" charset="0"/>
              </a:rPr>
              <a:t>Reich</a:t>
            </a:r>
            <a:r>
              <a:rPr lang="de-DE" sz="2000" dirty="0" smtClean="0">
                <a:latin typeface="Arial Unicode MS" charset="0"/>
                <a:ea typeface="Arial Unicode MS" charset="0"/>
                <a:cs typeface="Arial Unicode MS" charset="0"/>
              </a:rPr>
              <a:t>.</a:t>
            </a:r>
            <a:endParaRPr lang="de-DE" sz="2000" dirty="0">
              <a:latin typeface="Arial Unicode MS" charset="0"/>
              <a:ea typeface="Arial Unicode MS" charset="0"/>
              <a:cs typeface="Arial Unicode MS" charset="0"/>
            </a:endParaRPr>
          </a:p>
          <a:p>
            <a:pPr lvl="1">
              <a:lnSpc>
                <a:spcPts val="2900"/>
              </a:lnSpc>
              <a:spcAft>
                <a:spcPts val="1128"/>
              </a:spcAft>
              <a:buFont typeface="Symbol" charset="2"/>
              <a:buChar char="-"/>
            </a:pPr>
            <a:r>
              <a:rPr lang="de-DE" sz="2000" dirty="0" smtClean="0">
                <a:solidFill>
                  <a:srgbClr val="333399"/>
                </a:solidFill>
                <a:latin typeface="Arial Unicode MS" charset="0"/>
                <a:ea typeface="Arial Unicode MS" charset="0"/>
                <a:cs typeface="Arial Unicode MS" charset="0"/>
              </a:rPr>
              <a:t> Friedensverheißungen </a:t>
            </a:r>
            <a:r>
              <a:rPr lang="de-DE" sz="2000" dirty="0">
                <a:solidFill>
                  <a:srgbClr val="333399"/>
                </a:solidFill>
                <a:latin typeface="Arial Unicode MS" charset="0"/>
                <a:ea typeface="Arial Unicode MS" charset="0"/>
                <a:cs typeface="Arial Unicode MS" charset="0"/>
              </a:rPr>
              <a:t>des </a:t>
            </a:r>
            <a:r>
              <a:rPr lang="de-DE" sz="2000" dirty="0" smtClean="0">
                <a:solidFill>
                  <a:srgbClr val="333399"/>
                </a:solidFill>
                <a:latin typeface="Arial Unicode MS" charset="0"/>
                <a:ea typeface="Arial Unicode MS" charset="0"/>
                <a:cs typeface="Arial Unicode MS" charset="0"/>
              </a:rPr>
              <a:t>Alten Testaments: Zeitalter </a:t>
            </a:r>
            <a:r>
              <a:rPr lang="de-DE" sz="2000" dirty="0">
                <a:solidFill>
                  <a:srgbClr val="333399"/>
                </a:solidFill>
                <a:latin typeface="Arial Unicode MS" charset="0"/>
                <a:ea typeface="Arial Unicode MS" charset="0"/>
                <a:cs typeface="Arial Unicode MS" charset="0"/>
              </a:rPr>
              <a:t>der Gemeinde </a:t>
            </a:r>
            <a:r>
              <a:rPr lang="de-DE" sz="2000" dirty="0">
                <a:latin typeface="Arial Unicode MS" charset="0"/>
                <a:ea typeface="Arial Unicode MS" charset="0"/>
                <a:cs typeface="Arial Unicode MS" charset="0"/>
              </a:rPr>
              <a:t>oder</a:t>
            </a:r>
            <a:r>
              <a:rPr lang="de-DE" sz="2000" dirty="0" smtClean="0">
                <a:latin typeface="Arial Unicode MS" charset="0"/>
                <a:ea typeface="Arial Unicode MS" charset="0"/>
                <a:cs typeface="Arial Unicode MS" charset="0"/>
              </a:rPr>
              <a:t> die </a:t>
            </a:r>
            <a:r>
              <a:rPr lang="de-DE" sz="2000" dirty="0">
                <a:solidFill>
                  <a:srgbClr val="333399"/>
                </a:solidFill>
                <a:latin typeface="Arial Unicode MS" charset="0"/>
                <a:ea typeface="Arial Unicode MS" charset="0"/>
                <a:cs typeface="Arial Unicode MS" charset="0"/>
              </a:rPr>
              <a:t>Heiligen heute im Himmel</a:t>
            </a:r>
            <a:r>
              <a:rPr lang="de-DE" sz="2000" dirty="0">
                <a:latin typeface="Arial Unicode MS" charset="0"/>
                <a:ea typeface="Arial Unicode MS" charset="0"/>
                <a:cs typeface="Arial Unicode MS" charset="0"/>
              </a:rPr>
              <a:t>.</a:t>
            </a:r>
          </a:p>
          <a:p>
            <a:pPr lvl="1">
              <a:lnSpc>
                <a:spcPts val="2900"/>
              </a:lnSpc>
              <a:spcAft>
                <a:spcPts val="1128"/>
              </a:spcAft>
              <a:buFont typeface="Symbol" charset="2"/>
              <a:buChar char="-"/>
            </a:pPr>
            <a:r>
              <a:rPr lang="de-DE" sz="2000" dirty="0" smtClean="0">
                <a:latin typeface="Arial Unicode MS" charset="0"/>
                <a:ea typeface="Arial Unicode MS" charset="0"/>
                <a:cs typeface="Arial Unicode MS" charset="0"/>
              </a:rPr>
              <a:t> Vor </a:t>
            </a:r>
            <a:r>
              <a:rPr lang="de-DE" sz="2000" dirty="0">
                <a:latin typeface="Arial Unicode MS" charset="0"/>
                <a:ea typeface="Arial Unicode MS" charset="0"/>
                <a:cs typeface="Arial Unicode MS" charset="0"/>
              </a:rPr>
              <a:t>allem durch </a:t>
            </a:r>
            <a:r>
              <a:rPr lang="de-DE" sz="2000" dirty="0">
                <a:solidFill>
                  <a:srgbClr val="333399"/>
                </a:solidFill>
                <a:latin typeface="Arial Unicode MS" charset="0"/>
                <a:ea typeface="Arial Unicode MS" charset="0"/>
                <a:cs typeface="Arial Unicode MS" charset="0"/>
              </a:rPr>
              <a:t>Augustinus</a:t>
            </a:r>
            <a:r>
              <a:rPr lang="de-DE" sz="2000" dirty="0">
                <a:solidFill>
                  <a:srgbClr val="0000FF"/>
                </a:solidFill>
                <a:latin typeface="Arial Unicode MS" charset="0"/>
                <a:ea typeface="Arial Unicode MS" charset="0"/>
                <a:cs typeface="Arial Unicode MS" charset="0"/>
              </a:rPr>
              <a:t> </a:t>
            </a:r>
            <a:r>
              <a:rPr lang="de-DE" sz="2000" dirty="0">
                <a:latin typeface="Arial Unicode MS" charset="0"/>
                <a:ea typeface="Arial Unicode MS" charset="0"/>
                <a:cs typeface="Arial Unicode MS" charset="0"/>
              </a:rPr>
              <a:t>(</a:t>
            </a:r>
            <a:r>
              <a:rPr lang="de-DE" sz="2000" dirty="0" smtClean="0">
                <a:latin typeface="Arial Unicode MS" charset="0"/>
                <a:ea typeface="Arial Unicode MS" charset="0"/>
                <a:cs typeface="Arial Unicode MS" charset="0"/>
              </a:rPr>
              <a:t>354–430 </a:t>
            </a:r>
            <a:r>
              <a:rPr lang="de-DE" sz="2000" dirty="0">
                <a:latin typeface="Arial Unicode MS" charset="0"/>
                <a:ea typeface="Arial Unicode MS" charset="0"/>
                <a:cs typeface="Arial Unicode MS" charset="0"/>
              </a:rPr>
              <a:t>n. Chr.) </a:t>
            </a:r>
            <a:r>
              <a:rPr lang="de-DE" sz="2000" dirty="0" smtClean="0">
                <a:latin typeface="Arial Unicode MS" charset="0"/>
                <a:ea typeface="Arial Unicode MS" charset="0"/>
                <a:cs typeface="Arial Unicode MS" charset="0"/>
              </a:rPr>
              <a:t>geprägt (</a:t>
            </a:r>
            <a:r>
              <a:rPr lang="de-DE" sz="2000" dirty="0">
                <a:latin typeface="Arial Unicode MS" charset="0"/>
                <a:ea typeface="Arial Unicode MS" charset="0"/>
                <a:cs typeface="Arial Unicode MS" charset="0"/>
              </a:rPr>
              <a:t>das Röm. Reich wurde damals „christlich“!), auch </a:t>
            </a:r>
            <a:r>
              <a:rPr lang="de-DE" sz="2000" dirty="0" smtClean="0">
                <a:solidFill>
                  <a:schemeClr val="accent2"/>
                </a:solidFill>
                <a:latin typeface="Arial Unicode MS" charset="0"/>
                <a:ea typeface="Arial Unicode MS" charset="0"/>
                <a:cs typeface="Arial Unicode MS" charset="0"/>
              </a:rPr>
              <a:t>Reformatoren</a:t>
            </a:r>
            <a:r>
              <a:rPr lang="de-DE" sz="2000" dirty="0" smtClean="0">
                <a:latin typeface="Arial Unicode MS" charset="0"/>
                <a:ea typeface="Arial Unicode MS" charset="0"/>
                <a:cs typeface="Arial Unicode MS" charset="0"/>
              </a:rPr>
              <a:t>.</a:t>
            </a:r>
            <a:endParaRPr lang="de-DE" sz="2000" dirty="0">
              <a:latin typeface="Arial Unicode MS" charset="0"/>
              <a:ea typeface="Arial Unicode MS" charset="0"/>
              <a:cs typeface="Arial Unicode MS" charset="0"/>
            </a:endParaRPr>
          </a:p>
          <a:p>
            <a:pPr lvl="1">
              <a:lnSpc>
                <a:spcPts val="2900"/>
              </a:lnSpc>
              <a:spcAft>
                <a:spcPts val="1128"/>
              </a:spcAft>
              <a:buFont typeface="Symbol" charset="2"/>
              <a:buChar char="-"/>
            </a:pPr>
            <a:r>
              <a:rPr lang="de-DE" sz="2000" dirty="0" smtClean="0">
                <a:latin typeface="Arial Unicode MS" charset="0"/>
                <a:ea typeface="Arial Unicode MS" charset="0"/>
                <a:cs typeface="Arial Unicode MS" charset="0"/>
              </a:rPr>
              <a:t> 1000 </a:t>
            </a:r>
            <a:r>
              <a:rPr lang="de-DE" sz="2000" dirty="0">
                <a:latin typeface="Arial Unicode MS" charset="0"/>
                <a:ea typeface="Arial Unicode MS" charset="0"/>
                <a:cs typeface="Arial Unicode MS" charset="0"/>
              </a:rPr>
              <a:t>Jahre</a:t>
            </a:r>
            <a:r>
              <a:rPr lang="de-DE" sz="2000" dirty="0" smtClean="0">
                <a:latin typeface="Arial Unicode MS" charset="0"/>
                <a:ea typeface="Arial Unicode MS" charset="0"/>
                <a:cs typeface="Arial Unicode MS" charset="0"/>
              </a:rPr>
              <a:t> </a:t>
            </a:r>
            <a:r>
              <a:rPr lang="de-DE" sz="2000" dirty="0" smtClean="0">
                <a:solidFill>
                  <a:srgbClr val="333399"/>
                </a:solidFill>
                <a:latin typeface="Arial Unicode MS" charset="0"/>
                <a:ea typeface="Arial Unicode MS" charset="0"/>
                <a:cs typeface="Arial Unicode MS" charset="0"/>
              </a:rPr>
              <a:t>wörtlich</a:t>
            </a:r>
            <a:r>
              <a:rPr lang="de-DE" sz="2000" dirty="0" smtClean="0">
                <a:solidFill>
                  <a:srgbClr val="0000FF"/>
                </a:solidFill>
                <a:latin typeface="Arial Unicode MS" charset="0"/>
                <a:ea typeface="Arial Unicode MS" charset="0"/>
                <a:cs typeface="Arial Unicode MS" charset="0"/>
              </a:rPr>
              <a:t> </a:t>
            </a:r>
            <a:r>
              <a:rPr lang="de-DE" sz="2000" dirty="0">
                <a:latin typeface="Arial Unicode MS" charset="0"/>
                <a:ea typeface="Arial Unicode MS" charset="0"/>
                <a:cs typeface="Arial Unicode MS" charset="0"/>
              </a:rPr>
              <a:t>verstanden, dann „</a:t>
            </a:r>
            <a:r>
              <a:rPr lang="de-DE" sz="2000" dirty="0">
                <a:solidFill>
                  <a:srgbClr val="333399"/>
                </a:solidFill>
                <a:latin typeface="Arial Unicode MS" charset="0"/>
                <a:ea typeface="Arial Unicode MS" charset="0"/>
                <a:cs typeface="Arial Unicode MS" charset="0"/>
              </a:rPr>
              <a:t>geistlich</a:t>
            </a:r>
            <a:r>
              <a:rPr lang="de-DE" sz="2000" dirty="0">
                <a:latin typeface="Arial Unicode MS" charset="0"/>
                <a:ea typeface="Arial Unicode MS" charset="0"/>
                <a:cs typeface="Arial Unicode MS" charset="0"/>
              </a:rPr>
              <a:t>“.</a:t>
            </a:r>
          </a:p>
          <a:p>
            <a:pPr lvl="1">
              <a:lnSpc>
                <a:spcPts val="2900"/>
              </a:lnSpc>
              <a:spcAft>
                <a:spcPts val="1128"/>
              </a:spcAft>
              <a:buFont typeface="Symbol" charset="2"/>
              <a:buChar char="-"/>
            </a:pPr>
            <a:r>
              <a:rPr lang="de-DE" sz="2000" dirty="0" smtClean="0">
                <a:latin typeface="Arial Unicode MS" charset="0"/>
                <a:ea typeface="Arial Unicode MS" charset="0"/>
                <a:cs typeface="Arial Unicode MS" charset="0"/>
              </a:rPr>
              <a:t> Bereits </a:t>
            </a:r>
            <a:r>
              <a:rPr lang="de-DE" sz="2000" dirty="0">
                <a:solidFill>
                  <a:srgbClr val="333399"/>
                </a:solidFill>
                <a:latin typeface="Arial Unicode MS" charset="0"/>
                <a:ea typeface="Arial Unicode MS" charset="0"/>
                <a:cs typeface="Arial Unicode MS" charset="0"/>
              </a:rPr>
              <a:t>Eusebius kritisiert </a:t>
            </a:r>
            <a:r>
              <a:rPr lang="de-DE" sz="2000" dirty="0" err="1">
                <a:solidFill>
                  <a:srgbClr val="333399"/>
                </a:solidFill>
                <a:latin typeface="Arial Unicode MS" charset="0"/>
                <a:ea typeface="Arial Unicode MS" charset="0"/>
                <a:cs typeface="Arial Unicode MS" charset="0"/>
              </a:rPr>
              <a:t>Papias</a:t>
            </a:r>
            <a:r>
              <a:rPr lang="de-DE" sz="2000" dirty="0">
                <a:solidFill>
                  <a:srgbClr val="333399"/>
                </a:solidFill>
                <a:latin typeface="Arial Unicode MS" charset="0"/>
                <a:ea typeface="Arial Unicode MS" charset="0"/>
                <a:cs typeface="Arial Unicode MS" charset="0"/>
              </a:rPr>
              <a:t> </a:t>
            </a:r>
            <a:r>
              <a:rPr lang="de-DE" sz="2000" dirty="0">
                <a:latin typeface="Arial Unicode MS" charset="0"/>
                <a:ea typeface="Arial Unicode MS" charset="0"/>
                <a:cs typeface="Arial Unicode MS" charset="0"/>
              </a:rPr>
              <a:t>(ca. </a:t>
            </a:r>
            <a:r>
              <a:rPr lang="de-DE" sz="2000" dirty="0" smtClean="0">
                <a:latin typeface="Arial Unicode MS" charset="0"/>
                <a:ea typeface="Arial Unicode MS" charset="0"/>
                <a:cs typeface="Arial Unicode MS" charset="0"/>
              </a:rPr>
              <a:t>110/120 </a:t>
            </a:r>
            <a:r>
              <a:rPr lang="de-DE" sz="2000" dirty="0">
                <a:latin typeface="Arial Unicode MS" charset="0"/>
                <a:ea typeface="Arial Unicode MS" charset="0"/>
                <a:cs typeface="Arial Unicode MS" charset="0"/>
              </a:rPr>
              <a:t>n. Chr.; Schüler des Apostels Johannes</a:t>
            </a:r>
            <a:r>
              <a:rPr lang="de-DE" sz="2000" dirty="0" smtClean="0">
                <a:latin typeface="Arial Unicode MS" charset="0"/>
                <a:ea typeface="Arial Unicode MS" charset="0"/>
                <a:cs typeface="Arial Unicode MS" charset="0"/>
              </a:rPr>
              <a:t>).</a:t>
            </a:r>
            <a:endParaRPr lang="de-DE" sz="2000" dirty="0">
              <a:latin typeface="Arial Unicode MS" charset="0"/>
              <a:ea typeface="Arial Unicode MS" charset="0"/>
              <a:cs typeface="Arial Unicode MS"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7544" y="0"/>
            <a:ext cx="8288536" cy="655319"/>
          </a:xfrm>
        </p:spPr>
        <p:txBody>
          <a:bodyPr/>
          <a:lstStyle/>
          <a:p>
            <a:pPr>
              <a:spcBef>
                <a:spcPct val="20000"/>
              </a:spcBef>
              <a:spcAft>
                <a:spcPct val="20000"/>
              </a:spcAft>
            </a:pPr>
            <a:r>
              <a:rPr lang="de-DE" dirty="0">
                <a:latin typeface="Arial"/>
                <a:cs typeface="Arial"/>
              </a:rPr>
              <a:t>Verschiedene Ansichten</a:t>
            </a:r>
            <a:endParaRPr lang="de-DE" dirty="0"/>
          </a:p>
        </p:txBody>
      </p:sp>
      <p:sp>
        <p:nvSpPr>
          <p:cNvPr id="57347" name="Rectangle 3"/>
          <p:cNvSpPr>
            <a:spLocks noGrp="1" noChangeArrowheads="1"/>
          </p:cNvSpPr>
          <p:nvPr>
            <p:ph idx="1"/>
          </p:nvPr>
        </p:nvSpPr>
        <p:spPr>
          <a:xfrm>
            <a:off x="323528" y="764704"/>
            <a:ext cx="8820472" cy="5256584"/>
          </a:xfrm>
        </p:spPr>
        <p:txBody>
          <a:bodyPr/>
          <a:lstStyle/>
          <a:p>
            <a:pPr>
              <a:lnSpc>
                <a:spcPts val="3340"/>
              </a:lnSpc>
              <a:spcBef>
                <a:spcPts val="1303"/>
              </a:spcBef>
              <a:spcAft>
                <a:spcPts val="576"/>
              </a:spcAft>
              <a:buFont typeface="Arial"/>
              <a:buChar char="•"/>
            </a:pPr>
            <a:r>
              <a:rPr lang="de-DE" sz="2400" dirty="0">
                <a:latin typeface="Arial Unicode MS" charset="0"/>
                <a:ea typeface="Arial Unicode MS" charset="0"/>
                <a:cs typeface="Arial Unicode MS" charset="0"/>
              </a:rPr>
              <a:t>Der </a:t>
            </a:r>
            <a:r>
              <a:rPr lang="de-DE" sz="2400" dirty="0" err="1" smtClean="0">
                <a:solidFill>
                  <a:srgbClr val="333399"/>
                </a:solidFill>
                <a:latin typeface="Arial Unicode MS" charset="0"/>
                <a:ea typeface="Arial Unicode MS" charset="0"/>
                <a:cs typeface="Arial Unicode MS" charset="0"/>
              </a:rPr>
              <a:t>Postmillenniarismus</a:t>
            </a:r>
            <a:r>
              <a:rPr lang="de-DE" sz="2400" dirty="0" smtClean="0">
                <a:solidFill>
                  <a:srgbClr val="333399"/>
                </a:solidFill>
                <a:latin typeface="Arial Unicode MS" charset="0"/>
                <a:ea typeface="Arial Unicode MS" charset="0"/>
                <a:cs typeface="Arial Unicode MS" charset="0"/>
              </a:rPr>
              <a:t> (kaum vor dem 12. Jh. n. Chr.)</a:t>
            </a:r>
            <a:r>
              <a:rPr lang="de-DE" sz="2400" dirty="0" smtClean="0">
                <a:latin typeface="Arial Unicode MS" charset="0"/>
                <a:ea typeface="Arial Unicode MS" charset="0"/>
                <a:cs typeface="Arial Unicode MS" charset="0"/>
              </a:rPr>
              <a:t>:</a:t>
            </a:r>
            <a:endParaRPr lang="de-DE" sz="2400" dirty="0">
              <a:latin typeface="Arial Unicode MS" charset="0"/>
              <a:ea typeface="Arial Unicode MS" charset="0"/>
              <a:cs typeface="Arial Unicode MS" charset="0"/>
            </a:endParaRPr>
          </a:p>
          <a:p>
            <a:pPr lvl="1">
              <a:lnSpc>
                <a:spcPts val="3340"/>
              </a:lnSpc>
              <a:spcBef>
                <a:spcPts val="1303"/>
              </a:spcBef>
              <a:spcAft>
                <a:spcPts val="576"/>
              </a:spcAft>
              <a:buFont typeface="Symbol" charset="2"/>
              <a:buChar char="-"/>
            </a:pPr>
            <a:r>
              <a:rPr lang="de-DE" sz="2200" i="1" dirty="0" smtClean="0">
                <a:solidFill>
                  <a:srgbClr val="333399"/>
                </a:solidFill>
                <a:latin typeface="Arial Unicode MS" charset="0"/>
                <a:ea typeface="Arial Unicode MS" charset="0"/>
                <a:cs typeface="Arial Unicode MS" charset="0"/>
              </a:rPr>
              <a:t> </a:t>
            </a:r>
            <a:r>
              <a:rPr lang="de-DE" sz="2200" i="1" dirty="0" err="1" smtClean="0">
                <a:solidFill>
                  <a:srgbClr val="333399"/>
                </a:solidFill>
                <a:latin typeface="Arial Unicode MS" charset="0"/>
                <a:ea typeface="Arial Unicode MS" charset="0"/>
                <a:cs typeface="Arial Unicode MS" charset="0"/>
              </a:rPr>
              <a:t>post</a:t>
            </a:r>
            <a:r>
              <a:rPr lang="de-DE" sz="2200" dirty="0" smtClean="0">
                <a:solidFill>
                  <a:srgbClr val="333399"/>
                </a:solidFill>
                <a:latin typeface="Arial Unicode MS" charset="0"/>
                <a:ea typeface="Arial Unicode MS" charset="0"/>
                <a:cs typeface="Arial Unicode MS" charset="0"/>
              </a:rPr>
              <a:t> = „</a:t>
            </a:r>
            <a:r>
              <a:rPr lang="de-DE" sz="2200" dirty="0">
                <a:solidFill>
                  <a:srgbClr val="333399"/>
                </a:solidFill>
                <a:latin typeface="Arial Unicode MS" charset="0"/>
                <a:ea typeface="Arial Unicode MS" charset="0"/>
                <a:cs typeface="Arial Unicode MS" charset="0"/>
              </a:rPr>
              <a:t>nach“ </a:t>
            </a:r>
            <a:r>
              <a:rPr lang="de-DE" sz="2200" dirty="0">
                <a:latin typeface="Arial Unicode MS" charset="0"/>
                <a:ea typeface="Arial Unicode MS" charset="0"/>
                <a:cs typeface="Arial Unicode MS" charset="0"/>
              </a:rPr>
              <a:t>und </a:t>
            </a:r>
            <a:r>
              <a:rPr lang="de-DE" sz="2200" i="1" dirty="0">
                <a:solidFill>
                  <a:srgbClr val="333399"/>
                </a:solidFill>
                <a:latin typeface="Arial Unicode MS" charset="0"/>
                <a:ea typeface="Arial Unicode MS" charset="0"/>
                <a:cs typeface="Arial Unicode MS" charset="0"/>
              </a:rPr>
              <a:t>Millennium</a:t>
            </a:r>
            <a:r>
              <a:rPr lang="de-DE" sz="2200" dirty="0">
                <a:solidFill>
                  <a:srgbClr val="333399"/>
                </a:solidFill>
                <a:latin typeface="Arial Unicode MS" charset="0"/>
                <a:ea typeface="Arial Unicode MS" charset="0"/>
                <a:cs typeface="Arial Unicode MS" charset="0"/>
              </a:rPr>
              <a:t>:</a:t>
            </a:r>
            <a:r>
              <a:rPr lang="de-DE" sz="2200" dirty="0" smtClean="0">
                <a:solidFill>
                  <a:srgbClr val="333399"/>
                </a:solidFill>
                <a:latin typeface="Arial Unicode MS" charset="0"/>
                <a:ea typeface="Arial Unicode MS" charset="0"/>
                <a:cs typeface="Arial Unicode MS" charset="0"/>
              </a:rPr>
              <a:t> Nach </a:t>
            </a:r>
            <a:r>
              <a:rPr lang="de-DE" sz="2200" dirty="0">
                <a:solidFill>
                  <a:srgbClr val="333399"/>
                </a:solidFill>
                <a:latin typeface="Arial Unicode MS" charset="0"/>
                <a:ea typeface="Arial Unicode MS" charset="0"/>
                <a:cs typeface="Arial Unicode MS" charset="0"/>
              </a:rPr>
              <a:t>dem Tausendjährigen </a:t>
            </a:r>
            <a:r>
              <a:rPr lang="de-DE" sz="2200" dirty="0" smtClean="0">
                <a:solidFill>
                  <a:srgbClr val="333399"/>
                </a:solidFill>
                <a:latin typeface="Arial Unicode MS" charset="0"/>
                <a:ea typeface="Arial Unicode MS" charset="0"/>
                <a:cs typeface="Arial Unicode MS" charset="0"/>
              </a:rPr>
              <a:t>Reich</a:t>
            </a:r>
            <a:r>
              <a:rPr lang="de-DE" sz="2200" dirty="0">
                <a:latin typeface="Arial Unicode MS" charset="0"/>
                <a:ea typeface="Arial Unicode MS" charset="0"/>
                <a:cs typeface="Arial Unicode MS" charset="0"/>
              </a:rPr>
              <a:t> </a:t>
            </a:r>
            <a:r>
              <a:rPr lang="de-DE" sz="2200" dirty="0" smtClean="0">
                <a:latin typeface="Arial Unicode MS" charset="0"/>
                <a:ea typeface="Arial Unicode MS" charset="0"/>
                <a:cs typeface="Arial Unicode MS" charset="0"/>
              </a:rPr>
              <a:t>kommt Jesus wieder.</a:t>
            </a:r>
          </a:p>
          <a:p>
            <a:pPr lvl="1">
              <a:lnSpc>
                <a:spcPts val="3340"/>
              </a:lnSpc>
              <a:spcBef>
                <a:spcPts val="1303"/>
              </a:spcBef>
              <a:spcAft>
                <a:spcPts val="576"/>
              </a:spcAft>
              <a:buFont typeface="Symbol" charset="2"/>
              <a:buChar char="-"/>
            </a:pPr>
            <a:r>
              <a:rPr lang="de-DE" sz="2200" dirty="0" smtClean="0">
                <a:solidFill>
                  <a:srgbClr val="333399"/>
                </a:solidFill>
                <a:latin typeface="Arial Unicode MS" charset="0"/>
                <a:ea typeface="Arial Unicode MS" charset="0"/>
                <a:cs typeface="Arial Unicode MS" charset="0"/>
              </a:rPr>
              <a:t> Auferstehung</a:t>
            </a:r>
            <a:r>
              <a:rPr lang="de-DE" sz="2200" dirty="0" smtClean="0">
                <a:solidFill>
                  <a:srgbClr val="0000FF"/>
                </a:solidFill>
                <a:latin typeface="Arial Unicode MS" charset="0"/>
                <a:ea typeface="Arial Unicode MS" charset="0"/>
                <a:cs typeface="Arial Unicode MS" charset="0"/>
              </a:rPr>
              <a:t> </a:t>
            </a:r>
            <a:r>
              <a:rPr lang="de-DE" sz="2200" dirty="0" smtClean="0">
                <a:latin typeface="Arial Unicode MS" charset="0"/>
                <a:ea typeface="Arial Unicode MS" charset="0"/>
                <a:cs typeface="Arial Unicode MS" charset="0"/>
              </a:rPr>
              <a:t>der Gläubigen nach der Wiederkunft Jesu (</a:t>
            </a:r>
            <a:r>
              <a:rPr lang="de-DE" sz="2200" dirty="0">
                <a:latin typeface="Arial Unicode MS" charset="0"/>
                <a:ea typeface="Arial Unicode MS" charset="0"/>
                <a:cs typeface="Arial Unicode MS" charset="0"/>
              </a:rPr>
              <a:t>wie </a:t>
            </a:r>
            <a:r>
              <a:rPr lang="de-DE" sz="2200" dirty="0" err="1">
                <a:latin typeface="Arial Unicode MS" charset="0"/>
                <a:ea typeface="Arial Unicode MS" charset="0"/>
                <a:cs typeface="Arial Unicode MS" charset="0"/>
              </a:rPr>
              <a:t>Amillenniarismus</a:t>
            </a:r>
            <a:r>
              <a:rPr lang="de-DE" sz="2200" dirty="0">
                <a:latin typeface="Arial Unicode MS" charset="0"/>
                <a:ea typeface="Arial Unicode MS" charset="0"/>
                <a:cs typeface="Arial Unicode MS" charset="0"/>
              </a:rPr>
              <a:t>).</a:t>
            </a:r>
            <a:endParaRPr lang="de-DE" sz="2200" dirty="0" smtClean="0">
              <a:latin typeface="Arial Unicode MS" charset="0"/>
              <a:ea typeface="Arial Unicode MS" charset="0"/>
              <a:cs typeface="Arial Unicode MS" charset="0"/>
            </a:endParaRPr>
          </a:p>
          <a:p>
            <a:pPr lvl="1">
              <a:lnSpc>
                <a:spcPts val="3340"/>
              </a:lnSpc>
              <a:spcBef>
                <a:spcPts val="1303"/>
              </a:spcBef>
              <a:spcAft>
                <a:spcPts val="576"/>
              </a:spcAft>
              <a:buFont typeface="Symbol" charset="2"/>
              <a:buChar char="-"/>
            </a:pPr>
            <a:r>
              <a:rPr lang="de-DE" sz="2200" dirty="0" smtClean="0">
                <a:latin typeface="Arial Unicode MS" charset="0"/>
                <a:ea typeface="Arial Unicode MS" charset="0"/>
                <a:cs typeface="Arial Unicode MS" charset="0"/>
              </a:rPr>
              <a:t> Reich Gottes wird durch </a:t>
            </a:r>
            <a:r>
              <a:rPr lang="de-DE" sz="2200" dirty="0" smtClean="0">
                <a:solidFill>
                  <a:srgbClr val="333399"/>
                </a:solidFill>
                <a:latin typeface="Arial Unicode MS" charset="0"/>
                <a:ea typeface="Arial Unicode MS" charset="0"/>
                <a:cs typeface="Arial Unicode MS" charset="0"/>
              </a:rPr>
              <a:t>Verkündigung </a:t>
            </a:r>
            <a:r>
              <a:rPr lang="de-DE" sz="2200" dirty="0" smtClean="0">
                <a:latin typeface="Arial Unicode MS" charset="0"/>
                <a:ea typeface="Arial Unicode MS" charset="0"/>
                <a:cs typeface="Arial Unicode MS" charset="0"/>
              </a:rPr>
              <a:t>und </a:t>
            </a:r>
            <a:r>
              <a:rPr lang="de-DE" sz="2200" dirty="0" smtClean="0">
                <a:solidFill>
                  <a:srgbClr val="333399"/>
                </a:solidFill>
                <a:latin typeface="Arial Unicode MS" charset="0"/>
                <a:ea typeface="Arial Unicode MS" charset="0"/>
                <a:cs typeface="Arial Unicode MS" charset="0"/>
              </a:rPr>
              <a:t>Wirken </a:t>
            </a:r>
            <a:r>
              <a:rPr lang="de-DE" sz="2200" dirty="0">
                <a:solidFill>
                  <a:srgbClr val="333399"/>
                </a:solidFill>
                <a:latin typeface="Arial Unicode MS" charset="0"/>
                <a:ea typeface="Arial Unicode MS" charset="0"/>
                <a:cs typeface="Arial Unicode MS" charset="0"/>
              </a:rPr>
              <a:t>des</a:t>
            </a:r>
            <a:r>
              <a:rPr lang="de-DE" sz="2200" dirty="0" smtClean="0">
                <a:solidFill>
                  <a:srgbClr val="333399"/>
                </a:solidFill>
                <a:latin typeface="Arial Unicode MS" charset="0"/>
                <a:ea typeface="Arial Unicode MS" charset="0"/>
                <a:cs typeface="Arial Unicode MS" charset="0"/>
              </a:rPr>
              <a:t> Geistes in </a:t>
            </a:r>
            <a:r>
              <a:rPr lang="de-DE" sz="2200" dirty="0">
                <a:solidFill>
                  <a:srgbClr val="333399"/>
                </a:solidFill>
                <a:latin typeface="Arial Unicode MS" charset="0"/>
                <a:ea typeface="Arial Unicode MS" charset="0"/>
                <a:cs typeface="Arial Unicode MS" charset="0"/>
              </a:rPr>
              <a:t>den Herzen ausgebreitet</a:t>
            </a:r>
            <a:r>
              <a:rPr lang="de-DE" sz="2200" dirty="0">
                <a:latin typeface="Arial Unicode MS" charset="0"/>
                <a:ea typeface="Arial Unicode MS" charset="0"/>
                <a:cs typeface="Arial Unicode MS" charset="0"/>
              </a:rPr>
              <a:t>.</a:t>
            </a:r>
          </a:p>
          <a:p>
            <a:pPr lvl="2">
              <a:lnSpc>
                <a:spcPts val="3340"/>
              </a:lnSpc>
              <a:spcBef>
                <a:spcPts val="1303"/>
              </a:spcBef>
              <a:spcAft>
                <a:spcPts val="576"/>
              </a:spcAft>
              <a:buFont typeface="Wingdings" charset="2"/>
              <a:buChar char="§"/>
            </a:pPr>
            <a:r>
              <a:rPr lang="de-DE" sz="1900" dirty="0" smtClean="0">
                <a:latin typeface="Arial Unicode MS" charset="0"/>
                <a:ea typeface="Arial Unicode MS" charset="0"/>
                <a:cs typeface="Arial Unicode MS" charset="0"/>
              </a:rPr>
              <a:t> D. h</a:t>
            </a:r>
            <a:r>
              <a:rPr lang="de-DE" sz="1900" dirty="0">
                <a:latin typeface="Arial Unicode MS" charset="0"/>
                <a:ea typeface="Arial Unicode MS" charset="0"/>
                <a:cs typeface="Arial Unicode MS" charset="0"/>
              </a:rPr>
              <a:t>. durch die </a:t>
            </a:r>
            <a:r>
              <a:rPr lang="de-DE" sz="1900" dirty="0">
                <a:solidFill>
                  <a:srgbClr val="333399"/>
                </a:solidFill>
                <a:latin typeface="Arial Unicode MS" charset="0"/>
                <a:ea typeface="Arial Unicode MS" charset="0"/>
                <a:cs typeface="Arial Unicode MS" charset="0"/>
              </a:rPr>
              <a:t>Erfüllung des </a:t>
            </a:r>
            <a:r>
              <a:rPr lang="de-DE" sz="1900" dirty="0" smtClean="0">
                <a:solidFill>
                  <a:srgbClr val="333399"/>
                </a:solidFill>
                <a:latin typeface="Arial Unicode MS" charset="0"/>
                <a:ea typeface="Arial Unicode MS" charset="0"/>
                <a:cs typeface="Arial Unicode MS" charset="0"/>
              </a:rPr>
              <a:t>Missionsbefehls</a:t>
            </a:r>
            <a:r>
              <a:rPr lang="de-DE" sz="1900" dirty="0" smtClean="0">
                <a:latin typeface="Arial Unicode MS" charset="0"/>
                <a:ea typeface="Arial Unicode MS" charset="0"/>
                <a:cs typeface="Arial Unicode MS" charset="0"/>
              </a:rPr>
              <a:t>.</a:t>
            </a:r>
            <a:endParaRPr lang="de-DE" sz="1900" dirty="0">
              <a:latin typeface="Arial Unicode MS" charset="0"/>
              <a:ea typeface="Arial Unicode MS" charset="0"/>
              <a:cs typeface="Arial Unicode MS" charset="0"/>
            </a:endParaRPr>
          </a:p>
          <a:p>
            <a:pPr lvl="2">
              <a:lnSpc>
                <a:spcPts val="3340"/>
              </a:lnSpc>
              <a:spcBef>
                <a:spcPts val="1303"/>
              </a:spcBef>
              <a:spcAft>
                <a:spcPts val="576"/>
              </a:spcAft>
              <a:buFont typeface="Wingdings" charset="2"/>
              <a:buChar char="§"/>
            </a:pPr>
            <a:r>
              <a:rPr lang="de-DE" sz="1900" dirty="0" smtClean="0">
                <a:latin typeface="Arial Unicode MS" charset="0"/>
                <a:ea typeface="Arial Unicode MS" charset="0"/>
                <a:cs typeface="Arial Unicode MS" charset="0"/>
              </a:rPr>
              <a:t> Die </a:t>
            </a:r>
            <a:r>
              <a:rPr lang="de-DE" sz="1900" dirty="0">
                <a:solidFill>
                  <a:srgbClr val="333399"/>
                </a:solidFill>
                <a:latin typeface="Arial Unicode MS" charset="0"/>
                <a:ea typeface="Arial Unicode MS" charset="0"/>
                <a:cs typeface="Arial Unicode MS" charset="0"/>
              </a:rPr>
              <a:t>Mehrheit der Menschen wird zum Glauben </a:t>
            </a:r>
            <a:r>
              <a:rPr lang="de-DE" sz="1900" dirty="0" smtClean="0">
                <a:solidFill>
                  <a:srgbClr val="333399"/>
                </a:solidFill>
                <a:latin typeface="Arial Unicode MS" charset="0"/>
                <a:ea typeface="Arial Unicode MS" charset="0"/>
                <a:cs typeface="Arial Unicode MS" charset="0"/>
              </a:rPr>
              <a:t>kommen</a:t>
            </a:r>
            <a:r>
              <a:rPr lang="de-DE" sz="1900" dirty="0" smtClean="0">
                <a:latin typeface="Arial Unicode MS" charset="0"/>
                <a:ea typeface="Arial Unicode MS" charset="0"/>
                <a:cs typeface="Arial Unicode MS" charset="0"/>
              </a:rPr>
              <a:t>.</a:t>
            </a:r>
            <a:endParaRPr lang="de-DE" sz="1900" dirty="0">
              <a:latin typeface="Arial Unicode MS" charset="0"/>
              <a:ea typeface="Arial Unicode MS" charset="0"/>
              <a:cs typeface="Arial Unicode MS" charset="0"/>
            </a:endParaRPr>
          </a:p>
        </p:txBody>
      </p:sp>
      <p:sp>
        <p:nvSpPr>
          <p:cNvPr id="2" name="Foliennummernplatzhalter 1"/>
          <p:cNvSpPr>
            <a:spLocks noGrp="1"/>
          </p:cNvSpPr>
          <p:nvPr>
            <p:ph type="sldNum" sz="quarter" idx="10"/>
          </p:nvPr>
        </p:nvSpPr>
        <p:spPr/>
        <p:txBody>
          <a:bodyPr/>
          <a:lstStyle/>
          <a:p>
            <a:fld id="{7DD2669B-BF32-844C-BC78-07274C26ECA0}"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3568" y="0"/>
            <a:ext cx="8144520" cy="548680"/>
          </a:xfrm>
        </p:spPr>
        <p:txBody>
          <a:bodyPr/>
          <a:lstStyle/>
          <a:p>
            <a:pPr>
              <a:spcBef>
                <a:spcPct val="20000"/>
              </a:spcBef>
              <a:spcAft>
                <a:spcPct val="20000"/>
              </a:spcAft>
            </a:pPr>
            <a:r>
              <a:rPr lang="de-DE" dirty="0">
                <a:latin typeface="Arial"/>
                <a:cs typeface="Arial"/>
              </a:rPr>
              <a:t>Verschiedene Ansichten</a:t>
            </a:r>
            <a:endParaRPr lang="de-DE" dirty="0"/>
          </a:p>
        </p:txBody>
      </p:sp>
      <p:sp>
        <p:nvSpPr>
          <p:cNvPr id="58371" name="Rectangle 3"/>
          <p:cNvSpPr>
            <a:spLocks noGrp="1" noChangeArrowheads="1"/>
          </p:cNvSpPr>
          <p:nvPr>
            <p:ph idx="1"/>
          </p:nvPr>
        </p:nvSpPr>
        <p:spPr>
          <a:xfrm>
            <a:off x="323528" y="764704"/>
            <a:ext cx="8712968" cy="5184576"/>
          </a:xfrm>
        </p:spPr>
        <p:txBody>
          <a:bodyPr/>
          <a:lstStyle/>
          <a:p>
            <a:pPr>
              <a:lnSpc>
                <a:spcPts val="3280"/>
              </a:lnSpc>
              <a:spcAft>
                <a:spcPts val="1176"/>
              </a:spcAft>
              <a:buFont typeface="Arial"/>
              <a:buChar char="•"/>
            </a:pPr>
            <a:r>
              <a:rPr lang="de-DE" sz="2400" dirty="0">
                <a:latin typeface="Arial Unicode MS" charset="0"/>
                <a:ea typeface="Arial Unicode MS" charset="0"/>
                <a:cs typeface="Arial Unicode MS" charset="0"/>
              </a:rPr>
              <a:t>Der </a:t>
            </a:r>
            <a:r>
              <a:rPr lang="de-DE" sz="2400" dirty="0" err="1" smtClean="0">
                <a:solidFill>
                  <a:srgbClr val="333399"/>
                </a:solidFill>
                <a:latin typeface="Arial Unicode MS" charset="0"/>
                <a:ea typeface="Arial Unicode MS" charset="0"/>
                <a:cs typeface="Arial Unicode MS" charset="0"/>
              </a:rPr>
              <a:t>Prämillenniarismus</a:t>
            </a:r>
            <a:r>
              <a:rPr lang="de-DE" sz="2400" dirty="0" smtClean="0">
                <a:solidFill>
                  <a:srgbClr val="333399"/>
                </a:solidFill>
                <a:latin typeface="Arial Unicode MS" charset="0"/>
                <a:ea typeface="Arial Unicode MS" charset="0"/>
                <a:cs typeface="Arial Unicode MS" charset="0"/>
              </a:rPr>
              <a:t> (so im 2. Jh. z. B. </a:t>
            </a:r>
            <a:r>
              <a:rPr lang="de-DE" sz="2400" dirty="0" err="1" smtClean="0">
                <a:solidFill>
                  <a:srgbClr val="333399"/>
                </a:solidFill>
                <a:latin typeface="Arial Unicode MS" charset="0"/>
                <a:ea typeface="Arial Unicode MS" charset="0"/>
                <a:cs typeface="Arial Unicode MS" charset="0"/>
              </a:rPr>
              <a:t>Papias</a:t>
            </a:r>
            <a:r>
              <a:rPr lang="de-DE" sz="2400" dirty="0" smtClean="0">
                <a:solidFill>
                  <a:srgbClr val="333399"/>
                </a:solidFill>
                <a:latin typeface="Arial Unicode MS" charset="0"/>
                <a:ea typeface="Arial Unicode MS" charset="0"/>
                <a:cs typeface="Arial Unicode MS" charset="0"/>
              </a:rPr>
              <a:t> u. Irenäus)</a:t>
            </a:r>
            <a:r>
              <a:rPr lang="de-DE" sz="2400" dirty="0" smtClean="0">
                <a:latin typeface="Arial Unicode MS" charset="0"/>
                <a:ea typeface="Arial Unicode MS" charset="0"/>
                <a:cs typeface="Arial Unicode MS" charset="0"/>
              </a:rPr>
              <a:t>:</a:t>
            </a:r>
            <a:endParaRPr lang="de-DE" sz="2400" dirty="0">
              <a:latin typeface="Arial Unicode MS" charset="0"/>
              <a:ea typeface="Arial Unicode MS" charset="0"/>
              <a:cs typeface="Arial Unicode MS" charset="0"/>
            </a:endParaRPr>
          </a:p>
          <a:p>
            <a:pPr lvl="1">
              <a:lnSpc>
                <a:spcPts val="3280"/>
              </a:lnSpc>
              <a:spcAft>
                <a:spcPts val="1176"/>
              </a:spcAft>
              <a:buFont typeface="Symbol" charset="2"/>
              <a:buChar char="-"/>
            </a:pPr>
            <a:r>
              <a:rPr lang="de-DE" sz="2000" i="1" dirty="0" smtClean="0">
                <a:solidFill>
                  <a:srgbClr val="333399"/>
                </a:solidFill>
                <a:latin typeface="Arial Unicode MS" charset="0"/>
                <a:ea typeface="Arial Unicode MS" charset="0"/>
                <a:cs typeface="Arial Unicode MS" charset="0"/>
              </a:rPr>
              <a:t> </a:t>
            </a:r>
            <a:r>
              <a:rPr lang="de-DE" sz="2300" i="1" dirty="0" err="1" smtClean="0">
                <a:solidFill>
                  <a:srgbClr val="333399"/>
                </a:solidFill>
                <a:latin typeface="Arial Unicode MS" charset="0"/>
                <a:ea typeface="Arial Unicode MS" charset="0"/>
                <a:cs typeface="Arial Unicode MS" charset="0"/>
              </a:rPr>
              <a:t>prä</a:t>
            </a:r>
            <a:r>
              <a:rPr lang="de-DE" sz="2300" dirty="0" smtClean="0">
                <a:solidFill>
                  <a:srgbClr val="333399"/>
                </a:solidFill>
                <a:latin typeface="Arial Unicode MS" charset="0"/>
                <a:ea typeface="Arial Unicode MS" charset="0"/>
                <a:cs typeface="Arial Unicode MS" charset="0"/>
              </a:rPr>
              <a:t> = „</a:t>
            </a:r>
            <a:r>
              <a:rPr lang="de-DE" sz="2300" dirty="0">
                <a:solidFill>
                  <a:srgbClr val="333399"/>
                </a:solidFill>
                <a:latin typeface="Arial Unicode MS" charset="0"/>
                <a:ea typeface="Arial Unicode MS" charset="0"/>
                <a:cs typeface="Arial Unicode MS" charset="0"/>
              </a:rPr>
              <a:t>vor“ </a:t>
            </a:r>
            <a:r>
              <a:rPr lang="de-DE" sz="2300" dirty="0">
                <a:latin typeface="Arial Unicode MS" charset="0"/>
                <a:ea typeface="Arial Unicode MS" charset="0"/>
                <a:cs typeface="Arial Unicode MS" charset="0"/>
              </a:rPr>
              <a:t>und </a:t>
            </a:r>
            <a:r>
              <a:rPr lang="de-DE" sz="2300" i="1" dirty="0">
                <a:solidFill>
                  <a:srgbClr val="333399"/>
                </a:solidFill>
                <a:latin typeface="Arial Unicode MS" charset="0"/>
                <a:ea typeface="Arial Unicode MS" charset="0"/>
                <a:cs typeface="Arial Unicode MS" charset="0"/>
              </a:rPr>
              <a:t>Millennium</a:t>
            </a:r>
            <a:r>
              <a:rPr lang="de-DE" sz="2300" i="1" dirty="0">
                <a:solidFill>
                  <a:schemeClr val="tx2"/>
                </a:solidFill>
                <a:latin typeface="Arial Unicode MS" charset="0"/>
                <a:ea typeface="Arial Unicode MS" charset="0"/>
                <a:cs typeface="Arial Unicode MS" charset="0"/>
              </a:rPr>
              <a:t>:</a:t>
            </a:r>
            <a:r>
              <a:rPr lang="de-DE" sz="2300" i="1" dirty="0" smtClean="0">
                <a:solidFill>
                  <a:schemeClr val="tx2"/>
                </a:solidFill>
                <a:latin typeface="Arial Unicode MS" charset="0"/>
                <a:ea typeface="Arial Unicode MS" charset="0"/>
                <a:cs typeface="Arial Unicode MS" charset="0"/>
              </a:rPr>
              <a:t> </a:t>
            </a:r>
            <a:r>
              <a:rPr lang="de-DE" sz="2300" dirty="0" smtClean="0">
                <a:solidFill>
                  <a:srgbClr val="333399"/>
                </a:solidFill>
                <a:latin typeface="Arial Unicode MS" charset="0"/>
                <a:ea typeface="Arial Unicode MS" charset="0"/>
                <a:cs typeface="Arial Unicode MS" charset="0"/>
              </a:rPr>
              <a:t>Vor </a:t>
            </a:r>
            <a:r>
              <a:rPr lang="de-DE" sz="2300" dirty="0">
                <a:solidFill>
                  <a:srgbClr val="333399"/>
                </a:solidFill>
                <a:latin typeface="Arial Unicode MS" charset="0"/>
                <a:ea typeface="Arial Unicode MS" charset="0"/>
                <a:cs typeface="Arial Unicode MS" charset="0"/>
              </a:rPr>
              <a:t>dem</a:t>
            </a:r>
            <a:r>
              <a:rPr lang="de-DE" sz="2300" dirty="0" smtClean="0">
                <a:solidFill>
                  <a:srgbClr val="333399"/>
                </a:solidFill>
                <a:latin typeface="Arial Unicode MS" charset="0"/>
                <a:ea typeface="Arial Unicode MS" charset="0"/>
                <a:cs typeface="Arial Unicode MS" charset="0"/>
              </a:rPr>
              <a:t> Tausendjährigen Reich</a:t>
            </a:r>
            <a:r>
              <a:rPr lang="de-DE" sz="2300" dirty="0">
                <a:latin typeface="Arial Unicode MS" charset="0"/>
                <a:ea typeface="Arial Unicode MS" charset="0"/>
                <a:cs typeface="Arial Unicode MS" charset="0"/>
              </a:rPr>
              <a:t> </a:t>
            </a:r>
            <a:r>
              <a:rPr lang="de-DE" sz="2300" dirty="0" smtClean="0">
                <a:latin typeface="Arial Unicode MS" charset="0"/>
                <a:ea typeface="Arial Unicode MS" charset="0"/>
                <a:cs typeface="Arial Unicode MS" charset="0"/>
              </a:rPr>
              <a:t>kommt Jesus wieder.</a:t>
            </a:r>
            <a:endParaRPr lang="de-DE" sz="2300" dirty="0">
              <a:latin typeface="Arial Unicode MS" charset="0"/>
              <a:ea typeface="Arial Unicode MS" charset="0"/>
              <a:cs typeface="Arial Unicode MS" charset="0"/>
            </a:endParaRPr>
          </a:p>
          <a:p>
            <a:pPr lvl="1">
              <a:lnSpc>
                <a:spcPts val="3280"/>
              </a:lnSpc>
              <a:spcAft>
                <a:spcPts val="1176"/>
              </a:spcAft>
              <a:buFont typeface="Symbol" charset="2"/>
              <a:buChar char="-"/>
            </a:pPr>
            <a:r>
              <a:rPr lang="de-DE" sz="2300" dirty="0" smtClean="0">
                <a:solidFill>
                  <a:srgbClr val="333399"/>
                </a:solidFill>
                <a:latin typeface="Arial Unicode MS" charset="0"/>
                <a:ea typeface="Arial Unicode MS" charset="0"/>
                <a:cs typeface="Arial Unicode MS" charset="0"/>
              </a:rPr>
              <a:t> Wiederkunft </a:t>
            </a:r>
            <a:r>
              <a:rPr lang="de-DE" sz="2300" dirty="0">
                <a:solidFill>
                  <a:srgbClr val="333399"/>
                </a:solidFill>
                <a:latin typeface="Arial Unicode MS" charset="0"/>
                <a:ea typeface="Arial Unicode MS" charset="0"/>
                <a:cs typeface="Arial Unicode MS" charset="0"/>
              </a:rPr>
              <a:t>Jesu – Gericht über das antichristliche Reich –</a:t>
            </a:r>
            <a:r>
              <a:rPr lang="de-DE" sz="2300" dirty="0" smtClean="0">
                <a:solidFill>
                  <a:srgbClr val="333399"/>
                </a:solidFill>
                <a:latin typeface="Arial Unicode MS" charset="0"/>
                <a:ea typeface="Arial Unicode MS" charset="0"/>
                <a:cs typeface="Arial Unicode MS" charset="0"/>
              </a:rPr>
              <a:t> Tausendjähriges Reich – </a:t>
            </a:r>
            <a:r>
              <a:rPr lang="de-DE" sz="2300" dirty="0">
                <a:solidFill>
                  <a:srgbClr val="333399"/>
                </a:solidFill>
                <a:latin typeface="Arial Unicode MS" charset="0"/>
                <a:ea typeface="Arial Unicode MS" charset="0"/>
                <a:cs typeface="Arial Unicode MS" charset="0"/>
              </a:rPr>
              <a:t>Letztes Gericht – Neuer Himmel und</a:t>
            </a:r>
            <a:r>
              <a:rPr lang="de-DE" sz="2300" dirty="0" smtClean="0">
                <a:solidFill>
                  <a:srgbClr val="333399"/>
                </a:solidFill>
                <a:latin typeface="Arial Unicode MS" charset="0"/>
                <a:ea typeface="Arial Unicode MS" charset="0"/>
                <a:cs typeface="Arial Unicode MS" charset="0"/>
              </a:rPr>
              <a:t> Neue </a:t>
            </a:r>
            <a:r>
              <a:rPr lang="de-DE" sz="2300" dirty="0">
                <a:solidFill>
                  <a:srgbClr val="333399"/>
                </a:solidFill>
                <a:latin typeface="Arial Unicode MS" charset="0"/>
                <a:ea typeface="Arial Unicode MS" charset="0"/>
                <a:cs typeface="Arial Unicode MS" charset="0"/>
              </a:rPr>
              <a:t>Erde</a:t>
            </a:r>
            <a:r>
              <a:rPr lang="de-DE" sz="2300" dirty="0">
                <a:solidFill>
                  <a:srgbClr val="0000FF"/>
                </a:solidFill>
                <a:latin typeface="Arial Unicode MS" charset="0"/>
                <a:ea typeface="Arial Unicode MS" charset="0"/>
                <a:cs typeface="Arial Unicode MS" charset="0"/>
              </a:rPr>
              <a:t>.</a:t>
            </a:r>
          </a:p>
          <a:p>
            <a:pPr lvl="1">
              <a:lnSpc>
                <a:spcPts val="3280"/>
              </a:lnSpc>
              <a:spcAft>
                <a:spcPts val="1176"/>
              </a:spcAft>
              <a:buFont typeface="Symbol" charset="2"/>
              <a:buChar char="-"/>
            </a:pPr>
            <a:r>
              <a:rPr lang="de-DE" sz="2300" dirty="0" smtClean="0">
                <a:solidFill>
                  <a:srgbClr val="333399"/>
                </a:solidFill>
                <a:latin typeface="Arial Unicode MS" charset="0"/>
                <a:ea typeface="Arial Unicode MS" charset="0"/>
                <a:cs typeface="Arial Unicode MS" charset="0"/>
              </a:rPr>
              <a:t> Verschiedene </a:t>
            </a:r>
            <a:r>
              <a:rPr lang="de-DE" sz="2300" dirty="0">
                <a:solidFill>
                  <a:srgbClr val="333399"/>
                </a:solidFill>
                <a:latin typeface="Arial Unicode MS" charset="0"/>
                <a:ea typeface="Arial Unicode MS" charset="0"/>
                <a:cs typeface="Arial Unicode MS" charset="0"/>
              </a:rPr>
              <a:t>Ansichten über Zeitpunkt der </a:t>
            </a:r>
            <a:r>
              <a:rPr lang="de-DE" sz="2300" dirty="0" smtClean="0">
                <a:solidFill>
                  <a:srgbClr val="333399"/>
                </a:solidFill>
                <a:latin typeface="Arial Unicode MS" charset="0"/>
                <a:ea typeface="Arial Unicode MS" charset="0"/>
                <a:cs typeface="Arial Unicode MS" charset="0"/>
              </a:rPr>
              <a:t>Entrückung</a:t>
            </a:r>
            <a:r>
              <a:rPr lang="de-DE" sz="2300" dirty="0">
                <a:latin typeface="Arial Unicode MS" charset="0"/>
                <a:ea typeface="Arial Unicode MS" charset="0"/>
                <a:cs typeface="Arial Unicode MS" charset="0"/>
              </a:rPr>
              <a:t> </a:t>
            </a:r>
            <a:r>
              <a:rPr lang="de-DE" sz="2300" dirty="0" smtClean="0">
                <a:latin typeface="Arial Unicode MS" charset="0"/>
                <a:ea typeface="Arial Unicode MS" charset="0"/>
                <a:cs typeface="Arial Unicode MS" charset="0"/>
              </a:rPr>
              <a:t>(vgl. den vorangehenden Vortrag).</a:t>
            </a:r>
            <a:endParaRPr lang="de-DE" sz="2300" dirty="0">
              <a:latin typeface="Arial Unicode MS" charset="0"/>
              <a:ea typeface="Arial Unicode MS" charset="0"/>
              <a:cs typeface="Arial Unicode MS" charset="0"/>
            </a:endParaRPr>
          </a:p>
          <a:p>
            <a:pPr lvl="1">
              <a:lnSpc>
                <a:spcPts val="3280"/>
              </a:lnSpc>
              <a:spcAft>
                <a:spcPts val="1176"/>
              </a:spcAft>
              <a:buFont typeface="Symbol" charset="2"/>
              <a:buChar char="-"/>
            </a:pPr>
            <a:r>
              <a:rPr lang="de-DE" sz="2300" dirty="0" smtClean="0">
                <a:latin typeface="Arial Unicode MS" charset="0"/>
                <a:ea typeface="Arial Unicode MS" charset="0"/>
                <a:cs typeface="Arial Unicode MS" charset="0"/>
              </a:rPr>
              <a:t> Tausendjährige </a:t>
            </a:r>
            <a:r>
              <a:rPr lang="de-DE" sz="2300" dirty="0">
                <a:solidFill>
                  <a:srgbClr val="333399"/>
                </a:solidFill>
                <a:latin typeface="Arial Unicode MS" charset="0"/>
                <a:ea typeface="Arial Unicode MS" charset="0"/>
                <a:cs typeface="Arial Unicode MS" charset="0"/>
              </a:rPr>
              <a:t>sichtbare Herrschaft Christi auf Erden </a:t>
            </a:r>
            <a:r>
              <a:rPr lang="de-DE" sz="2300" dirty="0">
                <a:latin typeface="Arial Unicode MS" charset="0"/>
                <a:ea typeface="Arial Unicode MS" charset="0"/>
                <a:cs typeface="Arial Unicode MS" charset="0"/>
              </a:rPr>
              <a:t>(</a:t>
            </a:r>
            <a:r>
              <a:rPr lang="de-DE" sz="2300" dirty="0" smtClean="0">
                <a:latin typeface="Arial Unicode MS" charset="0"/>
                <a:ea typeface="Arial Unicode MS" charset="0"/>
                <a:cs typeface="Arial Unicode MS" charset="0"/>
              </a:rPr>
              <a:t>wörtlich?)</a:t>
            </a:r>
            <a:r>
              <a:rPr lang="de-DE" sz="2300" dirty="0">
                <a:latin typeface="Arial Unicode MS" charset="0"/>
                <a:ea typeface="Arial Unicode MS" charset="0"/>
                <a:cs typeface="Arial Unicode MS" charset="0"/>
              </a:rPr>
              <a:t>.</a:t>
            </a:r>
          </a:p>
        </p:txBody>
      </p:sp>
      <p:sp>
        <p:nvSpPr>
          <p:cNvPr id="2" name="Foliennummernplatzhalter 1"/>
          <p:cNvSpPr>
            <a:spLocks noGrp="1"/>
          </p:cNvSpPr>
          <p:nvPr>
            <p:ph type="sldNum" sz="quarter" idx="10"/>
          </p:nvPr>
        </p:nvSpPr>
        <p:spPr/>
        <p:txBody>
          <a:bodyPr/>
          <a:lstStyle/>
          <a:p>
            <a:fld id="{7DD2669B-BF32-844C-BC78-07274C26ECA0}" type="slidenum">
              <a:rPr lang="en-US" smtClean="0"/>
              <a:pPr/>
              <a:t>9</a:t>
            </a:fld>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sign">
  <a:themeElements>
    <a:clrScheme name="">
      <a:dk1>
        <a:srgbClr val="000000"/>
      </a:dk1>
      <a:lt1>
        <a:srgbClr val="FFFFFF"/>
      </a:lt1>
      <a:dk2>
        <a:srgbClr val="000000"/>
      </a:dk2>
      <a:lt2>
        <a:srgbClr val="808080"/>
      </a:lt2>
      <a:accent1>
        <a:srgbClr val="004174"/>
      </a:accent1>
      <a:accent2>
        <a:srgbClr val="333399"/>
      </a:accent2>
      <a:accent3>
        <a:srgbClr val="FFFFFF"/>
      </a:accent3>
      <a:accent4>
        <a:srgbClr val="000000"/>
      </a:accent4>
      <a:accent5>
        <a:srgbClr val="AAB0BC"/>
      </a:accent5>
      <a:accent6>
        <a:srgbClr val="2D2D8A"/>
      </a:accent6>
      <a:hlink>
        <a:srgbClr val="009999"/>
      </a:hlink>
      <a:folHlink>
        <a:srgbClr val="99CC00"/>
      </a:folHlink>
    </a:clrScheme>
    <a:fontScheme name="Title &amp; Bullets">
      <a:majorFont>
        <a:latin typeface="Frutiger Next Pro Light"/>
        <a:ea typeface=".Aqua かな"/>
        <a:cs typeface=".Aqua かな"/>
      </a:majorFont>
      <a:minorFont>
        <a:latin typeface="Frutiger Next Pro Light"/>
        <a:ea typeface=".Aqua かな"/>
        <a:cs typeface=".Aqua かな"/>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500" b="0" i="0" u="none" strike="noStrike" cap="none" normalizeH="0" baseline="0" smtClean="0">
            <a:ln>
              <a:noFill/>
            </a:ln>
            <a:solidFill>
              <a:srgbClr val="000000"/>
            </a:solidFill>
            <a:effectLst/>
            <a:latin typeface="Frutiger Next Pro Light" charset="0"/>
            <a:ea typeface=".Aqua かな" charset="0"/>
            <a:cs typeface=".Aqua かな" charset="0"/>
            <a:sym typeface="Frutiger Next Pro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500" b="0" i="0" u="none" strike="noStrike" cap="none" normalizeH="0" baseline="0" smtClean="0">
            <a:ln>
              <a:noFill/>
            </a:ln>
            <a:solidFill>
              <a:srgbClr val="000000"/>
            </a:solidFill>
            <a:effectLst/>
            <a:latin typeface="Frutiger Next Pro Light" charset="0"/>
            <a:ea typeface=".Aqua かな" charset="0"/>
            <a:cs typeface=".Aqua かな" charset="0"/>
            <a:sym typeface="Frutiger Next Pro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Design.thmx</Template>
  <TotalTime>0</TotalTime>
  <Words>2615</Words>
  <Application>Microsoft Office PowerPoint</Application>
  <PresentationFormat>Bildschirmpräsentation (4:3)</PresentationFormat>
  <Paragraphs>182</Paragraphs>
  <Slides>35</Slides>
  <Notes>1</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Design</vt:lpstr>
      <vt:lpstr> Das Tausendjährige Reich        Prof. Dr. Jacob Thiessen, STH Basel www.sthbasel.ch   Vgl. J. Thiessen, Biblische Glaubenslehre. Eine systematische Theologie für die Gemeinde, Nürnberg: VTR, 2004, S. 211ff.</vt:lpstr>
      <vt:lpstr>PowerPoint-Präsentation</vt:lpstr>
      <vt:lpstr>Gliederung</vt:lpstr>
      <vt:lpstr>Einführung</vt:lpstr>
      <vt:lpstr>Einführung</vt:lpstr>
      <vt:lpstr>PowerPoint-Präsentation</vt:lpstr>
      <vt:lpstr>Verschiedene Ansichten</vt:lpstr>
      <vt:lpstr>Verschiedene Ansichten</vt:lpstr>
      <vt:lpstr>Verschiedene Ansichten</vt:lpstr>
      <vt:lpstr>Verschiedene Ansichten</vt:lpstr>
      <vt:lpstr>PowerPoint-Präsentation</vt:lpstr>
      <vt:lpstr>Biblische Stellungnahme</vt:lpstr>
      <vt:lpstr>Biblische Stellungnahme</vt:lpstr>
      <vt:lpstr>Biblische Stellungnahme</vt:lpstr>
      <vt:lpstr>Biblische Stellungnahme</vt:lpstr>
      <vt:lpstr>Biblische Stellungnahme</vt:lpstr>
      <vt:lpstr>Biblische Stellungnahme</vt:lpstr>
      <vt:lpstr>Biblische Stellungnahme</vt:lpstr>
      <vt:lpstr>Biblische Stellungnahme</vt:lpstr>
      <vt:lpstr>Biblische Stellungnahme</vt:lpstr>
      <vt:lpstr>Biblische Stellungnahme</vt:lpstr>
      <vt:lpstr>Biblische Stellungnahme</vt:lpstr>
      <vt:lpstr>Und die frühen Kirchenväter?</vt:lpstr>
      <vt:lpstr>Und die frühen Kirchenväter?</vt:lpstr>
      <vt:lpstr>PowerPoint-Präsentation</vt:lpstr>
      <vt:lpstr>Das Wesen des Friedensreichs</vt:lpstr>
      <vt:lpstr>Das Wesen des Friedensreichs</vt:lpstr>
      <vt:lpstr>Das Wesen des Friedensreichs</vt:lpstr>
      <vt:lpstr>Das Wesen des Friedensreichs</vt:lpstr>
      <vt:lpstr>Ein Feschcha – Einot Zukim (vgl. Hes 47; Jes 35)</vt:lpstr>
      <vt:lpstr>PowerPoint-Präsentation</vt:lpstr>
      <vt:lpstr>Die „Bevölkerung“</vt:lpstr>
      <vt:lpstr>PowerPoint-Präsentation</vt:lpstr>
      <vt:lpstr>Zusammenfassender Abschluss</vt:lpstr>
      <vt:lpstr>Zusammenfassender Abschluss</vt:lpstr>
    </vt:vector>
  </TitlesOfParts>
  <Company>STH Basel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Tausendjährige Reich</dc:title>
  <dc:creator>Jacob Thiessen</dc:creator>
  <cp:lastModifiedBy>Me</cp:lastModifiedBy>
  <cp:revision>175</cp:revision>
  <cp:lastPrinted>2017-01-26T08:39:04Z</cp:lastPrinted>
  <dcterms:created xsi:type="dcterms:W3CDTF">2010-11-15T07:50:48Z</dcterms:created>
  <dcterms:modified xsi:type="dcterms:W3CDTF">2017-02-03T16:56:16Z</dcterms:modified>
</cp:coreProperties>
</file>