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76" r:id="rId4"/>
    <p:sldId id="261" r:id="rId5"/>
    <p:sldId id="257" r:id="rId6"/>
    <p:sldId id="258" r:id="rId7"/>
    <p:sldId id="259" r:id="rId8"/>
    <p:sldId id="273" r:id="rId9"/>
    <p:sldId id="274" r:id="rId10"/>
    <p:sldId id="262" r:id="rId11"/>
    <p:sldId id="263" r:id="rId12"/>
    <p:sldId id="272" r:id="rId13"/>
    <p:sldId id="264" r:id="rId14"/>
    <p:sldId id="265" r:id="rId15"/>
    <p:sldId id="271" r:id="rId16"/>
    <p:sldId id="266" r:id="rId17"/>
    <p:sldId id="267" r:id="rId18"/>
    <p:sldId id="270" r:id="rId19"/>
    <p:sldId id="275" r:id="rId20"/>
    <p:sldId id="268" r:id="rId21"/>
    <p:sldId id="269" r:id="rId2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30" d="100"/>
          <a:sy n="130" d="100"/>
        </p:scale>
        <p:origin x="-105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C305-46C5-B64E-996C-28D6DE8F7217}" type="datetimeFigureOut">
              <a:rPr lang="de-DE" smtClean="0"/>
              <a:t>23.09.2016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73DF-A56F-AD4D-86F6-D63E34820C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772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C305-46C5-B64E-996C-28D6DE8F7217}" type="datetimeFigureOut">
              <a:rPr lang="de-DE" smtClean="0"/>
              <a:t>23.09.2016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73DF-A56F-AD4D-86F6-D63E34820C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492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C305-46C5-B64E-996C-28D6DE8F7217}" type="datetimeFigureOut">
              <a:rPr lang="de-DE" smtClean="0"/>
              <a:t>23.09.2016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73DF-A56F-AD4D-86F6-D63E34820C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90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C305-46C5-B64E-996C-28D6DE8F7217}" type="datetimeFigureOut">
              <a:rPr lang="de-DE" smtClean="0"/>
              <a:t>23.09.2016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73DF-A56F-AD4D-86F6-D63E34820C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945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C305-46C5-B64E-996C-28D6DE8F7217}" type="datetimeFigureOut">
              <a:rPr lang="de-DE" smtClean="0"/>
              <a:t>23.09.2016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73DF-A56F-AD4D-86F6-D63E34820C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51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C305-46C5-B64E-996C-28D6DE8F7217}" type="datetimeFigureOut">
              <a:rPr lang="de-DE" smtClean="0"/>
              <a:t>23.09.2016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73DF-A56F-AD4D-86F6-D63E34820C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7550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C305-46C5-B64E-996C-28D6DE8F7217}" type="datetimeFigureOut">
              <a:rPr lang="de-DE" smtClean="0"/>
              <a:t>23.09.2016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73DF-A56F-AD4D-86F6-D63E34820C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7423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C305-46C5-B64E-996C-28D6DE8F7217}" type="datetimeFigureOut">
              <a:rPr lang="de-DE" smtClean="0"/>
              <a:t>23.09.2016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73DF-A56F-AD4D-86F6-D63E34820C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1273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C305-46C5-B64E-996C-28D6DE8F7217}" type="datetimeFigureOut">
              <a:rPr lang="de-DE" smtClean="0"/>
              <a:t>23.09.2016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73DF-A56F-AD4D-86F6-D63E34820C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547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C305-46C5-B64E-996C-28D6DE8F7217}" type="datetimeFigureOut">
              <a:rPr lang="de-DE" smtClean="0"/>
              <a:t>23.09.2016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73DF-A56F-AD4D-86F6-D63E34820C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414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C305-46C5-B64E-996C-28D6DE8F7217}" type="datetimeFigureOut">
              <a:rPr lang="de-DE" smtClean="0"/>
              <a:t>23.09.2016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73DF-A56F-AD4D-86F6-D63E34820C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35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EC305-46C5-B64E-996C-28D6DE8F7217}" type="datetimeFigureOut">
              <a:rPr lang="de-DE" smtClean="0"/>
              <a:t>23.09.2016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273DF-A56F-AD4D-86F6-D63E34820C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749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5667" y="451556"/>
            <a:ext cx="7992533" cy="3148895"/>
          </a:xfrm>
        </p:spPr>
        <p:txBody>
          <a:bodyPr/>
          <a:lstStyle/>
          <a:p>
            <a:pPr>
              <a:lnSpc>
                <a:spcPts val="7920"/>
              </a:lnSpc>
              <a:spcAft>
                <a:spcPts val="1800"/>
              </a:spcAft>
            </a:pPr>
            <a:r>
              <a:rPr lang="de-DE" sz="6600" dirty="0" smtClean="0"/>
              <a:t>„Gemeindezucht“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– was sagt das Neue Testament?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741332"/>
            <a:ext cx="6400800" cy="897467"/>
          </a:xfrm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Jacob Thiessen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72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7725" cy="513037"/>
          </a:xfrm>
        </p:spPr>
        <p:txBody>
          <a:bodyPr>
            <a:normAutofit fontScale="90000"/>
          </a:bodyPr>
          <a:lstStyle/>
          <a:p>
            <a:pPr algn="l"/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09177"/>
            <a:ext cx="8433582" cy="5610176"/>
          </a:xfrm>
        </p:spPr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 marL="0" indent="0" algn="ctr">
              <a:buNone/>
            </a:pPr>
            <a:r>
              <a:rPr lang="de-DE" sz="4400" dirty="0" smtClean="0">
                <a:latin typeface="Times New Roman"/>
                <a:cs typeface="Times New Roman"/>
              </a:rPr>
              <a:t>2. Paulus in 1. Korinther 5,11-13</a:t>
            </a:r>
            <a:endParaRPr lang="de-DE"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2878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6778" y="274638"/>
            <a:ext cx="7898147" cy="910695"/>
          </a:xfrm>
        </p:spPr>
        <p:txBody>
          <a:bodyPr>
            <a:noAutofit/>
          </a:bodyPr>
          <a:lstStyle/>
          <a:p>
            <a:pPr algn="l"/>
            <a:r>
              <a:rPr lang="de-DE" sz="2800" dirty="0" smtClean="0">
                <a:latin typeface="Times New Roman"/>
                <a:cs typeface="Times New Roman"/>
              </a:rPr>
              <a:t>1. Korinther 5,11-13</a:t>
            </a:r>
            <a:endParaRPr lang="de-DE" sz="2800" dirty="0">
              <a:latin typeface="Times New Roman"/>
              <a:cs typeface="Times New Roman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85333"/>
            <a:ext cx="8433582" cy="5534020"/>
          </a:xfrm>
        </p:spPr>
        <p:txBody>
          <a:bodyPr>
            <a:normAutofit/>
          </a:bodyPr>
          <a:lstStyle/>
          <a:p>
            <a:pPr marL="0" indent="0">
              <a:lnSpc>
                <a:spcPts val="3640"/>
              </a:lnSpc>
              <a:spcBef>
                <a:spcPts val="1272"/>
              </a:spcBef>
              <a:spcAft>
                <a:spcPts val="1200"/>
              </a:spcAft>
              <a:buNone/>
            </a:pPr>
            <a:r>
              <a:rPr lang="de-DE" sz="2800" dirty="0" smtClean="0">
                <a:latin typeface="Times New Roman"/>
                <a:cs typeface="Times New Roman"/>
              </a:rPr>
              <a:t>„Nun </a:t>
            </a:r>
            <a:r>
              <a:rPr lang="de-DE" sz="2800" dirty="0">
                <a:latin typeface="Times New Roman"/>
                <a:cs typeface="Times New Roman"/>
              </a:rPr>
              <a:t>aber habe ich euch geschrieben, </a:t>
            </a:r>
            <a:r>
              <a:rPr lang="de-DE" sz="2800" dirty="0" smtClean="0">
                <a:latin typeface="Times New Roman"/>
                <a:cs typeface="Times New Roman"/>
              </a:rPr>
              <a:t>euch nicht mit jemandem zusammenzuschließen, </a:t>
            </a:r>
            <a:r>
              <a:rPr lang="de-DE" sz="2800" dirty="0">
                <a:latin typeface="Times New Roman"/>
                <a:cs typeface="Times New Roman"/>
              </a:rPr>
              <a:t>der Bruder genannt </a:t>
            </a:r>
            <a:r>
              <a:rPr lang="de-DE" sz="2800" dirty="0" smtClean="0">
                <a:latin typeface="Times New Roman"/>
                <a:cs typeface="Times New Roman"/>
              </a:rPr>
              <a:t>wird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r>
              <a:rPr lang="de-DE" sz="2800" dirty="0" smtClean="0">
                <a:latin typeface="Times New Roman"/>
                <a:cs typeface="Times New Roman"/>
              </a:rPr>
              <a:t>und ein </a:t>
            </a:r>
            <a:r>
              <a:rPr lang="de-DE" sz="28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Unzüchtiger </a:t>
            </a:r>
            <a:r>
              <a:rPr lang="de-DE" sz="2800" dirty="0" smtClean="0">
                <a:latin typeface="Times New Roman"/>
                <a:cs typeface="Times New Roman"/>
              </a:rPr>
              <a:t>(Hurer) </a:t>
            </a:r>
            <a:r>
              <a:rPr lang="de-DE" sz="2800" dirty="0">
                <a:latin typeface="Times New Roman"/>
                <a:cs typeface="Times New Roman"/>
              </a:rPr>
              <a:t>ist oder ein </a:t>
            </a:r>
            <a:r>
              <a:rPr lang="de-DE" sz="2800" dirty="0">
                <a:solidFill>
                  <a:srgbClr val="333399"/>
                </a:solidFill>
                <a:latin typeface="Times New Roman"/>
                <a:cs typeface="Times New Roman"/>
              </a:rPr>
              <a:t>Habsüchtiger </a:t>
            </a:r>
            <a:r>
              <a:rPr lang="de-DE" sz="2800" dirty="0">
                <a:latin typeface="Times New Roman"/>
                <a:cs typeface="Times New Roman"/>
              </a:rPr>
              <a:t>oder ein </a:t>
            </a:r>
            <a:r>
              <a:rPr lang="de-DE" sz="2800" dirty="0">
                <a:solidFill>
                  <a:srgbClr val="333399"/>
                </a:solidFill>
                <a:latin typeface="Times New Roman"/>
                <a:cs typeface="Times New Roman"/>
              </a:rPr>
              <a:t>Götzendiener </a:t>
            </a:r>
            <a:r>
              <a:rPr lang="de-DE" sz="2800" dirty="0">
                <a:latin typeface="Times New Roman"/>
                <a:cs typeface="Times New Roman"/>
              </a:rPr>
              <a:t>oder ein </a:t>
            </a:r>
            <a:r>
              <a:rPr lang="de-DE" sz="2800" dirty="0">
                <a:solidFill>
                  <a:srgbClr val="333399"/>
                </a:solidFill>
                <a:latin typeface="Times New Roman"/>
                <a:cs typeface="Times New Roman"/>
              </a:rPr>
              <a:t>Lästerer </a:t>
            </a:r>
            <a:r>
              <a:rPr lang="de-DE" sz="2800" dirty="0">
                <a:latin typeface="Times New Roman"/>
                <a:cs typeface="Times New Roman"/>
              </a:rPr>
              <a:t>oder ein </a:t>
            </a:r>
            <a:r>
              <a:rPr lang="de-DE" sz="2800" dirty="0">
                <a:solidFill>
                  <a:srgbClr val="333399"/>
                </a:solidFill>
                <a:latin typeface="Times New Roman"/>
                <a:cs typeface="Times New Roman"/>
              </a:rPr>
              <a:t>Trunkenbold </a:t>
            </a:r>
            <a:r>
              <a:rPr lang="de-DE" sz="2800" dirty="0">
                <a:latin typeface="Times New Roman"/>
                <a:cs typeface="Times New Roman"/>
              </a:rPr>
              <a:t>oder ein </a:t>
            </a:r>
            <a:r>
              <a:rPr lang="de-DE" sz="2800" dirty="0">
                <a:solidFill>
                  <a:srgbClr val="333399"/>
                </a:solidFill>
                <a:latin typeface="Times New Roman"/>
                <a:cs typeface="Times New Roman"/>
              </a:rPr>
              <a:t>Räuber</a:t>
            </a:r>
            <a:r>
              <a:rPr lang="de-DE" sz="2800" dirty="0">
                <a:latin typeface="Times New Roman"/>
                <a:cs typeface="Times New Roman"/>
              </a:rPr>
              <a:t>, mit einem solchen nicht </a:t>
            </a:r>
            <a:r>
              <a:rPr lang="de-DE" sz="2800" dirty="0" smtClean="0">
                <a:latin typeface="Times New Roman"/>
                <a:cs typeface="Times New Roman"/>
              </a:rPr>
              <a:t>länger zu </a:t>
            </a:r>
            <a:r>
              <a:rPr lang="de-DE" sz="2800" dirty="0">
                <a:latin typeface="Times New Roman"/>
                <a:cs typeface="Times New Roman"/>
              </a:rPr>
              <a:t>essen. </a:t>
            </a:r>
            <a:r>
              <a:rPr lang="de-DE" sz="2800" dirty="0" smtClean="0">
                <a:latin typeface="Times New Roman"/>
                <a:cs typeface="Times New Roman"/>
              </a:rPr>
              <a:t>Denn </a:t>
            </a:r>
            <a:r>
              <a:rPr lang="de-DE" sz="2800" dirty="0">
                <a:latin typeface="Times New Roman"/>
                <a:cs typeface="Times New Roman"/>
              </a:rPr>
              <a:t>was habe ich zu richten, die draußen sind? Richtet ihr nicht, die drinnen sind? </a:t>
            </a:r>
            <a:r>
              <a:rPr lang="de-DE" sz="2800" dirty="0" smtClean="0">
                <a:latin typeface="Times New Roman"/>
                <a:cs typeface="Times New Roman"/>
              </a:rPr>
              <a:t>Die </a:t>
            </a:r>
            <a:r>
              <a:rPr lang="de-DE" sz="2800" dirty="0">
                <a:latin typeface="Times New Roman"/>
                <a:cs typeface="Times New Roman"/>
              </a:rPr>
              <a:t>aber draußen sind, richtet Gott. </a:t>
            </a:r>
            <a:r>
              <a:rPr lang="de-DE" sz="28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Entfernt den </a:t>
            </a:r>
            <a:r>
              <a:rPr lang="de-DE" sz="2800" dirty="0">
                <a:solidFill>
                  <a:srgbClr val="333399"/>
                </a:solidFill>
                <a:latin typeface="Times New Roman"/>
                <a:cs typeface="Times New Roman"/>
              </a:rPr>
              <a:t>Bösen von </a:t>
            </a:r>
            <a:r>
              <a:rPr lang="de-DE" sz="28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eurer Mitte!</a:t>
            </a:r>
            <a:r>
              <a:rPr lang="de-DE" sz="2800" dirty="0" smtClean="0">
                <a:latin typeface="Times New Roman"/>
                <a:cs typeface="Times New Roman"/>
              </a:rPr>
              <a:t>“</a:t>
            </a:r>
            <a:endParaRPr lang="de-DE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8661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7725" cy="513037"/>
          </a:xfrm>
        </p:spPr>
        <p:txBody>
          <a:bodyPr>
            <a:noAutofit/>
          </a:bodyPr>
          <a:lstStyle/>
          <a:p>
            <a:pPr algn="l"/>
            <a:r>
              <a:rPr lang="de-DE" sz="2800" dirty="0" smtClean="0">
                <a:latin typeface="Times New Roman"/>
                <a:cs typeface="Times New Roman"/>
              </a:rPr>
              <a:t>1. Korinther 5,11-13</a:t>
            </a:r>
            <a:endParaRPr lang="de-DE" sz="2800" dirty="0">
              <a:latin typeface="Times New Roman"/>
              <a:cs typeface="Times New Roman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889000"/>
            <a:ext cx="8433582" cy="583035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ts val="2880"/>
              </a:lnSpc>
            </a:pPr>
            <a:r>
              <a:rPr lang="de-DE" sz="2400" dirty="0" smtClean="0">
                <a:latin typeface="Times New Roman"/>
                <a:cs typeface="Times New Roman"/>
              </a:rPr>
              <a:t>„… </a:t>
            </a:r>
            <a:r>
              <a:rPr lang="de-DE" sz="24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nicht zusammenschließen </a:t>
            </a:r>
            <a:r>
              <a:rPr lang="de-DE" sz="2400" dirty="0" smtClean="0">
                <a:latin typeface="Times New Roman"/>
                <a:cs typeface="Times New Roman"/>
              </a:rPr>
              <a:t>…“ („… nichts zu tun haben …“).</a:t>
            </a:r>
          </a:p>
          <a:p>
            <a:pPr lvl="1">
              <a:lnSpc>
                <a:spcPts val="2880"/>
              </a:lnSpc>
              <a:spcAft>
                <a:spcPts val="1800"/>
              </a:spcAft>
            </a:pPr>
            <a:r>
              <a:rPr lang="de-DE" sz="2400" dirty="0" smtClean="0">
                <a:latin typeface="Times New Roman"/>
                <a:cs typeface="Times New Roman"/>
              </a:rPr>
              <a:t>in der Sünde – kann auch klare äußere Trennung zur Folge haben.</a:t>
            </a:r>
          </a:p>
          <a:p>
            <a:pPr>
              <a:lnSpc>
                <a:spcPts val="2880"/>
              </a:lnSpc>
            </a:pPr>
            <a:r>
              <a:rPr lang="de-DE" sz="2400" dirty="0" smtClean="0">
                <a:latin typeface="Times New Roman"/>
                <a:cs typeface="Times New Roman"/>
              </a:rPr>
              <a:t>„… </a:t>
            </a:r>
            <a:r>
              <a:rPr lang="de-DE" sz="24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nicht länger zusammen zu essen </a:t>
            </a:r>
            <a:r>
              <a:rPr lang="de-DE" sz="2400" dirty="0" smtClean="0">
                <a:latin typeface="Times New Roman"/>
                <a:cs typeface="Times New Roman"/>
              </a:rPr>
              <a:t>…“</a:t>
            </a:r>
          </a:p>
          <a:p>
            <a:pPr lvl="1">
              <a:lnSpc>
                <a:spcPts val="2880"/>
              </a:lnSpc>
              <a:spcAft>
                <a:spcPts val="1800"/>
              </a:spcAft>
            </a:pPr>
            <a:r>
              <a:rPr lang="de-DE" sz="2400" dirty="0" smtClean="0">
                <a:latin typeface="Times New Roman"/>
                <a:cs typeface="Times New Roman"/>
              </a:rPr>
              <a:t>Ausschluss vom Gemeinschaftsmahl/Abendmahl (vgl. 1. Kor 5,7f.).</a:t>
            </a:r>
          </a:p>
          <a:p>
            <a:pPr>
              <a:lnSpc>
                <a:spcPts val="2880"/>
              </a:lnSpc>
              <a:spcAft>
                <a:spcPts val="1800"/>
              </a:spcAft>
            </a:pPr>
            <a:r>
              <a:rPr lang="de-DE" sz="24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1. Kor 6,8-9</a:t>
            </a:r>
            <a:r>
              <a:rPr lang="de-DE" sz="2400" dirty="0" smtClean="0">
                <a:latin typeface="Times New Roman"/>
                <a:cs typeface="Times New Roman"/>
              </a:rPr>
              <a:t>: „</a:t>
            </a:r>
            <a:r>
              <a:rPr lang="de-DE" sz="2400" dirty="0">
                <a:latin typeface="Times New Roman"/>
                <a:cs typeface="Times New Roman"/>
              </a:rPr>
              <a:t>Oder </a:t>
            </a:r>
            <a:r>
              <a:rPr lang="de-DE" sz="2400" dirty="0" smtClean="0">
                <a:latin typeface="Times New Roman"/>
                <a:cs typeface="Times New Roman"/>
              </a:rPr>
              <a:t>wisst </a:t>
            </a:r>
            <a:r>
              <a:rPr lang="de-DE" sz="2400" dirty="0">
                <a:latin typeface="Times New Roman"/>
                <a:cs typeface="Times New Roman"/>
              </a:rPr>
              <a:t>ihr nicht, </a:t>
            </a:r>
            <a:r>
              <a:rPr lang="de-DE" sz="2400" dirty="0" smtClean="0">
                <a:latin typeface="Times New Roman"/>
                <a:cs typeface="Times New Roman"/>
              </a:rPr>
              <a:t>dass </a:t>
            </a:r>
            <a:r>
              <a:rPr lang="de-DE" sz="2400" dirty="0">
                <a:latin typeface="Times New Roman"/>
                <a:cs typeface="Times New Roman"/>
              </a:rPr>
              <a:t>Ungerechte das Reich Gottes nicht erben werden? Irrt euch nicht! </a:t>
            </a:r>
            <a:r>
              <a:rPr lang="de-DE" sz="2400" dirty="0">
                <a:solidFill>
                  <a:srgbClr val="333399"/>
                </a:solidFill>
                <a:latin typeface="Times New Roman"/>
                <a:cs typeface="Times New Roman"/>
              </a:rPr>
              <a:t>Weder Unzüchtige, noch </a:t>
            </a:r>
            <a:r>
              <a:rPr lang="de-DE" sz="24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Götzendiener</a:t>
            </a:r>
            <a:r>
              <a:rPr lang="de-DE" sz="2400" dirty="0">
                <a:solidFill>
                  <a:srgbClr val="333399"/>
                </a:solidFill>
                <a:latin typeface="Times New Roman"/>
                <a:cs typeface="Times New Roman"/>
              </a:rPr>
              <a:t>, noch Ehebrecher, noch </a:t>
            </a:r>
            <a:r>
              <a:rPr lang="de-DE" sz="24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Verweichlichte („weibliche“ Seite der homosexuellen Beziehung), </a:t>
            </a:r>
            <a:r>
              <a:rPr lang="de-DE" sz="2400" dirty="0">
                <a:solidFill>
                  <a:srgbClr val="333399"/>
                </a:solidFill>
                <a:latin typeface="Times New Roman"/>
                <a:cs typeface="Times New Roman"/>
              </a:rPr>
              <a:t>noch </a:t>
            </a:r>
            <a:r>
              <a:rPr lang="de-DE" sz="24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Homosexuelle, noch </a:t>
            </a:r>
            <a:r>
              <a:rPr lang="de-DE" sz="2400" dirty="0">
                <a:solidFill>
                  <a:srgbClr val="333399"/>
                </a:solidFill>
                <a:latin typeface="Times New Roman"/>
                <a:cs typeface="Times New Roman"/>
              </a:rPr>
              <a:t>Diebe, noch Habsüchtige, noch Trunkenbolde, noch Lästerer, noch Räuber werden das Reich Gottes erben</a:t>
            </a:r>
            <a:r>
              <a:rPr lang="de-DE" sz="2400" dirty="0" smtClean="0">
                <a:latin typeface="Times New Roman"/>
                <a:cs typeface="Times New Roman"/>
              </a:rPr>
              <a:t>.“</a:t>
            </a:r>
          </a:p>
          <a:p>
            <a:pPr>
              <a:lnSpc>
                <a:spcPts val="2880"/>
              </a:lnSpc>
              <a:spcAft>
                <a:spcPts val="1800"/>
              </a:spcAft>
            </a:pPr>
            <a:r>
              <a:rPr lang="de-DE" sz="24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2. </a:t>
            </a:r>
            <a:r>
              <a:rPr lang="de-DE" sz="2400" dirty="0" err="1" smtClean="0">
                <a:solidFill>
                  <a:srgbClr val="333399"/>
                </a:solidFill>
                <a:latin typeface="Times New Roman"/>
                <a:cs typeface="Times New Roman"/>
              </a:rPr>
              <a:t>Thess</a:t>
            </a:r>
            <a:r>
              <a:rPr lang="de-DE" sz="24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 3,14</a:t>
            </a:r>
            <a:r>
              <a:rPr lang="de-DE" sz="2400" dirty="0" smtClean="0">
                <a:latin typeface="Times New Roman"/>
                <a:cs typeface="Times New Roman"/>
              </a:rPr>
              <a:t>: „</a:t>
            </a:r>
            <a:r>
              <a:rPr lang="de-DE" sz="2400" dirty="0">
                <a:latin typeface="Times New Roman"/>
                <a:cs typeface="Times New Roman"/>
              </a:rPr>
              <a:t>Wenn aber jemand unserem Wort durch den Brief nicht gehorcht, den </a:t>
            </a:r>
            <a:r>
              <a:rPr lang="de-DE" sz="2400" dirty="0" smtClean="0">
                <a:latin typeface="Times New Roman"/>
                <a:cs typeface="Times New Roman"/>
              </a:rPr>
              <a:t>bezeichnet</a:t>
            </a:r>
            <a:r>
              <a:rPr lang="de-DE" sz="2400" dirty="0">
                <a:latin typeface="Times New Roman"/>
                <a:cs typeface="Times New Roman"/>
              </a:rPr>
              <a:t> </a:t>
            </a:r>
            <a:r>
              <a:rPr lang="de-DE" sz="2400" dirty="0" smtClean="0">
                <a:latin typeface="Times New Roman"/>
                <a:cs typeface="Times New Roman"/>
              </a:rPr>
              <a:t>und schließt euch ihm nicht an, </a:t>
            </a:r>
            <a:r>
              <a:rPr lang="de-DE" sz="2400" dirty="0">
                <a:latin typeface="Times New Roman"/>
                <a:cs typeface="Times New Roman"/>
              </a:rPr>
              <a:t>damit er beschämt </a:t>
            </a:r>
            <a:r>
              <a:rPr lang="de-DE" sz="2400" dirty="0" smtClean="0">
                <a:latin typeface="Times New Roman"/>
                <a:cs typeface="Times New Roman"/>
              </a:rPr>
              <a:t>werde.“</a:t>
            </a:r>
            <a:endParaRPr lang="de-DE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1507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7725" cy="513037"/>
          </a:xfrm>
        </p:spPr>
        <p:txBody>
          <a:bodyPr>
            <a:normAutofit fontScale="90000"/>
          </a:bodyPr>
          <a:lstStyle/>
          <a:p>
            <a:pPr algn="l"/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5778" y="973667"/>
            <a:ext cx="8665004" cy="5745686"/>
          </a:xfrm>
        </p:spPr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 marL="0" indent="0" algn="ctr">
              <a:buNone/>
            </a:pPr>
            <a:r>
              <a:rPr lang="de-DE" sz="4000" dirty="0" smtClean="0">
                <a:latin typeface="Times New Roman"/>
                <a:cs typeface="Times New Roman"/>
              </a:rPr>
              <a:t>3. Die Sendschreiben in </a:t>
            </a:r>
            <a:r>
              <a:rPr lang="de-DE" sz="4000" dirty="0" err="1" smtClean="0">
                <a:latin typeface="Times New Roman"/>
                <a:cs typeface="Times New Roman"/>
              </a:rPr>
              <a:t>Offb</a:t>
            </a:r>
            <a:r>
              <a:rPr lang="de-DE" sz="4000" dirty="0" smtClean="0">
                <a:latin typeface="Times New Roman"/>
                <a:cs typeface="Times New Roman"/>
              </a:rPr>
              <a:t> 2–3</a:t>
            </a:r>
          </a:p>
        </p:txBody>
      </p:sp>
    </p:spTree>
    <p:extLst>
      <p:ext uri="{BB962C8B-B14F-4D97-AF65-F5344CB8AC3E}">
        <p14:creationId xmlns:p14="http://schemas.microsoft.com/office/powerpoint/2010/main" val="281522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7725" cy="513037"/>
          </a:xfrm>
        </p:spPr>
        <p:txBody>
          <a:bodyPr>
            <a:noAutofit/>
          </a:bodyPr>
          <a:lstStyle/>
          <a:p>
            <a:pPr algn="l"/>
            <a:r>
              <a:rPr lang="de-DE" sz="2800" dirty="0" smtClean="0">
                <a:latin typeface="Times New Roman"/>
                <a:cs typeface="Times New Roman"/>
              </a:rPr>
              <a:t>Offenbarung 2–3</a:t>
            </a:r>
            <a:endParaRPr lang="de-DE" sz="2800" dirty="0">
              <a:latin typeface="Times New Roman"/>
              <a:cs typeface="Times New Roman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09177"/>
            <a:ext cx="8433582" cy="5610176"/>
          </a:xfrm>
        </p:spPr>
        <p:txBody>
          <a:bodyPr>
            <a:normAutofit/>
          </a:bodyPr>
          <a:lstStyle/>
          <a:p>
            <a:pPr>
              <a:lnSpc>
                <a:spcPts val="3560"/>
              </a:lnSpc>
              <a:spcAft>
                <a:spcPts val="1800"/>
              </a:spcAft>
            </a:pPr>
            <a:r>
              <a:rPr lang="de-DE" sz="2800" dirty="0" err="1" smtClean="0">
                <a:solidFill>
                  <a:srgbClr val="333399"/>
                </a:solidFill>
                <a:latin typeface="Times New Roman"/>
                <a:cs typeface="Times New Roman"/>
              </a:rPr>
              <a:t>Offb</a:t>
            </a:r>
            <a:r>
              <a:rPr lang="de-DE" sz="28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 2,2</a:t>
            </a:r>
            <a:r>
              <a:rPr lang="de-DE" sz="2800" dirty="0" smtClean="0">
                <a:latin typeface="Times New Roman"/>
                <a:cs typeface="Times New Roman"/>
              </a:rPr>
              <a:t>: „</a:t>
            </a:r>
            <a:r>
              <a:rPr lang="de-DE" sz="2800" dirty="0">
                <a:latin typeface="Times New Roman"/>
                <a:cs typeface="Times New Roman"/>
              </a:rPr>
              <a:t>Ich kenne deine Werke und deine Mühe und dein Ausharren, </a:t>
            </a:r>
            <a:r>
              <a:rPr lang="de-DE" sz="2800" dirty="0">
                <a:solidFill>
                  <a:srgbClr val="333399"/>
                </a:solidFill>
                <a:latin typeface="Times New Roman"/>
                <a:cs typeface="Times New Roman"/>
              </a:rPr>
              <a:t>und </a:t>
            </a:r>
            <a:r>
              <a:rPr lang="de-DE" sz="28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dass </a:t>
            </a:r>
            <a:r>
              <a:rPr lang="de-DE" sz="2800" dirty="0">
                <a:solidFill>
                  <a:srgbClr val="333399"/>
                </a:solidFill>
                <a:latin typeface="Times New Roman"/>
                <a:cs typeface="Times New Roman"/>
              </a:rPr>
              <a:t>du Böse nicht ertragen kannst</a:t>
            </a:r>
            <a:r>
              <a:rPr lang="de-DE" sz="2800" dirty="0">
                <a:latin typeface="Times New Roman"/>
                <a:cs typeface="Times New Roman"/>
              </a:rPr>
              <a:t>; und du hast die geprüft, die sich Apostel nennen und es nicht sind, und hast sie als Lügner </a:t>
            </a:r>
            <a:r>
              <a:rPr lang="de-DE" sz="2800" dirty="0" smtClean="0">
                <a:latin typeface="Times New Roman"/>
                <a:cs typeface="Times New Roman"/>
              </a:rPr>
              <a:t>erkannt.“</a:t>
            </a:r>
          </a:p>
          <a:p>
            <a:pPr>
              <a:lnSpc>
                <a:spcPts val="3560"/>
              </a:lnSpc>
              <a:spcAft>
                <a:spcPts val="1800"/>
              </a:spcAft>
            </a:pPr>
            <a:r>
              <a:rPr lang="de-DE" sz="2800" dirty="0" err="1" smtClean="0">
                <a:solidFill>
                  <a:srgbClr val="333399"/>
                </a:solidFill>
                <a:latin typeface="Times New Roman"/>
                <a:cs typeface="Times New Roman"/>
              </a:rPr>
              <a:t>Offb</a:t>
            </a:r>
            <a:r>
              <a:rPr lang="de-DE" sz="28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 2,14</a:t>
            </a:r>
            <a:r>
              <a:rPr lang="de-DE" sz="2800" dirty="0" smtClean="0">
                <a:latin typeface="Times New Roman"/>
                <a:cs typeface="Times New Roman"/>
              </a:rPr>
              <a:t>: „</a:t>
            </a:r>
            <a:r>
              <a:rPr lang="de-DE" sz="2800" dirty="0">
                <a:solidFill>
                  <a:srgbClr val="333399"/>
                </a:solidFill>
                <a:latin typeface="Times New Roman"/>
                <a:cs typeface="Times New Roman"/>
              </a:rPr>
              <a:t>Aber ich habe </a:t>
            </a:r>
            <a:r>
              <a:rPr lang="de-DE" sz="28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etwas gegen </a:t>
            </a:r>
            <a:r>
              <a:rPr lang="de-DE" sz="2800" dirty="0">
                <a:solidFill>
                  <a:srgbClr val="333399"/>
                </a:solidFill>
                <a:latin typeface="Times New Roman"/>
                <a:cs typeface="Times New Roman"/>
              </a:rPr>
              <a:t>dich, </a:t>
            </a:r>
            <a:r>
              <a:rPr lang="de-DE" sz="28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dass </a:t>
            </a:r>
            <a:r>
              <a:rPr lang="de-DE" sz="2800" dirty="0">
                <a:solidFill>
                  <a:srgbClr val="333399"/>
                </a:solidFill>
                <a:latin typeface="Times New Roman"/>
                <a:cs typeface="Times New Roman"/>
              </a:rPr>
              <a:t>du solche dort hast, welche die Lehre </a:t>
            </a:r>
            <a:r>
              <a:rPr lang="de-DE" sz="2800" dirty="0" err="1">
                <a:solidFill>
                  <a:srgbClr val="333399"/>
                </a:solidFill>
                <a:latin typeface="Times New Roman"/>
                <a:cs typeface="Times New Roman"/>
              </a:rPr>
              <a:t>Bileams</a:t>
            </a:r>
            <a:r>
              <a:rPr lang="de-DE" sz="2800" dirty="0">
                <a:solidFill>
                  <a:srgbClr val="333399"/>
                </a:solidFill>
                <a:latin typeface="Times New Roman"/>
                <a:cs typeface="Times New Roman"/>
              </a:rPr>
              <a:t> festhalten</a:t>
            </a:r>
            <a:r>
              <a:rPr lang="de-DE" sz="2800" dirty="0">
                <a:latin typeface="Times New Roman"/>
                <a:cs typeface="Times New Roman"/>
              </a:rPr>
              <a:t>, der den </a:t>
            </a:r>
            <a:r>
              <a:rPr lang="de-DE" sz="2800" dirty="0" err="1">
                <a:latin typeface="Times New Roman"/>
                <a:cs typeface="Times New Roman"/>
              </a:rPr>
              <a:t>Balak</a:t>
            </a:r>
            <a:r>
              <a:rPr lang="de-DE" sz="2800" dirty="0">
                <a:latin typeface="Times New Roman"/>
                <a:cs typeface="Times New Roman"/>
              </a:rPr>
              <a:t> lehrte, eine Falle vor die Söhne Israels hinzustellen, so </a:t>
            </a:r>
            <a:r>
              <a:rPr lang="de-DE" sz="2800" dirty="0" smtClean="0">
                <a:latin typeface="Times New Roman"/>
                <a:cs typeface="Times New Roman"/>
              </a:rPr>
              <a:t>dass </a:t>
            </a:r>
            <a:r>
              <a:rPr lang="de-DE" sz="2800" dirty="0">
                <a:latin typeface="Times New Roman"/>
                <a:cs typeface="Times New Roman"/>
              </a:rPr>
              <a:t>sie Götzenopfer </a:t>
            </a:r>
            <a:r>
              <a:rPr lang="de-DE" sz="2800" dirty="0" smtClean="0">
                <a:latin typeface="Times New Roman"/>
                <a:cs typeface="Times New Roman"/>
              </a:rPr>
              <a:t>aßen </a:t>
            </a:r>
            <a:r>
              <a:rPr lang="de-DE" sz="2800" dirty="0">
                <a:latin typeface="Times New Roman"/>
                <a:cs typeface="Times New Roman"/>
              </a:rPr>
              <a:t>und Unzucht </a:t>
            </a:r>
            <a:r>
              <a:rPr lang="de-DE" sz="2800" dirty="0" smtClean="0">
                <a:latin typeface="Times New Roman"/>
                <a:cs typeface="Times New Roman"/>
              </a:rPr>
              <a:t>trieben.“</a:t>
            </a:r>
            <a:endParaRPr lang="de-DE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7423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7725" cy="513037"/>
          </a:xfrm>
        </p:spPr>
        <p:txBody>
          <a:bodyPr>
            <a:noAutofit/>
          </a:bodyPr>
          <a:lstStyle/>
          <a:p>
            <a:pPr algn="l"/>
            <a:r>
              <a:rPr lang="de-DE" sz="2800" dirty="0" smtClean="0">
                <a:latin typeface="Times New Roman"/>
                <a:cs typeface="Times New Roman"/>
              </a:rPr>
              <a:t>Offenbarung 2–3</a:t>
            </a:r>
            <a:endParaRPr lang="de-DE" sz="2800" dirty="0">
              <a:latin typeface="Times New Roman"/>
              <a:cs typeface="Times New Roman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59556"/>
            <a:ext cx="8433582" cy="5759797"/>
          </a:xfrm>
        </p:spPr>
        <p:txBody>
          <a:bodyPr>
            <a:normAutofit fontScale="92500"/>
          </a:bodyPr>
          <a:lstStyle/>
          <a:p>
            <a:pPr>
              <a:lnSpc>
                <a:spcPts val="3560"/>
              </a:lnSpc>
              <a:spcAft>
                <a:spcPts val="2400"/>
              </a:spcAft>
            </a:pPr>
            <a:r>
              <a:rPr lang="de-DE" sz="2800" dirty="0" err="1" smtClean="0">
                <a:solidFill>
                  <a:srgbClr val="333399"/>
                </a:solidFill>
                <a:latin typeface="Times New Roman"/>
                <a:cs typeface="Times New Roman"/>
              </a:rPr>
              <a:t>Offb</a:t>
            </a:r>
            <a:r>
              <a:rPr lang="de-DE" sz="28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 2,20-21</a:t>
            </a:r>
            <a:r>
              <a:rPr lang="de-DE" sz="2800" dirty="0" smtClean="0">
                <a:latin typeface="Times New Roman"/>
                <a:cs typeface="Times New Roman"/>
              </a:rPr>
              <a:t>: „</a:t>
            </a:r>
            <a:r>
              <a:rPr lang="de-DE" sz="2800" dirty="0">
                <a:solidFill>
                  <a:srgbClr val="333399"/>
                </a:solidFill>
                <a:latin typeface="Times New Roman"/>
                <a:cs typeface="Times New Roman"/>
              </a:rPr>
              <a:t>Aber ich habe gegen dich, </a:t>
            </a:r>
            <a:r>
              <a:rPr lang="de-DE" sz="28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dass </a:t>
            </a:r>
            <a:r>
              <a:rPr lang="de-DE" sz="2800" dirty="0">
                <a:solidFill>
                  <a:srgbClr val="333399"/>
                </a:solidFill>
                <a:latin typeface="Times New Roman"/>
                <a:cs typeface="Times New Roman"/>
              </a:rPr>
              <a:t>du </a:t>
            </a:r>
            <a:r>
              <a:rPr lang="de-DE" sz="28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die Frau Isabel </a:t>
            </a:r>
            <a:r>
              <a:rPr lang="de-DE" sz="2800" dirty="0">
                <a:solidFill>
                  <a:srgbClr val="333399"/>
                </a:solidFill>
                <a:latin typeface="Times New Roman"/>
                <a:cs typeface="Times New Roman"/>
              </a:rPr>
              <a:t>gewähren </a:t>
            </a:r>
            <a:r>
              <a:rPr lang="de-DE" sz="28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lässt</a:t>
            </a:r>
            <a:r>
              <a:rPr lang="de-DE" sz="2800" dirty="0">
                <a:latin typeface="Times New Roman"/>
                <a:cs typeface="Times New Roman"/>
              </a:rPr>
              <a:t>, die sich eine Prophetin nennt und meine Knechte lehrt und verführt, Unzucht zu treiben und Götzenopfer zu </a:t>
            </a:r>
            <a:r>
              <a:rPr lang="de-DE" sz="2800" dirty="0" smtClean="0">
                <a:latin typeface="Times New Roman"/>
                <a:cs typeface="Times New Roman"/>
              </a:rPr>
              <a:t>essen. </a:t>
            </a:r>
            <a:r>
              <a:rPr lang="de-DE" sz="2800" dirty="0">
                <a:solidFill>
                  <a:srgbClr val="333399"/>
                </a:solidFill>
                <a:latin typeface="Times New Roman"/>
                <a:cs typeface="Times New Roman"/>
              </a:rPr>
              <a:t>Und ich gab ihr Zeit, damit sie Buße tue</a:t>
            </a:r>
            <a:r>
              <a:rPr lang="de-DE" sz="2800" dirty="0">
                <a:latin typeface="Times New Roman"/>
                <a:cs typeface="Times New Roman"/>
              </a:rPr>
              <a:t>, und sie will nicht Buße tun von ihrer </a:t>
            </a:r>
            <a:r>
              <a:rPr lang="de-DE" sz="2800" dirty="0" smtClean="0">
                <a:latin typeface="Times New Roman"/>
                <a:cs typeface="Times New Roman"/>
              </a:rPr>
              <a:t>Unzucht.“</a:t>
            </a:r>
          </a:p>
          <a:p>
            <a:pPr>
              <a:lnSpc>
                <a:spcPts val="3560"/>
              </a:lnSpc>
              <a:spcAft>
                <a:spcPts val="2400"/>
              </a:spcAft>
            </a:pPr>
            <a:r>
              <a:rPr lang="de-DE" sz="2800" dirty="0" err="1" smtClean="0">
                <a:solidFill>
                  <a:srgbClr val="333399"/>
                </a:solidFill>
                <a:latin typeface="Times New Roman"/>
                <a:cs typeface="Times New Roman"/>
              </a:rPr>
              <a:t>Offb</a:t>
            </a:r>
            <a:r>
              <a:rPr lang="de-DE" sz="28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 3,2</a:t>
            </a:r>
            <a:r>
              <a:rPr lang="de-DE" sz="2800" dirty="0" smtClean="0">
                <a:latin typeface="Times New Roman"/>
                <a:cs typeface="Times New Roman"/>
              </a:rPr>
              <a:t>: „</a:t>
            </a:r>
            <a:r>
              <a:rPr lang="de-DE" sz="2800" dirty="0">
                <a:solidFill>
                  <a:srgbClr val="333399"/>
                </a:solidFill>
                <a:latin typeface="Times New Roman"/>
                <a:cs typeface="Times New Roman"/>
              </a:rPr>
              <a:t>Wach auf und stärke das übrige, das im Begriff stand zu sterben</a:t>
            </a:r>
            <a:r>
              <a:rPr lang="de-DE" sz="2800" dirty="0">
                <a:solidFill>
                  <a:schemeClr val="accent1"/>
                </a:solidFill>
                <a:latin typeface="Times New Roman"/>
                <a:cs typeface="Times New Roman"/>
              </a:rPr>
              <a:t>! </a:t>
            </a:r>
            <a:r>
              <a:rPr lang="de-DE" sz="2800" dirty="0">
                <a:latin typeface="Times New Roman"/>
                <a:cs typeface="Times New Roman"/>
              </a:rPr>
              <a:t>Denn ich habe vor meinem Gott deine Werke nicht als völlig </a:t>
            </a:r>
            <a:r>
              <a:rPr lang="de-DE" sz="2800" dirty="0" smtClean="0">
                <a:latin typeface="Times New Roman"/>
                <a:cs typeface="Times New Roman"/>
              </a:rPr>
              <a:t>erfunden.“</a:t>
            </a:r>
          </a:p>
          <a:p>
            <a:pPr>
              <a:lnSpc>
                <a:spcPts val="3560"/>
              </a:lnSpc>
              <a:spcAft>
                <a:spcPts val="2400"/>
              </a:spcAft>
            </a:pPr>
            <a:r>
              <a:rPr lang="de-DE" sz="28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Off 3,19</a:t>
            </a:r>
            <a:r>
              <a:rPr lang="de-DE" sz="2800" dirty="0" smtClean="0">
                <a:latin typeface="Times New Roman"/>
                <a:cs typeface="Times New Roman"/>
              </a:rPr>
              <a:t>: „</a:t>
            </a:r>
            <a:r>
              <a:rPr lang="de-DE" sz="2800" dirty="0">
                <a:solidFill>
                  <a:srgbClr val="333399"/>
                </a:solidFill>
                <a:latin typeface="Times New Roman"/>
                <a:cs typeface="Times New Roman"/>
              </a:rPr>
              <a:t>Ich überführe und züchtige alle, die ich liebe</a:t>
            </a:r>
            <a:r>
              <a:rPr lang="de-DE" sz="2800" dirty="0">
                <a:latin typeface="Times New Roman"/>
                <a:cs typeface="Times New Roman"/>
              </a:rPr>
              <a:t>. Sei nun eifrig und tu Buße</a:t>
            </a:r>
            <a:r>
              <a:rPr lang="de-DE" sz="2800" dirty="0" smtClean="0">
                <a:latin typeface="Times New Roman"/>
                <a:cs typeface="Times New Roman"/>
              </a:rPr>
              <a:t>!“</a:t>
            </a:r>
            <a:endParaRPr lang="de-DE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804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7725" cy="513037"/>
          </a:xfrm>
        </p:spPr>
        <p:txBody>
          <a:bodyPr>
            <a:normAutofit fontScale="90000"/>
          </a:bodyPr>
          <a:lstStyle/>
          <a:p>
            <a:pPr algn="l"/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09177"/>
            <a:ext cx="8433582" cy="5610176"/>
          </a:xfrm>
        </p:spPr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 marL="0" indent="0" algn="ctr">
              <a:buNone/>
            </a:pPr>
            <a:r>
              <a:rPr lang="de-DE" sz="4400" dirty="0" smtClean="0">
                <a:latin typeface="Times New Roman"/>
                <a:cs typeface="Times New Roman"/>
              </a:rPr>
              <a:t>4. Wer ist zuständig?</a:t>
            </a:r>
            <a:endParaRPr lang="de-DE"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565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556" y="274638"/>
            <a:ext cx="8180369" cy="513037"/>
          </a:xfrm>
        </p:spPr>
        <p:txBody>
          <a:bodyPr>
            <a:noAutofit/>
          </a:bodyPr>
          <a:lstStyle/>
          <a:p>
            <a:pPr algn="l"/>
            <a:r>
              <a:rPr lang="de-DE" sz="2800" dirty="0" smtClean="0">
                <a:latin typeface="Times New Roman"/>
                <a:cs typeface="Times New Roman"/>
              </a:rPr>
              <a:t>Wer ist zuständig?</a:t>
            </a:r>
            <a:endParaRPr lang="de-DE" sz="2800" dirty="0">
              <a:latin typeface="Times New Roman"/>
              <a:cs typeface="Times New Roman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4555" y="1109177"/>
            <a:ext cx="8706555" cy="5610176"/>
          </a:xfrm>
        </p:spPr>
        <p:txBody>
          <a:bodyPr>
            <a:normAutofit/>
          </a:bodyPr>
          <a:lstStyle/>
          <a:p>
            <a:pPr>
              <a:lnSpc>
                <a:spcPts val="3900"/>
              </a:lnSpc>
            </a:pPr>
            <a:r>
              <a:rPr lang="de-DE" sz="30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1. </a:t>
            </a:r>
            <a:r>
              <a:rPr lang="de-DE" sz="3000" dirty="0" err="1" smtClean="0">
                <a:solidFill>
                  <a:srgbClr val="333399"/>
                </a:solidFill>
                <a:latin typeface="Times New Roman"/>
                <a:cs typeface="Times New Roman"/>
              </a:rPr>
              <a:t>Thess</a:t>
            </a:r>
            <a:r>
              <a:rPr lang="de-DE" sz="30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 5,12-14</a:t>
            </a:r>
            <a:r>
              <a:rPr lang="de-DE" sz="3000" dirty="0" smtClean="0">
                <a:latin typeface="Times New Roman"/>
                <a:cs typeface="Times New Roman"/>
              </a:rPr>
              <a:t>: „</a:t>
            </a:r>
            <a:r>
              <a:rPr lang="de-DE" sz="3000" dirty="0">
                <a:latin typeface="Times New Roman"/>
                <a:cs typeface="Times New Roman"/>
              </a:rPr>
              <a:t>Wir bitten euch aber, </a:t>
            </a:r>
            <a:r>
              <a:rPr lang="de-DE" sz="3000" dirty="0" smtClean="0">
                <a:latin typeface="Times New Roman"/>
                <a:cs typeface="Times New Roman"/>
              </a:rPr>
              <a:t>Geschwister, dass </a:t>
            </a:r>
            <a:r>
              <a:rPr lang="de-DE" sz="3000" dirty="0">
                <a:latin typeface="Times New Roman"/>
                <a:cs typeface="Times New Roman"/>
              </a:rPr>
              <a:t>ihr die anerkennt, </a:t>
            </a:r>
            <a:r>
              <a:rPr lang="de-DE" sz="3000" dirty="0">
                <a:solidFill>
                  <a:srgbClr val="333399"/>
                </a:solidFill>
                <a:latin typeface="Times New Roman"/>
                <a:cs typeface="Times New Roman"/>
              </a:rPr>
              <a:t>die unter euch </a:t>
            </a:r>
            <a:r>
              <a:rPr lang="de-DE" sz="30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mühevoll arbeiten </a:t>
            </a:r>
            <a:r>
              <a:rPr lang="de-DE" sz="3000" dirty="0">
                <a:solidFill>
                  <a:srgbClr val="333399"/>
                </a:solidFill>
                <a:latin typeface="Times New Roman"/>
                <a:cs typeface="Times New Roman"/>
              </a:rPr>
              <a:t>und euch vorstehen im Herrn und euch zurechtweisen</a:t>
            </a:r>
            <a:r>
              <a:rPr lang="de-DE" sz="3000" dirty="0">
                <a:latin typeface="Times New Roman"/>
                <a:cs typeface="Times New Roman"/>
              </a:rPr>
              <a:t>, </a:t>
            </a:r>
            <a:r>
              <a:rPr lang="de-DE" sz="3000" dirty="0" smtClean="0">
                <a:latin typeface="Times New Roman"/>
                <a:cs typeface="Times New Roman"/>
              </a:rPr>
              <a:t>und dass </a:t>
            </a:r>
            <a:r>
              <a:rPr lang="de-DE" sz="3000" dirty="0">
                <a:latin typeface="Times New Roman"/>
                <a:cs typeface="Times New Roman"/>
              </a:rPr>
              <a:t>ihr sie ganz besonders in Liebe achtet um ihres Werkes willen. Haltet Frieden untereinander! </a:t>
            </a:r>
            <a:r>
              <a:rPr lang="de-DE" sz="3000" dirty="0" smtClean="0">
                <a:latin typeface="Times New Roman"/>
                <a:cs typeface="Times New Roman"/>
              </a:rPr>
              <a:t>Wir </a:t>
            </a:r>
            <a:r>
              <a:rPr lang="de-DE" sz="3000" dirty="0">
                <a:latin typeface="Times New Roman"/>
                <a:cs typeface="Times New Roman"/>
              </a:rPr>
              <a:t>ermahnen euch aber, </a:t>
            </a:r>
            <a:r>
              <a:rPr lang="de-DE" sz="3000" dirty="0" smtClean="0">
                <a:latin typeface="Times New Roman"/>
                <a:cs typeface="Times New Roman"/>
              </a:rPr>
              <a:t>Brüder/Geschwister: </a:t>
            </a:r>
            <a:r>
              <a:rPr lang="de-DE" sz="3000" dirty="0">
                <a:solidFill>
                  <a:srgbClr val="333399"/>
                </a:solidFill>
                <a:latin typeface="Times New Roman"/>
                <a:cs typeface="Times New Roman"/>
              </a:rPr>
              <a:t>Weist die Unordentlichen zurecht, tröstet die </a:t>
            </a:r>
            <a:r>
              <a:rPr lang="de-DE" sz="30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Kleinmütigen (mit wenig Lebenskraft), </a:t>
            </a:r>
            <a:r>
              <a:rPr lang="de-DE" sz="3000" dirty="0">
                <a:solidFill>
                  <a:srgbClr val="333399"/>
                </a:solidFill>
                <a:latin typeface="Times New Roman"/>
                <a:cs typeface="Times New Roman"/>
              </a:rPr>
              <a:t>nehmt euch der </a:t>
            </a:r>
            <a:r>
              <a:rPr lang="de-DE" sz="30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Schwachen (Kraftlosen) </a:t>
            </a:r>
            <a:r>
              <a:rPr lang="de-DE" sz="3000" dirty="0">
                <a:solidFill>
                  <a:srgbClr val="333399"/>
                </a:solidFill>
                <a:latin typeface="Times New Roman"/>
                <a:cs typeface="Times New Roman"/>
              </a:rPr>
              <a:t>an, seid langmütig gegen alle</a:t>
            </a:r>
            <a:r>
              <a:rPr lang="de-DE" sz="3000" dirty="0" smtClean="0">
                <a:solidFill>
                  <a:srgbClr val="4F81BD"/>
                </a:solidFill>
                <a:latin typeface="Times New Roman"/>
                <a:cs typeface="Times New Roman"/>
              </a:rPr>
              <a:t>!</a:t>
            </a:r>
            <a:r>
              <a:rPr lang="de-DE" sz="3000" dirty="0" smtClean="0">
                <a:latin typeface="Times New Roman"/>
                <a:cs typeface="Times New Roman"/>
              </a:rPr>
              <a:t>“</a:t>
            </a:r>
            <a:endParaRPr lang="de-DE" sz="3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6650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7725" cy="513037"/>
          </a:xfrm>
        </p:spPr>
        <p:txBody>
          <a:bodyPr>
            <a:noAutofit/>
          </a:bodyPr>
          <a:lstStyle/>
          <a:p>
            <a:pPr algn="l"/>
            <a:r>
              <a:rPr lang="de-DE" sz="2800" dirty="0" smtClean="0">
                <a:latin typeface="Times New Roman"/>
                <a:cs typeface="Times New Roman"/>
              </a:rPr>
              <a:t>Wer ist zuständig?</a:t>
            </a:r>
            <a:endParaRPr lang="de-DE" sz="2800" dirty="0">
              <a:latin typeface="Times New Roman"/>
              <a:cs typeface="Times New Roman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3315" y="1109177"/>
            <a:ext cx="8617467" cy="5449426"/>
          </a:xfrm>
        </p:spPr>
        <p:txBody>
          <a:bodyPr>
            <a:normAutofit/>
          </a:bodyPr>
          <a:lstStyle/>
          <a:p>
            <a:pPr>
              <a:lnSpc>
                <a:spcPts val="3820"/>
              </a:lnSpc>
            </a:pPr>
            <a:r>
              <a:rPr lang="de-DE" sz="30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Tit 1,7-9</a:t>
            </a:r>
            <a:r>
              <a:rPr lang="de-DE" sz="3000" dirty="0" smtClean="0">
                <a:latin typeface="Times New Roman"/>
                <a:cs typeface="Times New Roman"/>
              </a:rPr>
              <a:t>: „</a:t>
            </a:r>
            <a:r>
              <a:rPr lang="de-DE" sz="3000" dirty="0">
                <a:solidFill>
                  <a:srgbClr val="333399"/>
                </a:solidFill>
                <a:latin typeface="Times New Roman"/>
                <a:cs typeface="Times New Roman"/>
              </a:rPr>
              <a:t>Denn der </a:t>
            </a:r>
            <a:r>
              <a:rPr lang="de-DE" sz="30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Aufseher (= Älteste, Mitglieder der Gemeindeleitung) </a:t>
            </a:r>
            <a:r>
              <a:rPr lang="de-DE" sz="3000" dirty="0" smtClean="0">
                <a:latin typeface="Times New Roman"/>
                <a:cs typeface="Times New Roman"/>
              </a:rPr>
              <a:t>muss </a:t>
            </a:r>
            <a:r>
              <a:rPr lang="de-DE" sz="3000" dirty="0">
                <a:latin typeface="Times New Roman"/>
                <a:cs typeface="Times New Roman"/>
              </a:rPr>
              <a:t>untadelig sein als Gottes Verwalter, nicht eigenmächtig, nicht jähzornig, nicht dem Wein ergeben, nicht ein Schläger, nicht </a:t>
            </a:r>
            <a:r>
              <a:rPr lang="de-DE" sz="3000" dirty="0" err="1" smtClean="0">
                <a:latin typeface="Times New Roman"/>
                <a:cs typeface="Times New Roman"/>
              </a:rPr>
              <a:t>schänd-lichem</a:t>
            </a:r>
            <a:r>
              <a:rPr lang="de-DE" sz="3000" dirty="0" smtClean="0">
                <a:latin typeface="Times New Roman"/>
                <a:cs typeface="Times New Roman"/>
              </a:rPr>
              <a:t> </a:t>
            </a:r>
            <a:r>
              <a:rPr lang="de-DE" sz="3000" dirty="0">
                <a:latin typeface="Times New Roman"/>
                <a:cs typeface="Times New Roman"/>
              </a:rPr>
              <a:t>Gewinn nachgehend, </a:t>
            </a:r>
            <a:r>
              <a:rPr lang="de-DE" sz="3000" dirty="0" smtClean="0">
                <a:latin typeface="Times New Roman"/>
                <a:cs typeface="Times New Roman"/>
              </a:rPr>
              <a:t>sondern </a:t>
            </a:r>
            <a:r>
              <a:rPr lang="de-DE" sz="3000" dirty="0">
                <a:latin typeface="Times New Roman"/>
                <a:cs typeface="Times New Roman"/>
              </a:rPr>
              <a:t>gastfrei, das Gute liebend, besonnen, gerecht, heilig, enthaltsam, </a:t>
            </a:r>
            <a:r>
              <a:rPr lang="de-DE" sz="30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der </a:t>
            </a:r>
            <a:r>
              <a:rPr lang="de-DE" sz="3000" dirty="0">
                <a:solidFill>
                  <a:srgbClr val="333399"/>
                </a:solidFill>
                <a:latin typeface="Times New Roman"/>
                <a:cs typeface="Times New Roman"/>
              </a:rPr>
              <a:t>an dem der Lehre gemäßen zuverlässigen Wort festhält, damit er fähig sei, sowohl mit der gesunden Lehre zu ermahnen als auch die Widersprechenden zu überführen</a:t>
            </a:r>
            <a:r>
              <a:rPr lang="de-DE" sz="3000" dirty="0" smtClean="0">
                <a:latin typeface="Times New Roman"/>
                <a:cs typeface="Times New Roman"/>
              </a:rPr>
              <a:t>.“</a:t>
            </a:r>
            <a:endParaRPr lang="de-DE" sz="3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0754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7725" cy="513037"/>
          </a:xfrm>
        </p:spPr>
        <p:txBody>
          <a:bodyPr>
            <a:noAutofit/>
          </a:bodyPr>
          <a:lstStyle/>
          <a:p>
            <a:pPr algn="l"/>
            <a:r>
              <a:rPr lang="de-DE" sz="2800" dirty="0" smtClean="0">
                <a:latin typeface="Times New Roman"/>
                <a:cs typeface="Times New Roman"/>
              </a:rPr>
              <a:t>Wer ist zuständig?</a:t>
            </a:r>
            <a:endParaRPr lang="de-DE" sz="2800" dirty="0">
              <a:latin typeface="Times New Roman"/>
              <a:cs typeface="Times New Roman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09177"/>
            <a:ext cx="8433582" cy="5610176"/>
          </a:xfrm>
        </p:spPr>
        <p:txBody>
          <a:bodyPr/>
          <a:lstStyle/>
          <a:p>
            <a:pPr>
              <a:lnSpc>
                <a:spcPts val="4520"/>
              </a:lnSpc>
            </a:pPr>
            <a:r>
              <a:rPr lang="de-DE" dirty="0" smtClean="0">
                <a:solidFill>
                  <a:srgbClr val="333399"/>
                </a:solidFill>
              </a:rPr>
              <a:t>Kol 1,28</a:t>
            </a:r>
            <a:r>
              <a:rPr lang="de-DE" dirty="0" smtClean="0"/>
              <a:t>: „</a:t>
            </a:r>
            <a:r>
              <a:rPr lang="de-DE" dirty="0">
                <a:solidFill>
                  <a:srgbClr val="333399"/>
                </a:solidFill>
              </a:rPr>
              <a:t>Ihn </a:t>
            </a:r>
            <a:r>
              <a:rPr lang="de-DE" dirty="0" smtClean="0"/>
              <a:t>(‚</a:t>
            </a:r>
            <a:r>
              <a:rPr lang="de-DE" dirty="0" smtClean="0">
                <a:solidFill>
                  <a:srgbClr val="333399"/>
                </a:solidFill>
              </a:rPr>
              <a:t>Christus in euch</a:t>
            </a:r>
            <a:r>
              <a:rPr lang="de-DE" dirty="0" smtClean="0"/>
              <a:t>‘; vgl. Kol 1,27) </a:t>
            </a:r>
            <a:r>
              <a:rPr lang="de-DE" dirty="0" smtClean="0">
                <a:solidFill>
                  <a:srgbClr val="333399"/>
                </a:solidFill>
              </a:rPr>
              <a:t>verkündigen wir </a:t>
            </a:r>
            <a:r>
              <a:rPr lang="de-DE" dirty="0" smtClean="0"/>
              <a:t>(als Apostel), </a:t>
            </a:r>
            <a:r>
              <a:rPr lang="de-DE" dirty="0">
                <a:solidFill>
                  <a:srgbClr val="333399"/>
                </a:solidFill>
              </a:rPr>
              <a:t>indem wir jeden Menschen </a:t>
            </a:r>
            <a:r>
              <a:rPr lang="de-DE" dirty="0" smtClean="0">
                <a:solidFill>
                  <a:srgbClr val="333399"/>
                </a:solidFill>
              </a:rPr>
              <a:t>zurechtweisen </a:t>
            </a:r>
            <a:r>
              <a:rPr lang="de-DE" dirty="0" smtClean="0"/>
              <a:t>und </a:t>
            </a:r>
            <a:r>
              <a:rPr lang="de-DE" dirty="0"/>
              <a:t>jeden Menschen in aller Weisheit lehren, </a:t>
            </a:r>
            <a:r>
              <a:rPr lang="de-DE" dirty="0">
                <a:solidFill>
                  <a:srgbClr val="333399"/>
                </a:solidFill>
              </a:rPr>
              <a:t>um jeden Menschen vollkommen in Christus </a:t>
            </a:r>
            <a:r>
              <a:rPr lang="de-DE" dirty="0" smtClean="0">
                <a:solidFill>
                  <a:srgbClr val="333399"/>
                </a:solidFill>
              </a:rPr>
              <a:t>darzustellen</a:t>
            </a:r>
            <a:r>
              <a:rPr lang="de-DE" dirty="0" smtClean="0"/>
              <a:t>.“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657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7725" cy="513037"/>
          </a:xfrm>
        </p:spPr>
        <p:txBody>
          <a:bodyPr>
            <a:normAutofit fontScale="90000"/>
          </a:bodyPr>
          <a:lstStyle/>
          <a:p>
            <a:pPr algn="l"/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19944" y="1109177"/>
            <a:ext cx="8070837" cy="5610176"/>
          </a:xfrm>
        </p:spPr>
        <p:txBody>
          <a:bodyPr/>
          <a:lstStyle/>
          <a:p>
            <a:pPr marL="0" indent="0">
              <a:lnSpc>
                <a:spcPts val="3840"/>
              </a:lnSpc>
              <a:spcAft>
                <a:spcPts val="1800"/>
              </a:spcAft>
              <a:buNone/>
            </a:pPr>
            <a:r>
              <a:rPr lang="de-DE" dirty="0" smtClean="0"/>
              <a:t>Gliederung</a:t>
            </a:r>
          </a:p>
          <a:p>
            <a:pPr marL="0" indent="0">
              <a:buNone/>
            </a:pPr>
            <a:r>
              <a:rPr lang="de-DE" dirty="0" smtClean="0"/>
              <a:t>1. Jesus in Matthäus 18,15–18</a:t>
            </a:r>
          </a:p>
          <a:p>
            <a:pPr marL="0" indent="0">
              <a:buNone/>
            </a:pPr>
            <a:r>
              <a:rPr lang="de-DE" dirty="0" smtClean="0"/>
              <a:t>2. Paulus in 1. Korinther 5,9-13</a:t>
            </a:r>
          </a:p>
          <a:p>
            <a:pPr marL="0" indent="0">
              <a:buNone/>
            </a:pPr>
            <a:r>
              <a:rPr lang="de-DE" dirty="0" smtClean="0"/>
              <a:t>3. </a:t>
            </a:r>
            <a:r>
              <a:rPr lang="de-DE" dirty="0" smtClean="0">
                <a:latin typeface="Times New Roman"/>
                <a:cs typeface="Times New Roman"/>
              </a:rPr>
              <a:t>Die Sendschreiben in </a:t>
            </a:r>
            <a:r>
              <a:rPr lang="de-DE" dirty="0" err="1" smtClean="0">
                <a:latin typeface="Times New Roman"/>
                <a:cs typeface="Times New Roman"/>
              </a:rPr>
              <a:t>Offb</a:t>
            </a:r>
            <a:r>
              <a:rPr lang="de-DE" dirty="0" smtClean="0">
                <a:latin typeface="Times New Roman"/>
                <a:cs typeface="Times New Roman"/>
              </a:rPr>
              <a:t> 2–3</a:t>
            </a:r>
          </a:p>
          <a:p>
            <a:pPr marL="0" indent="0">
              <a:buNone/>
            </a:pPr>
            <a:r>
              <a:rPr lang="de-DE" dirty="0" smtClean="0"/>
              <a:t>4. Wer ist zuständig?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085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pPr marL="0" indent="0" algn="ctr">
              <a:buNone/>
            </a:pPr>
            <a:r>
              <a:rPr lang="de-DE" sz="4400" dirty="0" smtClean="0">
                <a:latin typeface="Times New Roman"/>
                <a:cs typeface="Times New Roman"/>
              </a:rPr>
              <a:t>Schluss</a:t>
            </a:r>
            <a:endParaRPr lang="de-DE"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0810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332140"/>
          </a:xfrm>
        </p:spPr>
        <p:txBody>
          <a:bodyPr>
            <a:normAutofit fontScale="90000"/>
          </a:bodyPr>
          <a:lstStyle/>
          <a:p>
            <a:pPr algn="l"/>
            <a:r>
              <a:rPr lang="de-DE" sz="2800" dirty="0" smtClean="0">
                <a:latin typeface="Times New Roman"/>
                <a:cs typeface="Times New Roman"/>
              </a:rPr>
              <a:t>Schluss</a:t>
            </a:r>
            <a:endParaRPr lang="de-DE" sz="2800" dirty="0">
              <a:latin typeface="Times New Roman"/>
              <a:cs typeface="Times New Roman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776111"/>
            <a:ext cx="8545689" cy="5814643"/>
          </a:xfrm>
        </p:spPr>
        <p:txBody>
          <a:bodyPr>
            <a:normAutofit/>
          </a:bodyPr>
          <a:lstStyle/>
          <a:p>
            <a:pPr>
              <a:lnSpc>
                <a:spcPts val="3040"/>
              </a:lnSpc>
              <a:spcAft>
                <a:spcPts val="1200"/>
              </a:spcAft>
            </a:pPr>
            <a:r>
              <a:rPr lang="de-DE" sz="2200" dirty="0" err="1" smtClean="0">
                <a:solidFill>
                  <a:srgbClr val="333399"/>
                </a:solidFill>
                <a:latin typeface="Times New Roman"/>
                <a:cs typeface="Times New Roman"/>
              </a:rPr>
              <a:t>Ps</a:t>
            </a:r>
            <a:r>
              <a:rPr lang="de-DE" sz="22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 119,9-11</a:t>
            </a:r>
            <a:r>
              <a:rPr lang="de-DE" sz="2200" dirty="0" smtClean="0">
                <a:latin typeface="Times New Roman"/>
                <a:cs typeface="Times New Roman"/>
              </a:rPr>
              <a:t>: „</a:t>
            </a:r>
            <a:r>
              <a:rPr lang="de-DE" sz="2200" dirty="0">
                <a:latin typeface="Times New Roman"/>
                <a:cs typeface="Times New Roman"/>
              </a:rPr>
              <a:t>Wodurch hält ein Jüngling seinen Pfad rein? Indem er sich bewahrt nach deinem Wort. </a:t>
            </a:r>
            <a:r>
              <a:rPr lang="de-DE" sz="2200" dirty="0" smtClean="0">
                <a:latin typeface="Times New Roman"/>
                <a:cs typeface="Times New Roman"/>
              </a:rPr>
              <a:t>Mit </a:t>
            </a:r>
            <a:r>
              <a:rPr lang="de-DE" sz="2200" dirty="0">
                <a:latin typeface="Times New Roman"/>
                <a:cs typeface="Times New Roman"/>
              </a:rPr>
              <a:t>meinem ganzen Herzen habe ich dich gesucht. </a:t>
            </a:r>
            <a:r>
              <a:rPr lang="de-DE" sz="2200" dirty="0" smtClean="0">
                <a:latin typeface="Times New Roman"/>
                <a:cs typeface="Times New Roman"/>
              </a:rPr>
              <a:t>Lass </a:t>
            </a:r>
            <a:r>
              <a:rPr lang="de-DE" sz="2200" dirty="0">
                <a:latin typeface="Times New Roman"/>
                <a:cs typeface="Times New Roman"/>
              </a:rPr>
              <a:t>mich nicht abirren von deinen Geboten! </a:t>
            </a:r>
            <a:r>
              <a:rPr lang="de-DE" sz="22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In </a:t>
            </a:r>
            <a:r>
              <a:rPr lang="de-DE" sz="2200" dirty="0">
                <a:solidFill>
                  <a:srgbClr val="333399"/>
                </a:solidFill>
                <a:latin typeface="Times New Roman"/>
                <a:cs typeface="Times New Roman"/>
              </a:rPr>
              <a:t>meinem Herzen habe ich dein Wort verwahrt, damit ich nicht gegen dich sündige</a:t>
            </a:r>
            <a:r>
              <a:rPr lang="de-DE" sz="22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.</a:t>
            </a:r>
            <a:r>
              <a:rPr lang="de-DE" sz="2200" dirty="0" smtClean="0">
                <a:latin typeface="Times New Roman"/>
                <a:cs typeface="Times New Roman"/>
              </a:rPr>
              <a:t>“</a:t>
            </a:r>
          </a:p>
          <a:p>
            <a:pPr>
              <a:lnSpc>
                <a:spcPts val="3040"/>
              </a:lnSpc>
              <a:spcAft>
                <a:spcPts val="1200"/>
              </a:spcAft>
            </a:pPr>
            <a:r>
              <a:rPr lang="de-DE" sz="2200" dirty="0" err="1" smtClean="0">
                <a:solidFill>
                  <a:srgbClr val="333399"/>
                </a:solidFill>
                <a:latin typeface="Times New Roman"/>
                <a:cs typeface="Times New Roman"/>
              </a:rPr>
              <a:t>Hebr</a:t>
            </a:r>
            <a:r>
              <a:rPr lang="de-DE" sz="22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 12,1-2</a:t>
            </a:r>
            <a:r>
              <a:rPr lang="de-DE" sz="2200" dirty="0" smtClean="0">
                <a:latin typeface="Times New Roman"/>
                <a:cs typeface="Times New Roman"/>
              </a:rPr>
              <a:t>: „Deshalb lasst nun auch uns, da wir eine so große Wolke von Zeugen um uns haben, jede Bürde </a:t>
            </a:r>
            <a:r>
              <a:rPr lang="de-DE" sz="22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und die [uns so] leicht umstrickende Sünde ablegen</a:t>
            </a:r>
            <a:r>
              <a:rPr lang="de-DE" sz="22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</a:t>
            </a:r>
            <a:r>
              <a:rPr lang="de-DE" sz="2200" dirty="0" smtClean="0">
                <a:latin typeface="Times New Roman"/>
                <a:cs typeface="Times New Roman"/>
              </a:rPr>
              <a:t>und mit Ausharren laufen den vor uns liegenden Wettlauf, </a:t>
            </a:r>
            <a:r>
              <a:rPr lang="de-DE" sz="22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indem wir hinschauen auf Jesus, den Anfänger und Vollender des Glaubens</a:t>
            </a:r>
            <a:r>
              <a:rPr lang="de-DE" sz="2200" dirty="0" smtClean="0">
                <a:latin typeface="Times New Roman"/>
                <a:cs typeface="Times New Roman"/>
              </a:rPr>
              <a:t>, der um der vor ihm liegenden Freude willen die Schande nicht achtete und das Kreuz erduldete und sich gesetzt hat zur Rechten des Thrones Gottes.“</a:t>
            </a:r>
          </a:p>
          <a:p>
            <a:pPr>
              <a:lnSpc>
                <a:spcPts val="3040"/>
              </a:lnSpc>
              <a:spcAft>
                <a:spcPts val="1200"/>
              </a:spcAft>
            </a:pPr>
            <a:r>
              <a:rPr lang="de-DE" sz="22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Nur vergebene Sünden behindern nicht die gesunde Entfaltung</a:t>
            </a:r>
            <a:r>
              <a:rPr lang="de-DE" sz="2200" dirty="0" smtClean="0">
                <a:latin typeface="Times New Roman"/>
                <a:cs typeface="Times New Roman"/>
              </a:rPr>
              <a:t>.</a:t>
            </a:r>
          </a:p>
          <a:p>
            <a:pPr>
              <a:lnSpc>
                <a:spcPts val="3140"/>
              </a:lnSpc>
              <a:spcAft>
                <a:spcPts val="1800"/>
              </a:spcAft>
            </a:pPr>
            <a:endParaRPr lang="de-DE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3513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3512" y="274638"/>
            <a:ext cx="7803288" cy="595123"/>
          </a:xfrm>
        </p:spPr>
        <p:txBody>
          <a:bodyPr>
            <a:normAutofit/>
          </a:bodyPr>
          <a:lstStyle/>
          <a:p>
            <a:pPr algn="l"/>
            <a:r>
              <a:rPr lang="de-DE" sz="3200" dirty="0" smtClean="0">
                <a:latin typeface="Arial"/>
                <a:cs typeface="Arial"/>
              </a:rPr>
              <a:t>Einführung</a:t>
            </a:r>
            <a:endParaRPr lang="de-DE" sz="3200" dirty="0">
              <a:latin typeface="Arial"/>
              <a:cs typeface="Arial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5999" y="1173488"/>
            <a:ext cx="8407165" cy="5536100"/>
          </a:xfrm>
        </p:spPr>
        <p:txBody>
          <a:bodyPr>
            <a:normAutofit/>
          </a:bodyPr>
          <a:lstStyle/>
          <a:p>
            <a:pPr>
              <a:lnSpc>
                <a:spcPts val="3840"/>
              </a:lnSpc>
              <a:spcAft>
                <a:spcPts val="2400"/>
              </a:spcAft>
            </a:pPr>
            <a:r>
              <a:rPr lang="de-DE" sz="2800" dirty="0" smtClean="0">
                <a:latin typeface="Arial"/>
                <a:cs typeface="Arial"/>
              </a:rPr>
              <a:t>Gemeindezucht? – ist doch lieblos! </a:t>
            </a:r>
          </a:p>
          <a:p>
            <a:pPr>
              <a:lnSpc>
                <a:spcPts val="3840"/>
              </a:lnSpc>
              <a:spcAft>
                <a:spcPts val="2400"/>
              </a:spcAft>
            </a:pPr>
            <a:r>
              <a:rPr lang="de-DE" sz="2800" dirty="0" smtClean="0">
                <a:latin typeface="Arial"/>
                <a:cs typeface="Arial"/>
              </a:rPr>
              <a:t>Man wechselt dann einfach die Gemeinde.</a:t>
            </a:r>
          </a:p>
          <a:p>
            <a:pPr>
              <a:lnSpc>
                <a:spcPts val="3840"/>
              </a:lnSpc>
              <a:spcAft>
                <a:spcPts val="2400"/>
              </a:spcAft>
            </a:pPr>
            <a:r>
              <a:rPr lang="de-DE" sz="2800" dirty="0" smtClean="0">
                <a:latin typeface="Arial"/>
                <a:cs typeface="Arial"/>
              </a:rPr>
              <a:t>In/aus Liebe den ganzen Ratschluss Gottes verkündigen.</a:t>
            </a:r>
          </a:p>
          <a:p>
            <a:pPr>
              <a:lnSpc>
                <a:spcPts val="3840"/>
              </a:lnSpc>
              <a:spcAft>
                <a:spcPts val="2400"/>
              </a:spcAft>
            </a:pPr>
            <a:r>
              <a:rPr lang="de-DE" sz="2800" dirty="0" smtClean="0">
                <a:latin typeface="Arial"/>
                <a:cs typeface="Arial"/>
              </a:rPr>
              <a:t>Durch Verkündigung „Gemeindezucht“ ausüben und so den Ausschluss verhindern.</a:t>
            </a:r>
            <a:endParaRPr lang="de-DE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5620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pPr marL="0" indent="0" algn="ctr">
              <a:buNone/>
            </a:pPr>
            <a:r>
              <a:rPr lang="de-DE" dirty="0" smtClean="0"/>
              <a:t>1. Jesus in Matthäus 18,15–18</a:t>
            </a:r>
          </a:p>
          <a:p>
            <a:pPr marL="0" indent="0" algn="ctr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221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9222" y="373415"/>
            <a:ext cx="8236813" cy="513037"/>
          </a:xfrm>
        </p:spPr>
        <p:txBody>
          <a:bodyPr>
            <a:noAutofit/>
          </a:bodyPr>
          <a:lstStyle/>
          <a:p>
            <a:pPr algn="l"/>
            <a:r>
              <a:rPr lang="de-DE" sz="2800" dirty="0" smtClean="0">
                <a:latin typeface="Times New Roman"/>
                <a:cs typeface="Times New Roman"/>
              </a:rPr>
              <a:t>Matthäus 18,15–18</a:t>
            </a:r>
            <a:endParaRPr lang="de-DE" sz="2800" dirty="0">
              <a:latin typeface="Times New Roman"/>
              <a:cs typeface="Times New Roman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9222" y="1189551"/>
            <a:ext cx="8591552" cy="5529802"/>
          </a:xfrm>
        </p:spPr>
        <p:txBody>
          <a:bodyPr>
            <a:noAutofit/>
          </a:bodyPr>
          <a:lstStyle/>
          <a:p>
            <a:pPr marL="0" indent="0">
              <a:lnSpc>
                <a:spcPts val="3560"/>
              </a:lnSpc>
              <a:spcAft>
                <a:spcPts val="600"/>
              </a:spcAft>
              <a:buNone/>
            </a:pPr>
            <a:r>
              <a:rPr lang="de-DE" sz="2600" dirty="0" smtClean="0">
                <a:latin typeface="Times New Roman"/>
                <a:cs typeface="Times New Roman"/>
              </a:rPr>
              <a:t>„</a:t>
            </a:r>
            <a:r>
              <a:rPr lang="de-DE" sz="26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Wenn </a:t>
            </a:r>
            <a:r>
              <a:rPr lang="de-DE" sz="2600" dirty="0">
                <a:solidFill>
                  <a:srgbClr val="333399"/>
                </a:solidFill>
                <a:latin typeface="Times New Roman"/>
                <a:cs typeface="Times New Roman"/>
              </a:rPr>
              <a:t>aber dein Bruder </a:t>
            </a:r>
            <a:r>
              <a:rPr lang="de-DE" sz="26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in Sünde fällt</a:t>
            </a:r>
            <a:r>
              <a:rPr lang="de-DE" sz="2600" dirty="0" smtClean="0">
                <a:latin typeface="Times New Roman"/>
                <a:cs typeface="Times New Roman"/>
              </a:rPr>
              <a:t>, </a:t>
            </a:r>
            <a:r>
              <a:rPr lang="de-DE" sz="2600" dirty="0">
                <a:latin typeface="Times New Roman"/>
                <a:cs typeface="Times New Roman"/>
              </a:rPr>
              <a:t>so </a:t>
            </a:r>
            <a:r>
              <a:rPr lang="de-DE" sz="2600" dirty="0" smtClean="0">
                <a:latin typeface="Times New Roman"/>
                <a:cs typeface="Times New Roman"/>
              </a:rPr>
              <a:t>gehe </a:t>
            </a:r>
            <a:r>
              <a:rPr lang="de-DE" sz="2600" dirty="0">
                <a:latin typeface="Times New Roman"/>
                <a:cs typeface="Times New Roman"/>
              </a:rPr>
              <a:t>hin, überführe ihn zwischen dir und ihm allein. Wenn er auf dich hört, so hast du deinen Bruder gewonnen. </a:t>
            </a:r>
            <a:r>
              <a:rPr lang="de-DE" sz="2600" dirty="0" smtClean="0">
                <a:latin typeface="Times New Roman"/>
                <a:cs typeface="Times New Roman"/>
              </a:rPr>
              <a:t>Wenn </a:t>
            </a:r>
            <a:r>
              <a:rPr lang="de-DE" sz="2600" dirty="0">
                <a:latin typeface="Times New Roman"/>
                <a:cs typeface="Times New Roman"/>
              </a:rPr>
              <a:t>er aber nicht hört, so nimm noch einen oder zwei mit dir, damit aus zweier oder dreier </a:t>
            </a:r>
            <a:r>
              <a:rPr lang="de-DE" sz="2600" dirty="0" err="1" smtClean="0">
                <a:latin typeface="Times New Roman"/>
                <a:cs typeface="Times New Roman"/>
              </a:rPr>
              <a:t>Zeu</a:t>
            </a:r>
            <a:r>
              <a:rPr lang="de-DE" sz="2600" dirty="0" smtClean="0">
                <a:latin typeface="Times New Roman"/>
                <a:cs typeface="Times New Roman"/>
              </a:rPr>
              <a:t>-gen </a:t>
            </a:r>
            <a:r>
              <a:rPr lang="de-DE" sz="2600" dirty="0">
                <a:latin typeface="Times New Roman"/>
                <a:cs typeface="Times New Roman"/>
              </a:rPr>
              <a:t>Mund jede Sache bestätigt werde. </a:t>
            </a:r>
            <a:r>
              <a:rPr lang="de-DE" sz="2600" dirty="0" smtClean="0">
                <a:latin typeface="Times New Roman"/>
                <a:cs typeface="Times New Roman"/>
              </a:rPr>
              <a:t>Wenn </a:t>
            </a:r>
            <a:r>
              <a:rPr lang="de-DE" sz="2600" dirty="0">
                <a:latin typeface="Times New Roman"/>
                <a:cs typeface="Times New Roman"/>
              </a:rPr>
              <a:t>er aber nicht auf sie hören wird, so sage es der </a:t>
            </a:r>
            <a:r>
              <a:rPr lang="de-DE" sz="2600" dirty="0" smtClean="0">
                <a:latin typeface="Times New Roman"/>
                <a:cs typeface="Times New Roman"/>
              </a:rPr>
              <a:t>Gemeinde(-Versammlung); </a:t>
            </a:r>
            <a:r>
              <a:rPr lang="de-DE" sz="2600" dirty="0">
                <a:latin typeface="Times New Roman"/>
                <a:cs typeface="Times New Roman"/>
              </a:rPr>
              <a:t>wenn er aber auch auf die Gemeinde nicht hören wird, so sei er dir wie der Heide </a:t>
            </a:r>
            <a:r>
              <a:rPr lang="de-DE" sz="2600" dirty="0" smtClean="0">
                <a:latin typeface="Times New Roman"/>
                <a:cs typeface="Times New Roman"/>
              </a:rPr>
              <a:t>(wörtlich: Heidnischer) und </a:t>
            </a:r>
            <a:r>
              <a:rPr lang="de-DE" sz="2600" dirty="0">
                <a:latin typeface="Times New Roman"/>
                <a:cs typeface="Times New Roman"/>
              </a:rPr>
              <a:t>der Zöllner. </a:t>
            </a:r>
            <a:r>
              <a:rPr lang="de-DE" sz="2600" dirty="0" smtClean="0">
                <a:latin typeface="Times New Roman"/>
                <a:cs typeface="Times New Roman"/>
              </a:rPr>
              <a:t>Wahrlich</a:t>
            </a:r>
            <a:r>
              <a:rPr lang="de-DE" sz="2600" dirty="0">
                <a:latin typeface="Times New Roman"/>
                <a:cs typeface="Times New Roman"/>
              </a:rPr>
              <a:t>, ich sage euch: Wenn ihr etwas auf der Erde binden werdet, wird es im Himmel gebunden sein, und wenn ihr etwas auf der Erde lösen werdet, wird es im Himmel gelöst sein</a:t>
            </a:r>
            <a:r>
              <a:rPr lang="de-DE" sz="2600" dirty="0" smtClean="0">
                <a:latin typeface="Times New Roman"/>
                <a:cs typeface="Times New Roman"/>
              </a:rPr>
              <a:t>.“</a:t>
            </a:r>
            <a:endParaRPr lang="de-DE" sz="2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559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7316" y="274639"/>
            <a:ext cx="7607609" cy="236174"/>
          </a:xfrm>
        </p:spPr>
        <p:txBody>
          <a:bodyPr>
            <a:noAutofit/>
          </a:bodyPr>
          <a:lstStyle/>
          <a:p>
            <a:pPr algn="l"/>
            <a:r>
              <a:rPr lang="de-DE" sz="2800" dirty="0" smtClean="0">
                <a:latin typeface="Times New Roman"/>
                <a:cs typeface="Times New Roman"/>
              </a:rPr>
              <a:t>Matthäus 18,15–18</a:t>
            </a:r>
            <a:endParaRPr lang="de-DE" sz="2800" dirty="0">
              <a:latin typeface="Times New Roman"/>
              <a:cs typeface="Times New Roman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7951" y="662675"/>
            <a:ext cx="8462831" cy="6056679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ts val="2940"/>
              </a:lnSpc>
              <a:spcAft>
                <a:spcPts val="200"/>
              </a:spcAft>
            </a:pPr>
            <a:r>
              <a:rPr lang="de-DE" sz="4600" dirty="0" smtClean="0">
                <a:latin typeface="Times New Roman"/>
                <a:cs typeface="Times New Roman"/>
              </a:rPr>
              <a:t>„</a:t>
            </a:r>
            <a:r>
              <a:rPr lang="de-DE" sz="46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Wenn dein Bruder in Sünde fällt </a:t>
            </a:r>
            <a:r>
              <a:rPr lang="de-DE" sz="4600" dirty="0" smtClean="0">
                <a:latin typeface="Times New Roman"/>
                <a:cs typeface="Times New Roman"/>
              </a:rPr>
              <a:t>…“</a:t>
            </a:r>
          </a:p>
          <a:p>
            <a:pPr lvl="1">
              <a:lnSpc>
                <a:spcPts val="2940"/>
              </a:lnSpc>
              <a:spcAft>
                <a:spcPts val="200"/>
              </a:spcAft>
            </a:pPr>
            <a:r>
              <a:rPr lang="de-DE" sz="46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Was ist Sünde?</a:t>
            </a:r>
          </a:p>
          <a:p>
            <a:pPr lvl="2">
              <a:lnSpc>
                <a:spcPts val="2940"/>
              </a:lnSpc>
              <a:spcAft>
                <a:spcPts val="200"/>
              </a:spcAft>
            </a:pPr>
            <a:r>
              <a:rPr lang="de-DE" sz="4600" dirty="0" smtClean="0">
                <a:latin typeface="Times New Roman"/>
                <a:cs typeface="Times New Roman"/>
              </a:rPr>
              <a:t>„</a:t>
            </a:r>
            <a:r>
              <a:rPr lang="de-DE" sz="46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Zielverfehlung</a:t>
            </a:r>
            <a:r>
              <a:rPr lang="de-DE" sz="4600" dirty="0" smtClean="0">
                <a:latin typeface="Times New Roman"/>
                <a:cs typeface="Times New Roman"/>
              </a:rPr>
              <a:t>“ – Hindernis in der gesunden Entfaltung.</a:t>
            </a:r>
          </a:p>
          <a:p>
            <a:pPr lvl="2">
              <a:lnSpc>
                <a:spcPts val="2940"/>
              </a:lnSpc>
              <a:spcAft>
                <a:spcPts val="200"/>
              </a:spcAft>
            </a:pPr>
            <a:r>
              <a:rPr lang="de-DE" sz="4600" dirty="0" smtClean="0">
                <a:latin typeface="Times New Roman"/>
                <a:cs typeface="Times New Roman"/>
              </a:rPr>
              <a:t>Alles, was </a:t>
            </a:r>
            <a:r>
              <a:rPr lang="de-DE" sz="46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gegen Gottes Wesen </a:t>
            </a:r>
            <a:r>
              <a:rPr lang="de-DE" sz="4600" dirty="0" smtClean="0">
                <a:latin typeface="Times New Roman"/>
                <a:cs typeface="Times New Roman"/>
              </a:rPr>
              <a:t>und Willen ist.</a:t>
            </a:r>
          </a:p>
          <a:p>
            <a:pPr lvl="2">
              <a:lnSpc>
                <a:spcPts val="2940"/>
              </a:lnSpc>
              <a:spcAft>
                <a:spcPts val="200"/>
              </a:spcAft>
            </a:pPr>
            <a:r>
              <a:rPr lang="de-DE" sz="46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Trennt von Gott </a:t>
            </a:r>
            <a:r>
              <a:rPr lang="de-DE" sz="4600" dirty="0" smtClean="0">
                <a:latin typeface="Times New Roman"/>
                <a:cs typeface="Times New Roman"/>
              </a:rPr>
              <a:t>– keine Gemeinschaft mit Gott.</a:t>
            </a:r>
          </a:p>
          <a:p>
            <a:pPr lvl="2">
              <a:lnSpc>
                <a:spcPts val="2940"/>
              </a:lnSpc>
              <a:spcAft>
                <a:spcPts val="200"/>
              </a:spcAft>
            </a:pPr>
            <a:r>
              <a:rPr lang="de-DE" sz="4600" dirty="0" smtClean="0">
                <a:latin typeface="Times New Roman"/>
                <a:cs typeface="Times New Roman"/>
              </a:rPr>
              <a:t>„</a:t>
            </a:r>
            <a:r>
              <a:rPr lang="de-DE" sz="46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gegen dich</a:t>
            </a:r>
            <a:r>
              <a:rPr lang="de-DE" sz="4600" dirty="0" smtClean="0">
                <a:latin typeface="Times New Roman"/>
                <a:cs typeface="Times New Roman"/>
              </a:rPr>
              <a:t>“ kaum ursprünglich  (vgl. </a:t>
            </a:r>
            <a:r>
              <a:rPr lang="de-DE" sz="4600" dirty="0" err="1" smtClean="0">
                <a:latin typeface="Times New Roman"/>
                <a:cs typeface="Times New Roman"/>
              </a:rPr>
              <a:t>Lk</a:t>
            </a:r>
            <a:r>
              <a:rPr lang="de-DE" sz="4600" dirty="0" smtClean="0">
                <a:latin typeface="Times New Roman"/>
                <a:cs typeface="Times New Roman"/>
              </a:rPr>
              <a:t> 17,3) – nicht persönliche Verletzung (</a:t>
            </a:r>
            <a:r>
              <a:rPr lang="de-DE" sz="4600" dirty="0" err="1" smtClean="0">
                <a:latin typeface="Times New Roman"/>
                <a:cs typeface="Times New Roman"/>
              </a:rPr>
              <a:t>Mt</a:t>
            </a:r>
            <a:r>
              <a:rPr lang="de-DE" sz="4600" dirty="0" smtClean="0">
                <a:latin typeface="Times New Roman"/>
                <a:cs typeface="Times New Roman"/>
              </a:rPr>
              <a:t> 5,23-26 setzt persönliche Verschuldung voraus).</a:t>
            </a:r>
          </a:p>
          <a:p>
            <a:pPr lvl="2">
              <a:lnSpc>
                <a:spcPts val="2940"/>
              </a:lnSpc>
              <a:spcAft>
                <a:spcPts val="200"/>
              </a:spcAft>
            </a:pPr>
            <a:r>
              <a:rPr lang="de-DE" sz="4600" dirty="0" err="1" smtClean="0">
                <a:solidFill>
                  <a:srgbClr val="333399"/>
                </a:solidFill>
                <a:latin typeface="Times New Roman"/>
                <a:cs typeface="Times New Roman"/>
              </a:rPr>
              <a:t>Röm</a:t>
            </a:r>
            <a:r>
              <a:rPr lang="de-DE" sz="46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 8,13</a:t>
            </a:r>
            <a:r>
              <a:rPr lang="de-DE" sz="4600" dirty="0" smtClean="0">
                <a:latin typeface="Times New Roman"/>
                <a:cs typeface="Times New Roman"/>
              </a:rPr>
              <a:t>: „Wenn ihr nach dem Fleisch lebt, werdet ihr (allmählich) sterben …“</a:t>
            </a:r>
          </a:p>
          <a:p>
            <a:pPr lvl="2">
              <a:lnSpc>
                <a:spcPts val="2940"/>
              </a:lnSpc>
              <a:spcAft>
                <a:spcPts val="200"/>
              </a:spcAft>
            </a:pPr>
            <a:r>
              <a:rPr lang="de-DE" sz="4600" dirty="0" err="1" smtClean="0">
                <a:solidFill>
                  <a:srgbClr val="333399"/>
                </a:solidFill>
                <a:latin typeface="Times New Roman"/>
                <a:cs typeface="Times New Roman"/>
              </a:rPr>
              <a:t>Mt</a:t>
            </a:r>
            <a:r>
              <a:rPr lang="de-DE" sz="46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 5,19</a:t>
            </a:r>
            <a:r>
              <a:rPr lang="de-DE" sz="4600" dirty="0" smtClean="0">
                <a:latin typeface="Times New Roman"/>
                <a:cs typeface="Times New Roman"/>
              </a:rPr>
              <a:t>: „Denn </a:t>
            </a:r>
            <a:r>
              <a:rPr lang="de-DE" sz="4600" dirty="0">
                <a:latin typeface="Times New Roman"/>
                <a:cs typeface="Times New Roman"/>
              </a:rPr>
              <a:t>aus dem Herzen kommen </a:t>
            </a:r>
            <a:r>
              <a:rPr lang="de-DE" sz="4600" dirty="0" smtClean="0">
                <a:latin typeface="Times New Roman"/>
                <a:cs typeface="Times New Roman"/>
              </a:rPr>
              <a:t>böse </a:t>
            </a:r>
            <a:r>
              <a:rPr lang="de-DE" sz="4600" dirty="0">
                <a:latin typeface="Times New Roman"/>
                <a:cs typeface="Times New Roman"/>
              </a:rPr>
              <a:t>Gedanken: Mord, Ehebruch, Unzucht, </a:t>
            </a:r>
            <a:r>
              <a:rPr lang="de-DE" sz="4600" dirty="0" smtClean="0">
                <a:latin typeface="Times New Roman"/>
                <a:cs typeface="Times New Roman"/>
              </a:rPr>
              <a:t>Diebstahl, </a:t>
            </a:r>
            <a:r>
              <a:rPr lang="de-DE" sz="4600" dirty="0">
                <a:latin typeface="Times New Roman"/>
                <a:cs typeface="Times New Roman"/>
              </a:rPr>
              <a:t>falsche Zeugnisse, </a:t>
            </a:r>
            <a:r>
              <a:rPr lang="de-DE" sz="4600" dirty="0" smtClean="0">
                <a:latin typeface="Times New Roman"/>
                <a:cs typeface="Times New Roman"/>
              </a:rPr>
              <a:t>Lästerungen …“</a:t>
            </a:r>
          </a:p>
          <a:p>
            <a:pPr lvl="2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823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7725" cy="464812"/>
          </a:xfrm>
        </p:spPr>
        <p:txBody>
          <a:bodyPr>
            <a:noAutofit/>
          </a:bodyPr>
          <a:lstStyle/>
          <a:p>
            <a:pPr algn="l"/>
            <a:r>
              <a:rPr lang="de-DE" sz="2800" dirty="0" smtClean="0">
                <a:latin typeface="Times New Roman"/>
                <a:cs typeface="Times New Roman"/>
              </a:rPr>
              <a:t>Matthäus 18,15–18</a:t>
            </a:r>
            <a:endParaRPr lang="de-DE" sz="2800" dirty="0">
              <a:latin typeface="Times New Roman"/>
              <a:cs typeface="Times New Roman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884125"/>
            <a:ext cx="8433582" cy="5835228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de-DE" dirty="0" smtClean="0">
                <a:latin typeface="Times New Roman"/>
                <a:cs typeface="Times New Roman"/>
              </a:rPr>
              <a:t>Was im Neuen Testament (indirekt) </a:t>
            </a:r>
            <a:r>
              <a:rPr lang="de-DE" dirty="0" smtClean="0">
                <a:solidFill>
                  <a:srgbClr val="333399"/>
                </a:solidFill>
                <a:latin typeface="Times New Roman"/>
                <a:cs typeface="Times New Roman"/>
              </a:rPr>
              <a:t>als „Sünde“ bezeichnet wird</a:t>
            </a:r>
            <a:r>
              <a:rPr lang="de-DE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: </a:t>
            </a:r>
          </a:p>
          <a:p>
            <a:pPr>
              <a:lnSpc>
                <a:spcPts val="3000"/>
              </a:lnSpc>
            </a:pPr>
            <a:r>
              <a:rPr lang="de-DE" dirty="0" smtClean="0">
                <a:latin typeface="Times New Roman"/>
                <a:cs typeface="Times New Roman"/>
              </a:rPr>
              <a:t>Böse Gedanken, </a:t>
            </a:r>
            <a:r>
              <a:rPr lang="de-DE" dirty="0">
                <a:latin typeface="Times New Roman"/>
                <a:cs typeface="Times New Roman"/>
              </a:rPr>
              <a:t>Mord, Ehebruch, Hurerei, Diebstahl, falsches Zeugnis, </a:t>
            </a:r>
            <a:r>
              <a:rPr lang="de-DE" dirty="0" smtClean="0">
                <a:latin typeface="Times New Roman"/>
                <a:cs typeface="Times New Roman"/>
              </a:rPr>
              <a:t>Lästerung </a:t>
            </a:r>
            <a:r>
              <a:rPr lang="de-DE" dirty="0">
                <a:latin typeface="Times New Roman"/>
                <a:cs typeface="Times New Roman"/>
              </a:rPr>
              <a:t>(</a:t>
            </a:r>
            <a:r>
              <a:rPr lang="de-DE" dirty="0" err="1">
                <a:latin typeface="Times New Roman"/>
                <a:cs typeface="Times New Roman"/>
              </a:rPr>
              <a:t>Mt</a:t>
            </a:r>
            <a:r>
              <a:rPr lang="de-DE" dirty="0">
                <a:latin typeface="Times New Roman"/>
                <a:cs typeface="Times New Roman"/>
              </a:rPr>
              <a:t> 15,19; vgl. </a:t>
            </a:r>
            <a:r>
              <a:rPr lang="de-DE" dirty="0" err="1">
                <a:latin typeface="Times New Roman"/>
                <a:cs typeface="Times New Roman"/>
              </a:rPr>
              <a:t>Mk</a:t>
            </a:r>
            <a:r>
              <a:rPr lang="de-DE" dirty="0">
                <a:latin typeface="Times New Roman"/>
                <a:cs typeface="Times New Roman"/>
              </a:rPr>
              <a:t> 7,21-22), Heuchelei (</a:t>
            </a:r>
            <a:r>
              <a:rPr lang="de-DE" dirty="0" err="1">
                <a:latin typeface="Times New Roman"/>
                <a:cs typeface="Times New Roman"/>
              </a:rPr>
              <a:t>Mt</a:t>
            </a:r>
            <a:r>
              <a:rPr lang="de-DE" dirty="0">
                <a:latin typeface="Times New Roman"/>
                <a:cs typeface="Times New Roman"/>
              </a:rPr>
              <a:t> 23,1ff.), Habsucht (</a:t>
            </a:r>
            <a:r>
              <a:rPr lang="de-DE" dirty="0" err="1">
                <a:latin typeface="Times New Roman"/>
                <a:cs typeface="Times New Roman"/>
              </a:rPr>
              <a:t>Lk</a:t>
            </a:r>
            <a:r>
              <a:rPr lang="de-DE" dirty="0">
                <a:latin typeface="Times New Roman"/>
                <a:cs typeface="Times New Roman"/>
              </a:rPr>
              <a:t> 12,15; </a:t>
            </a:r>
            <a:r>
              <a:rPr lang="de-DE" dirty="0" err="1">
                <a:latin typeface="Times New Roman"/>
                <a:cs typeface="Times New Roman"/>
              </a:rPr>
              <a:t>Eph</a:t>
            </a:r>
            <a:r>
              <a:rPr lang="de-DE" dirty="0">
                <a:latin typeface="Times New Roman"/>
                <a:cs typeface="Times New Roman"/>
              </a:rPr>
              <a:t> 4,19; 5,3; Kol 3,5), Verleumdung, Neid, Streitsucht, Treuebruch, Lieblosigkeit, Ungehorsam den Eltern gegenüber, Prahlerei (</a:t>
            </a:r>
            <a:r>
              <a:rPr lang="de-DE" dirty="0" err="1">
                <a:latin typeface="Times New Roman"/>
                <a:cs typeface="Times New Roman"/>
              </a:rPr>
              <a:t>Röm</a:t>
            </a:r>
            <a:r>
              <a:rPr lang="de-DE" dirty="0">
                <a:latin typeface="Times New Roman"/>
                <a:cs typeface="Times New Roman"/>
              </a:rPr>
              <a:t> 1,29-30), </a:t>
            </a:r>
            <a:r>
              <a:rPr lang="de-DE" dirty="0" smtClean="0">
                <a:latin typeface="Times New Roman"/>
                <a:cs typeface="Times New Roman"/>
              </a:rPr>
              <a:t>Götzendienst, </a:t>
            </a:r>
            <a:r>
              <a:rPr lang="de-DE" dirty="0">
                <a:latin typeface="Times New Roman"/>
                <a:cs typeface="Times New Roman"/>
              </a:rPr>
              <a:t>Homosexualität (1. Kor 5,11; 6,9-10; vgl. </a:t>
            </a:r>
            <a:r>
              <a:rPr lang="de-DE" dirty="0" err="1">
                <a:latin typeface="Times New Roman"/>
                <a:cs typeface="Times New Roman"/>
              </a:rPr>
              <a:t>Röm</a:t>
            </a:r>
            <a:r>
              <a:rPr lang="de-DE" dirty="0">
                <a:latin typeface="Times New Roman"/>
                <a:cs typeface="Times New Roman"/>
              </a:rPr>
              <a:t> 1,26f.; </a:t>
            </a:r>
            <a:r>
              <a:rPr lang="de-DE" dirty="0" err="1">
                <a:latin typeface="Times New Roman"/>
                <a:cs typeface="Times New Roman"/>
              </a:rPr>
              <a:t>Eph</a:t>
            </a:r>
            <a:r>
              <a:rPr lang="de-DE" dirty="0">
                <a:latin typeface="Times New Roman"/>
                <a:cs typeface="Times New Roman"/>
              </a:rPr>
              <a:t> 5,5), </a:t>
            </a:r>
            <a:r>
              <a:rPr lang="de-DE" dirty="0" smtClean="0">
                <a:latin typeface="Times New Roman"/>
                <a:cs typeface="Times New Roman"/>
              </a:rPr>
              <a:t>Schmauserei (unkontrolliertes Essen), </a:t>
            </a:r>
            <a:r>
              <a:rPr lang="de-DE" dirty="0">
                <a:latin typeface="Times New Roman"/>
                <a:cs typeface="Times New Roman"/>
              </a:rPr>
              <a:t>Trunkenheit, Zügellosigkeit, sexuelle Ausschweifungen, Streit, Eifersucht (</a:t>
            </a:r>
            <a:r>
              <a:rPr lang="de-DE" dirty="0" err="1">
                <a:latin typeface="Times New Roman"/>
                <a:cs typeface="Times New Roman"/>
              </a:rPr>
              <a:t>Röm</a:t>
            </a:r>
            <a:r>
              <a:rPr lang="de-DE" dirty="0">
                <a:latin typeface="Times New Roman"/>
                <a:cs typeface="Times New Roman"/>
              </a:rPr>
              <a:t> 13,13), Zauberei, </a:t>
            </a:r>
            <a:r>
              <a:rPr lang="de-DE" dirty="0" smtClean="0">
                <a:latin typeface="Times New Roman"/>
                <a:cs typeface="Times New Roman"/>
              </a:rPr>
              <a:t>Feind-</a:t>
            </a:r>
            <a:r>
              <a:rPr lang="de-DE" dirty="0" err="1" smtClean="0">
                <a:latin typeface="Times New Roman"/>
                <a:cs typeface="Times New Roman"/>
              </a:rPr>
              <a:t>schaft</a:t>
            </a:r>
            <a:r>
              <a:rPr lang="de-DE" dirty="0">
                <a:latin typeface="Times New Roman"/>
                <a:cs typeface="Times New Roman"/>
              </a:rPr>
              <a:t>, Unreinheit, Parteiungen, Zank, </a:t>
            </a:r>
            <a:r>
              <a:rPr lang="de-DE" dirty="0" err="1">
                <a:latin typeface="Times New Roman"/>
                <a:cs typeface="Times New Roman"/>
              </a:rPr>
              <a:t>Entzweiungen</a:t>
            </a:r>
            <a:r>
              <a:rPr lang="de-DE" dirty="0">
                <a:latin typeface="Times New Roman"/>
                <a:cs typeface="Times New Roman"/>
              </a:rPr>
              <a:t> (Gal 5,19-</a:t>
            </a:r>
            <a:r>
              <a:rPr lang="de-DE" dirty="0" smtClean="0">
                <a:latin typeface="Times New Roman"/>
                <a:cs typeface="Times New Roman"/>
              </a:rPr>
              <a:t>21; vgl. </a:t>
            </a:r>
            <a:r>
              <a:rPr lang="de-DE" dirty="0" err="1" smtClean="0">
                <a:latin typeface="Times New Roman"/>
                <a:cs typeface="Times New Roman"/>
              </a:rPr>
              <a:t>Röm</a:t>
            </a:r>
            <a:r>
              <a:rPr lang="de-DE" dirty="0" smtClean="0">
                <a:latin typeface="Times New Roman"/>
                <a:cs typeface="Times New Roman"/>
              </a:rPr>
              <a:t> 16,17f.)</a:t>
            </a:r>
            <a:r>
              <a:rPr lang="de-DE" dirty="0">
                <a:latin typeface="Times New Roman"/>
                <a:cs typeface="Times New Roman"/>
              </a:rPr>
              <a:t>, Bitterkeit, Wut, Zorn, Geschrei (</a:t>
            </a:r>
            <a:r>
              <a:rPr lang="de-DE" dirty="0" err="1">
                <a:latin typeface="Times New Roman"/>
                <a:cs typeface="Times New Roman"/>
              </a:rPr>
              <a:t>Eph</a:t>
            </a:r>
            <a:r>
              <a:rPr lang="de-DE" dirty="0">
                <a:latin typeface="Times New Roman"/>
                <a:cs typeface="Times New Roman"/>
              </a:rPr>
              <a:t> 4,31), Leidenschaft, schlechte </a:t>
            </a:r>
            <a:r>
              <a:rPr lang="de-DE" dirty="0" smtClean="0">
                <a:latin typeface="Times New Roman"/>
                <a:cs typeface="Times New Roman"/>
              </a:rPr>
              <a:t>Begierde, </a:t>
            </a:r>
            <a:r>
              <a:rPr lang="de-DE" dirty="0">
                <a:latin typeface="Times New Roman"/>
                <a:cs typeface="Times New Roman"/>
              </a:rPr>
              <a:t>schändliche Worte, Lüge (Kol 3,5-9; vgl. </a:t>
            </a:r>
            <a:r>
              <a:rPr lang="de-DE" dirty="0" err="1">
                <a:latin typeface="Times New Roman"/>
                <a:cs typeface="Times New Roman"/>
              </a:rPr>
              <a:t>Eph</a:t>
            </a:r>
            <a:r>
              <a:rPr lang="de-DE" dirty="0">
                <a:latin typeface="Times New Roman"/>
                <a:cs typeface="Times New Roman"/>
              </a:rPr>
              <a:t> 4,25ff.), Selbstliebe, Geldliebe, Undankbarkeit, Hochmut, Unversöhnlichkeit, Zuchtlosigkeit, Klatschsucht, Verrat, Unbesonnenheit (2. Tim 3,2-4), Feigheit, Unglaube und </a:t>
            </a:r>
            <a:r>
              <a:rPr lang="de-DE" dirty="0" smtClean="0">
                <a:latin typeface="Times New Roman"/>
                <a:cs typeface="Times New Roman"/>
              </a:rPr>
              <a:t>Gräuel </a:t>
            </a:r>
            <a:r>
              <a:rPr lang="de-DE" dirty="0">
                <a:latin typeface="Times New Roman"/>
                <a:cs typeface="Times New Roman"/>
              </a:rPr>
              <a:t>(</a:t>
            </a:r>
            <a:r>
              <a:rPr lang="de-DE" dirty="0" err="1">
                <a:latin typeface="Times New Roman"/>
                <a:cs typeface="Times New Roman"/>
              </a:rPr>
              <a:t>Offb</a:t>
            </a:r>
            <a:r>
              <a:rPr lang="de-DE" dirty="0">
                <a:latin typeface="Times New Roman"/>
                <a:cs typeface="Times New Roman"/>
              </a:rPr>
              <a:t> 21,8). </a:t>
            </a:r>
          </a:p>
        </p:txBody>
      </p:sp>
    </p:spTree>
    <p:extLst>
      <p:ext uri="{BB962C8B-B14F-4D97-AF65-F5344CB8AC3E}">
        <p14:creationId xmlns:p14="http://schemas.microsoft.com/office/powerpoint/2010/main" val="408039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7725" cy="513037"/>
          </a:xfrm>
        </p:spPr>
        <p:txBody>
          <a:bodyPr>
            <a:noAutofit/>
          </a:bodyPr>
          <a:lstStyle/>
          <a:p>
            <a:pPr algn="l"/>
            <a:r>
              <a:rPr lang="de-DE" sz="2800" dirty="0" smtClean="0">
                <a:latin typeface="Times New Roman"/>
                <a:cs typeface="Times New Roman"/>
              </a:rPr>
              <a:t>Matthäus 18,15–18</a:t>
            </a:r>
            <a:endParaRPr lang="de-DE" sz="2800" dirty="0">
              <a:latin typeface="Times New Roman"/>
              <a:cs typeface="Times New Roman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64500"/>
            <a:ext cx="8433582" cy="5754853"/>
          </a:xfrm>
        </p:spPr>
        <p:txBody>
          <a:bodyPr>
            <a:normAutofit/>
          </a:bodyPr>
          <a:lstStyle/>
          <a:p>
            <a:pPr>
              <a:lnSpc>
                <a:spcPts val="3220"/>
              </a:lnSpc>
            </a:pPr>
            <a:r>
              <a:rPr lang="de-DE" sz="2600" dirty="0" smtClean="0">
                <a:latin typeface="Times New Roman"/>
                <a:cs typeface="Times New Roman"/>
              </a:rPr>
              <a:t>„… </a:t>
            </a:r>
            <a:r>
              <a:rPr lang="de-DE" sz="26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dein Bruder </a:t>
            </a:r>
            <a:r>
              <a:rPr lang="de-DE" sz="2600" dirty="0" smtClean="0">
                <a:latin typeface="Times New Roman"/>
                <a:cs typeface="Times New Roman"/>
              </a:rPr>
              <a:t>…“</a:t>
            </a:r>
          </a:p>
          <a:p>
            <a:pPr lvl="1">
              <a:lnSpc>
                <a:spcPts val="3220"/>
              </a:lnSpc>
              <a:spcAft>
                <a:spcPts val="600"/>
              </a:spcAft>
            </a:pPr>
            <a:r>
              <a:rPr lang="de-DE" sz="2600" dirty="0" smtClean="0">
                <a:latin typeface="Times New Roman"/>
                <a:cs typeface="Times New Roman"/>
              </a:rPr>
              <a:t>Gläubige Person (offenbar zur selben Gemeinde gehörend) – was heißt das?</a:t>
            </a:r>
          </a:p>
          <a:p>
            <a:pPr>
              <a:lnSpc>
                <a:spcPts val="3220"/>
              </a:lnSpc>
              <a:spcBef>
                <a:spcPts val="2424"/>
              </a:spcBef>
            </a:pPr>
            <a:r>
              <a:rPr lang="de-DE" sz="2600" dirty="0" smtClean="0">
                <a:latin typeface="Times New Roman"/>
                <a:cs typeface="Times New Roman"/>
              </a:rPr>
              <a:t>„… </a:t>
            </a:r>
            <a:r>
              <a:rPr lang="de-DE" sz="26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so gehe hin </a:t>
            </a:r>
            <a:r>
              <a:rPr lang="de-DE" sz="2600" dirty="0" smtClean="0">
                <a:latin typeface="Times New Roman"/>
                <a:cs typeface="Times New Roman"/>
              </a:rPr>
              <a:t>…“</a:t>
            </a:r>
          </a:p>
          <a:p>
            <a:pPr lvl="1">
              <a:lnSpc>
                <a:spcPts val="3220"/>
              </a:lnSpc>
              <a:spcAft>
                <a:spcPts val="600"/>
              </a:spcAft>
            </a:pPr>
            <a:r>
              <a:rPr lang="de-DE" sz="2600" dirty="0" smtClean="0">
                <a:latin typeface="Times New Roman"/>
                <a:cs typeface="Times New Roman"/>
              </a:rPr>
              <a:t>Nicht: Schreibe eine E-Mail!</a:t>
            </a:r>
          </a:p>
          <a:p>
            <a:pPr>
              <a:lnSpc>
                <a:spcPts val="3220"/>
              </a:lnSpc>
              <a:spcBef>
                <a:spcPts val="2424"/>
              </a:spcBef>
            </a:pPr>
            <a:r>
              <a:rPr lang="de-DE" sz="2600" dirty="0" smtClean="0">
                <a:latin typeface="Times New Roman"/>
                <a:cs typeface="Times New Roman"/>
              </a:rPr>
              <a:t>„… </a:t>
            </a:r>
            <a:r>
              <a:rPr lang="de-DE" sz="26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überführe ihn/bringe ans Licht </a:t>
            </a:r>
            <a:r>
              <a:rPr lang="de-DE" sz="2600" dirty="0" smtClean="0">
                <a:latin typeface="Times New Roman"/>
                <a:cs typeface="Times New Roman"/>
              </a:rPr>
              <a:t>…“</a:t>
            </a:r>
          </a:p>
          <a:p>
            <a:pPr lvl="1">
              <a:lnSpc>
                <a:spcPts val="3220"/>
              </a:lnSpc>
            </a:pPr>
            <a:r>
              <a:rPr lang="de-DE" sz="2600" dirty="0" smtClean="0">
                <a:latin typeface="Times New Roman"/>
                <a:cs typeface="Times New Roman"/>
              </a:rPr>
              <a:t>Bibel als Grundlage (vgl. 2. Tim 3,16).</a:t>
            </a:r>
          </a:p>
          <a:p>
            <a:pPr lvl="1">
              <a:lnSpc>
                <a:spcPts val="3220"/>
              </a:lnSpc>
            </a:pPr>
            <a:r>
              <a:rPr lang="de-DE" sz="2600" dirty="0" smtClean="0">
                <a:latin typeface="Times New Roman"/>
                <a:cs typeface="Times New Roman"/>
              </a:rPr>
              <a:t>Sicher sein, was „Sünde“ nach der Bibel ist – es geht nicht um persönliche Verletzungen im Text!</a:t>
            </a:r>
          </a:p>
          <a:p>
            <a:pPr lvl="1">
              <a:lnSpc>
                <a:spcPts val="3220"/>
              </a:lnSpc>
            </a:pPr>
            <a:r>
              <a:rPr lang="de-DE" sz="2600" dirty="0" smtClean="0">
                <a:latin typeface="Times New Roman"/>
                <a:cs typeface="Times New Roman"/>
              </a:rPr>
              <a:t>Viel Demut und Selbstkorrektur nötig.</a:t>
            </a:r>
            <a:endParaRPr lang="de-DE" sz="2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676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7725" cy="513037"/>
          </a:xfrm>
        </p:spPr>
        <p:txBody>
          <a:bodyPr>
            <a:noAutofit/>
          </a:bodyPr>
          <a:lstStyle/>
          <a:p>
            <a:pPr algn="l"/>
            <a:r>
              <a:rPr lang="de-DE" sz="2800" dirty="0" smtClean="0">
                <a:latin typeface="Times New Roman"/>
                <a:cs typeface="Times New Roman"/>
              </a:rPr>
              <a:t>Matthäus 18,15–18</a:t>
            </a:r>
            <a:endParaRPr lang="de-DE" sz="2800" dirty="0">
              <a:latin typeface="Times New Roman"/>
              <a:cs typeface="Times New Roman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64500"/>
            <a:ext cx="8433582" cy="5754853"/>
          </a:xfrm>
        </p:spPr>
        <p:txBody>
          <a:bodyPr>
            <a:noAutofit/>
          </a:bodyPr>
          <a:lstStyle/>
          <a:p>
            <a:pPr>
              <a:lnSpc>
                <a:spcPts val="264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400" dirty="0" smtClean="0">
                <a:latin typeface="Times New Roman"/>
                <a:cs typeface="Times New Roman"/>
              </a:rPr>
              <a:t>„</a:t>
            </a:r>
            <a:r>
              <a:rPr lang="de-DE" sz="24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Wenn er nicht auf dich hört </a:t>
            </a:r>
            <a:r>
              <a:rPr lang="de-DE" sz="2400" dirty="0" smtClean="0">
                <a:latin typeface="Times New Roman"/>
                <a:cs typeface="Times New Roman"/>
              </a:rPr>
              <a:t>…“</a:t>
            </a:r>
          </a:p>
          <a:p>
            <a:pPr lvl="1">
              <a:lnSpc>
                <a:spcPts val="264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400" dirty="0" smtClean="0">
                <a:latin typeface="Times New Roman"/>
                <a:cs typeface="Times New Roman"/>
              </a:rPr>
              <a:t>„… so nimmt einen oder zwei Zeugen …“</a:t>
            </a:r>
          </a:p>
          <a:p>
            <a:pPr lvl="1">
              <a:lnSpc>
                <a:spcPts val="264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400" dirty="0" smtClean="0">
                <a:latin typeface="Times New Roman"/>
                <a:cs typeface="Times New Roman"/>
              </a:rPr>
              <a:t>„… so sage es der Gemeinde(-Versammlung) …“ (vgl. </a:t>
            </a:r>
            <a:r>
              <a:rPr lang="de-DE" sz="2400" dirty="0" err="1" smtClean="0">
                <a:latin typeface="Times New Roman"/>
                <a:cs typeface="Times New Roman"/>
              </a:rPr>
              <a:t>Mt</a:t>
            </a:r>
            <a:r>
              <a:rPr lang="de-DE" sz="2400" dirty="0" smtClean="0">
                <a:latin typeface="Times New Roman"/>
                <a:cs typeface="Times New Roman"/>
              </a:rPr>
              <a:t> 18,19f.; 1. Kor 5,4).</a:t>
            </a:r>
          </a:p>
          <a:p>
            <a:pPr lvl="1">
              <a:lnSpc>
                <a:spcPts val="264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400" dirty="0" smtClean="0">
                <a:latin typeface="Times New Roman"/>
                <a:cs typeface="Times New Roman"/>
              </a:rPr>
              <a:t>„… so sei er für dich wie ein Heidnischer (Heide) und Zöller …“</a:t>
            </a:r>
          </a:p>
          <a:p>
            <a:pPr>
              <a:lnSpc>
                <a:spcPts val="2640"/>
              </a:lnSpc>
              <a:spcBef>
                <a:spcPts val="2400"/>
              </a:spcBef>
              <a:spcAft>
                <a:spcPts val="600"/>
              </a:spcAft>
            </a:pPr>
            <a:r>
              <a:rPr lang="de-DE" sz="2400" dirty="0" smtClean="0">
                <a:latin typeface="Times New Roman"/>
                <a:cs typeface="Times New Roman"/>
              </a:rPr>
              <a:t>„</a:t>
            </a:r>
            <a:r>
              <a:rPr lang="de-DE" sz="24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Was ihr auf Erden binden werdet </a:t>
            </a:r>
            <a:r>
              <a:rPr lang="de-DE" sz="2400" dirty="0" smtClean="0">
                <a:latin typeface="Times New Roman"/>
                <a:cs typeface="Times New Roman"/>
              </a:rPr>
              <a:t>…“</a:t>
            </a:r>
          </a:p>
          <a:p>
            <a:pPr lvl="1">
              <a:lnSpc>
                <a:spcPts val="264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400" dirty="0" smtClean="0">
                <a:latin typeface="Times New Roman"/>
                <a:cs typeface="Times New Roman"/>
              </a:rPr>
              <a:t>Gemeinde-Ausschluss – nicht „festlegen, was Sünde ist“!</a:t>
            </a:r>
          </a:p>
          <a:p>
            <a:pPr lvl="1">
              <a:lnSpc>
                <a:spcPts val="264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400" dirty="0" smtClean="0">
                <a:latin typeface="Times New Roman"/>
                <a:cs typeface="Times New Roman"/>
              </a:rPr>
              <a:t>Vgl. </a:t>
            </a:r>
            <a:r>
              <a:rPr lang="de-DE" sz="2400" dirty="0" smtClean="0">
                <a:solidFill>
                  <a:srgbClr val="333399"/>
                </a:solidFill>
                <a:latin typeface="Times New Roman"/>
                <a:cs typeface="Times New Roman"/>
              </a:rPr>
              <a:t>1. Kor 5,4-5</a:t>
            </a:r>
            <a:r>
              <a:rPr lang="de-DE" sz="2400" dirty="0" smtClean="0">
                <a:latin typeface="Times New Roman"/>
                <a:cs typeface="Times New Roman"/>
              </a:rPr>
              <a:t>: „… wenn </a:t>
            </a:r>
            <a:r>
              <a:rPr lang="de-DE" sz="2400" dirty="0">
                <a:latin typeface="Times New Roman"/>
                <a:cs typeface="Times New Roman"/>
              </a:rPr>
              <a:t>ihr und mein Geist mit der Kraft unseres Herrn Jesus versammelt seid </a:t>
            </a:r>
            <a:r>
              <a:rPr lang="de-DE" sz="2400" dirty="0" smtClean="0">
                <a:latin typeface="Times New Roman"/>
                <a:cs typeface="Times New Roman"/>
              </a:rPr>
              <a:t>– einen </a:t>
            </a:r>
            <a:r>
              <a:rPr lang="de-DE" sz="2400" dirty="0">
                <a:latin typeface="Times New Roman"/>
                <a:cs typeface="Times New Roman"/>
              </a:rPr>
              <a:t>solchen im Namen unseres Herrn Jesus dem Satan zu überliefern zum Verderben des </a:t>
            </a:r>
            <a:r>
              <a:rPr lang="de-DE" sz="2400" dirty="0" smtClean="0">
                <a:latin typeface="Times New Roman"/>
                <a:cs typeface="Times New Roman"/>
              </a:rPr>
              <a:t>Fleisches (d. h. zum Verderben Sünde durch Umkehr), </a:t>
            </a:r>
            <a:r>
              <a:rPr lang="de-DE" sz="2400" dirty="0">
                <a:latin typeface="Times New Roman"/>
                <a:cs typeface="Times New Roman"/>
              </a:rPr>
              <a:t>damit der Geist errettet werde am Tage des Herrn</a:t>
            </a:r>
            <a:r>
              <a:rPr lang="de-DE" sz="2400" dirty="0" smtClean="0">
                <a:latin typeface="Times New Roman"/>
                <a:cs typeface="Times New Roman"/>
              </a:rPr>
              <a:t>.“</a:t>
            </a:r>
            <a:endParaRPr lang="de-DE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1705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1296</Words>
  <Application>Microsoft Office PowerPoint</Application>
  <PresentationFormat>Bildschirmpräsentation (4:3)</PresentationFormat>
  <Paragraphs>87</Paragraphs>
  <Slides>21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Office-Design</vt:lpstr>
      <vt:lpstr>„Gemeindezucht“ – was sagt das Neue Testament?</vt:lpstr>
      <vt:lpstr>PowerPoint-Präsentation</vt:lpstr>
      <vt:lpstr>Einführung</vt:lpstr>
      <vt:lpstr>PowerPoint-Präsentation</vt:lpstr>
      <vt:lpstr>Matthäus 18,15–18</vt:lpstr>
      <vt:lpstr>Matthäus 18,15–18</vt:lpstr>
      <vt:lpstr>Matthäus 18,15–18</vt:lpstr>
      <vt:lpstr>Matthäus 18,15–18</vt:lpstr>
      <vt:lpstr>Matthäus 18,15–18</vt:lpstr>
      <vt:lpstr>PowerPoint-Präsentation</vt:lpstr>
      <vt:lpstr>1. Korinther 5,11-13</vt:lpstr>
      <vt:lpstr>1. Korinther 5,11-13</vt:lpstr>
      <vt:lpstr>PowerPoint-Präsentation</vt:lpstr>
      <vt:lpstr>Offenbarung 2–3</vt:lpstr>
      <vt:lpstr>Offenbarung 2–3</vt:lpstr>
      <vt:lpstr>PowerPoint-Präsentation</vt:lpstr>
      <vt:lpstr>Wer ist zuständig?</vt:lpstr>
      <vt:lpstr>Wer ist zuständig?</vt:lpstr>
      <vt:lpstr>Wer ist zuständig?</vt:lpstr>
      <vt:lpstr>PowerPoint-Präsentation</vt:lpstr>
      <vt:lpstr>Schluss</vt:lpstr>
    </vt:vector>
  </TitlesOfParts>
  <Company>STH Basel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Gemeindezucht – Was sagt das Neue Testament</dc:title>
  <dc:creator>Jacob Thiessen</dc:creator>
  <cp:lastModifiedBy>Me</cp:lastModifiedBy>
  <cp:revision>97</cp:revision>
  <cp:lastPrinted>2016-09-18T07:17:28Z</cp:lastPrinted>
  <dcterms:created xsi:type="dcterms:W3CDTF">2016-09-10T08:30:09Z</dcterms:created>
  <dcterms:modified xsi:type="dcterms:W3CDTF">2016-09-23T07:19:52Z</dcterms:modified>
</cp:coreProperties>
</file>