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1"/>
  </p:notesMasterIdLst>
  <p:handoutMasterIdLst>
    <p:handoutMasterId r:id="rId32"/>
  </p:handoutMasterIdLst>
  <p:sldIdLst>
    <p:sldId id="735" r:id="rId2"/>
    <p:sldId id="1123" r:id="rId3"/>
    <p:sldId id="1125" r:id="rId4"/>
    <p:sldId id="1127" r:id="rId5"/>
    <p:sldId id="1102" r:id="rId6"/>
    <p:sldId id="1128" r:id="rId7"/>
    <p:sldId id="1124" r:id="rId8"/>
    <p:sldId id="1129" r:id="rId9"/>
    <p:sldId id="1077" r:id="rId10"/>
    <p:sldId id="1130" r:id="rId11"/>
    <p:sldId id="1131" r:id="rId12"/>
    <p:sldId id="1132" r:id="rId13"/>
    <p:sldId id="1133" r:id="rId14"/>
    <p:sldId id="1134" r:id="rId15"/>
    <p:sldId id="1135" r:id="rId16"/>
    <p:sldId id="962" r:id="rId17"/>
    <p:sldId id="1136" r:id="rId18"/>
    <p:sldId id="1137" r:id="rId19"/>
    <p:sldId id="1138" r:id="rId20"/>
    <p:sldId id="1139" r:id="rId21"/>
    <p:sldId id="1140" r:id="rId22"/>
    <p:sldId id="1141" r:id="rId23"/>
    <p:sldId id="1142" r:id="rId24"/>
    <p:sldId id="1143" r:id="rId25"/>
    <p:sldId id="1144" r:id="rId26"/>
    <p:sldId id="1145" r:id="rId27"/>
    <p:sldId id="259" r:id="rId28"/>
    <p:sldId id="1146" r:id="rId29"/>
    <p:sldId id="1147" r:id="rId30"/>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78" d="100"/>
          <a:sy n="78" d="100"/>
        </p:scale>
        <p:origin x="-108" y="-3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9048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69886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9942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1459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7218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9403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66067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8005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7018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90346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2642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19982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81139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27420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62234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67721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29444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00059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7541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8004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056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510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8718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5214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8281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151784" y="112564"/>
            <a:ext cx="7704856" cy="2308324"/>
          </a:xfrm>
        </p:spPr>
        <p:txBody>
          <a:bodyPr wrap="square">
            <a:spAutoFit/>
          </a:bodyPr>
          <a:lstStyle/>
          <a:p>
            <a:pPr algn="l"/>
            <a:r>
              <a:rPr lang="de-CH" altLang="de-DE" sz="7200" dirty="0">
                <a:solidFill>
                  <a:schemeClr val="tx1"/>
                </a:solidFill>
                <a:effectLst/>
                <a:latin typeface="Univers LT Std 47 Cn Lt" pitchFamily="34" charset="0"/>
              </a:rPr>
              <a:t>Wir wollen gleich sein</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um jeden Preis!</a:t>
            </a:r>
            <a:endParaRPr lang="de-DE" altLang="de-DE" sz="72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3430621" y="2420888"/>
            <a:ext cx="8426019" cy="523220"/>
          </a:xfrm>
        </p:spPr>
        <p:txBody>
          <a:bodyPr wrap="square">
            <a:spAutoFit/>
          </a:bodyPr>
          <a:lstStyle/>
          <a:p>
            <a:pPr algn="r"/>
            <a:r>
              <a:rPr lang="de-DE" altLang="de-DE" sz="2800" dirty="0">
                <a:effectLst/>
                <a:latin typeface="Univers LT Std 47 Cn Lt" pitchFamily="34" charset="0"/>
              </a:rPr>
              <a:t>oder: </a:t>
            </a:r>
            <a:r>
              <a:rPr lang="de-CH" altLang="de-DE" sz="2800" dirty="0">
                <a:effectLst/>
                <a:latin typeface="Univers LT Std 47 Cn Lt" pitchFamily="34" charset="0"/>
              </a:rPr>
              <a:t>Warum Israel Könige bekam</a:t>
            </a:r>
            <a:endParaRPr lang="de-DE" altLang="de-DE" sz="2800" dirty="0">
              <a:effectLst/>
              <a:latin typeface="Univers LT Std 47 Cn Lt" pitchFamily="34" charset="0"/>
            </a:endParaRPr>
          </a:p>
        </p:txBody>
      </p:sp>
      <p:sp>
        <p:nvSpPr>
          <p:cNvPr id="4" name="Rectangle 3">
            <a:extLst>
              <a:ext uri="{FF2B5EF4-FFF2-40B4-BE49-F238E27FC236}">
                <a16:creationId xmlns:a16="http://schemas.microsoft.com/office/drawing/2014/main" xmlns="" id="{0A916BA4-FE67-4A31-8250-DB2F9B0FDDE5}"/>
              </a:ext>
            </a:extLst>
          </p:cNvPr>
          <p:cNvSpPr txBox="1">
            <a:spLocks noChangeArrowheads="1"/>
          </p:cNvSpPr>
          <p:nvPr/>
        </p:nvSpPr>
        <p:spPr bwMode="auto">
          <a:xfrm>
            <a:off x="5797287" y="4509120"/>
            <a:ext cx="60593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CH" altLang="de-DE" sz="2800" kern="0" dirty="0">
                <a:effectLst/>
                <a:latin typeface="Univers LT Std 47 Cn Lt" pitchFamily="34" charset="0"/>
              </a:rPr>
              <a:t>1. Samuel 8,1-22</a:t>
            </a:r>
            <a:endParaRPr lang="de-DE" altLang="de-DE" sz="28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717032"/>
            <a:ext cx="4176464" cy="400110"/>
          </a:xfrm>
        </p:spPr>
        <p:txBody>
          <a:bodyPr wrap="square">
            <a:spAutoFit/>
          </a:bodyPr>
          <a:lstStyle/>
          <a:p>
            <a:pPr algn="r"/>
            <a:r>
              <a:rPr lang="de-CH" altLang="de-DE" sz="2000" dirty="0">
                <a:effectLst/>
                <a:latin typeface="Univers LT Std 47 Cn Lt" pitchFamily="34" charset="0"/>
              </a:rPr>
              <a:t>1.Samuel 8,3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39816" y="116632"/>
            <a:ext cx="7632848" cy="3170099"/>
          </a:xfrm>
        </p:spPr>
        <p:txBody>
          <a:bodyPr wrap="square">
            <a:spAutoFit/>
          </a:bodyPr>
          <a:lstStyle/>
          <a:p>
            <a:pPr algn="l"/>
            <a:r>
              <a:rPr lang="de-CH" altLang="de-DE" sz="4000" dirty="0">
                <a:solidFill>
                  <a:schemeClr val="tx1"/>
                </a:solidFill>
                <a:effectLst/>
                <a:latin typeface="Univers LT Std 47 Cn Lt" pitchFamily="34" charset="0"/>
              </a:rPr>
              <a:t>„Samuels Söhne, Joël und </a:t>
            </a:r>
            <a:r>
              <a:rPr lang="de-CH" altLang="de-DE" sz="4000" dirty="0" err="1">
                <a:solidFill>
                  <a:schemeClr val="tx1"/>
                </a:solidFill>
                <a:effectLst/>
                <a:latin typeface="Univers LT Std 47 Cn Lt" pitchFamily="34" charset="0"/>
              </a:rPr>
              <a:t>Abija</a:t>
            </a:r>
            <a:r>
              <a:rPr lang="de-CH" altLang="de-DE" sz="4000" dirty="0">
                <a:solidFill>
                  <a:schemeClr val="tx1"/>
                </a:solidFill>
                <a:effectLst/>
                <a:latin typeface="Univers LT Std 47 Cn Lt" pitchFamily="34" charset="0"/>
              </a:rPr>
              <a:t>, folgten nicht dem Vorbild ihres Vaters, sondern suchten sich zu bereichern. Sie liessen sich durch Bestechung in ihrem Urteil beeinflussen.“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6346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789040"/>
            <a:ext cx="4176464" cy="400110"/>
          </a:xfrm>
        </p:spPr>
        <p:txBody>
          <a:bodyPr wrap="square">
            <a:spAutoFit/>
          </a:bodyPr>
          <a:lstStyle/>
          <a:p>
            <a:pPr algn="r"/>
            <a:r>
              <a:rPr lang="de-CH" altLang="de-DE" sz="2000" dirty="0">
                <a:effectLst/>
                <a:latin typeface="Univers LT Std 47 Cn Lt" pitchFamily="34" charset="0"/>
              </a:rPr>
              <a:t>1.Samuel 8,5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39816" y="116632"/>
            <a:ext cx="7632848" cy="3170099"/>
          </a:xfrm>
        </p:spPr>
        <p:txBody>
          <a:bodyPr wrap="square">
            <a:spAutoFit/>
          </a:bodyPr>
          <a:lstStyle/>
          <a:p>
            <a:pPr algn="l"/>
            <a:r>
              <a:rPr lang="de-CH" altLang="de-DE" sz="4000" dirty="0">
                <a:solidFill>
                  <a:schemeClr val="tx1"/>
                </a:solidFill>
                <a:effectLst/>
                <a:latin typeface="Univers LT Std 47 Cn Lt" pitchFamily="34" charset="0"/>
              </a:rPr>
              <a:t>„Du bist alt geworden und deine Söhne folgen nicht deinem Beispiel. Setze deshalb einen König über uns ein,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der bei uns für Recht sorgt, wie</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es bei allen Völkern üblich ist!“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3451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2996952"/>
            <a:ext cx="4176464" cy="400110"/>
          </a:xfrm>
        </p:spPr>
        <p:txBody>
          <a:bodyPr wrap="square">
            <a:spAutoFit/>
          </a:bodyPr>
          <a:lstStyle/>
          <a:p>
            <a:pPr algn="r"/>
            <a:r>
              <a:rPr lang="de-CH" altLang="de-DE" sz="2000" dirty="0">
                <a:effectLst/>
                <a:latin typeface="Univers LT Std 47 Cn Lt" pitchFamily="34" charset="0"/>
              </a:rPr>
              <a:t>1.Samuel 8,7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39816" y="260648"/>
            <a:ext cx="7632848" cy="1938992"/>
          </a:xfrm>
        </p:spPr>
        <p:txBody>
          <a:bodyPr wrap="square">
            <a:spAutoFit/>
          </a:bodyPr>
          <a:lstStyle/>
          <a:p>
            <a:pPr algn="l"/>
            <a:r>
              <a:rPr lang="de-CH" altLang="de-DE" sz="4000" dirty="0">
                <a:solidFill>
                  <a:schemeClr val="tx1"/>
                </a:solidFill>
                <a:effectLst/>
                <a:latin typeface="Univers LT Std 47 Cn Lt" pitchFamily="34" charset="0"/>
              </a:rPr>
              <a:t>„Erfülle ihnen ihren Wunsch!</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Nicht dich lehnen sie ab, sondern mich. Ich soll nicht länger ihr König sein!“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0741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861048"/>
            <a:ext cx="4176464" cy="400110"/>
          </a:xfrm>
        </p:spPr>
        <p:txBody>
          <a:bodyPr wrap="square">
            <a:spAutoFit/>
          </a:bodyPr>
          <a:lstStyle/>
          <a:p>
            <a:pPr algn="r"/>
            <a:r>
              <a:rPr lang="de-CH" altLang="de-DE" sz="2000" dirty="0">
                <a:effectLst/>
                <a:latin typeface="Univers LT Std 47 Cn Lt" pitchFamily="34" charset="0"/>
              </a:rPr>
              <a:t>1.Samuel 8,8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39816" y="116632"/>
            <a:ext cx="7632848" cy="3170099"/>
          </a:xfrm>
        </p:spPr>
        <p:txBody>
          <a:bodyPr wrap="square">
            <a:spAutoFit/>
          </a:bodyPr>
          <a:lstStyle/>
          <a:p>
            <a:pPr algn="l"/>
            <a:r>
              <a:rPr lang="de-CH" altLang="de-DE" sz="4000" dirty="0">
                <a:solidFill>
                  <a:schemeClr val="tx1"/>
                </a:solidFill>
                <a:effectLst/>
                <a:latin typeface="Univers LT Std 47 Cn Lt" pitchFamily="34" charset="0"/>
              </a:rPr>
              <a:t>„Seit ich sie aus Ägypten herausgeführt habe, sind sie mir immer wieder untreu geworden und haben sich anderen Göttern zugewandt. Das ist bis heute so geblieben. Jetzt ergeht es dir ebenso.“</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1123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5877272"/>
            <a:ext cx="4176464" cy="400110"/>
          </a:xfrm>
        </p:spPr>
        <p:txBody>
          <a:bodyPr wrap="square">
            <a:spAutoFit/>
          </a:bodyPr>
          <a:lstStyle/>
          <a:p>
            <a:pPr algn="r"/>
            <a:r>
              <a:rPr lang="de-CH" altLang="de-DE" sz="2000" dirty="0">
                <a:effectLst/>
                <a:latin typeface="Univers LT Std 47 Cn Lt" pitchFamily="34" charset="0"/>
              </a:rPr>
              <a:t>5.Mose 17,14-15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511824" y="44624"/>
            <a:ext cx="7560840" cy="5632311"/>
          </a:xfrm>
        </p:spPr>
        <p:txBody>
          <a:bodyPr wrap="square">
            <a:spAutoFit/>
          </a:bodyPr>
          <a:lstStyle/>
          <a:p>
            <a:pPr algn="l"/>
            <a:r>
              <a:rPr lang="de-CH" altLang="de-DE" sz="4000" dirty="0">
                <a:solidFill>
                  <a:schemeClr val="tx1"/>
                </a:solidFill>
                <a:effectLst/>
                <a:latin typeface="Univers LT Std 47 Cn Lt" pitchFamily="34" charset="0"/>
              </a:rPr>
              <a:t>„Wenn ihr in dem Land wohnt, das der HERR, euer Gott, euch geben will, und es so weit kommt, dass ihr einen König haben wollt wie alle anderen Völker ringsum, dann könnt ihr einen König über euch einsetzen, aber nur einen,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den der HERR, euer Gott, selbst auswählt. Er muss aus eurem Volk stammen und darf kein Ausländer sein.“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4805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1.Samuel 8,18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27848" y="188640"/>
            <a:ext cx="7272808" cy="2554545"/>
          </a:xfrm>
        </p:spPr>
        <p:txBody>
          <a:bodyPr wrap="square">
            <a:spAutoFit/>
          </a:bodyPr>
          <a:lstStyle/>
          <a:p>
            <a:pPr algn="l"/>
            <a:r>
              <a:rPr lang="de-CH" altLang="de-DE" sz="4000" dirty="0">
                <a:solidFill>
                  <a:schemeClr val="tx1"/>
                </a:solidFill>
                <a:effectLst/>
                <a:latin typeface="Univers LT Std 47 Cn Lt" pitchFamily="34" charset="0"/>
              </a:rPr>
              <a:t>„Würdet ihr den König, den ihr jetzt verlangt, gerne wieder loswerden.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Dann werdet ihr zum HERRN schreien, aber er wird euch nicht helfen.“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4840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223792" y="116632"/>
            <a:ext cx="7632848" cy="2308324"/>
          </a:xfrm>
        </p:spPr>
        <p:txBody>
          <a:bodyPr wrap="square">
            <a:spAutoFit/>
          </a:bodyPr>
          <a:lstStyle/>
          <a:p>
            <a:pPr algn="l"/>
            <a:r>
              <a:rPr lang="de-DE" altLang="de-DE" sz="7200" dirty="0">
                <a:solidFill>
                  <a:schemeClr val="tx1"/>
                </a:solidFill>
                <a:effectLst/>
                <a:latin typeface="Univers LT Std 47 Cn Lt" pitchFamily="34" charset="0"/>
              </a:rPr>
              <a:t>II. </a:t>
            </a:r>
            <a:r>
              <a:rPr lang="de-CH" altLang="de-DE" sz="7200" dirty="0">
                <a:solidFill>
                  <a:schemeClr val="tx1"/>
                </a:solidFill>
                <a:effectLst/>
                <a:latin typeface="Univers LT Std 47 Cn Lt" pitchFamily="34" charset="0"/>
              </a:rPr>
              <a:t>Wir verzichten gern </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auf unsere Freiheit!</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1.Samuel 8,11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583832" y="188640"/>
            <a:ext cx="7464152" cy="2554545"/>
          </a:xfrm>
        </p:spPr>
        <p:txBody>
          <a:bodyPr wrap="square">
            <a:spAutoFit/>
          </a:bodyPr>
          <a:lstStyle/>
          <a:p>
            <a:pPr algn="l"/>
            <a:r>
              <a:rPr lang="de-CH" altLang="de-DE" sz="4000" dirty="0">
                <a:solidFill>
                  <a:schemeClr val="tx1"/>
                </a:solidFill>
                <a:effectLst/>
                <a:latin typeface="Univers LT Std 47 Cn Lt" pitchFamily="34" charset="0"/>
              </a:rPr>
              <a:t>„Ein König wird eure Söhne in seinen Dienst holen, damit sie für seine Pferde und seinen Wagen sorgen und vor ihm herlaufen, wenn er ausfährt.“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2236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1.Samuel 8,12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511824" y="116632"/>
            <a:ext cx="7488832" cy="3170099"/>
          </a:xfrm>
        </p:spPr>
        <p:txBody>
          <a:bodyPr wrap="square">
            <a:spAutoFit/>
          </a:bodyPr>
          <a:lstStyle/>
          <a:p>
            <a:pPr algn="l"/>
            <a:r>
              <a:rPr lang="de-CH" altLang="de-DE" sz="4000" dirty="0">
                <a:solidFill>
                  <a:schemeClr val="tx1"/>
                </a:solidFill>
                <a:effectLst/>
                <a:latin typeface="Univers LT Std 47 Cn Lt" pitchFamily="34" charset="0"/>
              </a:rPr>
              <a:t>„Einen Teil wird er zu Hauptleuten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und Obersten machen, andere müssen seine Felder bestellen und abernten, wieder andere Waffen und Streitwagen herstellen.“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4583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1.Samuel 8,13-14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719736" y="75396"/>
            <a:ext cx="8352928" cy="3785652"/>
          </a:xfrm>
        </p:spPr>
        <p:txBody>
          <a:bodyPr wrap="square">
            <a:spAutoFit/>
          </a:bodyPr>
          <a:lstStyle/>
          <a:p>
            <a:pPr algn="l"/>
            <a:r>
              <a:rPr lang="de-CH" altLang="de-DE" sz="4000" dirty="0">
                <a:solidFill>
                  <a:schemeClr val="tx1"/>
                </a:solidFill>
                <a:effectLst/>
                <a:latin typeface="Univers LT Std 47 Cn Lt" pitchFamily="34" charset="0"/>
              </a:rPr>
              <a:t>„Auch eure Töchter wird er an seinen Hof holen, damit sie für ihn kochen und backen und ihm Salben bereiten. Die besten Felder, Weinberge und Ölbaumpflanzungen wird er euch wegnehmen und seinen Beamten geben.“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8761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Grafik 4" descr="Ein Bild, das Gebäude enthält.&#10;&#10;Automatisch generierte Beschreibung">
            <a:extLst>
              <a:ext uri="{FF2B5EF4-FFF2-40B4-BE49-F238E27FC236}">
                <a16:creationId xmlns:a16="http://schemas.microsoft.com/office/drawing/2014/main" xmlns="" id="{A237073B-CD15-4C00-8207-4DA296653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27032"/>
            <a:ext cx="9145016" cy="6753394"/>
          </a:xfrm>
          <a:prstGeom prst="rect">
            <a:avLst/>
          </a:prstGeom>
        </p:spPr>
      </p:pic>
    </p:spTree>
    <p:extLst>
      <p:ext uri="{BB962C8B-B14F-4D97-AF65-F5344CB8AC3E}">
        <p14:creationId xmlns:p14="http://schemas.microsoft.com/office/powerpoint/2010/main" val="61117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1.Samuel 8,15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015880" y="188640"/>
            <a:ext cx="6984776" cy="2554545"/>
          </a:xfrm>
        </p:spPr>
        <p:txBody>
          <a:bodyPr wrap="square">
            <a:spAutoFit/>
          </a:bodyPr>
          <a:lstStyle/>
          <a:p>
            <a:pPr algn="l"/>
            <a:r>
              <a:rPr lang="de-CH" altLang="de-DE" sz="4000" dirty="0">
                <a:solidFill>
                  <a:schemeClr val="tx1"/>
                </a:solidFill>
                <a:effectLst/>
                <a:latin typeface="Univers LT Std 47 Cn Lt" pitchFamily="34" charset="0"/>
              </a:rPr>
              <a:t>„Von dem Ertrag eurer Felder und Weinberge wird er den zehnten Teil eintreiben und damit seine Hofleute und Diener bezahlen.“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1905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1.Samuel 8,16-17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79776" y="75396"/>
            <a:ext cx="7992888" cy="3785652"/>
          </a:xfrm>
        </p:spPr>
        <p:txBody>
          <a:bodyPr wrap="square">
            <a:spAutoFit/>
          </a:bodyPr>
          <a:lstStyle/>
          <a:p>
            <a:pPr algn="l"/>
            <a:r>
              <a:rPr lang="de-CH" altLang="de-DE" sz="4000" dirty="0">
                <a:solidFill>
                  <a:schemeClr val="tx1"/>
                </a:solidFill>
                <a:effectLst/>
                <a:latin typeface="Univers LT Std 47 Cn Lt" pitchFamily="34" charset="0"/>
              </a:rPr>
              <a:t>„Auch von euren Schafen und Ziegen wird er den zehnten Teil für sich nehmen. Eure Knechte und Mägde, eure besten jungen Leute und auch eure Esel wird er für sich arbeiten lassen. Ihr alle werdet seine Sklaven sein!“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6935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1.Samuel 8,19-20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591944" y="116632"/>
            <a:ext cx="6408712" cy="3170099"/>
          </a:xfrm>
        </p:spPr>
        <p:txBody>
          <a:bodyPr wrap="square">
            <a:spAutoFit/>
          </a:bodyPr>
          <a:lstStyle/>
          <a:p>
            <a:pPr algn="l"/>
            <a:r>
              <a:rPr lang="de-CH" altLang="de-DE" sz="4000" dirty="0">
                <a:solidFill>
                  <a:schemeClr val="tx1"/>
                </a:solidFill>
                <a:effectLst/>
                <a:latin typeface="Univers LT Std 47 Cn Lt" pitchFamily="34" charset="0"/>
              </a:rPr>
              <a:t>„Nein, wir wollen einen König!</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Es soll bei uns genauso sein wie bei den anderen Völkern!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Ein König soll uns Recht sprechen und uns im Krieg anführen!“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1825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Matthäus-Evangelium 10,39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591944" y="260648"/>
            <a:ext cx="6408712" cy="2554545"/>
          </a:xfrm>
        </p:spPr>
        <p:txBody>
          <a:bodyPr wrap="square">
            <a:spAutoFit/>
          </a:bodyPr>
          <a:lstStyle/>
          <a:p>
            <a:pPr algn="l"/>
            <a:r>
              <a:rPr lang="de-CH" altLang="de-DE" sz="4000" dirty="0">
                <a:solidFill>
                  <a:schemeClr val="tx1"/>
                </a:solidFill>
                <a:effectLst/>
                <a:latin typeface="Univers LT Std 47 Cn Lt" pitchFamily="34" charset="0"/>
              </a:rPr>
              <a:t>„Wer sein Leben erhalten will, wird es verlieren; wer aber sein Leben um meinetwillen verliert, wird es finden.“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368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Römer-Brief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591944" y="116632"/>
            <a:ext cx="6408712" cy="3170099"/>
          </a:xfrm>
        </p:spPr>
        <p:txBody>
          <a:bodyPr wrap="square">
            <a:spAutoFit/>
          </a:bodyPr>
          <a:lstStyle/>
          <a:p>
            <a:pPr algn="l"/>
            <a:r>
              <a:rPr lang="de-CH" altLang="de-DE" sz="4000" dirty="0">
                <a:solidFill>
                  <a:schemeClr val="tx1"/>
                </a:solidFill>
                <a:effectLst/>
                <a:latin typeface="Univers LT Std 47 Cn Lt" pitchFamily="34" charset="0"/>
              </a:rPr>
              <a:t>„Zu dieser Botschaft bekenne ich mich offen und ohne mich zu schämen, denn das Evangelium ist die Kraft Gottes, die jedem, der glaubt, Rettung bringt.“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30757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581128"/>
            <a:ext cx="4176464" cy="400110"/>
          </a:xfrm>
        </p:spPr>
        <p:txBody>
          <a:bodyPr wrap="square">
            <a:spAutoFit/>
          </a:bodyPr>
          <a:lstStyle/>
          <a:p>
            <a:pPr algn="r"/>
            <a:r>
              <a:rPr lang="de-CH" altLang="de-DE" sz="2000" dirty="0">
                <a:effectLst/>
                <a:latin typeface="Univers LT Std 47 Cn Lt" pitchFamily="34" charset="0"/>
              </a:rPr>
              <a:t>Römer-Brief 12,2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511824" y="76269"/>
            <a:ext cx="7560840" cy="4401205"/>
          </a:xfrm>
        </p:spPr>
        <p:txBody>
          <a:bodyPr wrap="square">
            <a:spAutoFit/>
          </a:bodyPr>
          <a:lstStyle/>
          <a:p>
            <a:pPr algn="l"/>
            <a:r>
              <a:rPr lang="de-CH" altLang="de-DE" sz="4000" dirty="0">
                <a:solidFill>
                  <a:schemeClr val="tx1"/>
                </a:solidFill>
                <a:effectLst/>
                <a:latin typeface="Univers LT Std 47 Cn Lt" pitchFamily="34" charset="0"/>
              </a:rPr>
              <a:t>„Richtet euch nicht länger nach den Massstäben dieser Welt, sondern lernt, in einer neuen Weise zu denken, damit ihr verändert werdet und beurteilen könnt, ob etwas Gottes Wille ist – ob es gut ist, ob Gott Freude daran hat und ob es vollkommen ist.“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4964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Römer-Brief 12,18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591944" y="732185"/>
            <a:ext cx="6408712" cy="1938992"/>
          </a:xfrm>
        </p:spPr>
        <p:txBody>
          <a:bodyPr wrap="square">
            <a:spAutoFit/>
          </a:bodyPr>
          <a:lstStyle/>
          <a:p>
            <a:pPr algn="l"/>
            <a:r>
              <a:rPr lang="de-CH" altLang="de-DE" sz="4000" dirty="0">
                <a:solidFill>
                  <a:schemeClr val="tx1"/>
                </a:solidFill>
                <a:effectLst/>
                <a:latin typeface="Univers LT Std 47 Cn Lt" pitchFamily="34" charset="0"/>
              </a:rPr>
              <a:t>„Wenn es möglich ist und soweit es an euch liegt, lebt mit allen Menschen in Frieden.“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58027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935760" y="476672"/>
            <a:ext cx="813690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1.Könige 12,4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99856" y="188640"/>
            <a:ext cx="7272808" cy="2554545"/>
          </a:xfrm>
        </p:spPr>
        <p:txBody>
          <a:bodyPr wrap="square">
            <a:spAutoFit/>
          </a:bodyPr>
          <a:lstStyle/>
          <a:p>
            <a:pPr algn="l"/>
            <a:r>
              <a:rPr lang="de-CH" altLang="de-DE" sz="4000" dirty="0">
                <a:solidFill>
                  <a:schemeClr val="tx1"/>
                </a:solidFill>
                <a:effectLst/>
                <a:latin typeface="Univers LT Std 47 Cn Lt" pitchFamily="34" charset="0"/>
              </a:rPr>
              <a:t>„Dein Vater hat uns hohe Abgaben und schwere Frondienste auferlegt. Erleichtere uns die Last, dann werden wir dich als König anerkennen.“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33732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861048"/>
            <a:ext cx="4176464" cy="400110"/>
          </a:xfrm>
        </p:spPr>
        <p:txBody>
          <a:bodyPr wrap="square">
            <a:spAutoFit/>
          </a:bodyPr>
          <a:lstStyle/>
          <a:p>
            <a:pPr algn="r"/>
            <a:r>
              <a:rPr lang="de-CH" altLang="de-DE" sz="2000" dirty="0">
                <a:effectLst/>
                <a:latin typeface="Univers LT Std 47 Cn Lt" pitchFamily="34" charset="0"/>
              </a:rPr>
              <a:t>Offenbarung 17,14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367808" y="44624"/>
            <a:ext cx="7704856" cy="3785652"/>
          </a:xfrm>
        </p:spPr>
        <p:txBody>
          <a:bodyPr wrap="square">
            <a:spAutoFit/>
          </a:bodyPr>
          <a:lstStyle/>
          <a:p>
            <a:pPr algn="l"/>
            <a:r>
              <a:rPr lang="de-CH" altLang="de-DE" sz="4000" dirty="0">
                <a:solidFill>
                  <a:schemeClr val="tx1"/>
                </a:solidFill>
                <a:effectLst/>
                <a:latin typeface="Univers LT Std 47 Cn Lt" pitchFamily="34" charset="0"/>
              </a:rPr>
              <a:t>„Das Lamm wird sie besiegen, denn es ist Herr über alle Herren und König über alle Könige; und mit ihm siegen werden alle, die bei ihm sind – die von Gott Berufenen und Auserwählten,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die treuen Mitstreiter des Lammes.“</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6370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2" name="Grafik 11" descr="Ein Bild, das Text, Karte enthält.&#10;&#10;Automatisch generierte Beschreibung">
            <a:extLst>
              <a:ext uri="{FF2B5EF4-FFF2-40B4-BE49-F238E27FC236}">
                <a16:creationId xmlns:a16="http://schemas.microsoft.com/office/drawing/2014/main" xmlns="" id="{EE36547E-12F0-4F89-857F-0A549C909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88640"/>
            <a:ext cx="11800706" cy="5004853"/>
          </a:xfrm>
          <a:prstGeom prst="rect">
            <a:avLst/>
          </a:prstGeom>
        </p:spPr>
      </p:pic>
    </p:spTree>
    <p:extLst>
      <p:ext uri="{BB962C8B-B14F-4D97-AF65-F5344CB8AC3E}">
        <p14:creationId xmlns:p14="http://schemas.microsoft.com/office/powerpoint/2010/main" val="365060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xmlns="" id="{8C874A4A-2487-43D5-87A6-2D893C0BEF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640" y="-300167"/>
            <a:ext cx="6120680" cy="7924480"/>
          </a:xfrm>
          <a:prstGeom prst="rect">
            <a:avLst/>
          </a:prstGeom>
        </p:spPr>
      </p:pic>
    </p:spTree>
    <p:extLst>
      <p:ext uri="{BB962C8B-B14F-4D97-AF65-F5344CB8AC3E}">
        <p14:creationId xmlns:p14="http://schemas.microsoft.com/office/powerpoint/2010/main" val="345809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356992"/>
            <a:ext cx="4176464" cy="400110"/>
          </a:xfrm>
        </p:spPr>
        <p:txBody>
          <a:bodyPr wrap="square">
            <a:spAutoFit/>
          </a:bodyPr>
          <a:lstStyle/>
          <a:p>
            <a:pPr algn="r"/>
            <a:r>
              <a:rPr lang="de-CH" altLang="de-DE" sz="2000" dirty="0">
                <a:effectLst/>
                <a:latin typeface="Univers LT Std 47 Cn Lt" pitchFamily="34" charset="0"/>
              </a:rPr>
              <a:t>Richter 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015880" y="260648"/>
            <a:ext cx="7056784" cy="2585323"/>
          </a:xfrm>
        </p:spPr>
        <p:txBody>
          <a:bodyPr wrap="square">
            <a:spAutoFit/>
          </a:bodyPr>
          <a:lstStyle/>
          <a:p>
            <a:pPr algn="l"/>
            <a:r>
              <a:rPr lang="de-CH" altLang="de-DE" dirty="0">
                <a:solidFill>
                  <a:schemeClr val="tx1"/>
                </a:solidFill>
                <a:effectLst/>
                <a:latin typeface="Univers LT Std 47 Cn Lt" pitchFamily="34" charset="0"/>
              </a:rPr>
              <a:t>„Sie verliessen den HERRN und dienten dem Baal und den </a:t>
            </a:r>
            <a:r>
              <a:rPr lang="de-CH" altLang="de-DE" dirty="0" err="1">
                <a:solidFill>
                  <a:schemeClr val="tx1"/>
                </a:solidFill>
                <a:effectLst/>
                <a:latin typeface="Univers LT Std 47 Cn Lt" pitchFamily="34" charset="0"/>
              </a:rPr>
              <a:t>Astarten</a:t>
            </a:r>
            <a:r>
              <a:rPr lang="de-CH" altLang="de-DE" dirty="0">
                <a:solidFill>
                  <a:schemeClr val="tx1"/>
                </a:solidFill>
                <a:effectLst/>
                <a:latin typeface="Univers LT Std 47 Cn Lt" pitchFamily="34" charset="0"/>
              </a:rPr>
              <a: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4561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293096"/>
            <a:ext cx="4176464" cy="400110"/>
          </a:xfrm>
        </p:spPr>
        <p:txBody>
          <a:bodyPr wrap="square">
            <a:spAutoFit/>
          </a:bodyPr>
          <a:lstStyle/>
          <a:p>
            <a:pPr algn="r"/>
            <a:r>
              <a:rPr lang="de-CH" altLang="de-DE" sz="2000" dirty="0">
                <a:effectLst/>
                <a:latin typeface="Univers LT Std 47 Cn Lt" pitchFamily="34" charset="0"/>
              </a:rPr>
              <a:t>Richter 2,14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07768" y="188640"/>
            <a:ext cx="7920880" cy="3785652"/>
          </a:xfrm>
        </p:spPr>
        <p:txBody>
          <a:bodyPr wrap="square">
            <a:spAutoFit/>
          </a:bodyPr>
          <a:lstStyle/>
          <a:p>
            <a:pPr algn="l"/>
            <a:r>
              <a:rPr lang="de-CH" altLang="de-DE" sz="4000" dirty="0">
                <a:solidFill>
                  <a:schemeClr val="tx1"/>
                </a:solidFill>
                <a:effectLst/>
                <a:latin typeface="Univers LT Std 47 Cn Lt" pitchFamily="34" charset="0"/>
              </a:rPr>
              <a:t>„So entbrannte der Zorn des HERRN über Israel, und er gab sie in die Hand von Räubern, die sie beraubten, und verkaufte sie in die Hände ihrer Feinde ringsumher. Und sie konnten nicht mehr ihren Feinden widerstehen.“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1185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Screenshot enthält.&#10;&#10;Automatisch generierte Beschreibung">
            <a:extLst>
              <a:ext uri="{FF2B5EF4-FFF2-40B4-BE49-F238E27FC236}">
                <a16:creationId xmlns:a16="http://schemas.microsoft.com/office/drawing/2014/main" xmlns="" id="{06FDBDEB-F82E-4EBB-81A3-5F11DBC27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116632"/>
            <a:ext cx="9628981" cy="6248194"/>
          </a:xfrm>
          <a:prstGeom prst="rect">
            <a:avLst/>
          </a:prstGeom>
        </p:spPr>
      </p:pic>
    </p:spTree>
    <p:extLst>
      <p:ext uri="{BB962C8B-B14F-4D97-AF65-F5344CB8AC3E}">
        <p14:creationId xmlns:p14="http://schemas.microsoft.com/office/powerpoint/2010/main" val="250387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284984"/>
            <a:ext cx="4176464" cy="400110"/>
          </a:xfrm>
        </p:spPr>
        <p:txBody>
          <a:bodyPr wrap="square">
            <a:spAutoFit/>
          </a:bodyPr>
          <a:lstStyle/>
          <a:p>
            <a:pPr algn="r"/>
            <a:r>
              <a:rPr lang="de-CH" altLang="de-DE" sz="2000" dirty="0">
                <a:effectLst/>
                <a:latin typeface="Univers LT Std 47 Cn Lt" pitchFamily="34" charset="0"/>
              </a:rPr>
              <a:t>1.Samuel 9,9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863752" y="188640"/>
            <a:ext cx="8328248" cy="2554545"/>
          </a:xfrm>
        </p:spPr>
        <p:txBody>
          <a:bodyPr wrap="square">
            <a:spAutoFit/>
          </a:bodyPr>
          <a:lstStyle/>
          <a:p>
            <a:pPr algn="l"/>
            <a:r>
              <a:rPr lang="de-CH" altLang="de-DE" sz="4000" dirty="0">
                <a:solidFill>
                  <a:schemeClr val="tx1"/>
                </a:solidFill>
                <a:effectLst/>
                <a:latin typeface="Univers LT Std 47 Cn Lt" pitchFamily="34" charset="0"/>
              </a:rPr>
              <a:t>„Zu jener Zeit nannte man die Propheten noch ‘Seher’. Wenn die Leute eine Antwort von Gott haben wollten, sagten sie: ‘Kommt, wir gehen zum Seher!’“</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0461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719736" y="116632"/>
            <a:ext cx="8352928" cy="2308324"/>
          </a:xfrm>
        </p:spPr>
        <p:txBody>
          <a:bodyPr wrap="square">
            <a:spAutoFit/>
          </a:bodyPr>
          <a:lstStyle/>
          <a:p>
            <a:pPr algn="l"/>
            <a:r>
              <a:rPr lang="de-DE" altLang="de-DE" sz="7200" dirty="0">
                <a:solidFill>
                  <a:schemeClr val="tx1"/>
                </a:solidFill>
                <a:effectLst/>
                <a:latin typeface="Univers LT Std 47 Cn Lt" pitchFamily="34" charset="0"/>
              </a:rPr>
              <a:t>I. </a:t>
            </a:r>
            <a:r>
              <a:rPr lang="de-CH" altLang="de-DE" sz="7200" dirty="0">
                <a:solidFill>
                  <a:schemeClr val="tx1"/>
                </a:solidFill>
                <a:effectLst/>
                <a:latin typeface="Univers LT Std 47 Cn Lt" pitchFamily="34" charset="0"/>
              </a:rPr>
              <a:t>Wir wollen eine </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fundamentale Reform!</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680</Words>
  <Application>Microsoft Office PowerPoint</Application>
  <PresentationFormat>Benutzerdefiniert</PresentationFormat>
  <Paragraphs>77</Paragraphs>
  <Slides>29</Slides>
  <Notes>29</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Designvorlage 'Berggipfel'</vt:lpstr>
      <vt:lpstr>Wir wollen gleich sein – um jeden Preis!</vt:lpstr>
      <vt:lpstr>PowerPoint-Präsentation</vt:lpstr>
      <vt:lpstr>PowerPoint-Präsentation</vt:lpstr>
      <vt:lpstr>PowerPoint-Präsentation</vt:lpstr>
      <vt:lpstr>„Sie verliessen den HERRN und dienten dem Baal und den Astarten.“</vt:lpstr>
      <vt:lpstr>„So entbrannte der Zorn des HERRN über Israel, und er gab sie in die Hand von Räubern, die sie beraubten, und verkaufte sie in die Hände ihrer Feinde ringsumher. Und sie konnten nicht mehr ihren Feinden widerstehen.“</vt:lpstr>
      <vt:lpstr>PowerPoint-Präsentation</vt:lpstr>
      <vt:lpstr>„Zu jener Zeit nannte man die Propheten noch ‘Seher’. Wenn die Leute eine Antwort von Gott haben wollten, sagten sie: ‘Kommt, wir gehen zum Seher!’“</vt:lpstr>
      <vt:lpstr>I. Wir wollen eine     fundamentale Reform!</vt:lpstr>
      <vt:lpstr>„Samuels Söhne, Joël und Abija, folgten nicht dem Vorbild ihres Vaters, sondern suchten sich zu bereichern. Sie liessen sich durch Bestechung in ihrem Urteil beeinflussen.“</vt:lpstr>
      <vt:lpstr>„Du bist alt geworden und deine Söhne folgen nicht deinem Beispiel. Setze deshalb einen König über uns ein, der bei uns für Recht sorgt, wie es bei allen Völkern üblich ist!“</vt:lpstr>
      <vt:lpstr>„Erfülle ihnen ihren Wunsch! Nicht dich lehnen sie ab, sondern mich. Ich soll nicht länger ihr König sein!“</vt:lpstr>
      <vt:lpstr>„Seit ich sie aus Ägypten herausgeführt habe, sind sie mir immer wieder untreu geworden und haben sich anderen Göttern zugewandt. Das ist bis heute so geblieben. Jetzt ergeht es dir ebenso.“</vt:lpstr>
      <vt:lpstr>„Wenn ihr in dem Land wohnt, das der HERR, euer Gott, euch geben will, und es so weit kommt, dass ihr einen König haben wollt wie alle anderen Völker ringsum, dann könnt ihr einen König über euch einsetzen, aber nur einen, den der HERR, euer Gott, selbst auswählt. Er muss aus eurem Volk stammen und darf kein Ausländer sein.“</vt:lpstr>
      <vt:lpstr>„Würdet ihr den König, den ihr jetzt verlangt, gerne wieder loswerden. Dann werdet ihr zum HERRN schreien, aber er wird euch nicht helfen.“</vt:lpstr>
      <vt:lpstr>II. Wir verzichten gern      auf unsere Freiheit!</vt:lpstr>
      <vt:lpstr>„Ein König wird eure Söhne in seinen Dienst holen, damit sie für seine Pferde und seinen Wagen sorgen und vor ihm herlaufen, wenn er ausfährt.“</vt:lpstr>
      <vt:lpstr>„Einen Teil wird er zu Hauptleuten und Obersten machen, andere müssen seine Felder bestellen und abernten, wieder andere Waffen und Streitwagen herstellen.“</vt:lpstr>
      <vt:lpstr>„Auch eure Töchter wird er an seinen Hof holen, damit sie für ihn kochen und backen und ihm Salben bereiten. Die besten Felder, Weinberge und Ölbaumpflanzungen wird er euch wegnehmen und seinen Beamten geben.“</vt:lpstr>
      <vt:lpstr>„Von dem Ertrag eurer Felder und Weinberge wird er den zehnten Teil eintreiben und damit seine Hofleute und Diener bezahlen.“</vt:lpstr>
      <vt:lpstr>„Auch von euren Schafen und Ziegen wird er den zehnten Teil für sich nehmen. Eure Knechte und Mägde, eure besten jungen Leute und auch eure Esel wird er für sich arbeiten lassen. Ihr alle werdet seine Sklaven sein!“</vt:lpstr>
      <vt:lpstr>„Nein, wir wollen einen König! Es soll bei uns genauso sein wie bei den anderen Völkern! Ein König soll uns Recht sprechen und uns im Krieg anführen!“</vt:lpstr>
      <vt:lpstr>„Wer sein Leben erhalten will, wird es verlieren; wer aber sein Leben um meinetwillen verliert, wird es finden.“</vt:lpstr>
      <vt:lpstr>„Zu dieser Botschaft bekenne ich mich offen und ohne mich zu schämen, denn das Evangelium ist die Kraft Gottes, die jedem, der glaubt, Rettung bringt.“</vt:lpstr>
      <vt:lpstr>„Richtet euch nicht länger nach den Massstäben dieser Welt, sondern lernt, in einer neuen Weise zu denken, damit ihr verändert werdet und beurteilen könnt, ob etwas Gottes Wille ist – ob es gut ist, ob Gott Freude daran hat und ob es vollkommen ist.“</vt:lpstr>
      <vt:lpstr>„Wenn es möglich ist und soweit es an euch liegt, lebt mit allen Menschen in Frieden.“</vt:lpstr>
      <vt:lpstr>Schlussgedanke</vt:lpstr>
      <vt:lpstr>„Dein Vater hat uns hohe Abgaben und schwere Frondienste auferlegt. Erleichtere uns die Last, dann werden wir dich als König anerkennen.“</vt:lpstr>
      <vt:lpstr>„Das Lamm wird sie besiegen, denn es ist Herr über alle Herren und König über alle Könige; und mit ihm siegen werden alle, die bei ihm sind – die von Gott Berufenen und Auserwählten, die treuen Mitstreiter des Lammes.“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 wollen gleich sein – um jeden Preis! Oder: Warum Israel Könige bekam - Folien</dc:title>
  <dc:creator>Jürg Birnstiel</dc:creator>
  <cp:lastModifiedBy>Me</cp:lastModifiedBy>
  <cp:revision>845</cp:revision>
  <dcterms:created xsi:type="dcterms:W3CDTF">2013-11-12T15:20:47Z</dcterms:created>
  <dcterms:modified xsi:type="dcterms:W3CDTF">2019-04-17T15:14:49Z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