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7"/>
  </p:notesMasterIdLst>
  <p:sldIdLst>
    <p:sldId id="256" r:id="rId3"/>
    <p:sldId id="998" r:id="rId4"/>
    <p:sldId id="1056" r:id="rId5"/>
    <p:sldId id="1057" r:id="rId6"/>
    <p:sldId id="1058" r:id="rId7"/>
    <p:sldId id="1072" r:id="rId8"/>
    <p:sldId id="1073" r:id="rId9"/>
    <p:sldId id="1041" r:id="rId10"/>
    <p:sldId id="1074" r:id="rId11"/>
    <p:sldId id="1059" r:id="rId12"/>
    <p:sldId id="1075" r:id="rId13"/>
    <p:sldId id="1060" r:id="rId14"/>
    <p:sldId id="1076" r:id="rId15"/>
    <p:sldId id="1077" r:id="rId16"/>
    <p:sldId id="1078" r:id="rId17"/>
    <p:sldId id="1079" r:id="rId18"/>
    <p:sldId id="1061" r:id="rId19"/>
    <p:sldId id="1080" r:id="rId20"/>
    <p:sldId id="1063" r:id="rId21"/>
    <p:sldId id="981" r:id="rId22"/>
    <p:sldId id="1044" r:id="rId23"/>
    <p:sldId id="1071" r:id="rId24"/>
    <p:sldId id="1020" r:id="rId25"/>
    <p:sldId id="1081" r:id="rId26"/>
    <p:sldId id="1082" r:id="rId27"/>
    <p:sldId id="1064" r:id="rId28"/>
    <p:sldId id="1047" r:id="rId29"/>
    <p:sldId id="1083" r:id="rId30"/>
    <p:sldId id="1088" r:id="rId31"/>
    <p:sldId id="1085" r:id="rId32"/>
    <p:sldId id="263" r:id="rId33"/>
    <p:sldId id="1086" r:id="rId34"/>
    <p:sldId id="1087" r:id="rId35"/>
    <p:sldId id="325" r:id="rId36"/>
  </p:sldIdLst>
  <p:sldSz cx="9144000" cy="6858000" type="screen4x3"/>
  <p:notesSz cx="6858000" cy="9144000"/>
  <p:defaultTextStyle>
    <a:defPPr>
      <a:defRPr lang="de-CH"/>
    </a:defPPr>
    <a:lvl1pPr algn="r" rtl="0" fontAlgn="base">
      <a:spcBef>
        <a:spcPct val="0"/>
      </a:spcBef>
      <a:spcAft>
        <a:spcPct val="0"/>
      </a:spcAft>
      <a:defRPr sz="4800" kern="1200">
        <a:solidFill>
          <a:schemeClr val="tx1"/>
        </a:solidFill>
        <a:latin typeface="Arial" charset="0"/>
        <a:ea typeface="+mn-ea"/>
        <a:cs typeface="+mn-cs"/>
      </a:defRPr>
    </a:lvl1pPr>
    <a:lvl2pPr marL="457200" algn="r" rtl="0" fontAlgn="base">
      <a:spcBef>
        <a:spcPct val="0"/>
      </a:spcBef>
      <a:spcAft>
        <a:spcPct val="0"/>
      </a:spcAft>
      <a:defRPr sz="4800" kern="1200">
        <a:solidFill>
          <a:schemeClr val="tx1"/>
        </a:solidFill>
        <a:latin typeface="Arial" charset="0"/>
        <a:ea typeface="+mn-ea"/>
        <a:cs typeface="+mn-cs"/>
      </a:defRPr>
    </a:lvl2pPr>
    <a:lvl3pPr marL="914400" algn="r" rtl="0" fontAlgn="base">
      <a:spcBef>
        <a:spcPct val="0"/>
      </a:spcBef>
      <a:spcAft>
        <a:spcPct val="0"/>
      </a:spcAft>
      <a:defRPr sz="4800" kern="1200">
        <a:solidFill>
          <a:schemeClr val="tx1"/>
        </a:solidFill>
        <a:latin typeface="Arial" charset="0"/>
        <a:ea typeface="+mn-ea"/>
        <a:cs typeface="+mn-cs"/>
      </a:defRPr>
    </a:lvl3pPr>
    <a:lvl4pPr marL="1371600" algn="r" rtl="0" fontAlgn="base">
      <a:spcBef>
        <a:spcPct val="0"/>
      </a:spcBef>
      <a:spcAft>
        <a:spcPct val="0"/>
      </a:spcAft>
      <a:defRPr sz="4800" kern="1200">
        <a:solidFill>
          <a:schemeClr val="tx1"/>
        </a:solidFill>
        <a:latin typeface="Arial" charset="0"/>
        <a:ea typeface="+mn-ea"/>
        <a:cs typeface="+mn-cs"/>
      </a:defRPr>
    </a:lvl4pPr>
    <a:lvl5pPr marL="1828800" algn="r"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FFFF"/>
    <a:srgbClr val="CC0000"/>
    <a:srgbClr val="F8F8F8"/>
    <a:srgbClr val="4D4D4D"/>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64" autoAdjust="0"/>
  </p:normalViewPr>
  <p:slideViewPr>
    <p:cSldViewPr>
      <p:cViewPr>
        <p:scale>
          <a:sx n="132" d="100"/>
          <a:sy n="132" d="100"/>
        </p:scale>
        <p:origin x="-12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575CD5AD-F30B-40B5-BAEF-8FF0DD4366BE}" type="slidenum">
              <a:rPr lang="de-DE"/>
              <a:pPr/>
              <a:t>‹Nr.›</a:t>
            </a:fld>
            <a:endParaRPr lang="de-DE"/>
          </a:p>
        </p:txBody>
      </p:sp>
    </p:spTree>
    <p:extLst>
      <p:ext uri="{BB962C8B-B14F-4D97-AF65-F5344CB8AC3E}">
        <p14:creationId xmlns:p14="http://schemas.microsoft.com/office/powerpoint/2010/main" val="153031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0FDEB11A-1518-4414-AFE0-02E85222922A}"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3DD95F2-0201-4ECF-9BD4-47B622943D7B}"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52D1511-21FD-459B-830F-62BA6EECBC64}"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72BB4DC8-2649-404E-BD97-3151D4C1181F}"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579A0CC-8C9E-4FF6-B82E-C50D597B3678}"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EBAC06C-FFFF-41AE-958B-F711C4561691}"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23DCE75-8792-4866-895A-901CC2E34227}"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9D00596C-FB26-4657-AC38-7FA6DC4ADD69}"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B8DDFED0-7278-419E-903D-6D4F2583E7C0}"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201543B-5F52-494B-BD99-133C74346F3D}"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9788CF6-5204-4A34-B0FC-BC862F65B5B6}"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20AF82F-187A-42ED-AF74-871CFDA67B28}"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2014E40-92F4-4ED5-AED8-5C49C7602468}"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914752B-6AF5-4DC5-B79E-5AF1993BF40F}"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F5CFD860-374A-4001-B6E5-1D7FDE60FE5B}"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FB90EFE-151C-46EF-BC39-7D03CF542B94}"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EB7246F8-77DE-4652-A4DC-52329C1199D4}"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E523DAAC-B3B9-40A4-B5D4-43021F0037CE}"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EB1B0045-835A-4718-B9C8-C7C4A46E12AA}"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76E7FE62-59C3-4A91-901D-ED119FB47A81}"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11F72D4-6661-4EF5-9564-92A6886AE413}"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44B6A82-0405-43CF-A777-19348C7182D2}"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F56E4C42-BE8F-4F09-B209-3C8E2E8C240D}"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6C0FF786-24DE-453B-9142-66A74C80C6B6}"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7061" y="142761"/>
            <a:ext cx="8643998" cy="2062103"/>
          </a:xfrm>
          <a:noFill/>
        </p:spPr>
        <p:txBody>
          <a:bodyPr wrap="square" anchor="t">
            <a:spAutoFit/>
          </a:bodyPr>
          <a:lstStyle/>
          <a:p>
            <a:pPr algn="l"/>
            <a:r>
              <a:rPr lang="de-CH" sz="8000" dirty="0" smtClean="0">
                <a:ln>
                  <a:solidFill>
                    <a:schemeClr val="accent3">
                      <a:lumMod val="10000"/>
                    </a:schemeClr>
                  </a:solidFill>
                </a:ln>
                <a:solidFill>
                  <a:schemeClr val="bg1"/>
                </a:solidFill>
              </a:rPr>
              <a:t>Wie Glaube bewahrt</a:t>
            </a:r>
            <a:endParaRPr lang="de-CH" sz="8000" dirty="0">
              <a:ln>
                <a:solidFill>
                  <a:schemeClr val="accent3">
                    <a:lumMod val="10000"/>
                  </a:schemeClr>
                </a:solidFill>
              </a:ln>
              <a:solidFill>
                <a:schemeClr val="bg1"/>
              </a:solidFill>
            </a:endParaRPr>
          </a:p>
        </p:txBody>
      </p:sp>
      <p:sp>
        <p:nvSpPr>
          <p:cNvPr id="51203" name="Rectangle 3"/>
          <p:cNvSpPr>
            <a:spLocks noGrp="1" noChangeArrowheads="1"/>
          </p:cNvSpPr>
          <p:nvPr>
            <p:ph type="subTitle" idx="1"/>
          </p:nvPr>
        </p:nvSpPr>
        <p:spPr>
          <a:xfrm>
            <a:off x="34770" y="5673170"/>
            <a:ext cx="8929718" cy="1068198"/>
          </a:xfrm>
        </p:spPr>
        <p:txBody>
          <a:bodyPr/>
          <a:lstStyle/>
          <a:p>
            <a:pPr algn="l"/>
            <a:r>
              <a:rPr lang="de-CH" sz="2800" dirty="0">
                <a:ln>
                  <a:solidFill>
                    <a:schemeClr val="accent3">
                      <a:lumMod val="10000"/>
                    </a:schemeClr>
                  </a:solidFill>
                </a:ln>
              </a:rPr>
              <a:t>Reihe:</a:t>
            </a:r>
            <a:br>
              <a:rPr lang="de-CH" sz="2800" dirty="0">
                <a:ln>
                  <a:solidFill>
                    <a:schemeClr val="accent3">
                      <a:lumMod val="10000"/>
                    </a:schemeClr>
                  </a:solidFill>
                </a:ln>
              </a:rPr>
            </a:br>
            <a:r>
              <a:rPr lang="de-CH" sz="2800" dirty="0" smtClean="0">
                <a:ln>
                  <a:solidFill>
                    <a:schemeClr val="accent3">
                      <a:lumMod val="10000"/>
                    </a:schemeClr>
                  </a:solidFill>
                </a:ln>
              </a:rPr>
              <a:t>Abraham – das Vorbild des Glaubens (Teil 4/4)</a:t>
            </a:r>
            <a:endParaRPr lang="de-CH" sz="2800" dirty="0">
              <a:ln>
                <a:solidFill>
                  <a:schemeClr val="accent3">
                    <a:lumMod val="10000"/>
                  </a:schemeClr>
                </a:solidFill>
              </a:ln>
            </a:endParaRPr>
          </a:p>
        </p:txBody>
      </p:sp>
      <p:sp>
        <p:nvSpPr>
          <p:cNvPr id="4" name="Rectangle 3"/>
          <p:cNvSpPr txBox="1">
            <a:spLocks noChangeArrowheads="1"/>
          </p:cNvSpPr>
          <p:nvPr/>
        </p:nvSpPr>
        <p:spPr bwMode="auto">
          <a:xfrm>
            <a:off x="22796" y="3213100"/>
            <a:ext cx="8929718" cy="648072"/>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3200">
                <a:solidFill>
                  <a:srgbClr val="FFFFFF"/>
                </a:solidFill>
                <a:latin typeface="Arial Rounded MT Bold" pitchFamily="34" charset="0"/>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de-CH" sz="2400" dirty="0" smtClean="0">
                <a:ln>
                  <a:solidFill>
                    <a:schemeClr val="accent3">
                      <a:lumMod val="10000"/>
                    </a:schemeClr>
                  </a:solidFill>
                </a:ln>
              </a:rPr>
              <a:t>1.Mose 12,4-9</a:t>
            </a:r>
            <a:endParaRPr lang="de-CH" sz="2400" dirty="0">
              <a:ln>
                <a:solidFill>
                  <a:schemeClr val="accent3">
                    <a:lumMod val="10000"/>
                  </a:schemeClr>
                </a:solidFill>
              </a:ln>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44624"/>
            <a:ext cx="8929911" cy="1754326"/>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„Tu mir den Gefallen und gib mich überall, wohin wir </a:t>
            </a:r>
            <a:r>
              <a:rPr lang="de-CH" sz="3600" kern="1200" dirty="0" smtClean="0">
                <a:ln>
                  <a:solidFill>
                    <a:srgbClr val="000000"/>
                  </a:solidFill>
                </a:ln>
                <a:ea typeface="+mn-ea"/>
                <a:cs typeface="+mn-cs"/>
              </a:rPr>
              <a:t>kommen,</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als </a:t>
            </a:r>
            <a:r>
              <a:rPr lang="de-CH" sz="3600" kern="1200" dirty="0">
                <a:ln>
                  <a:solidFill>
                    <a:srgbClr val="000000"/>
                  </a:solidFill>
                </a:ln>
                <a:ea typeface="+mn-ea"/>
                <a:cs typeface="+mn-cs"/>
              </a:rPr>
              <a:t>deinen Bruder aus.“</a:t>
            </a:r>
          </a:p>
        </p:txBody>
      </p:sp>
      <p:sp>
        <p:nvSpPr>
          <p:cNvPr id="744451" name="Rectangle 3"/>
          <p:cNvSpPr>
            <a:spLocks noChangeArrowheads="1"/>
          </p:cNvSpPr>
          <p:nvPr/>
        </p:nvSpPr>
        <p:spPr bwMode="auto">
          <a:xfrm>
            <a:off x="2961393" y="1916832"/>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20,13</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68904327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59140"/>
            <a:ext cx="8929911" cy="156966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800" kern="1200" dirty="0">
                <a:ln>
                  <a:solidFill>
                    <a:srgbClr val="000000"/>
                  </a:solidFill>
                </a:ln>
                <a:ea typeface="+mn-ea"/>
                <a:cs typeface="+mn-cs"/>
              </a:rPr>
              <a:t>„Ich weiss, dass du </a:t>
            </a:r>
            <a:r>
              <a:rPr lang="de-CH" sz="4800" kern="1200" dirty="0" smtClean="0">
                <a:ln>
                  <a:solidFill>
                    <a:srgbClr val="000000"/>
                  </a:solidFill>
                </a:ln>
                <a:ea typeface="+mn-ea"/>
                <a:cs typeface="+mn-cs"/>
              </a:rPr>
              <a:t>eine</a:t>
            </a:r>
            <a:br>
              <a:rPr lang="de-CH" sz="4800" kern="1200" dirty="0" smtClean="0">
                <a:ln>
                  <a:solidFill>
                    <a:srgbClr val="000000"/>
                  </a:solidFill>
                </a:ln>
                <a:ea typeface="+mn-ea"/>
                <a:cs typeface="+mn-cs"/>
              </a:rPr>
            </a:br>
            <a:r>
              <a:rPr lang="de-CH" sz="4800" kern="1200" dirty="0" smtClean="0">
                <a:ln>
                  <a:solidFill>
                    <a:srgbClr val="000000"/>
                  </a:solidFill>
                </a:ln>
                <a:ea typeface="+mn-ea"/>
                <a:cs typeface="+mn-cs"/>
              </a:rPr>
              <a:t>schöne </a:t>
            </a:r>
            <a:r>
              <a:rPr lang="de-CH" sz="4800" kern="1200" dirty="0">
                <a:ln>
                  <a:solidFill>
                    <a:srgbClr val="000000"/>
                  </a:solidFill>
                </a:ln>
                <a:ea typeface="+mn-ea"/>
                <a:cs typeface="+mn-cs"/>
              </a:rPr>
              <a:t>Frau bist.“</a:t>
            </a:r>
          </a:p>
        </p:txBody>
      </p:sp>
      <p:sp>
        <p:nvSpPr>
          <p:cNvPr id="744451" name="Rectangle 3"/>
          <p:cNvSpPr>
            <a:spLocks noChangeArrowheads="1"/>
          </p:cNvSpPr>
          <p:nvPr/>
        </p:nvSpPr>
        <p:spPr bwMode="auto">
          <a:xfrm>
            <a:off x="3059832" y="1772816"/>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12,11</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997755019"/>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43893" y="44624"/>
            <a:ext cx="8929911"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„Wenn die Ägypter dich sehen, werden sie sagen: 'Das ist seine Frau', und sie werden mich totschlagen, um dich zu bekommen.“</a:t>
            </a:r>
          </a:p>
        </p:txBody>
      </p:sp>
      <p:sp>
        <p:nvSpPr>
          <p:cNvPr id="744451" name="Rectangle 3"/>
          <p:cNvSpPr>
            <a:spLocks noChangeArrowheads="1"/>
          </p:cNvSpPr>
          <p:nvPr/>
        </p:nvSpPr>
        <p:spPr bwMode="auto">
          <a:xfrm>
            <a:off x="3131840" y="2420888"/>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12,12</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17178284"/>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43893" y="44624"/>
            <a:ext cx="8929911"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„Sag deshalb, du seist meine Schwester, dann werden sie mich deinetwegen gut behandeln </a:t>
            </a:r>
            <a:r>
              <a:rPr lang="de-CH" sz="3600" kern="1200" dirty="0" smtClean="0">
                <a:ln>
                  <a:solidFill>
                    <a:srgbClr val="000000"/>
                  </a:solidFill>
                </a:ln>
                <a:ea typeface="+mn-ea"/>
                <a:cs typeface="+mn-cs"/>
              </a:rPr>
              <a:t>und</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am </a:t>
            </a:r>
            <a:r>
              <a:rPr lang="de-CH" sz="3600" kern="1200" dirty="0">
                <a:ln>
                  <a:solidFill>
                    <a:srgbClr val="000000"/>
                  </a:solidFill>
                </a:ln>
                <a:ea typeface="+mn-ea"/>
                <a:cs typeface="+mn-cs"/>
              </a:rPr>
              <a:t>Leben lassen.“</a:t>
            </a:r>
          </a:p>
        </p:txBody>
      </p:sp>
      <p:sp>
        <p:nvSpPr>
          <p:cNvPr id="744451" name="Rectangle 3"/>
          <p:cNvSpPr>
            <a:spLocks noChangeArrowheads="1"/>
          </p:cNvSpPr>
          <p:nvPr/>
        </p:nvSpPr>
        <p:spPr bwMode="auto">
          <a:xfrm>
            <a:off x="3203848" y="2420888"/>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12,13</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864552356"/>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116632"/>
            <a:ext cx="8929911" cy="156966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4800" kern="1200" dirty="0">
                <a:ln>
                  <a:solidFill>
                    <a:srgbClr val="000000"/>
                  </a:solidFill>
                </a:ln>
                <a:ea typeface="+mn-ea"/>
                <a:cs typeface="+mn-cs"/>
              </a:rPr>
              <a:t>„Überall fiel </a:t>
            </a:r>
            <a:r>
              <a:rPr lang="de-CH" sz="4800" kern="1200" dirty="0" err="1">
                <a:ln>
                  <a:solidFill>
                    <a:srgbClr val="000000"/>
                  </a:solidFill>
                </a:ln>
                <a:ea typeface="+mn-ea"/>
                <a:cs typeface="+mn-cs"/>
              </a:rPr>
              <a:t>Sarai</a:t>
            </a:r>
            <a:r>
              <a:rPr lang="de-CH" sz="4800" kern="1200" dirty="0">
                <a:ln>
                  <a:solidFill>
                    <a:srgbClr val="000000"/>
                  </a:solidFill>
                </a:ln>
                <a:ea typeface="+mn-ea"/>
                <a:cs typeface="+mn-cs"/>
              </a:rPr>
              <a:t> durch </a:t>
            </a:r>
            <a:r>
              <a:rPr lang="de-CH" sz="4800" kern="1200" dirty="0" smtClean="0">
                <a:ln>
                  <a:solidFill>
                    <a:srgbClr val="000000"/>
                  </a:solidFill>
                </a:ln>
                <a:ea typeface="+mn-ea"/>
                <a:cs typeface="+mn-cs"/>
              </a:rPr>
              <a:t>ihre</a:t>
            </a:r>
            <a:br>
              <a:rPr lang="de-CH" sz="4800" kern="1200" dirty="0" smtClean="0">
                <a:ln>
                  <a:solidFill>
                    <a:srgbClr val="000000"/>
                  </a:solidFill>
                </a:ln>
                <a:ea typeface="+mn-ea"/>
                <a:cs typeface="+mn-cs"/>
              </a:rPr>
            </a:br>
            <a:r>
              <a:rPr lang="de-CH" sz="4800" kern="1200" dirty="0" smtClean="0">
                <a:ln>
                  <a:solidFill>
                    <a:srgbClr val="000000"/>
                  </a:solidFill>
                </a:ln>
                <a:ea typeface="+mn-ea"/>
                <a:cs typeface="+mn-cs"/>
              </a:rPr>
              <a:t>Schönheit </a:t>
            </a:r>
            <a:r>
              <a:rPr lang="de-CH" sz="4800" kern="1200" dirty="0">
                <a:ln>
                  <a:solidFill>
                    <a:srgbClr val="000000"/>
                  </a:solidFill>
                </a:ln>
                <a:ea typeface="+mn-ea"/>
                <a:cs typeface="+mn-cs"/>
              </a:rPr>
              <a:t>auf.“</a:t>
            </a:r>
          </a:p>
        </p:txBody>
      </p:sp>
      <p:sp>
        <p:nvSpPr>
          <p:cNvPr id="744451" name="Rectangle 3"/>
          <p:cNvSpPr>
            <a:spLocks noChangeArrowheads="1"/>
          </p:cNvSpPr>
          <p:nvPr/>
        </p:nvSpPr>
        <p:spPr bwMode="auto">
          <a:xfrm>
            <a:off x="3131840" y="1772816"/>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12,14</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510240212"/>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43893" y="44624"/>
            <a:ext cx="8929911"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„Die Hofleute priesen </a:t>
            </a:r>
            <a:r>
              <a:rPr lang="de-CH" sz="3600" kern="1200" dirty="0" err="1" smtClean="0">
                <a:ln>
                  <a:solidFill>
                    <a:srgbClr val="000000"/>
                  </a:solidFill>
                </a:ln>
                <a:ea typeface="+mn-ea"/>
                <a:cs typeface="+mn-cs"/>
              </a:rPr>
              <a:t>Sarai</a:t>
            </a:r>
            <a:r>
              <a:rPr lang="de-CH" sz="3600" kern="1200" dirty="0" smtClean="0">
                <a:ln>
                  <a:solidFill>
                    <a:srgbClr val="000000"/>
                  </a:solidFill>
                </a:ln>
                <a:ea typeface="+mn-ea"/>
                <a:cs typeface="+mn-cs"/>
              </a:rPr>
              <a:t> vor </a:t>
            </a:r>
            <a:r>
              <a:rPr lang="de-CH" sz="3600" kern="1200" dirty="0">
                <a:ln>
                  <a:solidFill>
                    <a:srgbClr val="000000"/>
                  </a:solidFill>
                </a:ln>
                <a:ea typeface="+mn-ea"/>
                <a:cs typeface="+mn-cs"/>
              </a:rPr>
              <a:t>dem Pharao in den höchsten </a:t>
            </a:r>
            <a:r>
              <a:rPr lang="de-CH" sz="3600" kern="1200" dirty="0" smtClean="0">
                <a:ln>
                  <a:solidFill>
                    <a:srgbClr val="000000"/>
                  </a:solidFill>
                </a:ln>
                <a:ea typeface="+mn-ea"/>
                <a:cs typeface="+mn-cs"/>
              </a:rPr>
              <a:t>Tönen,</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und </a:t>
            </a:r>
            <a:r>
              <a:rPr lang="de-CH" sz="3600" kern="1200" dirty="0">
                <a:ln>
                  <a:solidFill>
                    <a:srgbClr val="000000"/>
                  </a:solidFill>
                </a:ln>
                <a:ea typeface="+mn-ea"/>
                <a:cs typeface="+mn-cs"/>
              </a:rPr>
              <a:t>er liess sie in </a:t>
            </a:r>
            <a:r>
              <a:rPr lang="de-CH" sz="3600" kern="1200" dirty="0" smtClean="0">
                <a:ln>
                  <a:solidFill>
                    <a:srgbClr val="000000"/>
                  </a:solidFill>
                </a:ln>
                <a:ea typeface="+mn-ea"/>
                <a:cs typeface="+mn-cs"/>
              </a:rPr>
              <a:t>seinen</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Palast </a:t>
            </a:r>
            <a:r>
              <a:rPr lang="de-CH" sz="3600" kern="1200" dirty="0">
                <a:ln>
                  <a:solidFill>
                    <a:srgbClr val="000000"/>
                  </a:solidFill>
                </a:ln>
                <a:ea typeface="+mn-ea"/>
                <a:cs typeface="+mn-cs"/>
              </a:rPr>
              <a:t>holen.“</a:t>
            </a:r>
          </a:p>
        </p:txBody>
      </p:sp>
      <p:sp>
        <p:nvSpPr>
          <p:cNvPr id="744451" name="Rectangle 3"/>
          <p:cNvSpPr>
            <a:spLocks noChangeArrowheads="1"/>
          </p:cNvSpPr>
          <p:nvPr/>
        </p:nvSpPr>
        <p:spPr bwMode="auto">
          <a:xfrm>
            <a:off x="3203848" y="1916832"/>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12,15</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90416430"/>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43893" y="188637"/>
            <a:ext cx="8929911"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smtClean="0">
                <a:ln>
                  <a:solidFill>
                    <a:srgbClr val="000000"/>
                  </a:solidFill>
                </a:ln>
                <a:ea typeface="+mn-ea"/>
                <a:cs typeface="+mn-cs"/>
              </a:rPr>
              <a:t>„</a:t>
            </a:r>
            <a:r>
              <a:rPr lang="de-CH" sz="3600" kern="1200" dirty="0" err="1" smtClean="0">
                <a:ln>
                  <a:solidFill>
                    <a:srgbClr val="000000"/>
                  </a:solidFill>
                </a:ln>
                <a:ea typeface="+mn-ea"/>
                <a:cs typeface="+mn-cs"/>
              </a:rPr>
              <a:t>Sarai</a:t>
            </a:r>
            <a:r>
              <a:rPr lang="de-CH" sz="3600" kern="1200" dirty="0" smtClean="0">
                <a:ln>
                  <a:solidFill>
                    <a:srgbClr val="000000"/>
                  </a:solidFill>
                </a:ln>
                <a:ea typeface="+mn-ea"/>
                <a:cs typeface="+mn-cs"/>
              </a:rPr>
              <a:t> </a:t>
            </a:r>
            <a:r>
              <a:rPr lang="de-CH" sz="3600" kern="1200" dirty="0">
                <a:ln>
                  <a:solidFill>
                    <a:srgbClr val="000000"/>
                  </a:solidFill>
                </a:ln>
                <a:ea typeface="+mn-ea"/>
                <a:cs typeface="+mn-cs"/>
              </a:rPr>
              <a:t>zuliebe war er freundlich zu Abram und schenkte ihm Schafe und Ziegen, Rinder, Esel und Kamele, Sklaven und Sklavinnen.“</a:t>
            </a:r>
          </a:p>
        </p:txBody>
      </p:sp>
      <p:sp>
        <p:nvSpPr>
          <p:cNvPr id="744451" name="Rectangle 3"/>
          <p:cNvSpPr>
            <a:spLocks noChangeArrowheads="1"/>
          </p:cNvSpPr>
          <p:nvPr/>
        </p:nvSpPr>
        <p:spPr bwMode="auto">
          <a:xfrm>
            <a:off x="3203848" y="2564904"/>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12,16</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8168591"/>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112564"/>
            <a:ext cx="8856984"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„Wer mit der Frau eines anderen Ehebruch begeht, muss den Verstand verloren haben. So etwas tut nur einer, der sein Leben leid ist!“</a:t>
            </a:r>
          </a:p>
        </p:txBody>
      </p:sp>
      <p:sp>
        <p:nvSpPr>
          <p:cNvPr id="5" name="Rectangle 3"/>
          <p:cNvSpPr>
            <a:spLocks noChangeArrowheads="1"/>
          </p:cNvSpPr>
          <p:nvPr/>
        </p:nvSpPr>
        <p:spPr bwMode="auto">
          <a:xfrm>
            <a:off x="2368995" y="2564904"/>
            <a:ext cx="638388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Sprüche 6,32</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424695298"/>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112564"/>
            <a:ext cx="9073008"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„Eifersucht steigert die Wut eines Ehemannes bis zum </a:t>
            </a:r>
            <a:r>
              <a:rPr lang="de-CH" sz="3600" kern="1200" dirty="0" smtClean="0">
                <a:ln>
                  <a:solidFill>
                    <a:srgbClr val="000000"/>
                  </a:solidFill>
                </a:ln>
                <a:ea typeface="+mn-ea"/>
                <a:cs typeface="+mn-cs"/>
              </a:rPr>
              <a:t>Äussersten;</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und </a:t>
            </a:r>
            <a:r>
              <a:rPr lang="de-CH" sz="3600" kern="1200" dirty="0">
                <a:ln>
                  <a:solidFill>
                    <a:srgbClr val="000000"/>
                  </a:solidFill>
                </a:ln>
                <a:ea typeface="+mn-ea"/>
                <a:cs typeface="+mn-cs"/>
              </a:rPr>
              <a:t>wenn die Gelegenheit sich bietet, wird er sich rächen ohne jedes Mitleid.“</a:t>
            </a:r>
          </a:p>
        </p:txBody>
      </p:sp>
      <p:sp>
        <p:nvSpPr>
          <p:cNvPr id="5" name="Rectangle 3"/>
          <p:cNvSpPr>
            <a:spLocks noChangeArrowheads="1"/>
          </p:cNvSpPr>
          <p:nvPr/>
        </p:nvSpPr>
        <p:spPr bwMode="auto">
          <a:xfrm>
            <a:off x="2339752" y="2740858"/>
            <a:ext cx="638388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Sprüche 6,34</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12984069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438514"/>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44624"/>
            <a:ext cx="8929911" cy="341632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Damals brach im Land Kanaan eine schwere Hungersnot aus. Darum suchte Abram Zuflucht in </a:t>
            </a:r>
            <a:r>
              <a:rPr lang="de-CH" sz="3600" kern="1200" dirty="0" smtClean="0">
                <a:ln>
                  <a:solidFill>
                    <a:srgbClr val="000000"/>
                  </a:solidFill>
                </a:ln>
                <a:ea typeface="+mn-ea"/>
                <a:cs typeface="+mn-cs"/>
              </a:rPr>
              <a:t>Ägypten.</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Als </a:t>
            </a:r>
            <a:r>
              <a:rPr lang="de-CH" sz="3600" kern="1200" dirty="0">
                <a:ln>
                  <a:solidFill>
                    <a:srgbClr val="000000"/>
                  </a:solidFill>
                </a:ln>
                <a:ea typeface="+mn-ea"/>
                <a:cs typeface="+mn-cs"/>
              </a:rPr>
              <a:t>er an die ägyptische Grenze kam, sagte er zu </a:t>
            </a:r>
            <a:r>
              <a:rPr lang="de-CH" sz="3600" kern="1200" dirty="0" err="1">
                <a:ln>
                  <a:solidFill>
                    <a:srgbClr val="000000"/>
                  </a:solidFill>
                </a:ln>
                <a:ea typeface="+mn-ea"/>
                <a:cs typeface="+mn-cs"/>
              </a:rPr>
              <a:t>Sarai</a:t>
            </a:r>
            <a:r>
              <a:rPr lang="de-CH" sz="3600" kern="1200" dirty="0">
                <a:ln>
                  <a:solidFill>
                    <a:srgbClr val="000000"/>
                  </a:solidFill>
                </a:ln>
                <a:ea typeface="+mn-ea"/>
                <a:cs typeface="+mn-cs"/>
              </a:rPr>
              <a:t>: »Ich weiss, dass du eine schöne Frau bist.</a:t>
            </a:r>
          </a:p>
        </p:txBody>
      </p:sp>
      <p:sp>
        <p:nvSpPr>
          <p:cNvPr id="744451" name="Rectangle 3"/>
          <p:cNvSpPr>
            <a:spLocks noChangeArrowheads="1"/>
          </p:cNvSpPr>
          <p:nvPr/>
        </p:nvSpPr>
        <p:spPr bwMode="auto">
          <a:xfrm>
            <a:off x="3095381" y="3573016"/>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12,10-11</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62618933"/>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99749" name="Rectangle 5"/>
          <p:cNvSpPr>
            <a:spLocks noGrp="1" noChangeArrowheads="1"/>
          </p:cNvSpPr>
          <p:nvPr>
            <p:ph type="ctrTitle"/>
          </p:nvPr>
        </p:nvSpPr>
        <p:spPr>
          <a:xfrm>
            <a:off x="107504" y="350888"/>
            <a:ext cx="8928992" cy="1421928"/>
          </a:xfrm>
          <a:noFill/>
          <a:ln/>
        </p:spPr>
        <p:txBody>
          <a:bodyPr wrap="square" anchor="t">
            <a:spAutoFit/>
          </a:bodyPr>
          <a:lstStyle/>
          <a:p>
            <a:pPr marL="1117600" indent="-1117600" algn="l"/>
            <a:r>
              <a:rPr lang="de-DE" sz="5400" dirty="0" smtClean="0">
                <a:ln>
                  <a:solidFill>
                    <a:schemeClr val="accent3">
                      <a:lumMod val="10000"/>
                    </a:schemeClr>
                  </a:solidFill>
                </a:ln>
                <a:solidFill>
                  <a:schemeClr val="bg1"/>
                </a:solidFill>
              </a:rPr>
              <a:t>II.   Gott bringt seine Leute ans Ziel</a:t>
            </a:r>
            <a:endParaRPr lang="de-CH" sz="5400" dirty="0">
              <a:ln>
                <a:solidFill>
                  <a:schemeClr val="accent3">
                    <a:lumMod val="10000"/>
                  </a:schemeClr>
                </a:solidFill>
              </a:ln>
              <a:solidFill>
                <a:schemeClr val="bg1"/>
              </a:solidFill>
            </a:endParaRPr>
          </a:p>
        </p:txBody>
      </p:sp>
    </p:spTree>
    <p:extLst>
      <p:ext uri="{BB962C8B-B14F-4D97-AF65-F5344CB8AC3E}">
        <p14:creationId xmlns:p14="http://schemas.microsoft.com/office/powerpoint/2010/main" val="1907183690"/>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54496"/>
            <a:ext cx="8929911"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„Weil der Pharao sich die Frau Abrams genommen hatte, bestrafte der HERR ihn mit einer schweren Krankheit, ihn und alle andern in seinem Palast.“</a:t>
            </a:r>
          </a:p>
        </p:txBody>
      </p:sp>
      <p:sp>
        <p:nvSpPr>
          <p:cNvPr id="744451" name="Rectangle 3"/>
          <p:cNvSpPr>
            <a:spLocks noChangeArrowheads="1"/>
          </p:cNvSpPr>
          <p:nvPr/>
        </p:nvSpPr>
        <p:spPr bwMode="auto">
          <a:xfrm>
            <a:off x="3203848" y="2636912"/>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12,17</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27129533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29901" y="44624"/>
            <a:ext cx="8929911" cy="3970318"/>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„Warum hast du mir das angetan? Du hättest mir doch sagen können, dass sie deine Frau ist! Aber du hast sie für deine Schwester ausgegeben, nur deshalb habe ich sie mir zur Frau genommen. Nun, sie gehört </a:t>
            </a:r>
            <a:r>
              <a:rPr lang="de-CH" sz="3600" kern="1200" dirty="0" smtClean="0">
                <a:ln>
                  <a:solidFill>
                    <a:srgbClr val="000000"/>
                  </a:solidFill>
                </a:ln>
                <a:ea typeface="+mn-ea"/>
                <a:cs typeface="+mn-cs"/>
              </a:rPr>
              <a:t>dir;</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nimm </a:t>
            </a:r>
            <a:r>
              <a:rPr lang="de-CH" sz="3600" kern="1200" dirty="0">
                <a:ln>
                  <a:solidFill>
                    <a:srgbClr val="000000"/>
                  </a:solidFill>
                </a:ln>
                <a:ea typeface="+mn-ea"/>
                <a:cs typeface="+mn-cs"/>
              </a:rPr>
              <a:t>sie und geh!“</a:t>
            </a:r>
          </a:p>
        </p:txBody>
      </p:sp>
      <p:sp>
        <p:nvSpPr>
          <p:cNvPr id="744451" name="Rectangle 3"/>
          <p:cNvSpPr>
            <a:spLocks noChangeArrowheads="1"/>
          </p:cNvSpPr>
          <p:nvPr/>
        </p:nvSpPr>
        <p:spPr bwMode="auto">
          <a:xfrm>
            <a:off x="3203848" y="4149080"/>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12,18-19</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598095917"/>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44624"/>
            <a:ext cx="5544616"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„Das soll dazu führen, dass wir alle in unserem Glauben und in unserer Kenntnis von Gottes Sohn zur vollen Einheit gelangen und dass wir eine Reife erreichen, deren Massstab Christus selbst ist in seiner ganzen Fülle.“</a:t>
            </a:r>
          </a:p>
        </p:txBody>
      </p:sp>
      <p:sp>
        <p:nvSpPr>
          <p:cNvPr id="5" name="Rectangle 3"/>
          <p:cNvSpPr>
            <a:spLocks noChangeArrowheads="1"/>
          </p:cNvSpPr>
          <p:nvPr/>
        </p:nvSpPr>
        <p:spPr bwMode="auto">
          <a:xfrm>
            <a:off x="2310554" y="4077072"/>
            <a:ext cx="638388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Epheser-Brief 4,13</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163359887"/>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923929" y="44624"/>
            <a:ext cx="5220072" cy="5078313"/>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„Ja, Gott ist </a:t>
            </a:r>
            <a:r>
              <a:rPr lang="de-CH" sz="3600" kern="1200" dirty="0" smtClean="0">
                <a:ln>
                  <a:solidFill>
                    <a:srgbClr val="000000"/>
                  </a:solidFill>
                </a:ln>
                <a:ea typeface="+mn-ea"/>
                <a:cs typeface="+mn-cs"/>
              </a:rPr>
              <a:t>treu;</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er </a:t>
            </a:r>
            <a:r>
              <a:rPr lang="de-CH" sz="3600" kern="1200" dirty="0">
                <a:ln>
                  <a:solidFill>
                    <a:srgbClr val="000000"/>
                  </a:solidFill>
                </a:ln>
                <a:ea typeface="+mn-ea"/>
                <a:cs typeface="+mn-cs"/>
              </a:rPr>
              <a:t>wird euch ans Ziel bringen. Denn er hat euch dazu berufen, jetzt und für </a:t>
            </a:r>
            <a:r>
              <a:rPr lang="de-CH" sz="3600" kern="1200" dirty="0" smtClean="0">
                <a:ln>
                  <a:solidFill>
                    <a:srgbClr val="000000"/>
                  </a:solidFill>
                </a:ln>
                <a:ea typeface="+mn-ea"/>
                <a:cs typeface="+mn-cs"/>
              </a:rPr>
              <a:t>immer</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mit </a:t>
            </a:r>
            <a:r>
              <a:rPr lang="de-CH" sz="3600" kern="1200" dirty="0">
                <a:ln>
                  <a:solidFill>
                    <a:srgbClr val="000000"/>
                  </a:solidFill>
                </a:ln>
                <a:ea typeface="+mn-ea"/>
                <a:cs typeface="+mn-cs"/>
              </a:rPr>
              <a:t>seinem Sohn Jesus Christus, unserem Herrn, verbunden zu sein.“</a:t>
            </a:r>
          </a:p>
        </p:txBody>
      </p:sp>
      <p:sp>
        <p:nvSpPr>
          <p:cNvPr id="5" name="Rectangle 3"/>
          <p:cNvSpPr>
            <a:spLocks noChangeArrowheads="1"/>
          </p:cNvSpPr>
          <p:nvPr/>
        </p:nvSpPr>
        <p:spPr bwMode="auto">
          <a:xfrm>
            <a:off x="2339752" y="5517232"/>
            <a:ext cx="638388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1.Korinther-Brief 1,9</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72812466"/>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99749" name="Rectangle 5"/>
          <p:cNvSpPr>
            <a:spLocks noGrp="1" noChangeArrowheads="1"/>
          </p:cNvSpPr>
          <p:nvPr>
            <p:ph type="ctrTitle"/>
          </p:nvPr>
        </p:nvSpPr>
        <p:spPr>
          <a:xfrm>
            <a:off x="107504" y="350888"/>
            <a:ext cx="8928992" cy="1421928"/>
          </a:xfrm>
          <a:noFill/>
          <a:ln/>
        </p:spPr>
        <p:txBody>
          <a:bodyPr wrap="square" anchor="t">
            <a:spAutoFit/>
          </a:bodyPr>
          <a:lstStyle/>
          <a:p>
            <a:pPr marL="1117600" indent="-1117600" algn="l"/>
            <a:r>
              <a:rPr lang="de-DE" sz="5400" dirty="0" smtClean="0">
                <a:ln>
                  <a:solidFill>
                    <a:schemeClr val="accent3">
                      <a:lumMod val="10000"/>
                    </a:schemeClr>
                  </a:solidFill>
                </a:ln>
                <a:solidFill>
                  <a:schemeClr val="bg1"/>
                </a:solidFill>
              </a:rPr>
              <a:t>III.   Gott verfolgt</a:t>
            </a:r>
            <a:br>
              <a:rPr lang="de-DE" sz="5400" dirty="0" smtClean="0">
                <a:ln>
                  <a:solidFill>
                    <a:schemeClr val="accent3">
                      <a:lumMod val="10000"/>
                    </a:schemeClr>
                  </a:solidFill>
                </a:ln>
                <a:solidFill>
                  <a:schemeClr val="bg1"/>
                </a:solidFill>
              </a:rPr>
            </a:br>
            <a:r>
              <a:rPr lang="de-DE" sz="5400" dirty="0" smtClean="0">
                <a:ln>
                  <a:solidFill>
                    <a:schemeClr val="accent3">
                      <a:lumMod val="10000"/>
                    </a:schemeClr>
                  </a:solidFill>
                </a:ln>
                <a:solidFill>
                  <a:schemeClr val="bg1"/>
                </a:solidFill>
              </a:rPr>
              <a:t>  höhere Ziele</a:t>
            </a:r>
            <a:endParaRPr lang="de-CH" sz="5400" dirty="0">
              <a:ln>
                <a:solidFill>
                  <a:schemeClr val="accent3">
                    <a:lumMod val="10000"/>
                  </a:schemeClr>
                </a:solidFill>
              </a:ln>
              <a:solidFill>
                <a:schemeClr val="bg1"/>
              </a:solidFill>
            </a:endParaRPr>
          </a:p>
        </p:txBody>
      </p:sp>
    </p:spTree>
    <p:extLst>
      <p:ext uri="{BB962C8B-B14F-4D97-AF65-F5344CB8AC3E}">
        <p14:creationId xmlns:p14="http://schemas.microsoft.com/office/powerpoint/2010/main" val="384337343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091" y="116632"/>
            <a:ext cx="8929911"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„Alle, die dir und deinen Nachkommen Gutes wünschen, haben auch von mir Gutes zu erwarten. Aber wenn jemand euch Böses wünscht, bringe ich Unglück über ihn. Alle Völker der Erde werden Glück und Segen erlangen, wenn sie dir und deinen Nachkommen wohlgesonnen sind.“</a:t>
            </a:r>
          </a:p>
        </p:txBody>
      </p:sp>
      <p:sp>
        <p:nvSpPr>
          <p:cNvPr id="744451" name="Rectangle 3"/>
          <p:cNvSpPr>
            <a:spLocks noChangeArrowheads="1"/>
          </p:cNvSpPr>
          <p:nvPr/>
        </p:nvSpPr>
        <p:spPr bwMode="auto">
          <a:xfrm>
            <a:off x="3131839" y="4725144"/>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12,3</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03091273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1636" y="31491"/>
            <a:ext cx="8140763"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„Was immer ihr für einen meiner Brüder getan habt – und wäre er noch so gering geachtet gewesen -, das habt ihr für mich getan.“</a:t>
            </a:r>
          </a:p>
        </p:txBody>
      </p:sp>
      <p:sp>
        <p:nvSpPr>
          <p:cNvPr id="744451" name="Rectangle 3"/>
          <p:cNvSpPr>
            <a:spLocks noChangeArrowheads="1"/>
          </p:cNvSpPr>
          <p:nvPr/>
        </p:nvSpPr>
        <p:spPr bwMode="auto">
          <a:xfrm>
            <a:off x="1547664" y="2564904"/>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Matthäus-Evangelium 25,40</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371533786"/>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091" y="44624"/>
            <a:ext cx="8929911"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„Der Pharao bestellte eine Abteilung Soldaten und liess Abram mit seiner Frau und seinem ganzen Besitz über die Grenze bringen.“</a:t>
            </a:r>
          </a:p>
        </p:txBody>
      </p:sp>
      <p:sp>
        <p:nvSpPr>
          <p:cNvPr id="744451" name="Rectangle 3"/>
          <p:cNvSpPr>
            <a:spLocks noChangeArrowheads="1"/>
          </p:cNvSpPr>
          <p:nvPr/>
        </p:nvSpPr>
        <p:spPr bwMode="auto">
          <a:xfrm>
            <a:off x="3059832" y="2564904"/>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12,20</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224422971"/>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091" y="44624"/>
            <a:ext cx="8929911"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„Die Christen, die aus Jerusalem geflohen waren, machten </a:t>
            </a:r>
            <a:r>
              <a:rPr lang="de-CH" sz="3600" kern="1200" dirty="0" smtClean="0">
                <a:ln>
                  <a:solidFill>
                    <a:srgbClr val="000000"/>
                  </a:solidFill>
                </a:ln>
                <a:ea typeface="+mn-ea"/>
                <a:cs typeface="+mn-cs"/>
              </a:rPr>
              <a:t>überall,</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wo </a:t>
            </a:r>
            <a:r>
              <a:rPr lang="de-CH" sz="3600" kern="1200" dirty="0">
                <a:ln>
                  <a:solidFill>
                    <a:srgbClr val="000000"/>
                  </a:solidFill>
                </a:ln>
                <a:ea typeface="+mn-ea"/>
                <a:cs typeface="+mn-cs"/>
              </a:rPr>
              <a:t>sie hinkamen, das Evangelium bekannt.“</a:t>
            </a:r>
          </a:p>
        </p:txBody>
      </p:sp>
      <p:sp>
        <p:nvSpPr>
          <p:cNvPr id="744451" name="Rectangle 3"/>
          <p:cNvSpPr>
            <a:spLocks noChangeArrowheads="1"/>
          </p:cNvSpPr>
          <p:nvPr/>
        </p:nvSpPr>
        <p:spPr bwMode="auto">
          <a:xfrm>
            <a:off x="3059832" y="2351310"/>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Apostelgeschichte 8,4</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94652769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44624"/>
            <a:ext cx="8928992" cy="3970318"/>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Wenn die Ägypter dich sehen, werden sie sagen: ‘Das ist seine Frau’, und sie werden mich totschlagen, um dich zu bekommen. Sag deshalb, du seist meine Schwester, dann werden sie mich deinetwegen gut </a:t>
            </a:r>
            <a:r>
              <a:rPr lang="de-CH" sz="3600" kern="1200" dirty="0" smtClean="0">
                <a:ln>
                  <a:solidFill>
                    <a:srgbClr val="000000"/>
                  </a:solidFill>
                </a:ln>
                <a:ea typeface="+mn-ea"/>
                <a:cs typeface="+mn-cs"/>
              </a:rPr>
              <a:t>behandeln</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und </a:t>
            </a:r>
            <a:r>
              <a:rPr lang="de-CH" sz="3600" kern="1200" dirty="0">
                <a:ln>
                  <a:solidFill>
                    <a:srgbClr val="000000"/>
                  </a:solidFill>
                </a:ln>
                <a:ea typeface="+mn-ea"/>
                <a:cs typeface="+mn-cs"/>
              </a:rPr>
              <a:t>am Leben lassen.«</a:t>
            </a:r>
          </a:p>
        </p:txBody>
      </p:sp>
      <p:sp>
        <p:nvSpPr>
          <p:cNvPr id="744451" name="Rectangle 3"/>
          <p:cNvSpPr>
            <a:spLocks noChangeArrowheads="1"/>
          </p:cNvSpPr>
          <p:nvPr/>
        </p:nvSpPr>
        <p:spPr bwMode="auto">
          <a:xfrm>
            <a:off x="3275856" y="4077072"/>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12,12-13</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558176769"/>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41464" y="62622"/>
            <a:ext cx="8976171" cy="2862322"/>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„Wenn dann alles unter die Herrschaft von Christus gestellt ist, wird er selbst, der Sohn, sich dem unterstellen, der ihn zum Herrn über alles gemacht hat. Und dann ist Gott alles in allen.“</a:t>
            </a:r>
          </a:p>
        </p:txBody>
      </p:sp>
      <p:sp>
        <p:nvSpPr>
          <p:cNvPr id="744451" name="Rectangle 3"/>
          <p:cNvSpPr>
            <a:spLocks noChangeArrowheads="1"/>
          </p:cNvSpPr>
          <p:nvPr/>
        </p:nvSpPr>
        <p:spPr bwMode="auto">
          <a:xfrm>
            <a:off x="3372693" y="5301208"/>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1.Korinther-Brief 15,28</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059961903"/>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431800" y="404813"/>
            <a:ext cx="7092950" cy="1152525"/>
          </a:xfrm>
        </p:spPr>
        <p:txBody>
          <a:bodyPr/>
          <a:lstStyle/>
          <a:p>
            <a:pPr algn="l"/>
            <a:r>
              <a:rPr lang="de-CH" sz="6600" dirty="0">
                <a:ln>
                  <a:solidFill>
                    <a:schemeClr val="accent3">
                      <a:lumMod val="10000"/>
                    </a:schemeClr>
                  </a:solidFill>
                </a:ln>
                <a:solidFill>
                  <a:schemeClr val="bg1"/>
                </a:solidFill>
              </a:rPr>
              <a:t>Schlussgedanke</a:t>
            </a:r>
            <a:r>
              <a:rPr lang="de-DE" sz="6600" dirty="0">
                <a:ln>
                  <a:solidFill>
                    <a:schemeClr val="accent3">
                      <a:lumMod val="10000"/>
                    </a:schemeClr>
                  </a:solidFill>
                </a:ln>
                <a:solidFill>
                  <a:schemeClr val="bg1"/>
                </a:solidFill>
              </a:rPr>
              <a:t> </a:t>
            </a:r>
            <a:endParaRPr lang="de-CH" sz="6600" dirty="0">
              <a:ln>
                <a:solidFill>
                  <a:schemeClr val="accent3">
                    <a:lumMod val="10000"/>
                  </a:schemeClr>
                </a:solidFill>
              </a:ln>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0" y="3160"/>
            <a:ext cx="3672409" cy="550920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„Wir wissen, dass jemand, der aus Gott geboren ist, nicht sündigt; denn der Sohn Gottes hält seine schützende Hand über ihn, sodass der Böse – der Teufel – ihm nicht schaden kann.“</a:t>
            </a:r>
          </a:p>
        </p:txBody>
      </p:sp>
      <p:sp>
        <p:nvSpPr>
          <p:cNvPr id="744451" name="Rectangle 3"/>
          <p:cNvSpPr>
            <a:spLocks noChangeArrowheads="1"/>
          </p:cNvSpPr>
          <p:nvPr/>
        </p:nvSpPr>
        <p:spPr bwMode="auto">
          <a:xfrm>
            <a:off x="2987824" y="5013176"/>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1.Johannes-Brief 5,18</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50068764"/>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44624"/>
            <a:ext cx="8953821"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«Ja, ich bin überzeugt, dass weder </a:t>
            </a:r>
            <a:r>
              <a:rPr lang="de-CH" sz="3200" kern="1200" dirty="0" smtClean="0">
                <a:ln>
                  <a:solidFill>
                    <a:srgbClr val="000000"/>
                  </a:solidFill>
                </a:ln>
                <a:ea typeface="+mn-ea"/>
                <a:cs typeface="+mn-cs"/>
              </a:rPr>
              <a:t>Tod</a:t>
            </a:r>
            <a:br>
              <a:rPr lang="de-CH" sz="3200" kern="1200" dirty="0" smtClean="0">
                <a:ln>
                  <a:solidFill>
                    <a:srgbClr val="000000"/>
                  </a:solidFill>
                </a:ln>
                <a:ea typeface="+mn-ea"/>
                <a:cs typeface="+mn-cs"/>
              </a:rPr>
            </a:br>
            <a:r>
              <a:rPr lang="de-CH" sz="3200" kern="1200" dirty="0" smtClean="0">
                <a:ln>
                  <a:solidFill>
                    <a:srgbClr val="000000"/>
                  </a:solidFill>
                </a:ln>
                <a:ea typeface="+mn-ea"/>
                <a:cs typeface="+mn-cs"/>
              </a:rPr>
              <a:t>noch </a:t>
            </a:r>
            <a:r>
              <a:rPr lang="de-CH" sz="3200" kern="1200" dirty="0">
                <a:ln>
                  <a:solidFill>
                    <a:srgbClr val="000000"/>
                  </a:solidFill>
                </a:ln>
                <a:ea typeface="+mn-ea"/>
                <a:cs typeface="+mn-cs"/>
              </a:rPr>
              <a:t>Leben, weder Engel noch unsichtbare Mächte, weder Gegenwärtiges noch Zukünftiges, noch gottfeindliche Kräfte, weder Hohes noch Tiefes, noch sonst irgendetwas in der ganzen </a:t>
            </a:r>
            <a:r>
              <a:rPr lang="de-CH" sz="3200" kern="1200" dirty="0" smtClean="0">
                <a:ln>
                  <a:solidFill>
                    <a:srgbClr val="000000"/>
                  </a:solidFill>
                </a:ln>
                <a:ea typeface="+mn-ea"/>
                <a:cs typeface="+mn-cs"/>
              </a:rPr>
              <a:t>Schöpfung</a:t>
            </a:r>
            <a:br>
              <a:rPr lang="de-CH" sz="3200" kern="1200" dirty="0" smtClean="0">
                <a:ln>
                  <a:solidFill>
                    <a:srgbClr val="000000"/>
                  </a:solidFill>
                </a:ln>
                <a:ea typeface="+mn-ea"/>
                <a:cs typeface="+mn-cs"/>
              </a:rPr>
            </a:br>
            <a:r>
              <a:rPr lang="de-CH" sz="3200" kern="1200" dirty="0" smtClean="0">
                <a:ln>
                  <a:solidFill>
                    <a:srgbClr val="000000"/>
                  </a:solidFill>
                </a:ln>
                <a:ea typeface="+mn-ea"/>
                <a:cs typeface="+mn-cs"/>
              </a:rPr>
              <a:t>uns </a:t>
            </a:r>
            <a:r>
              <a:rPr lang="de-CH" sz="3200" kern="1200" dirty="0">
                <a:ln>
                  <a:solidFill>
                    <a:srgbClr val="000000"/>
                  </a:solidFill>
                </a:ln>
                <a:ea typeface="+mn-ea"/>
                <a:cs typeface="+mn-cs"/>
              </a:rPr>
              <a:t>je von der Liebe Gottes trennen kann, die uns geschenkt ist in Jesus Christus, unserem Herrn.»</a:t>
            </a:r>
          </a:p>
        </p:txBody>
      </p:sp>
      <p:sp>
        <p:nvSpPr>
          <p:cNvPr id="5" name="Rectangle 3"/>
          <p:cNvSpPr>
            <a:spLocks noChangeArrowheads="1"/>
          </p:cNvSpPr>
          <p:nvPr/>
        </p:nvSpPr>
        <p:spPr bwMode="auto">
          <a:xfrm>
            <a:off x="2483768" y="4581128"/>
            <a:ext cx="638388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Römer-Brief 8,38-39</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3940795"/>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79511" y="44624"/>
            <a:ext cx="8940651" cy="3970318"/>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In Ägypten traf ein, was Abram vorausgesehen </a:t>
            </a:r>
            <a:r>
              <a:rPr lang="de-CH" sz="3600" kern="1200" dirty="0" smtClean="0">
                <a:ln>
                  <a:solidFill>
                    <a:srgbClr val="000000"/>
                  </a:solidFill>
                </a:ln>
                <a:ea typeface="+mn-ea"/>
                <a:cs typeface="+mn-cs"/>
              </a:rPr>
              <a:t>hatte.</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Überall </a:t>
            </a:r>
            <a:r>
              <a:rPr lang="de-CH" sz="3600" kern="1200" dirty="0">
                <a:ln>
                  <a:solidFill>
                    <a:srgbClr val="000000"/>
                  </a:solidFill>
                </a:ln>
                <a:ea typeface="+mn-ea"/>
                <a:cs typeface="+mn-cs"/>
              </a:rPr>
              <a:t>fiel </a:t>
            </a:r>
            <a:r>
              <a:rPr lang="de-CH" sz="3600" kern="1200" dirty="0" err="1">
                <a:ln>
                  <a:solidFill>
                    <a:srgbClr val="000000"/>
                  </a:solidFill>
                </a:ln>
                <a:ea typeface="+mn-ea"/>
                <a:cs typeface="+mn-cs"/>
              </a:rPr>
              <a:t>Sarai</a:t>
            </a:r>
            <a:r>
              <a:rPr lang="de-CH" sz="3600" kern="1200" dirty="0">
                <a:ln>
                  <a:solidFill>
                    <a:srgbClr val="000000"/>
                  </a:solidFill>
                </a:ln>
                <a:ea typeface="+mn-ea"/>
                <a:cs typeface="+mn-cs"/>
              </a:rPr>
              <a:t> durch ihre Schönheit auf. Die Hofleute priesen sie dem Pharao in den höchsten </a:t>
            </a:r>
            <a:r>
              <a:rPr lang="de-CH" sz="3600" kern="1200" dirty="0" smtClean="0">
                <a:ln>
                  <a:solidFill>
                    <a:srgbClr val="000000"/>
                  </a:solidFill>
                </a:ln>
                <a:ea typeface="+mn-ea"/>
                <a:cs typeface="+mn-cs"/>
              </a:rPr>
              <a:t>Tönen,</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und </a:t>
            </a:r>
            <a:r>
              <a:rPr lang="de-CH" sz="3600" kern="1200" dirty="0">
                <a:ln>
                  <a:solidFill>
                    <a:srgbClr val="000000"/>
                  </a:solidFill>
                </a:ln>
                <a:ea typeface="+mn-ea"/>
                <a:cs typeface="+mn-cs"/>
              </a:rPr>
              <a:t>er liess sie in </a:t>
            </a:r>
            <a:r>
              <a:rPr lang="de-CH" sz="3600" kern="1200" dirty="0" smtClean="0">
                <a:ln>
                  <a:solidFill>
                    <a:srgbClr val="000000"/>
                  </a:solidFill>
                </a:ln>
                <a:ea typeface="+mn-ea"/>
                <a:cs typeface="+mn-cs"/>
              </a:rPr>
              <a:t>seinen</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Palast </a:t>
            </a:r>
            <a:r>
              <a:rPr lang="de-CH" sz="3600" kern="1200" dirty="0">
                <a:ln>
                  <a:solidFill>
                    <a:srgbClr val="000000"/>
                  </a:solidFill>
                </a:ln>
                <a:ea typeface="+mn-ea"/>
                <a:cs typeface="+mn-cs"/>
              </a:rPr>
              <a:t>holen.</a:t>
            </a:r>
          </a:p>
        </p:txBody>
      </p:sp>
      <p:sp>
        <p:nvSpPr>
          <p:cNvPr id="744451" name="Rectangle 3"/>
          <p:cNvSpPr>
            <a:spLocks noChangeArrowheads="1"/>
          </p:cNvSpPr>
          <p:nvPr/>
        </p:nvSpPr>
        <p:spPr bwMode="auto">
          <a:xfrm>
            <a:off x="3126784" y="4077072"/>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12,14-15</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1428576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0" y="56813"/>
            <a:ext cx="9001000"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Ihr zuliebe war er freundlich zu Abram und schenkte ihm Schafe und Ziegen, Rinder, Esel und Kamele, Sklaven und Sklavinnen. Doch weil der Pharao sich die Frau Abrams genommen hatte, bestrafte der Herr ihn mit einer schweren Krankheit, ihn </a:t>
            </a:r>
            <a:r>
              <a:rPr lang="de-CH" sz="3600" kern="1200" dirty="0" smtClean="0">
                <a:ln>
                  <a:solidFill>
                    <a:srgbClr val="000000"/>
                  </a:solidFill>
                </a:ln>
                <a:ea typeface="+mn-ea"/>
                <a:cs typeface="+mn-cs"/>
              </a:rPr>
              <a:t>und</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alle </a:t>
            </a:r>
            <a:r>
              <a:rPr lang="de-CH" sz="3600" kern="1200" dirty="0">
                <a:ln>
                  <a:solidFill>
                    <a:srgbClr val="000000"/>
                  </a:solidFill>
                </a:ln>
                <a:ea typeface="+mn-ea"/>
                <a:cs typeface="+mn-cs"/>
              </a:rPr>
              <a:t>andern in seinem Palast. </a:t>
            </a:r>
          </a:p>
        </p:txBody>
      </p:sp>
      <p:sp>
        <p:nvSpPr>
          <p:cNvPr id="744451" name="Rectangle 3"/>
          <p:cNvSpPr>
            <a:spLocks noChangeArrowheads="1"/>
          </p:cNvSpPr>
          <p:nvPr/>
        </p:nvSpPr>
        <p:spPr bwMode="auto">
          <a:xfrm>
            <a:off x="3254343" y="4725144"/>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12,16-17</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2516962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29477" y="116632"/>
            <a:ext cx="8790995"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Da liess der Pharao Abram rufen und sagte zu ihm: »Warum hast du mir das angetan? Du hättest mir doch sagen können, dass sie deine Frau </a:t>
            </a:r>
            <a:r>
              <a:rPr lang="de-CH" sz="3600" kern="1200" dirty="0" smtClean="0">
                <a:ln>
                  <a:solidFill>
                    <a:srgbClr val="000000"/>
                  </a:solidFill>
                </a:ln>
                <a:ea typeface="+mn-ea"/>
                <a:cs typeface="+mn-cs"/>
              </a:rPr>
              <a:t>ist!</a:t>
            </a:r>
            <a:br>
              <a:rPr lang="de-CH" sz="3600" kern="1200" dirty="0" smtClean="0">
                <a:ln>
                  <a:solidFill>
                    <a:srgbClr val="000000"/>
                  </a:solidFill>
                </a:ln>
                <a:ea typeface="+mn-ea"/>
                <a:cs typeface="+mn-cs"/>
              </a:rPr>
            </a:br>
            <a:r>
              <a:rPr lang="de-CH" sz="3600" kern="1200" dirty="0" smtClean="0">
                <a:ln>
                  <a:solidFill>
                    <a:srgbClr val="000000"/>
                  </a:solidFill>
                </a:ln>
                <a:ea typeface="+mn-ea"/>
                <a:cs typeface="+mn-cs"/>
              </a:rPr>
              <a:t>Aber </a:t>
            </a:r>
            <a:r>
              <a:rPr lang="de-CH" sz="3600" kern="1200" dirty="0">
                <a:ln>
                  <a:solidFill>
                    <a:srgbClr val="000000"/>
                  </a:solidFill>
                </a:ln>
                <a:ea typeface="+mn-ea"/>
                <a:cs typeface="+mn-cs"/>
              </a:rPr>
              <a:t>du hast sie für deine Schwester ausgegeben, nur deshalb habe ich sie mir zur Frau genommen. Nun, sie gehört dir; nimm sie und geh!«</a:t>
            </a:r>
          </a:p>
        </p:txBody>
      </p:sp>
      <p:sp>
        <p:nvSpPr>
          <p:cNvPr id="744451" name="Rectangle 3"/>
          <p:cNvSpPr>
            <a:spLocks noChangeArrowheads="1"/>
          </p:cNvSpPr>
          <p:nvPr/>
        </p:nvSpPr>
        <p:spPr bwMode="auto">
          <a:xfrm>
            <a:off x="3254343" y="4725144"/>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12,18-19</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23266097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44624"/>
            <a:ext cx="8352928" cy="2308324"/>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Der Pharao bestellte eine Abteilung Soldaten und liess Abram mit seiner Frau und seinem ganzen Besitz über die Grenze bringen.</a:t>
            </a:r>
          </a:p>
        </p:txBody>
      </p:sp>
      <p:sp>
        <p:nvSpPr>
          <p:cNvPr id="744451" name="Rectangle 3"/>
          <p:cNvSpPr>
            <a:spLocks noChangeArrowheads="1"/>
          </p:cNvSpPr>
          <p:nvPr/>
        </p:nvSpPr>
        <p:spPr bwMode="auto">
          <a:xfrm>
            <a:off x="2987824" y="2492896"/>
            <a:ext cx="5663803" cy="40011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000" dirty="0" smtClean="0">
                <a:ln>
                  <a:solidFill>
                    <a:srgbClr val="000000"/>
                  </a:solidFill>
                </a:ln>
                <a:solidFill>
                  <a:srgbClr val="FFFFFF"/>
                </a:solidFill>
                <a:latin typeface="Arial Rounded MT Bold" pitchFamily="34" charset="0"/>
              </a:rPr>
              <a:t>1.Mose 12,20</a:t>
            </a:r>
            <a:endParaRPr lang="de-CH" sz="20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15549613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07504" y="297464"/>
            <a:ext cx="8928992" cy="634020"/>
          </a:xfrm>
          <a:noFill/>
        </p:spPr>
        <p:txBody>
          <a:bodyPr wrap="square" anchor="t">
            <a:spAutoFit/>
          </a:bodyPr>
          <a:lstStyle/>
          <a:p>
            <a:pPr marL="1117600" indent="-1117600" algn="l">
              <a:buFontTx/>
              <a:buAutoNum type="romanUcPeriod"/>
            </a:pPr>
            <a:r>
              <a:rPr lang="de-CH" dirty="0" smtClean="0">
                <a:ln>
                  <a:solidFill>
                    <a:schemeClr val="accent3">
                      <a:lumMod val="10000"/>
                    </a:schemeClr>
                  </a:solidFill>
                </a:ln>
                <a:solidFill>
                  <a:schemeClr val="bg1"/>
                </a:solidFill>
              </a:rPr>
              <a:t>Gott lässt Notsituationen zu</a:t>
            </a:r>
            <a:endParaRPr lang="de-CH" dirty="0">
              <a:ln>
                <a:solidFill>
                  <a:schemeClr val="accent3">
                    <a:lumMod val="10000"/>
                  </a:schemeClr>
                </a:solidFill>
              </a:ln>
              <a:solidFill>
                <a:schemeClr val="bg1"/>
              </a:solidFill>
            </a:endParaRPr>
          </a:p>
        </p:txBody>
      </p:sp>
    </p:spTree>
    <p:extLst>
      <p:ext uri="{BB962C8B-B14F-4D97-AF65-F5344CB8AC3E}">
        <p14:creationId xmlns:p14="http://schemas.microsoft.com/office/powerpoint/2010/main" val="1121602577"/>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Picture 2" descr="C:\Users\Birnstiel\Desktop\Ägyp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1750"/>
            <a:ext cx="4248472" cy="664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327635"/>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715</Words>
  <Application>Microsoft Office PowerPoint</Application>
  <PresentationFormat>Bildschirmpräsentation (4:3)</PresentationFormat>
  <Paragraphs>59</Paragraphs>
  <Slides>34</Slides>
  <Notes>0</Notes>
  <HiddenSlides>0</HiddenSlides>
  <MMClips>0</MMClips>
  <ScaleCrop>false</ScaleCrop>
  <HeadingPairs>
    <vt:vector size="4" baseType="variant">
      <vt:variant>
        <vt:lpstr>Design</vt:lpstr>
      </vt:variant>
      <vt:variant>
        <vt:i4>2</vt:i4>
      </vt:variant>
      <vt:variant>
        <vt:lpstr>Folientitel</vt:lpstr>
      </vt:variant>
      <vt:variant>
        <vt:i4>34</vt:i4>
      </vt:variant>
    </vt:vector>
  </HeadingPairs>
  <TitlesOfParts>
    <vt:vector size="36" baseType="lpstr">
      <vt:lpstr>01072134</vt:lpstr>
      <vt:lpstr>1_01072134</vt:lpstr>
      <vt:lpstr>Wie Glaube bewahrt</vt:lpstr>
      <vt:lpstr>Damals brach im Land Kanaan eine schwere Hungersnot aus. Darum suchte Abram Zuflucht in Ägypten. Als er an die ägyptische Grenze kam, sagte er zu Sarai: »Ich weiss, dass du eine schöne Frau bist.</vt:lpstr>
      <vt:lpstr>Wenn die Ägypter dich sehen, werden sie sagen: ‘Das ist seine Frau’, und sie werden mich totschlagen, um dich zu bekommen. Sag deshalb, du seist meine Schwester, dann werden sie mich deinetwegen gut behandeln und am Leben lassen.«</vt:lpstr>
      <vt:lpstr>In Ägypten traf ein, was Abram vorausgesehen hatte. Überall fiel Sarai durch ihre Schönheit auf. Die Hofleute priesen sie dem Pharao in den höchsten Tönen, und er liess sie in seinen Palast holen.</vt:lpstr>
      <vt:lpstr>Ihr zuliebe war er freundlich zu Abram und schenkte ihm Schafe und Ziegen, Rinder, Esel und Kamele, Sklaven und Sklavinnen. Doch weil der Pharao sich die Frau Abrams genommen hatte, bestrafte der Herr ihn mit einer schweren Krankheit, ihn und alle andern in seinem Palast. </vt:lpstr>
      <vt:lpstr>Da liess der Pharao Abram rufen und sagte zu ihm: »Warum hast du mir das angetan? Du hättest mir doch sagen können, dass sie deine Frau ist! Aber du hast sie für deine Schwester ausgegeben, nur deshalb habe ich sie mir zur Frau genommen. Nun, sie gehört dir; nimm sie und geh!«</vt:lpstr>
      <vt:lpstr>Der Pharao bestellte eine Abteilung Soldaten und liess Abram mit seiner Frau und seinem ganzen Besitz über die Grenze bringen.</vt:lpstr>
      <vt:lpstr>Gott lässt Notsituationen zu</vt:lpstr>
      <vt:lpstr>PowerPoint-Präsentation</vt:lpstr>
      <vt:lpstr>„Tu mir den Gefallen und gib mich überall, wohin wir kommen, als deinen Bruder aus.“</vt:lpstr>
      <vt:lpstr>„Ich weiss, dass du eine schöne Frau bist.“</vt:lpstr>
      <vt:lpstr>„Wenn die Ägypter dich sehen, werden sie sagen: 'Das ist seine Frau', und sie werden mich totschlagen, um dich zu bekommen.“</vt:lpstr>
      <vt:lpstr>„Sag deshalb, du seist meine Schwester, dann werden sie mich deinetwegen gut behandeln und am Leben lassen.“</vt:lpstr>
      <vt:lpstr>„Überall fiel Sarai durch ihre Schönheit auf.“</vt:lpstr>
      <vt:lpstr>„Die Hofleute priesen Sarai vor dem Pharao in den höchsten Tönen, und er liess sie in seinen Palast holen.“</vt:lpstr>
      <vt:lpstr>„Sarai zuliebe war er freundlich zu Abram und schenkte ihm Schafe und Ziegen, Rinder, Esel und Kamele, Sklaven und Sklavinnen.“</vt:lpstr>
      <vt:lpstr>„Wer mit der Frau eines anderen Ehebruch begeht, muss den Verstand verloren haben. So etwas tut nur einer, der sein Leben leid ist!“</vt:lpstr>
      <vt:lpstr>„Eifersucht steigert die Wut eines Ehemannes bis zum Äussersten; und wenn die Gelegenheit sich bietet, wird er sich rächen ohne jedes Mitleid.“</vt:lpstr>
      <vt:lpstr>PowerPoint-Präsentation</vt:lpstr>
      <vt:lpstr>II.   Gott bringt seine Leute ans Ziel</vt:lpstr>
      <vt:lpstr>„Weil der Pharao sich die Frau Abrams genommen hatte, bestrafte der HERR ihn mit einer schweren Krankheit, ihn und alle andern in seinem Palast.“</vt:lpstr>
      <vt:lpstr>„Warum hast du mir das angetan? Du hättest mir doch sagen können, dass sie deine Frau ist! Aber du hast sie für deine Schwester ausgegeben, nur deshalb habe ich sie mir zur Frau genommen. Nun, sie gehört dir; nimm sie und geh!“</vt:lpstr>
      <vt:lpstr>„Das soll dazu führen, dass wir alle in unserem Glauben und in unserer Kenntnis von Gottes Sohn zur vollen Einheit gelangen und dass wir eine Reife erreichen, deren Massstab Christus selbst ist in seiner ganzen Fülle.“</vt:lpstr>
      <vt:lpstr>„Ja, Gott ist treu; er wird euch ans Ziel bringen. Denn er hat euch dazu berufen, jetzt und für immer mit seinem Sohn Jesus Christus, unserem Herrn, verbunden zu sein.“</vt:lpstr>
      <vt:lpstr>III.   Gott verfolgt   höhere Ziele</vt:lpstr>
      <vt:lpstr>„Alle, die dir und deinen Nachkommen Gutes wünschen, haben auch von mir Gutes zu erwarten. Aber wenn jemand euch Böses wünscht, bringe ich Unglück über ihn. Alle Völker der Erde werden Glück und Segen erlangen, wenn sie dir und deinen Nachkommen wohlgesonnen sind.“</vt:lpstr>
      <vt:lpstr>„Was immer ihr für einen meiner Brüder getan habt – und wäre er noch so gering geachtet gewesen -, das habt ihr für mich getan.“</vt:lpstr>
      <vt:lpstr>„Der Pharao bestellte eine Abteilung Soldaten und liess Abram mit seiner Frau und seinem ganzen Besitz über die Grenze bringen.“</vt:lpstr>
      <vt:lpstr>„Die Christen, die aus Jerusalem geflohen waren, machten überall, wo sie hinkamen, das Evangelium bekannt.“</vt:lpstr>
      <vt:lpstr>„Wenn dann alles unter die Herrschaft von Christus gestellt ist, wird er selbst, der Sohn, sich dem unterstellen, der ihn zum Herrn über alles gemacht hat. Und dann ist Gott alles in allen.“</vt:lpstr>
      <vt:lpstr>Schlussgedanke </vt:lpstr>
      <vt:lpstr>„Wir wissen, dass jemand, der aus Gott geboren ist, nicht sündigt; denn der Sohn Gottes hält seine schützende Hand über ihn, sodass der Böse – der Teufel – ihm nicht schaden kann.“</vt:lpstr>
      <vt:lpstr>«Ja, ich bin überzeugt, dass weder Tod noch Leben, weder Engel noch unsichtbare Mächte, weder Gegenwärtiges noch Zukünftiges, noch gottfeindliche Kräfte, weder Hohes noch Tiefes, noch sonst irgendetwas in der ganzen Schöpfung uns je von der Liebe Gottes trennen kann, die uns geschenkt ist in Jesus Christus, unserem Herrn.»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 das Vorbild des Glaubens - Teil 4/4 - Wie Glaube bewahrt - Folien</dc:title>
  <dc:creator>Jürg Birnstiel</dc:creator>
  <cp:lastModifiedBy>Me</cp:lastModifiedBy>
  <cp:revision>1063</cp:revision>
  <cp:lastPrinted>1601-01-01T00:00:00Z</cp:lastPrinted>
  <dcterms:created xsi:type="dcterms:W3CDTF">2005-04-13T18:10:29Z</dcterms:created>
  <dcterms:modified xsi:type="dcterms:W3CDTF">2011-07-14T20:05:45Z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