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8"/>
  </p:notesMasterIdLst>
  <p:sldIdLst>
    <p:sldId id="256" r:id="rId3"/>
    <p:sldId id="1163" r:id="rId4"/>
    <p:sldId id="1175" r:id="rId5"/>
    <p:sldId id="1127" r:id="rId6"/>
    <p:sldId id="1176" r:id="rId7"/>
    <p:sldId id="1177" r:id="rId8"/>
    <p:sldId id="430" r:id="rId9"/>
    <p:sldId id="1165" r:id="rId10"/>
    <p:sldId id="1178" r:id="rId11"/>
    <p:sldId id="1179" r:id="rId12"/>
    <p:sldId id="1114" r:id="rId13"/>
    <p:sldId id="1180" r:id="rId14"/>
    <p:sldId id="1181" r:id="rId15"/>
    <p:sldId id="1141" r:id="rId16"/>
    <p:sldId id="1142" r:id="rId17"/>
    <p:sldId id="1182" r:id="rId18"/>
    <p:sldId id="1145" r:id="rId19"/>
    <p:sldId id="1183" r:id="rId20"/>
    <p:sldId id="1115" r:id="rId21"/>
    <p:sldId id="1061" r:id="rId22"/>
    <p:sldId id="1184" r:id="rId23"/>
    <p:sldId id="1185" r:id="rId24"/>
    <p:sldId id="1186" r:id="rId25"/>
    <p:sldId id="1147" r:id="rId26"/>
    <p:sldId id="1146" r:id="rId27"/>
    <p:sldId id="1149" r:id="rId28"/>
    <p:sldId id="1169" r:id="rId29"/>
    <p:sldId id="1170" r:id="rId30"/>
    <p:sldId id="1171" r:id="rId31"/>
    <p:sldId id="1172" r:id="rId32"/>
    <p:sldId id="1187" r:id="rId33"/>
    <p:sldId id="263" r:id="rId34"/>
    <p:sldId id="1121" r:id="rId35"/>
    <p:sldId id="1188" r:id="rId36"/>
    <p:sldId id="325" r:id="rId37"/>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4" autoAdjust="0"/>
    <p:restoredTop sz="90221" autoAdjust="0"/>
  </p:normalViewPr>
  <p:slideViewPr>
    <p:cSldViewPr>
      <p:cViewPr varScale="1">
        <p:scale>
          <a:sx n="119" d="100"/>
          <a:sy n="119" d="100"/>
        </p:scale>
        <p:origin x="-14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116632"/>
            <a:ext cx="8748713" cy="1569660"/>
          </a:xfrm>
          <a:noFill/>
        </p:spPr>
        <p:txBody>
          <a:bodyPr anchor="t">
            <a:spAutoFit/>
          </a:bodyPr>
          <a:lstStyle/>
          <a:p>
            <a:pPr algn="l"/>
            <a:r>
              <a:rPr lang="de-DE" sz="6000" dirty="0" smtClean="0">
                <a:ln>
                  <a:solidFill>
                    <a:srgbClr val="000000"/>
                  </a:solidFill>
                </a:ln>
                <a:solidFill>
                  <a:schemeClr val="bg1"/>
                </a:solidFill>
              </a:rPr>
              <a:t>Ihr werdet meine Zeugen sein</a:t>
            </a:r>
            <a:endParaRPr lang="de-CH" sz="6000" dirty="0">
              <a:ln>
                <a:solidFill>
                  <a:srgbClr val="000000"/>
                </a:solidFill>
              </a:ln>
              <a:solidFill>
                <a:schemeClr val="bg1"/>
              </a:solidFill>
            </a:endParaRPr>
          </a:p>
        </p:txBody>
      </p:sp>
      <p:sp>
        <p:nvSpPr>
          <p:cNvPr id="3" name="Rectangle 2"/>
          <p:cNvSpPr txBox="1">
            <a:spLocks noChangeArrowheads="1"/>
          </p:cNvSpPr>
          <p:nvPr/>
        </p:nvSpPr>
        <p:spPr bwMode="auto">
          <a:xfrm>
            <a:off x="1979712" y="3877193"/>
            <a:ext cx="6480720" cy="880241"/>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r"/>
            <a:r>
              <a:rPr lang="de-DE" sz="3200" dirty="0" smtClean="0">
                <a:ln>
                  <a:solidFill>
                    <a:srgbClr val="000000"/>
                  </a:solidFill>
                </a:ln>
                <a:solidFill>
                  <a:schemeClr val="bg1"/>
                </a:solidFill>
              </a:rPr>
              <a:t>Apostelgeschichte 1,6-8</a:t>
            </a:r>
            <a:br>
              <a:rPr lang="de-DE" sz="3200" dirty="0" smtClean="0">
                <a:ln>
                  <a:solidFill>
                    <a:srgbClr val="000000"/>
                  </a:solidFill>
                </a:ln>
                <a:solidFill>
                  <a:schemeClr val="bg1"/>
                </a:solidFill>
              </a:rPr>
            </a:br>
            <a:r>
              <a:rPr lang="de-DE" sz="3200" dirty="0" smtClean="0">
                <a:ln>
                  <a:solidFill>
                    <a:srgbClr val="000000"/>
                  </a:solidFill>
                </a:ln>
                <a:solidFill>
                  <a:schemeClr val="bg1"/>
                </a:solidFill>
              </a:rPr>
              <a:t>Gedanken zu Pfingsten</a:t>
            </a:r>
            <a:endParaRPr lang="de-CH" sz="3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6480719"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„Herr, ist jetzt die Zeit gekommen, in der du das israelitische Reich wiederherstellst?“</a:t>
            </a:r>
          </a:p>
        </p:txBody>
      </p:sp>
      <p:sp>
        <p:nvSpPr>
          <p:cNvPr id="933891" name="Rectangle 3"/>
          <p:cNvSpPr>
            <a:spLocks noChangeArrowheads="1"/>
          </p:cNvSpPr>
          <p:nvPr/>
        </p:nvSpPr>
        <p:spPr bwMode="auto">
          <a:xfrm>
            <a:off x="863732" y="364502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321307"/>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131148"/>
            <a:ext cx="8965091"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„Seine Zuhörer meinten nämlich, der Anbruch des Reiches Gottes stehe unmittelbar bevor.“</a:t>
            </a:r>
          </a:p>
        </p:txBody>
      </p:sp>
      <p:sp>
        <p:nvSpPr>
          <p:cNvPr id="933891" name="Rectangle 3"/>
          <p:cNvSpPr>
            <a:spLocks noChangeArrowheads="1"/>
          </p:cNvSpPr>
          <p:nvPr/>
        </p:nvSpPr>
        <p:spPr bwMode="auto">
          <a:xfrm>
            <a:off x="827584" y="5301208"/>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19,11</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08674797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124177"/>
            <a:ext cx="8929718" cy="144655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„Wir hatten gehofft, er sei es, der Israel erlösen werde!“</a:t>
            </a:r>
          </a:p>
        </p:txBody>
      </p:sp>
      <p:sp>
        <p:nvSpPr>
          <p:cNvPr id="947203" name="Rectangle 3"/>
          <p:cNvSpPr>
            <a:spLocks noChangeArrowheads="1"/>
          </p:cNvSpPr>
          <p:nvPr/>
        </p:nvSpPr>
        <p:spPr bwMode="auto">
          <a:xfrm>
            <a:off x="827584" y="422108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24,21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21647198"/>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7344815"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„Es steht euch nicht zu, Zeitspannen und Zeitpunkte zu kennen, die der Vater festgelegt hat und über die er allein entscheidet.“</a:t>
            </a:r>
          </a:p>
        </p:txBody>
      </p:sp>
      <p:sp>
        <p:nvSpPr>
          <p:cNvPr id="933891" name="Rectangle 3"/>
          <p:cNvSpPr>
            <a:spLocks noChangeArrowheads="1"/>
          </p:cNvSpPr>
          <p:nvPr/>
        </p:nvSpPr>
        <p:spPr bwMode="auto">
          <a:xfrm>
            <a:off x="932452" y="364502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22953805"/>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6952" y="44624"/>
            <a:ext cx="8929718"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„Weil ihr also auf diese Dinge (auf den neuen Himmel und auf die neue Erde) wartet, liebe Freunde, setzt alles daran, euch vor dem Herrn als untadelig und ohne Makel zu erweisen, als Menschen, die Frieden mit ihm haben.“</a:t>
            </a:r>
          </a:p>
        </p:txBody>
      </p:sp>
      <p:sp>
        <p:nvSpPr>
          <p:cNvPr id="947203" name="Rectangle 3"/>
          <p:cNvSpPr>
            <a:spLocks noChangeArrowheads="1"/>
          </p:cNvSpPr>
          <p:nvPr/>
        </p:nvSpPr>
        <p:spPr bwMode="auto">
          <a:xfrm>
            <a:off x="755576" y="587727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2.Petrus-Brief 3,14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1582693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88640"/>
            <a:ext cx="8928992" cy="1421928"/>
          </a:xfrm>
          <a:noFill/>
        </p:spPr>
        <p:txBody>
          <a:bodyPr wrap="square" anchor="t">
            <a:spAutoFit/>
          </a:bodyPr>
          <a:lstStyle/>
          <a:p>
            <a:pPr marL="1117600" indent="-1117600" algn="l"/>
            <a:r>
              <a:rPr lang="de-DE" sz="5400" dirty="0" smtClean="0">
                <a:ln>
                  <a:solidFill>
                    <a:srgbClr val="000000"/>
                  </a:solidFill>
                </a:ln>
                <a:solidFill>
                  <a:schemeClr val="bg1"/>
                </a:solidFill>
              </a:rPr>
              <a:t>II.    Die Aufgabe ist </a:t>
            </a:r>
            <a:br>
              <a:rPr lang="de-DE" sz="5400" dirty="0" smtClean="0">
                <a:ln>
                  <a:solidFill>
                    <a:srgbClr val="000000"/>
                  </a:solidFill>
                </a:ln>
                <a:solidFill>
                  <a:schemeClr val="bg1"/>
                </a:solidFill>
              </a:rPr>
            </a:br>
            <a:r>
              <a:rPr lang="de-DE" sz="5400" dirty="0" smtClean="0">
                <a:ln>
                  <a:solidFill>
                    <a:srgbClr val="000000"/>
                  </a:solidFill>
                </a:ln>
                <a:solidFill>
                  <a:schemeClr val="bg1"/>
                </a:solidFill>
              </a:rPr>
              <a:t>  wichtig</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1875373925"/>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452431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„Wenn der Heilige Geist auf euch herabkommt, werdet ihr mit seiner Kraft ausgerüstet werden, und das wird euch dazu befähigen, meine Zeugen zu sein – in Jerusalem, in ganz Judäa und </a:t>
            </a:r>
            <a:r>
              <a:rPr lang="de-CH" sz="3600" dirty="0" err="1">
                <a:ln>
                  <a:solidFill>
                    <a:srgbClr val="000000"/>
                  </a:solidFill>
                </a:ln>
              </a:rPr>
              <a:t>Samarien</a:t>
            </a:r>
            <a:r>
              <a:rPr lang="de-CH" sz="3600" dirty="0">
                <a:ln>
                  <a:solidFill>
                    <a:srgbClr val="000000"/>
                  </a:solidFill>
                </a:ln>
              </a:rPr>
              <a:t> und überall sonst auf der Welt, selbst in den entferntesten Gegenden der Erde.“</a:t>
            </a:r>
          </a:p>
        </p:txBody>
      </p:sp>
      <p:sp>
        <p:nvSpPr>
          <p:cNvPr id="933891" name="Rectangle 3"/>
          <p:cNvSpPr>
            <a:spLocks noChangeArrowheads="1"/>
          </p:cNvSpPr>
          <p:nvPr/>
        </p:nvSpPr>
        <p:spPr bwMode="auto">
          <a:xfrm>
            <a:off x="899592" y="5013176"/>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592813966"/>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496944"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„Einer von denen, die das alles miterlebt haben, soll zusammen mit uns Zeuge der Auferstehung Jesu sein.“</a:t>
            </a:r>
          </a:p>
        </p:txBody>
      </p:sp>
      <p:sp>
        <p:nvSpPr>
          <p:cNvPr id="947203" name="Rectangle 3"/>
          <p:cNvSpPr>
            <a:spLocks noChangeArrowheads="1"/>
          </p:cNvSpPr>
          <p:nvPr/>
        </p:nvSpPr>
        <p:spPr bwMode="auto">
          <a:xfrm>
            <a:off x="946296" y="558924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1,22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0731057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„Wenn der Heilige Geist auf euch herabkommt, werdet ihr mit seiner Kraft ausgerüstet werden, und das wird euch dazu befähigen, meine Zeugen zu sein.“</a:t>
            </a:r>
          </a:p>
        </p:txBody>
      </p:sp>
      <p:sp>
        <p:nvSpPr>
          <p:cNvPr id="933891" name="Rectangle 3"/>
          <p:cNvSpPr>
            <a:spLocks noChangeArrowheads="1"/>
          </p:cNvSpPr>
          <p:nvPr/>
        </p:nvSpPr>
        <p:spPr bwMode="auto">
          <a:xfrm>
            <a:off x="755576" y="364502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69750253"/>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78786" y="44624"/>
            <a:ext cx="8929718" cy="120032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„Diesen Jesus hat Gott auferweckt; wir alle sind Zeugen dafür.“</a:t>
            </a:r>
          </a:p>
        </p:txBody>
      </p:sp>
      <p:sp>
        <p:nvSpPr>
          <p:cNvPr id="947203" name="Rectangle 3"/>
          <p:cNvSpPr>
            <a:spLocks noChangeArrowheads="1"/>
          </p:cNvSpPr>
          <p:nvPr/>
        </p:nvSpPr>
        <p:spPr bwMode="auto">
          <a:xfrm>
            <a:off x="1043608" y="400506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2,32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407556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7094022" cy="378565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„Jesus zeigte sich mehr als fünfhundert von seinen Nachfolgern auf einmal; einige sind inzwischen gestorben, aber die meisten leben noch.“</a:t>
            </a:r>
          </a:p>
        </p:txBody>
      </p:sp>
      <p:sp>
        <p:nvSpPr>
          <p:cNvPr id="947203" name="Rectangle 3"/>
          <p:cNvSpPr>
            <a:spLocks noChangeArrowheads="1"/>
          </p:cNvSpPr>
          <p:nvPr/>
        </p:nvSpPr>
        <p:spPr bwMode="auto">
          <a:xfrm>
            <a:off x="875008" y="371703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1.Korinther-Brief 15,6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168925040"/>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44624"/>
            <a:ext cx="8928992" cy="3416320"/>
          </a:xfrm>
          <a:solidFill>
            <a:schemeClr val="bg1">
              <a:alpha val="26000"/>
            </a:schemeClr>
          </a:solid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„Wenn er (der Tröster, der Heilige Geist) kommt, wird er der Welt zeigen, dass sie im Unrecht ist; er wird den Menschen die Augen öffnen für die Sünde, für die Gerechtigkeit und für das Gericht.“</a:t>
            </a:r>
          </a:p>
        </p:txBody>
      </p:sp>
      <p:sp>
        <p:nvSpPr>
          <p:cNvPr id="947203" name="Rectangle 3"/>
          <p:cNvSpPr>
            <a:spLocks noChangeArrowheads="1"/>
          </p:cNvSpPr>
          <p:nvPr/>
        </p:nvSpPr>
        <p:spPr bwMode="auto">
          <a:xfrm>
            <a:off x="899592" y="350100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16,8</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44624"/>
            <a:ext cx="7920880" cy="2800767"/>
          </a:xfrm>
          <a:solidFill>
            <a:schemeClr val="bg1">
              <a:alpha val="26000"/>
            </a:schemeClr>
          </a:solid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„Er wird ihnen zeigen, worin ihre Sünde besteht: darin, dass sie nicht an mich glauben.“</a:t>
            </a:r>
          </a:p>
        </p:txBody>
      </p:sp>
      <p:sp>
        <p:nvSpPr>
          <p:cNvPr id="947203" name="Rectangle 3"/>
          <p:cNvSpPr>
            <a:spLocks noChangeArrowheads="1"/>
          </p:cNvSpPr>
          <p:nvPr/>
        </p:nvSpPr>
        <p:spPr bwMode="auto">
          <a:xfrm>
            <a:off x="755576" y="292494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16,9</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35352782"/>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44624"/>
            <a:ext cx="8928992" cy="3170099"/>
          </a:xfrm>
          <a:solidFill>
            <a:schemeClr val="bg1">
              <a:alpha val="26000"/>
            </a:schemeClr>
          </a:solid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„Er wird ihnen zeigen, worin sich Gottes Gerechtigkeit erweist: darin, dass ich zum Vater gehe, wenn ich euch verlasse und ihr mich nicht mehr seht.“</a:t>
            </a:r>
          </a:p>
        </p:txBody>
      </p:sp>
      <p:sp>
        <p:nvSpPr>
          <p:cNvPr id="947203" name="Rectangle 3"/>
          <p:cNvSpPr>
            <a:spLocks noChangeArrowheads="1"/>
          </p:cNvSpPr>
          <p:nvPr/>
        </p:nvSpPr>
        <p:spPr bwMode="auto">
          <a:xfrm>
            <a:off x="899592" y="342900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16,10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45824028"/>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44624"/>
            <a:ext cx="8928992" cy="2800767"/>
          </a:xfrm>
          <a:solidFill>
            <a:schemeClr val="bg1">
              <a:alpha val="26000"/>
            </a:schemeClr>
          </a:solid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„Und was das Gericht betrifft, wird er ihnen zeigen, dass der Herrscher dieser Welt verurteilt ist.“</a:t>
            </a:r>
          </a:p>
        </p:txBody>
      </p:sp>
      <p:sp>
        <p:nvSpPr>
          <p:cNvPr id="947203" name="Rectangle 3"/>
          <p:cNvSpPr>
            <a:spLocks noChangeArrowheads="1"/>
          </p:cNvSpPr>
          <p:nvPr/>
        </p:nvSpPr>
        <p:spPr bwMode="auto">
          <a:xfrm>
            <a:off x="827584" y="285293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16,11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22036729"/>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001000"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„Der Heilige Geist wird meine Herrlichkeit offenbaren; denn was er euch verkünden wird, empfängt er von mir.“</a:t>
            </a:r>
          </a:p>
        </p:txBody>
      </p:sp>
      <p:sp>
        <p:nvSpPr>
          <p:cNvPr id="947203" name="Rectangle 3"/>
          <p:cNvSpPr>
            <a:spLocks noChangeArrowheads="1"/>
          </p:cNvSpPr>
          <p:nvPr/>
        </p:nvSpPr>
        <p:spPr bwMode="auto">
          <a:xfrm>
            <a:off x="827584" y="263691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16,14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6549677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79512" y="33586"/>
            <a:ext cx="8064896"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„Alle wurden mit dem Heiligen Geist erfüllt, und sie begannen, in fremden Sprachen zu reden; jeder sprach so, wie der Geist es ihm eingab.“</a:t>
            </a:r>
          </a:p>
        </p:txBody>
      </p:sp>
      <p:sp>
        <p:nvSpPr>
          <p:cNvPr id="947203" name="Rectangle 3"/>
          <p:cNvSpPr>
            <a:spLocks noChangeArrowheads="1"/>
          </p:cNvSpPr>
          <p:nvPr/>
        </p:nvSpPr>
        <p:spPr bwMode="auto">
          <a:xfrm>
            <a:off x="755576" y="3212976"/>
            <a:ext cx="7993062"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Apostelgeschichte 2,4</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3799800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424936"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„Wir alle hören sie in unseren eigenen Sprachen von den wunderbaren Dingen reden, die Gott getan hat!“</a:t>
            </a:r>
          </a:p>
        </p:txBody>
      </p:sp>
      <p:sp>
        <p:nvSpPr>
          <p:cNvPr id="947203" name="Rectangle 3"/>
          <p:cNvSpPr>
            <a:spLocks noChangeArrowheads="1"/>
          </p:cNvSpPr>
          <p:nvPr/>
        </p:nvSpPr>
        <p:spPr bwMode="auto">
          <a:xfrm>
            <a:off x="899592" y="2996952"/>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2,11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3668418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108504"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„Nachdem sie in dieser Weise gebetet hatten, bebte die Erde an dem Ort, an dem sie versammelt waren. Sie wurden alle mit dem Heiligen Geist erfüllt und verkündeten die Botschaft Gottes weiterhin frei und unerschrocken.“</a:t>
            </a:r>
          </a:p>
        </p:txBody>
      </p:sp>
      <p:sp>
        <p:nvSpPr>
          <p:cNvPr id="947203" name="Rectangle 3"/>
          <p:cNvSpPr>
            <a:spLocks noChangeArrowheads="1"/>
          </p:cNvSpPr>
          <p:nvPr/>
        </p:nvSpPr>
        <p:spPr bwMode="auto">
          <a:xfrm>
            <a:off x="2339752" y="3573016"/>
            <a:ext cx="6480894"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4,31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53471026"/>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9108504"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“Gegen die Weisheit, die aus seinen Worten sprach, und gegen die Kraft des Heiligen Geistes, mit der er redete, konnten sie nichts ausrichten.“</a:t>
            </a:r>
          </a:p>
        </p:txBody>
      </p:sp>
      <p:sp>
        <p:nvSpPr>
          <p:cNvPr id="947203" name="Rectangle 3"/>
          <p:cNvSpPr>
            <a:spLocks noChangeArrowheads="1"/>
          </p:cNvSpPr>
          <p:nvPr/>
        </p:nvSpPr>
        <p:spPr bwMode="auto">
          <a:xfrm>
            <a:off x="971600" y="350100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6,10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38273012"/>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907704" y="33586"/>
            <a:ext cx="7236296"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Die Zuhörer waren von dem, was Petrus sagte, bis ins Innerste getroffen. „Was sollen wir jetzt tun, liebe Brüder?“, fragten sie ihn und die anderen Apostel.</a:t>
            </a:r>
          </a:p>
        </p:txBody>
      </p:sp>
      <p:sp>
        <p:nvSpPr>
          <p:cNvPr id="947203" name="Rectangle 3"/>
          <p:cNvSpPr>
            <a:spLocks noChangeArrowheads="1"/>
          </p:cNvSpPr>
          <p:nvPr/>
        </p:nvSpPr>
        <p:spPr bwMode="auto">
          <a:xfrm>
            <a:off x="872331" y="2636912"/>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2,37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184763633"/>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44624"/>
            <a:ext cx="8929718"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„Johannes hat mit Wasser getauft, ihr aber werdet mit dem Heiligen Geist getauft werden, und das schon in wenigen Tagen.“</a:t>
            </a:r>
          </a:p>
        </p:txBody>
      </p:sp>
      <p:sp>
        <p:nvSpPr>
          <p:cNvPr id="947203" name="Rectangle 3"/>
          <p:cNvSpPr>
            <a:spLocks noChangeArrowheads="1"/>
          </p:cNvSpPr>
          <p:nvPr/>
        </p:nvSpPr>
        <p:spPr bwMode="auto">
          <a:xfrm>
            <a:off x="827584" y="285293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1,5</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04831157"/>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33586"/>
            <a:ext cx="9036496" cy="156966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„Bei diesen Worten packte die Zuhörer ein unbändiger Zorn, und sie hätten die Apostel am liebsten auf der Stelle getötet.“</a:t>
            </a:r>
          </a:p>
        </p:txBody>
      </p:sp>
      <p:sp>
        <p:nvSpPr>
          <p:cNvPr id="947203" name="Rectangle 3"/>
          <p:cNvSpPr>
            <a:spLocks noChangeArrowheads="1"/>
          </p:cNvSpPr>
          <p:nvPr/>
        </p:nvSpPr>
        <p:spPr bwMode="auto">
          <a:xfrm>
            <a:off x="755576" y="4997207"/>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5,33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964826060"/>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640959"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„Wenn der Heilige Geist auf euch herabkommt, werdet ihr mit seiner Kraft ausgerüstet werden, und das wird euch dazu befähigen, meine Zeugen zu sein – in Jerusalem, in ganz Judäa und </a:t>
            </a:r>
            <a:r>
              <a:rPr lang="de-CH" sz="3200" dirty="0" err="1">
                <a:ln>
                  <a:solidFill>
                    <a:srgbClr val="000000"/>
                  </a:solidFill>
                </a:ln>
              </a:rPr>
              <a:t>Samarien</a:t>
            </a:r>
            <a:r>
              <a:rPr lang="de-CH" sz="3200" dirty="0">
                <a:ln>
                  <a:solidFill>
                    <a:srgbClr val="000000"/>
                  </a:solidFill>
                </a:ln>
              </a:rPr>
              <a:t> und überall sonst auf der Welt, selbst in den entferntesten Gegenden der Erde.“</a:t>
            </a:r>
          </a:p>
        </p:txBody>
      </p:sp>
      <p:sp>
        <p:nvSpPr>
          <p:cNvPr id="933891" name="Rectangle 3"/>
          <p:cNvSpPr>
            <a:spLocks noChangeArrowheads="1"/>
          </p:cNvSpPr>
          <p:nvPr/>
        </p:nvSpPr>
        <p:spPr bwMode="auto">
          <a:xfrm>
            <a:off x="755576" y="3861048"/>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65888777"/>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792163"/>
          </a:xfrm>
        </p:spPr>
        <p:txBody>
          <a:bodyPr/>
          <a:lstStyle/>
          <a:p>
            <a:pPr algn="l"/>
            <a:r>
              <a:rPr lang="de-CH" sz="7200" dirty="0">
                <a:ln>
                  <a:solidFill>
                    <a:srgbClr val="000000"/>
                  </a:solidFill>
                </a:ln>
                <a:solidFill>
                  <a:schemeClr val="bg1"/>
                </a:solidFill>
              </a:rPr>
              <a:t>Schlussgedanke</a:t>
            </a:r>
            <a:r>
              <a:rPr lang="de-DE" sz="7200" dirty="0">
                <a:solidFill>
                  <a:schemeClr val="bg1"/>
                </a:solidFill>
              </a:rPr>
              <a:t> </a:t>
            </a:r>
            <a:endParaRPr lang="de-CH" sz="7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857451"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„Den Herrn anrufen kann man nur, wenn man an ihn glaubt. An ihn glauben kann man nur, wenn man von ihm gehört hat. Von ihm hören kann man nur, wenn jemand da ist, der die Botschaft von ihm verkündet.“</a:t>
            </a:r>
          </a:p>
        </p:txBody>
      </p:sp>
      <p:sp>
        <p:nvSpPr>
          <p:cNvPr id="933891" name="Rectangle 3"/>
          <p:cNvSpPr>
            <a:spLocks noChangeArrowheads="1"/>
          </p:cNvSpPr>
          <p:nvPr/>
        </p:nvSpPr>
        <p:spPr bwMode="auto">
          <a:xfrm>
            <a:off x="395536" y="270892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10,14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06816679"/>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33586"/>
            <a:ext cx="7416824"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„Höre nun, Herr, wie sie uns drohen, und hilf uns als deinen Dienern, furchtlos und unerschrocken deine Botschaft zu verkünden.“</a:t>
            </a:r>
          </a:p>
        </p:txBody>
      </p:sp>
      <p:sp>
        <p:nvSpPr>
          <p:cNvPr id="947203" name="Rectangle 3"/>
          <p:cNvSpPr>
            <a:spLocks noChangeArrowheads="1"/>
          </p:cNvSpPr>
          <p:nvPr/>
        </p:nvSpPr>
        <p:spPr bwMode="auto">
          <a:xfrm>
            <a:off x="971600" y="3068960"/>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4,29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80595883"/>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6696743"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„Herr, ist jetzt die </a:t>
            </a:r>
            <a:r>
              <a:rPr lang="de-CH" dirty="0" smtClean="0">
                <a:ln>
                  <a:solidFill>
                    <a:srgbClr val="000000"/>
                  </a:solidFill>
                </a:ln>
              </a:rPr>
              <a:t>Zeit gekommen</a:t>
            </a:r>
            <a:r>
              <a:rPr lang="de-CH" dirty="0">
                <a:ln>
                  <a:solidFill>
                    <a:srgbClr val="000000"/>
                  </a:solidFill>
                </a:ln>
              </a:rPr>
              <a:t>, in der du das israelitische Reich wiederherstellst?“</a:t>
            </a:r>
          </a:p>
        </p:txBody>
      </p:sp>
      <p:sp>
        <p:nvSpPr>
          <p:cNvPr id="933891" name="Rectangle 3"/>
          <p:cNvSpPr>
            <a:spLocks noChangeArrowheads="1"/>
          </p:cNvSpPr>
          <p:nvPr/>
        </p:nvSpPr>
        <p:spPr bwMode="auto">
          <a:xfrm>
            <a:off x="683568" y="364502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4799177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640959"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Jesus gab ihnen zur Antwort: „Es steht euch nicht zu, Zeitspannen und Zeitpunkte zu kennen, die der Vater festgelegt hat und über die er allein entscheidet.“</a:t>
            </a:r>
          </a:p>
        </p:txBody>
      </p:sp>
      <p:sp>
        <p:nvSpPr>
          <p:cNvPr id="933891" name="Rectangle 3"/>
          <p:cNvSpPr>
            <a:spLocks noChangeArrowheads="1"/>
          </p:cNvSpPr>
          <p:nvPr/>
        </p:nvSpPr>
        <p:spPr bwMode="auto">
          <a:xfrm>
            <a:off x="847383" y="3704496"/>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77570992"/>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208911" cy="507831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„Aber wenn der Heilige Geist auf euch herabkommt, werdet ihr mit seiner Kraft ausgerüstet werden, und das wird euch dazu befähigen, meine Zeugen zu sein – in Jerusalem, in ganz Judäa und </a:t>
            </a:r>
            <a:r>
              <a:rPr lang="de-CH" sz="3600" dirty="0" err="1">
                <a:ln>
                  <a:solidFill>
                    <a:srgbClr val="000000"/>
                  </a:solidFill>
                </a:ln>
              </a:rPr>
              <a:t>Samarien</a:t>
            </a:r>
            <a:r>
              <a:rPr lang="de-CH" sz="3600" dirty="0">
                <a:ln>
                  <a:solidFill>
                    <a:srgbClr val="000000"/>
                  </a:solidFill>
                </a:ln>
              </a:rPr>
              <a:t> und überall sonst auf der Welt, selbst in den entferntesten Gegenden der Erde.“</a:t>
            </a:r>
          </a:p>
        </p:txBody>
      </p:sp>
      <p:sp>
        <p:nvSpPr>
          <p:cNvPr id="933891" name="Rectangle 3"/>
          <p:cNvSpPr>
            <a:spLocks noChangeArrowheads="1"/>
          </p:cNvSpPr>
          <p:nvPr/>
        </p:nvSpPr>
        <p:spPr bwMode="auto">
          <a:xfrm>
            <a:off x="899592" y="5013176"/>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6441811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88640"/>
            <a:ext cx="8928992" cy="1421928"/>
          </a:xfrm>
          <a:noFill/>
        </p:spPr>
        <p:txBody>
          <a:bodyPr wrap="square" anchor="t">
            <a:spAutoFit/>
          </a:bodyPr>
          <a:lstStyle/>
          <a:p>
            <a:pPr marL="1117600" indent="-1117600" algn="l"/>
            <a:r>
              <a:rPr lang="de-DE" sz="5400" dirty="0">
                <a:ln>
                  <a:solidFill>
                    <a:srgbClr val="000000"/>
                  </a:solidFill>
                </a:ln>
                <a:solidFill>
                  <a:schemeClr val="bg1"/>
                </a:solidFill>
              </a:rPr>
              <a:t>I.    </a:t>
            </a:r>
            <a:r>
              <a:rPr lang="de-DE" sz="5400" dirty="0" smtClean="0">
                <a:ln>
                  <a:solidFill>
                    <a:srgbClr val="000000"/>
                  </a:solidFill>
                </a:ln>
                <a:solidFill>
                  <a:schemeClr val="bg1"/>
                </a:solidFill>
              </a:rPr>
              <a:t>Der Zeitpunkt ist unwichtig</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124177"/>
            <a:ext cx="8929718" cy="415498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„Von allem Anfang an war es da; wir haben es gehört und mit eigenen Augen gesehen, wir haben es angeschaut und mit unseren Händen berührt – das Wort des Lebens.“</a:t>
            </a:r>
          </a:p>
        </p:txBody>
      </p:sp>
      <p:sp>
        <p:nvSpPr>
          <p:cNvPr id="947203" name="Rectangle 3"/>
          <p:cNvSpPr>
            <a:spLocks noChangeArrowheads="1"/>
          </p:cNvSpPr>
          <p:nvPr/>
        </p:nvSpPr>
        <p:spPr bwMode="auto">
          <a:xfrm>
            <a:off x="827584" y="422108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1.Johannes-Brief 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29827730"/>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124177"/>
            <a:ext cx="8929718" cy="415498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„Während vierzig Tagen erschien er den Jüngern immer wieder und sprach mit ihnen über das Reich Gottes und alles, was damit zusammenhängt.“</a:t>
            </a:r>
          </a:p>
        </p:txBody>
      </p:sp>
      <p:sp>
        <p:nvSpPr>
          <p:cNvPr id="947203" name="Rectangle 3"/>
          <p:cNvSpPr>
            <a:spLocks noChangeArrowheads="1"/>
          </p:cNvSpPr>
          <p:nvPr/>
        </p:nvSpPr>
        <p:spPr bwMode="auto">
          <a:xfrm>
            <a:off x="827584" y="422108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1,3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204947553"/>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957</Words>
  <Application>Microsoft Office PowerPoint</Application>
  <PresentationFormat>Bildschirmpräsentation (4:3)</PresentationFormat>
  <Paragraphs>65</Paragraphs>
  <Slides>35</Slides>
  <Notes>0</Notes>
  <HiddenSlides>0</HiddenSlides>
  <MMClips>0</MMClips>
  <ScaleCrop>false</ScaleCrop>
  <HeadingPairs>
    <vt:vector size="4" baseType="variant">
      <vt:variant>
        <vt:lpstr>Design</vt:lpstr>
      </vt:variant>
      <vt:variant>
        <vt:i4>2</vt:i4>
      </vt:variant>
      <vt:variant>
        <vt:lpstr>Folientitel</vt:lpstr>
      </vt:variant>
      <vt:variant>
        <vt:i4>35</vt:i4>
      </vt:variant>
    </vt:vector>
  </HeadingPairs>
  <TitlesOfParts>
    <vt:vector size="37" baseType="lpstr">
      <vt:lpstr>01072134</vt:lpstr>
      <vt:lpstr>1_01072134</vt:lpstr>
      <vt:lpstr>Ihr werdet meine Zeugen sein</vt:lpstr>
      <vt:lpstr>„Jesus zeigte sich mehr als fünfhundert von seinen Nachfolgern auf einmal; einige sind inzwischen gestorben, aber die meisten leben noch.“</vt:lpstr>
      <vt:lpstr>„Johannes hat mit Wasser getauft, ihr aber werdet mit dem Heiligen Geist getauft werden, und das schon in wenigen Tagen.“</vt:lpstr>
      <vt:lpstr>„Herr, ist jetzt die Zeit gekommen, in der du das israelitische Reich wiederherstellst?“</vt:lpstr>
      <vt:lpstr>Jesus gab ihnen zur Antwort: „Es steht euch nicht zu, Zeitspannen und Zeitpunkte zu kennen, die der Vater festgelegt hat und über die er allein entscheidet.“</vt:lpstr>
      <vt:lpstr>„Aber wenn der Heilige Geist auf euch herabkommt, werdet ihr mit seiner Kraft ausgerüstet werden, und das wird euch dazu befähigen, meine Zeugen zu sein – in Jerusalem, in ganz Judäa und Samarien und überall sonst auf der Welt, selbst in den entferntesten Gegenden der Erde.“</vt:lpstr>
      <vt:lpstr>I.    Der Zeitpunkt ist unwichtig</vt:lpstr>
      <vt:lpstr>„Von allem Anfang an war es da; wir haben es gehört und mit eigenen Augen gesehen, wir haben es angeschaut und mit unseren Händen berührt – das Wort des Lebens.“</vt:lpstr>
      <vt:lpstr>„Während vierzig Tagen erschien er den Jüngern immer wieder und sprach mit ihnen über das Reich Gottes und alles, was damit zusammenhängt.“</vt:lpstr>
      <vt:lpstr>„Herr, ist jetzt die Zeit gekommen, in der du das israelitische Reich wiederherstellst?“</vt:lpstr>
      <vt:lpstr>„Seine Zuhörer meinten nämlich, der Anbruch des Reiches Gottes stehe unmittelbar bevor.“</vt:lpstr>
      <vt:lpstr>„Wir hatten gehofft, er sei es, der Israel erlösen werde!“</vt:lpstr>
      <vt:lpstr>„Es steht euch nicht zu, Zeitspannen und Zeitpunkte zu kennen, die der Vater festgelegt hat und über die er allein entscheidet.“</vt:lpstr>
      <vt:lpstr>„Weil ihr also auf diese Dinge (auf den neuen Himmel und auf die neue Erde) wartet, liebe Freunde, setzt alles daran, euch vor dem Herrn als untadelig und ohne Makel zu erweisen, als Menschen, die Frieden mit ihm haben.“</vt:lpstr>
      <vt:lpstr>II.    Die Aufgabe ist    wichtig</vt:lpstr>
      <vt:lpstr>„Wenn der Heilige Geist auf euch herabkommt, werdet ihr mit seiner Kraft ausgerüstet werden, und das wird euch dazu befähigen, meine Zeugen zu sein – in Jerusalem, in ganz Judäa und Samarien und überall sonst auf der Welt, selbst in den entferntesten Gegenden der Erde.“</vt:lpstr>
      <vt:lpstr>„Einer von denen, die das alles miterlebt haben, soll zusammen mit uns Zeuge der Auferstehung Jesu sein.“</vt:lpstr>
      <vt:lpstr>„Wenn der Heilige Geist auf euch herabkommt, werdet ihr mit seiner Kraft ausgerüstet werden, und das wird euch dazu befähigen, meine Zeugen zu sein.“</vt:lpstr>
      <vt:lpstr>„Diesen Jesus hat Gott auferweckt; wir alle sind Zeugen dafür.“</vt:lpstr>
      <vt:lpstr>„Wenn er (der Tröster, der Heilige Geist) kommt, wird er der Welt zeigen, dass sie im Unrecht ist; er wird den Menschen die Augen öffnen für die Sünde, für die Gerechtigkeit und für das Gericht.“</vt:lpstr>
      <vt:lpstr>„Er wird ihnen zeigen, worin ihre Sünde besteht: darin, dass sie nicht an mich glauben.“</vt:lpstr>
      <vt:lpstr>„Er wird ihnen zeigen, worin sich Gottes Gerechtigkeit erweist: darin, dass ich zum Vater gehe, wenn ich euch verlasse und ihr mich nicht mehr seht.“</vt:lpstr>
      <vt:lpstr>„Und was das Gericht betrifft, wird er ihnen zeigen, dass der Herrscher dieser Welt verurteilt ist.“</vt:lpstr>
      <vt:lpstr>„Der Heilige Geist wird meine Herrlichkeit offenbaren; denn was er euch verkünden wird, empfängt er von mir.“</vt:lpstr>
      <vt:lpstr>„Alle wurden mit dem Heiligen Geist erfüllt, und sie begannen, in fremden Sprachen zu reden; jeder sprach so, wie der Geist es ihm eingab.“</vt:lpstr>
      <vt:lpstr>„Wir alle hören sie in unseren eigenen Sprachen von den wunderbaren Dingen reden, die Gott getan hat!“</vt:lpstr>
      <vt:lpstr>„Nachdem sie in dieser Weise gebetet hatten, bebte die Erde an dem Ort, an dem sie versammelt waren. Sie wurden alle mit dem Heiligen Geist erfüllt und verkündeten die Botschaft Gottes weiterhin frei und unerschrocken.“</vt:lpstr>
      <vt:lpstr>“Gegen die Weisheit, die aus seinen Worten sprach, und gegen die Kraft des Heiligen Geistes, mit der er redete, konnten sie nichts ausrichten.“</vt:lpstr>
      <vt:lpstr>Die Zuhörer waren von dem, was Petrus sagte, bis ins Innerste getroffen. „Was sollen wir jetzt tun, liebe Brüder?“, fragten sie ihn und die anderen Apostel.</vt:lpstr>
      <vt:lpstr>„Bei diesen Worten packte die Zuhörer ein unbändiger Zorn, und sie hätten die Apostel am liebsten auf der Stelle getötet.“</vt:lpstr>
      <vt:lpstr>„Wenn der Heilige Geist auf euch herabkommt, werdet ihr mit seiner Kraft ausgerüstet werden, und das wird euch dazu befähigen, meine Zeugen zu sein – in Jerusalem, in ganz Judäa und Samarien und überall sonst auf der Welt, selbst in den entferntesten Gegenden der Erde.“</vt:lpstr>
      <vt:lpstr>Schlussgedanke </vt:lpstr>
      <vt:lpstr>„Den Herrn anrufen kann man nur, wenn man an ihn glaubt. An ihn glauben kann man nur, wenn man von ihm gehört hat. Von ihm hören kann man nur, wenn jemand da ist, der die Botschaft von ihm verkündet.“</vt:lpstr>
      <vt:lpstr>„Höre nun, Herr, wie sie uns drohen, und hilf uns als deinen Dienern, furchtlos und unerschrocken deine Botschaft zu verkünden.“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Ihr werdet meine Zeugen sein - Gedanken zur Pfingsten - Folien</dc:title>
  <dc:creator>Jürg Birnstiel</dc:creator>
  <cp:lastModifiedBy>Me</cp:lastModifiedBy>
  <cp:revision>1033</cp:revision>
  <cp:lastPrinted>1601-01-01T00:00:00Z</cp:lastPrinted>
  <dcterms:created xsi:type="dcterms:W3CDTF">2005-04-13T18:10:29Z</dcterms:created>
  <dcterms:modified xsi:type="dcterms:W3CDTF">2013-07-16T10:16:17Z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