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9"/>
  </p:notesMasterIdLst>
  <p:sldIdLst>
    <p:sldId id="890" r:id="rId3"/>
    <p:sldId id="1151" r:id="rId4"/>
    <p:sldId id="1128" r:id="rId5"/>
    <p:sldId id="1129" r:id="rId6"/>
    <p:sldId id="1130" r:id="rId7"/>
    <p:sldId id="1132" r:id="rId8"/>
    <p:sldId id="1133" r:id="rId9"/>
    <p:sldId id="1135" r:id="rId10"/>
    <p:sldId id="1136" r:id="rId11"/>
    <p:sldId id="1137" r:id="rId12"/>
    <p:sldId id="1138" r:id="rId13"/>
    <p:sldId id="1010" r:id="rId14"/>
    <p:sldId id="1102" r:id="rId15"/>
    <p:sldId id="1059" r:id="rId16"/>
    <p:sldId id="1139" r:id="rId17"/>
    <p:sldId id="1096" r:id="rId18"/>
    <p:sldId id="1152" r:id="rId19"/>
    <p:sldId id="430" r:id="rId20"/>
    <p:sldId id="1116" r:id="rId21"/>
    <p:sldId id="1117" r:id="rId22"/>
    <p:sldId id="1153" r:id="rId23"/>
    <p:sldId id="1118" r:id="rId24"/>
    <p:sldId id="1119" r:id="rId25"/>
    <p:sldId id="1094" r:id="rId26"/>
    <p:sldId id="1140" r:id="rId27"/>
    <p:sldId id="1141" r:id="rId28"/>
    <p:sldId id="1120" r:id="rId29"/>
    <p:sldId id="1142" r:id="rId30"/>
    <p:sldId id="1148" r:id="rId31"/>
    <p:sldId id="1122" r:id="rId32"/>
    <p:sldId id="1123" r:id="rId33"/>
    <p:sldId id="1124" r:id="rId34"/>
    <p:sldId id="1143" r:id="rId35"/>
    <p:sldId id="1088" r:id="rId36"/>
    <p:sldId id="1105" r:id="rId37"/>
    <p:sldId id="1144" r:id="rId38"/>
    <p:sldId id="1145" r:id="rId39"/>
    <p:sldId id="1149" r:id="rId40"/>
    <p:sldId id="1103" r:id="rId41"/>
    <p:sldId id="1150" r:id="rId42"/>
    <p:sldId id="1125" r:id="rId43"/>
    <p:sldId id="1146" r:id="rId44"/>
    <p:sldId id="1147" r:id="rId45"/>
    <p:sldId id="263" r:id="rId46"/>
    <p:sldId id="1080" r:id="rId47"/>
    <p:sldId id="1081" r:id="rId48"/>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4152182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179512" y="285868"/>
            <a:ext cx="8137525" cy="987386"/>
          </a:xfrm>
          <a:noFill/>
        </p:spPr>
        <p:txBody>
          <a:bodyPr anchor="t">
            <a:spAutoFit/>
          </a:bodyPr>
          <a:lstStyle/>
          <a:p>
            <a:pPr algn="l" eaLnBrk="1" hangingPunct="1"/>
            <a:r>
              <a:rPr lang="de-CH" altLang="de-DE" sz="7200" kern="0" dirty="0">
                <a:solidFill>
                  <a:schemeClr val="bg1"/>
                </a:solidFill>
                <a:latin typeface="Univers LT Std 47 Cn Lt" panose="020B0406020202040204" pitchFamily="34" charset="0"/>
              </a:rPr>
              <a:t>Jeder dein Nächster?</a:t>
            </a:r>
            <a:r>
              <a:rPr lang="de-DE" altLang="de-DE" sz="7200" kern="0" dirty="0">
                <a:solidFill>
                  <a:schemeClr val="bg1"/>
                </a:solidFill>
                <a:latin typeface="Univers LT Std 47 Cn Lt" panose="020B0406020202040204" pitchFamily="34" charset="0"/>
              </a:rPr>
              <a:t> </a:t>
            </a:r>
            <a:endParaRPr lang="de-CH" altLang="de-DE" sz="7200" kern="0" dirty="0">
              <a:solidFill>
                <a:schemeClr val="bg1"/>
              </a:solidFill>
              <a:latin typeface="Univers LT Std 47 Cn Lt" panose="020B0406020202040204" pitchFamily="34" charset="0"/>
            </a:endParaRP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204467"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kern="0" dirty="0">
                <a:solidFill>
                  <a:schemeClr val="bg1"/>
                </a:solidFill>
                <a:latin typeface="Univers LT Std 47 Cn Lt" panose="020B0406020202040204" pitchFamily="34" charset="0"/>
              </a:rPr>
              <a:t>Lukas-Evangelium 10,25-37</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971600" y="6038785"/>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(1/7)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E2306172-8D5B-493D-8F07-8AD342708EF6}"/>
              </a:ext>
            </a:extLst>
          </p:cNvPr>
          <p:cNvSpPr>
            <a:spLocks noChangeArrowheads="1"/>
          </p:cNvSpPr>
          <p:nvPr/>
        </p:nvSpPr>
        <p:spPr bwMode="auto">
          <a:xfrm>
            <a:off x="87313" y="188913"/>
            <a:ext cx="8856662" cy="175418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a:solidFill>
                  <a:srgbClr val="FFFFFF"/>
                </a:solidFill>
                <a:latin typeface="Univers LT Std 47 Cn Lt" panose="020B0406020202040204" pitchFamily="34" charset="0"/>
              </a:rPr>
              <a:t>»Was meinst du?«, fragte Jesus den Gesetzeslehrer. »Wer von den dreien ist dem, der unter die Räuber gefallen ist, der Nächste gewesen?«</a:t>
            </a:r>
          </a:p>
        </p:txBody>
      </p:sp>
      <p:sp>
        <p:nvSpPr>
          <p:cNvPr id="16387" name="Rectangle 3">
            <a:extLst>
              <a:ext uri="{FF2B5EF4-FFF2-40B4-BE49-F238E27FC236}">
                <a16:creationId xmlns:a16="http://schemas.microsoft.com/office/drawing/2014/main" xmlns="" id="{A46F5D44-9A0A-47B6-A842-B4C549ADFBD3}"/>
              </a:ext>
            </a:extLst>
          </p:cNvPr>
          <p:cNvSpPr>
            <a:spLocks noChangeArrowheads="1"/>
          </p:cNvSpPr>
          <p:nvPr/>
        </p:nvSpPr>
        <p:spPr bwMode="auto">
          <a:xfrm>
            <a:off x="1814512"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10,36</a:t>
            </a:r>
          </a:p>
        </p:txBody>
      </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6E6D8198-750B-483E-A05C-ABC31E42D36E}"/>
              </a:ext>
            </a:extLst>
          </p:cNvPr>
          <p:cNvSpPr>
            <a:spLocks noChangeArrowheads="1"/>
          </p:cNvSpPr>
          <p:nvPr/>
        </p:nvSpPr>
        <p:spPr bwMode="auto">
          <a:xfrm>
            <a:off x="87313" y="188913"/>
            <a:ext cx="8856662" cy="175418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a:solidFill>
                  <a:srgbClr val="FFFFFF"/>
                </a:solidFill>
                <a:latin typeface="Univers LT Std 47 Cn Lt" panose="020B0406020202040204" pitchFamily="34" charset="0"/>
              </a:rPr>
              <a:t>Er antwortete: »Der, der Erbarmen mit ihm hatte und ihm geholfen hat.« Da sagte Jesus zu ihm:</a:t>
            </a:r>
            <a:br>
              <a:rPr lang="de-CH" altLang="de-DE" sz="3600">
                <a:solidFill>
                  <a:srgbClr val="FFFFFF"/>
                </a:solidFill>
                <a:latin typeface="Univers LT Std 47 Cn Lt" panose="020B0406020202040204" pitchFamily="34" charset="0"/>
              </a:rPr>
            </a:br>
            <a:r>
              <a:rPr lang="de-CH" altLang="de-DE" sz="3600">
                <a:solidFill>
                  <a:srgbClr val="FFFFFF"/>
                </a:solidFill>
                <a:latin typeface="Univers LT Std 47 Cn Lt" panose="020B0406020202040204" pitchFamily="34" charset="0"/>
              </a:rPr>
              <a:t>»Dann geh und mach es ebenso!«</a:t>
            </a:r>
          </a:p>
        </p:txBody>
      </p:sp>
      <p:sp>
        <p:nvSpPr>
          <p:cNvPr id="17411" name="Rectangle 3">
            <a:extLst>
              <a:ext uri="{FF2B5EF4-FFF2-40B4-BE49-F238E27FC236}">
                <a16:creationId xmlns:a16="http://schemas.microsoft.com/office/drawing/2014/main" xmlns="" id="{23F68907-D7EC-4565-BAF6-B82BDEE4111F}"/>
              </a:ext>
            </a:extLst>
          </p:cNvPr>
          <p:cNvSpPr>
            <a:spLocks noChangeArrowheads="1"/>
          </p:cNvSpPr>
          <p:nvPr/>
        </p:nvSpPr>
        <p:spPr bwMode="auto">
          <a:xfrm>
            <a:off x="1814512"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10,37</a:t>
            </a:r>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18330" y="476672"/>
            <a:ext cx="9036050" cy="912813"/>
          </a:xfrm>
          <a:noFill/>
        </p:spPr>
        <p:txBody>
          <a:bodyPr anchor="t">
            <a:spAutoFit/>
          </a:bodyPr>
          <a:lstStyle/>
          <a:p>
            <a:pPr marL="1117600" indent="-1117600" algn="l" eaLnBrk="1" hangingPunct="1">
              <a:buFontTx/>
              <a:buAutoNum type="romanUcPeriod"/>
            </a:pPr>
            <a:r>
              <a:rPr lang="de-CH" altLang="de-DE" sz="6600" dirty="0">
                <a:latin typeface="Univers LT Std 47 Cn Lt" panose="020B0406020202040204" pitchFamily="34" charset="0"/>
              </a:rPr>
              <a:t>Die allerwichtigste Frage</a:t>
            </a: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5F3FF023-D7B0-47D6-9E2D-A58777C3D9A6}"/>
              </a:ext>
            </a:extLst>
          </p:cNvPr>
          <p:cNvSpPr>
            <a:spLocks noChangeArrowheads="1"/>
          </p:cNvSpPr>
          <p:nvPr/>
        </p:nvSpPr>
        <p:spPr bwMode="auto">
          <a:xfrm>
            <a:off x="142875" y="188913"/>
            <a:ext cx="8821738" cy="175418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a:solidFill>
                  <a:srgbClr val="FFFFFF"/>
                </a:solidFill>
                <a:latin typeface="Univers LT Std 47 Cn Lt" panose="020B0406020202040204" pitchFamily="34" charset="0"/>
              </a:rPr>
              <a:t>„Meister, was muss ich tun, um das ewige Leben zu bekommen?“</a:t>
            </a:r>
          </a:p>
        </p:txBody>
      </p:sp>
      <p:sp>
        <p:nvSpPr>
          <p:cNvPr id="19459" name="Rectangle 3">
            <a:extLst>
              <a:ext uri="{FF2B5EF4-FFF2-40B4-BE49-F238E27FC236}">
                <a16:creationId xmlns:a16="http://schemas.microsoft.com/office/drawing/2014/main" xmlns="" id="{6FDB4C73-4180-43E0-B82E-91B1BF9A1DF9}"/>
              </a:ext>
            </a:extLst>
          </p:cNvPr>
          <p:cNvSpPr>
            <a:spLocks noChangeArrowheads="1"/>
          </p:cNvSpPr>
          <p:nvPr/>
        </p:nvSpPr>
        <p:spPr bwMode="auto">
          <a:xfrm>
            <a:off x="183515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Lukas-Evangelium 10,25</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6658" name="Rectangle 2">
            <a:extLst>
              <a:ext uri="{FF2B5EF4-FFF2-40B4-BE49-F238E27FC236}">
                <a16:creationId xmlns:a16="http://schemas.microsoft.com/office/drawing/2014/main" xmlns="" id="{8F613181-F3C7-493B-AC35-AC4FAD373DF8}"/>
              </a:ext>
            </a:extLst>
          </p:cNvPr>
          <p:cNvSpPr>
            <a:spLocks noGrp="1" noChangeArrowheads="1"/>
          </p:cNvSpPr>
          <p:nvPr>
            <p:ph type="ctrTitle"/>
          </p:nvPr>
        </p:nvSpPr>
        <p:spPr>
          <a:xfrm>
            <a:off x="107504" y="116632"/>
            <a:ext cx="8640514" cy="2123658"/>
          </a:xfr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l" eaLnBrk="1" hangingPunct="1">
              <a:lnSpc>
                <a:spcPct val="100000"/>
              </a:lnSpc>
              <a:spcBef>
                <a:spcPct val="50000"/>
              </a:spcBef>
              <a:defRPr/>
            </a:pPr>
            <a:r>
              <a:rPr lang="de-CH" altLang="de-DE" dirty="0">
                <a:latin typeface="Univers LT Std 47 Cn Lt" panose="020B0406020202040204" pitchFamily="34" charset="0"/>
                <a:ea typeface="+mn-ea"/>
                <a:cs typeface="+mn-cs"/>
              </a:rPr>
              <a:t>„Die Ungerechten werden an den Ort der ewigen Strafe gehen, die Gerechten aber werden ins ewige Leben eingehen.“</a:t>
            </a:r>
          </a:p>
        </p:txBody>
      </p:sp>
      <p:sp>
        <p:nvSpPr>
          <p:cNvPr id="20483" name="Rectangle 3">
            <a:extLst>
              <a:ext uri="{FF2B5EF4-FFF2-40B4-BE49-F238E27FC236}">
                <a16:creationId xmlns:a16="http://schemas.microsoft.com/office/drawing/2014/main" xmlns="" id="{B3E8566D-44AD-4410-967F-DF6BE2F463E1}"/>
              </a:ext>
            </a:extLst>
          </p:cNvPr>
          <p:cNvSpPr>
            <a:spLocks noChangeArrowheads="1"/>
          </p:cNvSpPr>
          <p:nvPr/>
        </p:nvSpPr>
        <p:spPr bwMode="auto">
          <a:xfrm>
            <a:off x="2915816" y="5805264"/>
            <a:ext cx="5940425" cy="57943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Matthäus-Evangelium 25,46</a:t>
            </a: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6658" name="Rectangle 2">
            <a:extLst>
              <a:ext uri="{FF2B5EF4-FFF2-40B4-BE49-F238E27FC236}">
                <a16:creationId xmlns:a16="http://schemas.microsoft.com/office/drawing/2014/main" xmlns="" id="{8F613181-F3C7-493B-AC35-AC4FAD373DF8}"/>
              </a:ext>
            </a:extLst>
          </p:cNvPr>
          <p:cNvSpPr>
            <a:spLocks noGrp="1" noChangeArrowheads="1"/>
          </p:cNvSpPr>
          <p:nvPr>
            <p:ph type="ctrTitle"/>
          </p:nvPr>
        </p:nvSpPr>
        <p:spPr>
          <a:xfrm>
            <a:off x="107727" y="116632"/>
            <a:ext cx="8928546" cy="2246769"/>
          </a:xfr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l" eaLnBrk="1" hangingPunct="1">
              <a:lnSpc>
                <a:spcPct val="100000"/>
              </a:lnSpc>
              <a:spcBef>
                <a:spcPct val="50000"/>
              </a:spcBef>
              <a:defRPr/>
            </a:pPr>
            <a:r>
              <a:rPr lang="de-CH" altLang="de-DE" sz="2800" dirty="0">
                <a:latin typeface="Univers LT Std 47 Cn Lt" panose="020B0406020202040204" pitchFamily="34" charset="0"/>
                <a:ea typeface="+mn-ea"/>
                <a:cs typeface="+mn-cs"/>
              </a:rPr>
              <a:t>„Der Tod? Man sollte Angst haben vor dem Leben, ja, aber vor dem Tod doch nicht. Da weiss man doch nichts mehr. Da ist's doch aus. Sie glauben doch nicht, dass nachher etwas kommt? Ah bah, so ein Quatsch. Fürchterlich. Da kann man doch nicht daran glauben, dass die oben da alle rumfliegen. Gibt's ja gar nicht."</a:t>
            </a:r>
          </a:p>
        </p:txBody>
      </p:sp>
      <p:sp>
        <p:nvSpPr>
          <p:cNvPr id="21507" name="Rectangle 3">
            <a:extLst>
              <a:ext uri="{FF2B5EF4-FFF2-40B4-BE49-F238E27FC236}">
                <a16:creationId xmlns:a16="http://schemas.microsoft.com/office/drawing/2014/main" xmlns="" id="{7AB86CC3-3BA0-4579-95B9-A9F917246A33}"/>
              </a:ext>
            </a:extLst>
          </p:cNvPr>
          <p:cNvSpPr>
            <a:spLocks noChangeArrowheads="1"/>
          </p:cNvSpPr>
          <p:nvPr/>
        </p:nvSpPr>
        <p:spPr bwMode="auto">
          <a:xfrm>
            <a:off x="2987824" y="5877272"/>
            <a:ext cx="5940425" cy="646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Marlene Dietrich</a:t>
            </a: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C8D581DF-C82D-4590-82FE-F50EA8425F31}"/>
              </a:ext>
            </a:extLst>
          </p:cNvPr>
          <p:cNvSpPr>
            <a:spLocks noChangeArrowheads="1"/>
          </p:cNvSpPr>
          <p:nvPr/>
        </p:nvSpPr>
        <p:spPr bwMode="auto">
          <a:xfrm>
            <a:off x="179388" y="188913"/>
            <a:ext cx="8713787" cy="212407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4400" dirty="0">
                <a:solidFill>
                  <a:srgbClr val="FFFFFF"/>
                </a:solidFill>
                <a:latin typeface="Univers LT Std 47 Cn Lt" panose="020B0406020202040204" pitchFamily="34" charset="0"/>
              </a:rPr>
              <a:t>„Sterben müssen alle Menschen; aber sie sterben nur einmal, und darauf folgt das Gericht.“</a:t>
            </a:r>
            <a:endParaRPr lang="de-CH" altLang="de-DE" sz="4400" dirty="0">
              <a:solidFill>
                <a:srgbClr val="FFFFFF"/>
              </a:solidFill>
              <a:latin typeface="Univers LT Std 47 Cn Lt" panose="020B0406020202040204" pitchFamily="34" charset="0"/>
            </a:endParaRPr>
          </a:p>
        </p:txBody>
      </p:sp>
      <p:sp>
        <p:nvSpPr>
          <p:cNvPr id="22531" name="Rectangle 3">
            <a:extLst>
              <a:ext uri="{FF2B5EF4-FFF2-40B4-BE49-F238E27FC236}">
                <a16:creationId xmlns:a16="http://schemas.microsoft.com/office/drawing/2014/main" xmlns="" id="{24416C64-32A3-4343-B149-AED5C600E642}"/>
              </a:ext>
            </a:extLst>
          </p:cNvPr>
          <p:cNvSpPr>
            <a:spLocks noChangeArrowheads="1"/>
          </p:cNvSpPr>
          <p:nvPr/>
        </p:nvSpPr>
        <p:spPr bwMode="auto">
          <a:xfrm>
            <a:off x="2987824" y="5805264"/>
            <a:ext cx="5688013" cy="519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Hebräer 9,27</a:t>
            </a:r>
          </a:p>
        </p:txBody>
      </p:sp>
    </p:spTree>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5F3FF023-D7B0-47D6-9E2D-A58777C3D9A6}"/>
              </a:ext>
            </a:extLst>
          </p:cNvPr>
          <p:cNvSpPr>
            <a:spLocks noChangeArrowheads="1"/>
          </p:cNvSpPr>
          <p:nvPr/>
        </p:nvSpPr>
        <p:spPr bwMode="auto">
          <a:xfrm>
            <a:off x="142875" y="188913"/>
            <a:ext cx="8821738" cy="175418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„Der Gesetzeslehrer wollte Jesus auf die Probe stellen.“</a:t>
            </a:r>
          </a:p>
        </p:txBody>
      </p:sp>
      <p:sp>
        <p:nvSpPr>
          <p:cNvPr id="19459" name="Rectangle 3">
            <a:extLst>
              <a:ext uri="{FF2B5EF4-FFF2-40B4-BE49-F238E27FC236}">
                <a16:creationId xmlns:a16="http://schemas.microsoft.com/office/drawing/2014/main" xmlns="" id="{6FDB4C73-4180-43E0-B82E-91B1BF9A1DF9}"/>
              </a:ext>
            </a:extLst>
          </p:cNvPr>
          <p:cNvSpPr>
            <a:spLocks noChangeArrowheads="1"/>
          </p:cNvSpPr>
          <p:nvPr/>
        </p:nvSpPr>
        <p:spPr bwMode="auto">
          <a:xfrm>
            <a:off x="169168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10,25</a:t>
            </a:r>
          </a:p>
        </p:txBody>
      </p:sp>
    </p:spTree>
    <p:extLst>
      <p:ext uri="{BB962C8B-B14F-4D97-AF65-F5344CB8AC3E}">
        <p14:creationId xmlns:p14="http://schemas.microsoft.com/office/powerpoint/2010/main" val="1966650223"/>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5" y="346075"/>
            <a:ext cx="8497888" cy="912813"/>
          </a:xfrm>
          <a:noFill/>
        </p:spPr>
        <p:txBody>
          <a:bodyPr anchor="t">
            <a:spAutoFit/>
          </a:bodyPr>
          <a:lstStyle/>
          <a:p>
            <a:pPr marL="1117600" indent="-1117600" algn="l" eaLnBrk="1" hangingPunct="1"/>
            <a:r>
              <a:rPr lang="de-CH" altLang="de-DE" sz="6600">
                <a:latin typeface="Univers LT Std 47 Cn Lt" panose="020B0406020202040204" pitchFamily="34" charset="0"/>
              </a:rPr>
              <a:t>II.  Eine treffende Antwort</a:t>
            </a: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CCF19954-1504-4FEF-BDD7-354D22C104F9}"/>
              </a:ext>
            </a:extLst>
          </p:cNvPr>
          <p:cNvSpPr>
            <a:spLocks noChangeArrowheads="1"/>
          </p:cNvSpPr>
          <p:nvPr/>
        </p:nvSpPr>
        <p:spPr bwMode="auto">
          <a:xfrm>
            <a:off x="142875" y="188913"/>
            <a:ext cx="8821738" cy="23082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7200">
                <a:solidFill>
                  <a:srgbClr val="FFFFFF"/>
                </a:solidFill>
                <a:latin typeface="Univers LT Std 47 Cn Lt" panose="020B0406020202040204" pitchFamily="34" charset="0"/>
              </a:rPr>
              <a:t>„Was steht im Gesetz? Was liest du dort?“</a:t>
            </a:r>
          </a:p>
        </p:txBody>
      </p:sp>
      <p:sp>
        <p:nvSpPr>
          <p:cNvPr id="24579" name="Rectangle 3">
            <a:extLst>
              <a:ext uri="{FF2B5EF4-FFF2-40B4-BE49-F238E27FC236}">
                <a16:creationId xmlns:a16="http://schemas.microsoft.com/office/drawing/2014/main" xmlns="" id="{F6B313E0-9E6F-4AEB-A6F7-F8600C5A59BE}"/>
              </a:ext>
            </a:extLst>
          </p:cNvPr>
          <p:cNvSpPr>
            <a:spLocks noChangeArrowheads="1"/>
          </p:cNvSpPr>
          <p:nvPr/>
        </p:nvSpPr>
        <p:spPr bwMode="auto">
          <a:xfrm>
            <a:off x="1812492"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10,26</a:t>
            </a: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3505" y="116632"/>
            <a:ext cx="8856663" cy="206210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„Er, der das Wort ist, wurde ein Mensch von Fleisch und Blut und lebte unter uns. Wir sahen seine Herrlichkeit, eine Herrlichkeit voller Gnade und Wahrheit, wie nur er als der einzige Sohn sie besitzt, er, der vom Vater kommt.“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835150" y="5646738"/>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Johannes-Evangelium 1,14</a:t>
            </a:r>
          </a:p>
        </p:txBody>
      </p:sp>
    </p:spTree>
    <p:extLst>
      <p:ext uri="{BB962C8B-B14F-4D97-AF65-F5344CB8AC3E}">
        <p14:creationId xmlns:p14="http://schemas.microsoft.com/office/powerpoint/2010/main" val="3343812523"/>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A1F62A28-E38F-407F-BCA7-C3209B5BD338}"/>
              </a:ext>
            </a:extLst>
          </p:cNvPr>
          <p:cNvSpPr>
            <a:spLocks noChangeArrowheads="1"/>
          </p:cNvSpPr>
          <p:nvPr/>
        </p:nvSpPr>
        <p:spPr bwMode="auto">
          <a:xfrm>
            <a:off x="107950" y="115888"/>
            <a:ext cx="885653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3500" dirty="0">
                <a:solidFill>
                  <a:srgbClr val="FFFFFF"/>
                </a:solidFill>
                <a:latin typeface="Univers LT Std 47 Cn Lt" panose="020B0406020202040204" pitchFamily="34" charset="0"/>
              </a:rPr>
              <a:t>„Du sollst den Herrn, deinen Gott, lieben von ganzem Herzen, mit ganzer Hingabe, mit aller deiner Kraft und mit deinem ganzen Verstand! Und du sollst deine Mitmenschen lieben wie dich selbst.“</a:t>
            </a:r>
            <a:endParaRPr lang="de-CH" altLang="de-DE" sz="3500" dirty="0">
              <a:solidFill>
                <a:srgbClr val="FFFFFF"/>
              </a:solidFill>
              <a:latin typeface="Univers LT Std 47 Cn Lt" panose="020B0406020202040204" pitchFamily="34" charset="0"/>
            </a:endParaRPr>
          </a:p>
        </p:txBody>
      </p:sp>
      <p:sp>
        <p:nvSpPr>
          <p:cNvPr id="25603" name="Rectangle 3">
            <a:extLst>
              <a:ext uri="{FF2B5EF4-FFF2-40B4-BE49-F238E27FC236}">
                <a16:creationId xmlns:a16="http://schemas.microsoft.com/office/drawing/2014/main" xmlns="" id="{D1F6652D-8707-4DB9-A501-BE9FCCED9758}"/>
              </a:ext>
            </a:extLst>
          </p:cNvPr>
          <p:cNvSpPr>
            <a:spLocks noChangeArrowheads="1"/>
          </p:cNvSpPr>
          <p:nvPr/>
        </p:nvSpPr>
        <p:spPr bwMode="auto">
          <a:xfrm>
            <a:off x="169168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10,27</a:t>
            </a:r>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A1F62A28-E38F-407F-BCA7-C3209B5BD338}"/>
              </a:ext>
            </a:extLst>
          </p:cNvPr>
          <p:cNvSpPr>
            <a:spLocks noChangeArrowheads="1"/>
          </p:cNvSpPr>
          <p:nvPr/>
        </p:nvSpPr>
        <p:spPr bwMode="auto">
          <a:xfrm>
            <a:off x="107950" y="115888"/>
            <a:ext cx="8856538"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„Ich habe Lust an der Liebe und nicht am Opfer, an der Erkenntnis Gottes und nicht am Brandopfer.“</a:t>
            </a:r>
          </a:p>
        </p:txBody>
      </p:sp>
      <p:sp>
        <p:nvSpPr>
          <p:cNvPr id="25603" name="Rectangle 3">
            <a:extLst>
              <a:ext uri="{FF2B5EF4-FFF2-40B4-BE49-F238E27FC236}">
                <a16:creationId xmlns:a16="http://schemas.microsoft.com/office/drawing/2014/main" xmlns="" id="{D1F6652D-8707-4DB9-A501-BE9FCCED9758}"/>
              </a:ext>
            </a:extLst>
          </p:cNvPr>
          <p:cNvSpPr>
            <a:spLocks noChangeArrowheads="1"/>
          </p:cNvSpPr>
          <p:nvPr/>
        </p:nvSpPr>
        <p:spPr bwMode="auto">
          <a:xfrm>
            <a:off x="169168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err="1">
                <a:solidFill>
                  <a:srgbClr val="FFFFFF"/>
                </a:solidFill>
                <a:latin typeface="Univers LT Std 47 Cn Lt" panose="020B0406020202040204" pitchFamily="34" charset="0"/>
              </a:rPr>
              <a:t>Hosea</a:t>
            </a:r>
            <a:r>
              <a:rPr lang="de-CH" altLang="de-DE" sz="3600" dirty="0">
                <a:solidFill>
                  <a:srgbClr val="FFFFFF"/>
                </a:solidFill>
                <a:latin typeface="Univers LT Std 47 Cn Lt" panose="020B0406020202040204" pitchFamily="34" charset="0"/>
              </a:rPr>
              <a:t> 6,6</a:t>
            </a:r>
          </a:p>
        </p:txBody>
      </p:sp>
    </p:spTree>
    <p:extLst>
      <p:ext uri="{BB962C8B-B14F-4D97-AF65-F5344CB8AC3E}">
        <p14:creationId xmlns:p14="http://schemas.microsoft.com/office/powerpoint/2010/main" val="4088200070"/>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9C8036AF-364B-490B-95DB-30FDF4CFB7E0}"/>
              </a:ext>
            </a:extLst>
          </p:cNvPr>
          <p:cNvSpPr>
            <a:spLocks noChangeArrowheads="1"/>
          </p:cNvSpPr>
          <p:nvPr/>
        </p:nvSpPr>
        <p:spPr bwMode="auto">
          <a:xfrm>
            <a:off x="142875" y="404813"/>
            <a:ext cx="8821738" cy="1016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„Du hast richtig geantwortet.“</a:t>
            </a:r>
          </a:p>
        </p:txBody>
      </p:sp>
      <p:sp>
        <p:nvSpPr>
          <p:cNvPr id="26627" name="Rectangle 3">
            <a:extLst>
              <a:ext uri="{FF2B5EF4-FFF2-40B4-BE49-F238E27FC236}">
                <a16:creationId xmlns:a16="http://schemas.microsoft.com/office/drawing/2014/main" xmlns="" id="{5CE4F946-6DBD-4FED-B779-71758DA46DAE}"/>
              </a:ext>
            </a:extLst>
          </p:cNvPr>
          <p:cNvSpPr>
            <a:spLocks noChangeArrowheads="1"/>
          </p:cNvSpPr>
          <p:nvPr/>
        </p:nvSpPr>
        <p:spPr bwMode="auto">
          <a:xfrm>
            <a:off x="1835150" y="5877272"/>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10,28</a:t>
            </a:r>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F76520D4-43F2-4EB0-9E0B-59864DC7B778}"/>
              </a:ext>
            </a:extLst>
          </p:cNvPr>
          <p:cNvSpPr>
            <a:spLocks noChangeArrowheads="1"/>
          </p:cNvSpPr>
          <p:nvPr/>
        </p:nvSpPr>
        <p:spPr bwMode="auto">
          <a:xfrm>
            <a:off x="149225" y="404813"/>
            <a:ext cx="8821738" cy="1016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6000">
                <a:solidFill>
                  <a:srgbClr val="FFFFFF"/>
                </a:solidFill>
                <a:latin typeface="Univers LT Std 47 Cn Lt" panose="020B0406020202040204" pitchFamily="34" charset="0"/>
              </a:rPr>
              <a:t>„Tu das, und du wirst leben.“ </a:t>
            </a:r>
            <a:endParaRPr lang="de-CH" altLang="de-DE" sz="6000">
              <a:solidFill>
                <a:srgbClr val="FFFFFF"/>
              </a:solidFill>
              <a:latin typeface="Univers LT Std 47 Cn Lt" panose="020B0406020202040204" pitchFamily="34" charset="0"/>
            </a:endParaRPr>
          </a:p>
        </p:txBody>
      </p:sp>
      <p:sp>
        <p:nvSpPr>
          <p:cNvPr id="27651" name="Rectangle 3">
            <a:extLst>
              <a:ext uri="{FF2B5EF4-FFF2-40B4-BE49-F238E27FC236}">
                <a16:creationId xmlns:a16="http://schemas.microsoft.com/office/drawing/2014/main" xmlns="" id="{D6922C8C-41C4-4F9B-BADF-9119CDAE8775}"/>
              </a:ext>
            </a:extLst>
          </p:cNvPr>
          <p:cNvSpPr>
            <a:spLocks noChangeArrowheads="1"/>
          </p:cNvSpPr>
          <p:nvPr/>
        </p:nvSpPr>
        <p:spPr bwMode="auto">
          <a:xfrm>
            <a:off x="1831120" y="5827933"/>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10,28</a:t>
            </a:r>
          </a:p>
        </p:txBody>
      </p:sp>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93A3A735-B114-4B4E-893B-9C4FB3389D18}"/>
              </a:ext>
            </a:extLst>
          </p:cNvPr>
          <p:cNvSpPr>
            <a:spLocks noChangeArrowheads="1"/>
          </p:cNvSpPr>
          <p:nvPr/>
        </p:nvSpPr>
        <p:spPr bwMode="auto">
          <a:xfrm>
            <a:off x="179388" y="174625"/>
            <a:ext cx="8785225" cy="157003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4800" dirty="0">
                <a:solidFill>
                  <a:srgbClr val="FFFFFF"/>
                </a:solidFill>
                <a:latin typeface="Univers LT Std 47 Cn Lt" panose="020B0406020202040204" pitchFamily="34" charset="0"/>
              </a:rPr>
              <a:t>„Wer meine Gebote und Weisungen befolgt, bewahrt sein Leben.“</a:t>
            </a:r>
            <a:endParaRPr lang="de-CH" altLang="de-DE" sz="4800" dirty="0">
              <a:solidFill>
                <a:srgbClr val="FFFFFF"/>
              </a:solidFill>
              <a:latin typeface="Univers LT Std 47 Cn Lt" panose="020B0406020202040204" pitchFamily="34" charset="0"/>
            </a:endParaRPr>
          </a:p>
        </p:txBody>
      </p:sp>
      <p:sp>
        <p:nvSpPr>
          <p:cNvPr id="28675" name="Rectangle 3">
            <a:extLst>
              <a:ext uri="{FF2B5EF4-FFF2-40B4-BE49-F238E27FC236}">
                <a16:creationId xmlns:a16="http://schemas.microsoft.com/office/drawing/2014/main" xmlns="" id="{BD756A7A-C787-42A5-9602-E0667BD5D3CC}"/>
              </a:ext>
            </a:extLst>
          </p:cNvPr>
          <p:cNvSpPr>
            <a:spLocks noChangeArrowheads="1"/>
          </p:cNvSpPr>
          <p:nvPr/>
        </p:nvSpPr>
        <p:spPr bwMode="auto">
          <a:xfrm>
            <a:off x="1547664"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3. Mose 18,5</a:t>
            </a:r>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1EB5520F-FA82-4F15-9869-0D3446952CA1}"/>
              </a:ext>
            </a:extLst>
          </p:cNvPr>
          <p:cNvSpPr>
            <a:spLocks noChangeArrowheads="1"/>
          </p:cNvSpPr>
          <p:nvPr/>
        </p:nvSpPr>
        <p:spPr bwMode="auto">
          <a:xfrm>
            <a:off x="149225" y="404813"/>
            <a:ext cx="8821738" cy="1016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altLang="de-DE" sz="6000">
                <a:solidFill>
                  <a:srgbClr val="FFFFFF"/>
                </a:solidFill>
                <a:latin typeface="Univers LT Std 47 Cn Lt" panose="020B0406020202040204" pitchFamily="34" charset="0"/>
              </a:rPr>
              <a:t>„Tu das, und du wirst leben.“ </a:t>
            </a:r>
            <a:endParaRPr lang="de-CH" altLang="de-DE" sz="6000">
              <a:solidFill>
                <a:srgbClr val="FFFFFF"/>
              </a:solidFill>
              <a:latin typeface="Univers LT Std 47 Cn Lt" panose="020B0406020202040204" pitchFamily="34" charset="0"/>
            </a:endParaRPr>
          </a:p>
        </p:txBody>
      </p:sp>
      <p:sp>
        <p:nvSpPr>
          <p:cNvPr id="29699" name="Rectangle 3">
            <a:extLst>
              <a:ext uri="{FF2B5EF4-FFF2-40B4-BE49-F238E27FC236}">
                <a16:creationId xmlns:a16="http://schemas.microsoft.com/office/drawing/2014/main" xmlns="" id="{B459C293-9361-404D-B565-6AC307D1E5A5}"/>
              </a:ext>
            </a:extLst>
          </p:cNvPr>
          <p:cNvSpPr>
            <a:spLocks noChangeArrowheads="1"/>
          </p:cNvSpPr>
          <p:nvPr/>
        </p:nvSpPr>
        <p:spPr bwMode="auto">
          <a:xfrm>
            <a:off x="1691680" y="5811837"/>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10,28</a:t>
            </a:r>
          </a:p>
        </p:txBody>
      </p:sp>
    </p:spTree>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B7835345-1940-4CF9-9770-FD76A6AED931}"/>
              </a:ext>
            </a:extLst>
          </p:cNvPr>
          <p:cNvSpPr>
            <a:spLocks noGrp="1" noChangeArrowheads="1"/>
          </p:cNvSpPr>
          <p:nvPr>
            <p:ph type="ctrTitle"/>
          </p:nvPr>
        </p:nvSpPr>
        <p:spPr>
          <a:xfrm>
            <a:off x="179388" y="549275"/>
            <a:ext cx="8856662" cy="763588"/>
          </a:xfrm>
          <a:noFill/>
        </p:spPr>
        <p:txBody>
          <a:bodyPr anchor="t">
            <a:spAutoFit/>
          </a:bodyPr>
          <a:lstStyle/>
          <a:p>
            <a:pPr marL="1117600" indent="-1117600" algn="l" eaLnBrk="1" hangingPunct="1"/>
            <a:r>
              <a:rPr lang="de-CH" altLang="de-DE" sz="5400">
                <a:latin typeface="Univers LT Std 47 Cn Lt" panose="020B0406020202040204" pitchFamily="34" charset="0"/>
              </a:rPr>
              <a:t>III. Eine praktische Hilfestellung</a:t>
            </a:r>
          </a:p>
        </p:txBody>
      </p: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21A24372-6817-4302-AC29-5F478BBBE02C}"/>
              </a:ext>
            </a:extLst>
          </p:cNvPr>
          <p:cNvSpPr>
            <a:spLocks noChangeArrowheads="1"/>
          </p:cNvSpPr>
          <p:nvPr/>
        </p:nvSpPr>
        <p:spPr bwMode="auto">
          <a:xfrm>
            <a:off x="142875" y="188913"/>
            <a:ext cx="8821738" cy="19383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„Der Gesetzeslehrer wollte sich verteidigen.“</a:t>
            </a:r>
          </a:p>
        </p:txBody>
      </p:sp>
      <p:sp>
        <p:nvSpPr>
          <p:cNvPr id="31747" name="Rectangle 3">
            <a:extLst>
              <a:ext uri="{FF2B5EF4-FFF2-40B4-BE49-F238E27FC236}">
                <a16:creationId xmlns:a16="http://schemas.microsoft.com/office/drawing/2014/main" xmlns="" id="{60D4F68A-19D0-460A-AA88-CFD0DD7BA0C2}"/>
              </a:ext>
            </a:extLst>
          </p:cNvPr>
          <p:cNvSpPr>
            <a:spLocks noChangeArrowheads="1"/>
          </p:cNvSpPr>
          <p:nvPr/>
        </p:nvSpPr>
        <p:spPr bwMode="auto">
          <a:xfrm>
            <a:off x="169168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10,29</a:t>
            </a:r>
          </a:p>
        </p:txBody>
      </p:sp>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82593251-A5A8-48EC-B040-69819863710C}"/>
              </a:ext>
            </a:extLst>
          </p:cNvPr>
          <p:cNvSpPr>
            <a:spLocks noChangeArrowheads="1"/>
          </p:cNvSpPr>
          <p:nvPr/>
        </p:nvSpPr>
        <p:spPr bwMode="auto">
          <a:xfrm>
            <a:off x="142875" y="404813"/>
            <a:ext cx="8821738" cy="1016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„Wer ist mein Nächster?“</a:t>
            </a:r>
          </a:p>
        </p:txBody>
      </p:sp>
      <p:sp>
        <p:nvSpPr>
          <p:cNvPr id="32771" name="Rectangle 3">
            <a:extLst>
              <a:ext uri="{FF2B5EF4-FFF2-40B4-BE49-F238E27FC236}">
                <a16:creationId xmlns:a16="http://schemas.microsoft.com/office/drawing/2014/main" xmlns="" id="{94AE1AD9-BD3B-470A-8C01-7B263D1FB5EA}"/>
              </a:ext>
            </a:extLst>
          </p:cNvPr>
          <p:cNvSpPr>
            <a:spLocks noChangeArrowheads="1"/>
          </p:cNvSpPr>
          <p:nvPr/>
        </p:nvSpPr>
        <p:spPr bwMode="auto">
          <a:xfrm>
            <a:off x="1691680" y="5811837"/>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10,29</a:t>
            </a:r>
          </a:p>
        </p:txBody>
      </p:sp>
    </p:spTree>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33794" name="Grafik 2" descr="Ein Bild, das Karte, Text enthält.&#10;&#10;Mit sehr hoher Zuverlässigkeit generierte Beschreibung">
            <a:extLst>
              <a:ext uri="{FF2B5EF4-FFF2-40B4-BE49-F238E27FC236}">
                <a16:creationId xmlns:a16="http://schemas.microsoft.com/office/drawing/2014/main" xmlns="" id="{98664403-F08B-44F4-85BD-1C475C795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950" y="115888"/>
            <a:ext cx="8856663"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Ein Gesetzeslehrer wollte Jesus auf die Probe stellen. »Meister«, fragte er, »was muss ich tun, um das ewige Leben zu bekommen?« Jesus entgegnete: »Was steht im Gesetz? Was liest du dort?«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83515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Lukas-Evangelium 10,25-26</a:t>
            </a:r>
          </a:p>
        </p:txBody>
      </p:sp>
    </p:spTree>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CB1C8B83-5C83-448A-9F30-C89FE40F01FF}"/>
              </a:ext>
            </a:extLst>
          </p:cNvPr>
          <p:cNvSpPr>
            <a:spLocks noChangeArrowheads="1"/>
          </p:cNvSpPr>
          <p:nvPr/>
        </p:nvSpPr>
        <p:spPr bwMode="auto">
          <a:xfrm>
            <a:off x="142875" y="116632"/>
            <a:ext cx="8821738" cy="23082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„Er ging zu ihm hin, goss Öl und Wein auf seine Wunden und verband sie. Dann setzte er ihn auf sein eigenes Reittier, brachte ihn in ein Gasthaus und versorgte ihn mit allem Nötigen.“</a:t>
            </a:r>
          </a:p>
        </p:txBody>
      </p:sp>
      <p:sp>
        <p:nvSpPr>
          <p:cNvPr id="34819" name="Rectangle 3">
            <a:extLst>
              <a:ext uri="{FF2B5EF4-FFF2-40B4-BE49-F238E27FC236}">
                <a16:creationId xmlns:a16="http://schemas.microsoft.com/office/drawing/2014/main" xmlns="" id="{383667B4-6AAC-4F3C-BF05-DC4EAE92AF61}"/>
              </a:ext>
            </a:extLst>
          </p:cNvPr>
          <p:cNvSpPr>
            <a:spLocks noChangeArrowheads="1"/>
          </p:cNvSpPr>
          <p:nvPr/>
        </p:nvSpPr>
        <p:spPr bwMode="auto">
          <a:xfrm>
            <a:off x="1763688"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10,34</a:t>
            </a:r>
          </a:p>
        </p:txBody>
      </p:sp>
    </p:spTree>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A460C005-76DD-4F9E-B3C9-883DF87E2286}"/>
              </a:ext>
            </a:extLst>
          </p:cNvPr>
          <p:cNvSpPr>
            <a:spLocks noChangeArrowheads="1"/>
          </p:cNvSpPr>
          <p:nvPr/>
        </p:nvSpPr>
        <p:spPr bwMode="auto">
          <a:xfrm>
            <a:off x="142875" y="188913"/>
            <a:ext cx="8821738" cy="212407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a:solidFill>
                  <a:srgbClr val="FFFFFF"/>
                </a:solidFill>
                <a:latin typeface="Univers LT Std 47 Cn Lt" panose="020B0406020202040204" pitchFamily="34" charset="0"/>
              </a:rPr>
              <a:t>„Was meinst du? Wer von den dreien ist dem, der unter die Räuber gefallen ist,</a:t>
            </a:r>
            <a:br>
              <a:rPr lang="de-CH" altLang="de-DE" sz="4400">
                <a:solidFill>
                  <a:srgbClr val="FFFFFF"/>
                </a:solidFill>
                <a:latin typeface="Univers LT Std 47 Cn Lt" panose="020B0406020202040204" pitchFamily="34" charset="0"/>
              </a:rPr>
            </a:br>
            <a:r>
              <a:rPr lang="de-CH" altLang="de-DE" sz="4400">
                <a:solidFill>
                  <a:srgbClr val="FFFFFF"/>
                </a:solidFill>
                <a:latin typeface="Univers LT Std 47 Cn Lt" panose="020B0406020202040204" pitchFamily="34" charset="0"/>
              </a:rPr>
              <a:t>der Nächste gewesen?“</a:t>
            </a:r>
          </a:p>
        </p:txBody>
      </p:sp>
      <p:sp>
        <p:nvSpPr>
          <p:cNvPr id="35843" name="Rectangle 3">
            <a:extLst>
              <a:ext uri="{FF2B5EF4-FFF2-40B4-BE49-F238E27FC236}">
                <a16:creationId xmlns:a16="http://schemas.microsoft.com/office/drawing/2014/main" xmlns="" id="{F1D290B9-E064-4E10-977B-142510CFC552}"/>
              </a:ext>
            </a:extLst>
          </p:cNvPr>
          <p:cNvSpPr>
            <a:spLocks noChangeArrowheads="1"/>
          </p:cNvSpPr>
          <p:nvPr/>
        </p:nvSpPr>
        <p:spPr bwMode="auto">
          <a:xfrm>
            <a:off x="183515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10,36</a:t>
            </a:r>
          </a:p>
        </p:txBody>
      </p:sp>
    </p:spTree>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8AB89265-01BF-4C1E-AFC1-71D516ECD419}"/>
              </a:ext>
            </a:extLst>
          </p:cNvPr>
          <p:cNvSpPr>
            <a:spLocks noChangeArrowheads="1"/>
          </p:cNvSpPr>
          <p:nvPr/>
        </p:nvSpPr>
        <p:spPr bwMode="auto">
          <a:xfrm>
            <a:off x="142875" y="188913"/>
            <a:ext cx="8821738" cy="19383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„Der, der Erbarmen mit ihm hatte und ihm geholfen hat.“ </a:t>
            </a:r>
          </a:p>
        </p:txBody>
      </p:sp>
      <p:sp>
        <p:nvSpPr>
          <p:cNvPr id="36867" name="Rectangle 3">
            <a:extLst>
              <a:ext uri="{FF2B5EF4-FFF2-40B4-BE49-F238E27FC236}">
                <a16:creationId xmlns:a16="http://schemas.microsoft.com/office/drawing/2014/main" xmlns="" id="{B54E6AB0-7AB2-46EF-A2D2-F5B0E38909E2}"/>
              </a:ext>
            </a:extLst>
          </p:cNvPr>
          <p:cNvSpPr>
            <a:spLocks noChangeArrowheads="1"/>
          </p:cNvSpPr>
          <p:nvPr/>
        </p:nvSpPr>
        <p:spPr bwMode="auto">
          <a:xfrm>
            <a:off x="1813124"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10,37</a:t>
            </a:r>
          </a:p>
        </p:txBody>
      </p:sp>
    </p:spTree>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DDF1EC67-A159-45D2-850D-97643D3A3FEA}"/>
              </a:ext>
            </a:extLst>
          </p:cNvPr>
          <p:cNvSpPr>
            <a:spLocks noChangeArrowheads="1"/>
          </p:cNvSpPr>
          <p:nvPr/>
        </p:nvSpPr>
        <p:spPr bwMode="auto">
          <a:xfrm>
            <a:off x="142875" y="188913"/>
            <a:ext cx="8821738" cy="1016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„Geh und mach es ebenso!“</a:t>
            </a:r>
          </a:p>
        </p:txBody>
      </p:sp>
      <p:sp>
        <p:nvSpPr>
          <p:cNvPr id="37891" name="Rectangle 3">
            <a:extLst>
              <a:ext uri="{FF2B5EF4-FFF2-40B4-BE49-F238E27FC236}">
                <a16:creationId xmlns:a16="http://schemas.microsoft.com/office/drawing/2014/main" xmlns="" id="{27A1BB77-EF46-4CB6-A29B-F78F69CEA7FB}"/>
              </a:ext>
            </a:extLst>
          </p:cNvPr>
          <p:cNvSpPr>
            <a:spLocks noChangeArrowheads="1"/>
          </p:cNvSpPr>
          <p:nvPr/>
        </p:nvSpPr>
        <p:spPr bwMode="auto">
          <a:xfrm>
            <a:off x="1835150"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10,37</a:t>
            </a:r>
          </a:p>
        </p:txBody>
      </p:sp>
    </p:spTree>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A6DEC00D-29ED-4AB3-9BE7-7EC3B84305CD}"/>
              </a:ext>
            </a:extLst>
          </p:cNvPr>
          <p:cNvSpPr>
            <a:spLocks noGrp="1" noChangeArrowheads="1"/>
          </p:cNvSpPr>
          <p:nvPr>
            <p:ph type="ctrTitle"/>
          </p:nvPr>
        </p:nvSpPr>
        <p:spPr>
          <a:xfrm>
            <a:off x="107950" y="549275"/>
            <a:ext cx="8928100" cy="688975"/>
          </a:xfrm>
          <a:noFill/>
        </p:spPr>
        <p:txBody>
          <a:bodyPr anchor="t">
            <a:spAutoFit/>
          </a:bodyPr>
          <a:lstStyle/>
          <a:p>
            <a:pPr marL="1117600" indent="-1117600" algn="l" eaLnBrk="1" hangingPunct="1"/>
            <a:r>
              <a:rPr lang="de-CH" altLang="de-DE" sz="4800">
                <a:latin typeface="Univers LT Std 47 Cn Lt" panose="020B0406020202040204" pitchFamily="34" charset="0"/>
              </a:rPr>
              <a:t>IV. Wie bekomme ich ewige Leben?</a:t>
            </a:r>
          </a:p>
        </p:txBody>
      </p:sp>
    </p:spTree>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4786" name="Rectangle 2">
            <a:extLst>
              <a:ext uri="{FF2B5EF4-FFF2-40B4-BE49-F238E27FC236}">
                <a16:creationId xmlns:a16="http://schemas.microsoft.com/office/drawing/2014/main" xmlns="" id="{A0B5F7B2-262A-47E5-BF20-9B692D47E55E}"/>
              </a:ext>
            </a:extLst>
          </p:cNvPr>
          <p:cNvSpPr>
            <a:spLocks noGrp="1" noChangeArrowheads="1"/>
          </p:cNvSpPr>
          <p:nvPr>
            <p:ph type="ctrTitle"/>
          </p:nvPr>
        </p:nvSpPr>
        <p:spPr>
          <a:xfrm>
            <a:off x="215900" y="95250"/>
            <a:ext cx="8748713" cy="2124075"/>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DE" altLang="de-DE" dirty="0">
                <a:latin typeface="Univers LT Std 47 Cn Lt" panose="020B0406020202040204" pitchFamily="34" charset="0"/>
                <a:ea typeface="+mn-ea"/>
                <a:cs typeface="+mn-cs"/>
              </a:rPr>
              <a:t>„Wer die Schwachen unterdrückt, beleidigt ihren Schöpfer.</a:t>
            </a:r>
            <a:br>
              <a:rPr lang="de-DE" altLang="de-DE" dirty="0">
                <a:latin typeface="Univers LT Std 47 Cn Lt" panose="020B0406020202040204" pitchFamily="34" charset="0"/>
                <a:ea typeface="+mn-ea"/>
                <a:cs typeface="+mn-cs"/>
              </a:rPr>
            </a:br>
            <a:r>
              <a:rPr lang="de-DE" altLang="de-DE" dirty="0">
                <a:latin typeface="Univers LT Std 47 Cn Lt" panose="020B0406020202040204" pitchFamily="34" charset="0"/>
                <a:ea typeface="+mn-ea"/>
                <a:cs typeface="+mn-cs"/>
              </a:rPr>
              <a:t>Wer Hilflosen beisteht, ehrt ihn.“</a:t>
            </a:r>
            <a:endParaRPr lang="de-CH" altLang="de-DE" dirty="0">
              <a:latin typeface="Univers LT Std 47 Cn Lt" panose="020B0406020202040204" pitchFamily="34" charset="0"/>
              <a:ea typeface="+mn-ea"/>
              <a:cs typeface="+mn-cs"/>
            </a:endParaRPr>
          </a:p>
        </p:txBody>
      </p:sp>
      <p:sp>
        <p:nvSpPr>
          <p:cNvPr id="39939" name="Rectangle 3">
            <a:extLst>
              <a:ext uri="{FF2B5EF4-FFF2-40B4-BE49-F238E27FC236}">
                <a16:creationId xmlns:a16="http://schemas.microsoft.com/office/drawing/2014/main" xmlns="" id="{0F2B9835-0035-480B-B7EE-B58E121C4496}"/>
              </a:ext>
            </a:extLst>
          </p:cNvPr>
          <p:cNvSpPr>
            <a:spLocks noChangeArrowheads="1"/>
          </p:cNvSpPr>
          <p:nvPr/>
        </p:nvSpPr>
        <p:spPr bwMode="auto">
          <a:xfrm>
            <a:off x="2843808" y="5805264"/>
            <a:ext cx="5940425" cy="57943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Sprüche 14,31</a:t>
            </a:r>
          </a:p>
        </p:txBody>
      </p:sp>
    </p:spTree>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4786" name="Rectangle 2">
            <a:extLst>
              <a:ext uri="{FF2B5EF4-FFF2-40B4-BE49-F238E27FC236}">
                <a16:creationId xmlns:a16="http://schemas.microsoft.com/office/drawing/2014/main" xmlns="" id="{A0B5F7B2-262A-47E5-BF20-9B692D47E55E}"/>
              </a:ext>
            </a:extLst>
          </p:cNvPr>
          <p:cNvSpPr>
            <a:spLocks noGrp="1" noChangeArrowheads="1"/>
          </p:cNvSpPr>
          <p:nvPr>
            <p:ph type="ctrTitle"/>
          </p:nvPr>
        </p:nvSpPr>
        <p:spPr>
          <a:xfrm>
            <a:off x="90488" y="44624"/>
            <a:ext cx="8874125" cy="2554545"/>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4000" dirty="0">
                <a:latin typeface="Univers LT Std 47 Cn Lt" panose="020B0406020202040204" pitchFamily="34" charset="0"/>
                <a:ea typeface="+mn-ea"/>
                <a:cs typeface="+mn-cs"/>
              </a:rPr>
              <a:t>„Wir gehen davon aus, dass man aufgrund des Glaubens für gerecht erklärt wird, und zwar unabhängig von Leistungen,</a:t>
            </a:r>
            <a:br>
              <a:rPr lang="de-CH" altLang="de-DE" sz="4000" dirty="0">
                <a:latin typeface="Univers LT Std 47 Cn Lt" panose="020B0406020202040204" pitchFamily="34" charset="0"/>
                <a:ea typeface="+mn-ea"/>
                <a:cs typeface="+mn-cs"/>
              </a:rPr>
            </a:br>
            <a:r>
              <a:rPr lang="de-CH" altLang="de-DE" sz="4000" dirty="0">
                <a:latin typeface="Univers LT Std 47 Cn Lt" panose="020B0406020202040204" pitchFamily="34" charset="0"/>
                <a:ea typeface="+mn-ea"/>
                <a:cs typeface="+mn-cs"/>
              </a:rPr>
              <a:t>wie das Gesetz sie fordert.“</a:t>
            </a:r>
          </a:p>
        </p:txBody>
      </p:sp>
      <p:sp>
        <p:nvSpPr>
          <p:cNvPr id="40963" name="Rectangle 3">
            <a:extLst>
              <a:ext uri="{FF2B5EF4-FFF2-40B4-BE49-F238E27FC236}">
                <a16:creationId xmlns:a16="http://schemas.microsoft.com/office/drawing/2014/main" xmlns="" id="{2B39179A-9934-49C6-89FE-3881C243DB40}"/>
              </a:ext>
            </a:extLst>
          </p:cNvPr>
          <p:cNvSpPr>
            <a:spLocks noChangeArrowheads="1"/>
          </p:cNvSpPr>
          <p:nvPr/>
        </p:nvSpPr>
        <p:spPr bwMode="auto">
          <a:xfrm>
            <a:off x="2771800" y="5733256"/>
            <a:ext cx="5940425" cy="646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Römer-Brief 3,28</a:t>
            </a:r>
          </a:p>
        </p:txBody>
      </p:sp>
    </p:spTree>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4786" name="Rectangle 2">
            <a:extLst>
              <a:ext uri="{FF2B5EF4-FFF2-40B4-BE49-F238E27FC236}">
                <a16:creationId xmlns:a16="http://schemas.microsoft.com/office/drawing/2014/main" xmlns="" id="{A0B5F7B2-262A-47E5-BF20-9B692D47E55E}"/>
              </a:ext>
            </a:extLst>
          </p:cNvPr>
          <p:cNvSpPr>
            <a:spLocks noGrp="1" noChangeArrowheads="1"/>
          </p:cNvSpPr>
          <p:nvPr>
            <p:ph type="ctrTitle"/>
          </p:nvPr>
        </p:nvSpPr>
        <p:spPr>
          <a:xfrm>
            <a:off x="107950" y="115888"/>
            <a:ext cx="8872538" cy="2586037"/>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5400" dirty="0">
                <a:latin typeface="Univers LT Std 47 Cn Lt" panose="020B0406020202040204" pitchFamily="34" charset="0"/>
                <a:ea typeface="+mn-ea"/>
                <a:cs typeface="+mn-cs"/>
              </a:rPr>
              <a:t>„Es ist sein freies Geschenk aufgrund der Erlösung durch</a:t>
            </a:r>
            <a:br>
              <a:rPr lang="de-CH" altLang="de-DE" sz="5400" dirty="0">
                <a:latin typeface="Univers LT Std 47 Cn Lt" panose="020B0406020202040204" pitchFamily="34" charset="0"/>
                <a:ea typeface="+mn-ea"/>
                <a:cs typeface="+mn-cs"/>
              </a:rPr>
            </a:br>
            <a:r>
              <a:rPr lang="de-CH" altLang="de-DE" sz="5400" dirty="0">
                <a:latin typeface="Univers LT Std 47 Cn Lt" panose="020B0406020202040204" pitchFamily="34" charset="0"/>
                <a:ea typeface="+mn-ea"/>
                <a:cs typeface="+mn-cs"/>
              </a:rPr>
              <a:t>Jesus Christus.“</a:t>
            </a:r>
          </a:p>
        </p:txBody>
      </p:sp>
      <p:sp>
        <p:nvSpPr>
          <p:cNvPr id="41987" name="Rectangle 3">
            <a:extLst>
              <a:ext uri="{FF2B5EF4-FFF2-40B4-BE49-F238E27FC236}">
                <a16:creationId xmlns:a16="http://schemas.microsoft.com/office/drawing/2014/main" xmlns="" id="{1DD07668-BEB8-4F5D-BF05-FF7FBBC97931}"/>
              </a:ext>
            </a:extLst>
          </p:cNvPr>
          <p:cNvSpPr>
            <a:spLocks noChangeArrowheads="1"/>
          </p:cNvSpPr>
          <p:nvPr/>
        </p:nvSpPr>
        <p:spPr bwMode="auto">
          <a:xfrm>
            <a:off x="2843808" y="5805264"/>
            <a:ext cx="5940425" cy="646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Römer-Brief 3,24</a:t>
            </a:r>
          </a:p>
        </p:txBody>
      </p:sp>
    </p:spTree>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4786" name="Rectangle 2">
            <a:extLst>
              <a:ext uri="{FF2B5EF4-FFF2-40B4-BE49-F238E27FC236}">
                <a16:creationId xmlns:a16="http://schemas.microsoft.com/office/drawing/2014/main" xmlns="" id="{A0B5F7B2-262A-47E5-BF20-9B692D47E55E}"/>
              </a:ext>
            </a:extLst>
          </p:cNvPr>
          <p:cNvSpPr>
            <a:spLocks noGrp="1" noChangeArrowheads="1"/>
          </p:cNvSpPr>
          <p:nvPr>
            <p:ph type="ctrTitle"/>
          </p:nvPr>
        </p:nvSpPr>
        <p:spPr>
          <a:xfrm>
            <a:off x="135731" y="548680"/>
            <a:ext cx="8872538" cy="923330"/>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5400" dirty="0">
                <a:latin typeface="Univers LT Std 47 Cn Lt" panose="020B0406020202040204" pitchFamily="34" charset="0"/>
                <a:ea typeface="+mn-ea"/>
                <a:cs typeface="+mn-cs"/>
              </a:rPr>
              <a:t>„Tu das, und du wirst leben.“</a:t>
            </a:r>
          </a:p>
        </p:txBody>
      </p:sp>
      <p:sp>
        <p:nvSpPr>
          <p:cNvPr id="41987" name="Rectangle 3">
            <a:extLst>
              <a:ext uri="{FF2B5EF4-FFF2-40B4-BE49-F238E27FC236}">
                <a16:creationId xmlns:a16="http://schemas.microsoft.com/office/drawing/2014/main" xmlns="" id="{1DD07668-BEB8-4F5D-BF05-FF7FBBC97931}"/>
              </a:ext>
            </a:extLst>
          </p:cNvPr>
          <p:cNvSpPr>
            <a:spLocks noChangeArrowheads="1"/>
          </p:cNvSpPr>
          <p:nvPr/>
        </p:nvSpPr>
        <p:spPr bwMode="auto">
          <a:xfrm>
            <a:off x="3043205" y="5805264"/>
            <a:ext cx="5940425" cy="646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10,28</a:t>
            </a:r>
          </a:p>
        </p:txBody>
      </p:sp>
    </p:spTree>
    <p:extLst>
      <p:ext uri="{BB962C8B-B14F-4D97-AF65-F5344CB8AC3E}">
        <p14:creationId xmlns:p14="http://schemas.microsoft.com/office/powerpoint/2010/main" val="2937290819"/>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2738" name="Rectangle 2">
            <a:extLst>
              <a:ext uri="{FF2B5EF4-FFF2-40B4-BE49-F238E27FC236}">
                <a16:creationId xmlns:a16="http://schemas.microsoft.com/office/drawing/2014/main" xmlns="" id="{1C45410B-17B2-4B68-B2C7-A32650B6CC5D}"/>
              </a:ext>
            </a:extLst>
          </p:cNvPr>
          <p:cNvSpPr>
            <a:spLocks noGrp="1" noChangeArrowheads="1"/>
          </p:cNvSpPr>
          <p:nvPr>
            <p:ph type="ctrTitle"/>
          </p:nvPr>
        </p:nvSpPr>
        <p:spPr>
          <a:xfrm>
            <a:off x="107950" y="260350"/>
            <a:ext cx="8101013" cy="2124075"/>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dirty="0">
                <a:latin typeface="Univers LT Std 47 Cn Lt" panose="020B0406020202040204" pitchFamily="34" charset="0"/>
                <a:ea typeface="+mn-ea"/>
                <a:cs typeface="+mn-cs"/>
              </a:rPr>
              <a:t>„Ich bin der Weg, ich bin die Wahrheit, und ich bin das Leben. Zum Vater kommt man nur durch mich.“</a:t>
            </a:r>
          </a:p>
        </p:txBody>
      </p:sp>
      <p:sp>
        <p:nvSpPr>
          <p:cNvPr id="43011" name="Rectangle 3">
            <a:extLst>
              <a:ext uri="{FF2B5EF4-FFF2-40B4-BE49-F238E27FC236}">
                <a16:creationId xmlns:a16="http://schemas.microsoft.com/office/drawing/2014/main" xmlns="" id="{E4AD0F72-E371-4784-9B3B-79B77E22FB6F}"/>
              </a:ext>
            </a:extLst>
          </p:cNvPr>
          <p:cNvSpPr>
            <a:spLocks noChangeArrowheads="1"/>
          </p:cNvSpPr>
          <p:nvPr/>
        </p:nvSpPr>
        <p:spPr bwMode="auto">
          <a:xfrm>
            <a:off x="2843808" y="5805264"/>
            <a:ext cx="5940425" cy="6477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Johannes-Evangelium 14,6</a:t>
            </a:r>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3E6101DF-82BC-4ACB-BFDD-E7556E129340}"/>
              </a:ext>
            </a:extLst>
          </p:cNvPr>
          <p:cNvSpPr>
            <a:spLocks noChangeArrowheads="1"/>
          </p:cNvSpPr>
          <p:nvPr/>
        </p:nvSpPr>
        <p:spPr bwMode="auto">
          <a:xfrm>
            <a:off x="53975" y="116632"/>
            <a:ext cx="9036050" cy="218521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400" dirty="0">
                <a:solidFill>
                  <a:srgbClr val="FFFFFF"/>
                </a:solidFill>
                <a:latin typeface="Univers LT Std 47 Cn Lt" panose="020B0406020202040204" pitchFamily="34" charset="0"/>
              </a:rPr>
              <a:t>Er antwortete: »›Du sollst den Herrn, deinen Gott, lieben von ganzem Herzen, mit ganzer Hingabe, mit aller deiner Kraft und mit deinem ganzen Verstand!‹ Und: ›Du sollst deinen Nächsten lieben wie dich selbst!‹«</a:t>
            </a:r>
          </a:p>
        </p:txBody>
      </p:sp>
      <p:sp>
        <p:nvSpPr>
          <p:cNvPr id="8195" name="Rectangle 3">
            <a:extLst>
              <a:ext uri="{FF2B5EF4-FFF2-40B4-BE49-F238E27FC236}">
                <a16:creationId xmlns:a16="http://schemas.microsoft.com/office/drawing/2014/main" xmlns="" id="{0F56DDD7-F7E4-4B73-8377-A183BBA6F24A}"/>
              </a:ext>
            </a:extLst>
          </p:cNvPr>
          <p:cNvSpPr>
            <a:spLocks noChangeArrowheads="1"/>
          </p:cNvSpPr>
          <p:nvPr/>
        </p:nvSpPr>
        <p:spPr bwMode="auto">
          <a:xfrm>
            <a:off x="1835696"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10,27</a:t>
            </a:r>
          </a:p>
        </p:txBody>
      </p:sp>
    </p:spTree>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4786" name="Rectangle 2">
            <a:extLst>
              <a:ext uri="{FF2B5EF4-FFF2-40B4-BE49-F238E27FC236}">
                <a16:creationId xmlns:a16="http://schemas.microsoft.com/office/drawing/2014/main" xmlns="" id="{A0B5F7B2-262A-47E5-BF20-9B692D47E55E}"/>
              </a:ext>
            </a:extLst>
          </p:cNvPr>
          <p:cNvSpPr>
            <a:spLocks noGrp="1" noChangeArrowheads="1"/>
          </p:cNvSpPr>
          <p:nvPr>
            <p:ph type="ctrTitle"/>
          </p:nvPr>
        </p:nvSpPr>
        <p:spPr>
          <a:xfrm>
            <a:off x="135731" y="404664"/>
            <a:ext cx="8872538" cy="923330"/>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5400" dirty="0">
                <a:latin typeface="Univers LT Std 47 Cn Lt" panose="020B0406020202040204" pitchFamily="34" charset="0"/>
                <a:ea typeface="+mn-ea"/>
                <a:cs typeface="+mn-cs"/>
              </a:rPr>
              <a:t>„Wer ist mein Nächster?“</a:t>
            </a:r>
          </a:p>
        </p:txBody>
      </p:sp>
      <p:sp>
        <p:nvSpPr>
          <p:cNvPr id="41987" name="Rectangle 3">
            <a:extLst>
              <a:ext uri="{FF2B5EF4-FFF2-40B4-BE49-F238E27FC236}">
                <a16:creationId xmlns:a16="http://schemas.microsoft.com/office/drawing/2014/main" xmlns="" id="{1DD07668-BEB8-4F5D-BF05-FF7FBBC97931}"/>
              </a:ext>
            </a:extLst>
          </p:cNvPr>
          <p:cNvSpPr>
            <a:spLocks noChangeArrowheads="1"/>
          </p:cNvSpPr>
          <p:nvPr/>
        </p:nvSpPr>
        <p:spPr bwMode="auto">
          <a:xfrm>
            <a:off x="2843808" y="5733256"/>
            <a:ext cx="5940425" cy="6461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10,29</a:t>
            </a:r>
          </a:p>
        </p:txBody>
      </p:sp>
    </p:spTree>
    <p:extLst>
      <p:ext uri="{BB962C8B-B14F-4D97-AF65-F5344CB8AC3E}">
        <p14:creationId xmlns:p14="http://schemas.microsoft.com/office/powerpoint/2010/main" val="2837371918"/>
      </p:ext>
    </p:extLst>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F28D5AEE-A62E-49F0-BD14-88B4C7AEA6AA}"/>
              </a:ext>
            </a:extLst>
          </p:cNvPr>
          <p:cNvSpPr>
            <a:spLocks noChangeArrowheads="1"/>
          </p:cNvSpPr>
          <p:nvPr/>
        </p:nvSpPr>
        <p:spPr bwMode="auto">
          <a:xfrm>
            <a:off x="142875" y="333375"/>
            <a:ext cx="8821738" cy="101441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a:solidFill>
                  <a:srgbClr val="FFFFFF"/>
                </a:solidFill>
                <a:latin typeface="Univers LT Std 47 Cn Lt" panose="020B0406020202040204" pitchFamily="34" charset="0"/>
              </a:rPr>
              <a:t>„Geh und mach es ebenso!“ </a:t>
            </a:r>
          </a:p>
        </p:txBody>
      </p:sp>
      <p:sp>
        <p:nvSpPr>
          <p:cNvPr id="44035" name="Rectangle 3">
            <a:extLst>
              <a:ext uri="{FF2B5EF4-FFF2-40B4-BE49-F238E27FC236}">
                <a16:creationId xmlns:a16="http://schemas.microsoft.com/office/drawing/2014/main" xmlns="" id="{D6FB47E5-9724-43E1-BA49-D84762DB1304}"/>
              </a:ext>
            </a:extLst>
          </p:cNvPr>
          <p:cNvSpPr>
            <a:spLocks noChangeArrowheads="1"/>
          </p:cNvSpPr>
          <p:nvPr/>
        </p:nvSpPr>
        <p:spPr bwMode="auto">
          <a:xfrm>
            <a:off x="1763688"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Lukas-Evangelium 10,37</a:t>
            </a:r>
          </a:p>
        </p:txBody>
      </p:sp>
    </p:spTree>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2738" name="Rectangle 2">
            <a:extLst>
              <a:ext uri="{FF2B5EF4-FFF2-40B4-BE49-F238E27FC236}">
                <a16:creationId xmlns:a16="http://schemas.microsoft.com/office/drawing/2014/main" xmlns="" id="{1C45410B-17B2-4B68-B2C7-A32650B6CC5D}"/>
              </a:ext>
            </a:extLst>
          </p:cNvPr>
          <p:cNvSpPr>
            <a:spLocks noGrp="1" noChangeArrowheads="1"/>
          </p:cNvSpPr>
          <p:nvPr>
            <p:ph type="ctrTitle"/>
          </p:nvPr>
        </p:nvSpPr>
        <p:spPr>
          <a:xfrm>
            <a:off x="107950" y="115888"/>
            <a:ext cx="8064500" cy="2309812"/>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3600" dirty="0">
                <a:latin typeface="Univers LT Std 47 Cn Lt" panose="020B0406020202040204" pitchFamily="34" charset="0"/>
                <a:ea typeface="+mn-ea"/>
                <a:cs typeface="+mn-cs"/>
              </a:rPr>
              <a:t>„Wer auf mein Wort hört und dem glaubt, der mich gesandt hat, der hat das ewige Leben. Auf ihn kommt keine Verurteilung mehr zu;</a:t>
            </a:r>
            <a:br>
              <a:rPr lang="de-CH" altLang="de-DE" sz="3600" dirty="0">
                <a:latin typeface="Univers LT Std 47 Cn Lt" panose="020B0406020202040204" pitchFamily="34" charset="0"/>
                <a:ea typeface="+mn-ea"/>
                <a:cs typeface="+mn-cs"/>
              </a:rPr>
            </a:br>
            <a:r>
              <a:rPr lang="de-CH" altLang="de-DE" sz="3600" dirty="0">
                <a:latin typeface="Univers LT Std 47 Cn Lt" panose="020B0406020202040204" pitchFamily="34" charset="0"/>
                <a:ea typeface="+mn-ea"/>
                <a:cs typeface="+mn-cs"/>
              </a:rPr>
              <a:t>er hat den Schritt vom Tod ins Leben getan.“</a:t>
            </a:r>
          </a:p>
        </p:txBody>
      </p:sp>
      <p:sp>
        <p:nvSpPr>
          <p:cNvPr id="45059" name="Rectangle 3">
            <a:extLst>
              <a:ext uri="{FF2B5EF4-FFF2-40B4-BE49-F238E27FC236}">
                <a16:creationId xmlns:a16="http://schemas.microsoft.com/office/drawing/2014/main" xmlns="" id="{021DC355-77BB-4855-B974-075AA52E9E65}"/>
              </a:ext>
            </a:extLst>
          </p:cNvPr>
          <p:cNvSpPr>
            <a:spLocks noChangeArrowheads="1"/>
          </p:cNvSpPr>
          <p:nvPr/>
        </p:nvSpPr>
        <p:spPr bwMode="auto">
          <a:xfrm>
            <a:off x="2771800" y="5805264"/>
            <a:ext cx="5940425" cy="6477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Johannes-Evangelium 5,24</a:t>
            </a:r>
          </a:p>
        </p:txBody>
      </p:sp>
    </p:spTree>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2738" name="Rectangle 2">
            <a:extLst>
              <a:ext uri="{FF2B5EF4-FFF2-40B4-BE49-F238E27FC236}">
                <a16:creationId xmlns:a16="http://schemas.microsoft.com/office/drawing/2014/main" xmlns="" id="{1C45410B-17B2-4B68-B2C7-A32650B6CC5D}"/>
              </a:ext>
            </a:extLst>
          </p:cNvPr>
          <p:cNvSpPr>
            <a:spLocks noGrp="1" noChangeArrowheads="1"/>
          </p:cNvSpPr>
          <p:nvPr>
            <p:ph type="ctrTitle"/>
          </p:nvPr>
        </p:nvSpPr>
        <p:spPr>
          <a:xfrm>
            <a:off x="107950" y="112663"/>
            <a:ext cx="8928100" cy="2308225"/>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l" eaLnBrk="1" hangingPunct="1">
              <a:lnSpc>
                <a:spcPct val="100000"/>
              </a:lnSpc>
              <a:spcBef>
                <a:spcPct val="50000"/>
              </a:spcBef>
              <a:defRPr/>
            </a:pPr>
            <a:r>
              <a:rPr lang="de-CH" altLang="de-DE" sz="3600" dirty="0">
                <a:latin typeface="Univers LT Std 47 Cn Lt" panose="020B0406020202040204" pitchFamily="34" charset="0"/>
                <a:ea typeface="+mn-ea"/>
                <a:cs typeface="+mn-cs"/>
              </a:rPr>
              <a:t>„Gebt das Heilige nicht den Hunden, werft eure Perlen nicht vor die Schweine! Sie könnten sonst eure Perlen zertrampeln und sich dann gegen euch selbst wenden und euch zerreissen.“</a:t>
            </a:r>
          </a:p>
        </p:txBody>
      </p:sp>
      <p:sp>
        <p:nvSpPr>
          <p:cNvPr id="46083" name="Rectangle 3">
            <a:extLst>
              <a:ext uri="{FF2B5EF4-FFF2-40B4-BE49-F238E27FC236}">
                <a16:creationId xmlns:a16="http://schemas.microsoft.com/office/drawing/2014/main" xmlns="" id="{4479D758-280B-4AAE-9CE0-4C53338266A1}"/>
              </a:ext>
            </a:extLst>
          </p:cNvPr>
          <p:cNvSpPr>
            <a:spLocks noChangeArrowheads="1"/>
          </p:cNvSpPr>
          <p:nvPr/>
        </p:nvSpPr>
        <p:spPr bwMode="auto">
          <a:xfrm>
            <a:off x="2771775" y="5732463"/>
            <a:ext cx="5940425" cy="6477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Matthäus-Evangelium 7,6</a:t>
            </a:r>
          </a:p>
        </p:txBody>
      </p:sp>
    </p:spTree>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xmlns="" id="{1071E6C0-5501-41DD-9867-416C4B13617E}"/>
              </a:ext>
            </a:extLst>
          </p:cNvPr>
          <p:cNvSpPr>
            <a:spLocks noChangeArrowheads="1"/>
          </p:cNvSpPr>
          <p:nvPr/>
        </p:nvSpPr>
        <p:spPr bwMode="auto">
          <a:xfrm>
            <a:off x="45517" y="116632"/>
            <a:ext cx="8558312" cy="255428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„Gott ist für uns; wer kann uns da noch etwas anhaben? Er hat ja nicht einmal seinen eigenen Sohn verschont, sondern hat ihn für uns alle hergegeben. Wird uns</a:t>
            </a:r>
            <a:br>
              <a:rPr lang="de-CH" altLang="de-DE" dirty="0">
                <a:solidFill>
                  <a:srgbClr val="FFFFFF"/>
                </a:solidFill>
                <a:latin typeface="Univers LT Std 47 Cn Lt" panose="020B0406020202040204" pitchFamily="34" charset="0"/>
              </a:rPr>
            </a:br>
            <a:r>
              <a:rPr lang="de-CH" altLang="de-DE" dirty="0">
                <a:solidFill>
                  <a:srgbClr val="FFFFFF"/>
                </a:solidFill>
                <a:latin typeface="Univers LT Std 47 Cn Lt" panose="020B0406020202040204" pitchFamily="34" charset="0"/>
              </a:rPr>
              <a:t>dann zusammen mit seinem Sohn nicht auch alles andere geschenkt werden“</a:t>
            </a:r>
          </a:p>
        </p:txBody>
      </p:sp>
      <p:sp>
        <p:nvSpPr>
          <p:cNvPr id="48131" name="Rectangle 3">
            <a:extLst>
              <a:ext uri="{FF2B5EF4-FFF2-40B4-BE49-F238E27FC236}">
                <a16:creationId xmlns:a16="http://schemas.microsoft.com/office/drawing/2014/main" xmlns="" id="{BDADBE75-DB8E-498E-86AC-4ED21E3DA7C0}"/>
              </a:ext>
            </a:extLst>
          </p:cNvPr>
          <p:cNvSpPr>
            <a:spLocks noChangeArrowheads="1"/>
          </p:cNvSpPr>
          <p:nvPr/>
        </p:nvSpPr>
        <p:spPr bwMode="auto">
          <a:xfrm>
            <a:off x="2915816" y="5805264"/>
            <a:ext cx="5688012" cy="64611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Römer-Brief 8,31-32</a:t>
            </a:r>
          </a:p>
        </p:txBody>
      </p:sp>
    </p:spTree>
  </p:cSld>
  <p:clrMapOvr>
    <a:masterClrMapping/>
  </p:clrMapOvr>
  <p:transition spd="slow">
    <p:wipe dir="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8FE77A88-072A-4AA7-9D35-76E20C65A11F}"/>
              </a:ext>
            </a:extLst>
          </p:cNvPr>
          <p:cNvSpPr>
            <a:spLocks noChangeArrowheads="1"/>
          </p:cNvSpPr>
          <p:nvPr/>
        </p:nvSpPr>
        <p:spPr bwMode="auto">
          <a:xfrm>
            <a:off x="107504" y="188640"/>
            <a:ext cx="871252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„Ich bin das Licht der Welt, wer mir nachfolgt, wird nicht mehr in der Finsternis umherirren, sondern wird das Licht des Lebens haben.“</a:t>
            </a:r>
          </a:p>
        </p:txBody>
      </p:sp>
      <p:sp>
        <p:nvSpPr>
          <p:cNvPr id="49155" name="Rectangle 3">
            <a:extLst>
              <a:ext uri="{FF2B5EF4-FFF2-40B4-BE49-F238E27FC236}">
                <a16:creationId xmlns:a16="http://schemas.microsoft.com/office/drawing/2014/main" xmlns="" id="{5E2DC2ED-DF18-4A0D-B509-AFA5BEB28A86}"/>
              </a:ext>
            </a:extLst>
          </p:cNvPr>
          <p:cNvSpPr>
            <a:spLocks noChangeArrowheads="1"/>
          </p:cNvSpPr>
          <p:nvPr/>
        </p:nvSpPr>
        <p:spPr bwMode="auto">
          <a:xfrm>
            <a:off x="1259632" y="5733256"/>
            <a:ext cx="7345362"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Johannes-Evangelium 8,12</a:t>
            </a:r>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E42F45F3-C214-4CA3-98FA-100C6731254A}"/>
              </a:ext>
            </a:extLst>
          </p:cNvPr>
          <p:cNvSpPr>
            <a:spLocks noChangeArrowheads="1"/>
          </p:cNvSpPr>
          <p:nvPr/>
        </p:nvSpPr>
        <p:spPr bwMode="auto">
          <a:xfrm>
            <a:off x="107950" y="115888"/>
            <a:ext cx="885653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»Du hast richtig geantwortet«, sagte Jesus. »Tu das, und du wirst leben.« Der Gesetzeslehrer wollte sich verteidigen; deshalb fragte er: »Und wer ist mein Nächster?«</a:t>
            </a:r>
          </a:p>
        </p:txBody>
      </p:sp>
      <p:sp>
        <p:nvSpPr>
          <p:cNvPr id="9219" name="Rectangle 3">
            <a:extLst>
              <a:ext uri="{FF2B5EF4-FFF2-40B4-BE49-F238E27FC236}">
                <a16:creationId xmlns:a16="http://schemas.microsoft.com/office/drawing/2014/main" xmlns="" id="{9B33F060-D1E5-4903-A95B-8F83E99BF587}"/>
              </a:ext>
            </a:extLst>
          </p:cNvPr>
          <p:cNvSpPr>
            <a:spLocks noChangeArrowheads="1"/>
          </p:cNvSpPr>
          <p:nvPr/>
        </p:nvSpPr>
        <p:spPr bwMode="auto">
          <a:xfrm>
            <a:off x="1691680" y="5733256"/>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10,28-29</a:t>
            </a: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EDE47B85-A2BE-4FFA-8CC1-EF2EF073CFE2}"/>
              </a:ext>
            </a:extLst>
          </p:cNvPr>
          <p:cNvSpPr>
            <a:spLocks noChangeArrowheads="1"/>
          </p:cNvSpPr>
          <p:nvPr/>
        </p:nvSpPr>
        <p:spPr bwMode="auto">
          <a:xfrm>
            <a:off x="35496" y="44624"/>
            <a:ext cx="8856663" cy="255587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Daraufhin erzählte Jesus folgende Geschichte: »Ein Mann ging von Jerusalem nach Jericho hinunter. Unterwegs wurde er von Räubern überfallen. Sie plünderten ihn bis aufs Hemd aus, schlugen ihn zusammen und liessen ihn halbtot liegen; dann machten sie sich davon.</a:t>
            </a:r>
          </a:p>
        </p:txBody>
      </p:sp>
      <p:sp>
        <p:nvSpPr>
          <p:cNvPr id="11267" name="Rectangle 3">
            <a:extLst>
              <a:ext uri="{FF2B5EF4-FFF2-40B4-BE49-F238E27FC236}">
                <a16:creationId xmlns:a16="http://schemas.microsoft.com/office/drawing/2014/main" xmlns="" id="{A23BA551-2790-46A6-B270-9BA0F27772D0}"/>
              </a:ext>
            </a:extLst>
          </p:cNvPr>
          <p:cNvSpPr>
            <a:spLocks noChangeArrowheads="1"/>
          </p:cNvSpPr>
          <p:nvPr/>
        </p:nvSpPr>
        <p:spPr bwMode="auto">
          <a:xfrm>
            <a:off x="1619672" y="5733256"/>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10,30</a:t>
            </a: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57BCEFEF-A8C6-4C3E-86BE-4A363AC6D8E2}"/>
              </a:ext>
            </a:extLst>
          </p:cNvPr>
          <p:cNvSpPr>
            <a:spLocks noChangeArrowheads="1"/>
          </p:cNvSpPr>
          <p:nvPr/>
        </p:nvSpPr>
        <p:spPr bwMode="auto">
          <a:xfrm>
            <a:off x="107727" y="34876"/>
            <a:ext cx="892854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Zufällig kam ein Priester denselben Weg herab. Er sah den Mann liegen, machte einen Bogen um ihn und ging weiter. Genauso verhielt sich ein Levit, der dort vorbeikam und den Mann liegen sah; auch er machte einen Bogen um</a:t>
            </a:r>
            <a:br>
              <a:rPr lang="de-CH" altLang="de-DE" dirty="0">
                <a:solidFill>
                  <a:srgbClr val="FFFFFF"/>
                </a:solidFill>
                <a:latin typeface="Univers LT Std 47 Cn Lt" panose="020B0406020202040204" pitchFamily="34" charset="0"/>
              </a:rPr>
            </a:br>
            <a:r>
              <a:rPr lang="de-CH" altLang="de-DE" dirty="0">
                <a:solidFill>
                  <a:srgbClr val="FFFFFF"/>
                </a:solidFill>
                <a:latin typeface="Univers LT Std 47 Cn Lt" panose="020B0406020202040204" pitchFamily="34" charset="0"/>
              </a:rPr>
              <a:t>ihn und ging weiter.</a:t>
            </a:r>
          </a:p>
        </p:txBody>
      </p:sp>
      <p:sp>
        <p:nvSpPr>
          <p:cNvPr id="12291" name="Rectangle 3">
            <a:extLst>
              <a:ext uri="{FF2B5EF4-FFF2-40B4-BE49-F238E27FC236}">
                <a16:creationId xmlns:a16="http://schemas.microsoft.com/office/drawing/2014/main" xmlns="" id="{12B5C2A2-ED9D-4798-94FE-E15C0299D41D}"/>
              </a:ext>
            </a:extLst>
          </p:cNvPr>
          <p:cNvSpPr>
            <a:spLocks noChangeArrowheads="1"/>
          </p:cNvSpPr>
          <p:nvPr/>
        </p:nvSpPr>
        <p:spPr bwMode="auto">
          <a:xfrm>
            <a:off x="1835696"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a:solidFill>
                  <a:srgbClr val="FFFFFF"/>
                </a:solidFill>
                <a:latin typeface="Univers LT Std 47 Cn Lt" panose="020B0406020202040204" pitchFamily="34" charset="0"/>
              </a:rPr>
              <a:t>Lukas-Evangelium 10,31-32</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A7820859-C4CB-45DA-BF9F-E3F1CB954100}"/>
              </a:ext>
            </a:extLst>
          </p:cNvPr>
          <p:cNvSpPr>
            <a:spLocks noChangeArrowheads="1"/>
          </p:cNvSpPr>
          <p:nvPr/>
        </p:nvSpPr>
        <p:spPr bwMode="auto">
          <a:xfrm>
            <a:off x="107950" y="115888"/>
            <a:ext cx="8785225"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Schliesslich kam ein Samariter, der auf der Reise war, dort vorbei. Als er den Mann sah, hatte er Mitleid mit ihm. Er ging zu ihm hin, goss Öl und Wein auf seine Wunden und verband sie. Dann setzte er ihn auf sein eigenes Reittier, brachte ihn in ein Gasthaus und versorgte ihn mit allem Nötigen.</a:t>
            </a:r>
          </a:p>
        </p:txBody>
      </p:sp>
      <p:sp>
        <p:nvSpPr>
          <p:cNvPr id="14339" name="Rectangle 3">
            <a:extLst>
              <a:ext uri="{FF2B5EF4-FFF2-40B4-BE49-F238E27FC236}">
                <a16:creationId xmlns:a16="http://schemas.microsoft.com/office/drawing/2014/main" xmlns="" id="{10FC22EF-9904-4AD9-9D37-6A0FE87ECC6F}"/>
              </a:ext>
            </a:extLst>
          </p:cNvPr>
          <p:cNvSpPr>
            <a:spLocks noChangeArrowheads="1"/>
          </p:cNvSpPr>
          <p:nvPr/>
        </p:nvSpPr>
        <p:spPr bwMode="auto">
          <a:xfrm>
            <a:off x="1619672"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10,33-34</a:t>
            </a:r>
          </a:p>
        </p:txBody>
      </p:sp>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69F50A7A-413F-4C88-A4E7-59F26F2C6A01}"/>
              </a:ext>
            </a:extLst>
          </p:cNvPr>
          <p:cNvSpPr>
            <a:spLocks noChangeArrowheads="1"/>
          </p:cNvSpPr>
          <p:nvPr/>
        </p:nvSpPr>
        <p:spPr bwMode="auto">
          <a:xfrm>
            <a:off x="34925" y="44450"/>
            <a:ext cx="8857555"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Am nächsten Morgen nahm er zwei Denare aus seinem Beutel und gab sie dem Wirt. ›Sorge für ihn!‹, sagte er. ›Und sollte das Geld nicht ausreichen, werde ich dir den Rest bezahlen, wenn ich auf der Rückreise</a:t>
            </a:r>
            <a:br>
              <a:rPr lang="de-CH" altLang="de-DE" dirty="0">
                <a:solidFill>
                  <a:srgbClr val="FFFFFF"/>
                </a:solidFill>
                <a:latin typeface="Univers LT Std 47 Cn Lt" panose="020B0406020202040204" pitchFamily="34" charset="0"/>
              </a:rPr>
            </a:br>
            <a:r>
              <a:rPr lang="de-CH" altLang="de-DE" dirty="0">
                <a:solidFill>
                  <a:srgbClr val="FFFFFF"/>
                </a:solidFill>
                <a:latin typeface="Univers LT Std 47 Cn Lt" panose="020B0406020202040204" pitchFamily="34" charset="0"/>
              </a:rPr>
              <a:t>hier vorbeikomme.‹«</a:t>
            </a:r>
          </a:p>
        </p:txBody>
      </p:sp>
      <p:sp>
        <p:nvSpPr>
          <p:cNvPr id="15363" name="Rectangle 3">
            <a:extLst>
              <a:ext uri="{FF2B5EF4-FFF2-40B4-BE49-F238E27FC236}">
                <a16:creationId xmlns:a16="http://schemas.microsoft.com/office/drawing/2014/main" xmlns="" id="{FE590636-F7E8-464E-B569-37CBAC652FE7}"/>
              </a:ext>
            </a:extLst>
          </p:cNvPr>
          <p:cNvSpPr>
            <a:spLocks noChangeArrowheads="1"/>
          </p:cNvSpPr>
          <p:nvPr/>
        </p:nvSpPr>
        <p:spPr bwMode="auto">
          <a:xfrm>
            <a:off x="1835696" y="5805264"/>
            <a:ext cx="7129463" cy="6413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3600" dirty="0">
                <a:solidFill>
                  <a:srgbClr val="FFFFFF"/>
                </a:solidFill>
                <a:latin typeface="Univers LT Std 47 Cn Lt" panose="020B0406020202040204" pitchFamily="34" charset="0"/>
              </a:rPr>
              <a:t>Lukas-Evangelium 10,35</a:t>
            </a:r>
          </a:p>
        </p:txBody>
      </p:sp>
    </p:spTree>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1081</Words>
  <Application>Microsoft Office PowerPoint</Application>
  <PresentationFormat>Bildschirmpräsentation (4:3)</PresentationFormat>
  <Paragraphs>86</Paragraphs>
  <Slides>46</Slides>
  <Notes>0</Notes>
  <HiddenSlides>0</HiddenSlides>
  <MMClips>0</MMClips>
  <ScaleCrop>false</ScaleCrop>
  <HeadingPairs>
    <vt:vector size="4" baseType="variant">
      <vt:variant>
        <vt:lpstr>Design</vt:lpstr>
      </vt:variant>
      <vt:variant>
        <vt:i4>2</vt:i4>
      </vt:variant>
      <vt:variant>
        <vt:lpstr>Folientitel</vt:lpstr>
      </vt:variant>
      <vt:variant>
        <vt:i4>46</vt:i4>
      </vt:variant>
    </vt:vector>
  </HeadingPairs>
  <TitlesOfParts>
    <vt:vector size="48" baseType="lpstr">
      <vt:lpstr>01072134</vt:lpstr>
      <vt:lpstr>1_01072134</vt:lpstr>
      <vt:lpstr>Jeder dein Nächster?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 allerwichtigste Frage</vt:lpstr>
      <vt:lpstr>PowerPoint-Präsentation</vt:lpstr>
      <vt:lpstr>„Die Ungerechten werden an den Ort der ewigen Strafe gehen, die Gerechten aber werden ins ewige Leben eingehen.“</vt:lpstr>
      <vt:lpstr>„Der Tod? Man sollte Angst haben vor dem Leben, ja, aber vor dem Tod doch nicht. Da weiss man doch nichts mehr. Da ist's doch aus. Sie glauben doch nicht, dass nachher etwas kommt? Ah bah, so ein Quatsch. Fürchterlich. Da kann man doch nicht daran glauben, dass die oben da alle rumfliegen. Gibt's ja gar nicht."</vt:lpstr>
      <vt:lpstr>PowerPoint-Präsentation</vt:lpstr>
      <vt:lpstr>PowerPoint-Präsentation</vt:lpstr>
      <vt:lpstr>II.  Eine treffende Antwort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III. Eine praktische Hilfestellung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IV. Wie bekomme ich ewige Leben?</vt:lpstr>
      <vt:lpstr>„Wer die Schwachen unterdrückt, beleidigt ihren Schöpfer. Wer Hilflosen beisteht, ehrt ihn.“</vt:lpstr>
      <vt:lpstr>„Wir gehen davon aus, dass man aufgrund des Glaubens für gerecht erklärt wird, und zwar unabhängig von Leistungen, wie das Gesetz sie fordert.“</vt:lpstr>
      <vt:lpstr>„Es ist sein freies Geschenk aufgrund der Erlösung durch Jesus Christus.“</vt:lpstr>
      <vt:lpstr>„Tu das, und du wirst leben.“</vt:lpstr>
      <vt:lpstr>„Ich bin der Weg, ich bin die Wahrheit, und ich bin das Leben. Zum Vater kommt man nur durch mich.“</vt:lpstr>
      <vt:lpstr>„Wer ist mein Nächster?“</vt:lpstr>
      <vt:lpstr>PowerPoint-Präsentation</vt:lpstr>
      <vt:lpstr>„Wer auf mein Wort hört und dem glaubt, der mich gesandt hat, der hat das ewige Leben. Auf ihn kommt keine Verurteilung mehr zu; er hat den Schritt vom Tod ins Leben getan.“</vt:lpstr>
      <vt:lpstr>„Gebt das Heilige nicht den Hunden, werft eure Perlen nicht vor die Schweine! Sie könnten sonst eure Perlen zertrampeln und sich dann gegen euch selbst wenden und euch zerreissen.“</vt:lpstr>
      <vt:lpstr>Schlussgedanke</vt:lpstr>
      <vt:lpstr>PowerPoint-Präsentation</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1/7 - Jeder dein Nächster? - Folien</dc:title>
  <dc:subject/>
  <dc:creator>Jürg Birnstiel</dc:creator>
  <cp:keywords/>
  <dc:description/>
  <cp:lastModifiedBy>Me</cp:lastModifiedBy>
  <cp:revision>1151</cp:revision>
  <cp:lastPrinted>1601-01-01T00:00:00Z</cp:lastPrinted>
  <dcterms:created xsi:type="dcterms:W3CDTF">2005-04-13T18:10:29Z</dcterms:created>
  <dcterms:modified xsi:type="dcterms:W3CDTF">2018-11-27T09:30:51Z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