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9"/>
  </p:notesMasterIdLst>
  <p:handoutMasterIdLst>
    <p:handoutMasterId r:id="rId20"/>
  </p:handoutMasterIdLst>
  <p:sldIdLst>
    <p:sldId id="735" r:id="rId2"/>
    <p:sldId id="1089" r:id="rId3"/>
    <p:sldId id="1088" r:id="rId4"/>
    <p:sldId id="1092" r:id="rId5"/>
    <p:sldId id="1090" r:id="rId6"/>
    <p:sldId id="1031" r:id="rId7"/>
    <p:sldId id="1077" r:id="rId8"/>
    <p:sldId id="1078" r:id="rId9"/>
    <p:sldId id="1079" r:id="rId10"/>
    <p:sldId id="1080" r:id="rId11"/>
    <p:sldId id="1081" r:id="rId12"/>
    <p:sldId id="1087" r:id="rId13"/>
    <p:sldId id="1083" r:id="rId14"/>
    <p:sldId id="1084" r:id="rId15"/>
    <p:sldId id="1085" r:id="rId16"/>
    <p:sldId id="1086" r:id="rId17"/>
    <p:sldId id="1091" r:id="rId1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7181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7137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4375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3239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42734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789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5970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8877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2383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6615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4932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0141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431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5517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7795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3562"/>
            <a:ext cx="8858067" cy="1569660"/>
          </a:xfrm>
        </p:spPr>
        <p:txBody>
          <a:bodyPr wrap="square">
            <a:spAutoFit/>
          </a:bodyPr>
          <a:lstStyle/>
          <a:p>
            <a:pPr algn="l"/>
            <a:r>
              <a:rPr lang="de-CH" altLang="de-DE" sz="9600" dirty="0">
                <a:solidFill>
                  <a:schemeClr val="tx1"/>
                </a:solidFill>
                <a:effectLst/>
                <a:latin typeface="Source Sans Pro SemiBold" panose="020B0603030403020204" pitchFamily="34" charset="0"/>
                <a:ea typeface="Source Sans Pro SemiBold" panose="020B0603030403020204" pitchFamily="34" charset="0"/>
              </a:rPr>
              <a:t>Das Evangelium</a:t>
            </a:r>
            <a:endParaRPr lang="de-DE" altLang="de-DE" sz="9600" dirty="0">
              <a:solidFill>
                <a:schemeClr val="tx1"/>
              </a:solidFill>
              <a:effectLst/>
              <a:latin typeface="Source Sans Pro SemiBold" panose="020B0603030403020204" pitchFamily="34" charset="0"/>
              <a:ea typeface="Source Sans Pro SemiBold" panose="020B0603030403020204" pitchFamily="34" charset="0"/>
            </a:endParaRPr>
          </a:p>
        </p:txBody>
      </p:sp>
      <p:sp>
        <p:nvSpPr>
          <p:cNvPr id="3" name="Rectangle 2">
            <a:extLst>
              <a:ext uri="{FF2B5EF4-FFF2-40B4-BE49-F238E27FC236}">
                <a16:creationId xmlns:a16="http://schemas.microsoft.com/office/drawing/2014/main" xmlns="" id="{60648EBD-4C62-4BC1-97F5-86C00AAAEFE0}"/>
              </a:ext>
            </a:extLst>
          </p:cNvPr>
          <p:cNvSpPr txBox="1">
            <a:spLocks noChangeArrowheads="1"/>
          </p:cNvSpPr>
          <p:nvPr/>
        </p:nvSpPr>
        <p:spPr bwMode="auto">
          <a:xfrm>
            <a:off x="2783632" y="3573016"/>
            <a:ext cx="885806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kern="0" dirty="0">
                <a:solidFill>
                  <a:schemeClr val="tx1"/>
                </a:solidFill>
                <a:effectLst/>
                <a:latin typeface="Source Sans Pro SemiBold" panose="020B0603030403020204" pitchFamily="34" charset="0"/>
                <a:ea typeface="Source Sans Pro SemiBold" panose="020B0603030403020204" pitchFamily="34" charset="0"/>
              </a:rPr>
              <a:t>Die Botschaft der Rettung!</a:t>
            </a:r>
            <a:endParaRPr lang="de-DE" altLang="de-DE" kern="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528048" y="6053226"/>
            <a:ext cx="5251908"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Richard Dawkins: Der Gotteswahn, S.251-252</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263352" y="404664"/>
            <a:ext cx="11305256"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«Weil ich mit meiner Vernunft gelernt habe, Monist zu sein, während ich gleichzeitig als Mensch auch ein Tier bin, bei dem sich in der Evolution dualistische Instinkte entwickelt haben.»</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396519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384032" y="6093296"/>
            <a:ext cx="5323916"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Richard Dawkins: Der Gotteswahn, S.251-252</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258676" y="188640"/>
            <a:ext cx="11161240"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«Der Gedanke, dass hinter meinen Augen ein Ich steckt, das zumindest im Roman in einen anderen Kopf wandern kann, ist in mir und jedem anderen Menschen tief verwurzelt – ganz gleich, wie stark wir intellektuell den Monismus bevorzugen.»</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181058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57480" y="2471658"/>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Prediger 3,11</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407368" y="332656"/>
            <a:ext cx="8938344"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6600" dirty="0">
                <a:solidFill>
                  <a:schemeClr val="tx1"/>
                </a:solidFill>
                <a:effectLst/>
                <a:latin typeface="Source Sans Pro SemiBold" panose="020B0603030403020204" pitchFamily="34" charset="0"/>
                <a:ea typeface="Source Sans Pro SemiBold" panose="020B0603030403020204" pitchFamily="34" charset="0"/>
              </a:rPr>
              <a:t>„Gott hat die Ewigkeit in ihr Herz gelegt.“</a:t>
            </a:r>
            <a:endParaRPr lang="de-DE" altLang="de-DE" sz="66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329941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005064"/>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Römer-Brief 1,20</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191344" y="332656"/>
            <a:ext cx="11593288"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«Gottes unsichtbares Wesen – das ist seine ewige Kraft und Gottheit – wird seit der Schöpfung der Welt, wenn man es wahrnimmt, ersehen an seinen Werken, sodass sie keine Entschuldigung haben.»</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389577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324468"/>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Johannes-Evangelium 3,16</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263352" y="332656"/>
            <a:ext cx="10801200" cy="280076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„Gott hat die Welt so geliebt, dass er seinen eigenen Sohn gab, auf dass alle, die an ihn glauben, nicht verloren werden, sondern das ewige Leben haben.“</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1332613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4797152"/>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Kolosser-Brief 2,14</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191344" y="332656"/>
            <a:ext cx="11665296"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«Den Schuldschein, der auf unseren Namen ausgestellt war und dessen Inhalt uns anklagte, weil wir die Forderungen des Gesetzes nicht erfüllt hatten, hat er für nicht mehr gültig erklärt. Er hat ihn ans Kreuz genagelt und</a:t>
            </a:r>
            <a:br>
              <a:rPr lang="de-CH" altLang="de-DE" sz="4400" dirty="0">
                <a:solidFill>
                  <a:schemeClr val="tx1"/>
                </a:solidFill>
                <a:effectLst/>
                <a:latin typeface="Source Sans Pro SemiBold" panose="020B0603030403020204" pitchFamily="34" charset="0"/>
                <a:ea typeface="Source Sans Pro SemiBold" panose="020B0603030403020204" pitchFamily="34" charset="0"/>
              </a:rPr>
            </a:br>
            <a:r>
              <a:rPr lang="de-CH" altLang="de-DE" sz="4400" dirty="0">
                <a:solidFill>
                  <a:schemeClr val="tx1"/>
                </a:solidFill>
                <a:effectLst/>
                <a:latin typeface="Source Sans Pro SemiBold" panose="020B0603030403020204" pitchFamily="34" charset="0"/>
                <a:ea typeface="Source Sans Pro SemiBold" panose="020B0603030403020204" pitchFamily="34" charset="0"/>
              </a:rPr>
              <a:t>damit für immer beseitigt.»</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1751509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4437112"/>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Römer-Brief 5,18</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119336" y="455186"/>
            <a:ext cx="11737304"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„Wie durch die Sünde des Einen </a:t>
            </a:r>
            <a:r>
              <a:rPr lang="de-CH" altLang="de-DE" sz="2800" dirty="0">
                <a:solidFill>
                  <a:srgbClr val="FFFF00"/>
                </a:solidFill>
                <a:effectLst/>
                <a:latin typeface="Source Sans Pro SemiBold" panose="020B0603030403020204" pitchFamily="34" charset="0"/>
                <a:ea typeface="Source Sans Pro SemiBold" panose="020B0603030403020204" pitchFamily="34" charset="0"/>
              </a:rPr>
              <a:t>(Adam) </a:t>
            </a:r>
            <a:r>
              <a:rPr lang="de-CH" altLang="de-DE" sz="4400" dirty="0">
                <a:solidFill>
                  <a:schemeClr val="tx1"/>
                </a:solidFill>
                <a:effectLst/>
                <a:latin typeface="Source Sans Pro SemiBold" panose="020B0603030403020204" pitchFamily="34" charset="0"/>
                <a:ea typeface="Source Sans Pro SemiBold" panose="020B0603030403020204" pitchFamily="34" charset="0"/>
              </a:rPr>
              <a:t>die Verdammnis über alle Menschen gekommen ist, so ist auch durch die Gerechtigkeit des Einen </a:t>
            </a:r>
            <a:r>
              <a:rPr lang="de-CH" altLang="de-DE" sz="2800" dirty="0">
                <a:solidFill>
                  <a:srgbClr val="FFFF00"/>
                </a:solidFill>
                <a:effectLst/>
                <a:latin typeface="Source Sans Pro SemiBold" panose="020B0603030403020204" pitchFamily="34" charset="0"/>
                <a:ea typeface="Source Sans Pro SemiBold" panose="020B0603030403020204" pitchFamily="34" charset="0"/>
              </a:rPr>
              <a:t>(Jesus) </a:t>
            </a:r>
            <a:r>
              <a:rPr lang="de-CH" altLang="de-DE" sz="4400" dirty="0">
                <a:solidFill>
                  <a:schemeClr val="tx1"/>
                </a:solidFill>
                <a:effectLst/>
                <a:latin typeface="Source Sans Pro SemiBold" panose="020B0603030403020204" pitchFamily="34" charset="0"/>
                <a:ea typeface="Source Sans Pro SemiBold" panose="020B0603030403020204" pitchFamily="34" charset="0"/>
              </a:rPr>
              <a:t>für alle Menschen die Rechtfertigung gekommen, die zum Leben führt.“</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1689062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4437112"/>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Römer-Brief 10,12-13</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119336" y="116632"/>
            <a:ext cx="1123324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400" dirty="0">
                <a:solidFill>
                  <a:schemeClr val="tx1"/>
                </a:solidFill>
                <a:effectLst/>
                <a:latin typeface="Source Sans Pro SemiBold" panose="020B0603030403020204" pitchFamily="34" charset="0"/>
                <a:ea typeface="Source Sans Pro SemiBold" panose="020B0603030403020204" pitchFamily="34" charset="0"/>
              </a:rPr>
              <a:t>Ob jemand Jude oder Nichtjude ist, </a:t>
            </a:r>
            <a:r>
              <a:rPr lang="de-DE" altLang="de-DE" sz="4400">
                <a:solidFill>
                  <a:schemeClr val="tx1"/>
                </a:solidFill>
                <a:effectLst/>
                <a:latin typeface="Source Sans Pro SemiBold" panose="020B0603030403020204" pitchFamily="34" charset="0"/>
                <a:ea typeface="Source Sans Pro SemiBold" panose="020B0603030403020204" pitchFamily="34" charset="0"/>
              </a:rPr>
              <a:t>macht keinen </a:t>
            </a:r>
            <a:r>
              <a:rPr lang="de-DE" altLang="de-DE" sz="4400" dirty="0">
                <a:solidFill>
                  <a:schemeClr val="tx1"/>
                </a:solidFill>
                <a:effectLst/>
                <a:latin typeface="Source Sans Pro SemiBold" panose="020B0603030403020204" pitchFamily="34" charset="0"/>
                <a:ea typeface="Source Sans Pro SemiBold" panose="020B0603030403020204" pitchFamily="34" charset="0"/>
              </a:rPr>
              <a:t>Unterschied: Alle haben denselben Herrn, und er lässt alle an seinem Reichtum teilhaben, die ihn im Gebet anrufen. Denn »jeder, der den Namen des Herrn anruft, wird gerettet werden«.</a:t>
            </a:r>
          </a:p>
        </p:txBody>
      </p:sp>
    </p:spTree>
    <p:extLst>
      <p:ext uri="{BB962C8B-B14F-4D97-AF65-F5344CB8AC3E}">
        <p14:creationId xmlns:p14="http://schemas.microsoft.com/office/powerpoint/2010/main" val="213663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032104" y="5445224"/>
            <a:ext cx="4176464" cy="400110"/>
          </a:xfrm>
        </p:spPr>
        <p:txBody>
          <a:bodyPr wrap="square">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Römer-Brief 6,4</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263352" y="527194"/>
            <a:ext cx="11377264" cy="4154984"/>
          </a:xfrm>
        </p:spPr>
        <p:txBody>
          <a:bodyPr wrap="square">
            <a:spAutoFit/>
          </a:bodyPr>
          <a:lstStyle/>
          <a:p>
            <a:pPr algn="l"/>
            <a:r>
              <a:rPr lang="de-DE" altLang="de-DE" sz="4400" dirty="0">
                <a:solidFill>
                  <a:schemeClr val="tx1"/>
                </a:solidFill>
                <a:effectLst/>
                <a:latin typeface="Source Sans Pro SemiBold" panose="020B0603030403020204" pitchFamily="34" charset="0"/>
                <a:ea typeface="Source Sans Pro SemiBold" panose="020B0603030403020204" pitchFamily="34" charset="0"/>
              </a:rPr>
              <a:t>«Durch diese Taufe wurden wir zusammen mit Jesus begraben. Und wie Christus durch die Lebensmacht Gottes, des Vaters, vom Tod auferweckt wurde, so ist uns ein neues Leben geschenkt worden, in dem wir nun auch leben  sollen.»</a:t>
            </a:r>
          </a:p>
        </p:txBody>
      </p:sp>
    </p:spTree>
    <p:extLst>
      <p:ext uri="{BB962C8B-B14F-4D97-AF65-F5344CB8AC3E}">
        <p14:creationId xmlns:p14="http://schemas.microsoft.com/office/powerpoint/2010/main" val="289510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xmlns="" id="{EC1BD327-6CD8-44AE-BCB9-C0F389477DBB}"/>
              </a:ext>
            </a:extLst>
          </p:cNvPr>
          <p:cNvPicPr>
            <a:picLocks noChangeAspect="1"/>
          </p:cNvPicPr>
          <p:nvPr/>
        </p:nvPicPr>
        <p:blipFill>
          <a:blip r:embed="rId3"/>
          <a:stretch>
            <a:fillRect/>
          </a:stretch>
        </p:blipFill>
        <p:spPr>
          <a:xfrm>
            <a:off x="1919536" y="-459432"/>
            <a:ext cx="8060404" cy="6950685"/>
          </a:xfrm>
          <a:prstGeom prst="rect">
            <a:avLst/>
          </a:prstGeom>
        </p:spPr>
      </p:pic>
    </p:spTree>
    <p:extLst>
      <p:ext uri="{BB962C8B-B14F-4D97-AF65-F5344CB8AC3E}">
        <p14:creationId xmlns:p14="http://schemas.microsoft.com/office/powerpoint/2010/main" val="286031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xmlns="" id="{EC1BD327-6CD8-44AE-BCB9-C0F389477DBB}"/>
              </a:ext>
            </a:extLst>
          </p:cNvPr>
          <p:cNvPicPr>
            <a:picLocks noChangeAspect="1"/>
          </p:cNvPicPr>
          <p:nvPr/>
        </p:nvPicPr>
        <p:blipFill>
          <a:blip r:embed="rId3"/>
          <a:stretch>
            <a:fillRect/>
          </a:stretch>
        </p:blipFill>
        <p:spPr>
          <a:xfrm>
            <a:off x="3935760" y="-387424"/>
            <a:ext cx="8060404" cy="6950685"/>
          </a:xfrm>
          <a:prstGeom prst="rect">
            <a:avLst/>
          </a:prstGeom>
        </p:spPr>
      </p:pic>
      <p:sp>
        <p:nvSpPr>
          <p:cNvPr id="3" name="Rectangle 2">
            <a:extLst>
              <a:ext uri="{FF2B5EF4-FFF2-40B4-BE49-F238E27FC236}">
                <a16:creationId xmlns:a16="http://schemas.microsoft.com/office/drawing/2014/main" xmlns="" id="{8F8516E9-819A-4100-B3B9-88394054F4D3}"/>
              </a:ext>
            </a:extLst>
          </p:cNvPr>
          <p:cNvSpPr>
            <a:spLocks noGrp="1" noChangeArrowheads="1"/>
          </p:cNvSpPr>
          <p:nvPr>
            <p:ph type="ctrTitle"/>
          </p:nvPr>
        </p:nvSpPr>
        <p:spPr>
          <a:xfrm>
            <a:off x="195836" y="476671"/>
            <a:ext cx="3523900" cy="3539430"/>
          </a:xfrm>
        </p:spPr>
        <p:txBody>
          <a:bodyPr wrap="square">
            <a:spAutoFit/>
          </a:bodyPr>
          <a:lstStyle/>
          <a:p>
            <a:pPr algn="l"/>
            <a:r>
              <a:rPr lang="de-DE" altLang="de-DE" sz="3200" dirty="0">
                <a:solidFill>
                  <a:schemeClr val="tx1"/>
                </a:solidFill>
                <a:effectLst/>
                <a:latin typeface="Source Sans Pro SemiBold" panose="020B0603030403020204" pitchFamily="34" charset="0"/>
                <a:ea typeface="Source Sans Pro SemiBold" panose="020B0603030403020204" pitchFamily="34" charset="0"/>
              </a:rPr>
              <a:t>„Vor mir steht eine Taufe, mit der ich noch getauft werden muss, und wie schwer ist mir das Herz, bis sie vollzogen ist!“</a:t>
            </a:r>
          </a:p>
        </p:txBody>
      </p:sp>
      <p:sp>
        <p:nvSpPr>
          <p:cNvPr id="4" name="Rectangle 2">
            <a:extLst>
              <a:ext uri="{FF2B5EF4-FFF2-40B4-BE49-F238E27FC236}">
                <a16:creationId xmlns:a16="http://schemas.microsoft.com/office/drawing/2014/main" xmlns="" id="{88973440-B6B2-4C58-8364-245E046154D6}"/>
              </a:ext>
            </a:extLst>
          </p:cNvPr>
          <p:cNvSpPr txBox="1">
            <a:spLocks noChangeArrowheads="1"/>
          </p:cNvSpPr>
          <p:nvPr/>
        </p:nvSpPr>
        <p:spPr bwMode="auto">
          <a:xfrm>
            <a:off x="195836" y="5301208"/>
            <a:ext cx="35239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DE" altLang="de-DE" sz="2000" kern="0" dirty="0">
                <a:solidFill>
                  <a:schemeClr val="tx1"/>
                </a:solidFill>
                <a:effectLst/>
                <a:latin typeface="Source Sans Pro SemiBold" panose="020B0603030403020204" pitchFamily="34" charset="0"/>
                <a:ea typeface="Source Sans Pro SemiBold" panose="020B0603030403020204" pitchFamily="34" charset="0"/>
              </a:rPr>
              <a:t>Lukas-Evangelium 12,50</a:t>
            </a:r>
          </a:p>
        </p:txBody>
      </p:sp>
    </p:spTree>
    <p:extLst>
      <p:ext uri="{BB962C8B-B14F-4D97-AF65-F5344CB8AC3E}">
        <p14:creationId xmlns:p14="http://schemas.microsoft.com/office/powerpoint/2010/main" val="121635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176120" y="3228945"/>
            <a:ext cx="4176464" cy="400110"/>
          </a:xfrm>
        </p:spPr>
        <p:txBody>
          <a:bodyPr wrap="square">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2. Korinther-Brief 5,17</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335360" y="476672"/>
            <a:ext cx="11017224" cy="2123658"/>
          </a:xfrm>
        </p:spPr>
        <p:txBody>
          <a:bodyPr wrap="square">
            <a:spAutoFit/>
          </a:bodyPr>
          <a:lstStyle/>
          <a:p>
            <a:pPr algn="l"/>
            <a:r>
              <a:rPr lang="de-DE" altLang="de-DE" sz="4400" dirty="0">
                <a:solidFill>
                  <a:schemeClr val="tx1"/>
                </a:solidFill>
                <a:effectLst/>
                <a:latin typeface="Source Sans Pro SemiBold" panose="020B0603030403020204" pitchFamily="34" charset="0"/>
                <a:ea typeface="Source Sans Pro SemiBold" panose="020B0603030403020204" pitchFamily="34" charset="0"/>
              </a:rPr>
              <a:t>«Wenn ein Mensch zu Christus gehört, ist er schon »neue Schöpfung«. Was er früher war, ist vorbei; etwas ganz Neues hat begonnen.»</a:t>
            </a:r>
          </a:p>
        </p:txBody>
      </p:sp>
    </p:spTree>
    <p:extLst>
      <p:ext uri="{BB962C8B-B14F-4D97-AF65-F5344CB8AC3E}">
        <p14:creationId xmlns:p14="http://schemas.microsoft.com/office/powerpoint/2010/main" val="298506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744072" y="3252460"/>
            <a:ext cx="4176464" cy="400110"/>
          </a:xfrm>
        </p:spPr>
        <p:txBody>
          <a:bodyPr wrap="square">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1. Mose 1,27</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407368" y="404664"/>
            <a:ext cx="8938344" cy="2800767"/>
          </a:xfrm>
        </p:spPr>
        <p:txBody>
          <a:bodyPr wrap="square">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„Gott schuf den Menschen zu seinem Bilde, zum Bilde Gottes schuf er ihn; und schuf sie als Mann und Frau.“</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509120"/>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1. Mose 3,4-5</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263352" y="260648"/>
            <a:ext cx="11377264" cy="34778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400" dirty="0">
                <a:solidFill>
                  <a:schemeClr val="tx1"/>
                </a:solidFill>
                <a:effectLst/>
                <a:latin typeface="Source Sans Pro SemiBold" panose="020B0603030403020204" pitchFamily="34" charset="0"/>
                <a:ea typeface="Source Sans Pro SemiBold" panose="020B0603030403020204" pitchFamily="34" charset="0"/>
              </a:rPr>
              <a:t>„Die Schlange sprach zur Frau: Ihr werdet keineswegs des Todes sterben, sondern Gott weiss: an dem Tage, da ihr davon esst, werden eure Augen aufgetan, und ihr werdet sein wie Gott und wissen, was gut und böse ist.“</a:t>
            </a:r>
            <a:endParaRPr lang="de-DE" altLang="de-DE" sz="44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80734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888088" y="2636912"/>
            <a:ext cx="4176464"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Prediger 3,11</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407368" y="332656"/>
            <a:ext cx="8938344" cy="212365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6600" dirty="0">
                <a:solidFill>
                  <a:schemeClr val="tx1"/>
                </a:solidFill>
                <a:effectLst/>
                <a:latin typeface="Source Sans Pro SemiBold" panose="020B0603030403020204" pitchFamily="34" charset="0"/>
                <a:ea typeface="Source Sans Pro SemiBold" panose="020B0603030403020204" pitchFamily="34" charset="0"/>
              </a:rPr>
              <a:t>„Gott hat die Ewigkeit in ihr Herz gelegt.“</a:t>
            </a:r>
            <a:endParaRPr lang="de-DE" altLang="de-DE" sz="66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180855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6528048" y="6021288"/>
            <a:ext cx="5179900" cy="40011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2000" dirty="0">
                <a:effectLst/>
                <a:latin typeface="Source Sans Pro SemiBold" panose="020B0603030403020204" pitchFamily="34" charset="0"/>
                <a:ea typeface="Source Sans Pro SemiBold" panose="020B0603030403020204" pitchFamily="34" charset="0"/>
              </a:rPr>
              <a:t>Richard Dawkins: Der Gotteswahn, S.252-253</a:t>
            </a:r>
            <a:endParaRPr lang="de-DE" altLang="de-DE" sz="2000" dirty="0">
              <a:effectLst/>
              <a:latin typeface="Source Sans Pro SemiBold" panose="020B0603030403020204" pitchFamily="34" charset="0"/>
              <a:ea typeface="Source Sans Pro SemiBold" panose="020B0603030403020204" pitchFamily="34" charset="0"/>
            </a:endParaRPr>
          </a:p>
        </p:txBody>
      </p:sp>
      <p:sp>
        <p:nvSpPr>
          <p:cNvPr id="7" name="Rectangle 2"/>
          <p:cNvSpPr>
            <a:spLocks noGrp="1" noChangeArrowheads="1"/>
          </p:cNvSpPr>
          <p:nvPr>
            <p:ph type="ctrTitle"/>
          </p:nvPr>
        </p:nvSpPr>
        <p:spPr>
          <a:xfrm>
            <a:off x="191344" y="260648"/>
            <a:ext cx="11557284" cy="403187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3200" dirty="0">
                <a:solidFill>
                  <a:schemeClr val="tx1"/>
                </a:solidFill>
                <a:effectLst/>
                <a:latin typeface="Source Sans Pro SemiBold" panose="020B0603030403020204" pitchFamily="34" charset="0"/>
                <a:ea typeface="Source Sans Pro SemiBold" panose="020B0603030403020204" pitchFamily="34" charset="0"/>
              </a:rPr>
              <a:t>«Der angeborene Dualismus </a:t>
            </a:r>
            <a:r>
              <a:rPr lang="de-CH" altLang="de-DE" sz="1400" dirty="0">
                <a:solidFill>
                  <a:srgbClr val="FFFF00"/>
                </a:solidFill>
                <a:effectLst/>
                <a:latin typeface="Source Sans Pro SemiBold" panose="020B0603030403020204" pitchFamily="34" charset="0"/>
                <a:ea typeface="Source Sans Pro SemiBold" panose="020B0603030403020204" pitchFamily="34" charset="0"/>
              </a:rPr>
              <a:t>(Körper/Seele – Materie/Geist)</a:t>
            </a:r>
            <a:r>
              <a:rPr lang="de-CH" altLang="de-DE" sz="3200" dirty="0">
                <a:solidFill>
                  <a:schemeClr val="tx1"/>
                </a:solidFill>
                <a:effectLst/>
                <a:latin typeface="Source Sans Pro SemiBold" panose="020B0603030403020204" pitchFamily="34" charset="0"/>
                <a:ea typeface="Source Sans Pro SemiBold" panose="020B0603030403020204" pitchFamily="34" charset="0"/>
              </a:rPr>
              <a:t> und die angeborene Teleologie </a:t>
            </a:r>
            <a:r>
              <a:rPr lang="de-CH" altLang="de-DE" sz="1400" dirty="0">
                <a:solidFill>
                  <a:srgbClr val="FFFF00"/>
                </a:solidFill>
                <a:effectLst/>
                <a:latin typeface="Source Sans Pro SemiBold" panose="020B0603030403020204" pitchFamily="34" charset="0"/>
                <a:ea typeface="Source Sans Pro SemiBold" panose="020B0603030403020204" pitchFamily="34" charset="0"/>
              </a:rPr>
              <a:t>(Bewusstsein, dass wir auf ein Ziel hinleben)</a:t>
            </a:r>
            <a:r>
              <a:rPr lang="de-CH" altLang="de-DE" sz="3200" dirty="0">
                <a:solidFill>
                  <a:schemeClr val="tx1"/>
                </a:solidFill>
                <a:effectLst/>
                <a:latin typeface="Source Sans Pro SemiBold" panose="020B0603030403020204" pitchFamily="34" charset="0"/>
                <a:ea typeface="Source Sans Pro SemiBold" panose="020B0603030403020204" pitchFamily="34" charset="0"/>
              </a:rPr>
              <a:t> schaffen in uns unter geeigneten Bedingungen eine Neigung zur Religion. Unser angeborener Dualismus bereitet uns darauf vor, an eine „Seele“ zu glauben, die kein untrennbarer Bestandteil unseres Körpers ist, sondern nur in ihm wohnt. Dass ein solcher körperloser Geist nach dem Tod des Körpers an einen anderen Ort wandert, kann man sich leicht vorstellen.»</a:t>
            </a:r>
            <a:endParaRPr lang="de-DE" altLang="de-DE" sz="3200" dirty="0">
              <a:solidFill>
                <a:schemeClr val="tx1"/>
              </a:solidFill>
              <a:effectLst/>
              <a:latin typeface="Source Sans Pro SemiBold" panose="020B0603030403020204" pitchFamily="34" charset="0"/>
              <a:ea typeface="Source Sans Pro SemiBold" panose="020B0603030403020204" pitchFamily="34" charset="0"/>
            </a:endParaRPr>
          </a:p>
        </p:txBody>
      </p:sp>
    </p:spTree>
    <p:extLst>
      <p:ext uri="{BB962C8B-B14F-4D97-AF65-F5344CB8AC3E}">
        <p14:creationId xmlns:p14="http://schemas.microsoft.com/office/powerpoint/2010/main" val="414048205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629</Words>
  <Application>Microsoft Office PowerPoint</Application>
  <PresentationFormat>Benutzerdefiniert</PresentationFormat>
  <Paragraphs>49</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Designvorlage 'Berggipfel'</vt:lpstr>
      <vt:lpstr>Das Evangelium</vt:lpstr>
      <vt:lpstr>«Durch diese Taufe wurden wir zusammen mit Jesus begraben. Und wie Christus durch die Lebensmacht Gottes, des Vaters, vom Tod auferweckt wurde, so ist uns ein neues Leben geschenkt worden, in dem wir nun auch leben  sollen.»</vt:lpstr>
      <vt:lpstr>PowerPoint-Präsentation</vt:lpstr>
      <vt:lpstr>„Vor mir steht eine Taufe, mit der ich noch getauft werden muss, und wie schwer ist mir das Herz, bis sie vollzogen ist!“</vt:lpstr>
      <vt:lpstr>«Wenn ein Mensch zu Christus gehört, ist er schon »neue Schöpfung«. Was er früher war, ist vorbei; etwas ganz Neues hat begonnen.»</vt:lpstr>
      <vt:lpstr>„Gott schuf den Menschen zu seinem Bilde, zum Bilde Gottes schuf er ihn; und schuf sie als Mann und Frau.“</vt:lpstr>
      <vt:lpstr>„Die Schlange sprach zur Frau: Ihr werdet keineswegs des Todes sterben, sondern Gott weiss: an dem Tage, da ihr davon esst, werden eure Augen aufgetan, und ihr werdet sein wie Gott und wissen, was gut und böse ist.“</vt:lpstr>
      <vt:lpstr>„Gott hat die Ewigkeit in ihr Herz gelegt.“</vt:lpstr>
      <vt:lpstr>«Der angeborene Dualismus (Körper/Seele – Materie/Geist) und die angeborene Teleologie (Bewusstsein, dass wir auf ein Ziel hinleben) schaffen in uns unter geeigneten Bedingungen eine Neigung zur Religion. Unser angeborener Dualismus bereitet uns darauf vor, an eine „Seele“ zu glauben, die kein untrennbarer Bestandteil unseres Körpers ist, sondern nur in ihm wohnt. Dass ein solcher körperloser Geist nach dem Tod des Körpers an einen anderen Ort wandert, kann man sich leicht vorstellen.»</vt:lpstr>
      <vt:lpstr>«Weil ich mit meiner Vernunft gelernt habe, Monist zu sein, während ich gleichzeitig als Mensch auch ein Tier bin, bei dem sich in der Evolution dualistische Instinkte entwickelt haben.»</vt:lpstr>
      <vt:lpstr>«Der Gedanke, dass hinter meinen Augen ein Ich steckt, das zumindest im Roman in einen anderen Kopf wandern kann, ist in mir und jedem anderen Menschen tief verwurzelt – ganz gleich, wie stark wir intellektuell den Monismus bevorzugen.»</vt:lpstr>
      <vt:lpstr>„Gott hat die Ewigkeit in ihr Herz gelegt.“</vt:lpstr>
      <vt:lpstr>«Gottes unsichtbares Wesen – das ist seine ewige Kraft und Gottheit – wird seit der Schöpfung der Welt, wenn man es wahrnimmt, ersehen an seinen Werken, sodass sie keine Entschuldigung haben.»</vt:lpstr>
      <vt:lpstr>„Gott hat die Welt so geliebt, dass er seinen eigenen Sohn gab, auf dass alle, die an ihn glauben, nicht verloren werden, sondern das ewige Leben haben.“</vt:lpstr>
      <vt:lpstr>«Den Schuldschein, der auf unseren Namen ausgestellt war und dessen Inhalt uns anklagte, weil wir die Forderungen des Gesetzes nicht erfüllt hatten, hat er für nicht mehr gültig erklärt. Er hat ihn ans Kreuz genagelt und damit für immer beseitigt.»</vt:lpstr>
      <vt:lpstr>„Wie durch die Sünde des Einen (Adam) die Verdammnis über alle Menschen gekommen ist, so ist auch durch die Gerechtigkeit des Einen (Jesus) für alle Menschen die Rechtfertigung gekommen, die zum Leben führt.“</vt:lpstr>
      <vt:lpstr>Ob jemand Jude oder Nichtjude ist, macht keinen Unterschied: Alle haben denselben Herrn, und er lässt alle an seinem Reichtum teilhaben, die ihn im Gebet anrufen. Denn »jeder, der den Namen des Herrn anruft, wird gerettet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Evangelium – Die Botschaft der Rettung - Folien</dc:title>
  <dc:creator>Jürg Birnstiel</dc:creator>
  <cp:lastModifiedBy>Me</cp:lastModifiedBy>
  <cp:revision>800</cp:revision>
  <dcterms:created xsi:type="dcterms:W3CDTF">2013-11-12T15:20:47Z</dcterms:created>
  <dcterms:modified xsi:type="dcterms:W3CDTF">2021-02-13T19:26:20Z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