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9"/>
  </p:notesMasterIdLst>
  <p:handoutMasterIdLst>
    <p:handoutMasterId r:id="rId30"/>
  </p:handoutMasterIdLst>
  <p:sldIdLst>
    <p:sldId id="735" r:id="rId2"/>
    <p:sldId id="1138" r:id="rId3"/>
    <p:sldId id="1121" r:id="rId4"/>
    <p:sldId id="1122" r:id="rId5"/>
    <p:sldId id="1123" r:id="rId6"/>
    <p:sldId id="1077" r:id="rId7"/>
    <p:sldId id="1125" r:id="rId8"/>
    <p:sldId id="1126" r:id="rId9"/>
    <p:sldId id="1127" r:id="rId10"/>
    <p:sldId id="1139" r:id="rId11"/>
    <p:sldId id="1140" r:id="rId12"/>
    <p:sldId id="1141" r:id="rId13"/>
    <p:sldId id="962" r:id="rId14"/>
    <p:sldId id="1128" r:id="rId15"/>
    <p:sldId id="1129" r:id="rId16"/>
    <p:sldId id="1130" r:id="rId17"/>
    <p:sldId id="1124" r:id="rId18"/>
    <p:sldId id="1131" r:id="rId19"/>
    <p:sldId id="1132" r:id="rId20"/>
    <p:sldId id="1133" r:id="rId21"/>
    <p:sldId id="1134" r:id="rId22"/>
    <p:sldId id="1135" r:id="rId23"/>
    <p:sldId id="1136" r:id="rId24"/>
    <p:sldId id="1137" r:id="rId25"/>
    <p:sldId id="259" r:id="rId26"/>
    <p:sldId id="1142" r:id="rId27"/>
    <p:sldId id="1143" r:id="rId28"/>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0811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9750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6414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67867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290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8014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9314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464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8823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49299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49469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40229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78367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76100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25927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38660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4870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2982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4842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9846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0922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2213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6613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16632"/>
            <a:ext cx="11665296" cy="2308324"/>
          </a:xfrm>
        </p:spPr>
        <p:txBody>
          <a:bodyPr wrap="square">
            <a:spAutoFit/>
          </a:bodyPr>
          <a:lstStyle/>
          <a:p>
            <a:pPr algn="l"/>
            <a:r>
              <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Gott bereitet die Rettungsaktion vor</a:t>
            </a:r>
          </a:p>
        </p:txBody>
      </p:sp>
      <p:sp>
        <p:nvSpPr>
          <p:cNvPr id="4" name="Rectangle 3">
            <a:extLst>
              <a:ext uri="{FF2B5EF4-FFF2-40B4-BE49-F238E27FC236}">
                <a16:creationId xmlns:a16="http://schemas.microsoft.com/office/drawing/2014/main" xmlns="" id="{211C2E29-58E4-41AF-9002-8C38C1AF365A}"/>
              </a:ext>
            </a:extLst>
          </p:cNvPr>
          <p:cNvSpPr txBox="1">
            <a:spLocks noChangeArrowheads="1"/>
          </p:cNvSpPr>
          <p:nvPr/>
        </p:nvSpPr>
        <p:spPr bwMode="auto">
          <a:xfrm>
            <a:off x="160404" y="5517232"/>
            <a:ext cx="9336360"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sz="2800" kern="0" dirty="0">
                <a:ln w="0">
                  <a:solidFill>
                    <a:schemeClr val="bg1">
                      <a:lumMod val="20000"/>
                      <a:lumOff val="80000"/>
                      <a:alpha val="50000"/>
                    </a:schemeClr>
                  </a:solidFill>
                </a:ln>
                <a:effectLst/>
                <a:latin typeface="Source Sans Pro" panose="020B0503030403020204" pitchFamily="34" charset="0"/>
                <a:ea typeface="Source Sans Pro" panose="020B0503030403020204" pitchFamily="34" charset="0"/>
              </a:rPr>
              <a:t>Serie: </a:t>
            </a:r>
            <a:r>
              <a:rPr lang="de-CH" altLang="de-DE" sz="2800" kern="0" dirty="0">
                <a:ln w="0">
                  <a:solidFill>
                    <a:schemeClr val="bg1">
                      <a:lumMod val="20000"/>
                      <a:lumOff val="80000"/>
                      <a:alpha val="50000"/>
                    </a:schemeClr>
                  </a:solidFill>
                </a:ln>
                <a:effectLst/>
                <a:latin typeface="Source Sans Pro" panose="020B0503030403020204" pitchFamily="34" charset="0"/>
                <a:ea typeface="Source Sans Pro" panose="020B0503030403020204" pitchFamily="34" charset="0"/>
              </a:rPr>
              <a:t>Der schwierige Aufbruch in eine schönere Welt  (2/11)</a:t>
            </a:r>
          </a:p>
          <a:p>
            <a:pPr algn="l"/>
            <a:r>
              <a:rPr lang="de-CH" altLang="de-DE" sz="2800" kern="0">
                <a:ln w="0">
                  <a:solidFill>
                    <a:schemeClr val="bg1">
                      <a:lumMod val="20000"/>
                      <a:lumOff val="80000"/>
                      <a:alpha val="50000"/>
                    </a:schemeClr>
                  </a:solidFill>
                </a:ln>
                <a:effectLst/>
                <a:latin typeface="Source Sans Pro" panose="020B0503030403020204" pitchFamily="34" charset="0"/>
                <a:ea typeface="Source Sans Pro" panose="020B0503030403020204" pitchFamily="34" charset="0"/>
              </a:rPr>
              <a:t>Exodus 2,1-10</a:t>
            </a:r>
            <a:endParaRPr lang="de-CH" altLang="de-DE" sz="2800" kern="0" dirty="0">
              <a:ln w="0">
                <a:solidFill>
                  <a:schemeClr val="bg1">
                    <a:lumMod val="20000"/>
                    <a:lumOff val="80000"/>
                    <a:alpha val="50000"/>
                  </a:schemeClr>
                </a:solidFill>
              </a:ln>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Korinther-Brief 5,7</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93631"/>
            <a:ext cx="6264696" cy="2308324"/>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„Unser Leben hier auf der Erde ist ein Leben des Glaubens, noch nicht ein Leben des Schauens.“</a:t>
            </a:r>
          </a:p>
        </p:txBody>
      </p:sp>
    </p:spTree>
    <p:extLst>
      <p:ext uri="{BB962C8B-B14F-4D97-AF65-F5344CB8AC3E}">
        <p14:creationId xmlns:p14="http://schemas.microsoft.com/office/powerpoint/2010/main" val="98786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3,16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8094" y="476672"/>
            <a:ext cx="7122042" cy="2862322"/>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„Denn also hat Gott die Welt geliebt, dass er seinen eingeborenen Sohn gab, auf dass alle, die an ihn glauben, nicht verloren werden, sondern das ewige Leben haben.“</a:t>
            </a:r>
          </a:p>
        </p:txBody>
      </p:sp>
    </p:spTree>
    <p:extLst>
      <p:ext uri="{BB962C8B-B14F-4D97-AF65-F5344CB8AC3E}">
        <p14:creationId xmlns:p14="http://schemas.microsoft.com/office/powerpoint/2010/main" val="122999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3,16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548680"/>
            <a:ext cx="7122042" cy="1754326"/>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an ihn glauben, werden nicht verloren gehen, sondern das ewige Leben haben.“</a:t>
            </a:r>
          </a:p>
        </p:txBody>
      </p:sp>
    </p:spTree>
    <p:extLst>
      <p:ext uri="{BB962C8B-B14F-4D97-AF65-F5344CB8AC3E}">
        <p14:creationId xmlns:p14="http://schemas.microsoft.com/office/powerpoint/2010/main" val="152356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340768"/>
            <a:ext cx="11305256" cy="2800767"/>
          </a:xfrm>
        </p:spPr>
        <p:txBody>
          <a:bodyPr wrap="square">
            <a:spAutoFit/>
          </a:bodyPr>
          <a:lstStyle/>
          <a:p>
            <a:pPr algn="l"/>
            <a:r>
              <a:rPr lang="de-DE" altLang="de-DE" sz="8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II.</a:t>
            </a:r>
            <a:r>
              <a:rPr lang="de-CH" altLang="de-DE" sz="8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 </a:t>
            </a:r>
            <a:r>
              <a:rPr lang="de-DE" altLang="de-DE" sz="8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Die Verzweiflung im Licht der Hoffnung</a:t>
            </a:r>
          </a:p>
        </p:txBody>
      </p:sp>
    </p:spTree>
    <p:extLst>
      <p:ext uri="{BB962C8B-B14F-4D97-AF65-F5344CB8AC3E}">
        <p14:creationId xmlns:p14="http://schemas.microsoft.com/office/powerpoint/2010/main" val="259204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791890" y="1570329"/>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2,3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116632"/>
            <a:ext cx="10081120" cy="1754326"/>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„Deshalb besorgte sie sich ein </a:t>
            </a:r>
            <a:r>
              <a:rPr lang="de-DE" altLang="de-DE" sz="3600" dirty="0">
                <a:ln w="0">
                  <a:solidFill>
                    <a:schemeClr val="bg1">
                      <a:lumMod val="20000"/>
                      <a:lumOff val="80000"/>
                      <a:alpha val="50000"/>
                    </a:schemeClr>
                  </a:solidFill>
                </a:ln>
                <a:solidFill>
                  <a:srgbClr val="FFFF00"/>
                </a:solidFill>
                <a:effectLst/>
                <a:latin typeface="Source Sans Pro Black" panose="020B0803030403020204" pitchFamily="34" charset="0"/>
                <a:ea typeface="Source Sans Pro Black" panose="020B0803030403020204" pitchFamily="34" charset="0"/>
              </a:rPr>
              <a:t>Kästchen</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aus Binsen, dichtete es mit Pech ab, sodass es kein Wasser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durchliess</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und legte das Kind hinein.“</a:t>
            </a:r>
          </a:p>
        </p:txBody>
      </p:sp>
      <p:pic>
        <p:nvPicPr>
          <p:cNvPr id="3" name="Grafik 2" descr="Ein Bild, das sitzend, Kuchen, Schokolade, Tisch enthält.&#10;&#10;Automatisch generierte Beschreibung">
            <a:extLst>
              <a:ext uri="{FF2B5EF4-FFF2-40B4-BE49-F238E27FC236}">
                <a16:creationId xmlns:a16="http://schemas.microsoft.com/office/drawing/2014/main" xmlns="" id="{1D026BD7-650E-4799-9857-3461404C2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748" y="1986644"/>
            <a:ext cx="8656284" cy="4869160"/>
          </a:xfrm>
          <a:prstGeom prst="rect">
            <a:avLst/>
          </a:prstGeom>
        </p:spPr>
      </p:pic>
    </p:spTree>
    <p:extLst>
      <p:ext uri="{BB962C8B-B14F-4D97-AF65-F5344CB8AC3E}">
        <p14:creationId xmlns:p14="http://schemas.microsoft.com/office/powerpoint/2010/main" val="286015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2,3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1340768"/>
            <a:ext cx="6552728" cy="1200329"/>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t>
            </a:r>
            <a:r>
              <a:rPr lang="de-DE" altLang="de-DE" sz="360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Mutter </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setzte das Kästchen ins Schilf am Ufer des Nils.“</a:t>
            </a:r>
          </a:p>
        </p:txBody>
      </p:sp>
    </p:spTree>
    <p:extLst>
      <p:ext uri="{BB962C8B-B14F-4D97-AF65-F5344CB8AC3E}">
        <p14:creationId xmlns:p14="http://schemas.microsoft.com/office/powerpoint/2010/main" val="401602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2,4</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260648"/>
            <a:ext cx="6552728" cy="2308324"/>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Schwester des Kindes versteckte sich in der Nähe,</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um zu sehen, was mit ihm geschehen würde.“</a:t>
            </a:r>
          </a:p>
        </p:txBody>
      </p:sp>
    </p:spTree>
    <p:extLst>
      <p:ext uri="{BB962C8B-B14F-4D97-AF65-F5344CB8AC3E}">
        <p14:creationId xmlns:p14="http://schemas.microsoft.com/office/powerpoint/2010/main" val="117519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484784"/>
            <a:ext cx="11305256" cy="2800767"/>
          </a:xfrm>
        </p:spPr>
        <p:txBody>
          <a:bodyPr wrap="square">
            <a:spAutoFit/>
          </a:bodyPr>
          <a:lstStyle/>
          <a:p>
            <a:pPr algn="l"/>
            <a:r>
              <a:rPr lang="de-DE" altLang="de-DE" sz="8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III.</a:t>
            </a:r>
            <a:r>
              <a:rPr lang="de-CH" altLang="de-DE" sz="8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 </a:t>
            </a:r>
            <a:r>
              <a:rPr lang="de-DE" altLang="de-DE" sz="8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Das Staunen über Gottes Souveränität</a:t>
            </a:r>
          </a:p>
        </p:txBody>
      </p:sp>
    </p:spTree>
    <p:extLst>
      <p:ext uri="{BB962C8B-B14F-4D97-AF65-F5344CB8AC3E}">
        <p14:creationId xmlns:p14="http://schemas.microsoft.com/office/powerpoint/2010/main" val="149608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647728" y="353497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2,5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260648"/>
            <a:ext cx="7704856" cy="2862322"/>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 kam die Tochter des Pharaos an den Nil, um zu baden. Ihre Dienerinnen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liess</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sie am Ufer zurück. Auf einmal sah sie das Kästchen im Schilf. Sie schickte eine Dienerin hin, um es zu holen.“</a:t>
            </a:r>
          </a:p>
        </p:txBody>
      </p:sp>
      <p:pic>
        <p:nvPicPr>
          <p:cNvPr id="3" name="Grafik 2" descr="Ein Bild, das stehend, Baum enthält.&#10;&#10;Automatisch generierte Beschreibung">
            <a:extLst>
              <a:ext uri="{FF2B5EF4-FFF2-40B4-BE49-F238E27FC236}">
                <a16:creationId xmlns:a16="http://schemas.microsoft.com/office/drawing/2014/main" xmlns="" id="{DB346028-6236-4D76-AE1C-0EA317C45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6536" y="12612"/>
            <a:ext cx="3422142" cy="6858000"/>
          </a:xfrm>
          <a:prstGeom prst="rect">
            <a:avLst/>
          </a:prstGeom>
        </p:spPr>
      </p:pic>
    </p:spTree>
    <p:extLst>
      <p:ext uri="{BB962C8B-B14F-4D97-AF65-F5344CB8AC3E}">
        <p14:creationId xmlns:p14="http://schemas.microsoft.com/office/powerpoint/2010/main" val="95800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224261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2,6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44969"/>
            <a:ext cx="11809312" cy="1754326"/>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Als sie es öffnete, fand sie darin einen weinenden Säugling, einen kleinen Jungen. Voller Mitleid rief sie:</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„Das ist einer von den Hebräerjungen!“</a:t>
            </a:r>
          </a:p>
        </p:txBody>
      </p:sp>
      <p:pic>
        <p:nvPicPr>
          <p:cNvPr id="3" name="Grafik 2" descr="Ein Bild, das Baum, Pflanze, Gras, Mädchen enthält.&#10;&#10;Automatisch generierte Beschreibung">
            <a:extLst>
              <a:ext uri="{FF2B5EF4-FFF2-40B4-BE49-F238E27FC236}">
                <a16:creationId xmlns:a16="http://schemas.microsoft.com/office/drawing/2014/main" xmlns="" id="{A1CFB272-24F9-4236-8547-3FEF1D334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83" y="1971073"/>
            <a:ext cx="5915617" cy="4750241"/>
          </a:xfrm>
          <a:prstGeom prst="rect">
            <a:avLst/>
          </a:prstGeom>
        </p:spPr>
      </p:pic>
    </p:spTree>
    <p:extLst>
      <p:ext uri="{BB962C8B-B14F-4D97-AF65-F5344CB8AC3E}">
        <p14:creationId xmlns:p14="http://schemas.microsoft.com/office/powerpoint/2010/main" val="336217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2DDE661-7A7A-4BBB-991C-E35762226B83}"/>
              </a:ext>
            </a:extLst>
          </p:cNvPr>
          <p:cNvSpPr>
            <a:spLocks noGrp="1"/>
          </p:cNvSpPr>
          <p:nvPr>
            <p:ph type="ctrTitle" sz="quarter"/>
          </p:nvPr>
        </p:nvSpPr>
        <p:spPr/>
        <p:txBody>
          <a:bodyPr/>
          <a:lstStyle/>
          <a:p>
            <a:endParaRPr lang="de-CH"/>
          </a:p>
        </p:txBody>
      </p:sp>
      <p:sp>
        <p:nvSpPr>
          <p:cNvPr id="3" name="Untertitel 2">
            <a:extLst>
              <a:ext uri="{FF2B5EF4-FFF2-40B4-BE49-F238E27FC236}">
                <a16:creationId xmlns:a16="http://schemas.microsoft.com/office/drawing/2014/main" xmlns="" id="{ADADE43A-8B15-416D-8A89-C42073B64D6B}"/>
              </a:ext>
            </a:extLst>
          </p:cNvPr>
          <p:cNvSpPr>
            <a:spLocks noGrp="1"/>
          </p:cNvSpPr>
          <p:nvPr>
            <p:ph type="subTitle" sz="quarter" idx="1"/>
          </p:nvPr>
        </p:nvSpPr>
        <p:spPr/>
        <p:txBody>
          <a:bodyPr/>
          <a:lstStyle/>
          <a:p>
            <a:endParaRPr lang="de-CH"/>
          </a:p>
        </p:txBody>
      </p:sp>
      <p:pic>
        <p:nvPicPr>
          <p:cNvPr id="5" name="Grafik 4" descr="Ein Bild, das Text, Karte enthält.&#10;&#10;Automatisch generierte Beschreibung">
            <a:extLst>
              <a:ext uri="{FF2B5EF4-FFF2-40B4-BE49-F238E27FC236}">
                <a16:creationId xmlns:a16="http://schemas.microsoft.com/office/drawing/2014/main" xmlns="" id="{97FCEEFB-3F0E-4E5A-BF21-9B77A50BC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4068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2,7</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47328" y="1224695"/>
            <a:ext cx="7704856" cy="1200329"/>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„Soll ich eine hebräische Frau rufen, die das Kind stillen kann?“</a:t>
            </a:r>
          </a:p>
        </p:txBody>
      </p:sp>
    </p:spTree>
    <p:extLst>
      <p:ext uri="{BB962C8B-B14F-4D97-AF65-F5344CB8AC3E}">
        <p14:creationId xmlns:p14="http://schemas.microsoft.com/office/powerpoint/2010/main" val="1464794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2,9</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1124744"/>
            <a:ext cx="7704856" cy="1200329"/>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„Nimm dieses Kind und stille es für mich! Ich werde dich dafür bezahlen.“</a:t>
            </a:r>
          </a:p>
        </p:txBody>
      </p:sp>
    </p:spTree>
    <p:extLst>
      <p:ext uri="{BB962C8B-B14F-4D97-AF65-F5344CB8AC3E}">
        <p14:creationId xmlns:p14="http://schemas.microsoft.com/office/powerpoint/2010/main" val="2282631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2,10</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1124744"/>
            <a:ext cx="8064896" cy="1200329"/>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habe ihn aus dem Wasser gezogen.“ Darum gab sie ihm den Namen Mose.</a:t>
            </a:r>
          </a:p>
        </p:txBody>
      </p:sp>
    </p:spTree>
    <p:extLst>
      <p:ext uri="{BB962C8B-B14F-4D97-AF65-F5344CB8AC3E}">
        <p14:creationId xmlns:p14="http://schemas.microsoft.com/office/powerpoint/2010/main" val="1057683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Joseph.Ant.II,6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260648"/>
            <a:ext cx="8064896" cy="2862322"/>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Ägypter nennen Wasser «Mo»,</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yses</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aber diejenigen,</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man dem Wasser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entreisst</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Aus diesen beiden Worten ist</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der Name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Moyses</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zusammengesetzt.“</a:t>
            </a:r>
          </a:p>
        </p:txBody>
      </p:sp>
    </p:spTree>
    <p:extLst>
      <p:ext uri="{BB962C8B-B14F-4D97-AF65-F5344CB8AC3E}">
        <p14:creationId xmlns:p14="http://schemas.microsoft.com/office/powerpoint/2010/main" val="2423483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Apostelgeschichte 7,22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692696"/>
            <a:ext cx="8064896" cy="1754326"/>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„Er studierte alle Wissenschaften der Ägypter und wurde ein wortmächtiger und tatkräftiger Mann.“</a:t>
            </a:r>
          </a:p>
        </p:txBody>
      </p:sp>
    </p:spTree>
    <p:extLst>
      <p:ext uri="{BB962C8B-B14F-4D97-AF65-F5344CB8AC3E}">
        <p14:creationId xmlns:p14="http://schemas.microsoft.com/office/powerpoint/2010/main" val="371242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404664"/>
            <a:ext cx="9289032" cy="1569660"/>
          </a:xfrm>
          <a:ln w="0">
            <a:noFill/>
          </a:ln>
        </p:spPr>
        <p:txBody>
          <a:bodyPr wrap="square">
            <a:spAutoFit/>
          </a:bodyPr>
          <a:lstStyle/>
          <a:p>
            <a:pPr algn="l"/>
            <a:r>
              <a:rPr lang="de-DE" altLang="de-DE" sz="96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Jesaja 55,8-9</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188640"/>
            <a:ext cx="8064896" cy="3970318"/>
          </a:xfrm>
          <a:ln w="3175">
            <a:noFill/>
          </a:ln>
        </p:spPr>
        <p:txBody>
          <a:bodyPr wrap="square">
            <a:spAutoFit/>
          </a:bodyPr>
          <a:lstStyle/>
          <a:p>
            <a:pPr algn="l"/>
            <a:r>
              <a:rPr lang="de-DE" altLang="de-DE" sz="360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„Meine </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Gedanken sind nicht eure Gedanken, und eure Wege sind nicht meine Wege, spricht der HERR, sondern so viel der Himmel höher ist als die Erde, so sind auch meine Wege höher als eure Wege und meine Gedanken als eure Gedanken.“</a:t>
            </a:r>
          </a:p>
        </p:txBody>
      </p:sp>
    </p:spTree>
    <p:extLst>
      <p:ext uri="{BB962C8B-B14F-4D97-AF65-F5344CB8AC3E}">
        <p14:creationId xmlns:p14="http://schemas.microsoft.com/office/powerpoint/2010/main" val="3839816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Römer-Brief 11,33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980728"/>
            <a:ext cx="8640960" cy="2862322"/>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„Wie unerschöpflich ist Gottes Reichtum! Wie tief ist seine Weisheit, wie unermesslich sein Wissen! Wie unergründlich sind seine Entscheidungen, wie unerforschlich seine Wege!“</a:t>
            </a:r>
          </a:p>
        </p:txBody>
      </p:sp>
    </p:spTree>
    <p:extLst>
      <p:ext uri="{BB962C8B-B14F-4D97-AF65-F5344CB8AC3E}">
        <p14:creationId xmlns:p14="http://schemas.microsoft.com/office/powerpoint/2010/main" val="375822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Apostelgeschichte 7,19</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260648"/>
            <a:ext cx="7344816" cy="3416320"/>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„Der Pharao ging mit heimtückischer Grausamkeit gegen unser Volk vor:</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Er zwang unsere Vorfahren, ihre neugeborenen Kinder auszusetzen, um so das weitere Wachstum des Volkes zu verhindern.“</a:t>
            </a:r>
          </a:p>
        </p:txBody>
      </p:sp>
    </p:spTree>
    <p:extLst>
      <p:ext uri="{BB962C8B-B14F-4D97-AF65-F5344CB8AC3E}">
        <p14:creationId xmlns:p14="http://schemas.microsoft.com/office/powerpoint/2010/main" val="144250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1,22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548680"/>
            <a:ext cx="7344816" cy="1938992"/>
          </a:xfrm>
          <a:ln w="3175">
            <a:noFill/>
          </a:ln>
        </p:spPr>
        <p:txBody>
          <a:bodyPr wrap="square">
            <a:spAutoFit/>
          </a:bodyPr>
          <a:lstStyle/>
          <a:p>
            <a:pPr algn="l"/>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„Werft jeden Jungen,</a:t>
            </a:r>
            <a:b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der den Hebräern geboren wird,</a:t>
            </a:r>
            <a:b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in den Nil!“</a:t>
            </a:r>
          </a:p>
        </p:txBody>
      </p:sp>
    </p:spTree>
    <p:extLst>
      <p:ext uri="{BB962C8B-B14F-4D97-AF65-F5344CB8AC3E}">
        <p14:creationId xmlns:p14="http://schemas.microsoft.com/office/powerpoint/2010/main" val="264109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Joseph.Ant.II,9,2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188640"/>
            <a:ext cx="7128792" cy="4401205"/>
          </a:xfrm>
          <a:ln w="3175">
            <a:noFill/>
          </a:ln>
        </p:spPr>
        <p:txBody>
          <a:bodyPr wrap="square">
            <a:spAutoFit/>
          </a:bodyPr>
          <a:lstStyle/>
          <a:p>
            <a:pPr algn="l"/>
            <a:r>
              <a:rPr lang="de-DE" altLang="de-DE" sz="2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„Einer von ihren Schriftkundigen (denn diese waren in der Vorhersagung der Zukunft bewandert) weissagte dem König, es werde um jene Zeit aus hebräischem Blute ein Knabe geboren werden, der, wenn er erwachsen sei, die Herrschaft der Ägypter vernichten, die Israeliten hingegen mächtig machen werde. An Tugend werde er besonders hervorragen, und sein Andenken werde ein ruhmvolles sein.“</a:t>
            </a:r>
          </a:p>
        </p:txBody>
      </p:sp>
    </p:spTree>
    <p:extLst>
      <p:ext uri="{BB962C8B-B14F-4D97-AF65-F5344CB8AC3E}">
        <p14:creationId xmlns:p14="http://schemas.microsoft.com/office/powerpoint/2010/main" val="257744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2852936"/>
            <a:ext cx="11377264" cy="2308324"/>
          </a:xfrm>
        </p:spPr>
        <p:txBody>
          <a:bodyPr wrap="square">
            <a:spAutoFit/>
          </a:bodyPr>
          <a:lstStyle/>
          <a:p>
            <a:pPr algn="l"/>
            <a:r>
              <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I. Die Angst im Schatten des Todes</a:t>
            </a:r>
          </a:p>
        </p:txBody>
      </p:sp>
    </p:spTree>
    <p:extLst>
      <p:ext uri="{BB962C8B-B14F-4D97-AF65-F5344CB8AC3E}">
        <p14:creationId xmlns:p14="http://schemas.microsoft.com/office/powerpoint/2010/main" val="118010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2,1-2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332656"/>
            <a:ext cx="7704856" cy="2862322"/>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„Ein Mann aus der Nachkommenschaft von Levi heiratete eine Frau,</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ebenfalls zu den Nachkommen Levis gehörte. Sie wurde schwanger und brachte einen Sohn zur Welt.“</a:t>
            </a:r>
          </a:p>
        </p:txBody>
      </p:sp>
    </p:spTree>
    <p:extLst>
      <p:ext uri="{BB962C8B-B14F-4D97-AF65-F5344CB8AC3E}">
        <p14:creationId xmlns:p14="http://schemas.microsoft.com/office/powerpoint/2010/main" val="92145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2,2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199673"/>
            <a:ext cx="6840760" cy="2308324"/>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„Als sie sah, dass es ein gesundes, schönes Kind war,</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hielt sie es drei Monate lang versteckt.“</a:t>
            </a:r>
          </a:p>
        </p:txBody>
      </p:sp>
    </p:spTree>
    <p:extLst>
      <p:ext uri="{BB962C8B-B14F-4D97-AF65-F5344CB8AC3E}">
        <p14:creationId xmlns:p14="http://schemas.microsoft.com/office/powerpoint/2010/main" val="19337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26113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Hebräer 11,23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116632"/>
            <a:ext cx="6264696" cy="2862322"/>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Eltern sahen seine Schönheit und ahnten, dass Gott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Grosses</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mit ihm vorhatte. So hatten sie keine Angst, dem Befehl des Königs zu trotzen.“</a:t>
            </a:r>
          </a:p>
        </p:txBody>
      </p:sp>
    </p:spTree>
    <p:extLst>
      <p:ext uri="{BB962C8B-B14F-4D97-AF65-F5344CB8AC3E}">
        <p14:creationId xmlns:p14="http://schemas.microsoft.com/office/powerpoint/2010/main" val="4096843543"/>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608</Words>
  <Application>Microsoft Office PowerPoint</Application>
  <PresentationFormat>Benutzerdefiniert</PresentationFormat>
  <Paragraphs>76</Paragraphs>
  <Slides>27</Slides>
  <Notes>27</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Designvorlage 'Berggipfel'</vt:lpstr>
      <vt:lpstr>Gott bereitet die Rettungsaktion vor</vt:lpstr>
      <vt:lpstr>PowerPoint-Präsentation</vt:lpstr>
      <vt:lpstr>„Der Pharao ging mit heimtückischer Grausamkeit gegen unser Volk vor: Er zwang unsere Vorfahren, ihre neugeborenen Kinder auszusetzen, um so das weitere Wachstum des Volkes zu verhindern.“</vt:lpstr>
      <vt:lpstr>„Werft jeden Jungen, der den Hebräern geboren wird, in den Nil!“</vt:lpstr>
      <vt:lpstr>„Einer von ihren Schriftkundigen (denn diese waren in der Vorhersagung der Zukunft bewandert) weissagte dem König, es werde um jene Zeit aus hebräischem Blute ein Knabe geboren werden, der, wenn er erwachsen sei, die Herrschaft der Ägypter vernichten, die Israeliten hingegen mächtig machen werde. An Tugend werde er besonders hervorragen, und sein Andenken werde ein ruhmvolles sein.“</vt:lpstr>
      <vt:lpstr>I. Die Angst im Schatten des Todes</vt:lpstr>
      <vt:lpstr>„Ein Mann aus der Nachkommenschaft von Levi heiratete eine Frau, die ebenfalls zu den Nachkommen Levis gehörte. Sie wurde schwanger und brachte einen Sohn zur Welt.“</vt:lpstr>
      <vt:lpstr>„Als sie sah, dass es ein gesundes, schönes Kind war, hielt sie es drei Monate lang versteckt.“</vt:lpstr>
      <vt:lpstr>„Die Eltern sahen seine Schönheit und ahnten, dass Gott Grosses mit ihm vorhatte. So hatten sie keine Angst, dem Befehl des Königs zu trotzen.“</vt:lpstr>
      <vt:lpstr>„Unser Leben hier auf der Erde ist ein Leben des Glaubens, noch nicht ein Leben des Schauens.“</vt:lpstr>
      <vt:lpstr>„Denn also hat Gott die Welt geliebt, dass er seinen eingeborenen Sohn gab, auf dass alle, die an ihn glauben, nicht verloren werden, sondern das ewige Leben haben.“</vt:lpstr>
      <vt:lpstr>„Die an ihn glauben, werden nicht verloren gehen, sondern das ewige Leben haben.“</vt:lpstr>
      <vt:lpstr>II. Die Verzweiflung im Licht der Hoffnung</vt:lpstr>
      <vt:lpstr>„Deshalb besorgte sie sich ein Kästchen aus Binsen, dichtete es mit Pech ab, sodass es kein Wasser durchliess, und legte das Kind hinein.“</vt:lpstr>
      <vt:lpstr>„Die Mutter setzte das Kästchen ins Schilf am Ufer des Nils.“</vt:lpstr>
      <vt:lpstr>„Die Schwester des Kindes versteckte sich in der Nähe, um zu sehen, was mit ihm geschehen würde.“</vt:lpstr>
      <vt:lpstr>III. Das Staunen über Gottes Souveränität</vt:lpstr>
      <vt:lpstr>„Da kam die Tochter des Pharaos an den Nil, um zu baden. Ihre Dienerinnen liess sie am Ufer zurück. Auf einmal sah sie das Kästchen im Schilf. Sie schickte eine Dienerin hin, um es zu holen.“</vt:lpstr>
      <vt:lpstr>Als sie es öffnete, fand sie darin einen weinenden Säugling, einen kleinen Jungen. Voller Mitleid rief sie: „Das ist einer von den Hebräerjungen!“</vt:lpstr>
      <vt:lpstr>„Soll ich eine hebräische Frau rufen, die das Kind stillen kann?“</vt:lpstr>
      <vt:lpstr>„Nimm dieses Kind und stille es für mich! Ich werde dich dafür bezahlen.“</vt:lpstr>
      <vt:lpstr>„Ich habe ihn aus dem Wasser gezogen.“ Darum gab sie ihm den Namen Mose.</vt:lpstr>
      <vt:lpstr>„Die Ägypter nennen Wasser «Mo», «yses» aber diejenigen, die man dem Wasser entreisst. Aus diesen beiden Worten ist der Name Moyses zusammengesetzt.“</vt:lpstr>
      <vt:lpstr>„Er studierte alle Wissenschaften der Ägypter und wurde ein wortmächtiger und tatkräftiger Mann.“</vt:lpstr>
      <vt:lpstr>Schlussgedanke</vt:lpstr>
      <vt:lpstr>„Meine Gedanken sind nicht eure Gedanken, und eure Wege sind nicht meine Wege, spricht der HERR, sondern so viel der Himmel höher ist als die Erde, so sind auch meine Wege höher als eure Wege und meine Gedanken als eure Gedanken.“</vt:lpstr>
      <vt:lpstr>„Wie unerschöpflich ist Gottes Reichtum! Wie tief ist seine Weisheit, wie unermesslich sein Wissen! Wie unergründlich sind seine Entscheidungen, wie unerforschlich seine Wege!“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schwierige Aufbruch in eine schönere Welt - Teil 02/11 - Gott bereitet die Rettungsaktion vor - Folien</dc:title>
  <dc:creator>Jürg Birnstiel</dc:creator>
  <cp:lastModifiedBy>Me</cp:lastModifiedBy>
  <cp:revision>916</cp:revision>
  <dcterms:created xsi:type="dcterms:W3CDTF">2013-11-12T15:20:47Z</dcterms:created>
  <dcterms:modified xsi:type="dcterms:W3CDTF">2021-02-12T17:42:36Z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