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9"/>
  </p:notesMasterIdLst>
  <p:handoutMasterIdLst>
    <p:handoutMasterId r:id="rId40"/>
  </p:handoutMasterIdLst>
  <p:sldIdLst>
    <p:sldId id="735" r:id="rId2"/>
    <p:sldId id="1077" r:id="rId3"/>
    <p:sldId id="1122" r:id="rId4"/>
    <p:sldId id="1123" r:id="rId5"/>
    <p:sldId id="1124" r:id="rId6"/>
    <p:sldId id="1125" r:id="rId7"/>
    <p:sldId id="1126" r:id="rId8"/>
    <p:sldId id="1127" r:id="rId9"/>
    <p:sldId id="1128" r:id="rId10"/>
    <p:sldId id="1152" r:id="rId11"/>
    <p:sldId id="1153" r:id="rId12"/>
    <p:sldId id="1129" r:id="rId13"/>
    <p:sldId id="1130" r:id="rId14"/>
    <p:sldId id="1131" r:id="rId15"/>
    <p:sldId id="1132" r:id="rId16"/>
    <p:sldId id="962" r:id="rId17"/>
    <p:sldId id="1133" r:id="rId18"/>
    <p:sldId id="1134" r:id="rId19"/>
    <p:sldId id="1135" r:id="rId20"/>
    <p:sldId id="1136" r:id="rId21"/>
    <p:sldId id="1137" r:id="rId22"/>
    <p:sldId id="1138" r:id="rId23"/>
    <p:sldId id="1139" r:id="rId24"/>
    <p:sldId id="1141" r:id="rId25"/>
    <p:sldId id="1140" r:id="rId26"/>
    <p:sldId id="1142" r:id="rId27"/>
    <p:sldId id="1143" r:id="rId28"/>
    <p:sldId id="1144" r:id="rId29"/>
    <p:sldId id="1145" r:id="rId30"/>
    <p:sldId id="1146" r:id="rId31"/>
    <p:sldId id="1147" r:id="rId32"/>
    <p:sldId id="1148" r:id="rId33"/>
    <p:sldId id="1149" r:id="rId34"/>
    <p:sldId id="1150" r:id="rId35"/>
    <p:sldId id="1151" r:id="rId36"/>
    <p:sldId id="259" r:id="rId37"/>
    <p:sldId id="1154" r:id="rId38"/>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varScale="1">
        <p:scale>
          <a:sx n="158" d="100"/>
          <a:sy n="158" d="100"/>
        </p:scale>
        <p:origin x="-306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0378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85778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12989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77631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3330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31775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27987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89074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4931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4129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99495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46530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99694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9710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80021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90502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47552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25100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24186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2642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70404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53536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57529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73236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35563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07345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23683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1883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3860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2827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13340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7622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81284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76820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60404" y="620688"/>
            <a:ext cx="11665296" cy="1107996"/>
          </a:xfrm>
        </p:spPr>
        <p:txBody>
          <a:bodyPr wrap="square">
            <a:spAutoFit/>
          </a:bodyPr>
          <a:lstStyle/>
          <a:p>
            <a:pPr algn="l"/>
            <a:r>
              <a:rPr lang="de-DE" altLang="de-DE" sz="66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Mose geh! Befreie mein Volk!</a:t>
            </a:r>
          </a:p>
        </p:txBody>
      </p:sp>
      <p:sp>
        <p:nvSpPr>
          <p:cNvPr id="4" name="Rectangle 3">
            <a:extLst>
              <a:ext uri="{FF2B5EF4-FFF2-40B4-BE49-F238E27FC236}">
                <a16:creationId xmlns:a16="http://schemas.microsoft.com/office/drawing/2014/main" xmlns="" id="{211C2E29-58E4-41AF-9002-8C38C1AF365A}"/>
              </a:ext>
            </a:extLst>
          </p:cNvPr>
          <p:cNvSpPr txBox="1">
            <a:spLocks noChangeArrowheads="1"/>
          </p:cNvSpPr>
          <p:nvPr/>
        </p:nvSpPr>
        <p:spPr bwMode="auto">
          <a:xfrm>
            <a:off x="160404" y="5517232"/>
            <a:ext cx="9336360"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l"/>
            <a:r>
              <a:rPr lang="de-DE" altLang="de-DE" sz="2800" kern="0" dirty="0">
                <a:ln w="0">
                  <a:solidFill>
                    <a:schemeClr val="bg1">
                      <a:lumMod val="20000"/>
                      <a:lumOff val="80000"/>
                      <a:alpha val="50000"/>
                    </a:schemeClr>
                  </a:solidFill>
                </a:ln>
                <a:effectLst/>
                <a:latin typeface="Source Sans Pro" panose="020B0503030403020204" pitchFamily="34" charset="0"/>
                <a:ea typeface="Source Sans Pro" panose="020B0503030403020204" pitchFamily="34" charset="0"/>
              </a:rPr>
              <a:t>Serie: </a:t>
            </a:r>
            <a:r>
              <a:rPr lang="de-CH" altLang="de-DE" sz="2800" kern="0" dirty="0">
                <a:ln w="0">
                  <a:solidFill>
                    <a:schemeClr val="bg1">
                      <a:lumMod val="20000"/>
                      <a:lumOff val="80000"/>
                      <a:alpha val="50000"/>
                    </a:schemeClr>
                  </a:solidFill>
                </a:ln>
                <a:effectLst/>
                <a:latin typeface="Source Sans Pro" panose="020B0503030403020204" pitchFamily="34" charset="0"/>
                <a:ea typeface="Source Sans Pro" panose="020B0503030403020204" pitchFamily="34" charset="0"/>
              </a:rPr>
              <a:t>Der schwierige Aufbruch in eine schönere Welt  (5/11)</a:t>
            </a:r>
          </a:p>
          <a:p>
            <a:pPr algn="l"/>
            <a:r>
              <a:rPr lang="de-CH" altLang="de-DE" sz="2800" kern="0" dirty="0">
                <a:ln w="0">
                  <a:solidFill>
                    <a:schemeClr val="bg1">
                      <a:lumMod val="20000"/>
                      <a:lumOff val="80000"/>
                      <a:alpha val="50000"/>
                    </a:schemeClr>
                  </a:solidFill>
                </a:ln>
                <a:effectLst/>
                <a:latin typeface="Source Sans Pro" panose="020B0503030403020204" pitchFamily="34" charset="0"/>
                <a:ea typeface="Source Sans Pro" panose="020B0503030403020204" pitchFamily="34" charset="0"/>
              </a:rPr>
              <a:t>Exodus 3,1-22</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085184"/>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1. Korinther-Brief 1,27-28</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55340" y="188640"/>
            <a:ext cx="11881320" cy="4401205"/>
          </a:xfrm>
          <a:ln w="3175">
            <a:noFill/>
          </a:ln>
        </p:spPr>
        <p:txBody>
          <a:bodyPr wrap="square">
            <a:spAutoFit/>
          </a:bodyPr>
          <a:lstStyle/>
          <a:p>
            <a:pPr algn="l"/>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„Was nach dem Urteil der Welt ungebildet ist,</a:t>
            </a:r>
            <a:b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das hat Gott erwählt…</a:t>
            </a:r>
            <a:b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Was nach dem Urteil der Welt schwach ist,</a:t>
            </a:r>
            <a:b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das hat Gott erwählt…</a:t>
            </a:r>
            <a:b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Was in dieser Welt unbedeutend und verachtet ist und was bei den Menschen nichts gilt,</a:t>
            </a:r>
            <a:b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das hat Gott erwählt.“</a:t>
            </a:r>
          </a:p>
        </p:txBody>
      </p:sp>
    </p:spTree>
    <p:extLst>
      <p:ext uri="{BB962C8B-B14F-4D97-AF65-F5344CB8AC3E}">
        <p14:creationId xmlns:p14="http://schemas.microsoft.com/office/powerpoint/2010/main" val="3408668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67808" y="5085184"/>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Korinther-Brief 12,9</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55340" y="404664"/>
            <a:ext cx="11881320" cy="2123658"/>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«Meine Gnade ist alles, was du brauchst,</a:t>
            </a:r>
            <a:b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denn meine Kraft kommt gerade</a:t>
            </a:r>
            <a:b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in der Schwachheit zur vollen Auswirkung.«</a:t>
            </a:r>
          </a:p>
        </p:txBody>
      </p:sp>
    </p:spTree>
    <p:extLst>
      <p:ext uri="{BB962C8B-B14F-4D97-AF65-F5344CB8AC3E}">
        <p14:creationId xmlns:p14="http://schemas.microsoft.com/office/powerpoint/2010/main" val="137398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406956"/>
            <a:ext cx="9793088" cy="2308324"/>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«Er verhüllte sein Gesicht,</a:t>
            </a:r>
            <a:b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denn er fürchtete sich,</a:t>
            </a:r>
            <a:b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Gott anzusehen.»</a:t>
            </a:r>
          </a:p>
        </p:txBody>
      </p:sp>
    </p:spTree>
    <p:extLst>
      <p:ext uri="{BB962C8B-B14F-4D97-AF65-F5344CB8AC3E}">
        <p14:creationId xmlns:p14="http://schemas.microsoft.com/office/powerpoint/2010/main" val="3572740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20,19</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60648"/>
            <a:ext cx="10657184" cy="3046988"/>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„Wir haben Angst, wenn Gott so mit uns redet. Wir werden noch alle umkommen! Sprich du an seiner Stelle zu uns,</a:t>
            </a:r>
            <a:b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wir wollen auf dich hören.“</a:t>
            </a:r>
          </a:p>
        </p:txBody>
      </p:sp>
    </p:spTree>
    <p:extLst>
      <p:ext uri="{BB962C8B-B14F-4D97-AF65-F5344CB8AC3E}">
        <p14:creationId xmlns:p14="http://schemas.microsoft.com/office/powerpoint/2010/main" val="210858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Jesaja 6,5</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60648"/>
            <a:ext cx="10657184" cy="3477875"/>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«Weh mir, ich vergehe! Denn ich bin unreiner Lippen und wohne unter einem Volk von unreinen Lippen; denn ich habe den König, den HERRN Zebaoth,</a:t>
            </a:r>
            <a:b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gesehen mit meinen Augen.»</a:t>
            </a:r>
          </a:p>
        </p:txBody>
      </p:sp>
    </p:spTree>
    <p:extLst>
      <p:ext uri="{BB962C8B-B14F-4D97-AF65-F5344CB8AC3E}">
        <p14:creationId xmlns:p14="http://schemas.microsoft.com/office/powerpoint/2010/main" val="376133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5,8</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32656"/>
            <a:ext cx="10657184" cy="1938992"/>
          </a:xfrm>
          <a:ln w="3175">
            <a:noFill/>
          </a:ln>
        </p:spPr>
        <p:txBody>
          <a:bodyPr wrap="square">
            <a:spAutoFit/>
          </a:bodyPr>
          <a:lstStyle/>
          <a:p>
            <a:pPr algn="l"/>
            <a:r>
              <a:rPr lang="de-DE" altLang="de-DE" sz="6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»Herr, geh fort von mir!</a:t>
            </a:r>
            <a:br>
              <a:rPr lang="de-DE" altLang="de-DE" sz="6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6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Ich bin ein sündiger Mensch.«</a:t>
            </a:r>
          </a:p>
        </p:txBody>
      </p:sp>
    </p:spTree>
    <p:extLst>
      <p:ext uri="{BB962C8B-B14F-4D97-AF65-F5344CB8AC3E}">
        <p14:creationId xmlns:p14="http://schemas.microsoft.com/office/powerpoint/2010/main" val="727098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548680"/>
            <a:ext cx="11305256" cy="1200329"/>
          </a:xfrm>
        </p:spPr>
        <p:txBody>
          <a:bodyPr wrap="square">
            <a:spAutoFit/>
          </a:bodyPr>
          <a:lstStyle/>
          <a:p>
            <a:pPr algn="l"/>
            <a:r>
              <a:rPr lang="de-DE"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II.</a:t>
            </a:r>
            <a:r>
              <a:rPr lang="de-CH"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 </a:t>
            </a:r>
            <a:r>
              <a:rPr lang="de-DE"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Gott reagiert auf die Not</a:t>
            </a:r>
          </a:p>
        </p:txBody>
      </p:sp>
    </p:spTree>
    <p:extLst>
      <p:ext uri="{BB962C8B-B14F-4D97-AF65-F5344CB8AC3E}">
        <p14:creationId xmlns:p14="http://schemas.microsoft.com/office/powerpoint/2010/main" val="2592046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3,7</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60648"/>
            <a:ext cx="11089232" cy="2862322"/>
          </a:xfrm>
          <a:ln w="3175">
            <a:noFill/>
          </a:ln>
        </p:spPr>
        <p:txBody>
          <a:bodyPr wrap="square">
            <a:spAutoFit/>
          </a:bodyPr>
          <a:lstStyle/>
          <a:p>
            <a:pPr algn="l"/>
            <a:r>
              <a:rPr lang="de-DE" altLang="de-DE" sz="6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«Ich habe gehört, wie es um Hilfe schreit gegen seine Antreiber. Ich </a:t>
            </a:r>
            <a:r>
              <a:rPr lang="de-DE" altLang="de-DE" sz="60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weiss</a:t>
            </a:r>
            <a:r>
              <a:rPr lang="de-DE" altLang="de-DE" sz="6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wie sehr es leiden muss.»</a:t>
            </a:r>
          </a:p>
        </p:txBody>
      </p:sp>
    </p:spTree>
    <p:extLst>
      <p:ext uri="{BB962C8B-B14F-4D97-AF65-F5344CB8AC3E}">
        <p14:creationId xmlns:p14="http://schemas.microsoft.com/office/powerpoint/2010/main" val="237395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3,8</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60648"/>
            <a:ext cx="11089232" cy="2862322"/>
          </a:xfrm>
          <a:ln w="3175">
            <a:noFill/>
          </a:ln>
        </p:spPr>
        <p:txBody>
          <a:bodyPr wrap="square">
            <a:spAutoFit/>
          </a:bodyPr>
          <a:lstStyle/>
          <a:p>
            <a:pPr algn="l"/>
            <a:r>
              <a:rPr lang="de-DE" altLang="de-DE" sz="6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«Ich bin herniedergefahren,</a:t>
            </a:r>
            <a:br>
              <a:rPr lang="de-DE" altLang="de-DE" sz="6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6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um es von seinen Unterdrückern zu befreien.»</a:t>
            </a:r>
          </a:p>
        </p:txBody>
      </p:sp>
    </p:spTree>
    <p:extLst>
      <p:ext uri="{BB962C8B-B14F-4D97-AF65-F5344CB8AC3E}">
        <p14:creationId xmlns:p14="http://schemas.microsoft.com/office/powerpoint/2010/main" val="2392979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1. Mose 11,5</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99147"/>
            <a:ext cx="11089232" cy="2585323"/>
          </a:xfrm>
          <a:ln w="3175">
            <a:noFill/>
          </a:ln>
        </p:spPr>
        <p:txBody>
          <a:bodyPr wrap="square">
            <a:spAutoFit/>
          </a:bodyPr>
          <a:lstStyle/>
          <a:p>
            <a:pPr algn="l"/>
            <a:r>
              <a:rPr lang="de-DE" altLang="de-DE"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«Da fuhr der HERR hernieder,</a:t>
            </a:r>
            <a:br>
              <a:rPr lang="de-DE" altLang="de-DE"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dass er sähe die Stadt und den Turm, die die Menschenkinder bauten.»</a:t>
            </a:r>
          </a:p>
        </p:txBody>
      </p:sp>
    </p:spTree>
    <p:extLst>
      <p:ext uri="{BB962C8B-B14F-4D97-AF65-F5344CB8AC3E}">
        <p14:creationId xmlns:p14="http://schemas.microsoft.com/office/powerpoint/2010/main" val="138339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698213"/>
            <a:ext cx="11377264" cy="1200329"/>
          </a:xfrm>
        </p:spPr>
        <p:txBody>
          <a:bodyPr wrap="square">
            <a:spAutoFit/>
          </a:bodyPr>
          <a:lstStyle/>
          <a:p>
            <a:pPr algn="l"/>
            <a:r>
              <a:rPr lang="de-DE"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I. </a:t>
            </a:r>
            <a:r>
              <a:rPr lang="de-CH"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Gott begegnet Mose</a:t>
            </a:r>
            <a:endParaRPr lang="de-DE"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118010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1. Mose 18,21</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414536"/>
            <a:ext cx="9145016" cy="2554545"/>
          </a:xfrm>
          <a:ln w="3175">
            <a:noFill/>
          </a:ln>
        </p:spPr>
        <p:txBody>
          <a:bodyPr wrap="square">
            <a:spAutoFit/>
          </a:bodyPr>
          <a:lstStyle/>
          <a:p>
            <a:pPr algn="l"/>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«Darum will ich hinabfahren und sehen, ob sie alles getan haben nach dem Geschrei, das vor mich gekommen ist, oder ob’s nicht so sei, damit ich’s wisse.»</a:t>
            </a:r>
          </a:p>
        </p:txBody>
      </p:sp>
    </p:spTree>
    <p:extLst>
      <p:ext uri="{BB962C8B-B14F-4D97-AF65-F5344CB8AC3E}">
        <p14:creationId xmlns:p14="http://schemas.microsoft.com/office/powerpoint/2010/main" val="1688055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1. Mose 19,20</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414536"/>
            <a:ext cx="9145016" cy="2554545"/>
          </a:xfrm>
          <a:ln w="3175">
            <a:noFill/>
          </a:ln>
        </p:spPr>
        <p:txBody>
          <a:bodyPr wrap="square">
            <a:spAutoFit/>
          </a:bodyPr>
          <a:lstStyle/>
          <a:p>
            <a:pPr algn="l"/>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«Als nun der HERR herniedergekommen war auf den Berg Sinai, oben auf seinen Gipfel, berief er Mose hinauf auf den Gipfel des Berges, und Mose stieg hinauf.»</a:t>
            </a:r>
          </a:p>
        </p:txBody>
      </p:sp>
    </p:spTree>
    <p:extLst>
      <p:ext uri="{BB962C8B-B14F-4D97-AF65-F5344CB8AC3E}">
        <p14:creationId xmlns:p14="http://schemas.microsoft.com/office/powerpoint/2010/main" val="3971436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Hebräer 1,1-2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60648"/>
            <a:ext cx="10801200" cy="3416320"/>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„Viele Male und auf verschiedenste Weise sprach Gott in der Vergangenheit durch die Propheten zu unseren Vorfahren. Jetzt aber, am Ende der Zeit, hat er durch seinen eigenen Sohn zu uns gesprochen. Der Sohn ist der von Gott bestimmte Erbe aller Dinge. Durch ihn hat Gott die ganze Welt erschaffen.“</a:t>
            </a:r>
          </a:p>
        </p:txBody>
      </p:sp>
    </p:spTree>
    <p:extLst>
      <p:ext uri="{BB962C8B-B14F-4D97-AF65-F5344CB8AC3E}">
        <p14:creationId xmlns:p14="http://schemas.microsoft.com/office/powerpoint/2010/main" val="2404459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Johannes-Evangelium 3,16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32656"/>
            <a:ext cx="10225136" cy="2554545"/>
          </a:xfrm>
          <a:ln w="3175">
            <a:noFill/>
          </a:ln>
        </p:spPr>
        <p:txBody>
          <a:bodyPr wrap="square">
            <a:spAutoFit/>
          </a:bodyPr>
          <a:lstStyle/>
          <a:p>
            <a:pPr algn="l"/>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„Gott hat der Welt seine Liebe dadurch gezeigt, dass er seinen einzigen Sohn für sie hergab, damit jeder, der an ihn glaubt, das ewige Leben hat und nicht verloren geht.“</a:t>
            </a:r>
          </a:p>
        </p:txBody>
      </p:sp>
    </p:spTree>
    <p:extLst>
      <p:ext uri="{BB962C8B-B14F-4D97-AF65-F5344CB8AC3E}">
        <p14:creationId xmlns:p14="http://schemas.microsoft.com/office/powerpoint/2010/main" val="3098289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39816" y="515719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Matthäus-Evangelium 24,30-31</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189215"/>
            <a:ext cx="11521280" cy="4031873"/>
          </a:xfrm>
          <a:ln w="3175">
            <a:noFill/>
          </a:ln>
        </p:spPr>
        <p:txBody>
          <a:bodyPr wrap="square">
            <a:spAutoFit/>
          </a:bodyPr>
          <a:lstStyle/>
          <a:p>
            <a:pPr algn="l"/>
            <a:r>
              <a:rPr lang="de-DE" altLang="de-DE" sz="32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„Der Menschensohn wird für alle sichtbar am Himmel erscheinen. Dies ist das Zeichen, dass das Ende da ist. Die Völker der ganzen Welt werden jammern und klagen, wenn sie den Menschensohn auf den Wolken des Himmels mit göttlicher Macht und Herrlichkeit kommen sehen. Dann wird die Posaune ertönen und der Menschensohn wird seine Engel in alle Himmelsrichtungen ausschicken, damit sie von überall her die Menschen zusammenbringen, die er erwählt hat.“</a:t>
            </a:r>
          </a:p>
        </p:txBody>
      </p:sp>
    </p:spTree>
    <p:extLst>
      <p:ext uri="{BB962C8B-B14F-4D97-AF65-F5344CB8AC3E}">
        <p14:creationId xmlns:p14="http://schemas.microsoft.com/office/powerpoint/2010/main" val="491537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574522"/>
            <a:ext cx="11809312" cy="923330"/>
          </a:xfrm>
        </p:spPr>
        <p:txBody>
          <a:bodyPr wrap="square">
            <a:spAutoFit/>
          </a:bodyPr>
          <a:lstStyle/>
          <a:p>
            <a:pPr algn="l"/>
            <a:r>
              <a:rPr lang="de-DE" altLang="de-DE"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III.</a:t>
            </a:r>
            <a:r>
              <a:rPr lang="de-CH" altLang="de-DE"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 </a:t>
            </a:r>
            <a:r>
              <a:rPr lang="de-DE" altLang="de-DE"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Gott </a:t>
            </a:r>
            <a:r>
              <a:rPr kumimoji="0" lang="de-DE" altLang="de-DE" b="0" i="0" u="none" strike="noStrike" kern="0" cap="none" spc="0" normalizeH="0" baseline="0" noProof="0" dirty="0">
                <a:ln w="0">
                  <a:solidFill>
                    <a:srgbClr val="003399">
                      <a:lumMod val="20000"/>
                      <a:lumOff val="80000"/>
                      <a:alpha val="50000"/>
                    </a:srgbClr>
                  </a:solidFill>
                </a:ln>
                <a:solidFill>
                  <a:srgbClr val="FFFFFF"/>
                </a:solidFill>
                <a:effectLst/>
                <a:uLnTx/>
                <a:uFillTx/>
                <a:latin typeface="Source Sans Pro Black" panose="020B0803030403020204" pitchFamily="34" charset="0"/>
                <a:ea typeface="Source Sans Pro Black" panose="020B0803030403020204" pitchFamily="34" charset="0"/>
              </a:rPr>
              <a:t>ermöglicht</a:t>
            </a:r>
            <a:r>
              <a:rPr lang="de-DE" altLang="de-DE"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 das Gelingen</a:t>
            </a:r>
          </a:p>
        </p:txBody>
      </p:sp>
    </p:spTree>
    <p:extLst>
      <p:ext uri="{BB962C8B-B14F-4D97-AF65-F5344CB8AC3E}">
        <p14:creationId xmlns:p14="http://schemas.microsoft.com/office/powerpoint/2010/main" val="3823275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3,10</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69238"/>
            <a:ext cx="10225136" cy="2123658"/>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«Geh jetzt, ich schicke dich zum Pharao! Du sollst mein Volk, die Israeliten,</a:t>
            </a:r>
            <a:b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aus Ägypten herausführen.«</a:t>
            </a:r>
          </a:p>
        </p:txBody>
      </p:sp>
    </p:spTree>
    <p:extLst>
      <p:ext uri="{BB962C8B-B14F-4D97-AF65-F5344CB8AC3E}">
        <p14:creationId xmlns:p14="http://schemas.microsoft.com/office/powerpoint/2010/main" val="1934050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3,11</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69238"/>
            <a:ext cx="10225136" cy="2123658"/>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»Ich? Wer bin ich denn! Wie kann ich zum Pharao gehen und das Volk Israel aus Ägypten herausführen?«</a:t>
            </a:r>
          </a:p>
        </p:txBody>
      </p:sp>
    </p:spTree>
    <p:extLst>
      <p:ext uri="{BB962C8B-B14F-4D97-AF65-F5344CB8AC3E}">
        <p14:creationId xmlns:p14="http://schemas.microsoft.com/office/powerpoint/2010/main" val="3496285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3,12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764704"/>
            <a:ext cx="10225136" cy="1107996"/>
          </a:xfrm>
          <a:ln w="3175">
            <a:noFill/>
          </a:ln>
        </p:spPr>
        <p:txBody>
          <a:bodyPr wrap="square">
            <a:spAutoFit/>
          </a:bodyPr>
          <a:lstStyle/>
          <a:p>
            <a:pPr algn="l"/>
            <a:r>
              <a:rPr lang="de-DE" altLang="de-DE" sz="6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»Ich werde dir beistehen.»</a:t>
            </a:r>
          </a:p>
        </p:txBody>
      </p:sp>
    </p:spTree>
    <p:extLst>
      <p:ext uri="{BB962C8B-B14F-4D97-AF65-F5344CB8AC3E}">
        <p14:creationId xmlns:p14="http://schemas.microsoft.com/office/powerpoint/2010/main" val="144376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39816" y="515719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12,11-12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188640"/>
            <a:ext cx="11521280" cy="3785652"/>
          </a:xfrm>
          <a:ln w="3175">
            <a:noFill/>
          </a:ln>
        </p:spPr>
        <p:txBody>
          <a:bodyPr wrap="square">
            <a:spAutoFit/>
          </a:bodyPr>
          <a:lstStyle/>
          <a:p>
            <a:pPr algn="l"/>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„Wenn sie euch vor die Synagogengerichte schleppen und vor andere Richter und Machthaber, dann macht euch keine Sorgen darüber, wie ihr euch verteidigen oder was ihr sagen sollt. Denn der Heilige Geist wird euch in dem Augenblick eingeben, was ihr sagen müsst.“</a:t>
            </a:r>
          </a:p>
        </p:txBody>
      </p:sp>
    </p:spTree>
    <p:extLst>
      <p:ext uri="{BB962C8B-B14F-4D97-AF65-F5344CB8AC3E}">
        <p14:creationId xmlns:p14="http://schemas.microsoft.com/office/powerpoint/2010/main" val="314100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xmlns="" id="{26EA0580-FD2B-4D0B-8EF3-3ED53888833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91083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39816" y="515719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3,12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260648"/>
            <a:ext cx="11521280" cy="2554545"/>
          </a:xfrm>
          <a:ln w="3175">
            <a:noFill/>
          </a:ln>
        </p:spPr>
        <p:txBody>
          <a:bodyPr wrap="square">
            <a:spAutoFit/>
          </a:bodyPr>
          <a:lstStyle/>
          <a:p>
            <a:pPr algn="l"/>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«Das ist das Zeichen, an dem du erkennst, dass ich dich beauftragt habe: Wenn du das Volk aus Ägypten herausgeführt hast, werdet ihr mir an diesem Berg Opfer darbringen und mich anbeten.«</a:t>
            </a:r>
          </a:p>
        </p:txBody>
      </p:sp>
    </p:spTree>
    <p:extLst>
      <p:ext uri="{BB962C8B-B14F-4D97-AF65-F5344CB8AC3E}">
        <p14:creationId xmlns:p14="http://schemas.microsoft.com/office/powerpoint/2010/main" val="2609282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39816" y="515719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3,14</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383759"/>
            <a:ext cx="11521280" cy="2308324"/>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»Ich bin da. Sag zum Volk Israel:</a:t>
            </a:r>
            <a:b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‘Der Ich–bin–da hat mich zu euch geschickt: der HERR (Jahwe)!»</a:t>
            </a:r>
          </a:p>
        </p:txBody>
      </p:sp>
    </p:spTree>
    <p:extLst>
      <p:ext uri="{BB962C8B-B14F-4D97-AF65-F5344CB8AC3E}">
        <p14:creationId xmlns:p14="http://schemas.microsoft.com/office/powerpoint/2010/main" val="2807107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11824"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3,15</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260649"/>
            <a:ext cx="11521280" cy="2554545"/>
          </a:xfrm>
          <a:ln w="3175">
            <a:noFill/>
          </a:ln>
        </p:spPr>
        <p:txBody>
          <a:bodyPr wrap="square">
            <a:spAutoFit/>
          </a:bodyPr>
          <a:lstStyle/>
          <a:p>
            <a:pPr algn="l"/>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»(Jahwe) HERR (Er–ist–da) ist mein Name für alle Zeiten. Mit diesem Namen sollen mich auch die kommenden Generationen ansprechen,</a:t>
            </a:r>
            <a:b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wenn sie zu mir beten.»</a:t>
            </a:r>
          </a:p>
        </p:txBody>
      </p:sp>
    </p:spTree>
    <p:extLst>
      <p:ext uri="{BB962C8B-B14F-4D97-AF65-F5344CB8AC3E}">
        <p14:creationId xmlns:p14="http://schemas.microsoft.com/office/powerpoint/2010/main" val="1642474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11824" y="4177673"/>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3,15</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476672"/>
            <a:ext cx="11521280" cy="1569660"/>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»Der HERR ist der Gott eurer Vorfahren,</a:t>
            </a:r>
            <a:b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der Gott Abrahams, Isaaks und Jakobs.»</a:t>
            </a:r>
          </a:p>
        </p:txBody>
      </p:sp>
    </p:spTree>
    <p:extLst>
      <p:ext uri="{BB962C8B-B14F-4D97-AF65-F5344CB8AC3E}">
        <p14:creationId xmlns:p14="http://schemas.microsoft.com/office/powerpoint/2010/main" val="3907001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39816" y="515719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3,18</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116632"/>
            <a:ext cx="11521280" cy="4401205"/>
          </a:xfrm>
          <a:ln w="3175">
            <a:noFill/>
          </a:ln>
        </p:spPr>
        <p:txBody>
          <a:bodyPr wrap="square">
            <a:spAutoFit/>
          </a:bodyPr>
          <a:lstStyle/>
          <a:p>
            <a:pPr algn="l"/>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«Wenn du so zu ihnen sprichst, werden die Ältesten des Volkes auf dich hören. Dann musst du mit ihnen zum König von Ägypten gehen, und ihr sollt zu ihm sagen: ‘Der HERR, der Gott der Hebräer, ist uns erschienen. Deshalb wollen wir drei Tagereisen weit in die Wüste gehen und dort dem Herrn,</a:t>
            </a:r>
            <a:b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unserem Gott, Opfer darbringen.’»</a:t>
            </a:r>
          </a:p>
        </p:txBody>
      </p:sp>
    </p:spTree>
    <p:extLst>
      <p:ext uri="{BB962C8B-B14F-4D97-AF65-F5344CB8AC3E}">
        <p14:creationId xmlns:p14="http://schemas.microsoft.com/office/powerpoint/2010/main" val="3180206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39816" y="515719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3,21-22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116632"/>
            <a:ext cx="11737304" cy="4401205"/>
          </a:xfrm>
          <a:ln w="3175">
            <a:noFill/>
          </a:ln>
        </p:spPr>
        <p:txBody>
          <a:bodyPr wrap="square">
            <a:spAutoFit/>
          </a:bodyPr>
          <a:lstStyle/>
          <a:p>
            <a:pPr algn="l"/>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«Ich will diesem Volk Gunst verschaffen bei den Ägyptern, dass, wenn ihr auszieht, ihr nicht leer auszieht, sondern jede Frau soll sich von ihrer Nachbarin und Hausgenossin silbernes und goldenes Geschmeide und Kleider geben lassen. Die sollt ihr euren Söhnen und Töchtern anlegen und von den Ägyptern als Beute nehmen.»</a:t>
            </a:r>
          </a:p>
        </p:txBody>
      </p:sp>
    </p:spTree>
    <p:extLst>
      <p:ext uri="{BB962C8B-B14F-4D97-AF65-F5344CB8AC3E}">
        <p14:creationId xmlns:p14="http://schemas.microsoft.com/office/powerpoint/2010/main" val="2428830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404664"/>
            <a:ext cx="9289032" cy="1569660"/>
          </a:xfrm>
          <a:ln w="0">
            <a:noFill/>
          </a:ln>
        </p:spPr>
        <p:txBody>
          <a:bodyPr wrap="square">
            <a:spAutoFit/>
          </a:bodyPr>
          <a:lstStyle/>
          <a:p>
            <a:pPr algn="l"/>
            <a:r>
              <a:rPr lang="de-DE" altLang="de-DE" sz="96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39816" y="515719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20,37-38</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260648"/>
            <a:ext cx="11737304" cy="3785652"/>
          </a:xfrm>
          <a:ln w="3175">
            <a:noFill/>
          </a:ln>
        </p:spPr>
        <p:txBody>
          <a:bodyPr wrap="square">
            <a:spAutoFit/>
          </a:bodyPr>
          <a:lstStyle/>
          <a:p>
            <a:pPr algn="l"/>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„Dass die Toten auferstehen, hat schon Mose deutlich gemacht. In der Geschichte vom Dornbusch nennt er den Herrn ›den Gott Abrahams, den Gott Isaaks und den Gott Jakobs‹. Gott ist doch nicht ein Gott der Toten, sondern der Lebenden;</a:t>
            </a:r>
            <a:b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0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für ihn sind alle lebendig.“</a:t>
            </a:r>
          </a:p>
        </p:txBody>
      </p:sp>
    </p:spTree>
    <p:extLst>
      <p:ext uri="{BB962C8B-B14F-4D97-AF65-F5344CB8AC3E}">
        <p14:creationId xmlns:p14="http://schemas.microsoft.com/office/powerpoint/2010/main" val="1889617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60648"/>
            <a:ext cx="8496944" cy="3046988"/>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«Mose sah einen brennenden Dornbusch, aber es fiel ihm auf, dass der Busch von der Flamme nicht verzehrt wurde.»</a:t>
            </a:r>
          </a:p>
        </p:txBody>
      </p:sp>
    </p:spTree>
    <p:extLst>
      <p:ext uri="{BB962C8B-B14F-4D97-AF65-F5344CB8AC3E}">
        <p14:creationId xmlns:p14="http://schemas.microsoft.com/office/powerpoint/2010/main" val="89748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3,3</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32656"/>
            <a:ext cx="8496944" cy="2123658"/>
          </a:xfrm>
          <a:ln w="3175">
            <a:noFill/>
          </a:ln>
        </p:spPr>
        <p:txBody>
          <a:bodyPr wrap="square">
            <a:spAutoFit/>
          </a:bodyPr>
          <a:lstStyle/>
          <a:p>
            <a:pPr algn="l"/>
            <a:r>
              <a:rPr lang="de-DE" altLang="de-DE" sz="6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»Das muss ich mir aus der Nähe ansehen!«</a:t>
            </a:r>
          </a:p>
        </p:txBody>
      </p:sp>
    </p:spTree>
    <p:extLst>
      <p:ext uri="{BB962C8B-B14F-4D97-AF65-F5344CB8AC3E}">
        <p14:creationId xmlns:p14="http://schemas.microsoft.com/office/powerpoint/2010/main" val="106676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32656"/>
            <a:ext cx="9289032" cy="2308324"/>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«Dort erschien Mose der Engel des HERRN in einer lodernden Flamme, die aus einem Dornbusch schlug.»</a:t>
            </a:r>
          </a:p>
        </p:txBody>
      </p:sp>
    </p:spTree>
    <p:extLst>
      <p:ext uri="{BB962C8B-B14F-4D97-AF65-F5344CB8AC3E}">
        <p14:creationId xmlns:p14="http://schemas.microsoft.com/office/powerpoint/2010/main" val="79532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3,4</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59110" y="332656"/>
            <a:ext cx="8496944" cy="1569660"/>
          </a:xfrm>
          <a:ln w="3175">
            <a:noFill/>
          </a:ln>
        </p:spPr>
        <p:txBody>
          <a:bodyPr wrap="square">
            <a:spAutoFit/>
          </a:bodyPr>
          <a:lstStyle/>
          <a:p>
            <a:pPr algn="l"/>
            <a:r>
              <a:rPr lang="de-DE" altLang="de-DE" sz="9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»Mose! Mose!«</a:t>
            </a:r>
          </a:p>
        </p:txBody>
      </p:sp>
    </p:spTree>
    <p:extLst>
      <p:ext uri="{BB962C8B-B14F-4D97-AF65-F5344CB8AC3E}">
        <p14:creationId xmlns:p14="http://schemas.microsoft.com/office/powerpoint/2010/main" val="241340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3,5</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32656"/>
            <a:ext cx="9289032" cy="2308324"/>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»Komm nicht näher! Zieh deine Schuhe aus, denn du stehst auf heiligem Boden.«</a:t>
            </a:r>
          </a:p>
        </p:txBody>
      </p:sp>
    </p:spTree>
    <p:extLst>
      <p:ext uri="{BB962C8B-B14F-4D97-AF65-F5344CB8AC3E}">
        <p14:creationId xmlns:p14="http://schemas.microsoft.com/office/powerpoint/2010/main" val="292777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07582"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3,6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32656"/>
            <a:ext cx="9793088" cy="2308324"/>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»Ich bin der Gott, den dein Vater verehrt hat, der Gott Abrahams,</a:t>
            </a:r>
            <a:b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der Gott Isaaks und der Gott Jakobs.«</a:t>
            </a:r>
          </a:p>
        </p:txBody>
      </p:sp>
    </p:spTree>
    <p:extLst>
      <p:ext uri="{BB962C8B-B14F-4D97-AF65-F5344CB8AC3E}">
        <p14:creationId xmlns:p14="http://schemas.microsoft.com/office/powerpoint/2010/main" val="3855436966"/>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983</Words>
  <Application>Microsoft Office PowerPoint</Application>
  <PresentationFormat>Benutzerdefiniert</PresentationFormat>
  <Paragraphs>106</Paragraphs>
  <Slides>37</Slides>
  <Notes>37</Notes>
  <HiddenSlides>0</HiddenSlides>
  <MMClips>0</MMClips>
  <ScaleCrop>false</ScaleCrop>
  <HeadingPairs>
    <vt:vector size="4" baseType="variant">
      <vt:variant>
        <vt:lpstr>Design</vt:lpstr>
      </vt:variant>
      <vt:variant>
        <vt:i4>1</vt:i4>
      </vt:variant>
      <vt:variant>
        <vt:lpstr>Folientitel</vt:lpstr>
      </vt:variant>
      <vt:variant>
        <vt:i4>37</vt:i4>
      </vt:variant>
    </vt:vector>
  </HeadingPairs>
  <TitlesOfParts>
    <vt:vector size="38" baseType="lpstr">
      <vt:lpstr>Designvorlage 'Berggipfel'</vt:lpstr>
      <vt:lpstr>Mose geh! Befreie mein Volk!</vt:lpstr>
      <vt:lpstr>I. Gott begegnet Mose</vt:lpstr>
      <vt:lpstr>PowerPoint-Präsentation</vt:lpstr>
      <vt:lpstr>«Mose sah einen brennenden Dornbusch, aber es fiel ihm auf, dass der Busch von der Flamme nicht verzehrt wurde.»</vt:lpstr>
      <vt:lpstr>»Das muss ich mir aus der Nähe ansehen!«</vt:lpstr>
      <vt:lpstr>«Dort erschien Mose der Engel des HERRN in einer lodernden Flamme, die aus einem Dornbusch schlug.»</vt:lpstr>
      <vt:lpstr>»Mose! Mose!«</vt:lpstr>
      <vt:lpstr>»Komm nicht näher! Zieh deine Schuhe aus, denn du stehst auf heiligem Boden.«</vt:lpstr>
      <vt:lpstr>»Ich bin der Gott, den dein Vater verehrt hat, der Gott Abrahams, der Gott Isaaks und der Gott Jakobs.«</vt:lpstr>
      <vt:lpstr>„Was nach dem Urteil der Welt ungebildet ist, das hat Gott erwählt… Was nach dem Urteil der Welt schwach ist, das hat Gott erwählt… Was in dieser Welt unbedeutend und verachtet ist und was bei den Menschen nichts gilt, das hat Gott erwählt.“</vt:lpstr>
      <vt:lpstr>«Meine Gnade ist alles, was du brauchst, denn meine Kraft kommt gerade in der Schwachheit zur vollen Auswirkung.«</vt:lpstr>
      <vt:lpstr>«Er verhüllte sein Gesicht, denn er fürchtete sich, Gott anzusehen.»</vt:lpstr>
      <vt:lpstr>„Wir haben Angst, wenn Gott so mit uns redet. Wir werden noch alle umkommen! Sprich du an seiner Stelle zu uns, wir wollen auf dich hören.“</vt:lpstr>
      <vt:lpstr>«Weh mir, ich vergehe! Denn ich bin unreiner Lippen und wohne unter einem Volk von unreinen Lippen; denn ich habe den König, den HERRN Zebaoth, gesehen mit meinen Augen.»</vt:lpstr>
      <vt:lpstr>»Herr, geh fort von mir! Ich bin ein sündiger Mensch.«</vt:lpstr>
      <vt:lpstr>II. Gott reagiert auf die Not</vt:lpstr>
      <vt:lpstr>«Ich habe gehört, wie es um Hilfe schreit gegen seine Antreiber. Ich weiss, wie sehr es leiden muss.»</vt:lpstr>
      <vt:lpstr>«Ich bin herniedergefahren, um es von seinen Unterdrückern zu befreien.»</vt:lpstr>
      <vt:lpstr>«Da fuhr der HERR hernieder, dass er sähe die Stadt und den Turm, die die Menschenkinder bauten.»</vt:lpstr>
      <vt:lpstr>«Darum will ich hinabfahren und sehen, ob sie alles getan haben nach dem Geschrei, das vor mich gekommen ist, oder ob’s nicht so sei, damit ich’s wisse.»</vt:lpstr>
      <vt:lpstr>«Als nun der HERR herniedergekommen war auf den Berg Sinai, oben auf seinen Gipfel, berief er Mose hinauf auf den Gipfel des Berges, und Mose stieg hinauf.»</vt:lpstr>
      <vt:lpstr>„Viele Male und auf verschiedenste Weise sprach Gott in der Vergangenheit durch die Propheten zu unseren Vorfahren. Jetzt aber, am Ende der Zeit, hat er durch seinen eigenen Sohn zu uns gesprochen. Der Sohn ist der von Gott bestimmte Erbe aller Dinge. Durch ihn hat Gott die ganze Welt erschaffen.“</vt:lpstr>
      <vt:lpstr>„Gott hat der Welt seine Liebe dadurch gezeigt, dass er seinen einzigen Sohn für sie hergab, damit jeder, der an ihn glaubt, das ewige Leben hat und nicht verloren geht.“</vt:lpstr>
      <vt:lpstr>„Der Menschensohn wird für alle sichtbar am Himmel erscheinen. Dies ist das Zeichen, dass das Ende da ist. Die Völker der ganzen Welt werden jammern und klagen, wenn sie den Menschensohn auf den Wolken des Himmels mit göttlicher Macht und Herrlichkeit kommen sehen. Dann wird die Posaune ertönen und der Menschensohn wird seine Engel in alle Himmelsrichtungen ausschicken, damit sie von überall her die Menschen zusammenbringen, die er erwählt hat.“</vt:lpstr>
      <vt:lpstr>III. Gott ermöglicht das Gelingen</vt:lpstr>
      <vt:lpstr>«Geh jetzt, ich schicke dich zum Pharao! Du sollst mein Volk, die Israeliten, aus Ägypten herausführen.«</vt:lpstr>
      <vt:lpstr>»Ich? Wer bin ich denn! Wie kann ich zum Pharao gehen und das Volk Israel aus Ägypten herausführen?«</vt:lpstr>
      <vt:lpstr>»Ich werde dir beistehen.»</vt:lpstr>
      <vt:lpstr>„Wenn sie euch vor die Synagogengerichte schleppen und vor andere Richter und Machthaber, dann macht euch keine Sorgen darüber, wie ihr euch verteidigen oder was ihr sagen sollt. Denn der Heilige Geist wird euch in dem Augenblick eingeben, was ihr sagen müsst.“</vt:lpstr>
      <vt:lpstr>«Das ist das Zeichen, an dem du erkennst, dass ich dich beauftragt habe: Wenn du das Volk aus Ägypten herausgeführt hast, werdet ihr mir an diesem Berg Opfer darbringen und mich anbeten.«</vt:lpstr>
      <vt:lpstr>»Ich bin da. Sag zum Volk Israel: ‘Der Ich–bin–da hat mich zu euch geschickt: der HERR (Jahwe)!»</vt:lpstr>
      <vt:lpstr>»(Jahwe) HERR (Er–ist–da) ist mein Name für alle Zeiten. Mit diesem Namen sollen mich auch die kommenden Generationen ansprechen, wenn sie zu mir beten.»</vt:lpstr>
      <vt:lpstr>»Der HERR ist der Gott eurer Vorfahren, der Gott Abrahams, Isaaks und Jakobs.»</vt:lpstr>
      <vt:lpstr>«Wenn du so zu ihnen sprichst, werden die Ältesten des Volkes auf dich hören. Dann musst du mit ihnen zum König von Ägypten gehen, und ihr sollt zu ihm sagen: ‘Der HERR, der Gott der Hebräer, ist uns erschienen. Deshalb wollen wir drei Tagereisen weit in die Wüste gehen und dort dem Herrn, unserem Gott, Opfer darbringen.’»</vt:lpstr>
      <vt:lpstr>«Ich will diesem Volk Gunst verschaffen bei den Ägyptern, dass, wenn ihr auszieht, ihr nicht leer auszieht, sondern jede Frau soll sich von ihrer Nachbarin und Hausgenossin silbernes und goldenes Geschmeide und Kleider geben lassen. Die sollt ihr euren Söhnen und Töchtern anlegen und von den Ägyptern als Beute nehmen.»</vt:lpstr>
      <vt:lpstr>Schlussgedanke</vt:lpstr>
      <vt:lpstr>„Dass die Toten auferstehen, hat schon Mose deutlich gemacht. In der Geschichte vom Dornbusch nennt er den Herrn ›den Gott Abrahams, den Gott Isaaks und den Gott Jakobs‹. Gott ist doch nicht ein Gott der Toten, sondern der Lebenden; für ihn sind alle lebendig.“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schwierige Aufbruch in eine schönere Welt - Teil 05/11 - Mose geh! Befreie mein Volk! - Folien</dc:title>
  <dc:creator>Jürg Birnstiel</dc:creator>
  <cp:lastModifiedBy>Me</cp:lastModifiedBy>
  <cp:revision>916</cp:revision>
  <dcterms:created xsi:type="dcterms:W3CDTF">2013-11-12T15:20:47Z</dcterms:created>
  <dcterms:modified xsi:type="dcterms:W3CDTF">2021-02-13T10:38:53Z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