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5"/>
  </p:notesMasterIdLst>
  <p:handoutMasterIdLst>
    <p:handoutMasterId r:id="rId46"/>
  </p:handoutMasterIdLst>
  <p:sldIdLst>
    <p:sldId id="1110" r:id="rId2"/>
    <p:sldId id="1305" r:id="rId3"/>
    <p:sldId id="1309" r:id="rId4"/>
    <p:sldId id="1310" r:id="rId5"/>
    <p:sldId id="1308" r:id="rId6"/>
    <p:sldId id="1311" r:id="rId7"/>
    <p:sldId id="1312" r:id="rId8"/>
    <p:sldId id="1313" r:id="rId9"/>
    <p:sldId id="1314" r:id="rId10"/>
    <p:sldId id="1315" r:id="rId11"/>
    <p:sldId id="1316" r:id="rId12"/>
    <p:sldId id="1317" r:id="rId13"/>
    <p:sldId id="1318" r:id="rId14"/>
    <p:sldId id="1319" r:id="rId15"/>
    <p:sldId id="1320" r:id="rId16"/>
    <p:sldId id="1321" r:id="rId17"/>
    <p:sldId id="1237" r:id="rId18"/>
    <p:sldId id="1322" r:id="rId19"/>
    <p:sldId id="1323" r:id="rId20"/>
    <p:sldId id="1324" r:id="rId21"/>
    <p:sldId id="1325" r:id="rId22"/>
    <p:sldId id="1326" r:id="rId23"/>
    <p:sldId id="1327" r:id="rId24"/>
    <p:sldId id="1328" r:id="rId25"/>
    <p:sldId id="1329" r:id="rId26"/>
    <p:sldId id="1330" r:id="rId27"/>
    <p:sldId id="1331" r:id="rId28"/>
    <p:sldId id="1332" r:id="rId29"/>
    <p:sldId id="1333" r:id="rId30"/>
    <p:sldId id="1106" r:id="rId31"/>
    <p:sldId id="1334" r:id="rId32"/>
    <p:sldId id="1335" r:id="rId33"/>
    <p:sldId id="1336" r:id="rId34"/>
    <p:sldId id="1337" r:id="rId35"/>
    <p:sldId id="1338" r:id="rId36"/>
    <p:sldId id="1339" r:id="rId37"/>
    <p:sldId id="1307" r:id="rId38"/>
    <p:sldId id="1340" r:id="rId39"/>
    <p:sldId id="1341" r:id="rId40"/>
    <p:sldId id="1342" r:id="rId41"/>
    <p:sldId id="1343" r:id="rId42"/>
    <p:sldId id="1107" r:id="rId43"/>
    <p:sldId id="1344" r:id="rId44"/>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33"/>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8705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6926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76315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3057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3933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98845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71978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07088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91837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92357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5756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40760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5329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49760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34856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32021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08242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47362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93447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15378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8509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6726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53788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89071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46788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43880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00549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46280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69004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28182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17267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75113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1695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04507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2568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15624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83072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5516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2651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2800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14978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1220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7154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536160" y="116632"/>
            <a:ext cx="4439816" cy="5816977"/>
          </a:xfrm>
        </p:spPr>
        <p:txBody>
          <a:bodyPr wrap="square">
            <a:spAutoFit/>
          </a:bodyPr>
          <a:lstStyle/>
          <a:p>
            <a:pPr algn="l"/>
            <a:r>
              <a:rPr lang="de-DE" altLang="de-DE" sz="3600" dirty="0">
                <a:solidFill>
                  <a:schemeClr val="tx1"/>
                </a:solidFill>
                <a:effectLst/>
                <a:latin typeface="Source Sans Pro Black" panose="020B0803030403020204" pitchFamily="34" charset="0"/>
                <a:ea typeface="Source Sans Pro Black" panose="020B0803030403020204" pitchFamily="34" charset="0"/>
              </a:rPr>
              <a:t>Jesus löst </a:t>
            </a:r>
            <a:r>
              <a:rPr lang="de-DE" altLang="de-DE" sz="3600" dirty="0" err="1">
                <a:solidFill>
                  <a:schemeClr val="tx1"/>
                </a:solidFill>
                <a:effectLst/>
                <a:latin typeface="Source Sans Pro Black" panose="020B0803030403020204" pitchFamily="34" charset="0"/>
                <a:ea typeface="Source Sans Pro Black" panose="020B0803030403020204" pitchFamily="34" charset="0"/>
              </a:rPr>
              <a:t>grosse</a:t>
            </a:r>
            <a:r>
              <a:rPr lang="de-DE" altLang="de-DE" sz="3600" dirty="0">
                <a:solidFill>
                  <a:schemeClr val="tx1"/>
                </a:solidFill>
                <a:effectLst/>
                <a:latin typeface="Source Sans Pro Black" panose="020B0803030403020204" pitchFamily="34" charset="0"/>
                <a:ea typeface="Source Sans Pro Black" panose="020B0803030403020204" pitchFamily="34" charset="0"/>
              </a:rPr>
              <a:t> Vorfreude und Hoffnung aus</a:t>
            </a: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Lukas-Evangelium 1,46-56</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CH" altLang="de-DE" sz="2400" dirty="0">
                <a:solidFill>
                  <a:schemeClr val="tx1"/>
                </a:solidFill>
                <a:effectLst/>
                <a:latin typeface="Source Sans Pro" panose="020B0503030403020204" pitchFamily="34" charset="0"/>
                <a:ea typeface="Source Sans Pro" panose="020B0503030403020204" pitchFamily="34" charset="0"/>
              </a:rPr>
              <a:t/>
            </a:r>
            <a:br>
              <a:rPr lang="de-CH" altLang="de-DE" sz="2400" dirty="0">
                <a:solidFill>
                  <a:schemeClr val="tx1"/>
                </a:solidFill>
                <a:effectLst/>
                <a:latin typeface="Source Sans Pro" panose="020B0503030403020204" pitchFamily="34" charset="0"/>
                <a:ea typeface="Source Sans Pro" panose="020B0503030403020204" pitchFamily="34" charset="0"/>
              </a:rPr>
            </a:br>
            <a:r>
              <a:rPr lang="de-DE" altLang="de-DE" sz="2400" dirty="0">
                <a:solidFill>
                  <a:schemeClr val="tx1"/>
                </a:solidFill>
                <a:effectLst/>
                <a:latin typeface="Source Sans Pro" panose="020B0503030403020204" pitchFamily="34" charset="0"/>
                <a:ea typeface="Source Sans Pro" panose="020B0503030403020204" pitchFamily="34" charset="0"/>
              </a:rPr>
              <a:t>Reihe:</a:t>
            </a:r>
            <a:br>
              <a:rPr lang="de-DE" altLang="de-DE" sz="2400" dirty="0">
                <a:solidFill>
                  <a:schemeClr val="tx1"/>
                </a:solidFill>
                <a:effectLst/>
                <a:latin typeface="Source Sans Pro" panose="020B0503030403020204" pitchFamily="34" charset="0"/>
                <a:ea typeface="Source Sans Pro" panose="020B0503030403020204" pitchFamily="34" charset="0"/>
              </a:rPr>
            </a:br>
            <a:r>
              <a:rPr lang="de-DE" altLang="de-DE" sz="2400" dirty="0">
                <a:solidFill>
                  <a:schemeClr val="tx1"/>
                </a:solidFill>
                <a:effectLst/>
                <a:latin typeface="Source Sans Pro" panose="020B0503030403020204" pitchFamily="34" charset="0"/>
                <a:ea typeface="Source Sans Pro" panose="020B0503030403020204" pitchFamily="34" charset="0"/>
              </a:rPr>
              <a:t>Die </a:t>
            </a:r>
            <a:r>
              <a:rPr lang="de-DE" altLang="de-DE" sz="2400" dirty="0" err="1">
                <a:solidFill>
                  <a:schemeClr val="tx1"/>
                </a:solidFill>
                <a:effectLst/>
                <a:latin typeface="Source Sans Pro" panose="020B0503030403020204" pitchFamily="34" charset="0"/>
                <a:ea typeface="Source Sans Pro" panose="020B0503030403020204" pitchFamily="34" charset="0"/>
              </a:rPr>
              <a:t>aussergewöhnlichste</a:t>
            </a:r>
            <a:r>
              <a:rPr lang="de-DE" altLang="de-DE" sz="2400" dirty="0">
                <a:solidFill>
                  <a:schemeClr val="tx1"/>
                </a:solidFill>
                <a:effectLst/>
                <a:latin typeface="Source Sans Pro" panose="020B0503030403020204" pitchFamily="34" charset="0"/>
                <a:ea typeface="Source Sans Pro" panose="020B0503030403020204" pitchFamily="34" charset="0"/>
              </a:rPr>
              <a:t> Geburt aller Zeiten (3/4)</a:t>
            </a:r>
          </a:p>
        </p:txBody>
      </p:sp>
    </p:spTree>
    <p:extLst>
      <p:ext uri="{BB962C8B-B14F-4D97-AF65-F5344CB8AC3E}">
        <p14:creationId xmlns:p14="http://schemas.microsoft.com/office/powerpoint/2010/main" val="845251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482909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16632"/>
            <a:ext cx="3672408" cy="4401205"/>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Denn er hat mich, seine Dienerin, gnädig angesehen, eine geringe und unbedeutende Frau. Ja, man wird mich glücklich preisen – jetzt und in allen kommenden Generationen.</a:t>
            </a:r>
          </a:p>
        </p:txBody>
      </p:sp>
    </p:spTree>
    <p:extLst>
      <p:ext uri="{BB962C8B-B14F-4D97-AF65-F5344CB8AC3E}">
        <p14:creationId xmlns:p14="http://schemas.microsoft.com/office/powerpoint/2010/main" val="17558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41490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1,49-50</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3539430"/>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Er, der Mächtige, hat </a:t>
            </a:r>
            <a:r>
              <a:rPr lang="de-DE" altLang="de-DE" sz="2800" dirty="0" err="1">
                <a:solidFill>
                  <a:schemeClr val="tx1"/>
                </a:solidFill>
                <a:effectLst/>
                <a:latin typeface="Source Sans Pro" panose="020B0503030403020204" pitchFamily="34" charset="0"/>
                <a:ea typeface="Source Sans Pro" panose="020B0503030403020204" pitchFamily="34" charset="0"/>
              </a:rPr>
              <a:t>Grosses</a:t>
            </a:r>
            <a:r>
              <a:rPr lang="de-DE" altLang="de-DE" sz="2800" dirty="0">
                <a:solidFill>
                  <a:schemeClr val="tx1"/>
                </a:solidFill>
                <a:effectLst/>
                <a:latin typeface="Source Sans Pro" panose="020B0503030403020204" pitchFamily="34" charset="0"/>
                <a:ea typeface="Source Sans Pro" panose="020B0503030403020204" pitchFamily="34" charset="0"/>
              </a:rPr>
              <a:t> an mir getan. Sein Name ist heilig, und von Generation zu Generation gilt sein Erbarmen denen, die Ehrfurcht vor ihm haben. </a:t>
            </a:r>
          </a:p>
        </p:txBody>
      </p:sp>
    </p:spTree>
    <p:extLst>
      <p:ext uri="{BB962C8B-B14F-4D97-AF65-F5344CB8AC3E}">
        <p14:creationId xmlns:p14="http://schemas.microsoft.com/office/powerpoint/2010/main" val="124863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3569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1,51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332656"/>
            <a:ext cx="3672408" cy="2677656"/>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Mit starkem Arm hat er seine Macht bewiesen; er hat die in alle Winde zerstreut, deren Gesinnung stolz und hochmütig ist.</a:t>
            </a:r>
          </a:p>
        </p:txBody>
      </p:sp>
    </p:spTree>
    <p:extLst>
      <p:ext uri="{BB962C8B-B14F-4D97-AF65-F5344CB8AC3E}">
        <p14:creationId xmlns:p14="http://schemas.microsoft.com/office/powerpoint/2010/main" val="360093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70892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1,52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404664"/>
            <a:ext cx="3672408" cy="1815882"/>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Er hat die Mächtigen vom Thron gestürzt und die Geringen emporgehoben.</a:t>
            </a:r>
          </a:p>
        </p:txBody>
      </p:sp>
    </p:spTree>
    <p:extLst>
      <p:ext uri="{BB962C8B-B14F-4D97-AF65-F5344CB8AC3E}">
        <p14:creationId xmlns:p14="http://schemas.microsoft.com/office/powerpoint/2010/main" val="327395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10089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1,53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75280"/>
            <a:ext cx="3672408" cy="2677656"/>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Den Hungrigen hat er die Hände mit Gutem gefüllt, und die Reichen hat er mit leeren Händen fortgeschickt. </a:t>
            </a:r>
          </a:p>
        </p:txBody>
      </p:sp>
    </p:spTree>
    <p:extLst>
      <p:ext uri="{BB962C8B-B14F-4D97-AF65-F5344CB8AC3E}">
        <p14:creationId xmlns:p14="http://schemas.microsoft.com/office/powerpoint/2010/main" val="401702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558924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1,54-55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16632"/>
            <a:ext cx="3672408" cy="526297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Er hat sich seines Dieners, des Volkes Israel, angenommen, weil er sich an das erinnerte, was er unseren Vorfahren zugesagt hatte:</a:t>
            </a:r>
            <a:br>
              <a:rPr lang="de-DE" altLang="de-DE" sz="2800" dirty="0">
                <a:solidFill>
                  <a:schemeClr val="tx1"/>
                </a:solidFill>
                <a:effectLst/>
                <a:latin typeface="Source Sans Pro" panose="020B0503030403020204" pitchFamily="34" charset="0"/>
                <a:ea typeface="Source Sans Pro" panose="020B0503030403020204" pitchFamily="34" charset="0"/>
              </a:rPr>
            </a:br>
            <a:r>
              <a:rPr lang="de-DE" altLang="de-DE" sz="2800" dirty="0">
                <a:solidFill>
                  <a:schemeClr val="tx1"/>
                </a:solidFill>
                <a:effectLst/>
                <a:latin typeface="Source Sans Pro" panose="020B0503030403020204" pitchFamily="34" charset="0"/>
                <a:ea typeface="Source Sans Pro" panose="020B0503030403020204" pitchFamily="34" charset="0"/>
              </a:rPr>
              <a:t>dass er nie aufhören werde, Abraham und seinen Nachkommen Erbarmen zu erweisen.«</a:t>
            </a:r>
          </a:p>
        </p:txBody>
      </p:sp>
    </p:spTree>
    <p:extLst>
      <p:ext uri="{BB962C8B-B14F-4D97-AF65-F5344CB8AC3E}">
        <p14:creationId xmlns:p14="http://schemas.microsoft.com/office/powerpoint/2010/main" val="54851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42088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1,56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1815882"/>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Maria blieb etwa drei Monate bei Elisabeth und kehrte dann nach Hause zurück.</a:t>
            </a:r>
          </a:p>
        </p:txBody>
      </p:sp>
    </p:spTree>
    <p:extLst>
      <p:ext uri="{BB962C8B-B14F-4D97-AF65-F5344CB8AC3E}">
        <p14:creationId xmlns:p14="http://schemas.microsoft.com/office/powerpoint/2010/main" val="119294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464152" y="335558"/>
            <a:ext cx="4583832" cy="1077218"/>
          </a:xfrm>
        </p:spPr>
        <p:txBody>
          <a:bodyPr wrap="square">
            <a:spAutoFit/>
          </a:bodyPr>
          <a:lstStyle/>
          <a:p>
            <a:pPr algn="l"/>
            <a:r>
              <a:rPr lang="de-DE" altLang="de-DE" sz="3200" dirty="0">
                <a:solidFill>
                  <a:schemeClr val="tx1"/>
                </a:solidFill>
                <a:effectLst/>
                <a:latin typeface="Source Sans Pro Black" panose="020B0803030403020204" pitchFamily="34" charset="0"/>
                <a:ea typeface="Source Sans Pro Black" panose="020B0803030403020204" pitchFamily="34" charset="0"/>
              </a:rPr>
              <a:t>I. Du hast </a:t>
            </a:r>
            <a:r>
              <a:rPr lang="de-DE" altLang="de-DE" sz="3200" dirty="0" err="1">
                <a:solidFill>
                  <a:schemeClr val="tx1"/>
                </a:solidFill>
                <a:effectLst/>
                <a:latin typeface="Source Sans Pro Black" panose="020B0803030403020204" pitchFamily="34" charset="0"/>
                <a:ea typeface="Source Sans Pro Black" panose="020B0803030403020204" pitchFamily="34" charset="0"/>
              </a:rPr>
              <a:t>Grosses</a:t>
            </a:r>
            <a:r>
              <a:rPr lang="de-DE" altLang="de-DE" sz="3200" dirty="0">
                <a:solidFill>
                  <a:schemeClr val="tx1"/>
                </a:solidFill>
                <a:effectLst/>
                <a:latin typeface="Source Sans Pro Black" panose="020B0803030403020204" pitchFamily="34" charset="0"/>
                <a:ea typeface="Source Sans Pro Black" panose="020B0803030403020204" pitchFamily="34" charset="0"/>
              </a:rPr>
              <a:t> an mir getan!</a:t>
            </a:r>
          </a:p>
        </p:txBody>
      </p:sp>
    </p:spTree>
    <p:extLst>
      <p:ext uri="{BB962C8B-B14F-4D97-AF65-F5344CB8AC3E}">
        <p14:creationId xmlns:p14="http://schemas.microsoft.com/office/powerpoint/2010/main" val="117298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42088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1,38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1815882"/>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„Ich bin die Dienerin des Herrn. Was du gesagt hast, soll mit mir geschehen.“</a:t>
            </a:r>
          </a:p>
        </p:txBody>
      </p:sp>
    </p:spTree>
    <p:extLst>
      <p:ext uri="{BB962C8B-B14F-4D97-AF65-F5344CB8AC3E}">
        <p14:creationId xmlns:p14="http://schemas.microsoft.com/office/powerpoint/2010/main" val="94719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52483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Jesaja 7,14</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74119"/>
            <a:ext cx="3672408" cy="224676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„Siehe, eine Jungfrau ist schwanger und wird einen Sohn gebären, den wird sie Immanuel nennen.“</a:t>
            </a:r>
          </a:p>
        </p:txBody>
      </p:sp>
    </p:spTree>
    <p:extLst>
      <p:ext uri="{BB962C8B-B14F-4D97-AF65-F5344CB8AC3E}">
        <p14:creationId xmlns:p14="http://schemas.microsoft.com/office/powerpoint/2010/main" val="58817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594928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1,32-33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116632"/>
            <a:ext cx="3672408" cy="526297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„Er wird </a:t>
            </a:r>
            <a:r>
              <a:rPr lang="de-DE" altLang="de-DE" sz="2800" dirty="0" err="1">
                <a:solidFill>
                  <a:schemeClr val="tx1"/>
                </a:solidFill>
                <a:effectLst/>
                <a:latin typeface="Source Sans Pro" panose="020B0503030403020204" pitchFamily="34" charset="0"/>
                <a:ea typeface="Source Sans Pro" panose="020B0503030403020204" pitchFamily="34" charset="0"/>
              </a:rPr>
              <a:t>gross</a:t>
            </a:r>
            <a:r>
              <a:rPr lang="de-DE" altLang="de-DE" sz="2800" dirty="0">
                <a:solidFill>
                  <a:schemeClr val="tx1"/>
                </a:solidFill>
                <a:effectLst/>
                <a:latin typeface="Source Sans Pro" panose="020B0503030403020204" pitchFamily="34" charset="0"/>
                <a:ea typeface="Source Sans Pro" panose="020B0503030403020204" pitchFamily="34" charset="0"/>
              </a:rPr>
              <a:t> sein und wird ‚Sohn des Höchsten‘ genannt werden. Gott, der Herr, wird ihm den Thron seines Stammvaters David geben. Er wird für immer über die Nachkommen Jakobs herrschen, und seine Herrschaft wird niemals aufhören.“</a:t>
            </a:r>
          </a:p>
        </p:txBody>
      </p:sp>
    </p:spTree>
    <p:extLst>
      <p:ext uri="{BB962C8B-B14F-4D97-AF65-F5344CB8AC3E}">
        <p14:creationId xmlns:p14="http://schemas.microsoft.com/office/powerpoint/2010/main" val="95771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71703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1,42-43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3108543"/>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„Du bist die </a:t>
            </a:r>
            <a:r>
              <a:rPr lang="de-DE" altLang="de-DE" sz="2800" dirty="0" err="1">
                <a:solidFill>
                  <a:schemeClr val="tx1"/>
                </a:solidFill>
                <a:effectLst/>
                <a:latin typeface="Source Sans Pro" panose="020B0503030403020204" pitchFamily="34" charset="0"/>
                <a:ea typeface="Source Sans Pro" panose="020B0503030403020204" pitchFamily="34" charset="0"/>
              </a:rPr>
              <a:t>gesegnetste</a:t>
            </a:r>
            <a:r>
              <a:rPr lang="de-DE" altLang="de-DE" sz="2800" dirty="0">
                <a:solidFill>
                  <a:schemeClr val="tx1"/>
                </a:solidFill>
                <a:effectLst/>
                <a:latin typeface="Source Sans Pro" panose="020B0503030403020204" pitchFamily="34" charset="0"/>
                <a:ea typeface="Source Sans Pro" panose="020B0503030403020204" pitchFamily="34" charset="0"/>
              </a:rPr>
              <a:t> aller Frauen, und gesegnet ist das Kind in deinem Leib! Doch wer bin ich, dass die Mutter meines Herrn zu mir kommt?“</a:t>
            </a:r>
          </a:p>
        </p:txBody>
      </p:sp>
    </p:spTree>
    <p:extLst>
      <p:ext uri="{BB962C8B-B14F-4D97-AF65-F5344CB8AC3E}">
        <p14:creationId xmlns:p14="http://schemas.microsoft.com/office/powerpoint/2010/main" val="334310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81286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1,46-47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224676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„Von ganzem Herzen preise ich den Herrn, und mein Geist jubelt vor Freude über Gott, meinen Retter.“</a:t>
            </a:r>
          </a:p>
        </p:txBody>
      </p:sp>
    </p:spTree>
    <p:extLst>
      <p:ext uri="{BB962C8B-B14F-4D97-AF65-F5344CB8AC3E}">
        <p14:creationId xmlns:p14="http://schemas.microsoft.com/office/powerpoint/2010/main" val="298141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81286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224676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„Gott hat mich, seine Dienerin, gnädig angesehen, eine geringe und unbedeutende Frau.“</a:t>
            </a:r>
          </a:p>
        </p:txBody>
      </p:sp>
    </p:spTree>
    <p:extLst>
      <p:ext uri="{BB962C8B-B14F-4D97-AF65-F5344CB8AC3E}">
        <p14:creationId xmlns:p14="http://schemas.microsoft.com/office/powerpoint/2010/main" val="323281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81286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Samuel 16,7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476091"/>
            <a:ext cx="3672408" cy="1815882"/>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„Ein Mensch sieht, was vor Augen ist; der HERR aber sieht das Herz an.“</a:t>
            </a:r>
          </a:p>
        </p:txBody>
      </p:sp>
    </p:spTree>
    <p:extLst>
      <p:ext uri="{BB962C8B-B14F-4D97-AF65-F5344CB8AC3E}">
        <p14:creationId xmlns:p14="http://schemas.microsoft.com/office/powerpoint/2010/main" val="4080930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458112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1. Korinther-Brief 1,26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88640"/>
            <a:ext cx="3672408" cy="4154984"/>
          </a:xfrm>
        </p:spPr>
        <p:txBody>
          <a:bodyPr wrap="square">
            <a:spAutoFit/>
          </a:bodyPr>
          <a:lstStyle/>
          <a:p>
            <a:pPr algn="l"/>
            <a:r>
              <a:rPr lang="de-DE" altLang="de-DE" sz="2400" dirty="0">
                <a:solidFill>
                  <a:schemeClr val="tx1"/>
                </a:solidFill>
                <a:effectLst/>
                <a:latin typeface="Source Sans Pro" panose="020B0503030403020204" pitchFamily="34" charset="0"/>
                <a:ea typeface="Source Sans Pro" panose="020B0503030403020204" pitchFamily="34" charset="0"/>
              </a:rPr>
              <a:t>„Seht euch doch einmal in euren eigenen Reihen um, Geschwister: Was für Leute hat Gott sich ausgesucht, als er euch berief? Es sind nicht viele Kluge und Gebildete darunter, wenn man nach menschlichen </a:t>
            </a:r>
            <a:r>
              <a:rPr lang="de-DE" altLang="de-DE" sz="2400" dirty="0" err="1">
                <a:solidFill>
                  <a:schemeClr val="tx1"/>
                </a:solidFill>
                <a:effectLst/>
                <a:latin typeface="Source Sans Pro" panose="020B0503030403020204" pitchFamily="34" charset="0"/>
                <a:ea typeface="Source Sans Pro" panose="020B0503030403020204" pitchFamily="34" charset="0"/>
              </a:rPr>
              <a:t>Massstäben</a:t>
            </a:r>
            <a:r>
              <a:rPr lang="de-DE" altLang="de-DE" sz="2400" dirty="0">
                <a:solidFill>
                  <a:schemeClr val="tx1"/>
                </a:solidFill>
                <a:effectLst/>
                <a:latin typeface="Source Sans Pro" panose="020B0503030403020204" pitchFamily="34" charset="0"/>
                <a:ea typeface="Source Sans Pro" panose="020B0503030403020204" pitchFamily="34" charset="0"/>
              </a:rPr>
              <a:t> urteilt, nicht viele Mächtige, nicht viele von vornehmer Herkunft.“</a:t>
            </a:r>
          </a:p>
        </p:txBody>
      </p:sp>
    </p:spTree>
    <p:extLst>
      <p:ext uri="{BB962C8B-B14F-4D97-AF65-F5344CB8AC3E}">
        <p14:creationId xmlns:p14="http://schemas.microsoft.com/office/powerpoint/2010/main" val="1985241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81286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224676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„Ja, man wird mich glücklich preisen – jetzt und in allen kommenden Generationen.“</a:t>
            </a:r>
          </a:p>
        </p:txBody>
      </p:sp>
    </p:spTree>
    <p:extLst>
      <p:ext uri="{BB962C8B-B14F-4D97-AF65-F5344CB8AC3E}">
        <p14:creationId xmlns:p14="http://schemas.microsoft.com/office/powerpoint/2010/main" val="3447693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436510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1,49-50</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78762"/>
            <a:ext cx="3672408" cy="3970318"/>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„Gott, der Mächtige, hat </a:t>
            </a:r>
            <a:r>
              <a:rPr lang="de-DE" altLang="de-DE" sz="2800" dirty="0" err="1">
                <a:solidFill>
                  <a:schemeClr val="tx1"/>
                </a:solidFill>
                <a:effectLst/>
                <a:latin typeface="Source Sans Pro" panose="020B0503030403020204" pitchFamily="34" charset="0"/>
                <a:ea typeface="Source Sans Pro" panose="020B0503030403020204" pitchFamily="34" charset="0"/>
              </a:rPr>
              <a:t>Grosses</a:t>
            </a:r>
            <a:r>
              <a:rPr lang="de-DE" altLang="de-DE" sz="2800" dirty="0">
                <a:solidFill>
                  <a:schemeClr val="tx1"/>
                </a:solidFill>
                <a:effectLst/>
                <a:latin typeface="Source Sans Pro" panose="020B0503030403020204" pitchFamily="34" charset="0"/>
                <a:ea typeface="Source Sans Pro" panose="020B0503030403020204" pitchFamily="34" charset="0"/>
              </a:rPr>
              <a:t> an mir getan. Sein Name ist heilig, und von Generation zu Generation gilt sein Erbarmen denen, die Ehrfurcht vor ihm haben.“</a:t>
            </a:r>
          </a:p>
        </p:txBody>
      </p:sp>
    </p:spTree>
    <p:extLst>
      <p:ext uri="{BB962C8B-B14F-4D97-AF65-F5344CB8AC3E}">
        <p14:creationId xmlns:p14="http://schemas.microsoft.com/office/powerpoint/2010/main" val="411386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28498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Jakobus-Brief 4,6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2677656"/>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„Den Hochmütigen stellt sich Gott entgegen, aber wer gering von sich denkt, den lässt er seine Gnade erfahren.“</a:t>
            </a:r>
          </a:p>
        </p:txBody>
      </p:sp>
    </p:spTree>
    <p:extLst>
      <p:ext uri="{BB962C8B-B14F-4D97-AF65-F5344CB8AC3E}">
        <p14:creationId xmlns:p14="http://schemas.microsoft.com/office/powerpoint/2010/main" val="3993964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458112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5,24</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80973"/>
            <a:ext cx="3672408" cy="3970318"/>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„Ich versichere euch: Wer auf mein Wort hört und dem glaubt, der mich gesandt hat, der hat das ewige Leben. Auf ihn kommt keine Verurteilung mehr zu; er hat den Schritt vom Tod ins Leben getan.“</a:t>
            </a:r>
          </a:p>
        </p:txBody>
      </p:sp>
    </p:spTree>
    <p:extLst>
      <p:ext uri="{BB962C8B-B14F-4D97-AF65-F5344CB8AC3E}">
        <p14:creationId xmlns:p14="http://schemas.microsoft.com/office/powerpoint/2010/main" val="386230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71703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14,23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332656"/>
            <a:ext cx="3672408" cy="3108543"/>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„Wenn jemand mich liebt, wird er sich nach meinem Wort richten. Mein Vater wird ihn lieben, und wir werden zu ihm kommen und bei ihm wohnen.“</a:t>
            </a:r>
          </a:p>
        </p:txBody>
      </p:sp>
    </p:spTree>
    <p:extLst>
      <p:ext uri="{BB962C8B-B14F-4D97-AF65-F5344CB8AC3E}">
        <p14:creationId xmlns:p14="http://schemas.microsoft.com/office/powerpoint/2010/main" val="13513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472514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1,36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188640"/>
            <a:ext cx="3672408" cy="4401205"/>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„Auch Elisabeth, deine Verwandte, ist schwanger und wird noch in ihrem Alter einen Sohn bekommen. Von ihr </a:t>
            </a:r>
            <a:r>
              <a:rPr lang="de-DE" altLang="de-DE" sz="2800" dirty="0" err="1">
                <a:solidFill>
                  <a:schemeClr val="tx1"/>
                </a:solidFill>
                <a:effectLst/>
                <a:latin typeface="Source Sans Pro" panose="020B0503030403020204" pitchFamily="34" charset="0"/>
                <a:ea typeface="Source Sans Pro" panose="020B0503030403020204" pitchFamily="34" charset="0"/>
              </a:rPr>
              <a:t>hiess</a:t>
            </a:r>
            <a:r>
              <a:rPr lang="de-DE" altLang="de-DE" sz="2800" dirty="0">
                <a:solidFill>
                  <a:schemeClr val="tx1"/>
                </a:solidFill>
                <a:effectLst/>
                <a:latin typeface="Source Sans Pro" panose="020B0503030403020204" pitchFamily="34" charset="0"/>
                <a:ea typeface="Source Sans Pro" panose="020B0503030403020204" pitchFamily="34" charset="0"/>
              </a:rPr>
              <a:t> es, sie sei unfruchtbar, und jetzt ist sie im sechsten Monat.“</a:t>
            </a:r>
          </a:p>
        </p:txBody>
      </p:sp>
    </p:spTree>
    <p:extLst>
      <p:ext uri="{BB962C8B-B14F-4D97-AF65-F5344CB8AC3E}">
        <p14:creationId xmlns:p14="http://schemas.microsoft.com/office/powerpoint/2010/main" val="2270256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464152" y="260648"/>
            <a:ext cx="4655840" cy="1077218"/>
          </a:xfrm>
        </p:spPr>
        <p:txBody>
          <a:bodyPr wrap="square">
            <a:spAutoFit/>
          </a:bodyPr>
          <a:lstStyle/>
          <a:p>
            <a:pPr algn="l"/>
            <a:r>
              <a:rPr lang="de-CH" altLang="de-DE" sz="3200" dirty="0">
                <a:solidFill>
                  <a:schemeClr val="tx1"/>
                </a:solidFill>
                <a:effectLst/>
                <a:latin typeface="Source Sans Pro Black" panose="020B0803030403020204" pitchFamily="34" charset="0"/>
                <a:ea typeface="Source Sans Pro Black" panose="020B0803030403020204" pitchFamily="34" charset="0"/>
              </a:rPr>
              <a:t>II. </a:t>
            </a:r>
            <a:r>
              <a:rPr lang="de-DE" altLang="de-DE" sz="3200" dirty="0">
                <a:solidFill>
                  <a:schemeClr val="tx1"/>
                </a:solidFill>
                <a:effectLst/>
                <a:latin typeface="Source Sans Pro Black" panose="020B0803030403020204" pitchFamily="34" charset="0"/>
                <a:ea typeface="Source Sans Pro Black" panose="020B0803030403020204" pitchFamily="34" charset="0"/>
              </a:rPr>
              <a:t>Du wirst dein Versprechen erfüllen!</a:t>
            </a:r>
          </a:p>
        </p:txBody>
      </p:sp>
    </p:spTree>
    <p:extLst>
      <p:ext uri="{BB962C8B-B14F-4D97-AF65-F5344CB8AC3E}">
        <p14:creationId xmlns:p14="http://schemas.microsoft.com/office/powerpoint/2010/main" val="4127797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50100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1,51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2677656"/>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„Mit starkem Arm hat er seine Macht bewiesen; er hat die in alle Winde zerstreut, deren Gesinnung stolz und hochmütig ist.“</a:t>
            </a:r>
          </a:p>
        </p:txBody>
      </p:sp>
    </p:spTree>
    <p:extLst>
      <p:ext uri="{BB962C8B-B14F-4D97-AF65-F5344CB8AC3E}">
        <p14:creationId xmlns:p14="http://schemas.microsoft.com/office/powerpoint/2010/main" val="337404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56490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1,52</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332656"/>
            <a:ext cx="3672408" cy="1815882"/>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„Er hat die Mächtigen vom Thron gestürzt und die Geringen emporgehoben.“</a:t>
            </a:r>
          </a:p>
        </p:txBody>
      </p:sp>
    </p:spTree>
    <p:extLst>
      <p:ext uri="{BB962C8B-B14F-4D97-AF65-F5344CB8AC3E}">
        <p14:creationId xmlns:p14="http://schemas.microsoft.com/office/powerpoint/2010/main" val="3196750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24491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1,53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75280"/>
            <a:ext cx="3672408" cy="2677656"/>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„Den Hungrigen hat er die Hände mit Gutem gefüllt, und die Reichen hat er mit leeren Händen fortgeschickt.“</a:t>
            </a:r>
          </a:p>
        </p:txBody>
      </p:sp>
    </p:spTree>
    <p:extLst>
      <p:ext uri="{BB962C8B-B14F-4D97-AF65-F5344CB8AC3E}">
        <p14:creationId xmlns:p14="http://schemas.microsoft.com/office/powerpoint/2010/main" val="969711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436510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Daniel 2,21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78762"/>
            <a:ext cx="3672408" cy="3970318"/>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„Er verändert das Bestehende und gibt allem seine Frist; er setzt Könige ab und setzt Könige ein.</a:t>
            </a:r>
            <a:br>
              <a:rPr lang="de-DE" altLang="de-DE" sz="2800" dirty="0">
                <a:solidFill>
                  <a:schemeClr val="tx1"/>
                </a:solidFill>
                <a:effectLst/>
                <a:latin typeface="Source Sans Pro" panose="020B0503030403020204" pitchFamily="34" charset="0"/>
                <a:ea typeface="Source Sans Pro" panose="020B0503030403020204" pitchFamily="34" charset="0"/>
              </a:rPr>
            </a:br>
            <a:r>
              <a:rPr lang="de-DE" altLang="de-DE" sz="2800" dirty="0">
                <a:solidFill>
                  <a:schemeClr val="tx1"/>
                </a:solidFill>
                <a:effectLst/>
                <a:latin typeface="Source Sans Pro" panose="020B0503030403020204" pitchFamily="34" charset="0"/>
                <a:ea typeface="Source Sans Pro" panose="020B0503030403020204" pitchFamily="34" charset="0"/>
              </a:rPr>
              <a:t>Er gibt den Weisen</a:t>
            </a:r>
            <a:br>
              <a:rPr lang="de-DE" altLang="de-DE" sz="2800" dirty="0">
                <a:solidFill>
                  <a:schemeClr val="tx1"/>
                </a:solidFill>
                <a:effectLst/>
                <a:latin typeface="Source Sans Pro" panose="020B0503030403020204" pitchFamily="34" charset="0"/>
                <a:ea typeface="Source Sans Pro" panose="020B0503030403020204" pitchFamily="34" charset="0"/>
              </a:rPr>
            </a:br>
            <a:r>
              <a:rPr lang="de-DE" altLang="de-DE" sz="2800" dirty="0">
                <a:solidFill>
                  <a:schemeClr val="tx1"/>
                </a:solidFill>
                <a:effectLst/>
                <a:latin typeface="Source Sans Pro" panose="020B0503030403020204" pitchFamily="34" charset="0"/>
                <a:ea typeface="Source Sans Pro" panose="020B0503030403020204" pitchFamily="34" charset="0"/>
              </a:rPr>
              <a:t>ihre Weisheit und</a:t>
            </a:r>
            <a:br>
              <a:rPr lang="de-DE" altLang="de-DE" sz="2800" dirty="0">
                <a:solidFill>
                  <a:schemeClr val="tx1"/>
                </a:solidFill>
                <a:effectLst/>
                <a:latin typeface="Source Sans Pro" panose="020B0503030403020204" pitchFamily="34" charset="0"/>
                <a:ea typeface="Source Sans Pro" panose="020B0503030403020204" pitchFamily="34" charset="0"/>
              </a:rPr>
            </a:br>
            <a:r>
              <a:rPr lang="de-DE" altLang="de-DE" sz="2800" dirty="0">
                <a:solidFill>
                  <a:schemeClr val="tx1"/>
                </a:solidFill>
                <a:effectLst/>
                <a:latin typeface="Source Sans Pro" panose="020B0503030403020204" pitchFamily="34" charset="0"/>
                <a:ea typeface="Source Sans Pro" panose="020B0503030403020204" pitchFamily="34" charset="0"/>
              </a:rPr>
              <a:t>den Klugen ihren Verstand.“</a:t>
            </a:r>
          </a:p>
        </p:txBody>
      </p:sp>
    </p:spTree>
    <p:extLst>
      <p:ext uri="{BB962C8B-B14F-4D97-AF65-F5344CB8AC3E}">
        <p14:creationId xmlns:p14="http://schemas.microsoft.com/office/powerpoint/2010/main" val="1376740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461306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Jesaja 9,5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07915"/>
            <a:ext cx="3672408" cy="4401205"/>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„Denn ein Kind ist geboren, der künftige König ist uns geschenkt! Und das sind die Ehrennamen, die ihm gegeben werden: umsichtiger Herrscher, mächtiger Held, ewiger Vater, Friedensfürst.“ </a:t>
            </a:r>
          </a:p>
        </p:txBody>
      </p:sp>
    </p:spTree>
    <p:extLst>
      <p:ext uri="{BB962C8B-B14F-4D97-AF65-F5344CB8AC3E}">
        <p14:creationId xmlns:p14="http://schemas.microsoft.com/office/powerpoint/2010/main" val="3549543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619724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Jesaja 9,6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44624"/>
            <a:ext cx="3672408" cy="6124754"/>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„Seine Macht wird weit reichen und dauerhafter Frieden wird einkehren. Er wird auf dem Thron Davids regieren und seine Herrschaft wird für immer Bestand haben, weil er sich an die Rechtsordnungen Gottes hält. Der HERR, der Herrscher der Welt, hat es so beschlossen und wird es tun.“</a:t>
            </a:r>
          </a:p>
        </p:txBody>
      </p:sp>
    </p:spTree>
    <p:extLst>
      <p:ext uri="{BB962C8B-B14F-4D97-AF65-F5344CB8AC3E}">
        <p14:creationId xmlns:p14="http://schemas.microsoft.com/office/powerpoint/2010/main" val="3132590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xmlns="" id="{C58ED1D1-04C4-411F-98F4-8291B1586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8" y="0"/>
            <a:ext cx="12192000" cy="5530508"/>
          </a:xfrm>
          <a:prstGeom prst="rect">
            <a:avLst/>
          </a:prstGeom>
        </p:spPr>
      </p:pic>
      <p:sp>
        <p:nvSpPr>
          <p:cNvPr id="6" name="Rectangle 3">
            <a:extLst>
              <a:ext uri="{FF2B5EF4-FFF2-40B4-BE49-F238E27FC236}">
                <a16:creationId xmlns:a16="http://schemas.microsoft.com/office/drawing/2014/main" xmlns="" id="{7DD68A5F-A03D-409E-8EE4-1183EC50AE22}"/>
              </a:ext>
            </a:extLst>
          </p:cNvPr>
          <p:cNvSpPr>
            <a:spLocks noGrp="1" noChangeArrowheads="1"/>
          </p:cNvSpPr>
          <p:nvPr>
            <p:ph type="subTitle" idx="1"/>
          </p:nvPr>
        </p:nvSpPr>
        <p:spPr>
          <a:xfrm>
            <a:off x="9148556" y="3430722"/>
            <a:ext cx="3024336" cy="1865126"/>
          </a:xfrm>
        </p:spPr>
        <p:txBody>
          <a:bodyPr wrap="square">
            <a:spAutoFit/>
          </a:bodyPr>
          <a:lstStyle/>
          <a:p>
            <a:pPr algn="l"/>
            <a:r>
              <a:rPr lang="de-CH" altLang="de-DE" sz="3600" dirty="0">
                <a:solidFill>
                  <a:schemeClr val="bg1">
                    <a:lumMod val="75000"/>
                  </a:schemeClr>
                </a:solidFill>
                <a:effectLst/>
                <a:latin typeface="Source Sans Pro SemiBold" panose="020B0603030403020204" pitchFamily="34" charset="0"/>
                <a:ea typeface="Source Sans Pro SemiBold" panose="020B0603030403020204" pitchFamily="34" charset="0"/>
              </a:rPr>
              <a:t>Zwei Ströme messianischer</a:t>
            </a:r>
          </a:p>
          <a:p>
            <a:pPr algn="l"/>
            <a:r>
              <a:rPr lang="de-CH" altLang="de-DE" sz="3600" dirty="0">
                <a:solidFill>
                  <a:schemeClr val="bg1">
                    <a:lumMod val="75000"/>
                  </a:schemeClr>
                </a:solidFill>
                <a:effectLst/>
                <a:latin typeface="Source Sans Pro SemiBold" panose="020B0603030403020204" pitchFamily="34" charset="0"/>
                <a:ea typeface="Source Sans Pro SemiBold" panose="020B0603030403020204" pitchFamily="34" charset="0"/>
              </a:rPr>
              <a:t>Ankündigung</a:t>
            </a:r>
            <a:endParaRPr lang="de-DE" altLang="de-DE" sz="3600" dirty="0">
              <a:solidFill>
                <a:schemeClr val="bg1">
                  <a:lumMod val="75000"/>
                </a:schemeClr>
              </a:solidFill>
              <a:effectLst/>
              <a:latin typeface="Source Sans Pro SemiBold" panose="020B0603030403020204" pitchFamily="34" charset="0"/>
              <a:ea typeface="Source Sans Pro SemiBold" panose="020B0603030403020204" pitchFamily="34" charset="0"/>
            </a:endParaRPr>
          </a:p>
        </p:txBody>
      </p:sp>
      <p:sp>
        <p:nvSpPr>
          <p:cNvPr id="9" name="Rectangle 3">
            <a:extLst>
              <a:ext uri="{FF2B5EF4-FFF2-40B4-BE49-F238E27FC236}">
                <a16:creationId xmlns:a16="http://schemas.microsoft.com/office/drawing/2014/main" xmlns="" id="{C9E6194B-85BA-4992-8159-6EC651C8EF16}"/>
              </a:ext>
            </a:extLst>
          </p:cNvPr>
          <p:cNvSpPr txBox="1">
            <a:spLocks noChangeArrowheads="1"/>
          </p:cNvSpPr>
          <p:nvPr/>
        </p:nvSpPr>
        <p:spPr bwMode="auto">
          <a:xfrm>
            <a:off x="5519936" y="2852936"/>
            <a:ext cx="244827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CH" altLang="de-DE" sz="2000" kern="0" dirty="0">
                <a:solidFill>
                  <a:srgbClr val="C00000"/>
                </a:solidFill>
                <a:effectLst/>
                <a:latin typeface="Source Sans Pro SemiBold" panose="020B0603030403020204" pitchFamily="34" charset="0"/>
                <a:ea typeface="Source Sans Pro SemiBold" panose="020B0603030403020204" pitchFamily="34" charset="0"/>
              </a:rPr>
              <a:t>Ankündigung eines</a:t>
            </a:r>
          </a:p>
          <a:p>
            <a:pPr algn="l"/>
            <a:r>
              <a:rPr lang="de-CH" altLang="de-DE" sz="2000" kern="0" dirty="0">
                <a:solidFill>
                  <a:srgbClr val="C00000"/>
                </a:solidFill>
                <a:effectLst/>
                <a:latin typeface="Source Sans Pro SemiBold" panose="020B0603030403020204" pitchFamily="34" charset="0"/>
                <a:ea typeface="Source Sans Pro SemiBold" panose="020B0603030403020204" pitchFamily="34" charset="0"/>
              </a:rPr>
              <a:t>königlichen Messias</a:t>
            </a:r>
            <a:endParaRPr lang="de-DE" altLang="de-DE" sz="2000" kern="0" dirty="0">
              <a:solidFill>
                <a:srgbClr val="C00000"/>
              </a:solidFill>
              <a:effectLst/>
              <a:latin typeface="Source Sans Pro SemiBold" panose="020B0603030403020204" pitchFamily="34" charset="0"/>
              <a:ea typeface="Source Sans Pro SemiBold" panose="020B0603030403020204" pitchFamily="34" charset="0"/>
            </a:endParaRPr>
          </a:p>
        </p:txBody>
      </p:sp>
      <p:sp>
        <p:nvSpPr>
          <p:cNvPr id="15" name="Rectangle 3">
            <a:extLst>
              <a:ext uri="{FF2B5EF4-FFF2-40B4-BE49-F238E27FC236}">
                <a16:creationId xmlns:a16="http://schemas.microsoft.com/office/drawing/2014/main" xmlns="" id="{D26E934A-0C71-4BA6-ABC8-9C34EA88F7C4}"/>
              </a:ext>
            </a:extLst>
          </p:cNvPr>
          <p:cNvSpPr txBox="1">
            <a:spLocks noChangeArrowheads="1"/>
          </p:cNvSpPr>
          <p:nvPr/>
        </p:nvSpPr>
        <p:spPr bwMode="auto">
          <a:xfrm>
            <a:off x="3791744" y="4500525"/>
            <a:ext cx="244827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l"/>
            <a:r>
              <a:rPr lang="de-CH" altLang="de-DE" sz="2000" kern="0" dirty="0">
                <a:solidFill>
                  <a:srgbClr val="C00000"/>
                </a:solidFill>
                <a:effectLst/>
                <a:latin typeface="Source Sans Pro SemiBold" panose="020B0603030403020204" pitchFamily="34" charset="0"/>
                <a:ea typeface="Source Sans Pro SemiBold" panose="020B0603030403020204" pitchFamily="34" charset="0"/>
              </a:rPr>
              <a:t>Ankündigung eines</a:t>
            </a:r>
          </a:p>
          <a:p>
            <a:pPr algn="l"/>
            <a:r>
              <a:rPr lang="de-CH" altLang="de-DE" sz="2000" kern="0" dirty="0">
                <a:solidFill>
                  <a:srgbClr val="C00000"/>
                </a:solidFill>
                <a:effectLst/>
                <a:latin typeface="Source Sans Pro SemiBold" panose="020B0603030403020204" pitchFamily="34" charset="0"/>
                <a:ea typeface="Source Sans Pro SemiBold" panose="020B0603030403020204" pitchFamily="34" charset="0"/>
              </a:rPr>
              <a:t>leidenden Messias</a:t>
            </a:r>
            <a:endParaRPr lang="de-DE" altLang="de-DE" sz="2000" kern="0" dirty="0">
              <a:solidFill>
                <a:srgbClr val="C00000"/>
              </a:solidFill>
              <a:effectLst/>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427988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436510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Jesaja 53,5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88640"/>
            <a:ext cx="3672408" cy="3970318"/>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„Aber er ist um unsrer Missetat willen verwundet und um unsrer Sünde willen zerschlagen. Die Strafe liegt auf ihm, auf dass wir Frieden hätten, und durch seine Wunden sind wir geheilt.“</a:t>
            </a:r>
          </a:p>
        </p:txBody>
      </p:sp>
    </p:spTree>
    <p:extLst>
      <p:ext uri="{BB962C8B-B14F-4D97-AF65-F5344CB8AC3E}">
        <p14:creationId xmlns:p14="http://schemas.microsoft.com/office/powerpoint/2010/main" val="2609991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2420888"/>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2. Korinther-Brief 5,7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1815882"/>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„Wir leben ja noch in der Zeit des Glaubens, noch nicht in der Zeit des Schauens.“</a:t>
            </a:r>
          </a:p>
        </p:txBody>
      </p:sp>
    </p:spTree>
    <p:extLst>
      <p:ext uri="{BB962C8B-B14F-4D97-AF65-F5344CB8AC3E}">
        <p14:creationId xmlns:p14="http://schemas.microsoft.com/office/powerpoint/2010/main" val="258535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184482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1,37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404664"/>
            <a:ext cx="3672408" cy="954107"/>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„Denn für Gott ist nichts unmöglich.“</a:t>
            </a:r>
          </a:p>
        </p:txBody>
      </p:sp>
    </p:spTree>
    <p:extLst>
      <p:ext uri="{BB962C8B-B14F-4D97-AF65-F5344CB8AC3E}">
        <p14:creationId xmlns:p14="http://schemas.microsoft.com/office/powerpoint/2010/main" val="10277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554917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1,54-55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116632"/>
            <a:ext cx="3672408" cy="526297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„Gott hat sich seines Dieners, des Volkes Israel, angenommen, weil er sich an das erinnerte, was er unseren Vorfahren zugesagt hatte:</a:t>
            </a:r>
            <a:br>
              <a:rPr lang="de-DE" altLang="de-DE" sz="2800" dirty="0">
                <a:solidFill>
                  <a:schemeClr val="tx1"/>
                </a:solidFill>
                <a:effectLst/>
                <a:latin typeface="Source Sans Pro" panose="020B0503030403020204" pitchFamily="34" charset="0"/>
                <a:ea typeface="Source Sans Pro" panose="020B0503030403020204" pitchFamily="34" charset="0"/>
              </a:rPr>
            </a:br>
            <a:r>
              <a:rPr lang="de-DE" altLang="de-DE" sz="2800" dirty="0">
                <a:solidFill>
                  <a:schemeClr val="tx1"/>
                </a:solidFill>
                <a:effectLst/>
                <a:latin typeface="Source Sans Pro" panose="020B0503030403020204" pitchFamily="34" charset="0"/>
                <a:ea typeface="Source Sans Pro" panose="020B0503030403020204" pitchFamily="34" charset="0"/>
              </a:rPr>
              <a:t>dass er nie aufhören werde, Abraham und seinen Nachkommen Erbarmen zu erweisen.“</a:t>
            </a:r>
          </a:p>
        </p:txBody>
      </p:sp>
    </p:spTree>
    <p:extLst>
      <p:ext uri="{BB962C8B-B14F-4D97-AF65-F5344CB8AC3E}">
        <p14:creationId xmlns:p14="http://schemas.microsoft.com/office/powerpoint/2010/main" val="2433100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41970" y="263691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Galater-Brief 3,8</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2092881"/>
          </a:xfrm>
        </p:spPr>
        <p:txBody>
          <a:bodyPr wrap="square">
            <a:spAutoFit/>
          </a:bodyPr>
          <a:lstStyle/>
          <a:p>
            <a:pPr algn="l"/>
            <a:r>
              <a:rPr lang="de-DE" altLang="de-DE" sz="2600" dirty="0">
                <a:solidFill>
                  <a:schemeClr val="tx1"/>
                </a:solidFill>
                <a:effectLst/>
                <a:latin typeface="Source Sans Pro" panose="020B0503030403020204" pitchFamily="34" charset="0"/>
                <a:ea typeface="Source Sans Pro" panose="020B0503030403020204" pitchFamily="34" charset="0"/>
              </a:rPr>
              <a:t>Abraham wurde nämlich die Zusage gemacht: „Durch dich werden alle Völker gesegnet werden.“</a:t>
            </a:r>
          </a:p>
        </p:txBody>
      </p:sp>
    </p:spTree>
    <p:extLst>
      <p:ext uri="{BB962C8B-B14F-4D97-AF65-F5344CB8AC3E}">
        <p14:creationId xmlns:p14="http://schemas.microsoft.com/office/powerpoint/2010/main" val="3169644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720541" y="692696"/>
            <a:ext cx="4439816" cy="769441"/>
          </a:xfrm>
        </p:spPr>
        <p:txBody>
          <a:bodyPr wrap="square">
            <a:spAutoFit/>
          </a:bodyPr>
          <a:lstStyle/>
          <a:p>
            <a:pPr algn="l"/>
            <a:r>
              <a:rPr lang="de-CH" altLang="de-DE" sz="4400" dirty="0">
                <a:solidFill>
                  <a:schemeClr val="tx1"/>
                </a:solidFill>
                <a:effectLst/>
                <a:latin typeface="Source Sans Pro Black" panose="020B0803030403020204" pitchFamily="34" charset="0"/>
                <a:ea typeface="Source Sans Pro Black" panose="020B0803030403020204" pitchFamily="34" charset="0"/>
              </a:rPr>
              <a:t>Schlussgedanke</a:t>
            </a:r>
            <a:endParaRPr lang="de-DE" altLang="de-DE" sz="44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407294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356992"/>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Johannes-Evangelium 3,16</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260648"/>
            <a:ext cx="3672408" cy="2893100"/>
          </a:xfrm>
        </p:spPr>
        <p:txBody>
          <a:bodyPr wrap="square">
            <a:spAutoFit/>
          </a:bodyPr>
          <a:lstStyle/>
          <a:p>
            <a:pPr algn="l"/>
            <a:r>
              <a:rPr lang="de-DE" altLang="de-DE" sz="2600" dirty="0">
                <a:solidFill>
                  <a:schemeClr val="tx1"/>
                </a:solidFill>
                <a:effectLst/>
                <a:latin typeface="Source Sans Pro" panose="020B0503030403020204" pitchFamily="34" charset="0"/>
                <a:ea typeface="Source Sans Pro" panose="020B0503030403020204" pitchFamily="34" charset="0"/>
              </a:rPr>
              <a:t>„Denn Gott hat die Welt so geliebt, dass er seinen einzigen Sohn gab, auf dass alle, die an ihn glauben, nicht verloren werden, sondern das ewige Leben haben.“</a:t>
            </a:r>
          </a:p>
        </p:txBody>
      </p:sp>
    </p:spTree>
    <p:extLst>
      <p:ext uri="{BB962C8B-B14F-4D97-AF65-F5344CB8AC3E}">
        <p14:creationId xmlns:p14="http://schemas.microsoft.com/office/powerpoint/2010/main" val="346483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Karte enthält.&#10;&#10;Automatisch generierte Beschreibung">
            <a:extLst>
              <a:ext uri="{FF2B5EF4-FFF2-40B4-BE49-F238E27FC236}">
                <a16:creationId xmlns:a16="http://schemas.microsoft.com/office/drawing/2014/main" xmlns="" id="{C0EBFACE-383A-4E9A-BFB3-B3355EC28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475" y="0"/>
            <a:ext cx="3796525" cy="5395062"/>
          </a:xfrm>
          <a:prstGeom prst="rect">
            <a:avLst/>
          </a:prstGeom>
        </p:spPr>
      </p:pic>
    </p:spTree>
    <p:extLst>
      <p:ext uri="{BB962C8B-B14F-4D97-AF65-F5344CB8AC3E}">
        <p14:creationId xmlns:p14="http://schemas.microsoft.com/office/powerpoint/2010/main" val="332635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55074" y="2164794"/>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1,41</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172958"/>
            <a:ext cx="3672408" cy="1815882"/>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„Als Elisabeth den </a:t>
            </a:r>
            <a:r>
              <a:rPr lang="de-DE" altLang="de-DE" sz="2800" dirty="0" err="1">
                <a:solidFill>
                  <a:schemeClr val="tx1"/>
                </a:solidFill>
                <a:effectLst/>
                <a:latin typeface="Source Sans Pro" panose="020B0503030403020204" pitchFamily="34" charset="0"/>
                <a:ea typeface="Source Sans Pro" panose="020B0503030403020204" pitchFamily="34" charset="0"/>
              </a:rPr>
              <a:t>Gruss</a:t>
            </a:r>
            <a:r>
              <a:rPr lang="de-DE" altLang="de-DE" sz="2800" dirty="0">
                <a:solidFill>
                  <a:schemeClr val="tx1"/>
                </a:solidFill>
                <a:effectLst/>
                <a:latin typeface="Source Sans Pro" panose="020B0503030403020204" pitchFamily="34" charset="0"/>
                <a:ea typeface="Source Sans Pro" panose="020B0503030403020204" pitchFamily="34" charset="0"/>
              </a:rPr>
              <a:t> Marias hörte, hüpfte das Kind in ihrem Leib.“</a:t>
            </a:r>
          </a:p>
        </p:txBody>
      </p:sp>
    </p:spTree>
    <p:extLst>
      <p:ext uri="{BB962C8B-B14F-4D97-AF65-F5344CB8AC3E}">
        <p14:creationId xmlns:p14="http://schemas.microsoft.com/office/powerpoint/2010/main" val="152963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632826"/>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1,42-43</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116632"/>
            <a:ext cx="3672408" cy="3108543"/>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„Du bist die </a:t>
            </a:r>
            <a:r>
              <a:rPr lang="de-DE" altLang="de-DE" sz="2800" dirty="0" err="1">
                <a:solidFill>
                  <a:schemeClr val="tx1"/>
                </a:solidFill>
                <a:effectLst/>
                <a:latin typeface="Source Sans Pro" panose="020B0503030403020204" pitchFamily="34" charset="0"/>
                <a:ea typeface="Source Sans Pro" panose="020B0503030403020204" pitchFamily="34" charset="0"/>
              </a:rPr>
              <a:t>gesegnetste</a:t>
            </a:r>
            <a:r>
              <a:rPr lang="de-DE" altLang="de-DE" sz="2800" dirty="0">
                <a:solidFill>
                  <a:schemeClr val="tx1"/>
                </a:solidFill>
                <a:effectLst/>
                <a:latin typeface="Source Sans Pro" panose="020B0503030403020204" pitchFamily="34" charset="0"/>
                <a:ea typeface="Source Sans Pro" panose="020B0503030403020204" pitchFamily="34" charset="0"/>
              </a:rPr>
              <a:t> aller Frauen, und gesegnet ist das Kind in deinem Leib! Doch wer bin ich, dass die Mutter meines Herrn zu mir kommt?“</a:t>
            </a:r>
          </a:p>
        </p:txBody>
      </p:sp>
    </p:spTree>
    <p:extLst>
      <p:ext uri="{BB962C8B-B14F-4D97-AF65-F5344CB8AC3E}">
        <p14:creationId xmlns:p14="http://schemas.microsoft.com/office/powerpoint/2010/main" val="19613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06896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1,45</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59130" y="188640"/>
            <a:ext cx="3672408" cy="2677656"/>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„Glücklich bist du zu preisen, weil du geglaubt hast; denn was der Herr dir sagen </a:t>
            </a:r>
            <a:r>
              <a:rPr lang="de-DE" altLang="de-DE" sz="2800" dirty="0" err="1">
                <a:solidFill>
                  <a:schemeClr val="tx1"/>
                </a:solidFill>
                <a:effectLst/>
                <a:latin typeface="Source Sans Pro" panose="020B0503030403020204" pitchFamily="34" charset="0"/>
                <a:ea typeface="Source Sans Pro" panose="020B0503030403020204" pitchFamily="34" charset="0"/>
              </a:rPr>
              <a:t>liess</a:t>
            </a:r>
            <a:r>
              <a:rPr lang="de-DE" altLang="de-DE" sz="2800" dirty="0">
                <a:solidFill>
                  <a:schemeClr val="tx1"/>
                </a:solidFill>
                <a:effectLst/>
                <a:latin typeface="Source Sans Pro" panose="020B0503030403020204" pitchFamily="34" charset="0"/>
                <a:ea typeface="Source Sans Pro" panose="020B0503030403020204" pitchFamily="34" charset="0"/>
              </a:rPr>
              <a:t>, wird sich erfüllen.“</a:t>
            </a:r>
          </a:p>
        </p:txBody>
      </p:sp>
    </p:spTree>
    <p:extLst>
      <p:ext uri="{BB962C8B-B14F-4D97-AF65-F5344CB8AC3E}">
        <p14:creationId xmlns:p14="http://schemas.microsoft.com/office/powerpoint/2010/main" val="99432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71239" y="3068960"/>
            <a:ext cx="4176464" cy="400110"/>
          </a:xfrm>
        </p:spPr>
        <p:txBody>
          <a:bodyPr wrap="square">
            <a:spAutoFit/>
          </a:bodyPr>
          <a:lstStyle/>
          <a:p>
            <a:pPr algn="r"/>
            <a:r>
              <a:rPr lang="de-CH" altLang="de-DE" sz="2000" dirty="0">
                <a:effectLst/>
                <a:latin typeface="Source Sans Pro" panose="020B0503030403020204" pitchFamily="34" charset="0"/>
                <a:ea typeface="Source Sans Pro" panose="020B0503030403020204" pitchFamily="34" charset="0"/>
              </a:rPr>
              <a:t>Lukas-Evangelium 1,46-47</a:t>
            </a:r>
            <a:endParaRPr lang="de-DE" altLang="de-DE" sz="2000" dirty="0">
              <a:effectLst/>
              <a:latin typeface="Source Sans Pro" panose="020B0503030403020204" pitchFamily="34" charset="0"/>
              <a:ea typeface="Source Sans Pro" panose="020B0503030403020204" pitchFamily="34" charset="0"/>
            </a:endParaRPr>
          </a:p>
        </p:txBody>
      </p:sp>
      <p:sp>
        <p:nvSpPr>
          <p:cNvPr id="7" name="Rectangle 2"/>
          <p:cNvSpPr>
            <a:spLocks noGrp="1" noChangeArrowheads="1"/>
          </p:cNvSpPr>
          <p:nvPr>
            <p:ph type="ctrTitle"/>
          </p:nvPr>
        </p:nvSpPr>
        <p:spPr>
          <a:xfrm>
            <a:off x="8375295" y="332656"/>
            <a:ext cx="3672408" cy="2246769"/>
          </a:xfrm>
        </p:spPr>
        <p:txBody>
          <a:bodyPr wrap="square">
            <a:spAutoFit/>
          </a:bodyPr>
          <a:lstStyle/>
          <a:p>
            <a:pPr algn="l"/>
            <a:r>
              <a:rPr lang="de-DE" altLang="de-DE" sz="2800" dirty="0">
                <a:solidFill>
                  <a:schemeClr val="tx1"/>
                </a:solidFill>
                <a:effectLst/>
                <a:latin typeface="Source Sans Pro" panose="020B0503030403020204" pitchFamily="34" charset="0"/>
                <a:ea typeface="Source Sans Pro" panose="020B0503030403020204" pitchFamily="34" charset="0"/>
              </a:rPr>
              <a:t>»Von ganzem Herzen preise ich den Herrn, und mein Geist jubelt vor Freude über Gott, meinen Retter.</a:t>
            </a:r>
          </a:p>
        </p:txBody>
      </p:sp>
    </p:spTree>
    <p:extLst>
      <p:ext uri="{BB962C8B-B14F-4D97-AF65-F5344CB8AC3E}">
        <p14:creationId xmlns:p14="http://schemas.microsoft.com/office/powerpoint/2010/main" val="4132963847"/>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1124</Words>
  <Application>Microsoft Office PowerPoint</Application>
  <PresentationFormat>Benutzerdefiniert</PresentationFormat>
  <Paragraphs>127</Paragraphs>
  <Slides>43</Slides>
  <Notes>43</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Designvorlage 'Berggipfel'</vt:lpstr>
      <vt:lpstr>Jesus löst grosse Vorfreude und Hoffnung aus   Lukas-Evangelium 1,46-56      Reihe: Die aussergewöhnlichste Geburt aller Zeiten (3/4)</vt:lpstr>
      <vt:lpstr>„Er wird gross sein und wird ‚Sohn des Höchsten‘ genannt werden. Gott, der Herr, wird ihm den Thron seines Stammvaters David geben. Er wird für immer über die Nachkommen Jakobs herrschen, und seine Herrschaft wird niemals aufhören.“</vt:lpstr>
      <vt:lpstr>„Auch Elisabeth, deine Verwandte, ist schwanger und wird noch in ihrem Alter einen Sohn bekommen. Von ihr hiess es, sie sei unfruchtbar, und jetzt ist sie im sechsten Monat.“</vt:lpstr>
      <vt:lpstr>„Denn für Gott ist nichts unmöglich.“</vt:lpstr>
      <vt:lpstr>PowerPoint-Präsentation</vt:lpstr>
      <vt:lpstr>„Als Elisabeth den Gruss Marias hörte, hüpfte das Kind in ihrem Leib.“</vt:lpstr>
      <vt:lpstr>„Du bist die gesegnetste aller Frauen, und gesegnet ist das Kind in deinem Leib! Doch wer bin ich, dass die Mutter meines Herrn zu mir kommt?“</vt:lpstr>
      <vt:lpstr>„Glücklich bist du zu preisen, weil du geglaubt hast; denn was der Herr dir sagen liess, wird sich erfüllen.“</vt:lpstr>
      <vt:lpstr>»Von ganzem Herzen preise ich den Herrn, und mein Geist jubelt vor Freude über Gott, meinen Retter.</vt:lpstr>
      <vt:lpstr>Denn er hat mich, seine Dienerin, gnädig angesehen, eine geringe und unbedeutende Frau. Ja, man wird mich glücklich preisen – jetzt und in allen kommenden Generationen.</vt:lpstr>
      <vt:lpstr>Er, der Mächtige, hat Grosses an mir getan. Sein Name ist heilig, und von Generation zu Generation gilt sein Erbarmen denen, die Ehrfurcht vor ihm haben. </vt:lpstr>
      <vt:lpstr>Mit starkem Arm hat er seine Macht bewiesen; er hat die in alle Winde zerstreut, deren Gesinnung stolz und hochmütig ist.</vt:lpstr>
      <vt:lpstr>Er hat die Mächtigen vom Thron gestürzt und die Geringen emporgehoben.</vt:lpstr>
      <vt:lpstr>Den Hungrigen hat er die Hände mit Gutem gefüllt, und die Reichen hat er mit leeren Händen fortgeschickt. </vt:lpstr>
      <vt:lpstr>Er hat sich seines Dieners, des Volkes Israel, angenommen, weil er sich an das erinnerte, was er unseren Vorfahren zugesagt hatte: dass er nie aufhören werde, Abraham und seinen Nachkommen Erbarmen zu erweisen.«</vt:lpstr>
      <vt:lpstr>Maria blieb etwa drei Monate bei Elisabeth und kehrte dann nach Hause zurück.</vt:lpstr>
      <vt:lpstr>I. Du hast Grosses an mir getan!</vt:lpstr>
      <vt:lpstr>„Ich bin die Dienerin des Herrn. Was du gesagt hast, soll mit mir geschehen.“</vt:lpstr>
      <vt:lpstr>„Siehe, eine Jungfrau ist schwanger und wird einen Sohn gebären, den wird sie Immanuel nennen.“</vt:lpstr>
      <vt:lpstr>„Du bist die gesegnetste aller Frauen, und gesegnet ist das Kind in deinem Leib! Doch wer bin ich, dass die Mutter meines Herrn zu mir kommt?“</vt:lpstr>
      <vt:lpstr>„Von ganzem Herzen preise ich den Herrn, und mein Geist jubelt vor Freude über Gott, meinen Retter.“</vt:lpstr>
      <vt:lpstr>„Gott hat mich, seine Dienerin, gnädig angesehen, eine geringe und unbedeutende Frau.“</vt:lpstr>
      <vt:lpstr>„Ein Mensch sieht, was vor Augen ist; der HERR aber sieht das Herz an.“</vt:lpstr>
      <vt:lpstr>„Seht euch doch einmal in euren eigenen Reihen um, Geschwister: Was für Leute hat Gott sich ausgesucht, als er euch berief? Es sind nicht viele Kluge und Gebildete darunter, wenn man nach menschlichen Massstäben urteilt, nicht viele Mächtige, nicht viele von vornehmer Herkunft.“</vt:lpstr>
      <vt:lpstr>„Ja, man wird mich glücklich preisen – jetzt und in allen kommenden Generationen.“</vt:lpstr>
      <vt:lpstr>„Gott, der Mächtige, hat Grosses an mir getan. Sein Name ist heilig, und von Generation zu Generation gilt sein Erbarmen denen, die Ehrfurcht vor ihm haben.“</vt:lpstr>
      <vt:lpstr>„Den Hochmütigen stellt sich Gott entgegen, aber wer gering von sich denkt, den lässt er seine Gnade erfahren.“</vt:lpstr>
      <vt:lpstr>„Ich versichere euch: Wer auf mein Wort hört und dem glaubt, der mich gesandt hat, der hat das ewige Leben. Auf ihn kommt keine Verurteilung mehr zu; er hat den Schritt vom Tod ins Leben getan.“</vt:lpstr>
      <vt:lpstr>„Wenn jemand mich liebt, wird er sich nach meinem Wort richten. Mein Vater wird ihn lieben, und wir werden zu ihm kommen und bei ihm wohnen.“</vt:lpstr>
      <vt:lpstr>II. Du wirst dein Versprechen erfüllen!</vt:lpstr>
      <vt:lpstr>„Mit starkem Arm hat er seine Macht bewiesen; er hat die in alle Winde zerstreut, deren Gesinnung stolz und hochmütig ist.“</vt:lpstr>
      <vt:lpstr>„Er hat die Mächtigen vom Thron gestürzt und die Geringen emporgehoben.“</vt:lpstr>
      <vt:lpstr>„Den Hungrigen hat er die Hände mit Gutem gefüllt, und die Reichen hat er mit leeren Händen fortgeschickt.“</vt:lpstr>
      <vt:lpstr>„Er verändert das Bestehende und gibt allem seine Frist; er setzt Könige ab und setzt Könige ein. Er gibt den Weisen ihre Weisheit und den Klugen ihren Verstand.“</vt:lpstr>
      <vt:lpstr>„Denn ein Kind ist geboren, der künftige König ist uns geschenkt! Und das sind die Ehrennamen, die ihm gegeben werden: umsichtiger Herrscher, mächtiger Held, ewiger Vater, Friedensfürst.“ </vt:lpstr>
      <vt:lpstr>„Seine Macht wird weit reichen und dauerhafter Frieden wird einkehren. Er wird auf dem Thron Davids regieren und seine Herrschaft wird für immer Bestand haben, weil er sich an die Rechtsordnungen Gottes hält. Der HERR, der Herrscher der Welt, hat es so beschlossen und wird es tun.“</vt:lpstr>
      <vt:lpstr>PowerPoint-Präsentation</vt:lpstr>
      <vt:lpstr>„Aber er ist um unsrer Missetat willen verwundet und um unsrer Sünde willen zerschlagen. Die Strafe liegt auf ihm, auf dass wir Frieden hätten, und durch seine Wunden sind wir geheilt.“</vt:lpstr>
      <vt:lpstr>„Wir leben ja noch in der Zeit des Glaubens, noch nicht in der Zeit des Schauens.“</vt:lpstr>
      <vt:lpstr>„Gott hat sich seines Dieners, des Volkes Israel, angenommen, weil er sich an das erinnerte, was er unseren Vorfahren zugesagt hatte: dass er nie aufhören werde, Abraham und seinen Nachkommen Erbarmen zu erweisen.“</vt:lpstr>
      <vt:lpstr>Abraham wurde nämlich die Zusage gemacht: „Durch dich werden alle Völker gesegnet werden.“</vt:lpstr>
      <vt:lpstr>Schlussgedanke</vt:lpstr>
      <vt:lpstr>„Denn Gott hat die Welt so geliebt, dass er seinen einzigen Sohn gab, auf dass alle, die an ihn glauben, nicht verloren werden, sondern das ewige Leben haben.“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außergewöhnlichste Geburt aller Zeiten - Teil 3/4 - Jesus löst grosse Vorfreude und Hoffnung aus - Folien</dc:title>
  <dc:creator>Jürg Birnstiel</dc:creator>
  <cp:lastModifiedBy>Me</cp:lastModifiedBy>
  <cp:revision>1005</cp:revision>
  <dcterms:created xsi:type="dcterms:W3CDTF">2013-11-12T15:20:47Z</dcterms:created>
  <dcterms:modified xsi:type="dcterms:W3CDTF">2021-02-16T21:03:06Z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