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735" r:id="rId2"/>
    <p:sldId id="952" r:id="rId3"/>
    <p:sldId id="967" r:id="rId4"/>
    <p:sldId id="896" r:id="rId5"/>
    <p:sldId id="968" r:id="rId6"/>
    <p:sldId id="969" r:id="rId7"/>
    <p:sldId id="964" r:id="rId8"/>
    <p:sldId id="970" r:id="rId9"/>
    <p:sldId id="971" r:id="rId10"/>
    <p:sldId id="946" r:id="rId11"/>
    <p:sldId id="972" r:id="rId12"/>
    <p:sldId id="973" r:id="rId13"/>
    <p:sldId id="974" r:id="rId14"/>
    <p:sldId id="975" r:id="rId15"/>
    <p:sldId id="979" r:id="rId16"/>
    <p:sldId id="962" r:id="rId17"/>
    <p:sldId id="965" r:id="rId18"/>
    <p:sldId id="963" r:id="rId19"/>
    <p:sldId id="976" r:id="rId20"/>
    <p:sldId id="977" r:id="rId21"/>
    <p:sldId id="966" r:id="rId22"/>
    <p:sldId id="978" r:id="rId23"/>
    <p:sldId id="259" r:id="rId24"/>
    <p:sldId id="980" r:id="rId25"/>
    <p:sldId id="981" r:id="rId26"/>
    <p:sldId id="982" r:id="rId27"/>
    <p:sldId id="983"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7045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28079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7167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3997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08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1571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8159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4937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5710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5484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79828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85575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7130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656955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6641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2684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6700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0560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4632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6948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9727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772816"/>
            <a:ext cx="8521645" cy="830997"/>
          </a:xfrm>
        </p:spPr>
        <p:txBody>
          <a:bodyPr wrap="square">
            <a:spAutoFit/>
          </a:bodyPr>
          <a:lstStyle/>
          <a:p>
            <a:pPr algn="l"/>
            <a:r>
              <a:rPr lang="de-CH" altLang="de-DE" sz="4800" dirty="0">
                <a:solidFill>
                  <a:schemeClr val="tx1"/>
                </a:solidFill>
                <a:effectLst/>
                <a:latin typeface="Univers LT Std 47 Cn Lt" pitchFamily="34" charset="0"/>
              </a:rPr>
              <a:t>Jesus – seine Flucht und Rückkehr</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3731285"/>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Die ersten Jahre im Leben von Jesus</a:t>
            </a:r>
            <a:r>
              <a:rPr lang="de-DE" altLang="de-DE" sz="2800" dirty="0">
                <a:effectLst/>
                <a:latin typeface="Univers LT Std 47 Cn Lt" pitchFamily="34" charset="0"/>
              </a:rPr>
              <a:t> (4/4)</a:t>
            </a:r>
          </a:p>
        </p:txBody>
      </p:sp>
      <p:sp>
        <p:nvSpPr>
          <p:cNvPr id="4" name="Rectangle 3"/>
          <p:cNvSpPr txBox="1">
            <a:spLocks noChangeArrowheads="1"/>
          </p:cNvSpPr>
          <p:nvPr/>
        </p:nvSpPr>
        <p:spPr bwMode="auto">
          <a:xfrm>
            <a:off x="2716142" y="3356992"/>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a:effectLst/>
                <a:latin typeface="Univers LT Std 47 Cn Lt" pitchFamily="34" charset="0"/>
              </a:rPr>
              <a:t>Matthäus-Evangelium 2,13-23</a:t>
            </a:r>
            <a:endParaRPr lang="de-DE" altLang="de-DE" sz="20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83768" y="1916832"/>
            <a:ext cx="6264696" cy="769441"/>
          </a:xfrm>
        </p:spPr>
        <p:txBody>
          <a:bodyPr wrap="square">
            <a:spAutoFit/>
          </a:bodyPr>
          <a:lstStyle/>
          <a:p>
            <a:pPr algn="l"/>
            <a:r>
              <a:rPr lang="de-DE" altLang="de-DE" sz="4400" dirty="0">
                <a:solidFill>
                  <a:schemeClr val="tx1"/>
                </a:solidFill>
                <a:effectLst/>
                <a:latin typeface="Univers LT Std 47 Cn Lt" pitchFamily="34" charset="0"/>
              </a:rPr>
              <a:t>II. </a:t>
            </a:r>
            <a:r>
              <a:rPr lang="de-CH" altLang="de-DE" sz="4400" dirty="0">
                <a:solidFill>
                  <a:schemeClr val="tx1"/>
                </a:solidFill>
                <a:effectLst/>
                <a:latin typeface="Univers LT Std 47 Cn Lt" pitchFamily="34" charset="0"/>
              </a:rPr>
              <a:t>Lautes Weinen in Betlehem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Matthäus-Evangelium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768752" cy="3970318"/>
          </a:xfrm>
        </p:spPr>
        <p:txBody>
          <a:bodyPr wrap="square">
            <a:spAutoFit/>
          </a:bodyPr>
          <a:lstStyle/>
          <a:p>
            <a:pPr algn="l"/>
            <a:r>
              <a:rPr lang="de-CH" altLang="de-DE" sz="3600" dirty="0">
                <a:solidFill>
                  <a:schemeClr val="tx1"/>
                </a:solidFill>
                <a:effectLst/>
                <a:latin typeface="Univers LT Std 47 Cn Lt" pitchFamily="34" charset="0"/>
              </a:rPr>
              <a:t>„Er schickte seine Leute nach Betlehem und liess in den Familien der Stadt und der ganzen Umgebung alle Söhne im Alter von zwei Jahren und darunter töten. Das entsprach dem Zeitpunkt, den er von den Sterndeutern in Erfahrung gebracht hatte.“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625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Matthäus-Evangelium 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2862322"/>
          </a:xfrm>
        </p:spPr>
        <p:txBody>
          <a:bodyPr wrap="square">
            <a:spAutoFit/>
          </a:bodyPr>
          <a:lstStyle/>
          <a:p>
            <a:pPr algn="l"/>
            <a:r>
              <a:rPr lang="de-CH" altLang="de-DE" sz="3600" dirty="0">
                <a:solidFill>
                  <a:schemeClr val="tx1"/>
                </a:solidFill>
                <a:effectLst/>
                <a:latin typeface="Univers LT Std 47 Cn Lt" pitchFamily="34" charset="0"/>
              </a:rPr>
              <a:t>„Ein Geschrei ist in Rama zu hören,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lautes Weinen und Klagen: Rahel</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weint um ihre Kinder und will sich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nicht trösten lassen, denn sie sind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nicht mehr da.“</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1716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1.Mose 48,7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680"/>
            <a:ext cx="7128792" cy="3416320"/>
          </a:xfrm>
        </p:spPr>
        <p:txBody>
          <a:bodyPr wrap="square">
            <a:spAutoFit/>
          </a:bodyPr>
          <a:lstStyle/>
          <a:p>
            <a:pPr algn="l"/>
            <a:r>
              <a:rPr lang="de-CH" altLang="de-DE" sz="3600" dirty="0">
                <a:solidFill>
                  <a:schemeClr val="tx1"/>
                </a:solidFill>
                <a:effectLst/>
                <a:latin typeface="Univers LT Std 47 Cn Lt" pitchFamily="34" charset="0"/>
              </a:rPr>
              <a:t>„Als ich aus Mesopotamien kam, starb mir Rahel im Land Kanaan auf der Reise, als noch eine Strecke Weges war nach </a:t>
            </a:r>
            <a:r>
              <a:rPr lang="de-CH" altLang="de-DE" sz="3600" dirty="0" err="1">
                <a:solidFill>
                  <a:schemeClr val="tx1"/>
                </a:solidFill>
                <a:effectLst/>
                <a:latin typeface="Univers LT Std 47 Cn Lt" pitchFamily="34" charset="0"/>
              </a:rPr>
              <a:t>Efrata</a:t>
            </a:r>
            <a:r>
              <a:rPr lang="de-CH" altLang="de-DE" sz="3600" dirty="0">
                <a:solidFill>
                  <a:schemeClr val="tx1"/>
                </a:solidFill>
                <a:effectLst/>
                <a:latin typeface="Univers LT Std 47 Cn Lt" pitchFamily="34" charset="0"/>
              </a:rPr>
              <a:t>, und ich begrub sie dort an dem Wege nach </a:t>
            </a:r>
            <a:r>
              <a:rPr lang="de-CH" altLang="de-DE" sz="3600" dirty="0" err="1">
                <a:solidFill>
                  <a:schemeClr val="tx1"/>
                </a:solidFill>
                <a:effectLst/>
                <a:latin typeface="Univers LT Std 47 Cn Lt" pitchFamily="34" charset="0"/>
              </a:rPr>
              <a:t>Efrata</a:t>
            </a:r>
            <a:r>
              <a:rPr lang="de-CH" altLang="de-DE" sz="3600" dirty="0">
                <a:solidFill>
                  <a:schemeClr val="tx1"/>
                </a:solidFill>
                <a:effectLst/>
                <a:latin typeface="Univers LT Std 47 Cn Lt" pitchFamily="34" charset="0"/>
              </a:rPr>
              <a:t>, das nun Betlehem heisst.“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16232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Jeremia 31,16-17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4031873"/>
          </a:xfrm>
        </p:spPr>
        <p:txBody>
          <a:bodyPr wrap="square">
            <a:spAutoFit/>
          </a:bodyPr>
          <a:lstStyle/>
          <a:p>
            <a:pPr algn="l"/>
            <a:r>
              <a:rPr lang="de-CH" altLang="de-DE" sz="3200" dirty="0">
                <a:solidFill>
                  <a:schemeClr val="tx1"/>
                </a:solidFill>
                <a:effectLst/>
                <a:latin typeface="Univers LT Std 47 Cn Lt" pitchFamily="34" charset="0"/>
              </a:rPr>
              <a:t>„So spricht der Herr: Lass dein Schreien und Weinen und die Tränen deiner Augen; denn deine Mühe wird noch belohnt </a:t>
            </a:r>
            <a:r>
              <a:rPr lang="de-CH" altLang="de-DE" sz="3200" dirty="0" err="1">
                <a:solidFill>
                  <a:schemeClr val="tx1"/>
                </a:solidFill>
                <a:effectLst/>
                <a:latin typeface="Univers LT Std 47 Cn Lt" pitchFamily="34" charset="0"/>
              </a:rPr>
              <a:t>werden,spricht</a:t>
            </a:r>
            <a:r>
              <a:rPr lang="de-CH" altLang="de-DE" sz="3200" dirty="0">
                <a:solidFill>
                  <a:schemeClr val="tx1"/>
                </a:solidFill>
                <a:effectLst/>
                <a:latin typeface="Univers LT Std 47 Cn Lt" pitchFamily="34" charset="0"/>
              </a:rPr>
              <a:t> der Herr. Sie sollen wiederkommen aus dem Lande des Feindes. und deine Nachkommen haben viel Gutes zu erwarten, spricht der Herr, denn deine Söhne sollen wieder in ihre Heimat kommen.“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145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Offenbarung 21,3-4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32475"/>
            <a:ext cx="7056784" cy="3539430"/>
          </a:xfrm>
        </p:spPr>
        <p:txBody>
          <a:bodyPr wrap="square">
            <a:spAutoFit/>
          </a:bodyPr>
          <a:lstStyle/>
          <a:p>
            <a:pPr algn="l"/>
            <a:r>
              <a:rPr lang="de-CH" altLang="de-DE" sz="3200" dirty="0">
                <a:solidFill>
                  <a:schemeClr val="tx1"/>
                </a:solidFill>
                <a:effectLst/>
                <a:latin typeface="Univers LT Std 47 Cn Lt" pitchFamily="34" charset="0"/>
              </a:rPr>
              <a:t>„Seht, die Wohnung Gottes ist jetzt bei den Menschen! Gott wird in ihrer Mitte wohnen. Er wird alle ihre Tränen abwischen. Es wird keinen Tod mehr geben, kein Leid und keine Schmerzen, und es werden keine Angstschreie mehr zu hören sein. Denn was früher war, ist vergangen.“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4677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11760" y="1988840"/>
            <a:ext cx="6264696" cy="830997"/>
          </a:xfrm>
        </p:spPr>
        <p:txBody>
          <a:bodyPr wrap="square">
            <a:spAutoFit/>
          </a:bodyPr>
          <a:lstStyle/>
          <a:p>
            <a:pPr algn="l"/>
            <a:r>
              <a:rPr lang="de-DE" altLang="de-DE" sz="4800" dirty="0">
                <a:solidFill>
                  <a:schemeClr val="tx1"/>
                </a:solidFill>
                <a:effectLst/>
                <a:latin typeface="Univers LT Std 47 Cn Lt" pitchFamily="34" charset="0"/>
              </a:rPr>
              <a:t>III. </a:t>
            </a:r>
            <a:r>
              <a:rPr lang="de-CH" altLang="de-DE" sz="4800" dirty="0">
                <a:solidFill>
                  <a:schemeClr val="tx1"/>
                </a:solidFill>
                <a:effectLst/>
                <a:latin typeface="Univers LT Std 47 Cn Lt" pitchFamily="34" charset="0"/>
              </a:rPr>
              <a:t>Neue Heimat in Galiläa</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85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265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Matthäus-Evangelium 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3416320"/>
          </a:xfrm>
        </p:spPr>
        <p:txBody>
          <a:bodyPr wrap="square">
            <a:spAutoFit/>
          </a:bodyPr>
          <a:lstStyle/>
          <a:p>
            <a:pPr algn="l"/>
            <a:r>
              <a:rPr lang="de-CH" altLang="de-DE" sz="3600" dirty="0">
                <a:solidFill>
                  <a:schemeClr val="tx1"/>
                </a:solidFill>
                <a:effectLst/>
                <a:latin typeface="Univers LT Std 47 Cn Lt" pitchFamily="34" charset="0"/>
              </a:rPr>
              <a:t>Josef hatte in Ägypten einen Traum; darin erschien ihm ein Engel des Herrn und sagte: „Steh auf, nimm das Kind und seine Mutter und geh wieder nach Israel! Denn die, die dem Kind nach dem Leben trachteten, sind tot.“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4136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a:effectLst/>
                <a:latin typeface="Univers LT Std 47 Cn Lt" pitchFamily="34" charset="0"/>
              </a:rPr>
              <a:t>Matthäus-Evangelium 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832648" cy="2308324"/>
          </a:xfrm>
        </p:spPr>
        <p:txBody>
          <a:bodyPr wrap="square">
            <a:spAutoFit/>
          </a:bodyPr>
          <a:lstStyle/>
          <a:p>
            <a:pPr algn="l"/>
            <a:r>
              <a:rPr lang="de-CH" altLang="de-DE" sz="3600" dirty="0">
                <a:solidFill>
                  <a:schemeClr val="tx1"/>
                </a:solidFill>
                <a:effectLst/>
                <a:latin typeface="Univers LT Std 47 Cn Lt" pitchFamily="34" charset="0"/>
              </a:rPr>
              <a:t>„Die Füchse haben ihren Bau und die Vögel ihre Nester; aber der Menschensohn hat keinen Ort, wo er sich ausruhen kann.“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1219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Matthäus-Evangelium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128792" cy="1200329"/>
          </a:xfrm>
        </p:spPr>
        <p:txBody>
          <a:bodyPr wrap="square">
            <a:spAutoFit/>
          </a:bodyPr>
          <a:lstStyle/>
          <a:p>
            <a:pPr algn="l"/>
            <a:r>
              <a:rPr lang="de-CH" altLang="de-DE" sz="3600" dirty="0">
                <a:solidFill>
                  <a:schemeClr val="tx1"/>
                </a:solidFill>
                <a:effectLst/>
                <a:latin typeface="Univers LT Std 47 Cn Lt" pitchFamily="34" charset="0"/>
              </a:rPr>
              <a:t>„Josef stand auf und kehrte mit dem Kind und dessen Mutter nach Israel zurück.“</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7838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110208" y="116632"/>
            <a:ext cx="4101469" cy="3046988"/>
          </a:xfrm>
        </p:spPr>
        <p:txBody>
          <a:bodyPr wrap="square">
            <a:spAutoFit/>
          </a:bodyPr>
          <a:lstStyle/>
          <a:p>
            <a:pPr algn="l"/>
            <a:r>
              <a:rPr lang="de-CH" altLang="de-DE" sz="3200" dirty="0">
                <a:solidFill>
                  <a:schemeClr val="tx1"/>
                </a:solidFill>
                <a:effectLst/>
                <a:latin typeface="Univers LT Std 47 Cn Lt" pitchFamily="34" charset="0"/>
              </a:rPr>
              <a:t>„Josef fürchtete sich davor, nach Judäa zu ziehen, weil er hörte,</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dass dort als Nachfolger von Herodes dessen Sohn Archelaus regierte.“</a:t>
            </a:r>
            <a:endParaRPr lang="de-DE" altLang="de-DE" sz="3200" dirty="0">
              <a:solidFill>
                <a:schemeClr val="tx1"/>
              </a:solidFill>
              <a:effectLst/>
              <a:latin typeface="Univers LT Std 47 Cn Lt" pitchFamily="34" charset="0"/>
            </a:endParaRPr>
          </a:p>
        </p:txBody>
      </p:sp>
      <p:sp>
        <p:nvSpPr>
          <p:cNvPr id="5" name="Rectangle 2"/>
          <p:cNvSpPr txBox="1">
            <a:spLocks noChangeArrowheads="1"/>
          </p:cNvSpPr>
          <p:nvPr/>
        </p:nvSpPr>
        <p:spPr bwMode="auto">
          <a:xfrm>
            <a:off x="11063" y="4646711"/>
            <a:ext cx="41014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1800" kern="0" dirty="0">
                <a:solidFill>
                  <a:schemeClr val="tx1"/>
                </a:solidFill>
                <a:effectLst/>
                <a:latin typeface="Univers LT Std 47 Cn Lt" pitchFamily="34" charset="0"/>
              </a:rPr>
              <a:t>„Matthäus-Evangelium 2,22</a:t>
            </a:r>
            <a:endParaRPr lang="de-DE" altLang="de-DE" sz="18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93982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Matthäus-Evangelium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1754326"/>
          </a:xfrm>
        </p:spPr>
        <p:txBody>
          <a:bodyPr wrap="square">
            <a:spAutoFit/>
          </a:bodyPr>
          <a:lstStyle/>
          <a:p>
            <a:pPr algn="l"/>
            <a:r>
              <a:rPr lang="de-CH" altLang="de-DE" sz="3600" dirty="0">
                <a:solidFill>
                  <a:schemeClr val="tx1"/>
                </a:solidFill>
                <a:effectLst/>
                <a:latin typeface="Univers LT Std 47 Cn Lt" pitchFamily="34" charset="0"/>
              </a:rPr>
              <a:t>„Auf diese Weise erfüllte sich, was durch die Propheten vorausgesagt worden war: Er sollte Nazarener genannt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37461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547664" y="548680"/>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Johannes-Evangelium 15,19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4624"/>
            <a:ext cx="5832648" cy="4524315"/>
          </a:xfrm>
        </p:spPr>
        <p:txBody>
          <a:bodyPr wrap="square">
            <a:spAutoFit/>
          </a:bodyPr>
          <a:lstStyle/>
          <a:p>
            <a:pPr algn="l"/>
            <a:r>
              <a:rPr lang="de-CH" altLang="de-DE" sz="3600" dirty="0">
                <a:solidFill>
                  <a:schemeClr val="tx1"/>
                </a:solidFill>
                <a:effectLst/>
                <a:latin typeface="Univers LT Std 47 Cn Lt" pitchFamily="34" charset="0"/>
              </a:rPr>
              <a:t>„Die Menschen würden euch lieben, wenn ihr zu dieser Welt gehören würdet, denn die Welt liebt ihresgleichen. Doch ihr gehört nicht zur Welt; ich habe euch aus der Welt heraus erwählt. Das ist der Grund, warum sie euch hasst.“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699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Johannes-Evangelium 15,20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192688" cy="3416320"/>
          </a:xfrm>
        </p:spPr>
        <p:txBody>
          <a:bodyPr wrap="square">
            <a:spAutoFit/>
          </a:bodyPr>
          <a:lstStyle/>
          <a:p>
            <a:pPr algn="l"/>
            <a:r>
              <a:rPr lang="de-CH" altLang="de-DE" sz="3600" dirty="0">
                <a:solidFill>
                  <a:schemeClr val="tx1"/>
                </a:solidFill>
                <a:effectLst/>
                <a:latin typeface="Univers LT Std 47 Cn Lt" pitchFamily="34" charset="0"/>
              </a:rPr>
              <a:t>„Ein Diener ist nicht grösser als sein Herr. Wenn sie mich verfolgt haben, werden sie auch euch verfolgen. Wenn sie sich nach meinem Wort gerichtet haben, werden sie sich auch nach eurem Wort richten.“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9638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Hebräer 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80720" cy="3416320"/>
          </a:xfrm>
        </p:spPr>
        <p:txBody>
          <a:bodyPr wrap="square">
            <a:spAutoFit/>
          </a:bodyPr>
          <a:lstStyle/>
          <a:p>
            <a:pPr algn="l"/>
            <a:r>
              <a:rPr lang="de-CH" altLang="de-DE" sz="3600" dirty="0">
                <a:solidFill>
                  <a:schemeClr val="tx1"/>
                </a:solidFill>
                <a:effectLst/>
                <a:latin typeface="Univers LT Std 47 Cn Lt" pitchFamily="34" charset="0"/>
              </a:rPr>
              <a:t>„Hier auf der Erde gibt es keinen Ort, der wirklich unsere Heimat wäre und wo wir für immer bleiben könnten. Unsere ganze Sehnsucht gilt jener zukünftigen Stadt, zu der wir unterwegs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4667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45024"/>
            <a:ext cx="4176464" cy="400110"/>
          </a:xfrm>
        </p:spPr>
        <p:txBody>
          <a:bodyPr wrap="square">
            <a:spAutoFit/>
          </a:bodyPr>
          <a:lstStyle/>
          <a:p>
            <a:pPr algn="r"/>
            <a:r>
              <a:rPr lang="de-CH" altLang="de-DE" sz="2000" dirty="0">
                <a:effectLst/>
                <a:latin typeface="Univers LT Std 47 Cn Lt" pitchFamily="34" charset="0"/>
              </a:rPr>
              <a:t>Philipper-Brief 3,13-14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6840760" cy="3539430"/>
          </a:xfrm>
        </p:spPr>
        <p:txBody>
          <a:bodyPr wrap="square">
            <a:spAutoFit/>
          </a:bodyPr>
          <a:lstStyle/>
          <a:p>
            <a:pPr algn="l"/>
            <a:r>
              <a:rPr lang="de-CH" altLang="de-DE" sz="3200" dirty="0">
                <a:solidFill>
                  <a:schemeClr val="tx1"/>
                </a:solidFill>
                <a:effectLst/>
                <a:latin typeface="Univers LT Std 47 Cn Lt" pitchFamily="34" charset="0"/>
              </a:rPr>
              <a:t>„Ich lasse das, was hinter mir liegt, bewusst zurück, konzentriere mich völlig auf das, was vor mir liegt, und laufe mit ganzer Kraft dem Ziel entgegen, um den Siegespreis zu bekommen – den Preis, der in der Teilhabe an der himmlischen Welt besteht, zu der</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uns Gott durch Jesus Christus berufen hat.“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1471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6408712" cy="1200329"/>
          </a:xfrm>
        </p:spPr>
        <p:txBody>
          <a:bodyPr wrap="square">
            <a:spAutoFit/>
          </a:bodyPr>
          <a:lstStyle/>
          <a:p>
            <a:pPr algn="l"/>
            <a:r>
              <a:rPr lang="de-CH" altLang="de-DE" sz="3600" dirty="0">
                <a:solidFill>
                  <a:schemeClr val="tx1"/>
                </a:solidFill>
                <a:effectLst/>
                <a:latin typeface="Univers LT Std 47 Cn Lt" pitchFamily="34" charset="0"/>
              </a:rPr>
              <a:t>„Jesus kam zu seinem Volk, aber sein Volk wollte nichts von ihm wissen.“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31728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1772816"/>
            <a:ext cx="6264696"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Asyl in Ägypten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a:effectLst/>
                <a:latin typeface="Univers LT Std 47 Cn Lt" pitchFamily="34" charset="0"/>
              </a:rPr>
              <a:t>Matthäus-Evangelium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3772" y="387980"/>
            <a:ext cx="6958508" cy="2862322"/>
          </a:xfrm>
        </p:spPr>
        <p:txBody>
          <a:bodyPr wrap="square">
            <a:spAutoFit/>
          </a:bodyPr>
          <a:lstStyle/>
          <a:p>
            <a:pPr algn="l"/>
            <a:r>
              <a:rPr lang="de-CH" altLang="de-DE" sz="3600" dirty="0">
                <a:solidFill>
                  <a:schemeClr val="tx1"/>
                </a:solidFill>
                <a:effectLst/>
                <a:latin typeface="Univers LT Std 47 Cn Lt" pitchFamily="34" charset="0"/>
              </a:rPr>
              <a:t>„Steh auf, nimm das Kind und seine Mutter und flieh nach Ägypten! Bleib dort, bis ich dir neue Anweisungen gebe. Denn Herodes wird das Kind suchen lassen, weil er es umbringen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795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a:effectLst/>
                <a:latin typeface="Univers LT Std 47 Cn Lt" pitchFamily="34" charset="0"/>
              </a:rPr>
              <a:t>Matthäus-Evangelium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310436" cy="2308324"/>
          </a:xfrm>
        </p:spPr>
        <p:txBody>
          <a:bodyPr wrap="square">
            <a:spAutoFit/>
          </a:bodyPr>
          <a:lstStyle/>
          <a:p>
            <a:pPr algn="l"/>
            <a:r>
              <a:rPr lang="de-CH" altLang="de-DE" sz="3600" dirty="0">
                <a:solidFill>
                  <a:schemeClr val="tx1"/>
                </a:solidFill>
                <a:effectLst/>
                <a:latin typeface="Univers LT Std 47 Cn Lt" pitchFamily="34" charset="0"/>
              </a:rPr>
              <a:t>„Josef stand mitten in der Nacht auf und machte sich mit dem Kind und dessen Mutter auf den Weg nach Ägypten.“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13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80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a:effectLst/>
                <a:latin typeface="Univers LT Std 47 Cn Lt" pitchFamily="34" charset="0"/>
              </a:rPr>
              <a:t>Matthäus-Evangelium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04664"/>
            <a:ext cx="6310436" cy="1200329"/>
          </a:xfrm>
        </p:spPr>
        <p:txBody>
          <a:bodyPr wrap="square">
            <a:spAutoFit/>
          </a:bodyPr>
          <a:lstStyle/>
          <a:p>
            <a:pPr algn="l"/>
            <a:r>
              <a:rPr lang="de-CH" altLang="de-DE" sz="3600" dirty="0">
                <a:solidFill>
                  <a:schemeClr val="tx1"/>
                </a:solidFill>
                <a:effectLst/>
                <a:latin typeface="Univers LT Std 47 Cn Lt" pitchFamily="34" charset="0"/>
              </a:rPr>
              <a:t>„Aus Ägypten habe ich meinen Sohn gerufen.“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4036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01008"/>
            <a:ext cx="4176464" cy="400110"/>
          </a:xfrm>
        </p:spPr>
        <p:txBody>
          <a:bodyPr wrap="square">
            <a:spAutoFit/>
          </a:bodyPr>
          <a:lstStyle/>
          <a:p>
            <a:pPr algn="r"/>
            <a:r>
              <a:rPr lang="de-CH" altLang="de-DE" sz="2000" dirty="0" err="1">
                <a:effectLst/>
                <a:latin typeface="Univers LT Std 47 Cn Lt" pitchFamily="34" charset="0"/>
              </a:rPr>
              <a:t>Hosea</a:t>
            </a:r>
            <a:r>
              <a:rPr lang="de-CH" altLang="de-DE" sz="2000" dirty="0">
                <a:effectLst/>
                <a:latin typeface="Univers LT Std 47 Cn Lt" pitchFamily="34" charset="0"/>
              </a:rPr>
              <a:t>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34514"/>
            <a:ext cx="6310436" cy="1754326"/>
          </a:xfrm>
        </p:spPr>
        <p:txBody>
          <a:bodyPr wrap="square">
            <a:spAutoFit/>
          </a:bodyPr>
          <a:lstStyle/>
          <a:p>
            <a:pPr algn="l"/>
            <a:r>
              <a:rPr lang="de-CH" altLang="de-DE" sz="3600" dirty="0">
                <a:solidFill>
                  <a:schemeClr val="tx1"/>
                </a:solidFill>
                <a:effectLst/>
                <a:latin typeface="Univers LT Std 47 Cn Lt" pitchFamily="34" charset="0"/>
              </a:rPr>
              <a:t>„Als Israel jung war, hatte ich ihn lieb und rief ihn, meinen Sohn,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aus Ägypten.“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8366641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721</Words>
  <Application>Microsoft Office PowerPoint</Application>
  <PresentationFormat>Bildschirmpräsentation (4:3)</PresentationFormat>
  <Paragraphs>73</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Jesus – seine Flucht und Rückkehr</vt:lpstr>
      <vt:lpstr>„Die Füchse haben ihren Bau und die Vögel ihre Nester; aber der Menschensohn hat keinen Ort, wo er sich ausruhen kann.“</vt:lpstr>
      <vt:lpstr>„Jesus kam zu seinem Volk, aber sein Volk wollte nichts von ihm wissen.“</vt:lpstr>
      <vt:lpstr>I. Asyl in Ägypten</vt:lpstr>
      <vt:lpstr>„Steh auf, nimm das Kind und seine Mutter und flieh nach Ägypten! Bleib dort, bis ich dir neue Anweisungen gebe. Denn Herodes wird das Kind suchen lassen, weil er es umbringen will.“</vt:lpstr>
      <vt:lpstr>„Josef stand mitten in der Nacht auf und machte sich mit dem Kind und dessen Mutter auf den Weg nach Ägypten.“</vt:lpstr>
      <vt:lpstr>PowerPoint-Präsentation</vt:lpstr>
      <vt:lpstr>„Aus Ägypten habe ich meinen Sohn gerufen.“</vt:lpstr>
      <vt:lpstr>„Als Israel jung war, hatte ich ihn lieb und rief ihn, meinen Sohn, aus Ägypten.“</vt:lpstr>
      <vt:lpstr>II. Lautes Weinen in Betlehem</vt:lpstr>
      <vt:lpstr>„Er schickte seine Leute nach Betlehem und liess in den Familien der Stadt und der ganzen Umgebung alle Söhne im Alter von zwei Jahren und darunter töten. Das entsprach dem Zeitpunkt, den er von den Sterndeutern in Erfahrung gebracht hatte.“</vt:lpstr>
      <vt:lpstr>„Ein Geschrei ist in Rama zu hören, lautes Weinen und Klagen: Rahel weint um ihre Kinder und will sich nicht trösten lassen, denn sie sind nicht mehr da.“</vt:lpstr>
      <vt:lpstr>„Als ich aus Mesopotamien kam, starb mir Rahel im Land Kanaan auf der Reise, als noch eine Strecke Weges war nach Efrata, und ich begrub sie dort an dem Wege nach Efrata, das nun Betlehem heisst.“</vt:lpstr>
      <vt:lpstr>„So spricht der Herr: Lass dein Schreien und Weinen und die Tränen deiner Augen; denn deine Mühe wird noch belohnt werden,spricht der Herr. Sie sollen wiederkommen aus dem Lande des Feindes. und deine Nachkommen haben viel Gutes zu erwarten, spricht der Herr, denn deine Söhne sollen wieder in ihre Heimat kommen.“</vt:lpstr>
      <vt:lpstr>„Seht, die Wohnung Gottes ist jetzt bei den Menschen! Gott wird in ihrer Mitte wohnen. Er wird alle ihre Tränen abwischen. Es wird keinen Tod mehr geben, kein Leid und keine Schmerzen, und es werden keine Angstschreie mehr zu hören sein. Denn was früher war, ist vergangen.“</vt:lpstr>
      <vt:lpstr>III. Neue Heimat in Galiläa</vt:lpstr>
      <vt:lpstr>PowerPoint-Präsentation</vt:lpstr>
      <vt:lpstr>PowerPoint-Präsentation</vt:lpstr>
      <vt:lpstr>Josef hatte in Ägypten einen Traum; darin erschien ihm ein Engel des Herrn und sagte: „Steh auf, nimm das Kind und seine Mutter und geh wieder nach Israel! Denn die, die dem Kind nach dem Leben trachteten, sind tot.“</vt:lpstr>
      <vt:lpstr>„Josef stand auf und kehrte mit dem Kind und dessen Mutter nach Israel zurück.“</vt:lpstr>
      <vt:lpstr>„Josef fürchtete sich davor, nach Judäa zu ziehen, weil er hörte, dass dort als Nachfolger von Herodes dessen Sohn Archelaus regierte.“</vt:lpstr>
      <vt:lpstr>„Auf diese Weise erfüllte sich, was durch die Propheten vorausgesagt worden war: Er sollte Nazarener genannt werden.“</vt:lpstr>
      <vt:lpstr>Schlussgedanke</vt:lpstr>
      <vt:lpstr>„Die Menschen würden euch lieben, wenn ihr zu dieser Welt gehören würdet, denn die Welt liebt ihresgleichen. Doch ihr gehört nicht zur Welt; ich habe euch aus der Welt heraus erwählt. Das ist der Grund, warum sie euch hasst.“</vt:lpstr>
      <vt:lpstr>„Ein Diener ist nicht grösser als sein Herr. Wenn sie mich verfolgt haben, werden sie auch euch verfolgen. Wenn sie sich nach meinem Wort gerichtet haben, werden sie sich auch nach eurem Wort richten.“</vt:lpstr>
      <vt:lpstr>„Hier auf der Erde gibt es keinen Ort, der wirklich unsere Heimat wäre und wo wir für immer bleiben könnten. Unsere ganze Sehnsucht gilt jener zukünftigen Stadt, zu der wir unterwegs sind.“</vt:lpstr>
      <vt:lpstr>„Ich lasse das, was hinter mir liegt, bewusst zurück, konzentriere mich völlig auf das, was vor mir liegt, und laufe mit ganzer Kraft dem Ziel entgegen, um den Siegespreis zu bekommen – den Preis, der in der Teilhabe an der himmlischen Welt besteht, zu der uns Gott durch Jesus Christus berufen 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ersten Jahre im Leben von Jesus - Teil 4/4 - Jesus – seine Flucht und Rückkehr - Folien</dc:title>
  <dc:creator>Jürg Birnstiel</dc:creator>
  <cp:lastModifiedBy>Me</cp:lastModifiedBy>
  <cp:revision>597</cp:revision>
  <dcterms:created xsi:type="dcterms:W3CDTF">2013-11-12T15:20:47Z</dcterms:created>
  <dcterms:modified xsi:type="dcterms:W3CDTF">2017-02-04T20:01:47Z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