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8"/>
  </p:notesMasterIdLst>
  <p:handoutMasterIdLst>
    <p:handoutMasterId r:id="rId49"/>
  </p:handoutMasterIdLst>
  <p:sldIdLst>
    <p:sldId id="735" r:id="rId2"/>
    <p:sldId id="937" r:id="rId3"/>
    <p:sldId id="923" r:id="rId4"/>
    <p:sldId id="924" r:id="rId5"/>
    <p:sldId id="925" r:id="rId6"/>
    <p:sldId id="926" r:id="rId7"/>
    <p:sldId id="927" r:id="rId8"/>
    <p:sldId id="928" r:id="rId9"/>
    <p:sldId id="929" r:id="rId10"/>
    <p:sldId id="930" r:id="rId11"/>
    <p:sldId id="931" r:id="rId12"/>
    <p:sldId id="932" r:id="rId13"/>
    <p:sldId id="933" r:id="rId14"/>
    <p:sldId id="934" r:id="rId15"/>
    <p:sldId id="935" r:id="rId16"/>
    <p:sldId id="936" r:id="rId17"/>
    <p:sldId id="896" r:id="rId18"/>
    <p:sldId id="921" r:id="rId19"/>
    <p:sldId id="938" r:id="rId20"/>
    <p:sldId id="939" r:id="rId21"/>
    <p:sldId id="891" r:id="rId22"/>
    <p:sldId id="940" r:id="rId23"/>
    <p:sldId id="941" r:id="rId24"/>
    <p:sldId id="922" r:id="rId25"/>
    <p:sldId id="944" r:id="rId26"/>
    <p:sldId id="945" r:id="rId27"/>
    <p:sldId id="946" r:id="rId28"/>
    <p:sldId id="947" r:id="rId29"/>
    <p:sldId id="948" r:id="rId30"/>
    <p:sldId id="942" r:id="rId31"/>
    <p:sldId id="949" r:id="rId32"/>
    <p:sldId id="950" r:id="rId33"/>
    <p:sldId id="951" r:id="rId34"/>
    <p:sldId id="952" r:id="rId35"/>
    <p:sldId id="953" r:id="rId36"/>
    <p:sldId id="943" r:id="rId37"/>
    <p:sldId id="954" r:id="rId38"/>
    <p:sldId id="955" r:id="rId39"/>
    <p:sldId id="956" r:id="rId40"/>
    <p:sldId id="957" r:id="rId41"/>
    <p:sldId id="958" r:id="rId42"/>
    <p:sldId id="959" r:id="rId43"/>
    <p:sldId id="259" r:id="rId44"/>
    <p:sldId id="960" r:id="rId45"/>
    <p:sldId id="961" r:id="rId46"/>
    <p:sldId id="962" r:id="rId4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p:scale>
          <a:sx n="110" d="100"/>
          <a:sy n="110" d="100"/>
        </p:scale>
        <p:origin x="-1662"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87223" y="260648"/>
            <a:ext cx="7128792" cy="830997"/>
          </a:xfrm>
        </p:spPr>
        <p:txBody>
          <a:bodyPr wrap="square">
            <a:spAutoFit/>
          </a:bodyPr>
          <a:lstStyle/>
          <a:p>
            <a:pPr algn="r"/>
            <a:r>
              <a:rPr lang="de-CH" altLang="de-DE" sz="4800" dirty="0" smtClean="0">
                <a:solidFill>
                  <a:schemeClr val="tx1"/>
                </a:solidFill>
                <a:effectLst/>
                <a:latin typeface="Univers LT Std 47 Cn Lt" pitchFamily="34" charset="0"/>
              </a:rPr>
              <a:t>Es </a:t>
            </a:r>
            <a:r>
              <a:rPr lang="de-CH" altLang="de-DE" sz="4800" smtClean="0">
                <a:solidFill>
                  <a:schemeClr val="tx1"/>
                </a:solidFill>
                <a:effectLst/>
                <a:latin typeface="Univers LT Std 47 Cn Lt" pitchFamily="34" charset="0"/>
              </a:rPr>
              <a:t>ist vollbracht!</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07504" y="5229200"/>
            <a:ext cx="6984776" cy="830997"/>
          </a:xfrm>
        </p:spPr>
        <p:txBody>
          <a:bodyPr wrap="square">
            <a:spAutoFit/>
          </a:bodyPr>
          <a:lstStyle/>
          <a:p>
            <a:pPr algn="l"/>
            <a:r>
              <a:rPr lang="de-DE" altLang="de-DE" sz="2400" dirty="0" smtClean="0">
                <a:effectLst/>
                <a:latin typeface="Univers LT Std 47 Cn Lt" pitchFamily="34" charset="0"/>
              </a:rPr>
              <a:t>Reihe: </a:t>
            </a:r>
            <a:r>
              <a:rPr lang="de-CH" altLang="de-DE" sz="2400" dirty="0" smtClean="0">
                <a:effectLst/>
                <a:latin typeface="Univers LT Std 47 Cn Lt" pitchFamily="34" charset="0"/>
              </a:rPr>
              <a:t>Die letzten Tage von Jesus</a:t>
            </a:r>
            <a:br>
              <a:rPr lang="de-CH" altLang="de-DE" sz="2400" dirty="0" smtClean="0">
                <a:effectLst/>
                <a:latin typeface="Univers LT Std 47 Cn Lt" pitchFamily="34" charset="0"/>
              </a:rPr>
            </a:br>
            <a:r>
              <a:rPr lang="de-CH" altLang="de-DE" sz="2400" dirty="0" smtClean="0">
                <a:effectLst/>
                <a:latin typeface="Univers LT Std 47 Cn Lt" pitchFamily="34" charset="0"/>
              </a:rPr>
              <a:t>auf dieser Erde</a:t>
            </a:r>
            <a:r>
              <a:rPr lang="de-DE" altLang="de-DE" sz="2400" dirty="0" smtClean="0">
                <a:effectLst/>
                <a:latin typeface="Univers LT Std 47 Cn Lt" pitchFamily="34" charset="0"/>
              </a:rPr>
              <a:t> (3/7)</a:t>
            </a:r>
          </a:p>
        </p:txBody>
      </p:sp>
      <p:sp>
        <p:nvSpPr>
          <p:cNvPr id="4" name="Rectangle 3"/>
          <p:cNvSpPr txBox="1">
            <a:spLocks noChangeArrowheads="1"/>
          </p:cNvSpPr>
          <p:nvPr/>
        </p:nvSpPr>
        <p:spPr bwMode="auto">
          <a:xfrm>
            <a:off x="2579311" y="5589240"/>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Johannes-Evangelium 19,17-37</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933056"/>
            <a:ext cx="4176464" cy="400110"/>
          </a:xfrm>
        </p:spPr>
        <p:txBody>
          <a:bodyPr wrap="square">
            <a:spAutoFit/>
          </a:bodyPr>
          <a:lstStyle/>
          <a:p>
            <a:pPr algn="r"/>
            <a:r>
              <a:rPr lang="de-CH" altLang="de-DE" sz="2000" dirty="0" smtClean="0">
                <a:effectLst/>
                <a:latin typeface="Univers LT Std 47 Cn Lt" pitchFamily="34" charset="0"/>
              </a:rPr>
              <a:t>Johannes-Evangelium 19,28-29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5594"/>
            <a:ext cx="7992888" cy="3539430"/>
          </a:xfrm>
        </p:spPr>
        <p:txBody>
          <a:bodyPr wrap="square">
            <a:spAutoFit/>
          </a:bodyPr>
          <a:lstStyle/>
          <a:p>
            <a:pPr algn="l"/>
            <a:r>
              <a:rPr lang="de-CH" altLang="de-DE" sz="3200" dirty="0">
                <a:solidFill>
                  <a:schemeClr val="tx1"/>
                </a:solidFill>
                <a:effectLst/>
                <a:latin typeface="Univers LT Std 47 Cn Lt" pitchFamily="34" charset="0"/>
              </a:rPr>
              <a:t>Jesus wusste, dass nun alles vollbracht war. Und weil sich das, was in der Schrift vorausgesagt war, bis ins Letzte erfüllen sollte, sagte er: „Ich habe Durst!“ Da tauchten die Soldaten einen Schwamm in ein Gefäss mit Weinessig, das dort stand, steckten ihn auf einen </a:t>
            </a:r>
            <a:r>
              <a:rPr lang="de-CH" altLang="de-DE" sz="3200" dirty="0" err="1">
                <a:solidFill>
                  <a:schemeClr val="tx1"/>
                </a:solidFill>
                <a:effectLst/>
                <a:latin typeface="Univers LT Std 47 Cn Lt" pitchFamily="34" charset="0"/>
              </a:rPr>
              <a:t>Ysopstängel</a:t>
            </a:r>
            <a:r>
              <a:rPr lang="de-CH" altLang="de-DE" sz="3200" dirty="0">
                <a:solidFill>
                  <a:schemeClr val="tx1"/>
                </a:solidFill>
                <a:effectLst/>
                <a:latin typeface="Univers LT Std 47 Cn Lt" pitchFamily="34" charset="0"/>
              </a:rPr>
              <a:t> und hielten ihn Jesus an den Mund.</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58300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933056"/>
            <a:ext cx="4176464" cy="400110"/>
          </a:xfrm>
        </p:spPr>
        <p:txBody>
          <a:bodyPr wrap="square">
            <a:spAutoFit/>
          </a:bodyPr>
          <a:lstStyle/>
          <a:p>
            <a:pPr algn="r"/>
            <a:r>
              <a:rPr lang="de-CH" altLang="de-DE" sz="2000" dirty="0" smtClean="0">
                <a:effectLst/>
                <a:latin typeface="Univers LT Std 47 Cn Lt" pitchFamily="34" charset="0"/>
              </a:rPr>
              <a:t>Johannes-Evangelium 19,30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0054" y="188640"/>
            <a:ext cx="7992888" cy="1569660"/>
          </a:xfrm>
        </p:spPr>
        <p:txBody>
          <a:bodyPr wrap="square">
            <a:spAutoFit/>
          </a:bodyPr>
          <a:lstStyle/>
          <a:p>
            <a:pPr algn="l"/>
            <a:r>
              <a:rPr lang="de-CH" altLang="de-DE" sz="3200" dirty="0">
                <a:solidFill>
                  <a:schemeClr val="tx1"/>
                </a:solidFill>
                <a:effectLst/>
                <a:latin typeface="Univers LT Std 47 Cn Lt" pitchFamily="34" charset="0"/>
              </a:rPr>
              <a:t>Nachdem er ein wenig von dem Essig genommen hatte, sagte er: „Es ist vollbracht.“ Dann neigte er den Kopf und starb.</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25901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933056"/>
            <a:ext cx="4176464" cy="400110"/>
          </a:xfrm>
        </p:spPr>
        <p:txBody>
          <a:bodyPr wrap="square">
            <a:spAutoFit/>
          </a:bodyPr>
          <a:lstStyle/>
          <a:p>
            <a:pPr algn="r"/>
            <a:r>
              <a:rPr lang="de-CH" altLang="de-DE" sz="2000" dirty="0" smtClean="0">
                <a:effectLst/>
                <a:latin typeface="Univers LT Std 47 Cn Lt" pitchFamily="34" charset="0"/>
              </a:rPr>
              <a:t>Johannes-Evangelium 19,31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2008" y="45199"/>
            <a:ext cx="7812360" cy="4031873"/>
          </a:xfrm>
        </p:spPr>
        <p:txBody>
          <a:bodyPr wrap="square">
            <a:spAutoFit/>
          </a:bodyPr>
          <a:lstStyle/>
          <a:p>
            <a:pPr algn="l"/>
            <a:r>
              <a:rPr lang="de-CH" altLang="de-DE" sz="3200" dirty="0">
                <a:solidFill>
                  <a:schemeClr val="tx1"/>
                </a:solidFill>
                <a:effectLst/>
                <a:latin typeface="Univers LT Std 47 Cn Lt" pitchFamily="34" charset="0"/>
              </a:rPr>
              <a:t>Es war Rüsttag, der Tag vor dem Sabbat, und die führenden Männer des jüdischen Volkes wollten nicht, dass die Gekreuzigten den Sabbat über am Kreuz hängen blieben, umso mehr als dieser Sabbat ein besonders hoher Feiertag war. Deshalb baten sie Pilatus, dass man den Männern, die am Kreuz hingen, die Beine brach und sie, sobald der Tod eingetreten war, herunterholte.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40135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933056"/>
            <a:ext cx="4176464" cy="400110"/>
          </a:xfrm>
        </p:spPr>
        <p:txBody>
          <a:bodyPr wrap="square">
            <a:spAutoFit/>
          </a:bodyPr>
          <a:lstStyle/>
          <a:p>
            <a:pPr algn="r"/>
            <a:r>
              <a:rPr lang="de-CH" altLang="de-DE" sz="2000" dirty="0" smtClean="0">
                <a:effectLst/>
                <a:latin typeface="Univers LT Std 47 Cn Lt" pitchFamily="34" charset="0"/>
              </a:rPr>
              <a:t>Johannes-Evangelium 19,32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416824" cy="2062103"/>
          </a:xfrm>
        </p:spPr>
        <p:txBody>
          <a:bodyPr wrap="square">
            <a:spAutoFit/>
          </a:bodyPr>
          <a:lstStyle/>
          <a:p>
            <a:pPr algn="l"/>
            <a:r>
              <a:rPr lang="de-CH" altLang="de-DE" sz="3200" dirty="0">
                <a:solidFill>
                  <a:schemeClr val="tx1"/>
                </a:solidFill>
                <a:effectLst/>
                <a:latin typeface="Univers LT Std 47 Cn Lt" pitchFamily="34" charset="0"/>
              </a:rPr>
              <a:t>Die Soldaten gingen zunächst zu dem einen von den beiden, die mit Jesus gekreuzigt worden waren, und brachen ihm die Beine. Dasselbe taten sie mit dem anderen.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06181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933056"/>
            <a:ext cx="4176464" cy="400110"/>
          </a:xfrm>
        </p:spPr>
        <p:txBody>
          <a:bodyPr wrap="square">
            <a:spAutoFit/>
          </a:bodyPr>
          <a:lstStyle/>
          <a:p>
            <a:pPr algn="r"/>
            <a:r>
              <a:rPr lang="de-CH" altLang="de-DE" sz="2000" dirty="0" smtClean="0">
                <a:effectLst/>
                <a:latin typeface="Univers LT Std 47 Cn Lt" pitchFamily="34" charset="0"/>
              </a:rPr>
              <a:t>Johannes-Evangelium 19,33-34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7200800" cy="2554545"/>
          </a:xfrm>
        </p:spPr>
        <p:txBody>
          <a:bodyPr wrap="square">
            <a:spAutoFit/>
          </a:bodyPr>
          <a:lstStyle/>
          <a:p>
            <a:pPr algn="l"/>
            <a:r>
              <a:rPr lang="de-CH" altLang="de-DE" sz="3200" dirty="0">
                <a:solidFill>
                  <a:schemeClr val="tx1"/>
                </a:solidFill>
                <a:effectLst/>
                <a:latin typeface="Univers LT Std 47 Cn Lt" pitchFamily="34" charset="0"/>
              </a:rPr>
              <a:t>Als sie jedoch zu Jesus kamen und feststellten, dass er bereits tot war, brachen sie ihm die Beine nicht. Einer von den Soldaten allerdings stach mit der Lanze in seine Seite, worauf sofort Blut und Wasser aus der Wunde traten.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778540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933056"/>
            <a:ext cx="4176464" cy="400110"/>
          </a:xfrm>
        </p:spPr>
        <p:txBody>
          <a:bodyPr wrap="square">
            <a:spAutoFit/>
          </a:bodyPr>
          <a:lstStyle/>
          <a:p>
            <a:pPr algn="r"/>
            <a:r>
              <a:rPr lang="de-CH" altLang="de-DE" sz="2000" dirty="0" smtClean="0">
                <a:effectLst/>
                <a:latin typeface="Univers LT Std 47 Cn Lt" pitchFamily="34" charset="0"/>
              </a:rPr>
              <a:t>Johannes-Evangelium 19,35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0753"/>
            <a:ext cx="7200800" cy="2062103"/>
          </a:xfrm>
        </p:spPr>
        <p:txBody>
          <a:bodyPr wrap="square">
            <a:spAutoFit/>
          </a:bodyPr>
          <a:lstStyle/>
          <a:p>
            <a:pPr algn="l"/>
            <a:r>
              <a:rPr lang="de-CH" altLang="de-DE" sz="3200" dirty="0">
                <a:solidFill>
                  <a:schemeClr val="tx1"/>
                </a:solidFill>
                <a:effectLst/>
                <a:latin typeface="Univers LT Std 47 Cn Lt" pitchFamily="34" charset="0"/>
              </a:rPr>
              <a:t>Das bezeugt der, der es mit eigenen Augen gesehen hat, und sein Bericht ist wahr; er weiss, dass er die Wahrheit sagt. Und er bezeugt es, damit auch ihr glaubt. </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67105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933056"/>
            <a:ext cx="4176464" cy="400110"/>
          </a:xfrm>
        </p:spPr>
        <p:txBody>
          <a:bodyPr wrap="square">
            <a:spAutoFit/>
          </a:bodyPr>
          <a:lstStyle/>
          <a:p>
            <a:pPr algn="r"/>
            <a:r>
              <a:rPr lang="de-CH" altLang="de-DE" sz="2000" dirty="0" smtClean="0">
                <a:effectLst/>
                <a:latin typeface="Univers LT Std 47 Cn Lt" pitchFamily="34" charset="0"/>
              </a:rPr>
              <a:t>Johannes-Evangelium 19,36-37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3980"/>
            <a:ext cx="7200800" cy="3046988"/>
          </a:xfrm>
        </p:spPr>
        <p:txBody>
          <a:bodyPr wrap="square">
            <a:spAutoFit/>
          </a:bodyPr>
          <a:lstStyle/>
          <a:p>
            <a:pPr algn="l"/>
            <a:r>
              <a:rPr lang="de-CH" altLang="de-DE" sz="3200" dirty="0">
                <a:solidFill>
                  <a:schemeClr val="tx1"/>
                </a:solidFill>
                <a:effectLst/>
                <a:latin typeface="Univers LT Std 47 Cn Lt" pitchFamily="34" charset="0"/>
              </a:rPr>
              <a:t>Diese Dinge sind geschehen, weil sich erfüllen sollte, was in der Schrift vorausgesagt ist</a:t>
            </a:r>
            <a:r>
              <a:rPr lang="de-CH" altLang="de-DE" sz="3200" dirty="0" smtClean="0">
                <a:solidFill>
                  <a:schemeClr val="tx1"/>
                </a:solidFill>
                <a:effectLst/>
                <a:latin typeface="Univers LT Std 47 Cn Lt" pitchFamily="34" charset="0"/>
              </a:rPr>
              <a: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t>
            </a:r>
            <a:r>
              <a:rPr lang="de-CH" altLang="de-DE" sz="3200" dirty="0">
                <a:solidFill>
                  <a:schemeClr val="tx1"/>
                </a:solidFill>
                <a:effectLst/>
                <a:latin typeface="Univers LT Std 47 Cn Lt" pitchFamily="34" charset="0"/>
              </a:rPr>
              <a:t>Es wird ihm kein Knochen gebrochen werden.“ Und an einer anderen Stelle der Schrift heisst es: „Sie werden auf den blicken, den sie durchbohrt haben.“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443935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646331"/>
          </a:xfrm>
        </p:spPr>
        <p:txBody>
          <a:bodyPr wrap="square">
            <a:spAutoFit/>
          </a:bodyPr>
          <a:lstStyle/>
          <a:p>
            <a:pPr algn="l"/>
            <a:r>
              <a:rPr lang="de-DE" altLang="de-DE" sz="3600" dirty="0" smtClean="0">
                <a:solidFill>
                  <a:schemeClr val="tx1"/>
                </a:solidFill>
                <a:effectLst/>
                <a:latin typeface="Univers LT Std 47 Cn Lt" pitchFamily="34" charset="0"/>
              </a:rPr>
              <a:t>I. </a:t>
            </a:r>
            <a:r>
              <a:rPr lang="de-CH" altLang="de-DE" sz="3600" dirty="0">
                <a:solidFill>
                  <a:schemeClr val="tx1"/>
                </a:solidFill>
                <a:effectLst/>
                <a:latin typeface="Univers LT Std 47 Cn Lt" pitchFamily="34" charset="0"/>
              </a:rPr>
              <a:t>Was geschrieben ist, ist geschrieben!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04664"/>
            <a:ext cx="6192688" cy="584775"/>
          </a:xfrm>
        </p:spPr>
        <p:txBody>
          <a:bodyPr wrap="square">
            <a:spAutoFit/>
          </a:bodyPr>
          <a:lstStyle/>
          <a:p>
            <a:pPr algn="l"/>
            <a:r>
              <a:rPr lang="de-CH" altLang="de-DE" sz="3200" dirty="0">
                <a:solidFill>
                  <a:schemeClr val="tx1"/>
                </a:solidFill>
                <a:effectLst/>
                <a:latin typeface="Univers LT Std 47 Cn Lt" pitchFamily="34" charset="0"/>
              </a:rPr>
              <a:t>„Jesus von </a:t>
            </a:r>
            <a:r>
              <a:rPr lang="de-CH" altLang="de-DE" sz="3200" dirty="0" err="1">
                <a:solidFill>
                  <a:schemeClr val="tx1"/>
                </a:solidFill>
                <a:effectLst/>
                <a:latin typeface="Univers LT Std 47 Cn Lt" pitchFamily="34" charset="0"/>
              </a:rPr>
              <a:t>Nazaret</a:t>
            </a:r>
            <a:r>
              <a:rPr lang="de-CH" altLang="de-DE" sz="3200" dirty="0">
                <a:solidFill>
                  <a:schemeClr val="tx1"/>
                </a:solidFill>
                <a:effectLst/>
                <a:latin typeface="Univers LT Std 47 Cn Lt" pitchFamily="34" charset="0"/>
              </a:rPr>
              <a:t>, König der Juden.“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64165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2008" y="116632"/>
            <a:ext cx="8964488" cy="2062103"/>
          </a:xfrm>
        </p:spPr>
        <p:txBody>
          <a:bodyPr wrap="square">
            <a:spAutoFit/>
          </a:bodyPr>
          <a:lstStyle/>
          <a:p>
            <a:pPr algn="l"/>
            <a:r>
              <a:rPr lang="de-CH" altLang="de-DE" sz="3200" dirty="0">
                <a:solidFill>
                  <a:schemeClr val="tx1"/>
                </a:solidFill>
                <a:effectLst/>
                <a:latin typeface="Univers LT Std 47 Cn Lt" pitchFamily="34" charset="0"/>
              </a:rPr>
              <a:t>„Es darf nicht heissen</a:t>
            </a:r>
            <a:r>
              <a:rPr lang="de-CH" altLang="de-DE" sz="3200" dirty="0" smtClean="0">
                <a:solidFill>
                  <a:schemeClr val="tx1"/>
                </a:solidFill>
                <a:effectLst/>
                <a:latin typeface="Univers LT Std 47 Cn Lt" pitchFamily="34" charset="0"/>
              </a:rPr>
              <a: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t>
            </a:r>
            <a:r>
              <a:rPr lang="de-CH" altLang="de-DE" sz="3200" dirty="0">
                <a:solidFill>
                  <a:schemeClr val="tx1"/>
                </a:solidFill>
                <a:effectLst/>
                <a:latin typeface="Univers LT Std 47 Cn Lt" pitchFamily="34" charset="0"/>
              </a:rPr>
              <a:t>König der Juden</a:t>
            </a:r>
            <a:r>
              <a:rPr lang="de-CH" altLang="de-DE" sz="3200" dirty="0" smtClean="0">
                <a:solidFill>
                  <a:schemeClr val="tx1"/>
                </a:solidFill>
                <a:effectLst/>
                <a:latin typeface="Univers LT Std 47 Cn Lt" pitchFamily="34" charset="0"/>
              </a:rPr>
              <a: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Schreibe: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t>
            </a:r>
            <a:r>
              <a:rPr lang="de-CH" altLang="de-DE" sz="3200" dirty="0">
                <a:solidFill>
                  <a:schemeClr val="tx1"/>
                </a:solidFill>
                <a:effectLst/>
                <a:latin typeface="Univers LT Std 47 Cn Lt" pitchFamily="34" charset="0"/>
              </a:rPr>
              <a:t>Dieser Mann hat behauptet: Ich bin der König der Juden.‘“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23954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sz="quarter"/>
          </p:nvPr>
        </p:nvSpPr>
        <p:spPr/>
        <p:txBody>
          <a:bodyPr/>
          <a:lstStyle/>
          <a:p>
            <a:endParaRPr lang="de-CH"/>
          </a:p>
        </p:txBody>
      </p:sp>
      <p:sp>
        <p:nvSpPr>
          <p:cNvPr id="3" name="Untertitel 2"/>
          <p:cNvSpPr>
            <a:spLocks noGrp="1"/>
          </p:cNvSpPr>
          <p:nvPr>
            <p:ph type="subTitle" sz="quarter" idx="1"/>
          </p:nvPr>
        </p:nvSpPr>
        <p:spPr/>
        <p:txBody>
          <a:bodyPr/>
          <a:lstStyle/>
          <a:p>
            <a:endParaRPr lang="de-CH"/>
          </a:p>
        </p:txBody>
      </p:sp>
      <p:pic>
        <p:nvPicPr>
          <p:cNvPr id="1026" name="Picture 2" descr="E:\Lehre\Karten\Bilder NT\dbg_EntstNT_b1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1" y="-27384"/>
            <a:ext cx="9217024" cy="6912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5626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1428" y="323945"/>
            <a:ext cx="8964488" cy="584775"/>
          </a:xfrm>
        </p:spPr>
        <p:txBody>
          <a:bodyPr wrap="square">
            <a:spAutoFit/>
          </a:bodyPr>
          <a:lstStyle/>
          <a:p>
            <a:pPr algn="l"/>
            <a:r>
              <a:rPr lang="de-CH" altLang="de-DE" sz="3200" dirty="0">
                <a:solidFill>
                  <a:schemeClr val="tx1"/>
                </a:solidFill>
                <a:effectLst/>
                <a:latin typeface="Univers LT Std 47 Cn Lt" pitchFamily="34" charset="0"/>
              </a:rPr>
              <a:t>„Was ich geschrieben habe, habe ich geschrieben.“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52861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 </a:t>
            </a:r>
            <a:r>
              <a:rPr lang="de-CH" altLang="de-DE" sz="4000" dirty="0">
                <a:solidFill>
                  <a:schemeClr val="tx1"/>
                </a:solidFill>
                <a:effectLst/>
                <a:latin typeface="Univers LT Std 47 Cn Lt" pitchFamily="34" charset="0"/>
              </a:rPr>
              <a:t>Damit ihr glaubt </a:t>
            </a:r>
            <a:r>
              <a:rPr lang="de-CH" altLang="de-DE" sz="4000" dirty="0" smtClean="0">
                <a:solidFill>
                  <a:schemeClr val="tx1"/>
                </a:solidFill>
                <a:effectLst/>
                <a:latin typeface="Univers LT Std 47 Cn Lt" pitchFamily="34" charset="0"/>
              </a:rPr>
              <a:t>(1)</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006956" cy="1077218"/>
          </a:xfrm>
        </p:spPr>
        <p:txBody>
          <a:bodyPr wrap="square">
            <a:spAutoFit/>
          </a:bodyPr>
          <a:lstStyle/>
          <a:p>
            <a:pPr algn="l"/>
            <a:r>
              <a:rPr lang="de-CH" altLang="de-DE" sz="3200" dirty="0">
                <a:solidFill>
                  <a:schemeClr val="tx1"/>
                </a:solidFill>
                <a:effectLst/>
                <a:latin typeface="Univers LT Std 47 Cn Lt" pitchFamily="34" charset="0"/>
              </a:rPr>
              <a:t>„Das zerschneiden wir nicht, </a:t>
            </a:r>
            <a:r>
              <a:rPr lang="de-CH" altLang="de-DE" sz="3200" dirty="0" smtClean="0">
                <a:solidFill>
                  <a:schemeClr val="tx1"/>
                </a:solidFill>
                <a:effectLst/>
                <a:latin typeface="Univers LT Std 47 Cn Lt" pitchFamily="34" charset="0"/>
              </a:rPr>
              <a:t>wir </a:t>
            </a:r>
            <a:r>
              <a:rPr lang="de-CH" altLang="de-DE" sz="3200" dirty="0">
                <a:solidFill>
                  <a:schemeClr val="tx1"/>
                </a:solidFill>
                <a:effectLst/>
                <a:latin typeface="Univers LT Std 47 Cn Lt" pitchFamily="34" charset="0"/>
              </a:rPr>
              <a:t>lassen das Los entscheiden, wer es bekommt.“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211794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996952"/>
            <a:ext cx="4176464" cy="400110"/>
          </a:xfrm>
        </p:spPr>
        <p:txBody>
          <a:bodyPr wrap="square">
            <a:spAutoFit/>
          </a:bodyPr>
          <a:lstStyle/>
          <a:p>
            <a:pPr algn="r"/>
            <a:r>
              <a:rPr lang="de-CH" altLang="de-DE" sz="2000" dirty="0" smtClean="0">
                <a:effectLst/>
                <a:latin typeface="Univers LT Std 47 Cn Lt" pitchFamily="34" charset="0"/>
              </a:rPr>
              <a:t>Psalm 22,19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006956" cy="1077218"/>
          </a:xfrm>
        </p:spPr>
        <p:txBody>
          <a:bodyPr wrap="square">
            <a:spAutoFit/>
          </a:bodyPr>
          <a:lstStyle/>
          <a:p>
            <a:pPr algn="l"/>
            <a:r>
              <a:rPr lang="de-CH" altLang="de-DE" sz="3200" dirty="0">
                <a:solidFill>
                  <a:schemeClr val="tx1"/>
                </a:solidFill>
                <a:effectLst/>
                <a:latin typeface="Univers LT Std 47 Cn Lt" pitchFamily="34" charset="0"/>
              </a:rPr>
              <a:t>„Sie verteilen meine Kleider unter sich und werfen das Los, wer mein Gewand bekommen soll.“</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654259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III</a:t>
            </a:r>
            <a:r>
              <a:rPr lang="de-DE" altLang="de-DE" sz="4000" dirty="0">
                <a:solidFill>
                  <a:schemeClr val="tx1"/>
                </a:solidFill>
                <a:effectLst/>
                <a:latin typeface="Univers LT Std 47 Cn Lt" pitchFamily="34" charset="0"/>
              </a:rPr>
              <a:t>. </a:t>
            </a:r>
            <a:r>
              <a:rPr lang="de-CH" altLang="de-DE" sz="4000" dirty="0">
                <a:solidFill>
                  <a:schemeClr val="tx1"/>
                </a:solidFill>
                <a:effectLst/>
                <a:latin typeface="Univers LT Std 47 Cn Lt" pitchFamily="34" charset="0"/>
              </a:rPr>
              <a:t>Seht seine Fürsorge!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532544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10,18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006956" cy="2554545"/>
          </a:xfrm>
        </p:spPr>
        <p:txBody>
          <a:bodyPr wrap="square">
            <a:spAutoFit/>
          </a:bodyPr>
          <a:lstStyle/>
          <a:p>
            <a:pPr algn="l"/>
            <a:r>
              <a:rPr lang="de-CH" altLang="de-DE" sz="3200" dirty="0">
                <a:solidFill>
                  <a:schemeClr val="tx1"/>
                </a:solidFill>
                <a:effectLst/>
                <a:latin typeface="Univers LT Std 47 Cn Lt" pitchFamily="34" charset="0"/>
              </a:rPr>
              <a:t>„Niemand nimmt mir mein Leben; ich gebe es freiwillig her. Ich habe die Macht, es herzugeben, und ich habe die Macht, es wieder zu empfangen. Das ist der Auftrag, den ich von meinem Vater bekommen habe.“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72982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8006956" cy="584775"/>
          </a:xfrm>
        </p:spPr>
        <p:txBody>
          <a:bodyPr wrap="square">
            <a:spAutoFit/>
          </a:bodyPr>
          <a:lstStyle/>
          <a:p>
            <a:pPr algn="l"/>
            <a:r>
              <a:rPr lang="de-CH" altLang="de-DE" sz="3200" dirty="0">
                <a:solidFill>
                  <a:schemeClr val="tx1"/>
                </a:solidFill>
                <a:effectLst/>
                <a:latin typeface="Univers LT Std 47 Cn Lt" pitchFamily="34" charset="0"/>
              </a:rPr>
              <a:t>„Frau, das ist jetzt dein Sohn!“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678988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8006956" cy="584775"/>
          </a:xfrm>
        </p:spPr>
        <p:txBody>
          <a:bodyPr wrap="square">
            <a:spAutoFit/>
          </a:bodyPr>
          <a:lstStyle/>
          <a:p>
            <a:pPr algn="l"/>
            <a:r>
              <a:rPr lang="de-CH" altLang="de-DE" sz="3200" dirty="0">
                <a:solidFill>
                  <a:schemeClr val="tx1"/>
                </a:solidFill>
                <a:effectLst/>
                <a:latin typeface="Univers LT Std 47 Cn Lt" pitchFamily="34" charset="0"/>
              </a:rPr>
              <a:t>„Sieh, das ist jetzt deine Mutter!“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046910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6435"/>
            <a:ext cx="8006956" cy="1077218"/>
          </a:xfrm>
        </p:spPr>
        <p:txBody>
          <a:bodyPr wrap="square">
            <a:spAutoFit/>
          </a:bodyPr>
          <a:lstStyle/>
          <a:p>
            <a:pPr algn="l"/>
            <a:r>
              <a:rPr lang="de-CH" altLang="de-DE" sz="3200" dirty="0">
                <a:solidFill>
                  <a:schemeClr val="tx1"/>
                </a:solidFill>
                <a:effectLst/>
                <a:latin typeface="Univers LT Std 47 Cn Lt" pitchFamily="34" charset="0"/>
              </a:rPr>
              <a:t>„Da nahm der Jünger die Mutter Jesu zu </a:t>
            </a:r>
            <a:r>
              <a:rPr lang="de-CH" altLang="de-DE" sz="3200" dirty="0" smtClean="0">
                <a:solidFill>
                  <a:schemeClr val="tx1"/>
                </a:solidFill>
                <a:effectLst/>
                <a:latin typeface="Univers LT Std 47 Cn Lt" pitchFamily="34" charset="0"/>
              </a:rPr>
              <a:t>sich</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und </a:t>
            </a:r>
            <a:r>
              <a:rPr lang="de-CH" altLang="de-DE" sz="3200" dirty="0">
                <a:solidFill>
                  <a:schemeClr val="tx1"/>
                </a:solidFill>
                <a:effectLst/>
                <a:latin typeface="Univers LT Std 47 Cn Lt" pitchFamily="34" charset="0"/>
              </a:rPr>
              <a:t>sorgte von da an für sie.“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368110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1.Petrus-Brief 5,7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91542"/>
            <a:ext cx="8006956" cy="1077218"/>
          </a:xfrm>
        </p:spPr>
        <p:txBody>
          <a:bodyPr wrap="square">
            <a:spAutoFit/>
          </a:bodyPr>
          <a:lstStyle/>
          <a:p>
            <a:pPr algn="l"/>
            <a:r>
              <a:rPr lang="de-CH" altLang="de-DE" sz="3200" dirty="0">
                <a:solidFill>
                  <a:schemeClr val="tx1"/>
                </a:solidFill>
                <a:effectLst/>
                <a:latin typeface="Univers LT Std 47 Cn Lt" pitchFamily="34" charset="0"/>
              </a:rPr>
              <a:t>„Legt alle eure Sorgen bei ihm </a:t>
            </a:r>
            <a:r>
              <a:rPr lang="de-CH" altLang="de-DE" sz="3200" dirty="0" smtClean="0">
                <a:solidFill>
                  <a:schemeClr val="tx1"/>
                </a:solidFill>
                <a:effectLst/>
                <a:latin typeface="Univers LT Std 47 Cn Lt" pitchFamily="34" charset="0"/>
              </a:rPr>
              <a:t>ab,</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denn </a:t>
            </a:r>
            <a:r>
              <a:rPr lang="de-CH" altLang="de-DE" sz="3200" dirty="0">
                <a:solidFill>
                  <a:schemeClr val="tx1"/>
                </a:solidFill>
                <a:effectLst/>
                <a:latin typeface="Univers LT Std 47 Cn Lt" pitchFamily="34" charset="0"/>
              </a:rPr>
              <a:t>er sorgt für euch.“</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90299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19,17-18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344816" cy="2554545"/>
          </a:xfrm>
        </p:spPr>
        <p:txBody>
          <a:bodyPr wrap="square">
            <a:spAutoFit/>
          </a:bodyPr>
          <a:lstStyle/>
          <a:p>
            <a:pPr algn="l"/>
            <a:r>
              <a:rPr lang="de-CH" altLang="de-DE" sz="3200" dirty="0">
                <a:solidFill>
                  <a:schemeClr val="tx1"/>
                </a:solidFill>
                <a:effectLst/>
                <a:latin typeface="Univers LT Std 47 Cn Lt" pitchFamily="34" charset="0"/>
              </a:rPr>
              <a:t>Jesus trug sein Kreuz selbst aus der Stadt hinaus zu der so genannten </a:t>
            </a:r>
            <a:r>
              <a:rPr lang="de-CH" altLang="de-DE" sz="3200" dirty="0" smtClean="0">
                <a:solidFill>
                  <a:schemeClr val="tx1"/>
                </a:solidFill>
                <a:effectLst/>
                <a:latin typeface="Univers LT Std 47 Cn Lt" pitchFamily="34" charset="0"/>
              </a:rPr>
              <a:t>Schädelstätte;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auf </a:t>
            </a:r>
            <a:r>
              <a:rPr lang="de-CH" altLang="de-DE" sz="3200" dirty="0">
                <a:solidFill>
                  <a:schemeClr val="tx1"/>
                </a:solidFill>
                <a:effectLst/>
                <a:latin typeface="Univers LT Std 47 Cn Lt" pitchFamily="34" charset="0"/>
              </a:rPr>
              <a:t>hebräisch heisst sie </a:t>
            </a:r>
            <a:r>
              <a:rPr lang="de-CH" altLang="de-DE" sz="3200" dirty="0" err="1">
                <a:solidFill>
                  <a:schemeClr val="tx1"/>
                </a:solidFill>
                <a:effectLst/>
                <a:latin typeface="Univers LT Std 47 Cn Lt" pitchFamily="34" charset="0"/>
              </a:rPr>
              <a:t>Golgata</a:t>
            </a:r>
            <a:r>
              <a:rPr lang="de-CH" altLang="de-DE" sz="3200" dirty="0">
                <a:solidFill>
                  <a:schemeClr val="tx1"/>
                </a:solidFill>
                <a:effectLst/>
                <a:latin typeface="Univers LT Std 47 Cn Lt" pitchFamily="34" charset="0"/>
              </a:rPr>
              <a:t>. Dort kreuzigte man ihn und mit ihm zwei andere, einen auf jeder Seite; Jesus hing in der Mitte.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905203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IV. </a:t>
            </a:r>
            <a:r>
              <a:rPr lang="de-CH" altLang="de-DE" sz="4000" dirty="0">
                <a:solidFill>
                  <a:schemeClr val="tx1"/>
                </a:solidFill>
                <a:effectLst/>
                <a:latin typeface="Univers LT Std 47 Cn Lt" pitchFamily="34" charset="0"/>
              </a:rPr>
              <a:t>Damit ihr glaubt </a:t>
            </a:r>
            <a:r>
              <a:rPr lang="de-CH" altLang="de-DE" sz="4000" dirty="0" smtClean="0">
                <a:solidFill>
                  <a:schemeClr val="tx1"/>
                </a:solidFill>
                <a:effectLst/>
                <a:latin typeface="Univers LT Std 47 Cn Lt" pitchFamily="34" charset="0"/>
              </a:rPr>
              <a:t>(2)</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169479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6435"/>
            <a:ext cx="8006956" cy="1077218"/>
          </a:xfrm>
        </p:spPr>
        <p:txBody>
          <a:bodyPr wrap="square">
            <a:spAutoFit/>
          </a:bodyPr>
          <a:lstStyle/>
          <a:p>
            <a:pPr algn="l"/>
            <a:r>
              <a:rPr lang="de-CH" altLang="de-DE" sz="3200" dirty="0">
                <a:solidFill>
                  <a:schemeClr val="tx1"/>
                </a:solidFill>
                <a:effectLst/>
                <a:latin typeface="Univers LT Std 47 Cn Lt" pitchFamily="34" charset="0"/>
              </a:rPr>
              <a:t>„Weil sich das, was in der Schrift vorausgesagt war, bis ins Letzte erfüllen sollte.“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967926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8006956" cy="584775"/>
          </a:xfrm>
        </p:spPr>
        <p:txBody>
          <a:bodyPr wrap="square">
            <a:spAutoFit/>
          </a:bodyPr>
          <a:lstStyle/>
          <a:p>
            <a:pPr algn="l"/>
            <a:r>
              <a:rPr lang="de-CH" altLang="de-DE" sz="3200" dirty="0">
                <a:solidFill>
                  <a:schemeClr val="tx1"/>
                </a:solidFill>
                <a:effectLst/>
                <a:latin typeface="Univers LT Std 47 Cn Lt" pitchFamily="34" charset="0"/>
              </a:rPr>
              <a:t>„Ich habe Durst!“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508549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Psalm 69,22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8496944" cy="584775"/>
          </a:xfrm>
        </p:spPr>
        <p:txBody>
          <a:bodyPr wrap="square">
            <a:spAutoFit/>
          </a:bodyPr>
          <a:lstStyle/>
          <a:p>
            <a:pPr algn="l"/>
            <a:r>
              <a:rPr lang="de-CH" altLang="de-DE" sz="3200" dirty="0">
                <a:solidFill>
                  <a:schemeClr val="tx1"/>
                </a:solidFill>
                <a:effectLst/>
                <a:latin typeface="Univers LT Std 47 Cn Lt" pitchFamily="34" charset="0"/>
              </a:rPr>
              <a:t>„Essig reichte man mir zu trinken, als ich durstig war.“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076091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61345"/>
            <a:ext cx="8006956" cy="1323439"/>
          </a:xfrm>
        </p:spPr>
        <p:txBody>
          <a:bodyPr wrap="square">
            <a:spAutoFit/>
          </a:bodyPr>
          <a:lstStyle/>
          <a:p>
            <a:pPr algn="l"/>
            <a:r>
              <a:rPr lang="de-CH" altLang="de-DE" sz="8000" dirty="0">
                <a:solidFill>
                  <a:schemeClr val="tx1"/>
                </a:solidFill>
                <a:effectLst/>
                <a:latin typeface="Univers LT Std 47 Cn Lt" pitchFamily="34" charset="0"/>
              </a:rPr>
              <a:t>„Es ist vollbracht.“</a:t>
            </a:r>
            <a:endParaRPr lang="de-DE" altLang="de-DE" sz="8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979961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996952"/>
            <a:ext cx="4176464" cy="400110"/>
          </a:xfrm>
        </p:spPr>
        <p:txBody>
          <a:bodyPr wrap="square">
            <a:spAutoFit/>
          </a:bodyPr>
          <a:lstStyle/>
          <a:p>
            <a:pPr algn="r"/>
            <a:r>
              <a:rPr lang="de-CH" altLang="de-DE" sz="2000" dirty="0" smtClean="0">
                <a:effectLst/>
                <a:latin typeface="Univers LT Std 47 Cn Lt" pitchFamily="34" charset="0"/>
              </a:rPr>
              <a:t>Johannes-Evangelium 19,30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8006956" cy="584775"/>
          </a:xfrm>
        </p:spPr>
        <p:txBody>
          <a:bodyPr wrap="square">
            <a:spAutoFit/>
          </a:bodyPr>
          <a:lstStyle/>
          <a:p>
            <a:pPr algn="l"/>
            <a:r>
              <a:rPr lang="de-CH" altLang="de-DE" sz="3200" dirty="0">
                <a:solidFill>
                  <a:schemeClr val="tx1"/>
                </a:solidFill>
                <a:effectLst/>
                <a:latin typeface="Univers LT Std 47 Cn Lt" pitchFamily="34" charset="0"/>
              </a:rPr>
              <a:t>„Dann neigte er den Kopf und starb.“</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525502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V. </a:t>
            </a:r>
            <a:r>
              <a:rPr lang="de-CH" altLang="de-DE" sz="4000" dirty="0">
                <a:solidFill>
                  <a:schemeClr val="tx1"/>
                </a:solidFill>
                <a:effectLst/>
                <a:latin typeface="Univers LT Std 47 Cn Lt" pitchFamily="34" charset="0"/>
              </a:rPr>
              <a:t>Damit ihr glaubt </a:t>
            </a:r>
            <a:r>
              <a:rPr lang="de-CH" altLang="de-DE" sz="4000" dirty="0" smtClean="0">
                <a:solidFill>
                  <a:schemeClr val="tx1"/>
                </a:solidFill>
                <a:effectLst/>
                <a:latin typeface="Univers LT Std 47 Cn Lt" pitchFamily="34" charset="0"/>
              </a:rPr>
              <a:t>(3)</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517425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996952"/>
            <a:ext cx="4176464" cy="400110"/>
          </a:xfrm>
        </p:spPr>
        <p:txBody>
          <a:bodyPr wrap="square">
            <a:spAutoFit/>
          </a:bodyPr>
          <a:lstStyle/>
          <a:p>
            <a:pPr algn="r"/>
            <a:r>
              <a:rPr lang="de-CH" altLang="de-DE" sz="2000" dirty="0" smtClean="0">
                <a:effectLst/>
                <a:latin typeface="Univers LT Std 47 Cn Lt" pitchFamily="34" charset="0"/>
              </a:rPr>
              <a:t>Johannes-Evangelium 19,31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006956" cy="1569660"/>
          </a:xfrm>
        </p:spPr>
        <p:txBody>
          <a:bodyPr wrap="square">
            <a:spAutoFit/>
          </a:bodyPr>
          <a:lstStyle/>
          <a:p>
            <a:pPr algn="l"/>
            <a:r>
              <a:rPr lang="de-CH" altLang="de-DE" sz="3200" dirty="0">
                <a:solidFill>
                  <a:schemeClr val="tx1"/>
                </a:solidFill>
                <a:effectLst/>
                <a:latin typeface="Univers LT Std 47 Cn Lt" pitchFamily="34" charset="0"/>
              </a:rPr>
              <a:t>„Sie baten Pilatus, dass man den </a:t>
            </a:r>
            <a:r>
              <a:rPr lang="de-CH" altLang="de-DE" sz="3200" dirty="0" smtClean="0">
                <a:solidFill>
                  <a:schemeClr val="tx1"/>
                </a:solidFill>
                <a:effectLst/>
                <a:latin typeface="Univers LT Std 47 Cn Lt" pitchFamily="34" charset="0"/>
              </a:rPr>
              <a:t>Männern,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die </a:t>
            </a:r>
            <a:r>
              <a:rPr lang="de-CH" altLang="de-DE" sz="3200" dirty="0">
                <a:solidFill>
                  <a:schemeClr val="tx1"/>
                </a:solidFill>
                <a:effectLst/>
                <a:latin typeface="Univers LT Std 47 Cn Lt" pitchFamily="34" charset="0"/>
              </a:rPr>
              <a:t>am Kreuz hingen, die Beine brach und </a:t>
            </a:r>
            <a:r>
              <a:rPr lang="de-CH" altLang="de-DE" sz="3200" dirty="0" smtClean="0">
                <a:solidFill>
                  <a:schemeClr val="tx1"/>
                </a:solidFill>
                <a:effectLst/>
                <a:latin typeface="Univers LT Std 47 Cn Lt" pitchFamily="34" charset="0"/>
              </a:rPr>
              <a:t>sie,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sobald </a:t>
            </a:r>
            <a:r>
              <a:rPr lang="de-CH" altLang="de-DE" sz="3200" dirty="0">
                <a:solidFill>
                  <a:schemeClr val="tx1"/>
                </a:solidFill>
                <a:effectLst/>
                <a:latin typeface="Univers LT Std 47 Cn Lt" pitchFamily="34" charset="0"/>
              </a:rPr>
              <a:t>der Tod eingetreten war, herunterholte.“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335175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560840" cy="1569660"/>
          </a:xfrm>
        </p:spPr>
        <p:txBody>
          <a:bodyPr wrap="square">
            <a:spAutoFit/>
          </a:bodyPr>
          <a:lstStyle/>
          <a:p>
            <a:pPr algn="l"/>
            <a:r>
              <a:rPr lang="de-CH" altLang="de-DE" sz="3200" dirty="0">
                <a:solidFill>
                  <a:schemeClr val="tx1"/>
                </a:solidFill>
                <a:effectLst/>
                <a:latin typeface="Univers LT Std 47 Cn Lt" pitchFamily="34" charset="0"/>
              </a:rPr>
              <a:t>„Einer von den Soldaten allerdings stach mit der Lanze in die Seite von Jesus, worauf sofort Blut und Wasser aus der Wunde traten.“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195847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560840" cy="1569660"/>
          </a:xfrm>
        </p:spPr>
        <p:txBody>
          <a:bodyPr wrap="square">
            <a:spAutoFit/>
          </a:bodyPr>
          <a:lstStyle/>
          <a:p>
            <a:pPr algn="l"/>
            <a:r>
              <a:rPr lang="de-CH" altLang="de-DE" sz="3200" dirty="0">
                <a:solidFill>
                  <a:schemeClr val="tx1"/>
                </a:solidFill>
                <a:effectLst/>
                <a:latin typeface="Univers LT Std 47 Cn Lt" pitchFamily="34" charset="0"/>
              </a:rPr>
              <a:t>„Das bezeugt der, der es mit eigenen Augen gesehen hat, und sein Bericht ist wahr; er weiss, dass er die Wahrheit sagt.“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88770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933056"/>
            <a:ext cx="4176464" cy="400110"/>
          </a:xfrm>
        </p:spPr>
        <p:txBody>
          <a:bodyPr wrap="square">
            <a:spAutoFit/>
          </a:bodyPr>
          <a:lstStyle/>
          <a:p>
            <a:pPr algn="r"/>
            <a:r>
              <a:rPr lang="de-CH" altLang="de-DE" sz="2000" dirty="0" smtClean="0">
                <a:effectLst/>
                <a:latin typeface="Univers LT Std 47 Cn Lt" pitchFamily="34" charset="0"/>
              </a:rPr>
              <a:t>Johannes-Evangelium 19,19-20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5594"/>
            <a:ext cx="7632848" cy="3539430"/>
          </a:xfrm>
        </p:spPr>
        <p:txBody>
          <a:bodyPr wrap="square">
            <a:spAutoFit/>
          </a:bodyPr>
          <a:lstStyle/>
          <a:p>
            <a:pPr algn="l"/>
            <a:r>
              <a:rPr lang="de-CH" altLang="de-DE" sz="3200" dirty="0">
                <a:solidFill>
                  <a:schemeClr val="tx1"/>
                </a:solidFill>
                <a:effectLst/>
                <a:latin typeface="Univers LT Std 47 Cn Lt" pitchFamily="34" charset="0"/>
              </a:rPr>
              <a:t>Pilatus liess ein Schild am Kreuz anbringen, das die Aufschrift trug: „Jesus von </a:t>
            </a:r>
            <a:r>
              <a:rPr lang="de-CH" altLang="de-DE" sz="3200" dirty="0" err="1">
                <a:solidFill>
                  <a:schemeClr val="tx1"/>
                </a:solidFill>
                <a:effectLst/>
                <a:latin typeface="Univers LT Std 47 Cn Lt" pitchFamily="34" charset="0"/>
              </a:rPr>
              <a:t>Nazaret</a:t>
            </a:r>
            <a:r>
              <a:rPr lang="de-CH" altLang="de-DE" sz="3200" dirty="0">
                <a:solidFill>
                  <a:schemeClr val="tx1"/>
                </a:solidFill>
                <a:effectLst/>
                <a:latin typeface="Univers LT Std 47 Cn Lt" pitchFamily="34" charset="0"/>
              </a:rPr>
              <a:t>, König der Juden.“ Dieses Schild wurde von vielen Juden gelesen; denn der Ort, an dem Jesus gekreuzigt wurde, war ganz in der Nähe der Stadt, und die Aufschrift war hebräisch, lateinisch und griechisch abgefasst.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785635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560840" cy="1569660"/>
          </a:xfrm>
        </p:spPr>
        <p:txBody>
          <a:bodyPr wrap="square">
            <a:spAutoFit/>
          </a:bodyPr>
          <a:lstStyle/>
          <a:p>
            <a:pPr algn="l"/>
            <a:r>
              <a:rPr lang="de-CH" altLang="de-DE" sz="3200" dirty="0">
                <a:solidFill>
                  <a:schemeClr val="tx1"/>
                </a:solidFill>
                <a:effectLst/>
                <a:latin typeface="Univers LT Std 47 Cn Lt" pitchFamily="34" charset="0"/>
              </a:rPr>
              <a:t>Diese Dinge sind geschehen, weil sich erfüllen sollte, was in der Schrift vorausgesagt ist</a:t>
            </a:r>
            <a:r>
              <a:rPr lang="de-CH" altLang="de-DE" sz="3200" dirty="0" smtClean="0">
                <a:solidFill>
                  <a:schemeClr val="tx1"/>
                </a:solidFill>
                <a:effectLst/>
                <a:latin typeface="Univers LT Std 47 Cn Lt" pitchFamily="34" charset="0"/>
              </a:rPr>
              <a: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t>
            </a:r>
            <a:r>
              <a:rPr lang="de-CH" altLang="de-DE" sz="3200" dirty="0">
                <a:solidFill>
                  <a:schemeClr val="tx1"/>
                </a:solidFill>
                <a:effectLst/>
                <a:latin typeface="Univers LT Std 47 Cn Lt" pitchFamily="34" charset="0"/>
              </a:rPr>
              <a:t>Es wird ihm kein Knochen gebrochen werden.“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306466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560840" cy="1569660"/>
          </a:xfrm>
        </p:spPr>
        <p:txBody>
          <a:bodyPr wrap="square">
            <a:spAutoFit/>
          </a:bodyPr>
          <a:lstStyle/>
          <a:p>
            <a:pPr algn="l"/>
            <a:r>
              <a:rPr lang="de-CH" altLang="de-DE" sz="3200" dirty="0">
                <a:solidFill>
                  <a:schemeClr val="tx1"/>
                </a:solidFill>
                <a:effectLst/>
                <a:latin typeface="Univers LT Std 47 Cn Lt" pitchFamily="34" charset="0"/>
              </a:rPr>
              <a:t>Und an einer anderen Stelle der Schrift heisst es: „Sie werden auf den blicken, den sie durchbohrt haben.“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837668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560840" cy="584775"/>
          </a:xfrm>
        </p:spPr>
        <p:txBody>
          <a:bodyPr wrap="square">
            <a:spAutoFit/>
          </a:bodyPr>
          <a:lstStyle/>
          <a:p>
            <a:pPr algn="l"/>
            <a:r>
              <a:rPr lang="de-CH" altLang="de-DE" sz="3200" dirty="0">
                <a:solidFill>
                  <a:schemeClr val="tx1"/>
                </a:solidFill>
                <a:effectLst/>
                <a:latin typeface="Univers LT Std 47 Cn Lt" pitchFamily="34" charset="0"/>
              </a:rPr>
              <a:t>„Johannes bezeugt das, damit auch ihr glaubt.“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243046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88756"/>
            <a:ext cx="8568952" cy="1107996"/>
          </a:xfrm>
        </p:spPr>
        <p:txBody>
          <a:bodyPr wrap="square">
            <a:spAutoFit/>
          </a:bodyPr>
          <a:lstStyle/>
          <a:p>
            <a:pPr algn="l"/>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17,11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560840" cy="2554545"/>
          </a:xfrm>
        </p:spPr>
        <p:txBody>
          <a:bodyPr wrap="square">
            <a:spAutoFit/>
          </a:bodyPr>
          <a:lstStyle/>
          <a:p>
            <a:pPr algn="l"/>
            <a:r>
              <a:rPr lang="de-CH" altLang="de-DE" sz="3200" dirty="0">
                <a:solidFill>
                  <a:schemeClr val="tx1"/>
                </a:solidFill>
                <a:effectLst/>
                <a:latin typeface="Univers LT Std 47 Cn Lt" pitchFamily="34" charset="0"/>
              </a:rPr>
              <a:t>„Mit grosser Bereitwilligkeit gingen sie auf das Evangelium von Jesus Christus ein, und sie studierten täglich die Heilige Schrift, um zu prüfen, ob das, was Paulus lehrte, mit den Aussagen der Schrift übereinstimmte.“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832440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4829090"/>
            <a:ext cx="4176464" cy="400110"/>
          </a:xfrm>
        </p:spPr>
        <p:txBody>
          <a:bodyPr wrap="square">
            <a:spAutoFit/>
          </a:bodyPr>
          <a:lstStyle/>
          <a:p>
            <a:pPr algn="r"/>
            <a:r>
              <a:rPr lang="de-CH" altLang="de-DE" sz="2000" dirty="0" smtClean="0">
                <a:effectLst/>
                <a:latin typeface="Univers LT Std 47 Cn Lt" pitchFamily="34" charset="0"/>
              </a:rPr>
              <a:t>Jesaja 53,4-5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6813"/>
            <a:ext cx="8064896" cy="4524315"/>
          </a:xfrm>
        </p:spPr>
        <p:txBody>
          <a:bodyPr wrap="square">
            <a:spAutoFit/>
          </a:bodyPr>
          <a:lstStyle/>
          <a:p>
            <a:pPr algn="l"/>
            <a:r>
              <a:rPr lang="de-CH" altLang="de-DE" sz="3200" dirty="0">
                <a:solidFill>
                  <a:schemeClr val="tx1"/>
                </a:solidFill>
                <a:effectLst/>
                <a:latin typeface="Univers LT Std 47 Cn Lt" pitchFamily="34" charset="0"/>
              </a:rPr>
              <a:t>„In Wahrheit hat er (Jesus) die Krankheiten auf sich genommen, die für uns bestimmt waren, und die Schmerzen erlitten, die wir verdient hatten. Wir meinten, Gott habe ihn gestraft und geschlagen; doch wegen unserer Schuld wurde er gequält und wegen unseres Ungehorsams </a:t>
            </a:r>
            <a:r>
              <a:rPr lang="de-CH" altLang="de-DE" sz="3200" dirty="0" smtClean="0">
                <a:solidFill>
                  <a:schemeClr val="tx1"/>
                </a:solidFill>
                <a:effectLst/>
                <a:latin typeface="Univers LT Std 47 Cn Lt" pitchFamily="34" charset="0"/>
              </a:rPr>
              <a:t>geschlagen.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Die </a:t>
            </a:r>
            <a:r>
              <a:rPr lang="de-CH" altLang="de-DE" sz="3200" dirty="0">
                <a:solidFill>
                  <a:schemeClr val="tx1"/>
                </a:solidFill>
                <a:effectLst/>
                <a:latin typeface="Univers LT Std 47 Cn Lt" pitchFamily="34" charset="0"/>
              </a:rPr>
              <a:t>Strafe für unsere Schuld traf ihn und wir sind gerettet. Er wurde verwundet und wir sind heil geworden.“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39165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Jesaja 53,6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560840" cy="2062103"/>
          </a:xfrm>
        </p:spPr>
        <p:txBody>
          <a:bodyPr wrap="square">
            <a:spAutoFit/>
          </a:bodyPr>
          <a:lstStyle/>
          <a:p>
            <a:pPr algn="l"/>
            <a:r>
              <a:rPr lang="de-CH" altLang="de-DE" sz="3200" dirty="0">
                <a:solidFill>
                  <a:schemeClr val="tx1"/>
                </a:solidFill>
                <a:effectLst/>
                <a:latin typeface="Univers LT Std 47 Cn Lt" pitchFamily="34" charset="0"/>
              </a:rPr>
              <a:t>„Wir alle waren wie Schafe, die sich verlaufen haben; jeder ging seinen eigenen </a:t>
            </a:r>
            <a:r>
              <a:rPr lang="de-CH" altLang="de-DE" sz="3200" dirty="0" smtClean="0">
                <a:solidFill>
                  <a:schemeClr val="tx1"/>
                </a:solidFill>
                <a:effectLst/>
                <a:latin typeface="Univers LT Std 47 Cn Lt" pitchFamily="34" charset="0"/>
              </a:rPr>
              <a:t>Weg.</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Ihm </a:t>
            </a:r>
            <a:r>
              <a:rPr lang="de-CH" altLang="de-DE" sz="3200" dirty="0">
                <a:solidFill>
                  <a:schemeClr val="tx1"/>
                </a:solidFill>
                <a:effectLst/>
                <a:latin typeface="Univers LT Std 47 Cn Lt" pitchFamily="34" charset="0"/>
              </a:rPr>
              <a:t>(Jesus) aber hat Gott der Herr unsere ganze Schuld aufgeladen.“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768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933056"/>
            <a:ext cx="4176464" cy="400110"/>
          </a:xfrm>
        </p:spPr>
        <p:txBody>
          <a:bodyPr wrap="square">
            <a:spAutoFit/>
          </a:bodyPr>
          <a:lstStyle/>
          <a:p>
            <a:pPr algn="r"/>
            <a:r>
              <a:rPr lang="de-CH" altLang="de-DE" sz="2000" dirty="0" smtClean="0">
                <a:effectLst/>
                <a:latin typeface="Univers LT Std 47 Cn Lt" pitchFamily="34" charset="0"/>
              </a:rPr>
              <a:t>Johannes-Evangelium 19,21-22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5594"/>
            <a:ext cx="6840760" cy="3539430"/>
          </a:xfrm>
        </p:spPr>
        <p:txBody>
          <a:bodyPr wrap="square">
            <a:spAutoFit/>
          </a:bodyPr>
          <a:lstStyle/>
          <a:p>
            <a:pPr algn="l"/>
            <a:r>
              <a:rPr lang="de-CH" altLang="de-DE" sz="3200" dirty="0">
                <a:solidFill>
                  <a:schemeClr val="tx1"/>
                </a:solidFill>
                <a:effectLst/>
                <a:latin typeface="Univers LT Std 47 Cn Lt" pitchFamily="34" charset="0"/>
              </a:rPr>
              <a:t>Die führenden Priester des jüdischen Volkes erhoben Einspruch. „Es darf nicht heissen: ‚König der Juden‘“, sagten sie zu Pilatus. „Schreibe: ‚Dieser Mann hat behauptet: Ich bin der König der Juden.‘“ Pilatus erwiderte: „Was ich geschrieben habe, habe ich geschrieben.“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89053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933056"/>
            <a:ext cx="4176464" cy="400110"/>
          </a:xfrm>
        </p:spPr>
        <p:txBody>
          <a:bodyPr wrap="square">
            <a:spAutoFit/>
          </a:bodyPr>
          <a:lstStyle/>
          <a:p>
            <a:pPr algn="r"/>
            <a:r>
              <a:rPr lang="de-CH" altLang="de-DE" sz="2000" dirty="0" smtClean="0">
                <a:effectLst/>
                <a:latin typeface="Univers LT Std 47 Cn Lt" pitchFamily="34" charset="0"/>
              </a:rPr>
              <a:t>Johannes-Evangelium 19,23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00800" cy="2554545"/>
          </a:xfrm>
        </p:spPr>
        <p:txBody>
          <a:bodyPr wrap="square">
            <a:spAutoFit/>
          </a:bodyPr>
          <a:lstStyle/>
          <a:p>
            <a:pPr algn="l"/>
            <a:r>
              <a:rPr lang="de-CH" altLang="de-DE" sz="3200" dirty="0">
                <a:solidFill>
                  <a:schemeClr val="tx1"/>
                </a:solidFill>
                <a:effectLst/>
                <a:latin typeface="Univers LT Std 47 Cn Lt" pitchFamily="34" charset="0"/>
              </a:rPr>
              <a:t>Die Soldaten, die Jesus gekreuzigt hatten, nahmen seine Kleider und teilten sie </a:t>
            </a:r>
            <a:r>
              <a:rPr lang="de-CH" altLang="de-DE" sz="3200" dirty="0" smtClean="0">
                <a:solidFill>
                  <a:schemeClr val="tx1"/>
                </a:solidFill>
                <a:effectLst/>
                <a:latin typeface="Univers LT Std 47 Cn Lt" pitchFamily="34" charset="0"/>
              </a:rPr>
              <a:t>unter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sich </a:t>
            </a:r>
            <a:r>
              <a:rPr lang="de-CH" altLang="de-DE" sz="3200" dirty="0">
                <a:solidFill>
                  <a:schemeClr val="tx1"/>
                </a:solidFill>
                <a:effectLst/>
                <a:latin typeface="Univers LT Std 47 Cn Lt" pitchFamily="34" charset="0"/>
              </a:rPr>
              <a:t>auf; sie waren zu viert. Beim Untergewand stellten sie fest, dass es von oben bis unten durchgehend gewebt war, ohne jede Naht.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09122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933056"/>
            <a:ext cx="4176464" cy="400110"/>
          </a:xfrm>
        </p:spPr>
        <p:txBody>
          <a:bodyPr wrap="square">
            <a:spAutoFit/>
          </a:bodyPr>
          <a:lstStyle/>
          <a:p>
            <a:pPr algn="r"/>
            <a:r>
              <a:rPr lang="de-CH" altLang="de-DE" sz="2000" dirty="0" smtClean="0">
                <a:effectLst/>
                <a:latin typeface="Univers LT Std 47 Cn Lt" pitchFamily="34" charset="0"/>
              </a:rPr>
              <a:t>Johannes-Evangelium 19,24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586"/>
            <a:ext cx="6912768" cy="3539430"/>
          </a:xfrm>
        </p:spPr>
        <p:txBody>
          <a:bodyPr wrap="square">
            <a:spAutoFit/>
          </a:bodyPr>
          <a:lstStyle/>
          <a:p>
            <a:pPr algn="l"/>
            <a:r>
              <a:rPr lang="de-CH" altLang="de-DE" sz="3200" dirty="0">
                <a:solidFill>
                  <a:schemeClr val="tx1"/>
                </a:solidFill>
                <a:effectLst/>
                <a:latin typeface="Univers LT Std 47 Cn Lt" pitchFamily="34" charset="0"/>
              </a:rPr>
              <a:t>„Das zerschneiden wir nicht“, sagten sie zueinander. „Wir lassen das Los entscheiden, wer es bekommt.“ So sollte sich erfüllen, was in der Schrift vorausgesagt war: „Sie haben meine Kleider unter sich verteilt; um mein Gewand haben sie das Los geworfen.“ Genau das taten die Soldaten.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76036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933056"/>
            <a:ext cx="4176464" cy="400110"/>
          </a:xfrm>
        </p:spPr>
        <p:txBody>
          <a:bodyPr wrap="square">
            <a:spAutoFit/>
          </a:bodyPr>
          <a:lstStyle/>
          <a:p>
            <a:pPr algn="r"/>
            <a:r>
              <a:rPr lang="de-CH" altLang="de-DE" sz="2000" dirty="0" smtClean="0">
                <a:effectLst/>
                <a:latin typeface="Univers LT Std 47 Cn Lt" pitchFamily="34" charset="0"/>
              </a:rPr>
              <a:t>Johannes-Evangelium 19,25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128792" cy="1569660"/>
          </a:xfrm>
        </p:spPr>
        <p:txBody>
          <a:bodyPr wrap="square">
            <a:spAutoFit/>
          </a:bodyPr>
          <a:lstStyle/>
          <a:p>
            <a:pPr algn="l"/>
            <a:r>
              <a:rPr lang="de-CH" altLang="de-DE" sz="3200" dirty="0">
                <a:solidFill>
                  <a:schemeClr val="tx1"/>
                </a:solidFill>
                <a:effectLst/>
                <a:latin typeface="Univers LT Std 47 Cn Lt" pitchFamily="34" charset="0"/>
              </a:rPr>
              <a:t>Bei dem Kreuz, an dem Jesus hing, standen seine Mutter und ihre Schwester sowie Maria, die Frau von </a:t>
            </a:r>
            <a:r>
              <a:rPr lang="de-CH" altLang="de-DE" sz="3200" dirty="0" err="1">
                <a:solidFill>
                  <a:schemeClr val="tx1"/>
                </a:solidFill>
                <a:effectLst/>
                <a:latin typeface="Univers LT Std 47 Cn Lt" pitchFamily="34" charset="0"/>
              </a:rPr>
              <a:t>Klopas</a:t>
            </a:r>
            <a:r>
              <a:rPr lang="de-CH" altLang="de-DE" sz="3200" dirty="0">
                <a:solidFill>
                  <a:schemeClr val="tx1"/>
                </a:solidFill>
                <a:effectLst/>
                <a:latin typeface="Univers LT Std 47 Cn Lt" pitchFamily="34" charset="0"/>
              </a:rPr>
              <a:t>, und Maria aus </a:t>
            </a:r>
            <a:r>
              <a:rPr lang="de-CH" altLang="de-DE" sz="3200" dirty="0" err="1">
                <a:solidFill>
                  <a:schemeClr val="tx1"/>
                </a:solidFill>
                <a:effectLst/>
                <a:latin typeface="Univers LT Std 47 Cn Lt" pitchFamily="34" charset="0"/>
              </a:rPr>
              <a:t>Magdala</a:t>
            </a:r>
            <a:r>
              <a:rPr lang="de-CH" altLang="de-DE" sz="3200" dirty="0">
                <a:solidFill>
                  <a:schemeClr val="tx1"/>
                </a:solidFill>
                <a:effectLst/>
                <a:latin typeface="Univers LT Std 47 Cn Lt" pitchFamily="34" charset="0"/>
              </a:rPr>
              <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55100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933056"/>
            <a:ext cx="4176464" cy="400110"/>
          </a:xfrm>
        </p:spPr>
        <p:txBody>
          <a:bodyPr wrap="square">
            <a:spAutoFit/>
          </a:bodyPr>
          <a:lstStyle/>
          <a:p>
            <a:pPr algn="r"/>
            <a:r>
              <a:rPr lang="de-CH" altLang="de-DE" sz="2000" dirty="0" smtClean="0">
                <a:effectLst/>
                <a:latin typeface="Univers LT Std 47 Cn Lt" pitchFamily="34" charset="0"/>
              </a:rPr>
              <a:t>Johannes-Evangelium 19,26-27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5594"/>
            <a:ext cx="7992888" cy="3539430"/>
          </a:xfrm>
        </p:spPr>
        <p:txBody>
          <a:bodyPr wrap="square">
            <a:spAutoFit/>
          </a:bodyPr>
          <a:lstStyle/>
          <a:p>
            <a:pPr algn="l"/>
            <a:r>
              <a:rPr lang="de-CH" altLang="de-DE" sz="3200" dirty="0">
                <a:solidFill>
                  <a:schemeClr val="tx1"/>
                </a:solidFill>
                <a:effectLst/>
                <a:latin typeface="Univers LT Std 47 Cn Lt" pitchFamily="34" charset="0"/>
              </a:rPr>
              <a:t>Als Jesus seine Mutter sah und neben ihr den Jünger, den er besonders geliebt hatte, sagte er zu seiner Mutter: „Liebe Frau, das ist jetzt dein Sohn!“ Dann wandte er sich zu dem Jünger und sagte: „Sieh, das ist jetzt deine Mutter!“ Da nahm der Jünger die Mutter Jesu zu sich und sorgte </a:t>
            </a:r>
            <a:r>
              <a:rPr lang="de-CH" altLang="de-DE" sz="3200" dirty="0" smtClean="0">
                <a:solidFill>
                  <a:schemeClr val="tx1"/>
                </a:solidFill>
                <a:effectLst/>
                <a:latin typeface="Univers LT Std 47 Cn Lt" pitchFamily="34" charset="0"/>
              </a:rPr>
              <a:t>von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da </a:t>
            </a:r>
            <a:r>
              <a:rPr lang="de-CH" altLang="de-DE" sz="3200" dirty="0">
                <a:solidFill>
                  <a:schemeClr val="tx1"/>
                </a:solidFill>
                <a:effectLst/>
                <a:latin typeface="Univers LT Std 47 Cn Lt" pitchFamily="34" charset="0"/>
              </a:rPr>
              <a:t>an für sie.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94634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1173</Words>
  <Application>Microsoft Office PowerPoint</Application>
  <PresentationFormat>Bildschirmpräsentation (4:3)</PresentationFormat>
  <Paragraphs>131</Paragraphs>
  <Slides>46</Slides>
  <Notes>46</Notes>
  <HiddenSlides>0</HiddenSlides>
  <MMClips>0</MMClips>
  <ScaleCrop>false</ScaleCrop>
  <HeadingPairs>
    <vt:vector size="4" baseType="variant">
      <vt:variant>
        <vt:lpstr>Design</vt:lpstr>
      </vt:variant>
      <vt:variant>
        <vt:i4>1</vt:i4>
      </vt:variant>
      <vt:variant>
        <vt:lpstr>Folientitel</vt:lpstr>
      </vt:variant>
      <vt:variant>
        <vt:i4>46</vt:i4>
      </vt:variant>
    </vt:vector>
  </HeadingPairs>
  <TitlesOfParts>
    <vt:vector size="47" baseType="lpstr">
      <vt:lpstr>Designvorlage 'Berggipfel'</vt:lpstr>
      <vt:lpstr>Es ist vollbracht!</vt:lpstr>
      <vt:lpstr>PowerPoint-Präsentation</vt:lpstr>
      <vt:lpstr>Jesus trug sein Kreuz selbst aus der Stadt hinaus zu der so genannten Schädelstätte; auf hebräisch heisst sie Golgata. Dort kreuzigte man ihn und mit ihm zwei andere, einen auf jeder Seite; Jesus hing in der Mitte.</vt:lpstr>
      <vt:lpstr>Pilatus liess ein Schild am Kreuz anbringen, das die Aufschrift trug: „Jesus von Nazaret, König der Juden.“ Dieses Schild wurde von vielen Juden gelesen; denn der Ort, an dem Jesus gekreuzigt wurde, war ganz in der Nähe der Stadt, und die Aufschrift war hebräisch, lateinisch und griechisch abgefasst.</vt:lpstr>
      <vt:lpstr>Die führenden Priester des jüdischen Volkes erhoben Einspruch. „Es darf nicht heissen: ‚König der Juden‘“, sagten sie zu Pilatus. „Schreibe: ‚Dieser Mann hat behauptet: Ich bin der König der Juden.‘“ Pilatus erwiderte: „Was ich geschrieben habe, habe ich geschrieben.“</vt:lpstr>
      <vt:lpstr>Die Soldaten, die Jesus gekreuzigt hatten, nahmen seine Kleider und teilten sie unter sich auf; sie waren zu viert. Beim Untergewand stellten sie fest, dass es von oben bis unten durchgehend gewebt war, ohne jede Naht.</vt:lpstr>
      <vt:lpstr>„Das zerschneiden wir nicht“, sagten sie zueinander. „Wir lassen das Los entscheiden, wer es bekommt.“ So sollte sich erfüllen, was in der Schrift vorausgesagt war: „Sie haben meine Kleider unter sich verteilt; um mein Gewand haben sie das Los geworfen.“ Genau das taten die Soldaten.</vt:lpstr>
      <vt:lpstr>Bei dem Kreuz, an dem Jesus hing, standen seine Mutter und ihre Schwester sowie Maria, die Frau von Klopas, und Maria aus Magdala.</vt:lpstr>
      <vt:lpstr>Als Jesus seine Mutter sah und neben ihr den Jünger, den er besonders geliebt hatte, sagte er zu seiner Mutter: „Liebe Frau, das ist jetzt dein Sohn!“ Dann wandte er sich zu dem Jünger und sagte: „Sieh, das ist jetzt deine Mutter!“ Da nahm der Jünger die Mutter Jesu zu sich und sorgte von da an für sie.</vt:lpstr>
      <vt:lpstr>Jesus wusste, dass nun alles vollbracht war. Und weil sich das, was in der Schrift vorausgesagt war, bis ins Letzte erfüllen sollte, sagte er: „Ich habe Durst!“ Da tauchten die Soldaten einen Schwamm in ein Gefäss mit Weinessig, das dort stand, steckten ihn auf einen Ysopstängel und hielten ihn Jesus an den Mund.</vt:lpstr>
      <vt:lpstr>Nachdem er ein wenig von dem Essig genommen hatte, sagte er: „Es ist vollbracht.“ Dann neigte er den Kopf und starb.</vt:lpstr>
      <vt:lpstr>Es war Rüsttag, der Tag vor dem Sabbat, und die führenden Männer des jüdischen Volkes wollten nicht, dass die Gekreuzigten den Sabbat über am Kreuz hängen blieben, umso mehr als dieser Sabbat ein besonders hoher Feiertag war. Deshalb baten sie Pilatus, dass man den Männern, die am Kreuz hingen, die Beine brach und sie, sobald der Tod eingetreten war, herunterholte.</vt:lpstr>
      <vt:lpstr>Die Soldaten gingen zunächst zu dem einen von den beiden, die mit Jesus gekreuzigt worden waren, und brachen ihm die Beine. Dasselbe taten sie mit dem anderen.</vt:lpstr>
      <vt:lpstr>Als sie jedoch zu Jesus kamen und feststellten, dass er bereits tot war, brachen sie ihm die Beine nicht. Einer von den Soldaten allerdings stach mit der Lanze in seine Seite, worauf sofort Blut und Wasser aus der Wunde traten.</vt:lpstr>
      <vt:lpstr>Das bezeugt der, der es mit eigenen Augen gesehen hat, und sein Bericht ist wahr; er weiss, dass er die Wahrheit sagt. Und er bezeugt es, damit auch ihr glaubt. </vt:lpstr>
      <vt:lpstr>Diese Dinge sind geschehen, weil sich erfüllen sollte, was in der Schrift vorausgesagt ist: „Es wird ihm kein Knochen gebrochen werden.“ Und an einer anderen Stelle der Schrift heisst es: „Sie werden auf den blicken, den sie durchbohrt haben.“</vt:lpstr>
      <vt:lpstr>I. Was geschrieben ist, ist geschrieben!</vt:lpstr>
      <vt:lpstr>„Jesus von Nazaret, König der Juden.“</vt:lpstr>
      <vt:lpstr>„Es darf nicht heissen: ‚König der Juden‘. Schreibe: ‚Dieser Mann hat behauptet: Ich bin der König der Juden.‘“</vt:lpstr>
      <vt:lpstr>„Was ich geschrieben habe, habe ich geschrieben.“</vt:lpstr>
      <vt:lpstr>II. Damit ihr glaubt (1)</vt:lpstr>
      <vt:lpstr>„Das zerschneiden wir nicht, wir lassen das Los entscheiden, wer es bekommt.“</vt:lpstr>
      <vt:lpstr>„Sie verteilen meine Kleider unter sich und werfen das Los, wer mein Gewand bekommen soll.“</vt:lpstr>
      <vt:lpstr>III. Seht seine Fürsorge!</vt:lpstr>
      <vt:lpstr>„Niemand nimmt mir mein Leben; ich gebe es freiwillig her. Ich habe die Macht, es herzugeben, und ich habe die Macht, es wieder zu empfangen. Das ist der Auftrag, den ich von meinem Vater bekommen habe.“</vt:lpstr>
      <vt:lpstr>„Frau, das ist jetzt dein Sohn!“</vt:lpstr>
      <vt:lpstr>„Sieh, das ist jetzt deine Mutter!“</vt:lpstr>
      <vt:lpstr>„Da nahm der Jünger die Mutter Jesu zu sich und sorgte von da an für sie.“</vt:lpstr>
      <vt:lpstr>„Legt alle eure Sorgen bei ihm ab, denn er sorgt für euch.“</vt:lpstr>
      <vt:lpstr>IV. Damit ihr glaubt (2)</vt:lpstr>
      <vt:lpstr>„Weil sich das, was in der Schrift vorausgesagt war, bis ins Letzte erfüllen sollte.“</vt:lpstr>
      <vt:lpstr>„Ich habe Durst!“</vt:lpstr>
      <vt:lpstr>„Essig reichte man mir zu trinken, als ich durstig war.“</vt:lpstr>
      <vt:lpstr>„Es ist vollbracht.“</vt:lpstr>
      <vt:lpstr>„Dann neigte er den Kopf und starb.“</vt:lpstr>
      <vt:lpstr>V. Damit ihr glaubt (3)</vt:lpstr>
      <vt:lpstr>„Sie baten Pilatus, dass man den Männern, die am Kreuz hingen, die Beine brach und sie, sobald der Tod eingetreten war, herunterholte.“</vt:lpstr>
      <vt:lpstr>„Einer von den Soldaten allerdings stach mit der Lanze in die Seite von Jesus, worauf sofort Blut und Wasser aus der Wunde traten.“</vt:lpstr>
      <vt:lpstr>„Das bezeugt der, der es mit eigenen Augen gesehen hat, und sein Bericht ist wahr; er weiss, dass er die Wahrheit sagt.“</vt:lpstr>
      <vt:lpstr>Diese Dinge sind geschehen, weil sich erfüllen sollte, was in der Schrift vorausgesagt ist: „Es wird ihm kein Knochen gebrochen werden.“</vt:lpstr>
      <vt:lpstr>Und an einer anderen Stelle der Schrift heisst es: „Sie werden auf den blicken, den sie durchbohrt haben.“</vt:lpstr>
      <vt:lpstr>„Johannes bezeugt das, damit auch ihr glaubt.“</vt:lpstr>
      <vt:lpstr>Schlussgedanke</vt:lpstr>
      <vt:lpstr>„Mit grosser Bereitwilligkeit gingen sie auf das Evangelium von Jesus Christus ein, und sie studierten täglich die Heilige Schrift, um zu prüfen, ob das, was Paulus lehrte, mit den Aussagen der Schrift übereinstimmte.“</vt:lpstr>
      <vt:lpstr>„In Wahrheit hat er (Jesus) die Krankheiten auf sich genommen, die für uns bestimmt waren, und die Schmerzen erlitten, die wir verdient hatten. Wir meinten, Gott habe ihn gestraft und geschlagen; doch wegen unserer Schuld wurde er gequält und wegen unseres Ungehorsams geschlagen. Die Strafe für unsere Schuld traf ihn und wir sind gerettet. Er wurde verwundet und wir sind heil geworden.“</vt:lpstr>
      <vt:lpstr>„Wir alle waren wie Schafe, die sich verlaufen haben; jeder ging seinen eigenen Weg. Ihm (Jesus) aber hat Gott der Herr unsere ganze Schuld aufgeladen.“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letzten Tage von Jesus auf dieser Erde - Teil 3/7 - Es ist vollbracht! - Folien</dc:title>
  <dc:creator>Jürg Birnstiel</dc:creator>
  <cp:lastModifiedBy>Me</cp:lastModifiedBy>
  <cp:revision>548</cp:revision>
  <dcterms:created xsi:type="dcterms:W3CDTF">2013-11-12T15:20:47Z</dcterms:created>
  <dcterms:modified xsi:type="dcterms:W3CDTF">2016-05-19T15:14:08Z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