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9"/>
  </p:notesMasterIdLst>
  <p:handoutMasterIdLst>
    <p:handoutMasterId r:id="rId50"/>
  </p:handoutMasterIdLst>
  <p:sldIdLst>
    <p:sldId id="735" r:id="rId2"/>
    <p:sldId id="1027" r:id="rId3"/>
    <p:sldId id="1029" r:id="rId4"/>
    <p:sldId id="1030" r:id="rId5"/>
    <p:sldId id="1031" r:id="rId6"/>
    <p:sldId id="1032" r:id="rId7"/>
    <p:sldId id="1033" r:id="rId8"/>
    <p:sldId id="1034" r:id="rId9"/>
    <p:sldId id="1035" r:id="rId10"/>
    <p:sldId id="896" r:id="rId11"/>
    <p:sldId id="1036" r:id="rId12"/>
    <p:sldId id="1037" r:id="rId13"/>
    <p:sldId id="1039" r:id="rId14"/>
    <p:sldId id="1038" r:id="rId15"/>
    <p:sldId id="1040" r:id="rId16"/>
    <p:sldId id="1041" r:id="rId17"/>
    <p:sldId id="1042" r:id="rId18"/>
    <p:sldId id="1043" r:id="rId19"/>
    <p:sldId id="1044" r:id="rId20"/>
    <p:sldId id="962" r:id="rId21"/>
    <p:sldId id="1045" r:id="rId22"/>
    <p:sldId id="1046" r:id="rId23"/>
    <p:sldId id="1047" r:id="rId24"/>
    <p:sldId id="1048" r:id="rId25"/>
    <p:sldId id="1049" r:id="rId26"/>
    <p:sldId id="1050" r:id="rId27"/>
    <p:sldId id="1051" r:id="rId28"/>
    <p:sldId id="1052" r:id="rId29"/>
    <p:sldId id="1053" r:id="rId30"/>
    <p:sldId id="1054" r:id="rId31"/>
    <p:sldId id="1055" r:id="rId32"/>
    <p:sldId id="1056" r:id="rId33"/>
    <p:sldId id="1057" r:id="rId34"/>
    <p:sldId id="1058" r:id="rId35"/>
    <p:sldId id="259" r:id="rId36"/>
    <p:sldId id="1059" r:id="rId37"/>
    <p:sldId id="1060" r:id="rId38"/>
    <p:sldId id="1061" r:id="rId39"/>
    <p:sldId id="1062" r:id="rId40"/>
    <p:sldId id="1063" r:id="rId41"/>
    <p:sldId id="1064" r:id="rId42"/>
    <p:sldId id="1065" r:id="rId43"/>
    <p:sldId id="1066" r:id="rId44"/>
    <p:sldId id="1067" r:id="rId45"/>
    <p:sldId id="1069" r:id="rId46"/>
    <p:sldId id="1068" r:id="rId47"/>
    <p:sldId id="1070" r:id="rId4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9255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6848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4468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35001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55053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74308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2280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9309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097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431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9696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16612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3832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1914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9410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5722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84885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04969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2632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8693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1218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19077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69399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50260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8007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1937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89364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09653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16181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90461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38320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0633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37412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9740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74900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370371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19081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021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4693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561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251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06649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3894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3059" y="404664"/>
            <a:ext cx="8858067" cy="1015663"/>
          </a:xfrm>
        </p:spPr>
        <p:txBody>
          <a:bodyPr wrap="square">
            <a:spAutoFit/>
          </a:bodyPr>
          <a:lstStyle/>
          <a:p>
            <a:pPr algn="l"/>
            <a:r>
              <a:rPr lang="de-CH" altLang="de-DE" sz="6000" dirty="0">
                <a:solidFill>
                  <a:schemeClr val="tx1"/>
                </a:solidFill>
                <a:effectLst/>
                <a:latin typeface="Univers LT Std 47 Cn Lt" pitchFamily="34" charset="0"/>
              </a:rPr>
              <a:t>Praktische Tipps fürs Leben 2</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7345899"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Die Notwendigkeit angemessener Neuausrichtung</a:t>
            </a:r>
            <a:r>
              <a:rPr lang="de-DE" altLang="de-DE" sz="2800" dirty="0">
                <a:effectLst/>
                <a:latin typeface="Univers LT Std 47 Cn Lt" pitchFamily="34" charset="0"/>
              </a:rPr>
              <a:t> (3/3)</a:t>
            </a:r>
          </a:p>
        </p:txBody>
      </p:sp>
      <p:sp>
        <p:nvSpPr>
          <p:cNvPr id="4" name="Rectangle 3"/>
          <p:cNvSpPr txBox="1">
            <a:spLocks noChangeArrowheads="1"/>
          </p:cNvSpPr>
          <p:nvPr/>
        </p:nvSpPr>
        <p:spPr bwMode="auto">
          <a:xfrm>
            <a:off x="2555776" y="188634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Epheser-Brief 4, 29-32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Gute Worte verteilen</a:t>
            </a:r>
          </a:p>
        </p:txBody>
      </p:sp>
    </p:spTree>
    <p:extLst>
      <p:ext uri="{BB962C8B-B14F-4D97-AF65-F5344CB8AC3E}">
        <p14:creationId xmlns:p14="http://schemas.microsoft.com/office/powerpoint/2010/main" val="337966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404664"/>
            <a:ext cx="7128792" cy="1754326"/>
          </a:xfrm>
        </p:spPr>
        <p:txBody>
          <a:bodyPr wrap="square">
            <a:spAutoFit/>
          </a:bodyPr>
          <a:lstStyle/>
          <a:p>
            <a:pPr algn="l"/>
            <a:r>
              <a:rPr lang="de-CH" altLang="de-DE" dirty="0">
                <a:solidFill>
                  <a:schemeClr val="tx1"/>
                </a:solidFill>
                <a:effectLst/>
                <a:latin typeface="Univers LT Std 47 Cn Lt" pitchFamily="34" charset="0"/>
              </a:rPr>
              <a:t>„Lasst ja kein giftiges Wort über eure Lippen kommen!“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77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Jakobus-Brief 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16632"/>
            <a:ext cx="7128792" cy="3170099"/>
          </a:xfrm>
        </p:spPr>
        <p:txBody>
          <a:bodyPr wrap="square">
            <a:spAutoFit/>
          </a:bodyPr>
          <a:lstStyle/>
          <a:p>
            <a:pPr algn="l"/>
            <a:r>
              <a:rPr lang="de-CH" altLang="de-DE" sz="4000" dirty="0">
                <a:solidFill>
                  <a:schemeClr val="tx1"/>
                </a:solidFill>
                <a:effectLst/>
                <a:latin typeface="Univers LT Std 47 Cn Lt" pitchFamily="34" charset="0"/>
              </a:rPr>
              <a:t>„Die Zunge ist nur klein und bringt doch gewaltige Dinge fertig. Denkt daran, wie klein die Flamme sein kann, die einen grossen Wald in Brand setzt!“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8191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404664"/>
            <a:ext cx="7128792" cy="1754326"/>
          </a:xfrm>
        </p:spPr>
        <p:txBody>
          <a:bodyPr wrap="square">
            <a:spAutoFit/>
          </a:bodyPr>
          <a:lstStyle/>
          <a:p>
            <a:pPr algn="l"/>
            <a:r>
              <a:rPr lang="de-CH" altLang="de-DE" dirty="0">
                <a:solidFill>
                  <a:schemeClr val="tx1"/>
                </a:solidFill>
                <a:effectLst/>
                <a:latin typeface="Univers LT Std 47 Cn Lt" pitchFamily="34" charset="0"/>
              </a:rPr>
              <a:t>„Lasst ja kein giftiges Wort über eure Lippen kommen!“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5025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40860" cy="2554545"/>
          </a:xfrm>
        </p:spPr>
        <p:txBody>
          <a:bodyPr wrap="square">
            <a:spAutoFit/>
          </a:bodyPr>
          <a:lstStyle/>
          <a:p>
            <a:pPr algn="l"/>
            <a:r>
              <a:rPr lang="de-CH" altLang="de-DE" sz="4000" dirty="0">
                <a:solidFill>
                  <a:schemeClr val="tx1"/>
                </a:solidFill>
                <a:effectLst/>
                <a:latin typeface="Univers LT Std 47 Cn Lt" pitchFamily="34" charset="0"/>
              </a:rPr>
              <a:t>„Seht lieber zu, dass ihr für die anderen, wo es nötig ist, ein gutes Wort habt,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das weiterhilft und denen wohl tut,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es hören.“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1631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Apostelgeschichte 15,39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40860" cy="3170099"/>
          </a:xfrm>
        </p:spPr>
        <p:txBody>
          <a:bodyPr wrap="square">
            <a:spAutoFit/>
          </a:bodyPr>
          <a:lstStyle/>
          <a:p>
            <a:pPr algn="l"/>
            <a:r>
              <a:rPr lang="de-CH" altLang="de-DE" sz="4000" dirty="0">
                <a:solidFill>
                  <a:schemeClr val="tx1"/>
                </a:solidFill>
                <a:effectLst/>
                <a:latin typeface="Univers LT Std 47 Cn Lt" pitchFamily="34" charset="0"/>
              </a:rPr>
              <a:t>„Sie kamen darüber in eine so heftige Auseinandersetzung, dass sich die beiden trennten. Barnabas nahm Markus mit sich und bestieg ein Schiff,</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das nach Zypern fuhr.“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3454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40860" cy="2554545"/>
          </a:xfrm>
        </p:spPr>
        <p:txBody>
          <a:bodyPr wrap="square">
            <a:spAutoFit/>
          </a:bodyPr>
          <a:lstStyle/>
          <a:p>
            <a:pPr algn="l"/>
            <a:r>
              <a:rPr lang="de-CH" altLang="de-DE" sz="4000" dirty="0">
                <a:solidFill>
                  <a:schemeClr val="tx1"/>
                </a:solidFill>
                <a:effectLst/>
                <a:latin typeface="Univers LT Std 47 Cn Lt" pitchFamily="34" charset="0"/>
              </a:rPr>
              <a:t>„Seht lieber zu, dass ihr für die anderen, wo es nötig ist, ein gutes Wort habt,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das weiterhilft und denen wohl tut,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es hören.“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7217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404664"/>
            <a:ext cx="7128792" cy="1754326"/>
          </a:xfrm>
        </p:spPr>
        <p:txBody>
          <a:bodyPr wrap="square">
            <a:spAutoFit/>
          </a:bodyPr>
          <a:lstStyle/>
          <a:p>
            <a:pPr algn="l"/>
            <a:r>
              <a:rPr lang="de-CH" altLang="de-DE" dirty="0">
                <a:solidFill>
                  <a:schemeClr val="tx1"/>
                </a:solidFill>
                <a:effectLst/>
                <a:latin typeface="Univers LT Std 47 Cn Lt" pitchFamily="34" charset="0"/>
              </a:rPr>
              <a:t>„Macht den heiligen Geist Gottes nicht traurig!“</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6765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7488832" cy="1938992"/>
          </a:xfrm>
        </p:spPr>
        <p:txBody>
          <a:bodyPr wrap="square">
            <a:spAutoFit/>
          </a:bodyPr>
          <a:lstStyle/>
          <a:p>
            <a:pPr algn="l"/>
            <a:r>
              <a:rPr lang="de-CH" altLang="de-DE" sz="4000" dirty="0">
                <a:solidFill>
                  <a:schemeClr val="tx1"/>
                </a:solidFill>
                <a:effectLst/>
                <a:latin typeface="Univers LT Std 47 Cn Lt" pitchFamily="34" charset="0"/>
              </a:rPr>
              <a:t>„Der Heilige Geist ist wie ein Siegel, das Gott euch aufgedrückt hat, und er verbürgt euch die endgültige Erlösung.“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1020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4880"/>
            <a:ext cx="7488832" cy="2554545"/>
          </a:xfrm>
        </p:spPr>
        <p:txBody>
          <a:bodyPr wrap="square">
            <a:spAutoFit/>
          </a:bodyPr>
          <a:lstStyle/>
          <a:p>
            <a:pPr algn="l"/>
            <a:r>
              <a:rPr lang="de-CH" altLang="de-DE" sz="4000" dirty="0">
                <a:solidFill>
                  <a:schemeClr val="tx1"/>
                </a:solidFill>
                <a:effectLst/>
                <a:latin typeface="Univers LT Std 47 Cn Lt" pitchFamily="34" charset="0"/>
              </a:rPr>
              <a:t>„Die Frucht, die der Geist Gottes hervorbringt, besteht in Liebe, Freude, Frieden, Geduld, Freundlichkeit, Güte, Treue…“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3557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1.Petrus-Brief 1,18–19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784976" cy="3970318"/>
          </a:xfrm>
        </p:spPr>
        <p:txBody>
          <a:bodyPr wrap="square">
            <a:spAutoFit/>
          </a:bodyPr>
          <a:lstStyle/>
          <a:p>
            <a:pPr algn="l"/>
            <a:r>
              <a:rPr lang="de-CH" altLang="de-DE" sz="3600" dirty="0">
                <a:solidFill>
                  <a:schemeClr val="tx1"/>
                </a:solidFill>
                <a:effectLst/>
                <a:latin typeface="Univers LT Std 47 Cn Lt" pitchFamily="34" charset="0"/>
              </a:rPr>
              <a:t>„Ihr seid von dem sinn- und ziellosen Leben freigekauft worden, und ihr wisst, was der Preis für diesen Loskauf war: nicht etwas Vergängliches wie Silber oder Gold, sondern das kostbare Blut eines Opferlammes, an dem nicht der geringste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Fehler oder Makel war –</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das Blut von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978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94846"/>
            <a:ext cx="8496944" cy="830997"/>
          </a:xfrm>
        </p:spPr>
        <p:txBody>
          <a:bodyPr wrap="square">
            <a:spAutoFit/>
          </a:bodyPr>
          <a:lstStyle/>
          <a:p>
            <a:pPr algn="l"/>
            <a:r>
              <a:rPr lang="de-DE" altLang="de-DE" sz="4800" dirty="0">
                <a:solidFill>
                  <a:schemeClr val="tx1"/>
                </a:solidFill>
                <a:effectLst/>
                <a:latin typeface="Univers LT Std 47 Cn Lt" pitchFamily="34" charset="0"/>
              </a:rPr>
              <a:t>II. Freundliche Atmosphäre herstellen</a:t>
            </a: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6768752" cy="1938992"/>
          </a:xfrm>
        </p:spPr>
        <p:txBody>
          <a:bodyPr wrap="square">
            <a:spAutoFit/>
          </a:bodyPr>
          <a:lstStyle/>
          <a:p>
            <a:pPr algn="l"/>
            <a:r>
              <a:rPr lang="de-CH" altLang="de-DE" sz="4000" dirty="0">
                <a:solidFill>
                  <a:schemeClr val="tx1"/>
                </a:solidFill>
                <a:effectLst/>
                <a:latin typeface="Univers LT Std 47 Cn Lt" pitchFamily="34" charset="0"/>
              </a:rPr>
              <a:t>„Jede Art von Bitterkeit, Wut, Zorn, Geschrei und Lästerung und alles Böse verbannt aus eurer Mitte!“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06893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5,15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3170099"/>
          </a:xfrm>
        </p:spPr>
        <p:txBody>
          <a:bodyPr wrap="square">
            <a:spAutoFit/>
          </a:bodyPr>
          <a:lstStyle/>
          <a:p>
            <a:pPr algn="l"/>
            <a:r>
              <a:rPr lang="de-CH" altLang="de-DE" sz="4000" dirty="0">
                <a:solidFill>
                  <a:schemeClr val="tx1"/>
                </a:solidFill>
                <a:effectLst/>
                <a:latin typeface="Univers LT Std 47 Cn Lt" pitchFamily="34" charset="0"/>
              </a:rPr>
              <a:t>„Wenn ihr wie wilde Tiere aufeinander losgeht, einander beisst und zerfleischt, dann passt nur auf! Sonst werdet ihr am Ende noch einer vom anderen aufgefressen.“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5162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404664"/>
            <a:ext cx="7128792" cy="1754326"/>
          </a:xfrm>
        </p:spPr>
        <p:txBody>
          <a:bodyPr wrap="square">
            <a:spAutoFit/>
          </a:bodyPr>
          <a:lstStyle/>
          <a:p>
            <a:pPr algn="l"/>
            <a:r>
              <a:rPr lang="de-CH" altLang="de-DE" dirty="0">
                <a:solidFill>
                  <a:schemeClr val="tx1"/>
                </a:solidFill>
                <a:effectLst/>
                <a:latin typeface="Univers LT Std 47 Cn Lt" pitchFamily="34" charset="0"/>
              </a:rPr>
              <a:t>„Geht vielmehr freundlich miteinander um.“</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9489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Jeremia 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2554545"/>
          </a:xfrm>
        </p:spPr>
        <p:txBody>
          <a:bodyPr wrap="square">
            <a:spAutoFit/>
          </a:bodyPr>
          <a:lstStyle/>
          <a:p>
            <a:pPr algn="l"/>
            <a:r>
              <a:rPr lang="de-CH" altLang="de-DE" sz="4000" dirty="0">
                <a:solidFill>
                  <a:schemeClr val="tx1"/>
                </a:solidFill>
                <a:effectLst/>
                <a:latin typeface="Univers LT Std 47 Cn Lt" pitchFamily="34" charset="0"/>
              </a:rPr>
              <a:t>„Ihre falschen Zungen sind tödliche Pfeile; mit dem Munde reden sie freundlich zu ihrem Nächsten, aber im Herzen lauern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sie ihm auf.“</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5745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Jeremia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9502" y="116632"/>
            <a:ext cx="7092788" cy="2585323"/>
          </a:xfrm>
        </p:spPr>
        <p:txBody>
          <a:bodyPr wrap="square">
            <a:spAutoFit/>
          </a:bodyPr>
          <a:lstStyle/>
          <a:p>
            <a:pPr algn="l"/>
            <a:r>
              <a:rPr lang="de-CH" altLang="de-DE" dirty="0">
                <a:solidFill>
                  <a:schemeClr val="tx1"/>
                </a:solidFill>
                <a:effectLst/>
                <a:latin typeface="Univers LT Std 47 Cn Lt" pitchFamily="34" charset="0"/>
              </a:rPr>
              <a:t>„Traue du ihnen nicht, wenn sie auch freundlich mit dir reden.“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67819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Psalm 55,22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2554545"/>
          </a:xfrm>
        </p:spPr>
        <p:txBody>
          <a:bodyPr wrap="square">
            <a:spAutoFit/>
          </a:bodyPr>
          <a:lstStyle/>
          <a:p>
            <a:pPr algn="l"/>
            <a:r>
              <a:rPr lang="de-CH" altLang="de-DE" sz="4000" dirty="0">
                <a:solidFill>
                  <a:schemeClr val="tx1"/>
                </a:solidFill>
                <a:effectLst/>
                <a:latin typeface="Univers LT Std 47 Cn Lt" pitchFamily="34" charset="0"/>
              </a:rPr>
              <a:t>„Süss wie Sahne sind seine Worte, aber sein Herz denkt nur an Krieg. Glatt wie Öl fliesst seine Rede, doch jedes Wort ist ein spitzer Dolch.“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72192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89502" y="116632"/>
            <a:ext cx="7092788" cy="2585323"/>
          </a:xfrm>
        </p:spPr>
        <p:txBody>
          <a:bodyPr wrap="square">
            <a:spAutoFit/>
          </a:bodyPr>
          <a:lstStyle/>
          <a:p>
            <a:pPr algn="l"/>
            <a:r>
              <a:rPr lang="de-CH" altLang="de-DE" dirty="0">
                <a:solidFill>
                  <a:schemeClr val="tx1"/>
                </a:solidFill>
                <a:effectLst/>
                <a:latin typeface="Univers LT Std 47 Cn Lt" pitchFamily="34" charset="0"/>
              </a:rPr>
              <a:t>„Geht vielmehr freundlich miteinander um, seid mitfühlend.“</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4920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6,2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34826" cy="3416320"/>
          </a:xfrm>
        </p:spPr>
        <p:txBody>
          <a:bodyPr wrap="square">
            <a:spAutoFit/>
          </a:bodyPr>
          <a:lstStyle/>
          <a:p>
            <a:pPr algn="l"/>
            <a:r>
              <a:rPr lang="de-CH" altLang="de-DE" dirty="0">
                <a:solidFill>
                  <a:schemeClr val="tx1"/>
                </a:solidFill>
                <a:effectLst/>
                <a:latin typeface="Univers LT Std 47 Cn Lt" pitchFamily="34" charset="0"/>
              </a:rPr>
              <a:t>„Helft einander, eure Lasten zu tragen. So erfüllt ihr das Gesetz, das Christus uns gibt.“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5424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136904" cy="1938992"/>
          </a:xfrm>
        </p:spPr>
        <p:txBody>
          <a:bodyPr wrap="square">
            <a:spAutoFit/>
          </a:bodyPr>
          <a:lstStyle/>
          <a:p>
            <a:pPr algn="l"/>
            <a:r>
              <a:rPr lang="de-CH" altLang="de-DE" sz="4000" dirty="0">
                <a:solidFill>
                  <a:schemeClr val="tx1"/>
                </a:solidFill>
                <a:effectLst/>
                <a:latin typeface="Univers LT Std 47 Cn Lt" pitchFamily="34" charset="0"/>
              </a:rPr>
              <a:t>„Geht vielmehr freundlich miteinander um, vergebt einander, so wie auch Gott euch durch Christus vergeben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451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2.Korinther-Brief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123658"/>
          </a:xfrm>
        </p:spPr>
        <p:txBody>
          <a:bodyPr wrap="square">
            <a:spAutoFit/>
          </a:bodyPr>
          <a:lstStyle/>
          <a:p>
            <a:pPr algn="l"/>
            <a:r>
              <a:rPr lang="de-CH" altLang="de-DE" sz="4400" dirty="0">
                <a:solidFill>
                  <a:schemeClr val="tx1"/>
                </a:solidFill>
                <a:effectLst/>
                <a:latin typeface="Univers LT Std 47 Cn Lt" pitchFamily="34" charset="0"/>
              </a:rPr>
              <a:t>„Gehört jemand zu Christus, ist er eine neue Schöpfung. Das Alte ist vergangen; etwas ganz Neues hat begonnen!“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72535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76864" cy="3170099"/>
          </a:xfrm>
        </p:spPr>
        <p:txBody>
          <a:bodyPr wrap="square">
            <a:spAutoFit/>
          </a:bodyPr>
          <a:lstStyle/>
          <a:p>
            <a:pPr algn="l"/>
            <a:r>
              <a:rPr lang="de-CH" altLang="de-DE" sz="4000" dirty="0">
                <a:solidFill>
                  <a:schemeClr val="tx1"/>
                </a:solidFill>
                <a:effectLst/>
                <a:latin typeface="Univers LT Std 47 Cn Lt" pitchFamily="34" charset="0"/>
              </a:rPr>
              <a:t>„Wenn jemand unter euch in Sünde fällt, müsst ihr zeigen, dass der Geist Gottes euch leitet. Bringt einen solchen Menschen mit Nachsicht wieder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auf den rechten Weg.“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28027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2.Korinther-Brief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76864" cy="1938992"/>
          </a:xfrm>
        </p:spPr>
        <p:txBody>
          <a:bodyPr wrap="square">
            <a:spAutoFit/>
          </a:bodyPr>
          <a:lstStyle/>
          <a:p>
            <a:pPr algn="l"/>
            <a:r>
              <a:rPr lang="de-CH" altLang="de-DE" sz="4000" dirty="0">
                <a:solidFill>
                  <a:schemeClr val="tx1"/>
                </a:solidFill>
                <a:effectLst/>
                <a:latin typeface="Univers LT Std 47 Cn Lt" pitchFamily="34" charset="0"/>
              </a:rPr>
              <a:t>„Vergebt ihm jetzt und macht ihm wieder Mut. Sonst könnten Schmerz und Trauer ihn am Ende noch völlig überwältigen.“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9985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2.Korinther-Brief 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96416"/>
            <a:ext cx="7776864" cy="1323439"/>
          </a:xfrm>
        </p:spPr>
        <p:txBody>
          <a:bodyPr wrap="square">
            <a:spAutoFit/>
          </a:bodyPr>
          <a:lstStyle/>
          <a:p>
            <a:pPr algn="l"/>
            <a:r>
              <a:rPr lang="de-CH" altLang="de-DE" sz="4000" dirty="0">
                <a:solidFill>
                  <a:schemeClr val="tx1"/>
                </a:solidFill>
                <a:effectLst/>
                <a:latin typeface="Univers LT Std 47 Cn Lt" pitchFamily="34" charset="0"/>
              </a:rPr>
              <a:t>„Ich bitte euch eindringlich, ihm ganz bewusst wieder eure Liebe zu erweisen.“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0769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2.Korinther-Brief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776864" cy="1938992"/>
          </a:xfrm>
        </p:spPr>
        <p:txBody>
          <a:bodyPr wrap="square">
            <a:spAutoFit/>
          </a:bodyPr>
          <a:lstStyle/>
          <a:p>
            <a:pPr algn="l"/>
            <a:r>
              <a:rPr lang="de-CH" altLang="de-DE" sz="4000" dirty="0">
                <a:solidFill>
                  <a:schemeClr val="tx1"/>
                </a:solidFill>
                <a:effectLst/>
                <a:latin typeface="Univers LT Std 47 Cn Lt" pitchFamily="34" charset="0"/>
              </a:rPr>
              <a:t>„Denn wir wollen dem Satan nicht in die Falle gehen. Schliesslich wissen wir genau, was seine Absichten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7188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920880" cy="1938992"/>
          </a:xfrm>
        </p:spPr>
        <p:txBody>
          <a:bodyPr wrap="square">
            <a:spAutoFit/>
          </a:bodyPr>
          <a:lstStyle/>
          <a:p>
            <a:pPr algn="l"/>
            <a:r>
              <a:rPr lang="de-CH" altLang="de-DE" sz="4000" dirty="0">
                <a:solidFill>
                  <a:schemeClr val="tx1"/>
                </a:solidFill>
                <a:effectLst/>
                <a:latin typeface="Univers LT Std 47 Cn Lt" pitchFamily="34" charset="0"/>
              </a:rPr>
              <a:t>„Geht freundlich miteinander um, vergebt einander, so wie auch Gott euch durch Christus vergeben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5061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0"/>
            <a:ext cx="7920880" cy="3170099"/>
          </a:xfrm>
        </p:spPr>
        <p:txBody>
          <a:bodyPr wrap="square">
            <a:spAutoFit/>
          </a:bodyPr>
          <a:lstStyle/>
          <a:p>
            <a:pPr algn="l"/>
            <a:r>
              <a:rPr lang="de-CH" altLang="de-DE" sz="4000" dirty="0">
                <a:solidFill>
                  <a:schemeClr val="tx1"/>
                </a:solidFill>
                <a:effectLst/>
                <a:latin typeface="Univers LT Std 47 Cn Lt" pitchFamily="34" charset="0"/>
              </a:rPr>
              <a:t>Das sage ich euch im Auftrag des Herrn mit allem Nachdruck: Ihr dürft nicht mehr wie die Menschen leben, die Gott nicht kennen und deshalb von ihrem verkehrten Denken in die Irre geführt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901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0"/>
            <a:ext cx="7920880" cy="3170099"/>
          </a:xfrm>
        </p:spPr>
        <p:txBody>
          <a:bodyPr wrap="square">
            <a:spAutoFit/>
          </a:bodyPr>
          <a:lstStyle/>
          <a:p>
            <a:pPr algn="l"/>
            <a:r>
              <a:rPr lang="de-CH" altLang="de-DE" sz="4000" dirty="0">
                <a:solidFill>
                  <a:schemeClr val="tx1"/>
                </a:solidFill>
                <a:effectLst/>
                <a:latin typeface="Univers LT Std 47 Cn Lt" pitchFamily="34" charset="0"/>
              </a:rPr>
              <a:t>Ihr Verstand ist verfinstert, denn sie haben sich dem Leben entfremdet, das von Gott kommt. Durch die Unwissenheit in ihrem tiefsten Inneren verschloss sich ihr Herz gegenüber Gott.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544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9036496" cy="2554545"/>
          </a:xfrm>
        </p:spPr>
        <p:txBody>
          <a:bodyPr wrap="square">
            <a:spAutoFit/>
          </a:bodyPr>
          <a:lstStyle/>
          <a:p>
            <a:pPr algn="l"/>
            <a:r>
              <a:rPr lang="de-CH" altLang="de-DE" sz="4000" dirty="0">
                <a:solidFill>
                  <a:schemeClr val="tx1"/>
                </a:solidFill>
                <a:effectLst/>
                <a:latin typeface="Univers LT Std 47 Cn Lt" pitchFamily="34" charset="0"/>
              </a:rPr>
              <a:t>Das Gewissen dieser Menschen ist abgestumpft; sie haben sich der Ausschweifung hingegeben und beschäftigen sich voller Gier mit jedem erdenklichen Schmutz.</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4865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3785652"/>
          </a:xfrm>
        </p:spPr>
        <p:txBody>
          <a:bodyPr wrap="square">
            <a:spAutoFit/>
          </a:bodyPr>
          <a:lstStyle/>
          <a:p>
            <a:pPr algn="l"/>
            <a:r>
              <a:rPr lang="de-CH" altLang="de-DE" sz="4000" dirty="0">
                <a:solidFill>
                  <a:schemeClr val="tx1"/>
                </a:solidFill>
                <a:effectLst/>
                <a:latin typeface="Univers LT Std 47 Cn Lt" pitchFamily="34" charset="0"/>
              </a:rPr>
              <a:t>Bei Christus habt ihr aber etwas anderes gelernt! Oder habt ihr seine Botschaft etwa nicht gehört? Seid ihr etwa nicht in seiner Lehre unterrichtet worden, in der Wahrheit, wie sie in Jesus zu</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uns gekommen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115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260648"/>
            <a:ext cx="8784976" cy="3970318"/>
          </a:xfrm>
        </p:spPr>
        <p:txBody>
          <a:bodyPr wrap="square">
            <a:spAutoFit/>
          </a:bodyPr>
          <a:lstStyle/>
          <a:p>
            <a:pPr algn="l"/>
            <a:r>
              <a:rPr lang="de-CH" altLang="de-DE" sz="3600" dirty="0">
                <a:solidFill>
                  <a:schemeClr val="tx1"/>
                </a:solidFill>
                <a:effectLst/>
                <a:latin typeface="Univers LT Std 47 Cn Lt" pitchFamily="34" charset="0"/>
              </a:rPr>
              <a:t>„Die menschliche Natur richtet sich mit ihrem Begehren gegen den Geist Gottes, und der Geist Gottes richtet sich mit seinem Begehren gegen die menschliche Natur. Die beiden liegen im Streit miteinander, und jede Seite will</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verhindern, dass ihr das tut,</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wozu die andere Seite euch drängt.“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9075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3170099"/>
          </a:xfrm>
        </p:spPr>
        <p:txBody>
          <a:bodyPr wrap="square">
            <a:spAutoFit/>
          </a:bodyPr>
          <a:lstStyle/>
          <a:p>
            <a:pPr algn="l"/>
            <a:r>
              <a:rPr lang="de-CH" altLang="de-DE" sz="4000" dirty="0">
                <a:solidFill>
                  <a:schemeClr val="tx1"/>
                </a:solidFill>
                <a:effectLst/>
                <a:latin typeface="Univers LT Std 47 Cn Lt" pitchFamily="34" charset="0"/>
              </a:rPr>
              <a:t>Legt also eure frühere Lebensweise ab! Ja, legt den ganzen alten Menschen ab, der seinen Begierden folgt! Die betrügen ihn nur und führen ihn ins Verderben. Erneuert euch aber in eurem Geist und Denken.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0635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54545"/>
          </a:xfrm>
        </p:spPr>
        <p:txBody>
          <a:bodyPr wrap="square">
            <a:spAutoFit/>
          </a:bodyPr>
          <a:lstStyle/>
          <a:p>
            <a:pPr algn="l"/>
            <a:r>
              <a:rPr lang="de-CH" altLang="de-DE" sz="4000" dirty="0">
                <a:solidFill>
                  <a:schemeClr val="tx1"/>
                </a:solidFill>
                <a:effectLst/>
                <a:latin typeface="Univers LT Std 47 Cn Lt" pitchFamily="34" charset="0"/>
              </a:rPr>
              <a:t>Zieht den neuen Menschen an, der nach Gottes Bild erschaffen ist und dessen Kennzeichen Gerechtigkeit und Heiligkeit sind, die sich auf die Wahrheit gründen.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7933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4408"/>
            <a:ext cx="8640960" cy="1938992"/>
          </a:xfrm>
        </p:spPr>
        <p:txBody>
          <a:bodyPr wrap="square">
            <a:spAutoFit/>
          </a:bodyPr>
          <a:lstStyle/>
          <a:p>
            <a:pPr algn="l"/>
            <a:r>
              <a:rPr lang="de-CH" altLang="de-DE" sz="4000" dirty="0">
                <a:solidFill>
                  <a:schemeClr val="tx1"/>
                </a:solidFill>
                <a:effectLst/>
                <a:latin typeface="Univers LT Std 47 Cn Lt" pitchFamily="34" charset="0"/>
              </a:rPr>
              <a:t>Legt das Lügen ab und sagt zueinander die Wahrheit; denn wir alle sind Glieder am Leib von Christus.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74015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54545"/>
          </a:xfrm>
        </p:spPr>
        <p:txBody>
          <a:bodyPr wrap="square">
            <a:spAutoFit/>
          </a:bodyPr>
          <a:lstStyle/>
          <a:p>
            <a:pPr algn="l"/>
            <a:r>
              <a:rPr lang="de-CH" altLang="de-DE" sz="4000" dirty="0">
                <a:solidFill>
                  <a:schemeClr val="tx1"/>
                </a:solidFill>
                <a:effectLst/>
                <a:latin typeface="Univers LT Std 47 Cn Lt" pitchFamily="34" charset="0"/>
              </a:rPr>
              <a:t>Wenn ihr zornig seid, dann versündigt euch nicht. Legt euren Zorn ab, bevor die Sonne untergeht. Gebt dem Teufel keinen Raum in eurem Leben!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323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668" y="0"/>
            <a:ext cx="7704856" cy="3785652"/>
          </a:xfrm>
        </p:spPr>
        <p:txBody>
          <a:bodyPr wrap="square">
            <a:spAutoFit/>
          </a:bodyPr>
          <a:lstStyle/>
          <a:p>
            <a:pPr algn="l"/>
            <a:r>
              <a:rPr lang="de-CH" altLang="de-DE" sz="4000" dirty="0">
                <a:solidFill>
                  <a:schemeClr val="tx1"/>
                </a:solidFill>
                <a:effectLst/>
                <a:latin typeface="Univers LT Std 47 Cn Lt" pitchFamily="34" charset="0"/>
              </a:rPr>
              <a:t>Wer vom Diebstahl gelebt hat, muss jetzt damit aufhören. Er soll seinen Lebensunterhalt durch eigene Arbeit verdienen und zusehen, dass er auch noch etwas für die</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Armen übrig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4809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24740" cy="3170099"/>
          </a:xfrm>
        </p:spPr>
        <p:txBody>
          <a:bodyPr wrap="square">
            <a:spAutoFit/>
          </a:bodyPr>
          <a:lstStyle/>
          <a:p>
            <a:pPr algn="l"/>
            <a:r>
              <a:rPr lang="de-CH" altLang="de-DE" sz="4000" dirty="0">
                <a:solidFill>
                  <a:schemeClr val="tx1"/>
                </a:solidFill>
                <a:effectLst/>
                <a:latin typeface="Univers LT Std 47 Cn Lt" pitchFamily="34" charset="0"/>
              </a:rPr>
              <a:t>Lasst ja kein giftiges Wort über eure Lippen kommen! Seht lieber zu, dass ihr für die anderen, wo es nötig ist, ein gutes Wort habt, das weiterhilft und denen wohl tut, die es hören.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8798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92888" cy="2554545"/>
          </a:xfrm>
        </p:spPr>
        <p:txBody>
          <a:bodyPr wrap="square">
            <a:spAutoFit/>
          </a:bodyPr>
          <a:lstStyle/>
          <a:p>
            <a:pPr algn="l"/>
            <a:r>
              <a:rPr lang="de-CH" altLang="de-DE" sz="4000" dirty="0">
                <a:solidFill>
                  <a:schemeClr val="tx1"/>
                </a:solidFill>
                <a:effectLst/>
                <a:latin typeface="Univers LT Std 47 Cn Lt" pitchFamily="34" charset="0"/>
              </a:rPr>
              <a:t>Macht den heiligen Geist Gottes nicht traurig! Er ist wie ein Siegel, das Gott euch aufgedrückt hat, und er verbürgt euch die endgültige Erlösung.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13965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4,31-32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862322"/>
          </a:xfrm>
        </p:spPr>
        <p:txBody>
          <a:bodyPr wrap="square">
            <a:spAutoFit/>
          </a:bodyPr>
          <a:lstStyle/>
          <a:p>
            <a:pPr algn="l"/>
            <a:r>
              <a:rPr lang="de-CH" altLang="de-DE" sz="3600" dirty="0">
                <a:solidFill>
                  <a:schemeClr val="tx1"/>
                </a:solidFill>
                <a:effectLst/>
                <a:latin typeface="Univers LT Std 47 Cn Lt" pitchFamily="34" charset="0"/>
              </a:rPr>
              <a:t>Jede Art von Bitterkeit, Wut, Zorn, Geschrei und Lästerung und alles Böse verbannt aus eurer Mitte! Geht vielmehr freundlich miteinander um, seid mitfühlend und vergebt einander, so wie auch Gott euch durch Christus vergeben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43255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Galater-Brief 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20880" cy="2800767"/>
          </a:xfrm>
        </p:spPr>
        <p:txBody>
          <a:bodyPr wrap="square">
            <a:spAutoFit/>
          </a:bodyPr>
          <a:lstStyle/>
          <a:p>
            <a:pPr algn="l"/>
            <a:r>
              <a:rPr lang="de-CH" altLang="de-DE" sz="4400" dirty="0">
                <a:solidFill>
                  <a:schemeClr val="tx1"/>
                </a:solidFill>
                <a:effectLst/>
                <a:latin typeface="Univers LT Std 47 Cn Lt" pitchFamily="34" charset="0"/>
              </a:rPr>
              <a:t>„Zur Freiheit hat Christus uns befreit! Bleibt daher standhaft und lasst euch nicht wieder unter das Joch der Sklaverei zwingen!“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556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3170099"/>
          </a:xfrm>
        </p:spPr>
        <p:txBody>
          <a:bodyPr wrap="square">
            <a:spAutoFit/>
          </a:bodyPr>
          <a:lstStyle/>
          <a:p>
            <a:pPr algn="l"/>
            <a:r>
              <a:rPr lang="de-CH" altLang="de-DE" sz="4000" dirty="0">
                <a:solidFill>
                  <a:schemeClr val="tx1"/>
                </a:solidFill>
                <a:effectLst/>
                <a:latin typeface="Univers LT Std 47 Cn Lt" pitchFamily="34" charset="0"/>
              </a:rPr>
              <a:t>Lasst ja kein giftiges Wort über eure Lippen kommen! Seht lieber zu, dass ihr für die anderen, wo es nötig ist, ein gutes Wort habt, das weiterhilft und denen wohl tut, die es hören.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6394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2554545"/>
          </a:xfrm>
        </p:spPr>
        <p:txBody>
          <a:bodyPr wrap="square">
            <a:spAutoFit/>
          </a:bodyPr>
          <a:lstStyle/>
          <a:p>
            <a:pPr algn="l"/>
            <a:r>
              <a:rPr lang="de-CH" altLang="de-DE" sz="4000" dirty="0">
                <a:solidFill>
                  <a:schemeClr val="tx1"/>
                </a:solidFill>
                <a:effectLst/>
                <a:latin typeface="Univers LT Std 47 Cn Lt" pitchFamily="34" charset="0"/>
              </a:rPr>
              <a:t>Macht den heiligen Geist Gottes nicht traurig! Er ist wie ein Siegel, das Gott euch aufgedrückt hat, und er verbürgt euch die endgültige Erlösung.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844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552728" cy="1938992"/>
          </a:xfrm>
        </p:spPr>
        <p:txBody>
          <a:bodyPr wrap="square">
            <a:spAutoFit/>
          </a:bodyPr>
          <a:lstStyle/>
          <a:p>
            <a:pPr algn="l"/>
            <a:r>
              <a:rPr lang="de-CH" altLang="de-DE" sz="4000" dirty="0">
                <a:solidFill>
                  <a:schemeClr val="tx1"/>
                </a:solidFill>
                <a:effectLst/>
                <a:latin typeface="Univers LT Std 47 Cn Lt" pitchFamily="34" charset="0"/>
              </a:rPr>
              <a:t>Jede Art von Bitterkeit, Wut, Zorn, Geschrei und Lästerung und alles Böse verbannt aus eurer Mitte!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4845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547664" y="5085184"/>
            <a:ext cx="4176464" cy="400110"/>
          </a:xfrm>
        </p:spPr>
        <p:txBody>
          <a:bodyPr wrap="square">
            <a:spAutoFit/>
          </a:bodyPr>
          <a:lstStyle/>
          <a:p>
            <a:pPr algn="r"/>
            <a:r>
              <a:rPr lang="de-CH" altLang="de-DE" sz="2000" dirty="0">
                <a:effectLst/>
                <a:latin typeface="Univers LT Std 47 Cn Lt" pitchFamily="34" charset="0"/>
              </a:rPr>
              <a:t>Epheser-Brief 4,32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1500" y="188640"/>
            <a:ext cx="7128792" cy="2554545"/>
          </a:xfrm>
        </p:spPr>
        <p:txBody>
          <a:bodyPr wrap="square">
            <a:spAutoFit/>
          </a:bodyPr>
          <a:lstStyle/>
          <a:p>
            <a:pPr algn="l"/>
            <a:r>
              <a:rPr lang="de-CH" altLang="de-DE" sz="4000" dirty="0">
                <a:solidFill>
                  <a:schemeClr val="tx1"/>
                </a:solidFill>
                <a:effectLst/>
                <a:latin typeface="Univers LT Std 47 Cn Lt" pitchFamily="34" charset="0"/>
              </a:rPr>
              <a:t>Geht vielmehr freundlich miteinander um, seid mitfühlend und vergebt einander, so wie auch Gott euch durch Christus vergeben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8269909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1246</Words>
  <Application>Microsoft Office PowerPoint</Application>
  <PresentationFormat>Bildschirmpräsentation (4:3)</PresentationFormat>
  <Paragraphs>140</Paragraphs>
  <Slides>47</Slides>
  <Notes>47</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Designvorlage 'Berggipfel'</vt:lpstr>
      <vt:lpstr>Praktische Tipps fürs Leben 2</vt:lpstr>
      <vt:lpstr>„Ihr seid von dem sinn- und ziellosen Leben freigekauft worden, und ihr wisst, was der Preis für diesen Loskauf war: nicht etwas Vergängliches wie Silber oder Gold, sondern das kostbare Blut eines Opferlammes, an dem nicht der geringste Fehler oder Makel war – das Blut von Christus.“</vt:lpstr>
      <vt:lpstr>„Gehört jemand zu Christus, ist er eine neue Schöpfung. Das Alte ist vergangen; etwas ganz Neues hat begonnen!“</vt:lpstr>
      <vt:lpstr>„Die menschliche Natur richtet sich mit ihrem Begehren gegen den Geist Gottes, und der Geist Gottes richtet sich mit seinem Begehren gegen die menschliche Natur. Die beiden liegen im Streit miteinander, und jede Seite will verhindern, dass ihr das tut, wozu die andere Seite euch drängt.“</vt:lpstr>
      <vt:lpstr>„Zur Freiheit hat Christus uns befreit! Bleibt daher standhaft und lasst euch nicht wieder unter das Joch der Sklaverei zwingen!“</vt:lpstr>
      <vt:lpstr>Lasst ja kein giftiges Wort über eure Lippen kommen! Seht lieber zu, dass ihr für die anderen, wo es nötig ist, ein gutes Wort habt, das weiterhilft und denen wohl tut, die es hören.</vt:lpstr>
      <vt:lpstr>Macht den heiligen Geist Gottes nicht traurig! Er ist wie ein Siegel, das Gott euch aufgedrückt hat, und er verbürgt euch die endgültige Erlösung.</vt:lpstr>
      <vt:lpstr>Jede Art von Bitterkeit, Wut, Zorn, Geschrei und Lästerung und alles Böse verbannt aus eurer Mitte!</vt:lpstr>
      <vt:lpstr>Geht vielmehr freundlich miteinander um, seid mitfühlend und vergebt einander, so wie auch Gott euch durch Christus vergeben hat.</vt:lpstr>
      <vt:lpstr>I. Gute Worte verteilen</vt:lpstr>
      <vt:lpstr>„Lasst ja kein giftiges Wort über eure Lippen kommen!“</vt:lpstr>
      <vt:lpstr>„Die Zunge ist nur klein und bringt doch gewaltige Dinge fertig. Denkt daran, wie klein die Flamme sein kann, die einen grossen Wald in Brand setzt!“</vt:lpstr>
      <vt:lpstr>„Lasst ja kein giftiges Wort über eure Lippen kommen!“</vt:lpstr>
      <vt:lpstr>„Seht lieber zu, dass ihr für die anderen, wo es nötig ist, ein gutes Wort habt, das weiterhilft und denen wohl tut, die es hören.“</vt:lpstr>
      <vt:lpstr>„Sie kamen darüber in eine so heftige Auseinandersetzung, dass sich die beiden trennten. Barnabas nahm Markus mit sich und bestieg ein Schiff, das nach Zypern fuhr.“</vt:lpstr>
      <vt:lpstr>„Seht lieber zu, dass ihr für die anderen, wo es nötig ist, ein gutes Wort habt, das weiterhilft und denen wohl tut, die es hören.“</vt:lpstr>
      <vt:lpstr>„Macht den heiligen Geist Gottes nicht traurig!“</vt:lpstr>
      <vt:lpstr>„Der Heilige Geist ist wie ein Siegel, das Gott euch aufgedrückt hat, und er verbürgt euch die endgültige Erlösung.“</vt:lpstr>
      <vt:lpstr>„Die Frucht, die der Geist Gottes hervorbringt, besteht in Liebe, Freude, Frieden, Geduld, Freundlichkeit, Güte, Treue…“</vt:lpstr>
      <vt:lpstr>II. Freundliche Atmosphäre herstellen</vt:lpstr>
      <vt:lpstr>„Jede Art von Bitterkeit, Wut, Zorn, Geschrei und Lästerung und alles Böse verbannt aus eurer Mitte!“</vt:lpstr>
      <vt:lpstr>„Wenn ihr wie wilde Tiere aufeinander losgeht, einander beisst und zerfleischt, dann passt nur auf! Sonst werdet ihr am Ende noch einer vom anderen aufgefressen.“</vt:lpstr>
      <vt:lpstr>„Geht vielmehr freundlich miteinander um.“</vt:lpstr>
      <vt:lpstr>„Ihre falschen Zungen sind tödliche Pfeile; mit dem Munde reden sie freundlich zu ihrem Nächsten, aber im Herzen lauern sie ihm auf.“</vt:lpstr>
      <vt:lpstr>„Traue du ihnen nicht, wenn sie auch freundlich mit dir reden.“</vt:lpstr>
      <vt:lpstr>„Süss wie Sahne sind seine Worte, aber sein Herz denkt nur an Krieg. Glatt wie Öl fliesst seine Rede, doch jedes Wort ist ein spitzer Dolch.“</vt:lpstr>
      <vt:lpstr>„Geht vielmehr freundlich miteinander um, seid mitfühlend.“</vt:lpstr>
      <vt:lpstr>„Helft einander, eure Lasten zu tragen. So erfüllt ihr das Gesetz, das Christus uns gibt.“</vt:lpstr>
      <vt:lpstr>„Geht vielmehr freundlich miteinander um, vergebt einander, so wie auch Gott euch durch Christus vergeben hat.“</vt:lpstr>
      <vt:lpstr>„Wenn jemand unter euch in Sünde fällt, müsst ihr zeigen, dass der Geist Gottes euch leitet. Bringt einen solchen Menschen mit Nachsicht wieder auf den rechten Weg.“</vt:lpstr>
      <vt:lpstr>„Vergebt ihm jetzt und macht ihm wieder Mut. Sonst könnten Schmerz und Trauer ihn am Ende noch völlig überwältigen.“</vt:lpstr>
      <vt:lpstr>„Ich bitte euch eindringlich, ihm ganz bewusst wieder eure Liebe zu erweisen.“</vt:lpstr>
      <vt:lpstr>„Denn wir wollen dem Satan nicht in die Falle gehen. Schliesslich wissen wir genau, was seine Absichten sind!“</vt:lpstr>
      <vt:lpstr>„Geht freundlich miteinander um, vergebt einander, so wie auch Gott euch durch Christus vergeben hat.“</vt:lpstr>
      <vt:lpstr>Schlussgedanke</vt:lpstr>
      <vt:lpstr>Das sage ich euch im Auftrag des Herrn mit allem Nachdruck: Ihr dürft nicht mehr wie die Menschen leben, die Gott nicht kennen und deshalb von ihrem verkehrten Denken in die Irre geführt werden.</vt:lpstr>
      <vt:lpstr>Ihr Verstand ist verfinstert, denn sie haben sich dem Leben entfremdet, das von Gott kommt. Durch die Unwissenheit in ihrem tiefsten Inneren verschloss sich ihr Herz gegenüber Gott.</vt:lpstr>
      <vt:lpstr>Das Gewissen dieser Menschen ist abgestumpft; sie haben sich der Ausschweifung hingegeben und beschäftigen sich voller Gier mit jedem erdenklichen Schmutz.</vt:lpstr>
      <vt:lpstr>Bei Christus habt ihr aber etwas anderes gelernt! Oder habt ihr seine Botschaft etwa nicht gehört? Seid ihr etwa nicht in seiner Lehre unterrichtet worden, in der Wahrheit, wie sie in Jesus zu uns gekommen ist?</vt:lpstr>
      <vt:lpstr>Legt also eure frühere Lebensweise ab! Ja, legt den ganzen alten Menschen ab, der seinen Begierden folgt! Die betrügen ihn nur und führen ihn ins Verderben. Erneuert euch aber in eurem Geist und Denken.</vt:lpstr>
      <vt:lpstr>Zieht den neuen Menschen an, der nach Gottes Bild erschaffen ist und dessen Kennzeichen Gerechtigkeit und Heiligkeit sind, die sich auf die Wahrheit gründen.</vt:lpstr>
      <vt:lpstr>Legt das Lügen ab und sagt zueinander die Wahrheit; denn wir alle sind Glieder am Leib von Christus.</vt:lpstr>
      <vt:lpstr>Wenn ihr zornig seid, dann versündigt euch nicht. Legt euren Zorn ab, bevor die Sonne untergeht. Gebt dem Teufel keinen Raum in eurem Leben!</vt:lpstr>
      <vt:lpstr>Wer vom Diebstahl gelebt hat, muss jetzt damit aufhören. Er soll seinen Lebensunterhalt durch eigene Arbeit verdienen und zusehen, dass er auch noch etwas für die Armen übrig hat.</vt:lpstr>
      <vt:lpstr>Lasst ja kein giftiges Wort über eure Lippen kommen! Seht lieber zu, dass ihr für die anderen, wo es nötig ist, ein gutes Wort habt, das weiterhilft und denen wohl tut, die es hören.</vt:lpstr>
      <vt:lpstr>Macht den heiligen Geist Gottes nicht traurig! Er ist wie ein Siegel, das Gott euch aufgedrückt hat, und er verbürgt euch die endgültige Erlösung.</vt:lpstr>
      <vt:lpstr>Jede Art von Bitterkeit, Wut, Zorn, Geschrei und Lästerung und alles Böse verbannt aus eurer Mitte! Geht vielmehr freundlich miteinander um, seid mitfühlend und vergebt einander, so wie auch Gott euch durch Christus vergeben 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Notwendigkeit angemessener Neuausrichtung - Teil 3/3 - Praktische Tipps fürs Leben - Teil 2/2 - Folien</dc:title>
  <dc:creator>Jürg Birnstiel</dc:creator>
  <cp:lastModifiedBy>Me</cp:lastModifiedBy>
  <cp:revision>734</cp:revision>
  <dcterms:created xsi:type="dcterms:W3CDTF">2013-11-12T15:20:47Z</dcterms:created>
  <dcterms:modified xsi:type="dcterms:W3CDTF">2017-11-14T19:16:22Z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