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35"/>
  </p:notesMasterIdLst>
  <p:handoutMasterIdLst>
    <p:handoutMasterId r:id="rId36"/>
  </p:handoutMasterIdLst>
  <p:sldIdLst>
    <p:sldId id="735" r:id="rId2"/>
    <p:sldId id="1152" r:id="rId3"/>
    <p:sldId id="1153" r:id="rId4"/>
    <p:sldId id="1105" r:id="rId5"/>
    <p:sldId id="1154" r:id="rId6"/>
    <p:sldId id="1155" r:id="rId7"/>
    <p:sldId id="1156" r:id="rId8"/>
    <p:sldId id="1157" r:id="rId9"/>
    <p:sldId id="1158" r:id="rId10"/>
    <p:sldId id="1159" r:id="rId11"/>
    <p:sldId id="1160" r:id="rId12"/>
    <p:sldId id="1161" r:id="rId13"/>
    <p:sldId id="1162" r:id="rId14"/>
    <p:sldId id="1163" r:id="rId15"/>
    <p:sldId id="1164" r:id="rId16"/>
    <p:sldId id="1165" r:id="rId17"/>
    <p:sldId id="1077" r:id="rId18"/>
    <p:sldId id="1167" r:id="rId19"/>
    <p:sldId id="1168" r:id="rId20"/>
    <p:sldId id="1166" r:id="rId21"/>
    <p:sldId id="1169" r:id="rId22"/>
    <p:sldId id="962" r:id="rId23"/>
    <p:sldId id="1170" r:id="rId24"/>
    <p:sldId id="1171" r:id="rId25"/>
    <p:sldId id="1172" r:id="rId26"/>
    <p:sldId id="1173" r:id="rId27"/>
    <p:sldId id="1174" r:id="rId28"/>
    <p:sldId id="1150" r:id="rId29"/>
    <p:sldId id="1175" r:id="rId30"/>
    <p:sldId id="1176" r:id="rId31"/>
    <p:sldId id="1177" r:id="rId32"/>
    <p:sldId id="1178" r:id="rId33"/>
    <p:sldId id="259" r:id="rId34"/>
  </p:sldIdLst>
  <p:sldSz cx="12192000" cy="6858000"/>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a:srgbClr val="4B6473"/>
    <a:srgbClr val="4B96AA"/>
    <a:srgbClr val="B58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2" autoAdjust="0"/>
    <p:restoredTop sz="94698" autoAdjust="0"/>
  </p:normalViewPr>
  <p:slideViewPr>
    <p:cSldViewPr>
      <p:cViewPr varScale="1">
        <p:scale>
          <a:sx n="158" d="100"/>
          <a:sy n="158" d="100"/>
        </p:scale>
        <p:origin x="-3066"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Click to edit Master text styles</a:t>
            </a:r>
          </a:p>
          <a:p>
            <a:pPr lvl="1"/>
            <a:r>
              <a:rPr lang="de-DE" altLang="de-DE"/>
              <a:t>Second level</a:t>
            </a:r>
          </a:p>
          <a:p>
            <a:pPr lvl="2"/>
            <a:r>
              <a:rPr lang="de-DE" altLang="de-DE"/>
              <a:t>Third level</a:t>
            </a:r>
          </a:p>
          <a:p>
            <a:pPr lvl="3"/>
            <a:r>
              <a:rPr lang="de-DE" altLang="de-DE"/>
              <a:t>Fourth level</a:t>
            </a:r>
          </a:p>
          <a:p>
            <a:pPr lvl="4"/>
            <a:r>
              <a:rPr lang="de-DE" altLang="de-DE"/>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255242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39264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24641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545884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906832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756058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285724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24129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88938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072531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433788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813583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627000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7896267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2891129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847158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627544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6511587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726922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147392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266803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3782681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2143919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6524028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287468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246425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968301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5401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250204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583992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8467" y="20638"/>
            <a:ext cx="12192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8322733" y="626903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2117" y="6034088"/>
            <a:ext cx="10460568"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836085" y="6021388"/>
            <a:ext cx="7579783"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609600" y="1447801"/>
            <a:ext cx="10972800" cy="1736725"/>
          </a:xfrm>
        </p:spPr>
        <p:txBody>
          <a:bodyPr/>
          <a:lstStyle>
            <a:lvl1pPr>
              <a:defRPr sz="5400"/>
            </a:lvl1pPr>
          </a:lstStyle>
          <a:p>
            <a:pPr lvl="0"/>
            <a:r>
              <a:rPr lang="de-DE" altLang="de-DE" noProof="0"/>
              <a:t>Titelmasterformat durch Klicken bearbeiten</a:t>
            </a:r>
          </a:p>
        </p:txBody>
      </p:sp>
      <p:sp>
        <p:nvSpPr>
          <p:cNvPr id="388120" name="Rectangle 24"/>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28600"/>
            <a:ext cx="2743200" cy="586740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28600"/>
            <a:ext cx="8026400" cy="5867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12192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8331200" y="626268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104648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836085" y="6021388"/>
            <a:ext cx="7579783"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609600" y="228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87096" name="Rectangle 24"/>
          <p:cNvSpPr>
            <a:spLocks noGrp="1" noChangeArrowheads="1"/>
          </p:cNvSpPr>
          <p:nvPr>
            <p:ph type="body" idx="1"/>
          </p:nvPr>
        </p:nvSpPr>
        <p:spPr bwMode="auto">
          <a:xfrm>
            <a:off x="609600" y="1600200"/>
            <a:ext cx="1097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87097" name="Rectangle 25"/>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47328" y="116632"/>
            <a:ext cx="11233248" cy="1200329"/>
          </a:xfrm>
        </p:spPr>
        <p:txBody>
          <a:bodyPr wrap="square">
            <a:spAutoFit/>
          </a:bodyPr>
          <a:lstStyle/>
          <a:p>
            <a:pPr algn="l"/>
            <a:r>
              <a:rPr lang="de-CH" altLang="de-DE" sz="7200" dirty="0">
                <a:solidFill>
                  <a:schemeClr val="tx1"/>
                </a:solidFill>
                <a:effectLst/>
                <a:latin typeface="Univers LT Std 47 Cn Lt" pitchFamily="34" charset="0"/>
              </a:rPr>
              <a:t>Die göttliche Überraschung</a:t>
            </a:r>
            <a:endParaRPr lang="de-DE" altLang="de-DE" sz="7200" dirty="0">
              <a:solidFill>
                <a:schemeClr val="tx1"/>
              </a:solidFill>
              <a:effectLst/>
              <a:latin typeface="Univers LT Std 47 Cn Lt" pitchFamily="34" charset="0"/>
            </a:endParaRPr>
          </a:p>
        </p:txBody>
      </p:sp>
      <p:sp>
        <p:nvSpPr>
          <p:cNvPr id="409603" name="Rectangle 3"/>
          <p:cNvSpPr>
            <a:spLocks noGrp="1" noChangeArrowheads="1"/>
          </p:cNvSpPr>
          <p:nvPr>
            <p:ph type="subTitle" idx="1"/>
          </p:nvPr>
        </p:nvSpPr>
        <p:spPr>
          <a:xfrm>
            <a:off x="2423592" y="2564904"/>
            <a:ext cx="8209995" cy="1151084"/>
          </a:xfrm>
        </p:spPr>
        <p:txBody>
          <a:bodyPr wrap="square">
            <a:spAutoFit/>
          </a:bodyPr>
          <a:lstStyle/>
          <a:p>
            <a:pPr algn="r"/>
            <a:r>
              <a:rPr lang="de-DE" altLang="de-DE" sz="4000" dirty="0">
                <a:effectLst/>
                <a:latin typeface="Univers LT Std 47 Cn Lt" pitchFamily="34" charset="0"/>
              </a:rPr>
              <a:t>Serie:     </a:t>
            </a:r>
            <a:r>
              <a:rPr lang="de-CH" altLang="de-DE" sz="4000" dirty="0">
                <a:effectLst/>
                <a:latin typeface="Univers LT Std 47 Cn Lt" pitchFamily="34" charset="0"/>
              </a:rPr>
              <a:t>Die überraschende Wende (2/3)</a:t>
            </a:r>
          </a:p>
          <a:p>
            <a:pPr algn="l"/>
            <a:r>
              <a:rPr lang="de-CH" altLang="de-DE" sz="2400" dirty="0">
                <a:effectLst/>
                <a:latin typeface="Univers LT Std 47 Cn Lt" pitchFamily="34" charset="0"/>
              </a:rPr>
              <a:t>                      2. Könige 7,3-11</a:t>
            </a:r>
          </a:p>
        </p:txBody>
      </p:sp>
      <p:sp>
        <p:nvSpPr>
          <p:cNvPr id="4" name="Rectangle 3">
            <a:extLst>
              <a:ext uri="{FF2B5EF4-FFF2-40B4-BE49-F238E27FC236}">
                <a16:creationId xmlns:a16="http://schemas.microsoft.com/office/drawing/2014/main" xmlns="" id="{D3403D54-ABF9-4CA2-9281-159356B5D8FB}"/>
              </a:ext>
            </a:extLst>
          </p:cNvPr>
          <p:cNvSpPr txBox="1">
            <a:spLocks noChangeArrowheads="1"/>
          </p:cNvSpPr>
          <p:nvPr/>
        </p:nvSpPr>
        <p:spPr bwMode="auto">
          <a:xfrm>
            <a:off x="3287688" y="4603891"/>
            <a:ext cx="842601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CH" altLang="de-DE" sz="4000" kern="0" dirty="0">
                <a:effectLst/>
                <a:latin typeface="Univers LT Std 47 Cn Lt" pitchFamily="34" charset="0"/>
              </a:rPr>
              <a:t>am Beispiel der Belagerung Samarias</a:t>
            </a:r>
            <a:endParaRPr lang="de-CH" altLang="de-DE" sz="2400" kern="0" dirty="0">
              <a:effectLst/>
              <a:latin typeface="Univers LT Std 47 Cn Lt" pitchFamily="34" charset="0"/>
            </a:endParaRPr>
          </a:p>
        </p:txBody>
      </p:sp>
    </p:spTree>
    <p:extLst>
      <p:ext uri="{BB962C8B-B14F-4D97-AF65-F5344CB8AC3E}">
        <p14:creationId xmlns:p14="http://schemas.microsoft.com/office/powerpoint/2010/main" val="2767730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384032" y="4437112"/>
            <a:ext cx="4176464" cy="400110"/>
          </a:xfrm>
        </p:spPr>
        <p:txBody>
          <a:bodyPr wrap="square">
            <a:spAutoFit/>
          </a:bodyPr>
          <a:lstStyle/>
          <a:p>
            <a:pPr algn="r"/>
            <a:r>
              <a:rPr lang="de-CH" altLang="de-DE" sz="2000" dirty="0">
                <a:effectLst/>
                <a:latin typeface="Univers LT Std 47 Cn Lt" pitchFamily="34" charset="0"/>
              </a:rPr>
              <a:t>2. Könige 7,5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88640"/>
            <a:ext cx="11305256" cy="2123658"/>
          </a:xfrm>
        </p:spPr>
        <p:txBody>
          <a:bodyPr wrap="square">
            <a:spAutoFit/>
          </a:bodyPr>
          <a:lstStyle/>
          <a:p>
            <a:pPr algn="l"/>
            <a:r>
              <a:rPr lang="de-CH" altLang="de-DE" sz="4400" dirty="0">
                <a:solidFill>
                  <a:schemeClr val="tx1"/>
                </a:solidFill>
                <a:effectLst/>
                <a:latin typeface="Univers LT Std 47 Cn Lt" pitchFamily="34" charset="0"/>
              </a:rPr>
              <a:t>Bei Anbruch der Dunkelheit gingen sie zum syrischen Lager. Aber schon als sie die ersten Zelte erreichten, merkten sie, dass das Lager verlassen war.</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722208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384032" y="4437112"/>
            <a:ext cx="4176464" cy="400110"/>
          </a:xfrm>
        </p:spPr>
        <p:txBody>
          <a:bodyPr wrap="square">
            <a:spAutoFit/>
          </a:bodyPr>
          <a:lstStyle/>
          <a:p>
            <a:pPr algn="r"/>
            <a:r>
              <a:rPr lang="de-CH" altLang="de-DE" sz="2000" dirty="0">
                <a:effectLst/>
                <a:latin typeface="Univers LT Std 47 Cn Lt" pitchFamily="34" charset="0"/>
              </a:rPr>
              <a:t>2. Könige 7,6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16632"/>
            <a:ext cx="11521280" cy="4154984"/>
          </a:xfrm>
        </p:spPr>
        <p:txBody>
          <a:bodyPr wrap="square">
            <a:spAutoFit/>
          </a:bodyPr>
          <a:lstStyle/>
          <a:p>
            <a:pPr algn="l"/>
            <a:r>
              <a:rPr lang="de-CH" altLang="de-DE" sz="4400" dirty="0">
                <a:solidFill>
                  <a:schemeClr val="tx1"/>
                </a:solidFill>
                <a:effectLst/>
                <a:latin typeface="Univers LT Std 47 Cn Lt" pitchFamily="34" charset="0"/>
              </a:rPr>
              <a:t>Der HERR hatte die Syrer einen Lärm hören lassen, wie wenn ein grosses Heer mit Pferden und Streitwagen anrückt. Da hatten sie sich gesagt: »Gewiss hat der König von Israel die Könige der Hetiter und die Könige von Ägypten mit ihren Truppen zu Hilfe gerufen; die wollen uns jetzt in den Rücken fallen!«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879367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384032" y="4437112"/>
            <a:ext cx="4176464" cy="400110"/>
          </a:xfrm>
        </p:spPr>
        <p:txBody>
          <a:bodyPr wrap="square">
            <a:spAutoFit/>
          </a:bodyPr>
          <a:lstStyle/>
          <a:p>
            <a:pPr algn="r"/>
            <a:r>
              <a:rPr lang="de-CH" altLang="de-DE" sz="2000" dirty="0">
                <a:effectLst/>
                <a:latin typeface="Univers LT Std 47 Cn Lt" pitchFamily="34" charset="0"/>
              </a:rPr>
              <a:t>2. Könige 7,7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88640"/>
            <a:ext cx="11521280" cy="2800767"/>
          </a:xfrm>
        </p:spPr>
        <p:txBody>
          <a:bodyPr wrap="square">
            <a:spAutoFit/>
          </a:bodyPr>
          <a:lstStyle/>
          <a:p>
            <a:pPr algn="l"/>
            <a:r>
              <a:rPr lang="de-CH" altLang="de-DE" sz="4400" dirty="0">
                <a:solidFill>
                  <a:schemeClr val="tx1"/>
                </a:solidFill>
                <a:effectLst/>
                <a:latin typeface="Univers LT Std 47 Cn Lt" pitchFamily="34" charset="0"/>
              </a:rPr>
              <a:t>Darum hatten sie bei Anbruch der Dunkelheit die Flucht ergriffen und rannten um ihr Leben. Ihre Zelte,</a:t>
            </a:r>
            <a:br>
              <a:rPr lang="de-CH" altLang="de-DE" sz="4400" dirty="0">
                <a:solidFill>
                  <a:schemeClr val="tx1"/>
                </a:solidFill>
                <a:effectLst/>
                <a:latin typeface="Univers LT Std 47 Cn Lt" pitchFamily="34" charset="0"/>
              </a:rPr>
            </a:br>
            <a:r>
              <a:rPr lang="de-CH" altLang="de-DE" sz="4400" dirty="0">
                <a:solidFill>
                  <a:schemeClr val="tx1"/>
                </a:solidFill>
                <a:effectLst/>
                <a:latin typeface="Univers LT Std 47 Cn Lt" pitchFamily="34" charset="0"/>
              </a:rPr>
              <a:t>ihre Pferde und Esel, das ganze Lager,</a:t>
            </a:r>
            <a:br>
              <a:rPr lang="de-CH" altLang="de-DE" sz="4400" dirty="0">
                <a:solidFill>
                  <a:schemeClr val="tx1"/>
                </a:solidFill>
                <a:effectLst/>
                <a:latin typeface="Univers LT Std 47 Cn Lt" pitchFamily="34" charset="0"/>
              </a:rPr>
            </a:br>
            <a:r>
              <a:rPr lang="de-CH" altLang="de-DE" sz="4400" dirty="0">
                <a:solidFill>
                  <a:schemeClr val="tx1"/>
                </a:solidFill>
                <a:effectLst/>
                <a:latin typeface="Univers LT Std 47 Cn Lt" pitchFamily="34" charset="0"/>
              </a:rPr>
              <a:t>so wie es war, hatten sie zurückgelassen.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271582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384032" y="4437112"/>
            <a:ext cx="4176464" cy="400110"/>
          </a:xfrm>
        </p:spPr>
        <p:txBody>
          <a:bodyPr wrap="square">
            <a:spAutoFit/>
          </a:bodyPr>
          <a:lstStyle/>
          <a:p>
            <a:pPr algn="r"/>
            <a:r>
              <a:rPr lang="de-CH" altLang="de-DE" sz="2000" dirty="0">
                <a:effectLst/>
                <a:latin typeface="Univers LT Std 47 Cn Lt" pitchFamily="34" charset="0"/>
              </a:rPr>
              <a:t>2. Könige 7,8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84869"/>
            <a:ext cx="11521280" cy="3416320"/>
          </a:xfrm>
        </p:spPr>
        <p:txBody>
          <a:bodyPr wrap="square">
            <a:spAutoFit/>
          </a:bodyPr>
          <a:lstStyle/>
          <a:p>
            <a:pPr algn="l"/>
            <a:r>
              <a:rPr lang="de-CH" altLang="de-DE" sz="3600" dirty="0">
                <a:solidFill>
                  <a:schemeClr val="tx1"/>
                </a:solidFill>
                <a:effectLst/>
                <a:latin typeface="Univers LT Std 47 Cn Lt" pitchFamily="34" charset="0"/>
              </a:rPr>
              <a:t>Die vier Aussätzigen gingen in eines der nächstgelegenen Zelte und assen und tranken sich erst einmal satt. Dann nahmen sie alles Silber und Gold und die Gewänder, die sie in dem Zelt fanden, und versteckten alles ausserhalb des Lagers. Danach gingen sie in ein anderes Zelt, holten auch dort alle Kostbarkeiten heraus, brachten sie weg und versteckten sie.</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812479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384032" y="4437112"/>
            <a:ext cx="4176464" cy="400110"/>
          </a:xfrm>
        </p:spPr>
        <p:txBody>
          <a:bodyPr wrap="square">
            <a:spAutoFit/>
          </a:bodyPr>
          <a:lstStyle/>
          <a:p>
            <a:pPr algn="r"/>
            <a:r>
              <a:rPr lang="de-CH" altLang="de-DE" sz="2000" dirty="0">
                <a:effectLst/>
                <a:latin typeface="Univers LT Std 47 Cn Lt" pitchFamily="34" charset="0"/>
              </a:rPr>
              <a:t>2. Könige 7,9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16632"/>
            <a:ext cx="11521280" cy="2862322"/>
          </a:xfrm>
        </p:spPr>
        <p:txBody>
          <a:bodyPr wrap="square">
            <a:spAutoFit/>
          </a:bodyPr>
          <a:lstStyle/>
          <a:p>
            <a:pPr algn="l"/>
            <a:r>
              <a:rPr lang="de-CH" altLang="de-DE" sz="3600" dirty="0">
                <a:solidFill>
                  <a:schemeClr val="tx1"/>
                </a:solidFill>
                <a:effectLst/>
                <a:latin typeface="Univers LT Std 47 Cn Lt" pitchFamily="34" charset="0"/>
              </a:rPr>
              <a:t>Dann aber sagten sie sich: »Das ist nicht recht, was wir da tun. Heute ist ein grosser Tag, wir haben eine gute Nachricht zu überbringen. Wenn wir die auch nur bis morgen für uns behielten, würden wir uns schuldig machen. Kommt, wir gehen in die Stadt, zum Palast des Königs, und melden dort, was geschehen ist!«</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306151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384032" y="4437112"/>
            <a:ext cx="4176464" cy="400110"/>
          </a:xfrm>
        </p:spPr>
        <p:txBody>
          <a:bodyPr wrap="square">
            <a:spAutoFit/>
          </a:bodyPr>
          <a:lstStyle/>
          <a:p>
            <a:pPr algn="r"/>
            <a:r>
              <a:rPr lang="de-CH" altLang="de-DE" sz="2000" dirty="0">
                <a:effectLst/>
                <a:latin typeface="Univers LT Std 47 Cn Lt" pitchFamily="34" charset="0"/>
              </a:rPr>
              <a:t>2. Könige 7,10</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16632"/>
            <a:ext cx="11521280" cy="2862322"/>
          </a:xfrm>
        </p:spPr>
        <p:txBody>
          <a:bodyPr wrap="square">
            <a:spAutoFit/>
          </a:bodyPr>
          <a:lstStyle/>
          <a:p>
            <a:pPr algn="l"/>
            <a:r>
              <a:rPr lang="de-CH" altLang="de-DE" sz="3600" dirty="0">
                <a:solidFill>
                  <a:schemeClr val="tx1"/>
                </a:solidFill>
                <a:effectLst/>
                <a:latin typeface="Univers LT Std 47 Cn Lt" pitchFamily="34" charset="0"/>
              </a:rPr>
              <a:t>Sie liefen also zur Stadt, riefen die Torwächter und meldeten ihnen: »Wir sind im Lager der Syrer gewesen. Kein Mensch ist mehr dort; keine Menschenstimme war zu hören. Nur die Pferde und Esel stehen angebunden im Lager und die Zelte sind noch völlig in Ordnung.«</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668541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384032" y="4437112"/>
            <a:ext cx="4176464" cy="400110"/>
          </a:xfrm>
        </p:spPr>
        <p:txBody>
          <a:bodyPr wrap="square">
            <a:spAutoFit/>
          </a:bodyPr>
          <a:lstStyle/>
          <a:p>
            <a:pPr algn="r"/>
            <a:r>
              <a:rPr lang="de-CH" altLang="de-DE" sz="2000" dirty="0">
                <a:effectLst/>
                <a:latin typeface="Univers LT Std 47 Cn Lt" pitchFamily="34" charset="0"/>
              </a:rPr>
              <a:t>2. Könige 7,11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88640"/>
            <a:ext cx="11305256" cy="1446550"/>
          </a:xfrm>
        </p:spPr>
        <p:txBody>
          <a:bodyPr wrap="square">
            <a:spAutoFit/>
          </a:bodyPr>
          <a:lstStyle/>
          <a:p>
            <a:pPr algn="l"/>
            <a:r>
              <a:rPr lang="de-CH" altLang="de-DE" sz="4400" dirty="0">
                <a:solidFill>
                  <a:schemeClr val="tx1"/>
                </a:solidFill>
                <a:effectLst/>
                <a:latin typeface="Univers LT Std 47 Cn Lt" pitchFamily="34" charset="0"/>
              </a:rPr>
              <a:t>Die Torwächter gaben die Nachricht weiter</a:t>
            </a:r>
            <a:br>
              <a:rPr lang="de-CH" altLang="de-DE" sz="4400" dirty="0">
                <a:solidFill>
                  <a:schemeClr val="tx1"/>
                </a:solidFill>
                <a:effectLst/>
                <a:latin typeface="Univers LT Std 47 Cn Lt" pitchFamily="34" charset="0"/>
              </a:rPr>
            </a:br>
            <a:r>
              <a:rPr lang="de-CH" altLang="de-DE" sz="4400" dirty="0">
                <a:solidFill>
                  <a:schemeClr val="tx1"/>
                </a:solidFill>
                <a:effectLst/>
                <a:latin typeface="Univers LT Std 47 Cn Lt" pitchFamily="34" charset="0"/>
              </a:rPr>
              <a:t>und man meldete es im Palast des Königs.</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524817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27348" y="430506"/>
            <a:ext cx="11737304" cy="1015663"/>
          </a:xfrm>
        </p:spPr>
        <p:txBody>
          <a:bodyPr wrap="square">
            <a:spAutoFit/>
          </a:bodyPr>
          <a:lstStyle/>
          <a:p>
            <a:pPr algn="l"/>
            <a:r>
              <a:rPr lang="de-DE" altLang="de-DE" sz="6000" dirty="0">
                <a:solidFill>
                  <a:schemeClr val="tx1"/>
                </a:solidFill>
                <a:effectLst/>
                <a:latin typeface="Univers LT Std 47 Cn Lt" pitchFamily="34" charset="0"/>
              </a:rPr>
              <a:t>I. </a:t>
            </a:r>
            <a:r>
              <a:rPr lang="de-CH" altLang="de-DE" sz="6000" dirty="0">
                <a:solidFill>
                  <a:schemeClr val="tx1"/>
                </a:solidFill>
                <a:effectLst/>
                <a:latin typeface="Univers LT Std 47 Cn Lt" pitchFamily="34" charset="0"/>
              </a:rPr>
              <a:t>Sterben müssen wir sowieso</a:t>
            </a:r>
            <a:endParaRPr lang="de-DE" altLang="de-DE" sz="6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180101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384032" y="4437112"/>
            <a:ext cx="4176464" cy="400110"/>
          </a:xfrm>
        </p:spPr>
        <p:txBody>
          <a:bodyPr wrap="square">
            <a:spAutoFit/>
          </a:bodyPr>
          <a:lstStyle/>
          <a:p>
            <a:pPr algn="r"/>
            <a:r>
              <a:rPr lang="de-CH" altLang="de-DE" sz="2000" dirty="0">
                <a:effectLst/>
                <a:latin typeface="Univers LT Std 47 Cn Lt" pitchFamily="34" charset="0"/>
              </a:rPr>
              <a:t>2. Könige 7,3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16632"/>
            <a:ext cx="11305256" cy="1754326"/>
          </a:xfrm>
        </p:spPr>
        <p:txBody>
          <a:bodyPr wrap="square">
            <a:spAutoFit/>
          </a:bodyPr>
          <a:lstStyle/>
          <a:p>
            <a:pPr algn="l"/>
            <a:r>
              <a:rPr lang="de-CH" altLang="de-DE" dirty="0">
                <a:solidFill>
                  <a:schemeClr val="tx1"/>
                </a:solidFill>
                <a:effectLst/>
                <a:latin typeface="Univers LT Std 47 Cn Lt" pitchFamily="34" charset="0"/>
              </a:rPr>
              <a:t>»Sollen wir hier sitzen bleiben,</a:t>
            </a:r>
            <a:br>
              <a:rPr lang="de-CH" altLang="de-DE" dirty="0">
                <a:solidFill>
                  <a:schemeClr val="tx1"/>
                </a:solidFill>
                <a:effectLst/>
                <a:latin typeface="Univers LT Std 47 Cn Lt" pitchFamily="34" charset="0"/>
              </a:rPr>
            </a:br>
            <a:r>
              <a:rPr lang="de-CH" altLang="de-DE" dirty="0">
                <a:solidFill>
                  <a:schemeClr val="tx1"/>
                </a:solidFill>
                <a:effectLst/>
                <a:latin typeface="Univers LT Std 47 Cn Lt" pitchFamily="34" charset="0"/>
              </a:rPr>
              <a:t>bis wir sterben?«</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3045471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384032" y="4437112"/>
            <a:ext cx="4176464" cy="400110"/>
          </a:xfrm>
        </p:spPr>
        <p:txBody>
          <a:bodyPr wrap="square">
            <a:spAutoFit/>
          </a:bodyPr>
          <a:lstStyle/>
          <a:p>
            <a:pPr algn="r"/>
            <a:r>
              <a:rPr lang="de-CH" altLang="de-DE" sz="2000" dirty="0">
                <a:effectLst/>
                <a:latin typeface="Univers LT Std 47 Cn Lt" pitchFamily="34" charset="0"/>
              </a:rPr>
              <a:t>2. Könige 7,4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16632"/>
            <a:ext cx="9649072" cy="2800767"/>
          </a:xfrm>
        </p:spPr>
        <p:txBody>
          <a:bodyPr wrap="square">
            <a:spAutoFit/>
          </a:bodyPr>
          <a:lstStyle/>
          <a:p>
            <a:pPr algn="l"/>
            <a:r>
              <a:rPr lang="de-CH" altLang="de-DE" sz="4400" dirty="0">
                <a:solidFill>
                  <a:schemeClr val="tx1"/>
                </a:solidFill>
                <a:effectLst/>
                <a:latin typeface="Univers LT Std 47 Cn Lt" pitchFamily="34" charset="0"/>
              </a:rPr>
              <a:t>»Gehen wir ins Lager der Syrer! Wenn sie uns am Leben lassen, haben wir Glück gehabt,</a:t>
            </a:r>
            <a:br>
              <a:rPr lang="de-CH" altLang="de-DE" sz="4400" dirty="0">
                <a:solidFill>
                  <a:schemeClr val="tx1"/>
                </a:solidFill>
                <a:effectLst/>
                <a:latin typeface="Univers LT Std 47 Cn Lt" pitchFamily="34" charset="0"/>
              </a:rPr>
            </a:br>
            <a:r>
              <a:rPr lang="de-CH" altLang="de-DE" sz="4400" dirty="0">
                <a:solidFill>
                  <a:schemeClr val="tx1"/>
                </a:solidFill>
                <a:effectLst/>
                <a:latin typeface="Univers LT Std 47 Cn Lt" pitchFamily="34" charset="0"/>
              </a:rPr>
              <a:t>und wenn nicht – sterben müssen wir sowieso.«</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02520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3" name="Grafik 2" descr="Ein Bild, das Text, Karte enthält.&#10;&#10;Automatisch generierte Beschreibung">
            <a:extLst>
              <a:ext uri="{FF2B5EF4-FFF2-40B4-BE49-F238E27FC236}">
                <a16:creationId xmlns:a16="http://schemas.microsoft.com/office/drawing/2014/main" xmlns="" id="{BE719F84-2DB1-4A16-B3AE-A6C1D394BA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2710" y="17113"/>
            <a:ext cx="5219290" cy="6858000"/>
          </a:xfrm>
          <a:prstGeom prst="rect">
            <a:avLst/>
          </a:prstGeom>
        </p:spPr>
      </p:pic>
      <p:sp>
        <p:nvSpPr>
          <p:cNvPr id="2" name="Ellipse 1">
            <a:extLst>
              <a:ext uri="{FF2B5EF4-FFF2-40B4-BE49-F238E27FC236}">
                <a16:creationId xmlns:a16="http://schemas.microsoft.com/office/drawing/2014/main" xmlns="" id="{987BBCDA-0CA7-49DD-B487-E62ACA41ADE9}"/>
              </a:ext>
            </a:extLst>
          </p:cNvPr>
          <p:cNvSpPr/>
          <p:nvPr/>
        </p:nvSpPr>
        <p:spPr>
          <a:xfrm>
            <a:off x="8040216" y="5157192"/>
            <a:ext cx="1080120" cy="360040"/>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Ellipse 3">
            <a:extLst>
              <a:ext uri="{FF2B5EF4-FFF2-40B4-BE49-F238E27FC236}">
                <a16:creationId xmlns:a16="http://schemas.microsoft.com/office/drawing/2014/main" xmlns="" id="{A66B4C8E-F956-4626-9141-5FBED33561DD}"/>
              </a:ext>
            </a:extLst>
          </p:cNvPr>
          <p:cNvSpPr/>
          <p:nvPr/>
        </p:nvSpPr>
        <p:spPr>
          <a:xfrm>
            <a:off x="8184232" y="4077072"/>
            <a:ext cx="1152128" cy="360040"/>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047600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72164" y="5373216"/>
            <a:ext cx="4176464" cy="523220"/>
          </a:xfrm>
        </p:spPr>
        <p:txBody>
          <a:bodyPr wrap="square">
            <a:spAutoFit/>
          </a:bodyPr>
          <a:lstStyle/>
          <a:p>
            <a:pPr algn="r"/>
            <a:r>
              <a:rPr lang="de-CH" altLang="de-DE" sz="2800" dirty="0">
                <a:effectLst/>
                <a:latin typeface="Univers LT Std 47 Cn Lt" pitchFamily="34" charset="0"/>
              </a:rPr>
              <a:t>Blaise Pascal</a:t>
            </a:r>
            <a:endParaRPr lang="de-DE" altLang="de-DE" sz="2800" dirty="0">
              <a:effectLst/>
              <a:latin typeface="Univers LT Std 47 Cn Lt" pitchFamily="34" charset="0"/>
            </a:endParaRPr>
          </a:p>
        </p:txBody>
      </p:sp>
      <p:sp>
        <p:nvSpPr>
          <p:cNvPr id="7" name="Rectangle 2"/>
          <p:cNvSpPr>
            <a:spLocks noGrp="1" noChangeArrowheads="1"/>
          </p:cNvSpPr>
          <p:nvPr>
            <p:ph type="ctrTitle"/>
          </p:nvPr>
        </p:nvSpPr>
        <p:spPr>
          <a:xfrm>
            <a:off x="335360" y="808671"/>
            <a:ext cx="7020780" cy="4154984"/>
          </a:xfrm>
        </p:spPr>
        <p:txBody>
          <a:bodyPr wrap="square">
            <a:spAutoFit/>
          </a:bodyPr>
          <a:lstStyle/>
          <a:p>
            <a:pPr algn="l"/>
            <a:r>
              <a:rPr lang="de-CH" altLang="de-DE" sz="4400" dirty="0">
                <a:solidFill>
                  <a:schemeClr val="tx1"/>
                </a:solidFill>
                <a:effectLst/>
                <a:latin typeface="Univers LT Std 47 Cn Lt" pitchFamily="34" charset="0"/>
              </a:rPr>
              <a:t>«Wir wollen Gewinn und Verlust abwägen, setze du aufs Glauben, wenn du gewinnst, gewinnst du alles, wenn du verlierst, verlierst du nichts. Glaube also, wenn du kannst.»</a:t>
            </a:r>
            <a:endParaRPr lang="de-DE" altLang="de-DE" sz="4400" dirty="0">
              <a:solidFill>
                <a:schemeClr val="tx1"/>
              </a:solidFill>
              <a:effectLst/>
              <a:latin typeface="Univers LT Std 47 Cn Lt" pitchFamily="34" charset="0"/>
            </a:endParaRPr>
          </a:p>
        </p:txBody>
      </p:sp>
      <p:pic>
        <p:nvPicPr>
          <p:cNvPr id="3" name="Grafik 2">
            <a:extLst>
              <a:ext uri="{FF2B5EF4-FFF2-40B4-BE49-F238E27FC236}">
                <a16:creationId xmlns:a16="http://schemas.microsoft.com/office/drawing/2014/main" xmlns="" id="{CF498780-F469-4783-96C2-616A46601448}"/>
              </a:ext>
            </a:extLst>
          </p:cNvPr>
          <p:cNvPicPr>
            <a:picLocks noChangeAspect="1"/>
          </p:cNvPicPr>
          <p:nvPr/>
        </p:nvPicPr>
        <p:blipFill>
          <a:blip r:embed="rId3"/>
          <a:stretch>
            <a:fillRect/>
          </a:stretch>
        </p:blipFill>
        <p:spPr>
          <a:xfrm>
            <a:off x="7572164" y="803719"/>
            <a:ext cx="4176464" cy="4371366"/>
          </a:xfrm>
          <a:prstGeom prst="rect">
            <a:avLst/>
          </a:prstGeom>
        </p:spPr>
      </p:pic>
    </p:spTree>
    <p:extLst>
      <p:ext uri="{BB962C8B-B14F-4D97-AF65-F5344CB8AC3E}">
        <p14:creationId xmlns:p14="http://schemas.microsoft.com/office/powerpoint/2010/main" val="3475611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104112" y="4437112"/>
            <a:ext cx="4176464" cy="400110"/>
          </a:xfrm>
        </p:spPr>
        <p:txBody>
          <a:bodyPr wrap="square">
            <a:spAutoFit/>
          </a:bodyPr>
          <a:lstStyle/>
          <a:p>
            <a:pPr algn="r"/>
            <a:r>
              <a:rPr lang="de-CH" altLang="de-DE" sz="2000" dirty="0">
                <a:effectLst/>
                <a:latin typeface="Univers LT Std 47 Cn Lt" pitchFamily="34" charset="0"/>
              </a:rPr>
              <a:t>Lukas-Evangelium 9,24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7328" y="44624"/>
            <a:ext cx="9649072" cy="2123658"/>
          </a:xfrm>
        </p:spPr>
        <p:txBody>
          <a:bodyPr wrap="square">
            <a:spAutoFit/>
          </a:bodyPr>
          <a:lstStyle/>
          <a:p>
            <a:pPr algn="l"/>
            <a:r>
              <a:rPr lang="de-CH" altLang="de-DE" sz="4400" dirty="0">
                <a:solidFill>
                  <a:schemeClr val="tx1"/>
                </a:solidFill>
                <a:effectLst/>
                <a:latin typeface="Univers LT Std 47 Cn Lt" pitchFamily="34" charset="0"/>
              </a:rPr>
              <a:t>«Wer sein Leben retten will, wird es verlieren; wer aber sein Leben um meinetwillen verliert, der wird es retten.»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573882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91344" y="260648"/>
            <a:ext cx="11305256" cy="1107996"/>
          </a:xfrm>
        </p:spPr>
        <p:txBody>
          <a:bodyPr wrap="square">
            <a:spAutoFit/>
          </a:bodyPr>
          <a:lstStyle/>
          <a:p>
            <a:pPr algn="l"/>
            <a:r>
              <a:rPr lang="de-DE" altLang="de-DE" sz="6600" dirty="0">
                <a:solidFill>
                  <a:schemeClr val="tx1"/>
                </a:solidFill>
                <a:effectLst/>
                <a:latin typeface="Univers LT Std 47 Cn Lt" pitchFamily="34" charset="0"/>
              </a:rPr>
              <a:t>II. </a:t>
            </a:r>
            <a:r>
              <a:rPr lang="de-CH" altLang="de-DE" sz="6600" dirty="0">
                <a:solidFill>
                  <a:schemeClr val="tx1"/>
                </a:solidFill>
                <a:effectLst/>
                <a:latin typeface="Univers LT Std 47 Cn Lt" pitchFamily="34" charset="0"/>
              </a:rPr>
              <a:t>Reich beschenkt von Gott</a:t>
            </a:r>
            <a:endParaRPr lang="de-DE" altLang="de-DE" sz="6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592046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744072" y="4365104"/>
            <a:ext cx="4176464" cy="400110"/>
          </a:xfrm>
        </p:spPr>
        <p:txBody>
          <a:bodyPr wrap="square">
            <a:spAutoFit/>
          </a:bodyPr>
          <a:lstStyle/>
          <a:p>
            <a:pPr algn="r"/>
            <a:r>
              <a:rPr lang="de-CH" altLang="de-DE" sz="2000" dirty="0">
                <a:effectLst/>
                <a:latin typeface="Univers LT Std 47 Cn Lt" pitchFamily="34" charset="0"/>
              </a:rPr>
              <a:t>2. Könige 7,6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16632"/>
            <a:ext cx="10585176" cy="3416320"/>
          </a:xfrm>
        </p:spPr>
        <p:txBody>
          <a:bodyPr wrap="square">
            <a:spAutoFit/>
          </a:bodyPr>
          <a:lstStyle/>
          <a:p>
            <a:pPr algn="l"/>
            <a:r>
              <a:rPr lang="de-CH" altLang="de-DE" sz="3600" dirty="0">
                <a:solidFill>
                  <a:schemeClr val="tx1"/>
                </a:solidFill>
                <a:effectLst/>
                <a:latin typeface="Univers LT Std 47 Cn Lt" pitchFamily="34" charset="0"/>
              </a:rPr>
              <a:t>»Der HERR hatte die Syrer einen Lärm hören lassen, wie wenn ein grosses Heer mit Pferden und Streitwagen anrückt.</a:t>
            </a:r>
            <a:br>
              <a:rPr lang="de-CH" altLang="de-DE" sz="3600" dirty="0">
                <a:solidFill>
                  <a:schemeClr val="tx1"/>
                </a:solidFill>
                <a:effectLst/>
                <a:latin typeface="Univers LT Std 47 Cn Lt" pitchFamily="34" charset="0"/>
              </a:rPr>
            </a:br>
            <a:r>
              <a:rPr lang="de-CH" altLang="de-DE" sz="3600" dirty="0">
                <a:solidFill>
                  <a:schemeClr val="tx1"/>
                </a:solidFill>
                <a:effectLst/>
                <a:latin typeface="Univers LT Std 47 Cn Lt" pitchFamily="34" charset="0"/>
              </a:rPr>
              <a:t>Da hatten sie sich gesagt: ‚Gewiss hat der König von Israel</a:t>
            </a:r>
            <a:br>
              <a:rPr lang="de-CH" altLang="de-DE" sz="3600" dirty="0">
                <a:solidFill>
                  <a:schemeClr val="tx1"/>
                </a:solidFill>
                <a:effectLst/>
                <a:latin typeface="Univers LT Std 47 Cn Lt" pitchFamily="34" charset="0"/>
              </a:rPr>
            </a:br>
            <a:r>
              <a:rPr lang="de-CH" altLang="de-DE" sz="3600" dirty="0">
                <a:solidFill>
                  <a:schemeClr val="tx1"/>
                </a:solidFill>
                <a:effectLst/>
                <a:latin typeface="Univers LT Std 47 Cn Lt" pitchFamily="34" charset="0"/>
              </a:rPr>
              <a:t>die Könige der Hetiter und die Könige von Ägypten mit ihren Truppen zu Hilfe gerufen; die wollen uns jetzt in den Rücken fallen!‘«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248297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744072" y="4365104"/>
            <a:ext cx="4176464" cy="400110"/>
          </a:xfrm>
        </p:spPr>
        <p:txBody>
          <a:bodyPr wrap="square">
            <a:spAutoFit/>
          </a:bodyPr>
          <a:lstStyle/>
          <a:p>
            <a:pPr algn="r"/>
            <a:r>
              <a:rPr lang="de-CH" altLang="de-DE" sz="2000" dirty="0">
                <a:effectLst/>
                <a:latin typeface="Univers LT Std 47 Cn Lt" pitchFamily="34" charset="0"/>
              </a:rPr>
              <a:t>2. Könige 7,8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16632"/>
            <a:ext cx="11377264" cy="3416320"/>
          </a:xfrm>
        </p:spPr>
        <p:txBody>
          <a:bodyPr wrap="square">
            <a:spAutoFit/>
          </a:bodyPr>
          <a:lstStyle/>
          <a:p>
            <a:pPr algn="l"/>
            <a:r>
              <a:rPr lang="de-CH" altLang="de-DE" sz="3600" dirty="0">
                <a:solidFill>
                  <a:schemeClr val="tx1"/>
                </a:solidFill>
                <a:effectLst/>
                <a:latin typeface="Univers LT Std 47 Cn Lt" pitchFamily="34" charset="0"/>
              </a:rPr>
              <a:t>»Die vier Aussätzigen gingen in eines der nächstgelegenen Zelte und assen und tranken sich erst einmal satt. Dann nahmen sie alles Silber und Gold und die Gewänder, die sie in dem Zelt fanden, und versteckten alles ausserhalb des Lagers. Danach gingen sie in ein anderes Zelt, holten auch dort alle Kostbarkeiten heraus,</a:t>
            </a:r>
            <a:br>
              <a:rPr lang="de-CH" altLang="de-DE" sz="3600" dirty="0">
                <a:solidFill>
                  <a:schemeClr val="tx1"/>
                </a:solidFill>
                <a:effectLst/>
                <a:latin typeface="Univers LT Std 47 Cn Lt" pitchFamily="34" charset="0"/>
              </a:rPr>
            </a:br>
            <a:r>
              <a:rPr lang="de-CH" altLang="de-DE" sz="3600" dirty="0">
                <a:solidFill>
                  <a:schemeClr val="tx1"/>
                </a:solidFill>
                <a:effectLst/>
                <a:latin typeface="Univers LT Std 47 Cn Lt" pitchFamily="34" charset="0"/>
              </a:rPr>
              <a:t>brachten sie weg und versteckten sie.«</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883827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320136" y="4365104"/>
            <a:ext cx="4176464" cy="400110"/>
          </a:xfrm>
        </p:spPr>
        <p:txBody>
          <a:bodyPr wrap="square">
            <a:spAutoFit/>
          </a:bodyPr>
          <a:lstStyle/>
          <a:p>
            <a:pPr algn="r"/>
            <a:r>
              <a:rPr lang="de-CH" altLang="de-DE" sz="2000" dirty="0">
                <a:effectLst/>
                <a:latin typeface="Univers LT Std 47 Cn Lt" pitchFamily="34" charset="0"/>
              </a:rPr>
              <a:t>Johannes-Evangelium 1,16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4140" y="116632"/>
            <a:ext cx="9793088" cy="1446550"/>
          </a:xfrm>
        </p:spPr>
        <p:txBody>
          <a:bodyPr wrap="square">
            <a:spAutoFit/>
          </a:bodyPr>
          <a:lstStyle/>
          <a:p>
            <a:pPr algn="l"/>
            <a:r>
              <a:rPr lang="de-CH" altLang="de-DE" sz="4400" dirty="0">
                <a:solidFill>
                  <a:schemeClr val="tx1"/>
                </a:solidFill>
                <a:effectLst/>
                <a:latin typeface="Univers LT Std 47 Cn Lt" pitchFamily="34" charset="0"/>
              </a:rPr>
              <a:t>«Wir alle haben aus der Fülle seines Reichtums Gnade und immer neu Gnade empfangen.»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326461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320136" y="4365104"/>
            <a:ext cx="4176464" cy="400110"/>
          </a:xfrm>
        </p:spPr>
        <p:txBody>
          <a:bodyPr wrap="square">
            <a:spAutoFit/>
          </a:bodyPr>
          <a:lstStyle/>
          <a:p>
            <a:pPr algn="r"/>
            <a:r>
              <a:rPr lang="de-CH" altLang="de-DE" sz="2000" dirty="0">
                <a:effectLst/>
                <a:latin typeface="Univers LT Std 47 Cn Lt" pitchFamily="34" charset="0"/>
              </a:rPr>
              <a:t>Johannes-Evangelium 7,38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7328" y="81206"/>
            <a:ext cx="9793088" cy="2123658"/>
          </a:xfrm>
        </p:spPr>
        <p:txBody>
          <a:bodyPr wrap="square">
            <a:spAutoFit/>
          </a:bodyPr>
          <a:lstStyle/>
          <a:p>
            <a:pPr algn="l"/>
            <a:r>
              <a:rPr lang="de-CH" altLang="de-DE" sz="4400" dirty="0">
                <a:solidFill>
                  <a:schemeClr val="tx1"/>
                </a:solidFill>
                <a:effectLst/>
                <a:latin typeface="Univers LT Std 47 Cn Lt" pitchFamily="34" charset="0"/>
              </a:rPr>
              <a:t>«Wenn jemand an mich glaubt, werden aus seinem Inneren, wie es in der Schrift heisst, Ströme von lebendigem Wasser fliessen.«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624661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320136" y="4365104"/>
            <a:ext cx="4176464" cy="400110"/>
          </a:xfrm>
        </p:spPr>
        <p:txBody>
          <a:bodyPr wrap="square">
            <a:spAutoFit/>
          </a:bodyPr>
          <a:lstStyle/>
          <a:p>
            <a:pPr algn="r"/>
            <a:r>
              <a:rPr lang="de-CH" altLang="de-DE" sz="2000" dirty="0">
                <a:effectLst/>
                <a:latin typeface="Univers LT Std 47 Cn Lt" pitchFamily="34" charset="0"/>
              </a:rPr>
              <a:t>Kolosser-Brief 2,3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7328" y="55077"/>
            <a:ext cx="9793088" cy="1569660"/>
          </a:xfrm>
        </p:spPr>
        <p:txBody>
          <a:bodyPr wrap="square">
            <a:spAutoFit/>
          </a:bodyPr>
          <a:lstStyle/>
          <a:p>
            <a:pPr algn="l"/>
            <a:r>
              <a:rPr lang="de-CH" altLang="de-DE" sz="4800" dirty="0">
                <a:solidFill>
                  <a:schemeClr val="tx1"/>
                </a:solidFill>
                <a:effectLst/>
                <a:latin typeface="Univers LT Std 47 Cn Lt" pitchFamily="34" charset="0"/>
              </a:rPr>
              <a:t>«In Christus sind alle Schätze der Weisheit und der Erkenntnis verborgen.»</a:t>
            </a:r>
            <a:endParaRPr lang="de-DE" altLang="de-DE" sz="48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337635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35360" y="494963"/>
            <a:ext cx="11305256" cy="923330"/>
          </a:xfrm>
        </p:spPr>
        <p:txBody>
          <a:bodyPr wrap="square">
            <a:spAutoFit/>
          </a:bodyPr>
          <a:lstStyle/>
          <a:p>
            <a:pPr algn="l"/>
            <a:r>
              <a:rPr lang="de-DE" altLang="de-DE" dirty="0">
                <a:solidFill>
                  <a:schemeClr val="tx1"/>
                </a:solidFill>
                <a:effectLst/>
                <a:latin typeface="Univers LT Std 47 Cn Lt" pitchFamily="34" charset="0"/>
              </a:rPr>
              <a:t>III. </a:t>
            </a:r>
            <a:r>
              <a:rPr lang="de-CH" altLang="de-DE" dirty="0">
                <a:solidFill>
                  <a:schemeClr val="tx1"/>
                </a:solidFill>
                <a:effectLst/>
                <a:latin typeface="Univers LT Std 47 Cn Lt" pitchFamily="34" charset="0"/>
              </a:rPr>
              <a:t>Wir haben eine gute Nachricht!</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2806099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456040" y="4365104"/>
            <a:ext cx="4176464" cy="400110"/>
          </a:xfrm>
        </p:spPr>
        <p:txBody>
          <a:bodyPr wrap="square">
            <a:spAutoFit/>
          </a:bodyPr>
          <a:lstStyle/>
          <a:p>
            <a:pPr algn="r"/>
            <a:r>
              <a:rPr lang="de-CH" altLang="de-DE" sz="2000" dirty="0">
                <a:effectLst/>
                <a:latin typeface="Univers LT Std 47 Cn Lt" pitchFamily="34" charset="0"/>
              </a:rPr>
              <a:t>2. Könige 7,9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7328" y="81206"/>
            <a:ext cx="9793088" cy="2123658"/>
          </a:xfrm>
        </p:spPr>
        <p:txBody>
          <a:bodyPr wrap="square">
            <a:spAutoFit/>
          </a:bodyPr>
          <a:lstStyle/>
          <a:p>
            <a:pPr algn="l"/>
            <a:r>
              <a:rPr lang="de-CH" altLang="de-DE" sz="4400" dirty="0">
                <a:solidFill>
                  <a:schemeClr val="tx1"/>
                </a:solidFill>
                <a:effectLst/>
                <a:latin typeface="Univers LT Std 47 Cn Lt" pitchFamily="34" charset="0"/>
              </a:rPr>
              <a:t>»Das ist nicht recht, was wir da tun. Heute ist ein grosser Tag, wir haben eine gute Nachricht zu überbringen.«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71500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4" name="Grafik 3" descr="Ein Bild, das Text, Karte, Mann enthält.&#10;&#10;Automatisch generierte Beschreibung">
            <a:extLst>
              <a:ext uri="{FF2B5EF4-FFF2-40B4-BE49-F238E27FC236}">
                <a16:creationId xmlns:a16="http://schemas.microsoft.com/office/drawing/2014/main" xmlns="" id="{52FE17DC-1B2C-4232-802D-1B923F51F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2531" y="0"/>
            <a:ext cx="9549470" cy="6741368"/>
          </a:xfrm>
          <a:prstGeom prst="rect">
            <a:avLst/>
          </a:prstGeom>
        </p:spPr>
      </p:pic>
      <p:sp>
        <p:nvSpPr>
          <p:cNvPr id="2" name="Ellipse 1">
            <a:extLst>
              <a:ext uri="{FF2B5EF4-FFF2-40B4-BE49-F238E27FC236}">
                <a16:creationId xmlns:a16="http://schemas.microsoft.com/office/drawing/2014/main" xmlns="" id="{7EF93C39-5652-448A-8DE2-75749DCBEFCB}"/>
              </a:ext>
            </a:extLst>
          </p:cNvPr>
          <p:cNvSpPr/>
          <p:nvPr/>
        </p:nvSpPr>
        <p:spPr>
          <a:xfrm>
            <a:off x="8112224" y="634380"/>
            <a:ext cx="2520280" cy="2938636"/>
          </a:xfrm>
          <a:prstGeom prst="ellipse">
            <a:avLst/>
          </a:prstGeom>
          <a:noFill/>
          <a:ln w="920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330732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456040" y="4365104"/>
            <a:ext cx="4176464" cy="400110"/>
          </a:xfrm>
        </p:spPr>
        <p:txBody>
          <a:bodyPr wrap="square">
            <a:spAutoFit/>
          </a:bodyPr>
          <a:lstStyle/>
          <a:p>
            <a:pPr algn="r"/>
            <a:r>
              <a:rPr lang="de-CH" altLang="de-DE" sz="2000" dirty="0">
                <a:effectLst/>
                <a:latin typeface="Univers LT Std 47 Cn Lt" pitchFamily="34" charset="0"/>
              </a:rPr>
              <a:t>2. Könige 7,9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16632"/>
            <a:ext cx="11089232" cy="2800767"/>
          </a:xfrm>
        </p:spPr>
        <p:txBody>
          <a:bodyPr wrap="square">
            <a:spAutoFit/>
          </a:bodyPr>
          <a:lstStyle/>
          <a:p>
            <a:pPr algn="l"/>
            <a:r>
              <a:rPr lang="de-CH" altLang="de-DE" sz="4400" dirty="0">
                <a:solidFill>
                  <a:schemeClr val="tx1"/>
                </a:solidFill>
                <a:effectLst/>
                <a:latin typeface="Univers LT Std 47 Cn Lt" pitchFamily="34" charset="0"/>
              </a:rPr>
              <a:t>»Wenn wir </a:t>
            </a:r>
            <a:r>
              <a:rPr lang="de-CH" altLang="de-DE" sz="4400">
                <a:solidFill>
                  <a:schemeClr val="tx1"/>
                </a:solidFill>
                <a:effectLst/>
                <a:latin typeface="Univers LT Std 47 Cn Lt" pitchFamily="34" charset="0"/>
              </a:rPr>
              <a:t>diese Nachricht </a:t>
            </a:r>
            <a:r>
              <a:rPr lang="de-CH" altLang="de-DE" sz="4400" dirty="0">
                <a:solidFill>
                  <a:schemeClr val="tx1"/>
                </a:solidFill>
                <a:effectLst/>
                <a:latin typeface="Univers LT Std 47 Cn Lt" pitchFamily="34" charset="0"/>
              </a:rPr>
              <a:t>auch nur bis morgen für uns behielten, würden wir uns schuldig machen. Kommt, wir gehen in die Stadt, zum Palast des Königs, und melden dort, was geschehen ist!«</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771102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600056" y="4365104"/>
            <a:ext cx="4176464" cy="400110"/>
          </a:xfrm>
        </p:spPr>
        <p:txBody>
          <a:bodyPr wrap="square">
            <a:spAutoFit/>
          </a:bodyPr>
          <a:lstStyle/>
          <a:p>
            <a:pPr algn="r"/>
            <a:r>
              <a:rPr lang="de-CH" altLang="de-DE" sz="2000" dirty="0">
                <a:effectLst/>
                <a:latin typeface="Univers LT Std 47 Cn Lt" pitchFamily="34" charset="0"/>
              </a:rPr>
              <a:t>Römer-Brief 10,14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44624"/>
            <a:ext cx="11593288" cy="3477875"/>
          </a:xfrm>
        </p:spPr>
        <p:txBody>
          <a:bodyPr wrap="square">
            <a:spAutoFit/>
          </a:bodyPr>
          <a:lstStyle/>
          <a:p>
            <a:pPr algn="l"/>
            <a:r>
              <a:rPr lang="de-CH" altLang="de-DE" sz="4400" dirty="0">
                <a:solidFill>
                  <a:schemeClr val="tx1"/>
                </a:solidFill>
                <a:effectLst/>
                <a:latin typeface="Univers LT Std 47 Cn Lt" pitchFamily="34" charset="0"/>
              </a:rPr>
              <a:t>«Nun ist es aber doch so: Den Herrn anrufen kann man nur, wenn man an ihn glaubt. An ihn glauben kann man nur, wenn man von ihm gehört hat. Von ihm hören kann man nur, wenn jemand da ist, der die Botschaft von ihm verkündet.»</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8032807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104112" y="4365104"/>
            <a:ext cx="4176464" cy="400110"/>
          </a:xfrm>
        </p:spPr>
        <p:txBody>
          <a:bodyPr wrap="square">
            <a:spAutoFit/>
          </a:bodyPr>
          <a:lstStyle/>
          <a:p>
            <a:pPr algn="r"/>
            <a:r>
              <a:rPr lang="de-CH" altLang="de-DE" sz="2000" dirty="0">
                <a:effectLst/>
                <a:latin typeface="Univers LT Std 47 Cn Lt" pitchFamily="34" charset="0"/>
              </a:rPr>
              <a:t>1. Korinther-Brief 9,16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7328" y="44624"/>
            <a:ext cx="10009112" cy="2800767"/>
          </a:xfrm>
        </p:spPr>
        <p:txBody>
          <a:bodyPr wrap="square">
            <a:spAutoFit/>
          </a:bodyPr>
          <a:lstStyle/>
          <a:p>
            <a:pPr algn="l"/>
            <a:r>
              <a:rPr lang="de-CH" altLang="de-DE" sz="4400" dirty="0">
                <a:solidFill>
                  <a:schemeClr val="tx1"/>
                </a:solidFill>
                <a:effectLst/>
                <a:latin typeface="Univers LT Std 47 Cn Lt" pitchFamily="34" charset="0"/>
              </a:rPr>
              <a:t>«Mein Ruhm besteht ja nicht darin, dass ich das Evangelium verkünde. Das ist schliesslich eine Verpflichtung, der ich nicht ausweichen kann – wehe mir, wenn ich sie nicht erfülle!»</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911048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91344" y="188640"/>
            <a:ext cx="8136904" cy="1569660"/>
          </a:xfrm>
        </p:spPr>
        <p:txBody>
          <a:bodyPr wrap="square">
            <a:spAutoFit/>
          </a:bodyPr>
          <a:lstStyle/>
          <a:p>
            <a:pPr algn="l"/>
            <a:r>
              <a:rPr lang="de-DE" altLang="de-DE" sz="9600" dirty="0">
                <a:solidFill>
                  <a:schemeClr val="tx1"/>
                </a:solidFill>
                <a:effectLst/>
                <a:latin typeface="Univers LT Std 47 Cn Lt" pitchFamily="34" charset="0"/>
              </a:rPr>
              <a:t>Schlussgedanke</a:t>
            </a:r>
          </a:p>
        </p:txBody>
      </p:sp>
    </p:spTree>
    <p:extLst>
      <p:ext uri="{BB962C8B-B14F-4D97-AF65-F5344CB8AC3E}">
        <p14:creationId xmlns:p14="http://schemas.microsoft.com/office/powerpoint/2010/main" val="599374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384032" y="4437112"/>
            <a:ext cx="4176464" cy="400110"/>
          </a:xfrm>
        </p:spPr>
        <p:txBody>
          <a:bodyPr wrap="square">
            <a:spAutoFit/>
          </a:bodyPr>
          <a:lstStyle/>
          <a:p>
            <a:pPr algn="r"/>
            <a:r>
              <a:rPr lang="de-CH" altLang="de-DE" sz="2000" dirty="0">
                <a:effectLst/>
                <a:latin typeface="Univers LT Std 47 Cn Lt" pitchFamily="34" charset="0"/>
              </a:rPr>
              <a:t>2. Könige 7,1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88346"/>
            <a:ext cx="8887975" cy="2800767"/>
          </a:xfrm>
        </p:spPr>
        <p:txBody>
          <a:bodyPr wrap="square">
            <a:spAutoFit/>
          </a:bodyPr>
          <a:lstStyle/>
          <a:p>
            <a:pPr algn="l"/>
            <a:r>
              <a:rPr lang="de-CH" altLang="de-DE" sz="4400" dirty="0">
                <a:solidFill>
                  <a:schemeClr val="tx1"/>
                </a:solidFill>
                <a:effectLst/>
                <a:latin typeface="Univers LT Std 47 Cn Lt" pitchFamily="34" charset="0"/>
              </a:rPr>
              <a:t>«Morgen um diese Zeit sind im Tor von Samaria fünf Kilo Weizenmehl und zehn Kilo Gerstenkörner für ein Silberstück zu kaufen!«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245560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456040" y="4437112"/>
            <a:ext cx="4176464" cy="400110"/>
          </a:xfrm>
        </p:spPr>
        <p:txBody>
          <a:bodyPr wrap="square">
            <a:spAutoFit/>
          </a:bodyPr>
          <a:lstStyle/>
          <a:p>
            <a:pPr algn="r"/>
            <a:r>
              <a:rPr lang="de-CH" altLang="de-DE" sz="2000" dirty="0">
                <a:effectLst/>
                <a:latin typeface="Univers LT Std 47 Cn Lt" pitchFamily="34" charset="0"/>
              </a:rPr>
              <a:t>2. Könige 7,2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260648"/>
            <a:ext cx="8887975" cy="1446550"/>
          </a:xfrm>
        </p:spPr>
        <p:txBody>
          <a:bodyPr wrap="square">
            <a:spAutoFit/>
          </a:bodyPr>
          <a:lstStyle/>
          <a:p>
            <a:pPr algn="l"/>
            <a:r>
              <a:rPr lang="de-CH" altLang="de-DE" sz="4400" dirty="0">
                <a:solidFill>
                  <a:schemeClr val="tx1"/>
                </a:solidFill>
                <a:effectLst/>
                <a:latin typeface="Univers LT Std 47 Cn Lt" pitchFamily="34" charset="0"/>
              </a:rPr>
              <a:t>»Das ist unmöglich, selbst wenn der HERR Fenster in den Himmel machen würde!«</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124443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456040" y="4437112"/>
            <a:ext cx="4176464" cy="400110"/>
          </a:xfrm>
        </p:spPr>
        <p:txBody>
          <a:bodyPr wrap="square">
            <a:spAutoFit/>
          </a:bodyPr>
          <a:lstStyle/>
          <a:p>
            <a:pPr algn="r"/>
            <a:r>
              <a:rPr lang="de-CH" altLang="de-DE" sz="2000" dirty="0">
                <a:effectLst/>
                <a:latin typeface="Univers LT Std 47 Cn Lt" pitchFamily="34" charset="0"/>
              </a:rPr>
              <a:t>1. Mose 18,14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5661"/>
            <a:ext cx="8887975" cy="1938992"/>
          </a:xfrm>
        </p:spPr>
        <p:txBody>
          <a:bodyPr wrap="square">
            <a:spAutoFit/>
          </a:bodyPr>
          <a:lstStyle/>
          <a:p>
            <a:pPr algn="l"/>
            <a:r>
              <a:rPr lang="de-CH" altLang="de-DE" sz="6000" dirty="0">
                <a:solidFill>
                  <a:schemeClr val="tx1"/>
                </a:solidFill>
                <a:effectLst/>
                <a:latin typeface="Univers LT Std 47 Cn Lt" pitchFamily="34" charset="0"/>
              </a:rPr>
              <a:t>«Ist für den HERRN irgendetwas unmöglich?»</a:t>
            </a:r>
            <a:endParaRPr lang="de-DE" altLang="de-DE" sz="6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347195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248128" y="4437112"/>
            <a:ext cx="4176464" cy="400110"/>
          </a:xfrm>
        </p:spPr>
        <p:txBody>
          <a:bodyPr wrap="square">
            <a:spAutoFit/>
          </a:bodyPr>
          <a:lstStyle/>
          <a:p>
            <a:pPr algn="r"/>
            <a:r>
              <a:rPr lang="de-CH" altLang="de-DE" sz="2000" dirty="0">
                <a:effectLst/>
                <a:latin typeface="Univers LT Std 47 Cn Lt" pitchFamily="34" charset="0"/>
              </a:rPr>
              <a:t>Lukas-Evangelium 1,37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477325"/>
            <a:ext cx="8887975" cy="1015663"/>
          </a:xfrm>
        </p:spPr>
        <p:txBody>
          <a:bodyPr wrap="square">
            <a:spAutoFit/>
          </a:bodyPr>
          <a:lstStyle/>
          <a:p>
            <a:pPr algn="l"/>
            <a:r>
              <a:rPr lang="de-CH" altLang="de-DE" sz="6000" dirty="0">
                <a:solidFill>
                  <a:schemeClr val="tx1"/>
                </a:solidFill>
                <a:effectLst/>
                <a:latin typeface="Univers LT Std 47 Cn Lt" pitchFamily="34" charset="0"/>
              </a:rPr>
              <a:t>«Für Gott ist nichts unmöglich.«</a:t>
            </a:r>
            <a:endParaRPr lang="de-DE" altLang="de-DE" sz="6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092237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384032" y="4437112"/>
            <a:ext cx="4176464" cy="400110"/>
          </a:xfrm>
        </p:spPr>
        <p:txBody>
          <a:bodyPr wrap="square">
            <a:spAutoFit/>
          </a:bodyPr>
          <a:lstStyle/>
          <a:p>
            <a:pPr algn="r"/>
            <a:r>
              <a:rPr lang="de-CH" altLang="de-DE" sz="2000" dirty="0">
                <a:effectLst/>
                <a:latin typeface="Univers LT Std 47 Cn Lt" pitchFamily="34" charset="0"/>
              </a:rPr>
              <a:t>2. Könige 7,3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88640"/>
            <a:ext cx="11593288" cy="2123658"/>
          </a:xfrm>
        </p:spPr>
        <p:txBody>
          <a:bodyPr wrap="square">
            <a:spAutoFit/>
          </a:bodyPr>
          <a:lstStyle/>
          <a:p>
            <a:pPr algn="l"/>
            <a:r>
              <a:rPr lang="de-CH" altLang="de-DE" sz="4400" dirty="0">
                <a:solidFill>
                  <a:schemeClr val="tx1"/>
                </a:solidFill>
                <a:effectLst/>
                <a:latin typeface="Univers LT Std 47 Cn Lt" pitchFamily="34" charset="0"/>
              </a:rPr>
              <a:t>Draussen vor dem Stadttor sassen vier Männer, die den Aussatz hatten. Sie sagten zueinander: »Sollen wir hier sitzen bleiben, bis wir sterben?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979773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384032" y="4437112"/>
            <a:ext cx="4176464" cy="400110"/>
          </a:xfrm>
        </p:spPr>
        <p:txBody>
          <a:bodyPr wrap="square">
            <a:spAutoFit/>
          </a:bodyPr>
          <a:lstStyle/>
          <a:p>
            <a:pPr algn="r"/>
            <a:r>
              <a:rPr lang="de-CH" altLang="de-DE" sz="2000" dirty="0">
                <a:effectLst/>
                <a:latin typeface="Univers LT Std 47 Cn Lt" pitchFamily="34" charset="0"/>
              </a:rPr>
              <a:t>2. Könige 7,4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91344" y="116632"/>
            <a:ext cx="11305256" cy="3477875"/>
          </a:xfrm>
        </p:spPr>
        <p:txBody>
          <a:bodyPr wrap="square">
            <a:spAutoFit/>
          </a:bodyPr>
          <a:lstStyle/>
          <a:p>
            <a:pPr algn="l"/>
            <a:r>
              <a:rPr lang="de-CH" altLang="de-DE" sz="4400" dirty="0">
                <a:solidFill>
                  <a:schemeClr val="tx1"/>
                </a:solidFill>
                <a:effectLst/>
                <a:latin typeface="Univers LT Std 47 Cn Lt" pitchFamily="34" charset="0"/>
              </a:rPr>
              <a:t>In die Stadt zu gehen hat keinen Sinn, dort können wir auch nur verhungern. Gehen wir ins Lager der Syrer! Wenn sie uns am Leben lassen, haben wir Glück gehabt, und wenn nicht – sterben müssen wir sowieso.«</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457062655"/>
      </p:ext>
    </p:extLst>
  </p:cSld>
  <p:clrMapOvr>
    <a:masterClrMapping/>
  </p:clrMapOvr>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965</Words>
  <Application>Microsoft Office PowerPoint</Application>
  <PresentationFormat>Benutzerdefiniert</PresentationFormat>
  <Paragraphs>93</Paragraphs>
  <Slides>33</Slides>
  <Notes>33</Notes>
  <HiddenSlides>0</HiddenSlides>
  <MMClips>0</MMClips>
  <ScaleCrop>false</ScaleCrop>
  <HeadingPairs>
    <vt:vector size="4" baseType="variant">
      <vt:variant>
        <vt:lpstr>Design</vt:lpstr>
      </vt:variant>
      <vt:variant>
        <vt:i4>1</vt:i4>
      </vt:variant>
      <vt:variant>
        <vt:lpstr>Folientitel</vt:lpstr>
      </vt:variant>
      <vt:variant>
        <vt:i4>33</vt:i4>
      </vt:variant>
    </vt:vector>
  </HeadingPairs>
  <TitlesOfParts>
    <vt:vector size="34" baseType="lpstr">
      <vt:lpstr>Designvorlage 'Berggipfel'</vt:lpstr>
      <vt:lpstr>Die göttliche Überraschung</vt:lpstr>
      <vt:lpstr>PowerPoint-Präsentation</vt:lpstr>
      <vt:lpstr>PowerPoint-Präsentation</vt:lpstr>
      <vt:lpstr>«Morgen um diese Zeit sind im Tor von Samaria fünf Kilo Weizenmehl und zehn Kilo Gerstenkörner für ein Silberstück zu kaufen!«</vt:lpstr>
      <vt:lpstr>»Das ist unmöglich, selbst wenn der HERR Fenster in den Himmel machen würde!«</vt:lpstr>
      <vt:lpstr>«Ist für den HERRN irgendetwas unmöglich?»</vt:lpstr>
      <vt:lpstr>«Für Gott ist nichts unmöglich.«</vt:lpstr>
      <vt:lpstr>Draussen vor dem Stadttor sassen vier Männer, die den Aussatz hatten. Sie sagten zueinander: »Sollen wir hier sitzen bleiben, bis wir sterben?</vt:lpstr>
      <vt:lpstr>In die Stadt zu gehen hat keinen Sinn, dort können wir auch nur verhungern. Gehen wir ins Lager der Syrer! Wenn sie uns am Leben lassen, haben wir Glück gehabt, und wenn nicht – sterben müssen wir sowieso.«</vt:lpstr>
      <vt:lpstr>Bei Anbruch der Dunkelheit gingen sie zum syrischen Lager. Aber schon als sie die ersten Zelte erreichten, merkten sie, dass das Lager verlassen war.</vt:lpstr>
      <vt:lpstr>Der HERR hatte die Syrer einen Lärm hören lassen, wie wenn ein grosses Heer mit Pferden und Streitwagen anrückt. Da hatten sie sich gesagt: »Gewiss hat der König von Israel die Könige der Hetiter und die Könige von Ägypten mit ihren Truppen zu Hilfe gerufen; die wollen uns jetzt in den Rücken fallen!«</vt:lpstr>
      <vt:lpstr>Darum hatten sie bei Anbruch der Dunkelheit die Flucht ergriffen und rannten um ihr Leben. Ihre Zelte, ihre Pferde und Esel, das ganze Lager, so wie es war, hatten sie zurückgelassen.</vt:lpstr>
      <vt:lpstr>Die vier Aussätzigen gingen in eines der nächstgelegenen Zelte und assen und tranken sich erst einmal satt. Dann nahmen sie alles Silber und Gold und die Gewänder, die sie in dem Zelt fanden, und versteckten alles ausserhalb des Lagers. Danach gingen sie in ein anderes Zelt, holten auch dort alle Kostbarkeiten heraus, brachten sie weg und versteckten sie.</vt:lpstr>
      <vt:lpstr>Dann aber sagten sie sich: »Das ist nicht recht, was wir da tun. Heute ist ein grosser Tag, wir haben eine gute Nachricht zu überbringen. Wenn wir die auch nur bis morgen für uns behielten, würden wir uns schuldig machen. Kommt, wir gehen in die Stadt, zum Palast des Königs, und melden dort, was geschehen ist!«</vt:lpstr>
      <vt:lpstr>Sie liefen also zur Stadt, riefen die Torwächter und meldeten ihnen: »Wir sind im Lager der Syrer gewesen. Kein Mensch ist mehr dort; keine Menschenstimme war zu hören. Nur die Pferde und Esel stehen angebunden im Lager und die Zelte sind noch völlig in Ordnung.«</vt:lpstr>
      <vt:lpstr>Die Torwächter gaben die Nachricht weiter und man meldete es im Palast des Königs.</vt:lpstr>
      <vt:lpstr>I. Sterben müssen wir sowieso</vt:lpstr>
      <vt:lpstr>»Sollen wir hier sitzen bleiben, bis wir sterben?«</vt:lpstr>
      <vt:lpstr>»Gehen wir ins Lager der Syrer! Wenn sie uns am Leben lassen, haben wir Glück gehabt, und wenn nicht – sterben müssen wir sowieso.«</vt:lpstr>
      <vt:lpstr>«Wir wollen Gewinn und Verlust abwägen, setze du aufs Glauben, wenn du gewinnst, gewinnst du alles, wenn du verlierst, verlierst du nichts. Glaube also, wenn du kannst.»</vt:lpstr>
      <vt:lpstr>«Wer sein Leben retten will, wird es verlieren; wer aber sein Leben um meinetwillen verliert, der wird es retten.»</vt:lpstr>
      <vt:lpstr>II. Reich beschenkt von Gott</vt:lpstr>
      <vt:lpstr>»Der HERR hatte die Syrer einen Lärm hören lassen, wie wenn ein grosses Heer mit Pferden und Streitwagen anrückt. Da hatten sie sich gesagt: ‚Gewiss hat der König von Israel die Könige der Hetiter und die Könige von Ägypten mit ihren Truppen zu Hilfe gerufen; die wollen uns jetzt in den Rücken fallen!‘«</vt:lpstr>
      <vt:lpstr>»Die vier Aussätzigen gingen in eines der nächstgelegenen Zelte und assen und tranken sich erst einmal satt. Dann nahmen sie alles Silber und Gold und die Gewänder, die sie in dem Zelt fanden, und versteckten alles ausserhalb des Lagers. Danach gingen sie in ein anderes Zelt, holten auch dort alle Kostbarkeiten heraus, brachten sie weg und versteckten sie.«</vt:lpstr>
      <vt:lpstr>«Wir alle haben aus der Fülle seines Reichtums Gnade und immer neu Gnade empfangen.»</vt:lpstr>
      <vt:lpstr>«Wenn jemand an mich glaubt, werden aus seinem Inneren, wie es in der Schrift heisst, Ströme von lebendigem Wasser fliessen.«</vt:lpstr>
      <vt:lpstr>«In Christus sind alle Schätze der Weisheit und der Erkenntnis verborgen.»</vt:lpstr>
      <vt:lpstr>III. Wir haben eine gute Nachricht!</vt:lpstr>
      <vt:lpstr>»Das ist nicht recht, was wir da tun. Heute ist ein grosser Tag, wir haben eine gute Nachricht zu überbringen.«</vt:lpstr>
      <vt:lpstr>»Wenn wir diese Nachricht auch nur bis morgen für uns behielten, würden wir uns schuldig machen. Kommt, wir gehen in die Stadt, zum Palast des Königs, und melden dort, was geschehen ist!«</vt:lpstr>
      <vt:lpstr>«Nun ist es aber doch so: Den Herrn anrufen kann man nur, wenn man an ihn glaubt. An ihn glauben kann man nur, wenn man von ihm gehört hat. Von ihm hören kann man nur, wenn jemand da ist, der die Botschaft von ihm verkündet.»</vt:lpstr>
      <vt:lpstr>«Mein Ruhm besteht ja nicht darin, dass ich das Evangelium verkünde. Das ist schliesslich eine Verpflichtung, der ich nicht ausweichen kann – wehe mir, wenn ich sie nicht erfülle!»</vt:lpstr>
      <vt:lpstr>Schlussgedanke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überraschende Wende am Beispiel der Belagerung Samarias - Teil 2/3 - Die göttliche Überraschung - Folien</dc:title>
  <dc:creator>Jürg Birnstiel</dc:creator>
  <cp:lastModifiedBy>Me</cp:lastModifiedBy>
  <cp:revision>897</cp:revision>
  <dcterms:created xsi:type="dcterms:W3CDTF">2013-11-12T15:20:47Z</dcterms:created>
  <dcterms:modified xsi:type="dcterms:W3CDTF">2020-02-04T20:24:41Z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