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1"/>
  </p:notesMasterIdLst>
  <p:handoutMasterIdLst>
    <p:handoutMasterId r:id="rId32"/>
  </p:handoutMasterIdLst>
  <p:sldIdLst>
    <p:sldId id="995" r:id="rId2"/>
    <p:sldId id="1024" r:id="rId3"/>
    <p:sldId id="1025" r:id="rId4"/>
    <p:sldId id="1026" r:id="rId5"/>
    <p:sldId id="896" r:id="rId6"/>
    <p:sldId id="1027" r:id="rId7"/>
    <p:sldId id="1028" r:id="rId8"/>
    <p:sldId id="1029" r:id="rId9"/>
    <p:sldId id="1030" r:id="rId10"/>
    <p:sldId id="1031" r:id="rId11"/>
    <p:sldId id="1032" r:id="rId12"/>
    <p:sldId id="1033" r:id="rId13"/>
    <p:sldId id="1034" r:id="rId14"/>
    <p:sldId id="1035" r:id="rId15"/>
    <p:sldId id="1036" r:id="rId16"/>
    <p:sldId id="1037" r:id="rId17"/>
    <p:sldId id="1038" r:id="rId18"/>
    <p:sldId id="962" r:id="rId19"/>
    <p:sldId id="1039" r:id="rId20"/>
    <p:sldId id="1040" r:id="rId21"/>
    <p:sldId id="1041" r:id="rId22"/>
    <p:sldId id="1042" r:id="rId23"/>
    <p:sldId id="1043" r:id="rId24"/>
    <p:sldId id="1044" r:id="rId25"/>
    <p:sldId id="1045" r:id="rId26"/>
    <p:sldId id="1046" r:id="rId27"/>
    <p:sldId id="259" r:id="rId28"/>
    <p:sldId id="1047" r:id="rId29"/>
    <p:sldId id="1048" r:id="rId30"/>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2" autoAdjust="0"/>
    <p:restoredTop sz="94698" autoAdjust="0"/>
  </p:normalViewPr>
  <p:slideViewPr>
    <p:cSldViewPr>
      <p:cViewPr>
        <p:scale>
          <a:sx n="130" d="100"/>
          <a:sy n="130" d="100"/>
        </p:scale>
        <p:origin x="-1074"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extLst>
      <p:ext uri="{BB962C8B-B14F-4D97-AF65-F5344CB8AC3E}">
        <p14:creationId xmlns:p14="http://schemas.microsoft.com/office/powerpoint/2010/main" val="646694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728416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534391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628156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902982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199220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814119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449023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34749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50088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032439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210665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308642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834832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937366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377556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159518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691167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740091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6845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819485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176160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717574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493232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032814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93157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7000" b="-7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8429" y="306814"/>
            <a:ext cx="8786059" cy="1015663"/>
          </a:xfrm>
        </p:spPr>
        <p:txBody>
          <a:bodyPr wrap="square">
            <a:spAutoFit/>
          </a:bodyPr>
          <a:lstStyle/>
          <a:p>
            <a:pPr algn="l"/>
            <a:r>
              <a:rPr lang="de-CH" altLang="de-DE" sz="6000" dirty="0">
                <a:solidFill>
                  <a:schemeClr val="bg1"/>
                </a:solidFill>
                <a:effectLst/>
                <a:latin typeface="Univers LT Std 47 Cn Lt" pitchFamily="34" charset="0"/>
              </a:rPr>
              <a:t>Gemeinsam werden wir stark</a:t>
            </a:r>
            <a:endParaRPr lang="de-DE" altLang="de-DE" sz="6000" dirty="0">
              <a:solidFill>
                <a:schemeClr val="bg1"/>
              </a:solidFill>
              <a:effectLst/>
              <a:latin typeface="Univers LT Std 47 Cn Lt" pitchFamily="34" charset="0"/>
            </a:endParaRPr>
          </a:p>
        </p:txBody>
      </p:sp>
      <p:sp>
        <p:nvSpPr>
          <p:cNvPr id="409603" name="Rectangle 3"/>
          <p:cNvSpPr>
            <a:spLocks noGrp="1" noChangeArrowheads="1"/>
          </p:cNvSpPr>
          <p:nvPr>
            <p:ph type="subTitle" idx="1"/>
          </p:nvPr>
        </p:nvSpPr>
        <p:spPr>
          <a:xfrm>
            <a:off x="151376" y="3501008"/>
            <a:ext cx="7705939" cy="523220"/>
          </a:xfrm>
        </p:spPr>
        <p:txBody>
          <a:bodyPr wrap="square">
            <a:spAutoFit/>
          </a:bodyPr>
          <a:lstStyle/>
          <a:p>
            <a:pPr algn="l"/>
            <a:r>
              <a:rPr lang="de-DE" altLang="de-DE" sz="2800" dirty="0">
                <a:solidFill>
                  <a:schemeClr val="bg1"/>
                </a:solidFill>
                <a:effectLst/>
                <a:latin typeface="Univers LT Std 47 Cn Lt" pitchFamily="34" charset="0"/>
              </a:rPr>
              <a:t>Reihe: </a:t>
            </a:r>
            <a:r>
              <a:rPr lang="de-CH" altLang="de-DE" sz="2800" dirty="0">
                <a:solidFill>
                  <a:schemeClr val="bg1"/>
                </a:solidFill>
                <a:effectLst/>
                <a:latin typeface="Univers LT Std 47 Cn Lt" pitchFamily="34" charset="0"/>
              </a:rPr>
              <a:t>Die Wichtigkeit christlicher Gemeinschaft</a:t>
            </a:r>
            <a:r>
              <a:rPr lang="de-DE" altLang="de-DE" sz="2800">
                <a:solidFill>
                  <a:schemeClr val="bg1"/>
                </a:solidFill>
                <a:effectLst/>
                <a:latin typeface="Univers LT Std 47 Cn Lt" pitchFamily="34" charset="0"/>
              </a:rPr>
              <a:t> (3/4</a:t>
            </a:r>
            <a:r>
              <a:rPr lang="de-DE" altLang="de-DE" sz="2800" dirty="0">
                <a:solidFill>
                  <a:schemeClr val="bg1"/>
                </a:solidFill>
                <a:effectLst/>
                <a:latin typeface="Univers LT Std 47 Cn Lt" pitchFamily="34" charset="0"/>
              </a:rPr>
              <a:t>)</a:t>
            </a:r>
          </a:p>
        </p:txBody>
      </p:sp>
      <p:sp>
        <p:nvSpPr>
          <p:cNvPr id="4" name="Rectangle 3"/>
          <p:cNvSpPr txBox="1">
            <a:spLocks noChangeArrowheads="1"/>
          </p:cNvSpPr>
          <p:nvPr/>
        </p:nvSpPr>
        <p:spPr bwMode="auto">
          <a:xfrm>
            <a:off x="2483768" y="1541057"/>
            <a:ext cx="633670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4000" kern="0" dirty="0">
                <a:solidFill>
                  <a:schemeClr val="bg1"/>
                </a:solidFill>
                <a:effectLst/>
                <a:latin typeface="Univers LT Std 47 Cn Lt" pitchFamily="34" charset="0"/>
              </a:rPr>
              <a:t>Epheser-Brief 4,11-14</a:t>
            </a:r>
          </a:p>
        </p:txBody>
      </p:sp>
    </p:spTree>
    <p:extLst>
      <p:ext uri="{BB962C8B-B14F-4D97-AF65-F5344CB8AC3E}">
        <p14:creationId xmlns:p14="http://schemas.microsoft.com/office/powerpoint/2010/main" val="2191759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07504" y="188640"/>
            <a:ext cx="8208912" cy="2308324"/>
          </a:xfrm>
        </p:spPr>
        <p:txBody>
          <a:bodyPr wrap="square">
            <a:spAutoFit/>
          </a:bodyPr>
          <a:lstStyle/>
          <a:p>
            <a:pPr algn="l"/>
            <a:r>
              <a:rPr lang="de-CH" altLang="de-DE" sz="3600" dirty="0">
                <a:solidFill>
                  <a:schemeClr val="bg1"/>
                </a:solidFill>
                <a:effectLst/>
                <a:latin typeface="Univers LT Std 47 Cn Lt" pitchFamily="34" charset="0"/>
              </a:rPr>
              <a:t>„Jerusalem hatte eine grosse und hohe Mauer und hatte zwölf Tore und auf den Toren zwölf Engel und Namen darauf geschrieben, nämlich die Namen der zwölf Stämme der Israeliten.“</a:t>
            </a:r>
            <a:endParaRPr lang="de-DE" altLang="de-DE" sz="3600" dirty="0">
              <a:solidFill>
                <a:schemeClr val="bg1"/>
              </a:solidFill>
              <a:effectLst/>
              <a:latin typeface="Univers LT Std 47 Cn Lt" pitchFamily="34" charset="0"/>
            </a:endParaRP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5148064" y="3645024"/>
            <a:ext cx="324036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solidFill>
                  <a:schemeClr val="bg1"/>
                </a:solidFill>
                <a:effectLst/>
                <a:latin typeface="Univers LT Std 47 Cn Lt" pitchFamily="34" charset="0"/>
              </a:rPr>
              <a:t>Offenbarung 21,12</a:t>
            </a:r>
          </a:p>
        </p:txBody>
      </p:sp>
    </p:spTree>
    <p:extLst>
      <p:ext uri="{BB962C8B-B14F-4D97-AF65-F5344CB8AC3E}">
        <p14:creationId xmlns:p14="http://schemas.microsoft.com/office/powerpoint/2010/main" val="3776955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07504" y="465639"/>
            <a:ext cx="8208912" cy="1754326"/>
          </a:xfrm>
        </p:spPr>
        <p:txBody>
          <a:bodyPr wrap="square">
            <a:spAutoFit/>
          </a:bodyPr>
          <a:lstStyle/>
          <a:p>
            <a:pPr algn="l"/>
            <a:r>
              <a:rPr lang="de-CH" altLang="de-DE" sz="3600" dirty="0">
                <a:solidFill>
                  <a:schemeClr val="bg1"/>
                </a:solidFill>
                <a:effectLst/>
                <a:latin typeface="Univers LT Std 47 Cn Lt" pitchFamily="34" charset="0"/>
              </a:rPr>
              <a:t>„Die Mauer der Stadt hatte zwölf Grundsteine und auf ihnen die zwölf Namen der zwölf Apostel des Lammes.“</a:t>
            </a:r>
            <a:endParaRPr lang="de-DE" altLang="de-DE" sz="3600" dirty="0">
              <a:solidFill>
                <a:schemeClr val="bg1"/>
              </a:solidFill>
              <a:effectLst/>
              <a:latin typeface="Univers LT Std 47 Cn Lt" pitchFamily="34" charset="0"/>
            </a:endParaRP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5148064" y="3645024"/>
            <a:ext cx="324036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solidFill>
                  <a:schemeClr val="bg1"/>
                </a:solidFill>
                <a:effectLst/>
                <a:latin typeface="Univers LT Std 47 Cn Lt" pitchFamily="34" charset="0"/>
              </a:rPr>
              <a:t>Offenbarung 21,14</a:t>
            </a:r>
          </a:p>
        </p:txBody>
      </p:sp>
    </p:spTree>
    <p:extLst>
      <p:ext uri="{BB962C8B-B14F-4D97-AF65-F5344CB8AC3E}">
        <p14:creationId xmlns:p14="http://schemas.microsoft.com/office/powerpoint/2010/main" val="290898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07504" y="260648"/>
            <a:ext cx="7632848" cy="1200329"/>
          </a:xfrm>
        </p:spPr>
        <p:txBody>
          <a:bodyPr wrap="square">
            <a:spAutoFit/>
          </a:bodyPr>
          <a:lstStyle/>
          <a:p>
            <a:pPr algn="l"/>
            <a:r>
              <a:rPr lang="de-CH" altLang="de-DE" sz="3600" dirty="0">
                <a:solidFill>
                  <a:schemeClr val="bg1"/>
                </a:solidFill>
                <a:effectLst/>
                <a:latin typeface="Univers LT Std 47 Cn Lt" pitchFamily="34" charset="0"/>
              </a:rPr>
              <a:t>„Jesus setzte einige als Evangelisten,</a:t>
            </a:r>
            <a:br>
              <a:rPr lang="de-CH" altLang="de-DE" sz="3600" dirty="0">
                <a:solidFill>
                  <a:schemeClr val="bg1"/>
                </a:solidFill>
                <a:effectLst/>
                <a:latin typeface="Univers LT Std 47 Cn Lt" pitchFamily="34" charset="0"/>
              </a:rPr>
            </a:br>
            <a:r>
              <a:rPr lang="de-CH" altLang="de-DE" sz="3600" dirty="0">
                <a:solidFill>
                  <a:schemeClr val="bg1"/>
                </a:solidFill>
                <a:effectLst/>
                <a:latin typeface="Univers LT Std 47 Cn Lt" pitchFamily="34" charset="0"/>
              </a:rPr>
              <a:t>einige als Hirten und Lehrer ein.“</a:t>
            </a:r>
            <a:endParaRPr lang="de-DE" altLang="de-DE" sz="3600" dirty="0">
              <a:solidFill>
                <a:schemeClr val="bg1"/>
              </a:solidFill>
              <a:effectLst/>
              <a:latin typeface="Univers LT Std 47 Cn Lt" pitchFamily="34" charset="0"/>
            </a:endParaRP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228184" y="3645024"/>
            <a:ext cx="216024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solidFill>
                  <a:schemeClr val="bg1"/>
                </a:solidFill>
                <a:effectLst/>
                <a:latin typeface="Univers LT Std 47 Cn Lt" pitchFamily="34" charset="0"/>
              </a:rPr>
              <a:t>Epheser-Brief 4,11</a:t>
            </a:r>
          </a:p>
        </p:txBody>
      </p:sp>
    </p:spTree>
    <p:extLst>
      <p:ext uri="{BB962C8B-B14F-4D97-AF65-F5344CB8AC3E}">
        <p14:creationId xmlns:p14="http://schemas.microsoft.com/office/powerpoint/2010/main" val="16954531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07504" y="188640"/>
            <a:ext cx="8712968" cy="2308324"/>
          </a:xfrm>
        </p:spPr>
        <p:txBody>
          <a:bodyPr wrap="square">
            <a:spAutoFit/>
          </a:bodyPr>
          <a:lstStyle/>
          <a:p>
            <a:pPr algn="l"/>
            <a:r>
              <a:rPr lang="de-CH" altLang="de-DE" sz="3600" dirty="0">
                <a:solidFill>
                  <a:schemeClr val="bg1"/>
                </a:solidFill>
                <a:effectLst/>
                <a:latin typeface="Univers LT Std 47 Cn Lt" pitchFamily="34" charset="0"/>
              </a:rPr>
              <a:t>„Habt nun acht auf euch selbst und auf die ganze Herde, in der euch der Heilige Geist eingesetzt hat zu Bischöfen, zu weiden die Gemeinde Gottes, die er durch sein eigenes Blut erworben hat.“</a:t>
            </a:r>
            <a:endParaRPr lang="de-DE" altLang="de-DE" sz="3600" dirty="0">
              <a:solidFill>
                <a:schemeClr val="bg1"/>
              </a:solidFill>
              <a:effectLst/>
              <a:latin typeface="Univers LT Std 47 Cn Lt" pitchFamily="34" charset="0"/>
            </a:endParaRP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5148064" y="3645024"/>
            <a:ext cx="324036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solidFill>
                  <a:schemeClr val="bg1"/>
                </a:solidFill>
                <a:effectLst/>
                <a:latin typeface="Univers LT Std 47 Cn Lt" pitchFamily="34" charset="0"/>
              </a:rPr>
              <a:t>Apostelgeschichte 20,28</a:t>
            </a:r>
          </a:p>
        </p:txBody>
      </p:sp>
    </p:spTree>
    <p:extLst>
      <p:ext uri="{BB962C8B-B14F-4D97-AF65-F5344CB8AC3E}">
        <p14:creationId xmlns:p14="http://schemas.microsoft.com/office/powerpoint/2010/main" val="26975352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07504" y="188640"/>
            <a:ext cx="8856984" cy="2308324"/>
          </a:xfrm>
        </p:spPr>
        <p:txBody>
          <a:bodyPr wrap="square">
            <a:spAutoFit/>
          </a:bodyPr>
          <a:lstStyle/>
          <a:p>
            <a:pPr algn="l"/>
            <a:r>
              <a:rPr lang="de-CH" altLang="de-DE" sz="3600" dirty="0">
                <a:solidFill>
                  <a:schemeClr val="bg1"/>
                </a:solidFill>
                <a:effectLst/>
                <a:latin typeface="Univers LT Std 47 Cn Lt" pitchFamily="34" charset="0"/>
              </a:rPr>
              <a:t>„Sie haben die Aufgabe, diejenigen, die zu Gottes heiligem Volk gehören, für ihren Dienst auszurüsten, damit die Gemeinde, der Leib von Christus, aufgebaut wird.“</a:t>
            </a:r>
            <a:endParaRPr lang="de-DE" altLang="de-DE" sz="3600" dirty="0">
              <a:solidFill>
                <a:schemeClr val="bg1"/>
              </a:solidFill>
              <a:effectLst/>
              <a:latin typeface="Univers LT Std 47 Cn Lt" pitchFamily="34" charset="0"/>
            </a:endParaRP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228184" y="3645024"/>
            <a:ext cx="216024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solidFill>
                  <a:schemeClr val="bg1"/>
                </a:solidFill>
                <a:effectLst/>
                <a:latin typeface="Univers LT Std 47 Cn Lt" pitchFamily="34" charset="0"/>
              </a:rPr>
              <a:t>Epheser-Brief 4,12</a:t>
            </a:r>
          </a:p>
        </p:txBody>
      </p:sp>
    </p:spTree>
    <p:extLst>
      <p:ext uri="{BB962C8B-B14F-4D97-AF65-F5344CB8AC3E}">
        <p14:creationId xmlns:p14="http://schemas.microsoft.com/office/powerpoint/2010/main" val="25271515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07504" y="188640"/>
            <a:ext cx="8208912" cy="2308324"/>
          </a:xfrm>
        </p:spPr>
        <p:txBody>
          <a:bodyPr wrap="square">
            <a:spAutoFit/>
          </a:bodyPr>
          <a:lstStyle/>
          <a:p>
            <a:pPr algn="l"/>
            <a:r>
              <a:rPr lang="de-CH" altLang="de-DE" sz="3600" dirty="0">
                <a:solidFill>
                  <a:schemeClr val="bg1"/>
                </a:solidFill>
                <a:effectLst/>
                <a:latin typeface="Univers LT Std 47 Cn Lt" pitchFamily="34" charset="0"/>
              </a:rPr>
              <a:t>„Jesus ist deshalb für alle gestorben, damit die, die leben, nicht länger für sich selbst leben, sondern für den, der für sie gestorben und zu neuem Leben erweckt worden ist.“</a:t>
            </a:r>
            <a:endParaRPr lang="de-DE" altLang="de-DE" sz="3600" dirty="0">
              <a:solidFill>
                <a:schemeClr val="bg1"/>
              </a:solidFill>
              <a:effectLst/>
              <a:latin typeface="Univers LT Std 47 Cn Lt" pitchFamily="34" charset="0"/>
            </a:endParaRP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5292080" y="3645024"/>
            <a:ext cx="309634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solidFill>
                  <a:schemeClr val="bg1"/>
                </a:solidFill>
                <a:effectLst/>
                <a:latin typeface="Univers LT Std 47 Cn Lt" pitchFamily="34" charset="0"/>
              </a:rPr>
              <a:t>2.Korinther-Brief 5,15</a:t>
            </a:r>
          </a:p>
        </p:txBody>
      </p:sp>
    </p:spTree>
    <p:extLst>
      <p:ext uri="{BB962C8B-B14F-4D97-AF65-F5344CB8AC3E}">
        <p14:creationId xmlns:p14="http://schemas.microsoft.com/office/powerpoint/2010/main" val="24812065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07504" y="116632"/>
            <a:ext cx="8892381" cy="3416320"/>
          </a:xfrm>
        </p:spPr>
        <p:txBody>
          <a:bodyPr wrap="square">
            <a:spAutoFit/>
          </a:bodyPr>
          <a:lstStyle/>
          <a:p>
            <a:pPr algn="l"/>
            <a:r>
              <a:rPr lang="de-CH" altLang="de-DE" sz="3600" dirty="0">
                <a:solidFill>
                  <a:schemeClr val="bg1"/>
                </a:solidFill>
                <a:effectLst/>
                <a:latin typeface="Univers LT Std 47 Cn Lt" pitchFamily="34" charset="0"/>
              </a:rPr>
              <a:t>„Jesus ist es ja, der sich selbst für uns hingegeben hat, um uns von einem Leben der Auflehnung gegen Gottes Ordnungen loszukaufen und von aller Schuld zu reinigen und uns auf diese Weise zu seinem Volk zu machen, zu einem Volk, das ihm allein gehört und das sich voll Eifer bemüht, Gutes zu tun.“</a:t>
            </a:r>
            <a:endParaRPr lang="de-DE" altLang="de-DE" sz="3600" dirty="0">
              <a:solidFill>
                <a:schemeClr val="bg1"/>
              </a:solidFill>
              <a:effectLst/>
              <a:latin typeface="Univers LT Std 47 Cn Lt" pitchFamily="34" charset="0"/>
            </a:endParaRP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5292080" y="3645024"/>
            <a:ext cx="309634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solidFill>
                  <a:schemeClr val="bg1"/>
                </a:solidFill>
                <a:effectLst/>
                <a:latin typeface="Univers LT Std 47 Cn Lt" pitchFamily="34" charset="0"/>
              </a:rPr>
              <a:t>Titus-Brief 2,14</a:t>
            </a:r>
          </a:p>
        </p:txBody>
      </p:sp>
    </p:spTree>
    <p:extLst>
      <p:ext uri="{BB962C8B-B14F-4D97-AF65-F5344CB8AC3E}">
        <p14:creationId xmlns:p14="http://schemas.microsoft.com/office/powerpoint/2010/main" val="38342384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47924" y="116632"/>
            <a:ext cx="8208912" cy="2862322"/>
          </a:xfrm>
        </p:spPr>
        <p:txBody>
          <a:bodyPr wrap="square">
            <a:spAutoFit/>
          </a:bodyPr>
          <a:lstStyle/>
          <a:p>
            <a:pPr algn="l"/>
            <a:r>
              <a:rPr lang="de-CH" altLang="de-DE" sz="3600" dirty="0">
                <a:solidFill>
                  <a:schemeClr val="bg1"/>
                </a:solidFill>
                <a:effectLst/>
                <a:latin typeface="Univers LT Std 47 Cn Lt" pitchFamily="34" charset="0"/>
              </a:rPr>
              <a:t>„Jeder soll den anderen mit der Gabe dienen, die er von Gott bekommen hat. Wenn ihr das tut, erweist ihr euch als gute Verwalter der Gnade, die Gott uns in so vielfältiger Weise schenkt.“</a:t>
            </a:r>
            <a:endParaRPr lang="de-DE" altLang="de-DE" sz="3600" dirty="0">
              <a:solidFill>
                <a:schemeClr val="bg1"/>
              </a:solidFill>
              <a:effectLst/>
              <a:latin typeface="Univers LT Std 47 Cn Lt" pitchFamily="34" charset="0"/>
            </a:endParaRP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5292080" y="3645024"/>
            <a:ext cx="309634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solidFill>
                  <a:schemeClr val="bg1"/>
                </a:solidFill>
                <a:effectLst/>
                <a:latin typeface="Univers LT Std 47 Cn Lt" pitchFamily="34" charset="0"/>
              </a:rPr>
              <a:t>1.Petrus-Brief 4,10</a:t>
            </a:r>
          </a:p>
        </p:txBody>
      </p:sp>
    </p:spTree>
    <p:extLst>
      <p:ext uri="{BB962C8B-B14F-4D97-AF65-F5344CB8AC3E}">
        <p14:creationId xmlns:p14="http://schemas.microsoft.com/office/powerpoint/2010/main" val="33266330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476672"/>
            <a:ext cx="8640960" cy="830997"/>
          </a:xfrm>
        </p:spPr>
        <p:txBody>
          <a:bodyPr wrap="square">
            <a:spAutoFit/>
          </a:bodyPr>
          <a:lstStyle/>
          <a:p>
            <a:pPr algn="l"/>
            <a:r>
              <a:rPr lang="de-DE" altLang="de-DE" sz="4800" dirty="0">
                <a:solidFill>
                  <a:schemeClr val="bg1"/>
                </a:solidFill>
                <a:effectLst/>
                <a:latin typeface="Univers LT Std 47 Cn Lt" pitchFamily="34" charset="0"/>
              </a:rPr>
              <a:t>II. Christen sollten erwachsen werden </a:t>
            </a:r>
          </a:p>
        </p:txBody>
      </p:sp>
    </p:spTree>
    <p:extLst>
      <p:ext uri="{BB962C8B-B14F-4D97-AF65-F5344CB8AC3E}">
        <p14:creationId xmlns:p14="http://schemas.microsoft.com/office/powerpoint/2010/main" val="25920462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07504" y="116632"/>
            <a:ext cx="7992888" cy="2862322"/>
          </a:xfrm>
        </p:spPr>
        <p:txBody>
          <a:bodyPr wrap="square">
            <a:spAutoFit/>
          </a:bodyPr>
          <a:lstStyle/>
          <a:p>
            <a:pPr algn="l"/>
            <a:r>
              <a:rPr lang="de-CH" altLang="de-DE" sz="3600" dirty="0">
                <a:solidFill>
                  <a:schemeClr val="bg1"/>
                </a:solidFill>
                <a:effectLst/>
                <a:latin typeface="Univers LT Std 47 Cn Lt" pitchFamily="34" charset="0"/>
              </a:rPr>
              <a:t>„Das soll dazu führen, dass wir alle in unserem Glauben und in unserer Kenntnis von Gottes Sohn zur vollen Einheit gelangen und dass wir eine Reife erreichen, deren Massstab Christus selbst ist in seiner ganzen Fülle.“</a:t>
            </a:r>
            <a:endParaRPr lang="de-DE" altLang="de-DE" sz="3600" dirty="0">
              <a:solidFill>
                <a:schemeClr val="bg1"/>
              </a:solidFill>
              <a:effectLst/>
              <a:latin typeface="Univers LT Std 47 Cn Lt" pitchFamily="34" charset="0"/>
            </a:endParaRP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228184" y="3645024"/>
            <a:ext cx="216024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solidFill>
                  <a:schemeClr val="bg1"/>
                </a:solidFill>
                <a:effectLst/>
                <a:latin typeface="Univers LT Std 47 Cn Lt" pitchFamily="34" charset="0"/>
              </a:rPr>
              <a:t>Epheser-Brief 4,13</a:t>
            </a:r>
          </a:p>
        </p:txBody>
      </p:sp>
    </p:spTree>
    <p:extLst>
      <p:ext uri="{BB962C8B-B14F-4D97-AF65-F5344CB8AC3E}">
        <p14:creationId xmlns:p14="http://schemas.microsoft.com/office/powerpoint/2010/main" val="878094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07504" y="116632"/>
            <a:ext cx="8856984" cy="3416320"/>
          </a:xfrm>
        </p:spPr>
        <p:txBody>
          <a:bodyPr wrap="square">
            <a:spAutoFit/>
          </a:bodyPr>
          <a:lstStyle/>
          <a:p>
            <a:pPr algn="l"/>
            <a:r>
              <a:rPr lang="de-CH" altLang="de-DE" sz="3600" dirty="0">
                <a:solidFill>
                  <a:schemeClr val="bg1"/>
                </a:solidFill>
                <a:effectLst/>
                <a:latin typeface="Univers LT Std 47 Cn Lt" pitchFamily="34" charset="0"/>
              </a:rPr>
              <a:t>Jesus hat einige als Apostel eingesetzt, einige als Propheten, einige als Evangelisten, einige als Hirten und Lehrer. Sie haben die Aufgabe, diejenigen, die zu Gottes heiligem Volk gehören, für ihren Dienst auszurüsten, damit die Gemeinde, der Leib von Christus, aufgebaut wird.</a:t>
            </a:r>
            <a:endParaRPr lang="de-DE" altLang="de-DE" sz="3600" dirty="0">
              <a:solidFill>
                <a:schemeClr val="bg1"/>
              </a:solidFill>
              <a:effectLst/>
              <a:latin typeface="Univers LT Std 47 Cn Lt" pitchFamily="34" charset="0"/>
            </a:endParaRP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5868144" y="3645024"/>
            <a:ext cx="252028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solidFill>
                  <a:schemeClr val="bg1"/>
                </a:solidFill>
                <a:effectLst/>
                <a:latin typeface="Univers LT Std 47 Cn Lt" pitchFamily="34" charset="0"/>
              </a:rPr>
              <a:t>Epheser-Brief 4,11-12</a:t>
            </a:r>
          </a:p>
        </p:txBody>
      </p:sp>
    </p:spTree>
    <p:extLst>
      <p:ext uri="{BB962C8B-B14F-4D97-AF65-F5344CB8AC3E}">
        <p14:creationId xmlns:p14="http://schemas.microsoft.com/office/powerpoint/2010/main" val="18304146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51520" y="947628"/>
            <a:ext cx="7992888" cy="1200329"/>
          </a:xfrm>
        </p:spPr>
        <p:txBody>
          <a:bodyPr wrap="square">
            <a:spAutoFit/>
          </a:bodyPr>
          <a:lstStyle/>
          <a:p>
            <a:pPr algn="l"/>
            <a:r>
              <a:rPr lang="de-CH" altLang="de-DE" sz="7200" dirty="0">
                <a:solidFill>
                  <a:schemeClr val="bg1"/>
                </a:solidFill>
                <a:effectLst/>
                <a:latin typeface="Univers LT Std 47 Cn Lt" pitchFamily="34" charset="0"/>
              </a:rPr>
              <a:t>„vollendete Mann.“</a:t>
            </a:r>
            <a:endParaRPr lang="de-DE" altLang="de-DE" sz="7200" dirty="0">
              <a:solidFill>
                <a:schemeClr val="bg1"/>
              </a:solidFill>
              <a:effectLst/>
              <a:latin typeface="Univers LT Std 47 Cn Lt" pitchFamily="34" charset="0"/>
            </a:endParaRP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228184" y="3645024"/>
            <a:ext cx="216024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solidFill>
                  <a:schemeClr val="bg1"/>
                </a:solidFill>
                <a:effectLst/>
                <a:latin typeface="Univers LT Std 47 Cn Lt" pitchFamily="34" charset="0"/>
              </a:rPr>
              <a:t>Epheser-Brief 4,13</a:t>
            </a:r>
          </a:p>
        </p:txBody>
      </p:sp>
    </p:spTree>
    <p:extLst>
      <p:ext uri="{BB962C8B-B14F-4D97-AF65-F5344CB8AC3E}">
        <p14:creationId xmlns:p14="http://schemas.microsoft.com/office/powerpoint/2010/main" val="27255234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5496" y="116632"/>
            <a:ext cx="9001000" cy="3046988"/>
          </a:xfrm>
        </p:spPr>
        <p:txBody>
          <a:bodyPr wrap="square">
            <a:spAutoFit/>
          </a:bodyPr>
          <a:lstStyle/>
          <a:p>
            <a:pPr algn="l"/>
            <a:r>
              <a:rPr lang="de-CH" altLang="de-DE" sz="3200" dirty="0">
                <a:solidFill>
                  <a:schemeClr val="bg1"/>
                </a:solidFill>
                <a:effectLst/>
                <a:latin typeface="Univers LT Std 47 Cn Lt" pitchFamily="34" charset="0"/>
              </a:rPr>
              <a:t>„Denn wir sollen keine unmündigen Kinder mehr sein; wir dürfen uns nicht mehr durch jede beliebige Lehre vom Kurs abbringen lassen wie ein Schiff, das von Wind und Wellen hin und her geworfen wird, und dürfen nicht mehr auf die Täuschungsmanöver betrügerischer Menschen hereinfallen, die uns mit ihrem falschen Spiel in die Irre führen wollen.“</a:t>
            </a:r>
            <a:endParaRPr lang="de-DE" altLang="de-DE" sz="3200" dirty="0">
              <a:solidFill>
                <a:schemeClr val="bg1"/>
              </a:solidFill>
              <a:effectLst/>
              <a:latin typeface="Univers LT Std 47 Cn Lt" pitchFamily="34" charset="0"/>
            </a:endParaRP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228184" y="3645024"/>
            <a:ext cx="216024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solidFill>
                  <a:schemeClr val="bg1"/>
                </a:solidFill>
                <a:effectLst/>
                <a:latin typeface="Univers LT Std 47 Cn Lt" pitchFamily="34" charset="0"/>
              </a:rPr>
              <a:t>Epheser-Brief 4,14</a:t>
            </a:r>
          </a:p>
        </p:txBody>
      </p:sp>
    </p:spTree>
    <p:extLst>
      <p:ext uri="{BB962C8B-B14F-4D97-AF65-F5344CB8AC3E}">
        <p14:creationId xmlns:p14="http://schemas.microsoft.com/office/powerpoint/2010/main" val="9089547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07504" y="188640"/>
            <a:ext cx="8856984" cy="2862322"/>
          </a:xfrm>
        </p:spPr>
        <p:txBody>
          <a:bodyPr wrap="square">
            <a:spAutoFit/>
          </a:bodyPr>
          <a:lstStyle/>
          <a:p>
            <a:pPr algn="l"/>
            <a:r>
              <a:rPr lang="de-CH" altLang="de-DE" sz="3600" dirty="0">
                <a:solidFill>
                  <a:schemeClr val="bg1"/>
                </a:solidFill>
                <a:effectLst/>
                <a:latin typeface="Univers LT Std 47 Cn Lt" pitchFamily="34" charset="0"/>
              </a:rPr>
              <a:t>„Ich wundere mich, wie schnell ihr euch von dem abwendet, der euch zum Glauben gerufen hat! Durch Christus hat er euch seine Gnade erwiesen, und ihr kehrt ihm den Rücken und wendet euch einem anderen Evangelium zu.“</a:t>
            </a:r>
            <a:endParaRPr lang="de-DE" altLang="de-DE" sz="3600" dirty="0">
              <a:solidFill>
                <a:schemeClr val="bg1"/>
              </a:solidFill>
              <a:effectLst/>
              <a:latin typeface="Univers LT Std 47 Cn Lt" pitchFamily="34" charset="0"/>
            </a:endParaRP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228184" y="3645024"/>
            <a:ext cx="216024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solidFill>
                  <a:schemeClr val="bg1"/>
                </a:solidFill>
                <a:effectLst/>
                <a:latin typeface="Univers LT Std 47 Cn Lt" pitchFamily="34" charset="0"/>
              </a:rPr>
              <a:t>Galater-Brief 1,6</a:t>
            </a:r>
          </a:p>
        </p:txBody>
      </p:sp>
    </p:spTree>
    <p:extLst>
      <p:ext uri="{BB962C8B-B14F-4D97-AF65-F5344CB8AC3E}">
        <p14:creationId xmlns:p14="http://schemas.microsoft.com/office/powerpoint/2010/main" val="26271725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79512" y="116632"/>
            <a:ext cx="8856984" cy="3416320"/>
          </a:xfrm>
        </p:spPr>
        <p:txBody>
          <a:bodyPr wrap="square">
            <a:spAutoFit/>
          </a:bodyPr>
          <a:lstStyle/>
          <a:p>
            <a:pPr algn="l"/>
            <a:r>
              <a:rPr lang="de-CH" altLang="de-DE" sz="3600" dirty="0">
                <a:solidFill>
                  <a:schemeClr val="bg1"/>
                </a:solidFill>
                <a:effectLst/>
                <a:latin typeface="Univers LT Std 47 Cn Lt" pitchFamily="34" charset="0"/>
              </a:rPr>
              <a:t>„Ich fürchte, es könnte euch gehen wie Eva.</a:t>
            </a:r>
            <a:br>
              <a:rPr lang="de-CH" altLang="de-DE" sz="3600" dirty="0">
                <a:solidFill>
                  <a:schemeClr val="bg1"/>
                </a:solidFill>
                <a:effectLst/>
                <a:latin typeface="Univers LT Std 47 Cn Lt" pitchFamily="34" charset="0"/>
              </a:rPr>
            </a:br>
            <a:r>
              <a:rPr lang="de-CH" altLang="de-DE" sz="3600" dirty="0">
                <a:solidFill>
                  <a:schemeClr val="bg1"/>
                </a:solidFill>
                <a:effectLst/>
                <a:latin typeface="Univers LT Std 47 Cn Lt" pitchFamily="34" charset="0"/>
              </a:rPr>
              <a:t>Eva wurde auf hinterlistige Weise von der Schlange verführt, und genauso könnten auch eure Gedanken unter einen verhängnisvollen Einfluss geraten, sodass die Aufrichtigkeit und Reinheit eurer Beziehung zu Christus verloren gehen.“</a:t>
            </a:r>
            <a:endParaRPr lang="de-DE" altLang="de-DE" sz="3600" dirty="0">
              <a:solidFill>
                <a:schemeClr val="bg1"/>
              </a:solidFill>
              <a:effectLst/>
              <a:latin typeface="Univers LT Std 47 Cn Lt" pitchFamily="34" charset="0"/>
            </a:endParaRP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5364088" y="3645024"/>
            <a:ext cx="302433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solidFill>
                  <a:schemeClr val="bg1"/>
                </a:solidFill>
                <a:effectLst/>
                <a:latin typeface="Univers LT Std 47 Cn Lt" pitchFamily="34" charset="0"/>
              </a:rPr>
              <a:t>2.Korinther-Brief 11,3</a:t>
            </a:r>
          </a:p>
        </p:txBody>
      </p:sp>
    </p:spTree>
    <p:extLst>
      <p:ext uri="{BB962C8B-B14F-4D97-AF65-F5344CB8AC3E}">
        <p14:creationId xmlns:p14="http://schemas.microsoft.com/office/powerpoint/2010/main" val="25355145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79512" y="55077"/>
            <a:ext cx="8856984" cy="3539430"/>
          </a:xfrm>
        </p:spPr>
        <p:txBody>
          <a:bodyPr wrap="square">
            <a:spAutoFit/>
          </a:bodyPr>
          <a:lstStyle/>
          <a:p>
            <a:pPr algn="l"/>
            <a:r>
              <a:rPr lang="de-CH" altLang="de-DE" sz="3200" dirty="0">
                <a:solidFill>
                  <a:schemeClr val="bg1"/>
                </a:solidFill>
                <a:effectLst/>
                <a:latin typeface="Univers LT Std 47 Cn Lt" pitchFamily="34" charset="0"/>
              </a:rPr>
              <a:t>„Wenn nämlich jemand kommt und euch einen anderen Jesus verkündet als den, den wir verkündet haben, dann lasst ihr euch das nur allzu gern gefallen. Ihr findet nichts dabei, euch einem anderen Geist zu öffnen als dem, den ihr durch uns bekommen habt, oder ein anderes Evangelium anzunehmen als das, das ihr von uns angenommen habt.“</a:t>
            </a:r>
            <a:endParaRPr lang="de-DE" altLang="de-DE" sz="3200" dirty="0">
              <a:solidFill>
                <a:schemeClr val="bg1"/>
              </a:solidFill>
              <a:effectLst/>
              <a:latin typeface="Univers LT Std 47 Cn Lt" pitchFamily="34" charset="0"/>
            </a:endParaRP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5364088" y="3645024"/>
            <a:ext cx="302433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solidFill>
                  <a:schemeClr val="bg1"/>
                </a:solidFill>
                <a:effectLst/>
                <a:latin typeface="Univers LT Std 47 Cn Lt" pitchFamily="34" charset="0"/>
              </a:rPr>
              <a:t>2.Korinther-Brief 11,4</a:t>
            </a:r>
          </a:p>
        </p:txBody>
      </p:sp>
    </p:spTree>
    <p:extLst>
      <p:ext uri="{BB962C8B-B14F-4D97-AF65-F5344CB8AC3E}">
        <p14:creationId xmlns:p14="http://schemas.microsoft.com/office/powerpoint/2010/main" val="34124771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07504" y="116632"/>
            <a:ext cx="8208912" cy="2554545"/>
          </a:xfrm>
        </p:spPr>
        <p:txBody>
          <a:bodyPr wrap="square">
            <a:spAutoFit/>
          </a:bodyPr>
          <a:lstStyle/>
          <a:p>
            <a:pPr algn="l"/>
            <a:r>
              <a:rPr lang="de-CH" altLang="de-DE" sz="3200" dirty="0">
                <a:solidFill>
                  <a:schemeClr val="bg1"/>
                </a:solidFill>
                <a:effectLst/>
                <a:latin typeface="Univers LT Std 47 Cn Lt" pitchFamily="34" charset="0"/>
              </a:rPr>
              <a:t>„Eigentlich müsstet ihr längst in der Lage sein, andere zu unterrichten; stattdessen braucht ihr selbst wieder jemand, der euch die grundlegenden Wahrheiten der Botschaft Gottes lehrt. Ihr habt sozusagen wieder Milch nötig statt fester Nahrung.“</a:t>
            </a:r>
            <a:endParaRPr lang="de-DE" altLang="de-DE" sz="3200" dirty="0">
              <a:solidFill>
                <a:schemeClr val="bg1"/>
              </a:solidFill>
              <a:effectLst/>
              <a:latin typeface="Univers LT Std 47 Cn Lt" pitchFamily="34" charset="0"/>
            </a:endParaRP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5364088" y="3645024"/>
            <a:ext cx="302433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solidFill>
                  <a:schemeClr val="bg1"/>
                </a:solidFill>
                <a:effectLst/>
                <a:latin typeface="Univers LT Std 47 Cn Lt" pitchFamily="34" charset="0"/>
              </a:rPr>
              <a:t>Hebräer 5,12</a:t>
            </a:r>
          </a:p>
        </p:txBody>
      </p:sp>
    </p:spTree>
    <p:extLst>
      <p:ext uri="{BB962C8B-B14F-4D97-AF65-F5344CB8AC3E}">
        <p14:creationId xmlns:p14="http://schemas.microsoft.com/office/powerpoint/2010/main" val="38207991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07504" y="332656"/>
            <a:ext cx="8208912" cy="1569660"/>
          </a:xfrm>
        </p:spPr>
        <p:txBody>
          <a:bodyPr wrap="square">
            <a:spAutoFit/>
          </a:bodyPr>
          <a:lstStyle/>
          <a:p>
            <a:pPr algn="l"/>
            <a:r>
              <a:rPr lang="de-CH" altLang="de-DE" sz="3200" dirty="0">
                <a:solidFill>
                  <a:schemeClr val="bg1"/>
                </a:solidFill>
                <a:effectLst/>
                <a:latin typeface="Univers LT Std 47 Cn Lt" pitchFamily="34" charset="0"/>
              </a:rPr>
              <a:t>„Wer nur Milch verträgt, ist ein Kind und hat noch nicht die nötige Erfahrung, um sein Leben so zu gestalten, wie es nach Gottes Wort richtig ist.“</a:t>
            </a:r>
            <a:endParaRPr lang="de-DE" altLang="de-DE" sz="3200" dirty="0">
              <a:solidFill>
                <a:schemeClr val="bg1"/>
              </a:solidFill>
              <a:effectLst/>
              <a:latin typeface="Univers LT Std 47 Cn Lt" pitchFamily="34" charset="0"/>
            </a:endParaRP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5364088" y="3645024"/>
            <a:ext cx="302433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solidFill>
                  <a:schemeClr val="bg1"/>
                </a:solidFill>
                <a:effectLst/>
                <a:latin typeface="Univers LT Std 47 Cn Lt" pitchFamily="34" charset="0"/>
              </a:rPr>
              <a:t>Hebräer 5,13</a:t>
            </a:r>
          </a:p>
        </p:txBody>
      </p:sp>
    </p:spTree>
    <p:extLst>
      <p:ext uri="{BB962C8B-B14F-4D97-AF65-F5344CB8AC3E}">
        <p14:creationId xmlns:p14="http://schemas.microsoft.com/office/powerpoint/2010/main" val="23570328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23528" y="836712"/>
            <a:ext cx="5760640" cy="1107996"/>
          </a:xfrm>
        </p:spPr>
        <p:txBody>
          <a:bodyPr wrap="square">
            <a:spAutoFit/>
          </a:bodyPr>
          <a:lstStyle/>
          <a:p>
            <a:pPr algn="l"/>
            <a:r>
              <a:rPr lang="de-DE" altLang="de-DE" sz="6600" dirty="0">
                <a:solidFill>
                  <a:schemeClr val="bg1"/>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07504" y="116632"/>
            <a:ext cx="8208912" cy="2800767"/>
          </a:xfrm>
        </p:spPr>
        <p:txBody>
          <a:bodyPr wrap="square">
            <a:spAutoFit/>
          </a:bodyPr>
          <a:lstStyle/>
          <a:p>
            <a:pPr algn="l"/>
            <a:r>
              <a:rPr lang="de-CH" altLang="de-DE" sz="4400" dirty="0">
                <a:solidFill>
                  <a:schemeClr val="bg1"/>
                </a:solidFill>
                <a:effectLst/>
                <a:latin typeface="Univers LT Std 47 Cn Lt" pitchFamily="34" charset="0"/>
              </a:rPr>
              <a:t>Wir sind überzeugt, dass vollmächtige Lehre Veränderung im Leben eines Menschen und in der Gemeinde bewirkt.</a:t>
            </a:r>
            <a:endParaRPr lang="de-DE" altLang="de-DE" sz="4400" dirty="0">
              <a:solidFill>
                <a:schemeClr val="bg1"/>
              </a:solidFill>
              <a:effectLst/>
              <a:latin typeface="Univers LT Std 47 Cn Lt" pitchFamily="34" charset="0"/>
            </a:endParaRP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2627784" y="3645024"/>
            <a:ext cx="576064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solidFill>
                  <a:schemeClr val="bg1"/>
                </a:solidFill>
                <a:effectLst/>
                <a:latin typeface="Univers LT Std 47 Cn Lt" pitchFamily="34" charset="0"/>
              </a:rPr>
              <a:t>Grundwert 1, Kirche im Volkshaus</a:t>
            </a:r>
          </a:p>
        </p:txBody>
      </p:sp>
    </p:spTree>
    <p:extLst>
      <p:ext uri="{BB962C8B-B14F-4D97-AF65-F5344CB8AC3E}">
        <p14:creationId xmlns:p14="http://schemas.microsoft.com/office/powerpoint/2010/main" val="1044636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07504" y="116632"/>
            <a:ext cx="9001000" cy="3046988"/>
          </a:xfrm>
        </p:spPr>
        <p:txBody>
          <a:bodyPr wrap="square">
            <a:spAutoFit/>
          </a:bodyPr>
          <a:lstStyle/>
          <a:p>
            <a:pPr algn="l"/>
            <a:r>
              <a:rPr lang="de-CH" altLang="de-DE" sz="3200" dirty="0">
                <a:solidFill>
                  <a:schemeClr val="bg1"/>
                </a:solidFill>
                <a:effectLst/>
                <a:latin typeface="Univers LT Std 47 Cn Lt" pitchFamily="34" charset="0"/>
              </a:rPr>
              <a:t>Denn wir sollen keine unmündigen Kinder mehr sein; wir dürfen uns nicht mehr durch jede beliebige Lehre vom Kurs abbringen lassen wie ein Schiff, das von Wind und Wellen hin und her geworfen wird, und dürfen nicht mehr auf die Täuschungsmanöver betrügerischer Menschen hereinfallen, die uns mit ihrem falschen Spiel in die Irre führen wollen.</a:t>
            </a:r>
            <a:endParaRPr lang="de-DE" altLang="de-DE" sz="3200" dirty="0">
              <a:solidFill>
                <a:schemeClr val="bg1"/>
              </a:solidFill>
              <a:effectLst/>
              <a:latin typeface="Univers LT Std 47 Cn Lt" pitchFamily="34" charset="0"/>
            </a:endParaRP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228184" y="3645024"/>
            <a:ext cx="216024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solidFill>
                  <a:schemeClr val="bg1"/>
                </a:solidFill>
                <a:effectLst/>
                <a:latin typeface="Univers LT Std 47 Cn Lt" pitchFamily="34" charset="0"/>
              </a:rPr>
              <a:t>Epheser-Brief 4,14</a:t>
            </a:r>
          </a:p>
        </p:txBody>
      </p:sp>
    </p:spTree>
    <p:extLst>
      <p:ext uri="{BB962C8B-B14F-4D97-AF65-F5344CB8AC3E}">
        <p14:creationId xmlns:p14="http://schemas.microsoft.com/office/powerpoint/2010/main" val="2085459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07504" y="188640"/>
            <a:ext cx="7848872" cy="2862322"/>
          </a:xfrm>
        </p:spPr>
        <p:txBody>
          <a:bodyPr wrap="square">
            <a:spAutoFit/>
          </a:bodyPr>
          <a:lstStyle/>
          <a:p>
            <a:pPr algn="l"/>
            <a:r>
              <a:rPr lang="de-CH" altLang="de-DE" sz="3600" dirty="0">
                <a:solidFill>
                  <a:schemeClr val="bg1"/>
                </a:solidFill>
                <a:effectLst/>
                <a:latin typeface="Univers LT Std 47 Cn Lt" pitchFamily="34" charset="0"/>
              </a:rPr>
              <a:t>Das soll dazu führen, dass wir alle in unserem Glauben und in unserer Kenntnis von Gottes Sohn zur vollen Einheit gelangen und dass wir eine Reife erreichen, deren Massstab Christus selbst ist in seiner ganzen Fülle.</a:t>
            </a:r>
            <a:endParaRPr lang="de-DE" altLang="de-DE" sz="3600" dirty="0">
              <a:solidFill>
                <a:schemeClr val="bg1"/>
              </a:solidFill>
              <a:effectLst/>
              <a:latin typeface="Univers LT Std 47 Cn Lt" pitchFamily="34" charset="0"/>
            </a:endParaRP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228184" y="3645024"/>
            <a:ext cx="216024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solidFill>
                  <a:schemeClr val="bg1"/>
                </a:solidFill>
                <a:effectLst/>
                <a:latin typeface="Univers LT Std 47 Cn Lt" pitchFamily="34" charset="0"/>
              </a:rPr>
              <a:t>Epheser-Brief 4,13</a:t>
            </a:r>
          </a:p>
        </p:txBody>
      </p:sp>
    </p:spTree>
    <p:extLst>
      <p:ext uri="{BB962C8B-B14F-4D97-AF65-F5344CB8AC3E}">
        <p14:creationId xmlns:p14="http://schemas.microsoft.com/office/powerpoint/2010/main" val="4216357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07504" y="116632"/>
            <a:ext cx="9001000" cy="3046988"/>
          </a:xfrm>
        </p:spPr>
        <p:txBody>
          <a:bodyPr wrap="square">
            <a:spAutoFit/>
          </a:bodyPr>
          <a:lstStyle/>
          <a:p>
            <a:pPr algn="l"/>
            <a:r>
              <a:rPr lang="de-CH" altLang="de-DE" sz="3200" dirty="0">
                <a:solidFill>
                  <a:schemeClr val="bg1"/>
                </a:solidFill>
                <a:effectLst/>
                <a:latin typeface="Univers LT Std 47 Cn Lt" pitchFamily="34" charset="0"/>
              </a:rPr>
              <a:t>Denn wir sollen keine unmündigen Kinder mehr sein; wir dürfen uns nicht mehr durch jede beliebige Lehre vom Kurs abbringen lassen wie ein Schiff, das von Wind und Wellen hin und her geworfen wird, und dürfen nicht mehr auf die Täuschungsmanöver betrügerischer Menschen hereinfallen, die uns mit ihrem falschen Spiel in die Irre führen wollen.</a:t>
            </a:r>
            <a:endParaRPr lang="de-DE" altLang="de-DE" sz="3200" dirty="0">
              <a:solidFill>
                <a:schemeClr val="bg1"/>
              </a:solidFill>
              <a:effectLst/>
              <a:latin typeface="Univers LT Std 47 Cn Lt" pitchFamily="34" charset="0"/>
            </a:endParaRP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228184" y="3645024"/>
            <a:ext cx="216024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solidFill>
                  <a:schemeClr val="bg1"/>
                </a:solidFill>
                <a:effectLst/>
                <a:latin typeface="Univers LT Std 47 Cn Lt" pitchFamily="34" charset="0"/>
              </a:rPr>
              <a:t>Epheser-Brief 4,14</a:t>
            </a:r>
          </a:p>
        </p:txBody>
      </p:sp>
    </p:spTree>
    <p:extLst>
      <p:ext uri="{BB962C8B-B14F-4D97-AF65-F5344CB8AC3E}">
        <p14:creationId xmlns:p14="http://schemas.microsoft.com/office/powerpoint/2010/main" val="3418326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23528" y="985664"/>
            <a:ext cx="8640960" cy="769441"/>
          </a:xfrm>
        </p:spPr>
        <p:txBody>
          <a:bodyPr wrap="square">
            <a:spAutoFit/>
          </a:bodyPr>
          <a:lstStyle/>
          <a:p>
            <a:pPr algn="l"/>
            <a:r>
              <a:rPr lang="de-DE" altLang="de-DE" sz="4400" dirty="0">
                <a:solidFill>
                  <a:schemeClr val="bg1"/>
                </a:solidFill>
                <a:effectLst/>
                <a:latin typeface="Univers LT Std 47 Cn Lt" pitchFamily="34" charset="0"/>
              </a:rPr>
              <a:t>I. Christen dienen der Gemeinde</a:t>
            </a:r>
          </a:p>
        </p:txBody>
      </p:sp>
    </p:spTree>
    <p:extLst>
      <p:ext uri="{BB962C8B-B14F-4D97-AF65-F5344CB8AC3E}">
        <p14:creationId xmlns:p14="http://schemas.microsoft.com/office/powerpoint/2010/main" val="3379662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07504" y="188640"/>
            <a:ext cx="7632848" cy="2308324"/>
          </a:xfrm>
        </p:spPr>
        <p:txBody>
          <a:bodyPr wrap="square">
            <a:spAutoFit/>
          </a:bodyPr>
          <a:lstStyle/>
          <a:p>
            <a:pPr algn="l"/>
            <a:r>
              <a:rPr lang="de-CH" altLang="de-DE" sz="3600" dirty="0">
                <a:solidFill>
                  <a:schemeClr val="bg1"/>
                </a:solidFill>
                <a:effectLst/>
                <a:latin typeface="Univers LT Std 47 Cn Lt" pitchFamily="34" charset="0"/>
              </a:rPr>
              <a:t>„Jesus hat einige als Apostel eingesetzt, einige als Propheten,</a:t>
            </a:r>
            <a:br>
              <a:rPr lang="de-CH" altLang="de-DE" sz="3600" dirty="0">
                <a:solidFill>
                  <a:schemeClr val="bg1"/>
                </a:solidFill>
                <a:effectLst/>
                <a:latin typeface="Univers LT Std 47 Cn Lt" pitchFamily="34" charset="0"/>
              </a:rPr>
            </a:br>
            <a:r>
              <a:rPr lang="de-CH" altLang="de-DE" sz="3600" dirty="0">
                <a:solidFill>
                  <a:schemeClr val="bg1"/>
                </a:solidFill>
                <a:effectLst/>
                <a:latin typeface="Univers LT Std 47 Cn Lt" pitchFamily="34" charset="0"/>
              </a:rPr>
              <a:t>einige als Evangelisten,</a:t>
            </a:r>
            <a:br>
              <a:rPr lang="de-CH" altLang="de-DE" sz="3600" dirty="0">
                <a:solidFill>
                  <a:schemeClr val="bg1"/>
                </a:solidFill>
                <a:effectLst/>
                <a:latin typeface="Univers LT Std 47 Cn Lt" pitchFamily="34" charset="0"/>
              </a:rPr>
            </a:br>
            <a:r>
              <a:rPr lang="de-CH" altLang="de-DE" sz="3600" dirty="0">
                <a:solidFill>
                  <a:schemeClr val="bg1"/>
                </a:solidFill>
                <a:effectLst/>
                <a:latin typeface="Univers LT Std 47 Cn Lt" pitchFamily="34" charset="0"/>
              </a:rPr>
              <a:t>einige als Hirten und Lehrer.“</a:t>
            </a:r>
            <a:endParaRPr lang="de-DE" altLang="de-DE" sz="3600" dirty="0">
              <a:solidFill>
                <a:schemeClr val="bg1"/>
              </a:solidFill>
              <a:effectLst/>
              <a:latin typeface="Univers LT Std 47 Cn Lt" pitchFamily="34" charset="0"/>
            </a:endParaRP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228184" y="3645024"/>
            <a:ext cx="216024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solidFill>
                  <a:schemeClr val="bg1"/>
                </a:solidFill>
                <a:effectLst/>
                <a:latin typeface="Univers LT Std 47 Cn Lt" pitchFamily="34" charset="0"/>
              </a:rPr>
              <a:t>Epheser-Brief 4,11</a:t>
            </a:r>
          </a:p>
        </p:txBody>
      </p:sp>
    </p:spTree>
    <p:extLst>
      <p:ext uri="{BB962C8B-B14F-4D97-AF65-F5344CB8AC3E}">
        <p14:creationId xmlns:p14="http://schemas.microsoft.com/office/powerpoint/2010/main" val="4009557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07504" y="548680"/>
            <a:ext cx="8424936" cy="646331"/>
          </a:xfrm>
        </p:spPr>
        <p:txBody>
          <a:bodyPr wrap="square">
            <a:spAutoFit/>
          </a:bodyPr>
          <a:lstStyle/>
          <a:p>
            <a:pPr algn="l"/>
            <a:r>
              <a:rPr lang="de-CH" altLang="de-DE" sz="3600" dirty="0">
                <a:solidFill>
                  <a:schemeClr val="bg1"/>
                </a:solidFill>
                <a:effectLst/>
                <a:latin typeface="Univers LT Std 47 Cn Lt" pitchFamily="34" charset="0"/>
              </a:rPr>
              <a:t>„Sie blieben beständig in der Lehre der Apostel.“</a:t>
            </a:r>
            <a:endParaRPr lang="de-DE" altLang="de-DE" sz="3600" dirty="0">
              <a:solidFill>
                <a:schemeClr val="bg1"/>
              </a:solidFill>
              <a:effectLst/>
              <a:latin typeface="Univers LT Std 47 Cn Lt" pitchFamily="34" charset="0"/>
            </a:endParaRP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5148064" y="3645024"/>
            <a:ext cx="324036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solidFill>
                  <a:schemeClr val="bg1"/>
                </a:solidFill>
                <a:effectLst/>
                <a:latin typeface="Univers LT Std 47 Cn Lt" pitchFamily="34" charset="0"/>
              </a:rPr>
              <a:t>Apostelgeschichte 2,42</a:t>
            </a:r>
          </a:p>
        </p:txBody>
      </p:sp>
    </p:spTree>
    <p:extLst>
      <p:ext uri="{BB962C8B-B14F-4D97-AF65-F5344CB8AC3E}">
        <p14:creationId xmlns:p14="http://schemas.microsoft.com/office/powerpoint/2010/main" val="477076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07504" y="188640"/>
            <a:ext cx="7704856" cy="2862322"/>
          </a:xfrm>
        </p:spPr>
        <p:txBody>
          <a:bodyPr wrap="square">
            <a:spAutoFit/>
          </a:bodyPr>
          <a:lstStyle/>
          <a:p>
            <a:pPr algn="l"/>
            <a:r>
              <a:rPr lang="de-CH" altLang="de-DE" sz="3600" dirty="0">
                <a:solidFill>
                  <a:schemeClr val="bg1"/>
                </a:solidFill>
                <a:effectLst/>
                <a:latin typeface="Univers LT Std 47 Cn Lt" pitchFamily="34" charset="0"/>
              </a:rPr>
              <a:t>„Mit grosser Bereitwilligkeit gingen sie auf das Evangelium von Jesus Christus ein, und sie studierten täglich die Heilige Schrift, um zu prüfen, ob das, was Paulus lehrte, mit den Aussagen der Schrift übereinstimmte.“</a:t>
            </a:r>
            <a:endParaRPr lang="de-DE" altLang="de-DE" sz="3600" dirty="0">
              <a:solidFill>
                <a:schemeClr val="bg1"/>
              </a:solidFill>
              <a:effectLst/>
              <a:latin typeface="Univers LT Std 47 Cn Lt" pitchFamily="34" charset="0"/>
            </a:endParaRP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5148064" y="3645024"/>
            <a:ext cx="324036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solidFill>
                  <a:schemeClr val="bg1"/>
                </a:solidFill>
                <a:effectLst/>
                <a:latin typeface="Univers LT Std 47 Cn Lt" pitchFamily="34" charset="0"/>
              </a:rPr>
              <a:t>Apostelgeschichte 17,11</a:t>
            </a:r>
          </a:p>
        </p:txBody>
      </p:sp>
    </p:spTree>
    <p:extLst>
      <p:ext uri="{BB962C8B-B14F-4D97-AF65-F5344CB8AC3E}">
        <p14:creationId xmlns:p14="http://schemas.microsoft.com/office/powerpoint/2010/main" val="1413694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07504" y="260648"/>
            <a:ext cx="7704856" cy="1754326"/>
          </a:xfrm>
        </p:spPr>
        <p:txBody>
          <a:bodyPr wrap="square">
            <a:spAutoFit/>
          </a:bodyPr>
          <a:lstStyle/>
          <a:p>
            <a:pPr algn="l"/>
            <a:r>
              <a:rPr lang="de-CH" altLang="de-DE" sz="3600" dirty="0">
                <a:solidFill>
                  <a:schemeClr val="bg1"/>
                </a:solidFill>
                <a:effectLst/>
                <a:latin typeface="Univers LT Std 47 Cn Lt" pitchFamily="34" charset="0"/>
              </a:rPr>
              <a:t>„Jesus fing an bei Mose und allen Propheten und legte ihnen aus, was in der ganzen Schrift von ihm gesagt war.“</a:t>
            </a:r>
            <a:endParaRPr lang="de-DE" altLang="de-DE" sz="3600" dirty="0">
              <a:solidFill>
                <a:schemeClr val="bg1"/>
              </a:solidFill>
              <a:effectLst/>
              <a:latin typeface="Univers LT Std 47 Cn Lt" pitchFamily="34" charset="0"/>
            </a:endParaRP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5148064" y="3645024"/>
            <a:ext cx="324036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solidFill>
                  <a:schemeClr val="bg1"/>
                </a:solidFill>
                <a:effectLst/>
                <a:latin typeface="Univers LT Std 47 Cn Lt" pitchFamily="34" charset="0"/>
              </a:rPr>
              <a:t>Lukas-Evangelium 24,27</a:t>
            </a:r>
          </a:p>
        </p:txBody>
      </p:sp>
    </p:spTree>
    <p:extLst>
      <p:ext uri="{BB962C8B-B14F-4D97-AF65-F5344CB8AC3E}">
        <p14:creationId xmlns:p14="http://schemas.microsoft.com/office/powerpoint/2010/main" val="1826144871"/>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991</Words>
  <Application>Microsoft Office PowerPoint</Application>
  <PresentationFormat>Bildschirmpräsentation (4:3)</PresentationFormat>
  <Paragraphs>85</Paragraphs>
  <Slides>29</Slides>
  <Notes>29</Notes>
  <HiddenSlides>0</HiddenSlides>
  <MMClips>0</MMClips>
  <ScaleCrop>false</ScaleCrop>
  <HeadingPairs>
    <vt:vector size="4" baseType="variant">
      <vt:variant>
        <vt:lpstr>Design</vt:lpstr>
      </vt:variant>
      <vt:variant>
        <vt:i4>1</vt:i4>
      </vt:variant>
      <vt:variant>
        <vt:lpstr>Folientitel</vt:lpstr>
      </vt:variant>
      <vt:variant>
        <vt:i4>29</vt:i4>
      </vt:variant>
    </vt:vector>
  </HeadingPairs>
  <TitlesOfParts>
    <vt:vector size="30" baseType="lpstr">
      <vt:lpstr>Designvorlage 'Berggipfel'</vt:lpstr>
      <vt:lpstr>Gemeinsam werden wir stark</vt:lpstr>
      <vt:lpstr>Jesus hat einige als Apostel eingesetzt, einige als Propheten, einige als Evangelisten, einige als Hirten und Lehrer. Sie haben die Aufgabe, diejenigen, die zu Gottes heiligem Volk gehören, für ihren Dienst auszurüsten, damit die Gemeinde, der Leib von Christus, aufgebaut wird.</vt:lpstr>
      <vt:lpstr>Das soll dazu führen, dass wir alle in unserem Glauben und in unserer Kenntnis von Gottes Sohn zur vollen Einheit gelangen und dass wir eine Reife erreichen, deren Massstab Christus selbst ist in seiner ganzen Fülle.</vt:lpstr>
      <vt:lpstr>Denn wir sollen keine unmündigen Kinder mehr sein; wir dürfen uns nicht mehr durch jede beliebige Lehre vom Kurs abbringen lassen wie ein Schiff, das von Wind und Wellen hin und her geworfen wird, und dürfen nicht mehr auf die Täuschungsmanöver betrügerischer Menschen hereinfallen, die uns mit ihrem falschen Spiel in die Irre führen wollen.</vt:lpstr>
      <vt:lpstr>I. Christen dienen der Gemeinde</vt:lpstr>
      <vt:lpstr>„Jesus hat einige als Apostel eingesetzt, einige als Propheten, einige als Evangelisten, einige als Hirten und Lehrer.“</vt:lpstr>
      <vt:lpstr>„Sie blieben beständig in der Lehre der Apostel.“</vt:lpstr>
      <vt:lpstr>„Mit grosser Bereitwilligkeit gingen sie auf das Evangelium von Jesus Christus ein, und sie studierten täglich die Heilige Schrift, um zu prüfen, ob das, was Paulus lehrte, mit den Aussagen der Schrift übereinstimmte.“</vt:lpstr>
      <vt:lpstr>„Jesus fing an bei Mose und allen Propheten und legte ihnen aus, was in der ganzen Schrift von ihm gesagt war.“</vt:lpstr>
      <vt:lpstr>„Jerusalem hatte eine grosse und hohe Mauer und hatte zwölf Tore und auf den Toren zwölf Engel und Namen darauf geschrieben, nämlich die Namen der zwölf Stämme der Israeliten.“</vt:lpstr>
      <vt:lpstr>„Die Mauer der Stadt hatte zwölf Grundsteine und auf ihnen die zwölf Namen der zwölf Apostel des Lammes.“</vt:lpstr>
      <vt:lpstr>„Jesus setzte einige als Evangelisten, einige als Hirten und Lehrer ein.“</vt:lpstr>
      <vt:lpstr>„Habt nun acht auf euch selbst und auf die ganze Herde, in der euch der Heilige Geist eingesetzt hat zu Bischöfen, zu weiden die Gemeinde Gottes, die er durch sein eigenes Blut erworben hat.“</vt:lpstr>
      <vt:lpstr>„Sie haben die Aufgabe, diejenigen, die zu Gottes heiligem Volk gehören, für ihren Dienst auszurüsten, damit die Gemeinde, der Leib von Christus, aufgebaut wird.“</vt:lpstr>
      <vt:lpstr>„Jesus ist deshalb für alle gestorben, damit die, die leben, nicht länger für sich selbst leben, sondern für den, der für sie gestorben und zu neuem Leben erweckt worden ist.“</vt:lpstr>
      <vt:lpstr>„Jesus ist es ja, der sich selbst für uns hingegeben hat, um uns von einem Leben der Auflehnung gegen Gottes Ordnungen loszukaufen und von aller Schuld zu reinigen und uns auf diese Weise zu seinem Volk zu machen, zu einem Volk, das ihm allein gehört und das sich voll Eifer bemüht, Gutes zu tun.“</vt:lpstr>
      <vt:lpstr>„Jeder soll den anderen mit der Gabe dienen, die er von Gott bekommen hat. Wenn ihr das tut, erweist ihr euch als gute Verwalter der Gnade, die Gott uns in so vielfältiger Weise schenkt.“</vt:lpstr>
      <vt:lpstr>II. Christen sollten erwachsen werden </vt:lpstr>
      <vt:lpstr>„Das soll dazu führen, dass wir alle in unserem Glauben und in unserer Kenntnis von Gottes Sohn zur vollen Einheit gelangen und dass wir eine Reife erreichen, deren Massstab Christus selbst ist in seiner ganzen Fülle.“</vt:lpstr>
      <vt:lpstr>„vollendete Mann.“</vt:lpstr>
      <vt:lpstr>„Denn wir sollen keine unmündigen Kinder mehr sein; wir dürfen uns nicht mehr durch jede beliebige Lehre vom Kurs abbringen lassen wie ein Schiff, das von Wind und Wellen hin und her geworfen wird, und dürfen nicht mehr auf die Täuschungsmanöver betrügerischer Menschen hereinfallen, die uns mit ihrem falschen Spiel in die Irre führen wollen.“</vt:lpstr>
      <vt:lpstr>„Ich wundere mich, wie schnell ihr euch von dem abwendet, der euch zum Glauben gerufen hat! Durch Christus hat er euch seine Gnade erwiesen, und ihr kehrt ihm den Rücken und wendet euch einem anderen Evangelium zu.“</vt:lpstr>
      <vt:lpstr>„Ich fürchte, es könnte euch gehen wie Eva. Eva wurde auf hinterlistige Weise von der Schlange verführt, und genauso könnten auch eure Gedanken unter einen verhängnisvollen Einfluss geraten, sodass die Aufrichtigkeit und Reinheit eurer Beziehung zu Christus verloren gehen.“</vt:lpstr>
      <vt:lpstr>„Wenn nämlich jemand kommt und euch einen anderen Jesus verkündet als den, den wir verkündet haben, dann lasst ihr euch das nur allzu gern gefallen. Ihr findet nichts dabei, euch einem anderen Geist zu öffnen als dem, den ihr durch uns bekommen habt, oder ein anderes Evangelium anzunehmen als das, das ihr von uns angenommen habt.“</vt:lpstr>
      <vt:lpstr>„Eigentlich müsstet ihr längst in der Lage sein, andere zu unterrichten; stattdessen braucht ihr selbst wieder jemand, der euch die grundlegenden Wahrheiten der Botschaft Gottes lehrt. Ihr habt sozusagen wieder Milch nötig statt fester Nahrung.“</vt:lpstr>
      <vt:lpstr>„Wer nur Milch verträgt, ist ein Kind und hat noch nicht die nötige Erfahrung, um sein Leben so zu gestalten, wie es nach Gottes Wort richtig ist.“</vt:lpstr>
      <vt:lpstr>Schlussgedanke</vt:lpstr>
      <vt:lpstr>Wir sind überzeugt, dass vollmächtige Lehre Veränderung im Leben eines Menschen und in der Gemeinde bewirkt.</vt:lpstr>
      <vt:lpstr>Denn wir sollen keine unmündigen Kinder mehr sein; wir dürfen uns nicht mehr durch jede beliebige Lehre vom Kurs abbringen lassen wie ein Schiff, das von Wind und Wellen hin und her geworfen wird, und dürfen nicht mehr auf die Täuschungsmanöver betrügerischer Menschen hereinfallen, die uns mit ihrem falschen Spiel in die Irre führen wollen.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Wichtigkeit christlicher Gemeinschaft - Teil 3/4 - Gemeinsam werden wir stark - Folien</dc:title>
  <dc:creator>Jürg Birnstiel</dc:creator>
  <cp:lastModifiedBy>Me</cp:lastModifiedBy>
  <cp:revision>734</cp:revision>
  <dcterms:created xsi:type="dcterms:W3CDTF">2013-11-12T15:20:47Z</dcterms:created>
  <dcterms:modified xsi:type="dcterms:W3CDTF">2017-11-14T18:29:07Z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