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9"/>
  </p:notesMasterIdLst>
  <p:handoutMasterIdLst>
    <p:handoutMasterId r:id="rId50"/>
  </p:handoutMasterIdLst>
  <p:sldIdLst>
    <p:sldId id="735" r:id="rId2"/>
    <p:sldId id="1134" r:id="rId3"/>
    <p:sldId id="1135" r:id="rId4"/>
    <p:sldId id="1161" r:id="rId5"/>
    <p:sldId id="1136" r:id="rId6"/>
    <p:sldId id="1137" r:id="rId7"/>
    <p:sldId id="1139" r:id="rId8"/>
    <p:sldId id="1140" r:id="rId9"/>
    <p:sldId id="1141" r:id="rId10"/>
    <p:sldId id="1138" r:id="rId11"/>
    <p:sldId id="1126" r:id="rId12"/>
    <p:sldId id="1124" r:id="rId13"/>
    <p:sldId id="1127" r:id="rId14"/>
    <p:sldId id="1128" r:id="rId15"/>
    <p:sldId id="1129" r:id="rId16"/>
    <p:sldId id="1130" r:id="rId17"/>
    <p:sldId id="1131" r:id="rId18"/>
    <p:sldId id="1077" r:id="rId19"/>
    <p:sldId id="1125" r:id="rId20"/>
    <p:sldId id="1142" r:id="rId21"/>
    <p:sldId id="1143" r:id="rId22"/>
    <p:sldId id="1144" r:id="rId23"/>
    <p:sldId id="1145" r:id="rId24"/>
    <p:sldId id="1146" r:id="rId25"/>
    <p:sldId id="1147" r:id="rId26"/>
    <p:sldId id="1148" r:id="rId27"/>
    <p:sldId id="962" r:id="rId28"/>
    <p:sldId id="1149" r:id="rId29"/>
    <p:sldId id="1150" r:id="rId30"/>
    <p:sldId id="1151" r:id="rId31"/>
    <p:sldId id="1152" r:id="rId32"/>
    <p:sldId id="1153" r:id="rId33"/>
    <p:sldId id="1154" r:id="rId34"/>
    <p:sldId id="1132" r:id="rId35"/>
    <p:sldId id="1155" r:id="rId36"/>
    <p:sldId id="1156" r:id="rId37"/>
    <p:sldId id="1157" r:id="rId38"/>
    <p:sldId id="1133" r:id="rId39"/>
    <p:sldId id="1158" r:id="rId40"/>
    <p:sldId id="1159" r:id="rId41"/>
    <p:sldId id="1160" r:id="rId42"/>
    <p:sldId id="259" r:id="rId43"/>
    <p:sldId id="1162" r:id="rId44"/>
    <p:sldId id="1163" r:id="rId45"/>
    <p:sldId id="1165" r:id="rId46"/>
    <p:sldId id="1167" r:id="rId47"/>
    <p:sldId id="1168" r:id="rId4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88392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20050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4514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00690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18040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3870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4157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6426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14881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53982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4793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9478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6182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29852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39035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74535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1254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00670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4247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55487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79391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80699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838453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964422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24749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397242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57092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0946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733890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6252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452946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970521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875993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00232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85377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8666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69200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69268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05536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21930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15120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66492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61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116632"/>
            <a:ext cx="11928648" cy="2554545"/>
          </a:xfrm>
        </p:spPr>
        <p:txBody>
          <a:bodyPr wrap="square">
            <a:spAutoFit/>
          </a:bodyPr>
          <a:lstStyle/>
          <a:p>
            <a:pPr algn="l"/>
            <a:r>
              <a:rPr lang="de-CH" altLang="de-DE" sz="8000" dirty="0">
                <a:solidFill>
                  <a:schemeClr val="tx1"/>
                </a:solidFill>
                <a:effectLst/>
                <a:latin typeface="Univers LT Std 47 Cn Lt" pitchFamily="34" charset="0"/>
              </a:rPr>
              <a:t>Steh doch auf, HERR!</a:t>
            </a:r>
            <a:br>
              <a:rPr lang="de-CH" altLang="de-DE" sz="8000" dirty="0">
                <a:solidFill>
                  <a:schemeClr val="tx1"/>
                </a:solidFill>
                <a:effectLst/>
                <a:latin typeface="Univers LT Std 47 Cn Lt" pitchFamily="34" charset="0"/>
              </a:rPr>
            </a:br>
            <a:r>
              <a:rPr lang="de-CH" altLang="de-DE" sz="8000" dirty="0">
                <a:solidFill>
                  <a:schemeClr val="tx1"/>
                </a:solidFill>
                <a:effectLst/>
                <a:latin typeface="Univers LT Std 47 Cn Lt" pitchFamily="34" charset="0"/>
              </a:rPr>
              <a:t>Rette mich, mein Gott!</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3143672" y="5675586"/>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Einblicke in das Gebetsleben von König David (5/7)</a:t>
            </a:r>
          </a:p>
          <a:p>
            <a:pPr algn="r"/>
            <a:r>
              <a:rPr lang="de-CH" altLang="de-DE" sz="2800" kern="0" dirty="0">
                <a:effectLst/>
                <a:latin typeface="Univers LT Std 47 Cn Lt" pitchFamily="34" charset="0"/>
              </a:rPr>
              <a:t>Psalm 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123658"/>
          </a:xfrm>
        </p:spPr>
        <p:txBody>
          <a:bodyPr wrap="square">
            <a:spAutoFit/>
          </a:bodyPr>
          <a:lstStyle/>
          <a:p>
            <a:pPr algn="l"/>
            <a:r>
              <a:rPr lang="de-CH" altLang="de-DE" sz="6600" dirty="0">
                <a:solidFill>
                  <a:schemeClr val="tx1"/>
                </a:solidFill>
                <a:effectLst/>
                <a:latin typeface="Univers LT Std 47 Cn Lt" pitchFamily="34" charset="0"/>
              </a:rPr>
              <a:t>Ein Psalm Davids, als er vor seinem Sohn Absalom floh.</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6539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Ach, HERR, wie sind meiner Feinde so viel und erheben sich so viele wider mich! Viele sagen von mir: Er hat keine Hilfe bei Gott.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2309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116632"/>
            <a:ext cx="7560840" cy="3170099"/>
          </a:xfrm>
        </p:spPr>
        <p:txBody>
          <a:bodyPr wrap="square">
            <a:spAutoFit/>
          </a:bodyPr>
          <a:lstStyle/>
          <a:p>
            <a:pPr algn="l"/>
            <a:r>
              <a:rPr lang="de-CH" altLang="de-DE" sz="20000" dirty="0">
                <a:solidFill>
                  <a:schemeClr val="tx1"/>
                </a:solidFill>
                <a:effectLst/>
                <a:latin typeface="Univers LT Std 47 Cn Lt" pitchFamily="34" charset="0"/>
              </a:rPr>
              <a:t>S E L A</a:t>
            </a:r>
            <a:endParaRPr lang="de-DE" altLang="de-DE" sz="20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1925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800767"/>
          </a:xfrm>
        </p:spPr>
        <p:txBody>
          <a:bodyPr wrap="square">
            <a:spAutoFit/>
          </a:bodyPr>
          <a:lstStyle/>
          <a:p>
            <a:pPr algn="l"/>
            <a:r>
              <a:rPr lang="de-CH" altLang="de-DE" sz="4400" dirty="0">
                <a:solidFill>
                  <a:schemeClr val="tx1"/>
                </a:solidFill>
                <a:effectLst/>
                <a:latin typeface="Univers LT Std 47 Cn Lt" pitchFamily="34" charset="0"/>
              </a:rPr>
              <a:t>Aber du, HERR, bist der Schild für mich, du bist meine Ehre und hebst mein Haupt empor. Ich rufe mit meiner Stimme zum HERRN, so erhört er mich von seinem heiligen Berge.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5118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116632"/>
            <a:ext cx="7560840" cy="3170099"/>
          </a:xfrm>
        </p:spPr>
        <p:txBody>
          <a:bodyPr wrap="square">
            <a:spAutoFit/>
          </a:bodyPr>
          <a:lstStyle/>
          <a:p>
            <a:pPr algn="l"/>
            <a:r>
              <a:rPr lang="de-CH" altLang="de-DE" sz="20000" dirty="0">
                <a:solidFill>
                  <a:schemeClr val="tx1"/>
                </a:solidFill>
                <a:effectLst/>
                <a:latin typeface="Univers LT Std 47 Cn Lt" pitchFamily="34" charset="0"/>
              </a:rPr>
              <a:t>S E L A</a:t>
            </a:r>
            <a:endParaRPr lang="de-DE" altLang="de-DE" sz="20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919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Ich liege und schlafe und erwache; denn der HERR hält mich. Ich fürchte mich nicht vor vielen Tausenden, die sich ringsum wider mich legen.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28783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800767"/>
          </a:xfrm>
        </p:spPr>
        <p:txBody>
          <a:bodyPr wrap="square">
            <a:spAutoFit/>
          </a:bodyPr>
          <a:lstStyle/>
          <a:p>
            <a:pPr algn="l"/>
            <a:r>
              <a:rPr lang="de-CH" altLang="de-DE" sz="4400" dirty="0">
                <a:solidFill>
                  <a:schemeClr val="tx1"/>
                </a:solidFill>
                <a:effectLst/>
                <a:latin typeface="Univers LT Std 47 Cn Lt" pitchFamily="34" charset="0"/>
              </a:rPr>
              <a:t>Auf, HERR, und hilf mir, mein Gott! Denn du schlägst alle meine Feinde auf die Backe und zerschmetterst der Frevler Zähne. Bei dem HERRN findet man Hilfe. Dein Segen komme über dein Volk!</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4240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116632"/>
            <a:ext cx="7560840" cy="3170099"/>
          </a:xfrm>
        </p:spPr>
        <p:txBody>
          <a:bodyPr wrap="square">
            <a:spAutoFit/>
          </a:bodyPr>
          <a:lstStyle/>
          <a:p>
            <a:pPr algn="l"/>
            <a:r>
              <a:rPr lang="de-CH" altLang="de-DE" sz="20000" dirty="0">
                <a:solidFill>
                  <a:schemeClr val="tx1"/>
                </a:solidFill>
                <a:effectLst/>
                <a:latin typeface="Univers LT Std 47 Cn Lt" pitchFamily="34" charset="0"/>
              </a:rPr>
              <a:t>S E L A</a:t>
            </a:r>
            <a:endParaRPr lang="de-DE" altLang="de-DE" sz="20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14967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764704"/>
            <a:ext cx="11161240" cy="1200329"/>
          </a:xfrm>
        </p:spPr>
        <p:txBody>
          <a:bodyPr wrap="square">
            <a:spAutoFit/>
          </a:bodyPr>
          <a:lstStyle/>
          <a:p>
            <a:pPr algn="l"/>
            <a:r>
              <a:rPr lang="de-DE" altLang="de-DE" sz="7200" dirty="0">
                <a:solidFill>
                  <a:schemeClr val="tx1"/>
                </a:solidFill>
                <a:effectLst/>
                <a:latin typeface="Univers LT Std 47 Cn Lt" pitchFamily="34" charset="0"/>
              </a:rPr>
              <a:t>I. </a:t>
            </a:r>
            <a:r>
              <a:rPr lang="de-CH" altLang="de-DE" sz="7200" dirty="0">
                <a:solidFill>
                  <a:schemeClr val="tx1"/>
                </a:solidFill>
                <a:effectLst/>
                <a:latin typeface="Univers LT Std 47 Cn Lt" pitchFamily="34" charset="0"/>
              </a:rPr>
              <a:t>Er hat keine Hilfe bei Gott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15,30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„David ging barfuss, hatte sein Gesicht verhüllt und weinte. Auch alle, die ihn begleiteten, verhüllten ihr Gesicht und weinten.“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97127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2800767"/>
          </a:xfrm>
        </p:spPr>
        <p:txBody>
          <a:bodyPr wrap="square">
            <a:spAutoFit/>
          </a:bodyPr>
          <a:lstStyle/>
          <a:p>
            <a:pPr algn="l"/>
            <a:r>
              <a:rPr lang="de-CH" altLang="de-DE" sz="4400" dirty="0">
                <a:solidFill>
                  <a:schemeClr val="tx1"/>
                </a:solidFill>
                <a:effectLst/>
                <a:latin typeface="Univers LT Std 47 Cn Lt" pitchFamily="34" charset="0"/>
              </a:rPr>
              <a:t>„Hinterher aber empfand Amnon eine solche Abneigung gegen Tamar, dass er sie nicht mehr ausstehen konnte. Sein Abscheu war grösser, als vorher sein Verlangen gewesen war.“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42940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76672"/>
            <a:ext cx="11233248" cy="1569660"/>
          </a:xfrm>
        </p:spPr>
        <p:txBody>
          <a:bodyPr wrap="square">
            <a:spAutoFit/>
          </a:bodyPr>
          <a:lstStyle/>
          <a:p>
            <a:pPr algn="l"/>
            <a:r>
              <a:rPr lang="de-CH" altLang="de-DE" sz="4800" dirty="0">
                <a:solidFill>
                  <a:schemeClr val="tx1"/>
                </a:solidFill>
                <a:effectLst/>
                <a:latin typeface="Univers LT Std 47 Cn Lt" pitchFamily="34" charset="0"/>
              </a:rPr>
              <a:t>„Ach, HERR, wie sind meiner Feinde so viel und erheben sich so viele wider mich!“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30093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5314"/>
            <a:ext cx="11089232" cy="1754326"/>
          </a:xfrm>
        </p:spPr>
        <p:txBody>
          <a:bodyPr wrap="square">
            <a:spAutoFit/>
          </a:bodyPr>
          <a:lstStyle/>
          <a:p>
            <a:pPr algn="l"/>
            <a:r>
              <a:rPr lang="de-CH" altLang="de-DE" dirty="0">
                <a:solidFill>
                  <a:schemeClr val="tx1"/>
                </a:solidFill>
                <a:effectLst/>
                <a:latin typeface="Univers LT Std 47 Cn Lt" pitchFamily="34" charset="0"/>
              </a:rPr>
              <a:t>Viele sagen von mir:</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„Er hat keine Hilfe bei Gott.“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534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16,7-8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3785652"/>
          </a:xfrm>
        </p:spPr>
        <p:txBody>
          <a:bodyPr wrap="square">
            <a:spAutoFit/>
          </a:bodyPr>
          <a:lstStyle/>
          <a:p>
            <a:pPr algn="l"/>
            <a:r>
              <a:rPr lang="de-CH" altLang="de-DE" sz="4000" dirty="0">
                <a:solidFill>
                  <a:schemeClr val="tx1"/>
                </a:solidFill>
                <a:effectLst/>
                <a:latin typeface="Univers LT Std 47 Cn Lt" pitchFamily="34" charset="0"/>
              </a:rPr>
              <a:t>„Zum Teufel mit dir, du Mörder, du Unmensch! Jetzt erlebst du die Strafe für das, was du der Familie Sauls angetan hast. Der HERR bringt das Blut aller Ermordeten über dich! Das Königtum, das du an dich gerissen hast, hat er deinem Sohn Absalom gegeben. Jetzt steckst du selber im Unglück, du Mörder!“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27169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Jesaja 53,4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2072664" cy="2123658"/>
          </a:xfrm>
        </p:spPr>
        <p:txBody>
          <a:bodyPr wrap="square">
            <a:spAutoFit/>
          </a:bodyPr>
          <a:lstStyle/>
          <a:p>
            <a:pPr algn="l"/>
            <a:r>
              <a:rPr lang="de-CH" altLang="de-DE" sz="4400" dirty="0">
                <a:solidFill>
                  <a:schemeClr val="tx1"/>
                </a:solidFill>
                <a:effectLst/>
                <a:latin typeface="Univers LT Std 47 Cn Lt" pitchFamily="34" charset="0"/>
              </a:rPr>
              <a:t>„Fürwahr, er trug unsre Krankheit und lud</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auf sich unsre Schmerzen. Wir aber hielten ihn für den,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der geplagt und von Gott geschlagen und gemartert wäre.“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2070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1. Korinther-Brief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945216" cy="3477875"/>
          </a:xfrm>
        </p:spPr>
        <p:txBody>
          <a:bodyPr wrap="square">
            <a:spAutoFit/>
          </a:bodyPr>
          <a:lstStyle/>
          <a:p>
            <a:pPr algn="l"/>
            <a:r>
              <a:rPr lang="de-CH" altLang="de-DE" sz="4400" dirty="0">
                <a:solidFill>
                  <a:schemeClr val="tx1"/>
                </a:solidFill>
                <a:effectLst/>
                <a:latin typeface="Univers LT Std 47 Cn Lt" pitchFamily="34" charset="0"/>
              </a:rPr>
              <a:t>„Mit der Botschaft vom Kreuz ist es nämlich so:</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In den Augen derer, die verloren gehen,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ist sie etwas völlig Unsinniges;</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für uns aber, die wir gerettet werden,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ist sie der Inbegriff von Gottes Kraft.“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7838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Korinther-Brief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123658"/>
          </a:xfrm>
        </p:spPr>
        <p:txBody>
          <a:bodyPr wrap="square">
            <a:spAutoFit/>
          </a:bodyPr>
          <a:lstStyle/>
          <a:p>
            <a:pPr algn="l"/>
            <a:r>
              <a:rPr lang="de-CH" altLang="de-DE" sz="4400" dirty="0">
                <a:solidFill>
                  <a:schemeClr val="tx1"/>
                </a:solidFill>
                <a:effectLst/>
                <a:latin typeface="Univers LT Std 47 Cn Lt" pitchFamily="34" charset="0"/>
              </a:rPr>
              <a:t>„Meine Gnade ist alles, was du brauchst, denn meine Kraft kommt gerade in der Schwachheit zur vollen Auswirkung.“</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8779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Jesaja 53,5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2800767"/>
          </a:xfrm>
        </p:spPr>
        <p:txBody>
          <a:bodyPr wrap="square">
            <a:spAutoFit/>
          </a:bodyPr>
          <a:lstStyle/>
          <a:p>
            <a:pPr algn="l"/>
            <a:r>
              <a:rPr lang="de-CH" altLang="de-DE" sz="4400" dirty="0">
                <a:solidFill>
                  <a:schemeClr val="tx1"/>
                </a:solidFill>
                <a:effectLst/>
                <a:latin typeface="Univers LT Std 47 Cn Lt" pitchFamily="34" charset="0"/>
              </a:rPr>
              <a:t>„Er ist um unsrer Missetat willen verwundet und um unsrer Sünde willen zerschlagen. Die Strafe liegt auf ihm, auf dass wir Frieden hätten, und durch seine Wunden sind wir geheilt.“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90597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 </a:t>
            </a:r>
            <a:r>
              <a:rPr lang="de-CH" altLang="de-DE" sz="7200" dirty="0">
                <a:solidFill>
                  <a:schemeClr val="tx1"/>
                </a:solidFill>
                <a:effectLst/>
                <a:latin typeface="Univers LT Std 47 Cn Lt" pitchFamily="34" charset="0"/>
              </a:rPr>
              <a:t>Gott hört auf mich</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2585323"/>
          </a:xfrm>
        </p:spPr>
        <p:txBody>
          <a:bodyPr wrap="square">
            <a:spAutoFit/>
          </a:bodyPr>
          <a:lstStyle/>
          <a:p>
            <a:pPr algn="l"/>
            <a:r>
              <a:rPr lang="de-CH" altLang="de-DE" dirty="0">
                <a:solidFill>
                  <a:schemeClr val="tx1"/>
                </a:solidFill>
                <a:effectLst/>
                <a:latin typeface="Univers LT Std 47 Cn Lt" pitchFamily="34" charset="0"/>
              </a:rPr>
              <a:t>„Aber du, HERR, bist der Schild für mich,</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du bist meine Ehre und hebst mein Haupt empor.“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961336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Epheser-Brief 6,16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585323"/>
          </a:xfrm>
        </p:spPr>
        <p:txBody>
          <a:bodyPr wrap="square">
            <a:spAutoFit/>
          </a:bodyPr>
          <a:lstStyle/>
          <a:p>
            <a:pPr algn="l"/>
            <a:r>
              <a:rPr lang="de-CH" altLang="de-DE" dirty="0">
                <a:solidFill>
                  <a:schemeClr val="tx1"/>
                </a:solidFill>
                <a:effectLst/>
                <a:latin typeface="Univers LT Std 47 Cn Lt" pitchFamily="34" charset="0"/>
              </a:rPr>
              <a:t>„Vor allen Dingen aber ergreift den Schild des Glaubens, mit dem ihr auslöschen könnt alle feurigen Pfeile des Bösen.“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197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13,22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9721080" cy="2123658"/>
          </a:xfrm>
        </p:spPr>
        <p:txBody>
          <a:bodyPr wrap="square">
            <a:spAutoFit/>
          </a:bodyPr>
          <a:lstStyle/>
          <a:p>
            <a:pPr algn="l"/>
            <a:r>
              <a:rPr lang="de-CH" altLang="de-DE" sz="4400" dirty="0">
                <a:solidFill>
                  <a:schemeClr val="tx1"/>
                </a:solidFill>
                <a:effectLst/>
                <a:latin typeface="Univers LT Std 47 Cn Lt" pitchFamily="34" charset="0"/>
              </a:rPr>
              <a:t>„Absalom sprach kein Wort mehr mit Amnon;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so sehr hasste er ihn, weil er seine Schwester Tamar vergewaltigt hatte.“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99140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52981"/>
            <a:ext cx="11233248" cy="1938992"/>
          </a:xfrm>
        </p:spPr>
        <p:txBody>
          <a:bodyPr wrap="square">
            <a:spAutoFit/>
          </a:bodyPr>
          <a:lstStyle/>
          <a:p>
            <a:pPr algn="l"/>
            <a:r>
              <a:rPr lang="de-CH" altLang="de-DE" sz="6000" dirty="0">
                <a:solidFill>
                  <a:schemeClr val="tx1"/>
                </a:solidFill>
                <a:effectLst/>
                <a:latin typeface="Univers LT Std 47 Cn Lt" pitchFamily="34" charset="0"/>
              </a:rPr>
              <a:t>„Du bist meine Ehre und hebst mein Haupt empor.“</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1919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5314"/>
            <a:ext cx="11737304" cy="1754326"/>
          </a:xfrm>
        </p:spPr>
        <p:txBody>
          <a:bodyPr wrap="square">
            <a:spAutoFit/>
          </a:bodyPr>
          <a:lstStyle/>
          <a:p>
            <a:pPr algn="l"/>
            <a:r>
              <a:rPr lang="de-CH" altLang="de-DE" dirty="0">
                <a:solidFill>
                  <a:schemeClr val="tx1"/>
                </a:solidFill>
                <a:effectLst/>
                <a:latin typeface="Univers LT Std 47 Cn Lt" pitchFamily="34" charset="0"/>
              </a:rPr>
              <a:t>„Ich rufe mit meiner Stimme zum HERRN,</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so erhört er mich von seinem heiligen Berge.“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0647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15,31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68315"/>
            <a:ext cx="11665296" cy="2308324"/>
          </a:xfrm>
        </p:spPr>
        <p:txBody>
          <a:bodyPr wrap="square">
            <a:spAutoFit/>
          </a:bodyPr>
          <a:lstStyle/>
          <a:p>
            <a:pPr algn="l"/>
            <a:r>
              <a:rPr lang="de-CH" altLang="de-DE" sz="7200" dirty="0">
                <a:solidFill>
                  <a:schemeClr val="tx1"/>
                </a:solidFill>
                <a:effectLst/>
                <a:latin typeface="Univers LT Std 47 Cn Lt" pitchFamily="34" charset="0"/>
              </a:rPr>
              <a:t>„HERR, mach den klugen Rat </a:t>
            </a:r>
            <a:r>
              <a:rPr lang="de-CH" altLang="de-DE" sz="7200" dirty="0" err="1">
                <a:solidFill>
                  <a:schemeClr val="tx1"/>
                </a:solidFill>
                <a:effectLst/>
                <a:latin typeface="Univers LT Std 47 Cn Lt" pitchFamily="34" charset="0"/>
              </a:rPr>
              <a:t>Ahitofels</a:t>
            </a:r>
            <a:r>
              <a:rPr lang="de-CH" altLang="de-DE" sz="7200" dirty="0">
                <a:solidFill>
                  <a:schemeClr val="tx1"/>
                </a:solidFill>
                <a:effectLst/>
                <a:latin typeface="Univers LT Std 47 Cn Lt" pitchFamily="34" charset="0"/>
              </a:rPr>
              <a:t> zur Torheit!“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4394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5314"/>
            <a:ext cx="11665296" cy="1754326"/>
          </a:xfrm>
        </p:spPr>
        <p:txBody>
          <a:bodyPr wrap="square">
            <a:spAutoFit/>
          </a:bodyPr>
          <a:lstStyle/>
          <a:p>
            <a:pPr algn="l"/>
            <a:r>
              <a:rPr lang="de-CH" altLang="de-DE" dirty="0">
                <a:solidFill>
                  <a:schemeClr val="tx1"/>
                </a:solidFill>
                <a:effectLst/>
                <a:latin typeface="Univers LT Std 47 Cn Lt" pitchFamily="34" charset="0"/>
              </a:rPr>
              <a:t>„Ich rufe mit meiner Stimme zum HERRN,</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so erhört er mich von seinem heiligen Berge.“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27192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III. </a:t>
            </a:r>
            <a:r>
              <a:rPr lang="de-CH" altLang="de-DE" sz="7200" dirty="0">
                <a:solidFill>
                  <a:schemeClr val="tx1"/>
                </a:solidFill>
                <a:effectLst/>
                <a:latin typeface="Univers LT Std 47 Cn Lt" pitchFamily="34" charset="0"/>
              </a:rPr>
              <a:t>Ich fürchte mich nicht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8542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1938992"/>
          </a:xfrm>
        </p:spPr>
        <p:txBody>
          <a:bodyPr wrap="square">
            <a:spAutoFit/>
          </a:bodyPr>
          <a:lstStyle/>
          <a:p>
            <a:pPr algn="l"/>
            <a:r>
              <a:rPr lang="de-CH" altLang="de-DE" sz="6000" dirty="0">
                <a:solidFill>
                  <a:schemeClr val="tx1"/>
                </a:solidFill>
                <a:effectLst/>
                <a:latin typeface="Univers LT Std 47 Cn Lt" pitchFamily="34" charset="0"/>
              </a:rPr>
              <a:t>„Ich liege und schlafe und erwache; denn der HERR hält mich.“</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9306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37647"/>
            <a:ext cx="11233248" cy="1569660"/>
          </a:xfrm>
        </p:spPr>
        <p:txBody>
          <a:bodyPr wrap="square">
            <a:spAutoFit/>
          </a:bodyPr>
          <a:lstStyle/>
          <a:p>
            <a:pPr algn="l"/>
            <a:r>
              <a:rPr lang="de-CH" altLang="de-DE" sz="4800" dirty="0">
                <a:solidFill>
                  <a:schemeClr val="tx1"/>
                </a:solidFill>
                <a:effectLst/>
                <a:latin typeface="Univers LT Std 47 Cn Lt" pitchFamily="34" charset="0"/>
              </a:rPr>
              <a:t>„Ich fürchte mich nicht vor vielen Tausenden,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die sich ringsum wider mich legen.“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12970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15,25-26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188640"/>
            <a:ext cx="11233248" cy="2800767"/>
          </a:xfrm>
        </p:spPr>
        <p:txBody>
          <a:bodyPr wrap="square">
            <a:spAutoFit/>
          </a:bodyPr>
          <a:lstStyle/>
          <a:p>
            <a:pPr algn="l"/>
            <a:r>
              <a:rPr lang="de-CH" altLang="de-DE" sz="4400" dirty="0">
                <a:solidFill>
                  <a:schemeClr val="tx1"/>
                </a:solidFill>
                <a:effectLst/>
                <a:latin typeface="Univers LT Std 47 Cn Lt" pitchFamily="34" charset="0"/>
              </a:rPr>
              <a:t>„Wenn der HERR mit mir Erbarmen hat, bringt er mich eines Tages zurück. Wenn er aber sagt: ‘Ich habe kein Gefallen mehr an dir’, dann soll er mit mir machen, was er für richtig hält.“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124841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IV. </a:t>
            </a:r>
            <a:r>
              <a:rPr lang="de-CH" altLang="de-DE" sz="7200" dirty="0">
                <a:solidFill>
                  <a:schemeClr val="tx1"/>
                </a:solidFill>
                <a:effectLst/>
                <a:latin typeface="Univers LT Std 47 Cn Lt" pitchFamily="34" charset="0"/>
              </a:rPr>
              <a:t>Herr hilf mir!</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376644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814645"/>
            <a:ext cx="11233248" cy="1015663"/>
          </a:xfrm>
        </p:spPr>
        <p:txBody>
          <a:bodyPr wrap="square">
            <a:spAutoFit/>
          </a:bodyPr>
          <a:lstStyle/>
          <a:p>
            <a:pPr algn="l"/>
            <a:r>
              <a:rPr lang="de-CH" altLang="de-DE" sz="6000" dirty="0">
                <a:solidFill>
                  <a:schemeClr val="tx1"/>
                </a:solidFill>
                <a:effectLst/>
                <a:latin typeface="Univers LT Std 47 Cn Lt" pitchFamily="34" charset="0"/>
              </a:rPr>
              <a:t>„Auf, HERR, und hilf mir, mein Gott!“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3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E09507D-40C4-4A00-9DF3-B7274332FBE7}"/>
              </a:ext>
            </a:extLst>
          </p:cNvPr>
          <p:cNvSpPr>
            <a:spLocks noGrp="1"/>
          </p:cNvSpPr>
          <p:nvPr>
            <p:ph type="ctrTitle" sz="quarter"/>
          </p:nvPr>
        </p:nvSpPr>
        <p:spPr/>
        <p:txBody>
          <a:bodyPr/>
          <a:lstStyle/>
          <a:p>
            <a:endParaRPr lang="de-CH" dirty="0"/>
          </a:p>
        </p:txBody>
      </p:sp>
      <p:pic>
        <p:nvPicPr>
          <p:cNvPr id="8" name="Grafik 7" descr="Ein Bild, das Karte, Text enthält.&#10;&#10;Automatisch generierte Beschreibung">
            <a:extLst>
              <a:ext uri="{FF2B5EF4-FFF2-40B4-BE49-F238E27FC236}">
                <a16:creationId xmlns:a16="http://schemas.microsoft.com/office/drawing/2014/main" xmlns="" id="{FFE28A26-4E33-4A75-92D8-F93E9E0415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8008" y="0"/>
            <a:ext cx="5080000" cy="6858000"/>
          </a:xfrm>
          <a:prstGeom prst="rect">
            <a:avLst/>
          </a:prstGeom>
          <a:solidFill>
            <a:srgbClr val="000000"/>
          </a:solidFill>
        </p:spPr>
      </p:pic>
      <p:sp>
        <p:nvSpPr>
          <p:cNvPr id="9" name="Ellipse 8">
            <a:extLst>
              <a:ext uri="{FF2B5EF4-FFF2-40B4-BE49-F238E27FC236}">
                <a16:creationId xmlns:a16="http://schemas.microsoft.com/office/drawing/2014/main" xmlns="" id="{464C5AC8-BF40-4073-A83D-FC2BDC685A5F}"/>
              </a:ext>
            </a:extLst>
          </p:cNvPr>
          <p:cNvSpPr/>
          <p:nvPr/>
        </p:nvSpPr>
        <p:spPr>
          <a:xfrm rot="19955025">
            <a:off x="9268356" y="1828543"/>
            <a:ext cx="1008112" cy="576064"/>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Ellipse 10">
            <a:extLst>
              <a:ext uri="{FF2B5EF4-FFF2-40B4-BE49-F238E27FC236}">
                <a16:creationId xmlns:a16="http://schemas.microsoft.com/office/drawing/2014/main" xmlns="" id="{F76D69ED-3DF6-4486-9711-93B2F7A562E4}"/>
              </a:ext>
            </a:extLst>
          </p:cNvPr>
          <p:cNvSpPr/>
          <p:nvPr/>
        </p:nvSpPr>
        <p:spPr>
          <a:xfrm>
            <a:off x="8096876" y="4996896"/>
            <a:ext cx="1008112" cy="576064"/>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Pfeil: nach oben 9">
            <a:extLst>
              <a:ext uri="{FF2B5EF4-FFF2-40B4-BE49-F238E27FC236}">
                <a16:creationId xmlns:a16="http://schemas.microsoft.com/office/drawing/2014/main" xmlns="" id="{05436206-C4A9-4E8B-9F1B-7FA1E31C7A6C}"/>
              </a:ext>
            </a:extLst>
          </p:cNvPr>
          <p:cNvSpPr/>
          <p:nvPr/>
        </p:nvSpPr>
        <p:spPr>
          <a:xfrm rot="1068228">
            <a:off x="8904470" y="2662551"/>
            <a:ext cx="735428" cy="2264809"/>
          </a:xfrm>
          <a:prstGeom prst="upArrow">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5286943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233248" cy="2862322"/>
          </a:xfrm>
        </p:spPr>
        <p:txBody>
          <a:bodyPr wrap="square">
            <a:spAutoFit/>
          </a:bodyPr>
          <a:lstStyle/>
          <a:p>
            <a:pPr algn="l"/>
            <a:r>
              <a:rPr lang="de-CH" altLang="de-DE" sz="6000" dirty="0">
                <a:solidFill>
                  <a:schemeClr val="tx1"/>
                </a:solidFill>
                <a:effectLst/>
                <a:latin typeface="Univers LT Std 47 Cn Lt" pitchFamily="34" charset="0"/>
              </a:rPr>
              <a:t>„Denn du schlägst alle meine Feinde auf die Backe und zerschmetterst der Frevler Zähne.“</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9411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52981"/>
            <a:ext cx="11233248" cy="1938992"/>
          </a:xfrm>
        </p:spPr>
        <p:txBody>
          <a:bodyPr wrap="square">
            <a:spAutoFit/>
          </a:bodyPr>
          <a:lstStyle/>
          <a:p>
            <a:pPr algn="l"/>
            <a:r>
              <a:rPr lang="de-CH" altLang="de-DE" sz="6000" dirty="0">
                <a:solidFill>
                  <a:schemeClr val="tx1"/>
                </a:solidFill>
                <a:effectLst/>
                <a:latin typeface="Univers LT Std 47 Cn Lt" pitchFamily="34" charset="0"/>
              </a:rPr>
              <a:t>„Bei dem HERRN findet man Hilfe.</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Dein Segen komme über dein Volk!“</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74735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123658"/>
          </a:xfrm>
        </p:spPr>
        <p:txBody>
          <a:bodyPr wrap="square">
            <a:spAutoFit/>
          </a:bodyPr>
          <a:lstStyle/>
          <a:p>
            <a:pPr algn="l"/>
            <a:r>
              <a:rPr lang="de-CH" altLang="de-DE" sz="6600" dirty="0">
                <a:solidFill>
                  <a:schemeClr val="tx1"/>
                </a:solidFill>
                <a:effectLst/>
                <a:latin typeface="Univers LT Std 47 Cn Lt" pitchFamily="34" charset="0"/>
              </a:rPr>
              <a:t>Ein Psalm Davids, als er vor seinem Sohn Absalom floh.</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5332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Ach, HERR, wie sind meiner Feinde so viel und erheben sich so viele wider mich! Viele sagen von mir: Er hat keine Hilfe bei Gott.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42676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800767"/>
          </a:xfrm>
        </p:spPr>
        <p:txBody>
          <a:bodyPr wrap="square">
            <a:spAutoFit/>
          </a:bodyPr>
          <a:lstStyle/>
          <a:p>
            <a:pPr algn="l"/>
            <a:r>
              <a:rPr lang="de-CH" altLang="de-DE" sz="4400" dirty="0">
                <a:solidFill>
                  <a:schemeClr val="tx1"/>
                </a:solidFill>
                <a:effectLst/>
                <a:latin typeface="Univers LT Std 47 Cn Lt" pitchFamily="34" charset="0"/>
              </a:rPr>
              <a:t>Aber du, HERR, bist der Schild für mich, du bist meine Ehre und hebst mein Haupt empor. Ich rufe mit meiner Stimme zum HERRN, so erhört er mich von seinem heiligen Berge.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01930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123658"/>
          </a:xfrm>
        </p:spPr>
        <p:txBody>
          <a:bodyPr wrap="square">
            <a:spAutoFit/>
          </a:bodyPr>
          <a:lstStyle/>
          <a:p>
            <a:pPr algn="l"/>
            <a:r>
              <a:rPr lang="de-CH" altLang="de-DE" sz="4400" dirty="0">
                <a:solidFill>
                  <a:schemeClr val="tx1"/>
                </a:solidFill>
                <a:effectLst/>
                <a:latin typeface="Univers LT Std 47 Cn Lt" pitchFamily="34" charset="0"/>
              </a:rPr>
              <a:t>Ich liege und schlafe und erwache; denn der HERR hält mich. Ich fürchte mich nicht vor vielen Tausenden, die sich ringsum wider mich legen.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069670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Psalm 3,8-9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233248" cy="2800767"/>
          </a:xfrm>
        </p:spPr>
        <p:txBody>
          <a:bodyPr wrap="square">
            <a:spAutoFit/>
          </a:bodyPr>
          <a:lstStyle/>
          <a:p>
            <a:pPr algn="l"/>
            <a:r>
              <a:rPr lang="de-CH" altLang="de-DE" sz="4400" dirty="0">
                <a:solidFill>
                  <a:schemeClr val="tx1"/>
                </a:solidFill>
                <a:effectLst/>
                <a:latin typeface="Univers LT Std 47 Cn Lt" pitchFamily="34" charset="0"/>
              </a:rPr>
              <a:t>Auf, HERR, und hilf mir, mein Gott! Denn du schlägst alle meine Feinde auf die Backe und zerschmetterst der Frevler Zähne. Bei dem HERRN findet man Hilfe. Dein Segen komme über dein Volk!</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4771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1938992"/>
          </a:xfrm>
        </p:spPr>
        <p:txBody>
          <a:bodyPr wrap="square">
            <a:spAutoFit/>
          </a:bodyPr>
          <a:lstStyle/>
          <a:p>
            <a:pPr algn="l"/>
            <a:r>
              <a:rPr lang="de-CH" altLang="de-DE" sz="4000" dirty="0">
                <a:solidFill>
                  <a:schemeClr val="tx1"/>
                </a:solidFill>
                <a:effectLst/>
                <a:latin typeface="Univers LT Std 47 Cn Lt" pitchFamily="34" charset="0"/>
              </a:rPr>
              <a:t>„In ganz Israel gab es keinen Mann, der so schön war und so sehr bewundert wurde wie Absalom. Vom Scheitel bis zur Sohle war alles an ihm vollkommen.“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7178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71101"/>
            <a:ext cx="11233248" cy="1569660"/>
          </a:xfrm>
        </p:spPr>
        <p:txBody>
          <a:bodyPr wrap="square">
            <a:spAutoFit/>
          </a:bodyPr>
          <a:lstStyle/>
          <a:p>
            <a:pPr algn="l"/>
            <a:r>
              <a:rPr lang="de-CH" altLang="de-DE" sz="4800" dirty="0">
                <a:solidFill>
                  <a:schemeClr val="tx1"/>
                </a:solidFill>
                <a:effectLst/>
                <a:latin typeface="Univers LT Std 47 Cn Lt" pitchFamily="34" charset="0"/>
              </a:rPr>
              <a:t>„Absalom legte sich einen Wagen mit Pferden zu und eine Leibwache von fünfzig Mann.“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2631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940" y="332656"/>
            <a:ext cx="11449272" cy="2123658"/>
          </a:xfrm>
        </p:spPr>
        <p:txBody>
          <a:bodyPr wrap="square">
            <a:spAutoFit/>
          </a:bodyPr>
          <a:lstStyle/>
          <a:p>
            <a:pPr algn="l"/>
            <a:r>
              <a:rPr lang="de-CH" altLang="de-DE" sz="4400" dirty="0">
                <a:solidFill>
                  <a:schemeClr val="tx1"/>
                </a:solidFill>
                <a:effectLst/>
                <a:latin typeface="Univers LT Std 47 Cn Lt" pitchFamily="34" charset="0"/>
              </a:rPr>
              <a:t>„Wenn nur ich in diesem Land Richter wäre;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ich würde jedem, der mit einem Streitfall zu mir kommt, zu seinem Recht verhelfen.“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768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233248" cy="1754326"/>
          </a:xfrm>
        </p:spPr>
        <p:txBody>
          <a:bodyPr wrap="square">
            <a:spAutoFit/>
          </a:bodyPr>
          <a:lstStyle/>
          <a:p>
            <a:pPr algn="l"/>
            <a:r>
              <a:rPr lang="de-CH" altLang="de-DE" dirty="0">
                <a:solidFill>
                  <a:schemeClr val="tx1"/>
                </a:solidFill>
                <a:effectLst/>
                <a:latin typeface="Univers LT Std 47 Cn Lt" pitchFamily="34" charset="0"/>
              </a:rPr>
              <a:t>„Auf diese Weise stahl er dem König</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die Herzen der Männer Israels.“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40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5733256"/>
            <a:ext cx="4176464" cy="400110"/>
          </a:xfrm>
        </p:spPr>
        <p:txBody>
          <a:bodyPr wrap="square">
            <a:spAutoFit/>
          </a:bodyPr>
          <a:lstStyle/>
          <a:p>
            <a:pPr algn="r"/>
            <a:r>
              <a:rPr lang="de-CH" altLang="de-DE" sz="2000" dirty="0">
                <a:effectLst/>
                <a:latin typeface="Univers LT Std 47 Cn Lt" pitchFamily="34" charset="0"/>
              </a:rPr>
              <a:t>2. Samuel 15,14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513168" cy="2800767"/>
          </a:xfrm>
        </p:spPr>
        <p:txBody>
          <a:bodyPr wrap="square">
            <a:spAutoFit/>
          </a:bodyPr>
          <a:lstStyle/>
          <a:p>
            <a:pPr algn="l"/>
            <a:r>
              <a:rPr lang="de-CH" altLang="de-DE" sz="4400" dirty="0">
                <a:solidFill>
                  <a:schemeClr val="tx1"/>
                </a:solidFill>
                <a:effectLst/>
                <a:latin typeface="Univers LT Std 47 Cn Lt" pitchFamily="34" charset="0"/>
              </a:rPr>
              <a:t>„Wir müssen fliehen! Es gibt keine andere Rettung vor Absalom. Schnell fort, bevor er hier ist, sonst fallen wir in seine Hand und er richtet in der Stadt ein Blutbad an.“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0337397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1012</Words>
  <Application>Microsoft Office PowerPoint</Application>
  <PresentationFormat>Benutzerdefiniert</PresentationFormat>
  <Paragraphs>132</Paragraphs>
  <Slides>47</Slides>
  <Notes>47</Notes>
  <HiddenSlides>0</HiddenSlides>
  <MMClips>0</MMClips>
  <ScaleCrop>false</ScaleCrop>
  <HeadingPairs>
    <vt:vector size="4" baseType="variant">
      <vt:variant>
        <vt:lpstr>Design</vt:lpstr>
      </vt:variant>
      <vt:variant>
        <vt:i4>1</vt:i4>
      </vt:variant>
      <vt:variant>
        <vt:lpstr>Folientitel</vt:lpstr>
      </vt:variant>
      <vt:variant>
        <vt:i4>47</vt:i4>
      </vt:variant>
    </vt:vector>
  </HeadingPairs>
  <TitlesOfParts>
    <vt:vector size="48" baseType="lpstr">
      <vt:lpstr>Designvorlage 'Berggipfel'</vt:lpstr>
      <vt:lpstr>Steh doch auf, HERR! Rette mich, mein Gott!</vt:lpstr>
      <vt:lpstr>„Hinterher aber empfand Amnon eine solche Abneigung gegen Tamar, dass er sie nicht mehr ausstehen konnte. Sein Abscheu war grösser, als vorher sein Verlangen gewesen war.“</vt:lpstr>
      <vt:lpstr>„Absalom sprach kein Wort mehr mit Amnon; so sehr hasste er ihn, weil er seine Schwester Tamar vergewaltigt hatte.“</vt:lpstr>
      <vt:lpstr>PowerPoint-Präsentation</vt:lpstr>
      <vt:lpstr>„In ganz Israel gab es keinen Mann, der so schön war und so sehr bewundert wurde wie Absalom. Vom Scheitel bis zur Sohle war alles an ihm vollkommen.“</vt:lpstr>
      <vt:lpstr>„Absalom legte sich einen Wagen mit Pferden zu und eine Leibwache von fünfzig Mann.“</vt:lpstr>
      <vt:lpstr>„Wenn nur ich in diesem Land Richter wäre; ich würde jedem, der mit einem Streitfall zu mir kommt, zu seinem Recht verhelfen.“</vt:lpstr>
      <vt:lpstr>„Auf diese Weise stahl er dem König die Herzen der Männer Israels.“</vt:lpstr>
      <vt:lpstr>„Wir müssen fliehen! Es gibt keine andere Rettung vor Absalom. Schnell fort, bevor er hier ist, sonst fallen wir in seine Hand und er richtet in der Stadt ein Blutbad an.“</vt:lpstr>
      <vt:lpstr>Ein Psalm Davids, als er vor seinem Sohn Absalom floh.</vt:lpstr>
      <vt:lpstr>Ach, HERR, wie sind meiner Feinde so viel und erheben sich so viele wider mich! Viele sagen von mir: Er hat keine Hilfe bei Gott.</vt:lpstr>
      <vt:lpstr>S E L A</vt:lpstr>
      <vt:lpstr>Aber du, HERR, bist der Schild für mich, du bist meine Ehre und hebst mein Haupt empor. Ich rufe mit meiner Stimme zum HERRN, so erhört er mich von seinem heiligen Berge.</vt:lpstr>
      <vt:lpstr>S E L A</vt:lpstr>
      <vt:lpstr>Ich liege und schlafe und erwache; denn der HERR hält mich. Ich fürchte mich nicht vor vielen Tausenden, die sich ringsum wider mich legen.</vt:lpstr>
      <vt:lpstr>Auf, HERR, und hilf mir, mein Gott! Denn du schlägst alle meine Feinde auf die Backe und zerschmetterst der Frevler Zähne. Bei dem HERRN findet man Hilfe. Dein Segen komme über dein Volk!</vt:lpstr>
      <vt:lpstr>S E L A</vt:lpstr>
      <vt:lpstr>I. Er hat keine Hilfe bei Gott</vt:lpstr>
      <vt:lpstr>„David ging barfuss, hatte sein Gesicht verhüllt und weinte. Auch alle, die ihn begleiteten, verhüllten ihr Gesicht und weinten.“</vt:lpstr>
      <vt:lpstr>„Ach, HERR, wie sind meiner Feinde so viel und erheben sich so viele wider mich!“</vt:lpstr>
      <vt:lpstr>Viele sagen von mir: „Er hat keine Hilfe bei Gott.“</vt:lpstr>
      <vt:lpstr>„Zum Teufel mit dir, du Mörder, du Unmensch! Jetzt erlebst du die Strafe für das, was du der Familie Sauls angetan hast. Der HERR bringt das Blut aller Ermordeten über dich! Das Königtum, das du an dich gerissen hast, hat er deinem Sohn Absalom gegeben. Jetzt steckst du selber im Unglück, du Mörder!“</vt:lpstr>
      <vt:lpstr>„Fürwahr, er trug unsre Krankheit und lud auf sich unsre Schmerzen. Wir aber hielten ihn für den, der geplagt und von Gott geschlagen und gemartert wäre.“</vt:lpstr>
      <vt:lpstr>„Mit der Botschaft vom Kreuz ist es nämlich so: In den Augen derer, die verloren gehen, ist sie etwas völlig Unsinniges; für uns aber, die wir gerettet werden, ist sie der Inbegriff von Gottes Kraft.“</vt:lpstr>
      <vt:lpstr>„Meine Gnade ist alles, was du brauchst, denn meine Kraft kommt gerade in der Schwachheit zur vollen Auswirkung.“</vt:lpstr>
      <vt:lpstr>„Er ist um unsrer Missetat willen verwundet und um unsrer Sünde willen zerschlagen. Die Strafe liegt auf ihm, auf dass wir Frieden hätten, und durch seine Wunden sind wir geheilt.“</vt:lpstr>
      <vt:lpstr>II. Gott hört auf mich</vt:lpstr>
      <vt:lpstr>„Aber du, HERR, bist der Schild für mich, du bist meine Ehre und hebst mein Haupt empor.“</vt:lpstr>
      <vt:lpstr>„Vor allen Dingen aber ergreift den Schild des Glaubens, mit dem ihr auslöschen könnt alle feurigen Pfeile des Bösen.“</vt:lpstr>
      <vt:lpstr>„Du bist meine Ehre und hebst mein Haupt empor.“</vt:lpstr>
      <vt:lpstr>„Ich rufe mit meiner Stimme zum HERRN, so erhört er mich von seinem heiligen Berge.“</vt:lpstr>
      <vt:lpstr>„HERR, mach den klugen Rat Ahitofels zur Torheit!“</vt:lpstr>
      <vt:lpstr>„Ich rufe mit meiner Stimme zum HERRN, so erhört er mich von seinem heiligen Berge.“</vt:lpstr>
      <vt:lpstr>III. Ich fürchte mich nicht</vt:lpstr>
      <vt:lpstr>„Ich liege und schlafe und erwache; denn der HERR hält mich.“</vt:lpstr>
      <vt:lpstr>„Ich fürchte mich nicht vor vielen Tausenden, die sich ringsum wider mich legen.“</vt:lpstr>
      <vt:lpstr>„Wenn der HERR mit mir Erbarmen hat, bringt er mich eines Tages zurück. Wenn er aber sagt: ‘Ich habe kein Gefallen mehr an dir’, dann soll er mit mir machen, was er für richtig hält.“</vt:lpstr>
      <vt:lpstr>IV. Herr hilf mir!</vt:lpstr>
      <vt:lpstr>„Auf, HERR, und hilf mir, mein Gott!“</vt:lpstr>
      <vt:lpstr>„Denn du schlägst alle meine Feinde auf die Backe und zerschmetterst der Frevler Zähne.“</vt:lpstr>
      <vt:lpstr>„Bei dem HERRN findet man Hilfe. Dein Segen komme über dein Volk!“</vt:lpstr>
      <vt:lpstr>Schlussgedanke</vt:lpstr>
      <vt:lpstr>Ein Psalm Davids, als er vor seinem Sohn Absalom floh.</vt:lpstr>
      <vt:lpstr>Ach, HERR, wie sind meiner Feinde so viel und erheben sich so viele wider mich! Viele sagen von mir: Er hat keine Hilfe bei Gott.</vt:lpstr>
      <vt:lpstr>Aber du, HERR, bist der Schild für mich, du bist meine Ehre und hebst mein Haupt empor. Ich rufe mit meiner Stimme zum HERRN, so erhört er mich von seinem heiligen Berge.</vt:lpstr>
      <vt:lpstr>Ich liege und schlafe und erwache; denn der HERR hält mich. Ich fürchte mich nicht vor vielen Tausenden, die sich ringsum wider mich legen.</vt:lpstr>
      <vt:lpstr>Auf, HERR, und hilf mir, mein Gott! Denn du schlägst alle meine Feinde auf die Backe und zerschmetterst der Frevler Zähne. Bei dem HERRN findet man Hilfe. Dein Segen komme über dein Volk!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Einblick in das Gebetsleben des König Davids - Teil 5/7 - Steh doch auf, Herr! Rette mich, mein Gott! - Psalm 3 - Folien</dc:title>
  <dc:creator>Jürg Birnstiel</dc:creator>
  <cp:lastModifiedBy>Me</cp:lastModifiedBy>
  <cp:revision>879</cp:revision>
  <dcterms:created xsi:type="dcterms:W3CDTF">2013-11-12T15:20:47Z</dcterms:created>
  <dcterms:modified xsi:type="dcterms:W3CDTF">2019-09-17T19:38:17Z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