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1028" r:id="rId2"/>
    <p:sldId id="1029" r:id="rId3"/>
    <p:sldId id="1030" r:id="rId4"/>
    <p:sldId id="1031" r:id="rId5"/>
    <p:sldId id="896" r:id="rId6"/>
    <p:sldId id="1032" r:id="rId7"/>
    <p:sldId id="1033" r:id="rId8"/>
    <p:sldId id="1034" r:id="rId9"/>
    <p:sldId id="1035" r:id="rId10"/>
    <p:sldId id="1036" r:id="rId11"/>
    <p:sldId id="1037" r:id="rId12"/>
    <p:sldId id="1038" r:id="rId13"/>
    <p:sldId id="1039" r:id="rId14"/>
    <p:sldId id="1040" r:id="rId15"/>
    <p:sldId id="1041" r:id="rId16"/>
    <p:sldId id="962" r:id="rId17"/>
    <p:sldId id="1043" r:id="rId18"/>
    <p:sldId id="1044" r:id="rId19"/>
    <p:sldId id="1045" r:id="rId20"/>
    <p:sldId id="1046" r:id="rId21"/>
    <p:sldId id="1047" r:id="rId22"/>
    <p:sldId id="1048" r:id="rId23"/>
    <p:sldId id="1049" r:id="rId24"/>
    <p:sldId id="1050" r:id="rId25"/>
    <p:sldId id="1051" r:id="rId26"/>
    <p:sldId id="259" r:id="rId27"/>
    <p:sldId id="1053" r:id="rId28"/>
    <p:sldId id="1054" r:id="rId29"/>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06578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8421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13356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68733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83295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76004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82270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02792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8759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1428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42809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5826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2696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2861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8227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7451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5663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46442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81966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63155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9537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476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330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62618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0" r="-20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313081" y="240323"/>
            <a:ext cx="9529757" cy="1938992"/>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Der Wachstumsprozess</a:t>
            </a:r>
            <a:br>
              <a:rPr lang="de-DE" altLang="de-DE" sz="6000" dirty="0">
                <a:solidFill>
                  <a:schemeClr val="tx1"/>
                </a:solidFill>
                <a:effectLst/>
                <a:latin typeface="Source Sans Pro Black" panose="020B0803030403020204" pitchFamily="34" charset="0"/>
                <a:ea typeface="Source Sans Pro Black" panose="020B0803030403020204" pitchFamily="34" charset="0"/>
              </a:rPr>
            </a:br>
            <a:r>
              <a:rPr lang="de-DE" altLang="de-DE" sz="6000" dirty="0">
                <a:solidFill>
                  <a:schemeClr val="tx1"/>
                </a:solidFill>
                <a:effectLst/>
                <a:latin typeface="Source Sans Pro Black" panose="020B0803030403020204" pitchFamily="34" charset="0"/>
                <a:ea typeface="Source Sans Pro Black" panose="020B0803030403020204" pitchFamily="34" charset="0"/>
              </a:rPr>
              <a:t>hat ein klares Ziel!</a:t>
            </a:r>
          </a:p>
        </p:txBody>
      </p:sp>
      <p:sp>
        <p:nvSpPr>
          <p:cNvPr id="409603" name="Rectangle 3"/>
          <p:cNvSpPr>
            <a:spLocks noGrp="1" noChangeArrowheads="1"/>
          </p:cNvSpPr>
          <p:nvPr>
            <p:ph type="subTitle" idx="1"/>
          </p:nvPr>
        </p:nvSpPr>
        <p:spPr>
          <a:xfrm>
            <a:off x="4136899" y="5694348"/>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a:t>
            </a:r>
            <a:r>
              <a:rPr lang="de-CH" altLang="de-DE" sz="2400" dirty="0">
                <a:effectLst/>
                <a:latin typeface="Source Sans Pro" panose="020B0503030403020204" pitchFamily="34" charset="0"/>
                <a:ea typeface="Source Sans Pro" panose="020B0503030403020204" pitchFamily="34" charset="0"/>
                <a:cs typeface="+mj-cs"/>
              </a:rPr>
              <a:t>Die Wichtigkeit christlicher Gemeinschaft</a:t>
            </a:r>
            <a:r>
              <a:rPr lang="de-DE" altLang="de-DE" sz="2400" dirty="0">
                <a:effectLst/>
                <a:latin typeface="Source Sans Pro" panose="020B0503030403020204" pitchFamily="34" charset="0"/>
                <a:ea typeface="Source Sans Pro" panose="020B0503030403020204" pitchFamily="34" charset="0"/>
                <a:cs typeface="+mj-cs"/>
              </a:rPr>
              <a:t> (3/4)</a:t>
            </a:r>
          </a:p>
        </p:txBody>
      </p:sp>
      <p:sp>
        <p:nvSpPr>
          <p:cNvPr id="4" name="Rectangle 3"/>
          <p:cNvSpPr txBox="1">
            <a:spLocks noChangeArrowheads="1"/>
          </p:cNvSpPr>
          <p:nvPr/>
        </p:nvSpPr>
        <p:spPr bwMode="auto">
          <a:xfrm>
            <a:off x="5506134" y="242088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Epheser-Brief 4,11-14</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935760" y="188640"/>
            <a:ext cx="8064896"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„Jerusalem hatte zwölf Tore und auf den Toren zwölf Engel und Namen darauf geschrieben, nämlich die Namen der zwölf Stämme der Israeliten.“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Offenbarung 21,12</a:t>
            </a:r>
          </a:p>
        </p:txBody>
      </p:sp>
    </p:spTree>
    <p:extLst>
      <p:ext uri="{BB962C8B-B14F-4D97-AF65-F5344CB8AC3E}">
        <p14:creationId xmlns:p14="http://schemas.microsoft.com/office/powerpoint/2010/main" val="385879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332656"/>
            <a:ext cx="7848872"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„Die Mauer der Stadt hatte zwölf Grundsteine und auf ihnen die zwölf Namen der zwölf Apostel des Lammes.“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Offenbarung 21,14</a:t>
            </a:r>
          </a:p>
        </p:txBody>
      </p:sp>
    </p:spTree>
    <p:extLst>
      <p:ext uri="{BB962C8B-B14F-4D97-AF65-F5344CB8AC3E}">
        <p14:creationId xmlns:p14="http://schemas.microsoft.com/office/powerpoint/2010/main" val="166715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511824" y="332656"/>
            <a:ext cx="7344816" cy="1200329"/>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„Jesus setzte einige als Evangelisten, einige als Hirten und Lehrer ein.“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177281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4,11</a:t>
            </a:r>
          </a:p>
        </p:txBody>
      </p:sp>
    </p:spTree>
    <p:extLst>
      <p:ext uri="{BB962C8B-B14F-4D97-AF65-F5344CB8AC3E}">
        <p14:creationId xmlns:p14="http://schemas.microsoft.com/office/powerpoint/2010/main" val="1539814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07768" y="208672"/>
            <a:ext cx="7992888"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„Esra hatte sich mit ganzem Herzen der Aufgabe gewidmet, das Gesetz des Herrn zu erforschen und zu befolgen und die Israeliten seine Vorschriften zu lehren, damit sie sich in ihrer Lebensführung und Rechtsprechung daran hielten.“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78904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Esra 7,10</a:t>
            </a:r>
          </a:p>
        </p:txBody>
      </p:sp>
    </p:spTree>
    <p:extLst>
      <p:ext uri="{BB962C8B-B14F-4D97-AF65-F5344CB8AC3E}">
        <p14:creationId xmlns:p14="http://schemas.microsoft.com/office/powerpoint/2010/main" val="3129590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727848" y="260648"/>
            <a:ext cx="7272808"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„Sie haben die Aufgabe, diejenigen, die zu Gottes heiligem Volk gehören, für ihren Dienst auszurüsten, damit die Gemeinde, der Leib von Christus, aufgebaut wird.“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4,12</a:t>
            </a:r>
          </a:p>
        </p:txBody>
      </p:sp>
    </p:spTree>
    <p:extLst>
      <p:ext uri="{BB962C8B-B14F-4D97-AF65-F5344CB8AC3E}">
        <p14:creationId xmlns:p14="http://schemas.microsoft.com/office/powerpoint/2010/main" val="4270852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655840" y="188640"/>
            <a:ext cx="7344816"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„Jesus ist deshalb für alle gestorben, damit die, die leben, nicht länger für sich selbst leben, sondern für den, der für sie gestorben und zu neuem Leben erweckt worden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28498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Korinther-Brief 5,15</a:t>
            </a:r>
          </a:p>
        </p:txBody>
      </p:sp>
    </p:spTree>
    <p:extLst>
      <p:ext uri="{BB962C8B-B14F-4D97-AF65-F5344CB8AC3E}">
        <p14:creationId xmlns:p14="http://schemas.microsoft.com/office/powerpoint/2010/main" val="3931992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231904" y="404664"/>
            <a:ext cx="6768752"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Christen kennen Christus</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871864" y="188640"/>
            <a:ext cx="7200800"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„Das soll dazu führen, dass wir alle in unserem Glauben und in unserer Kenntnis von Gottes Sohn zur vollen Einheit gelangen und dass wir eine Reife erreichen, deren </a:t>
            </a:r>
            <a:r>
              <a:rPr lang="de-DE" altLang="de-DE" sz="3600" dirty="0" err="1">
                <a:solidFill>
                  <a:schemeClr val="tx1"/>
                </a:solidFill>
                <a:effectLst/>
                <a:latin typeface="Source Sans Pro" panose="020B0503030403020204" pitchFamily="34" charset="0"/>
                <a:ea typeface="Source Sans Pro" panose="020B0503030403020204" pitchFamily="34" charset="0"/>
              </a:rPr>
              <a:t>Massstab</a:t>
            </a:r>
            <a:r>
              <a:rPr lang="de-DE" altLang="de-DE" sz="3600" dirty="0">
                <a:solidFill>
                  <a:schemeClr val="tx1"/>
                </a:solidFill>
                <a:effectLst/>
                <a:latin typeface="Source Sans Pro" panose="020B0503030403020204" pitchFamily="34" charset="0"/>
                <a:ea typeface="Source Sans Pro" panose="020B0503030403020204" pitchFamily="34" charset="0"/>
              </a:rPr>
              <a:t> Christus selbst ist in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seiner ganzen Fülle.“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2930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4,13</a:t>
            </a:r>
          </a:p>
        </p:txBody>
      </p:sp>
    </p:spTree>
    <p:extLst>
      <p:ext uri="{BB962C8B-B14F-4D97-AF65-F5344CB8AC3E}">
        <p14:creationId xmlns:p14="http://schemas.microsoft.com/office/powerpoint/2010/main" val="4068189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871864" y="188640"/>
            <a:ext cx="7128792"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„Sie wurden Gottes Kinder weder aufgrund ihrer Abstammung noch durch menschliches Wollen, noch durch den Entschluss eines Mannes; sie sind aus Gott geboren worden.“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1,13</a:t>
            </a:r>
          </a:p>
        </p:txBody>
      </p:sp>
    </p:spTree>
    <p:extLst>
      <p:ext uri="{BB962C8B-B14F-4D97-AF65-F5344CB8AC3E}">
        <p14:creationId xmlns:p14="http://schemas.microsoft.com/office/powerpoint/2010/main" val="3106869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75720" y="188640"/>
            <a:ext cx="8496944"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„Genauso, wie ein neugeborenes Kind auf Muttermilch begierig ist, sollt ihr auf Gottes Wort begierig sein, auf diese unverfälschte Milch, durch die ihr heranwachst, bis das Ziel, eure endgültige Rettung, erreicht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34537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Petrus-Brief 2,2</a:t>
            </a:r>
          </a:p>
        </p:txBody>
      </p:sp>
    </p:spTree>
    <p:extLst>
      <p:ext uri="{BB962C8B-B14F-4D97-AF65-F5344CB8AC3E}">
        <p14:creationId xmlns:p14="http://schemas.microsoft.com/office/powerpoint/2010/main" val="350202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143672" y="116632"/>
            <a:ext cx="8928992"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Jesus hat einige als Apostel eingesetzt, einige als Propheten, einige als Evangelisten, einige als Hirten und Lehrer. Sie haben die Aufgabe, diejenigen, die zu Gottes heiligem Volk gehören, für ihren Dienst auszurüsten,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damit die Gemeinde, der Leib von Christus, aufgebaut wird.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42210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4,11-12</a:t>
            </a:r>
          </a:p>
        </p:txBody>
      </p:sp>
    </p:spTree>
    <p:extLst>
      <p:ext uri="{BB962C8B-B14F-4D97-AF65-F5344CB8AC3E}">
        <p14:creationId xmlns:p14="http://schemas.microsoft.com/office/powerpoint/2010/main" val="411130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783632" y="256580"/>
            <a:ext cx="9217024" cy="2308324"/>
          </a:xfrm>
        </p:spPr>
        <p:txBody>
          <a:bodyPr wrap="square">
            <a:spAutoFit/>
          </a:bodyPr>
          <a:lstStyle/>
          <a:p>
            <a:pPr algn="l"/>
            <a:r>
              <a:rPr lang="de-DE" altLang="de-DE" sz="7200" dirty="0">
                <a:solidFill>
                  <a:schemeClr val="tx1"/>
                </a:solidFill>
                <a:effectLst/>
                <a:latin typeface="Source Sans Pro" panose="020B0503030403020204" pitchFamily="34" charset="0"/>
                <a:ea typeface="Source Sans Pro" panose="020B0503030403020204" pitchFamily="34" charset="0"/>
              </a:rPr>
              <a:t>„Der vollendete Mann.“</a:t>
            </a:r>
            <a:br>
              <a:rPr lang="de-DE" altLang="de-DE" sz="7200" dirty="0">
                <a:solidFill>
                  <a:schemeClr val="tx1"/>
                </a:solidFill>
                <a:effectLst/>
                <a:latin typeface="Source Sans Pro" panose="020B0503030403020204" pitchFamily="34" charset="0"/>
                <a:ea typeface="Source Sans Pro" panose="020B0503030403020204" pitchFamily="34" charset="0"/>
              </a:rPr>
            </a:br>
            <a:r>
              <a:rPr lang="de-DE" altLang="de-DE" sz="7200" dirty="0">
                <a:solidFill>
                  <a:schemeClr val="tx1"/>
                </a:solidFill>
                <a:effectLst/>
                <a:latin typeface="Source Sans Pro" panose="020B0503030403020204" pitchFamily="34" charset="0"/>
                <a:ea typeface="Source Sans Pro" panose="020B0503030403020204" pitchFamily="34" charset="0"/>
              </a:rPr>
              <a:t>„Die vollendete Frau“</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708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4,13</a:t>
            </a:r>
          </a:p>
        </p:txBody>
      </p:sp>
    </p:spTree>
    <p:extLst>
      <p:ext uri="{BB962C8B-B14F-4D97-AF65-F5344CB8AC3E}">
        <p14:creationId xmlns:p14="http://schemas.microsoft.com/office/powerpoint/2010/main" val="2135476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999656" y="147117"/>
            <a:ext cx="9073008" cy="3539430"/>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9330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4,14</a:t>
            </a:r>
          </a:p>
        </p:txBody>
      </p:sp>
    </p:spTree>
    <p:extLst>
      <p:ext uri="{BB962C8B-B14F-4D97-AF65-F5344CB8AC3E}">
        <p14:creationId xmlns:p14="http://schemas.microsoft.com/office/powerpoint/2010/main" val="2108069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5231904" y="188640"/>
            <a:ext cx="6840760"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„Ich wundere mich, wie schnell ihr euch von dem abwendet, der euch zum Glauben gerufen hat! Durch Christus hat er euch seine Gnade erwiesen, und ihr kehrt ihm den Rücken und wendet euch einem anderen Evangelium zu.“</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3651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Galater-Brief 1,6</a:t>
            </a:r>
          </a:p>
        </p:txBody>
      </p:sp>
    </p:spTree>
    <p:extLst>
      <p:ext uri="{BB962C8B-B14F-4D97-AF65-F5344CB8AC3E}">
        <p14:creationId xmlns:p14="http://schemas.microsoft.com/office/powerpoint/2010/main" val="4286945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367808" y="188640"/>
            <a:ext cx="7704856" cy="4031873"/>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„Wenn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472514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Korinther-Brief 11,4</a:t>
            </a:r>
          </a:p>
        </p:txBody>
      </p:sp>
    </p:spTree>
    <p:extLst>
      <p:ext uri="{BB962C8B-B14F-4D97-AF65-F5344CB8AC3E}">
        <p14:creationId xmlns:p14="http://schemas.microsoft.com/office/powerpoint/2010/main" val="3421922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719736" y="208672"/>
            <a:ext cx="8280920"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„Eigentlich müsstet ihr längst in der Lage sein, andere zu unterrichten; stattdessen braucht ihr selbst wieder jemand, der euch die grundlegenden Wahrheiten der Botschaft Gottes lehrt. Ihr habt sozusagen wieder Milch nötig statt fester Nahrung.“</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12841" y="40770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Hebräer 5,12</a:t>
            </a:r>
          </a:p>
        </p:txBody>
      </p:sp>
    </p:spTree>
    <p:extLst>
      <p:ext uri="{BB962C8B-B14F-4D97-AF65-F5344CB8AC3E}">
        <p14:creationId xmlns:p14="http://schemas.microsoft.com/office/powerpoint/2010/main" val="3351889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151784" y="301005"/>
            <a:ext cx="7848872"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„Wer nur Milch verträgt, ist ein Kind und hat noch nicht die nötige Erfahrung, um sein Leben so zu gestalten, wie es nach Gottes Wort richtig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609329"/>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Hebräer 5,13</a:t>
            </a:r>
          </a:p>
        </p:txBody>
      </p:sp>
    </p:spTree>
    <p:extLst>
      <p:ext uri="{BB962C8B-B14F-4D97-AF65-F5344CB8AC3E}">
        <p14:creationId xmlns:p14="http://schemas.microsoft.com/office/powerpoint/2010/main" val="1282885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807968" y="620688"/>
            <a:ext cx="5760640"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07768" y="136518"/>
            <a:ext cx="8064896" cy="5509200"/>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„Das wird euch dazu befähigen, zusammen</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mit allen anderen, die zu Gottes heiligem Volk gehören, die Liebe Christi in allen ihren Dimensionen zu erfassen – in ihrer Breite, in ihrer Länge, in ihrer Höhe und in ihrer Tiefe.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Ja, ich bete darum, dass ihr seine Liebe versteht, die doch weit über alles Verstehen hinausreicht, und dass ihr auf diese Weise</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mehr und mehr mit der ganzen Fülle des</a:t>
            </a:r>
            <a:br>
              <a:rPr lang="de-DE" altLang="de-DE" sz="3200" dirty="0">
                <a:solidFill>
                  <a:schemeClr val="tx1"/>
                </a:solidFill>
                <a:effectLst/>
                <a:latin typeface="Source Sans Pro" panose="020B0503030403020204" pitchFamily="34" charset="0"/>
                <a:ea typeface="Source Sans Pro" panose="020B0503030403020204" pitchFamily="34" charset="0"/>
              </a:rPr>
            </a:br>
            <a:r>
              <a:rPr lang="de-DE" altLang="de-DE" sz="3200" dirty="0">
                <a:solidFill>
                  <a:schemeClr val="tx1"/>
                </a:solidFill>
                <a:effectLst/>
                <a:latin typeface="Source Sans Pro" panose="020B0503030403020204" pitchFamily="34" charset="0"/>
                <a:ea typeface="Source Sans Pro" panose="020B0503030403020204" pitchFamily="34" charset="0"/>
              </a:rPr>
              <a:t>Lebens erfüllt werdet, das bei Gott zu finden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564571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3,18-19</a:t>
            </a:r>
          </a:p>
        </p:txBody>
      </p:sp>
    </p:spTree>
    <p:extLst>
      <p:ext uri="{BB962C8B-B14F-4D97-AF65-F5344CB8AC3E}">
        <p14:creationId xmlns:p14="http://schemas.microsoft.com/office/powerpoint/2010/main" val="2782113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647728" y="188640"/>
            <a:ext cx="8352928" cy="4031873"/>
          </a:xfrm>
        </p:spPr>
        <p:txBody>
          <a:bodyPr wrap="square">
            <a:spAutoFit/>
          </a:bodyPr>
          <a:lstStyle/>
          <a:p>
            <a:pPr algn="l"/>
            <a:r>
              <a:rPr lang="de-DE" altLang="de-DE" sz="3200" dirty="0">
                <a:solidFill>
                  <a:schemeClr val="tx1"/>
                </a:solidFill>
                <a:effectLst/>
                <a:latin typeface="Source Sans Pro" panose="020B0503030403020204" pitchFamily="34" charset="0"/>
                <a:ea typeface="Source Sans Pro" panose="020B0503030403020204" pitchFamily="34" charset="0"/>
              </a:rPr>
              <a:t>„Denn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43711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4,14</a:t>
            </a:r>
          </a:p>
        </p:txBody>
      </p:sp>
    </p:spTree>
    <p:extLst>
      <p:ext uri="{BB962C8B-B14F-4D97-AF65-F5344CB8AC3E}">
        <p14:creationId xmlns:p14="http://schemas.microsoft.com/office/powerpoint/2010/main" val="378684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143672" y="116632"/>
            <a:ext cx="8928992"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Das soll dazu führen, dass wir alle in unserem Glauben und in unserer Kenntnis von Gottes Sohn zur vollen Einheit gelangen und dass wir eine Reife erreichen, deren </a:t>
            </a:r>
            <a:r>
              <a:rPr lang="de-DE" altLang="de-DE" sz="3600" dirty="0" err="1">
                <a:solidFill>
                  <a:schemeClr val="tx1"/>
                </a:solidFill>
                <a:effectLst/>
                <a:latin typeface="Source Sans Pro" panose="020B0503030403020204" pitchFamily="34" charset="0"/>
                <a:ea typeface="Source Sans Pro" panose="020B0503030403020204" pitchFamily="34" charset="0"/>
              </a:rPr>
              <a:t>Massstab</a:t>
            </a:r>
            <a:r>
              <a:rPr lang="de-DE" altLang="de-DE" sz="3600" dirty="0">
                <a:solidFill>
                  <a:schemeClr val="tx1"/>
                </a:solidFill>
                <a:effectLst/>
                <a:latin typeface="Source Sans Pro" panose="020B0503030403020204" pitchFamily="34" charset="0"/>
                <a:ea typeface="Source Sans Pro" panose="020B0503030403020204" pitchFamily="34" charset="0"/>
              </a:rPr>
              <a:t> Christus selbst ist in seiner ganzen Fülle.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4,13</a:t>
            </a:r>
          </a:p>
        </p:txBody>
      </p:sp>
    </p:spTree>
    <p:extLst>
      <p:ext uri="{BB962C8B-B14F-4D97-AF65-F5344CB8AC3E}">
        <p14:creationId xmlns:p14="http://schemas.microsoft.com/office/powerpoint/2010/main" val="282220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711624" y="55658"/>
            <a:ext cx="9361040" cy="4524315"/>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472514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4,14</a:t>
            </a:r>
          </a:p>
        </p:txBody>
      </p:sp>
    </p:spTree>
    <p:extLst>
      <p:ext uri="{BB962C8B-B14F-4D97-AF65-F5344CB8AC3E}">
        <p14:creationId xmlns:p14="http://schemas.microsoft.com/office/powerpoint/2010/main" val="245159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871864" y="476672"/>
            <a:ext cx="7056784"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Christen sind zum Dienen befreit</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096000" y="188640"/>
            <a:ext cx="5904656"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„Jesus hat einige</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als Apostel eingesetzt,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einige als Propheten,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einige als Evangelisten,</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einige als Hirten und Lehrer.“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357620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4,11</a:t>
            </a:r>
          </a:p>
        </p:txBody>
      </p:sp>
    </p:spTree>
    <p:extLst>
      <p:ext uri="{BB962C8B-B14F-4D97-AF65-F5344CB8AC3E}">
        <p14:creationId xmlns:p14="http://schemas.microsoft.com/office/powerpoint/2010/main" val="262787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739715" y="476672"/>
            <a:ext cx="5040560" cy="1200329"/>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„Sie blieben beständig in der Lehre der Apostel.“</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20486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2,42</a:t>
            </a:r>
          </a:p>
        </p:txBody>
      </p:sp>
    </p:spTree>
    <p:extLst>
      <p:ext uri="{BB962C8B-B14F-4D97-AF65-F5344CB8AC3E}">
        <p14:creationId xmlns:p14="http://schemas.microsoft.com/office/powerpoint/2010/main" val="113361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260648"/>
            <a:ext cx="8496944"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„Mit </a:t>
            </a:r>
            <a:r>
              <a:rPr lang="de-DE" altLang="de-DE" sz="3600" dirty="0" err="1">
                <a:solidFill>
                  <a:schemeClr val="tx1"/>
                </a:solidFill>
                <a:effectLst/>
                <a:latin typeface="Source Sans Pro" panose="020B0503030403020204" pitchFamily="34" charset="0"/>
                <a:ea typeface="Source Sans Pro" panose="020B0503030403020204" pitchFamily="34" charset="0"/>
              </a:rPr>
              <a:t>grosser</a:t>
            </a:r>
            <a:r>
              <a:rPr lang="de-DE" altLang="de-DE" sz="3600" dirty="0">
                <a:solidFill>
                  <a:schemeClr val="tx1"/>
                </a:solidFill>
                <a:effectLst/>
                <a:latin typeface="Source Sans Pro" panose="020B0503030403020204" pitchFamily="34" charset="0"/>
                <a:ea typeface="Source Sans Pro" panose="020B0503030403020204" pitchFamily="34" charset="0"/>
              </a:rPr>
              <a:t> Bereitwilligkeit gingen sie auf das Evangelium von Jesus Christus ein, und sie studierten täglich die Heilige Schrift, um zu prüfen, ob das, was Paulus lehrte, mit den Aussagen der Schrift übereinstimmte.“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40216" y="335699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Apostelgeschichte 17,11</a:t>
            </a:r>
          </a:p>
        </p:txBody>
      </p:sp>
    </p:spTree>
    <p:extLst>
      <p:ext uri="{BB962C8B-B14F-4D97-AF65-F5344CB8AC3E}">
        <p14:creationId xmlns:p14="http://schemas.microsoft.com/office/powerpoint/2010/main" val="157953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5447928" y="260648"/>
            <a:ext cx="6552728" cy="2308324"/>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„Jesus fing an bei Mose und allen Propheten und legte ihnen aus, was in der ganzen Schrift von ihm gesagt war.“</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7809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Lukas-Evangelium 24,27</a:t>
            </a:r>
          </a:p>
        </p:txBody>
      </p:sp>
    </p:spTree>
    <p:extLst>
      <p:ext uri="{BB962C8B-B14F-4D97-AF65-F5344CB8AC3E}">
        <p14:creationId xmlns:p14="http://schemas.microsoft.com/office/powerpoint/2010/main" val="353739949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912</Words>
  <Application>Microsoft Office PowerPoint</Application>
  <PresentationFormat>Benutzerdefiniert</PresentationFormat>
  <Paragraphs>82</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Designvorlage 'Berggipfel'</vt:lpstr>
      <vt:lpstr>Der Wachstumsprozess hat ein klares Ziel!</vt:lpstr>
      <vt:lpstr>Jesus hat einige als Apostel eingesetzt, einige als Propheten, einige als Evangelisten, einige als Hirten und Lehrer. Sie haben die Aufgabe, diejenigen, die zu Gottes heiligem Volk gehören, für ihren Dienst auszurüsten, damit die Gemeinde, der Leib von Christus, aufgebaut wird.</vt:lpstr>
      <vt:lpstr>Das soll dazu führen, dass wir alle in unserem Glauben und in unserer Kenntnis von Gottes Sohn zur vollen Einheit gelangen und dass wir eine Reife erreichen, deren Massstab Christus selbst ist in seiner ganzen Fülle.</vt:lpstr>
      <vt:lpstr>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lpstr>I. Christen sind zum Dienen befreit</vt:lpstr>
      <vt:lpstr>„Jesus hat einige als Apostel eingesetzt, einige als Propheten, einige als Evangelisten, einige als Hirten und Lehrer.“</vt:lpstr>
      <vt:lpstr>„Sie blieben beständig in der Lehre der Apostel.“</vt:lpstr>
      <vt:lpstr>„Mit grosser Bereitwilligkeit gingen sie auf das Evangelium von Jesus Christus ein, und sie studierten täglich die Heilige Schrift, um zu prüfen, ob das, was Paulus lehrte, mit den Aussagen der Schrift übereinstimmte.“</vt:lpstr>
      <vt:lpstr>„Jesus fing an bei Mose und allen Propheten und legte ihnen aus, was in der ganzen Schrift von ihm gesagt war.“</vt:lpstr>
      <vt:lpstr>„Jerusalem hatte zwölf Tore und auf den Toren zwölf Engel und Namen darauf geschrieben, nämlich die Namen der zwölf Stämme der Israeliten.“</vt:lpstr>
      <vt:lpstr>„Die Mauer der Stadt hatte zwölf Grundsteine und auf ihnen die zwölf Namen der zwölf Apostel des Lammes.“</vt:lpstr>
      <vt:lpstr>„Jesus setzte einige als Evangelisten, einige als Hirten und Lehrer ein.“</vt:lpstr>
      <vt:lpstr>„Esra hatte sich mit ganzem Herzen der Aufgabe gewidmet, das Gesetz des Herrn zu erforschen und zu befolgen und die Israeliten seine Vorschriften zu lehren, damit sie sich in ihrer Lebensführung und Rechtsprechung daran hielten.“</vt:lpstr>
      <vt:lpstr>„Sie haben die Aufgabe, diejenigen, die zu Gottes heiligem Volk gehören, für ihren Dienst auszurüsten, damit die Gemeinde, der Leib von Christus, aufgebaut wird.“</vt:lpstr>
      <vt:lpstr>„Jesus ist deshalb für alle gestorben, damit die, die leben, nicht länger für sich selbst leben, sondern für den, der für sie gestorben und zu neuem Leben erweckt worden ist.“</vt:lpstr>
      <vt:lpstr>II. Christen kennen Christus</vt:lpstr>
      <vt:lpstr>„Das soll dazu führen, dass wir alle in unserem Glauben und in unserer Kenntnis von Gottes Sohn zur vollen Einheit gelangen und dass wir eine Reife erreichen, deren Massstab Christus selbst ist in seiner ganzen Fülle.“</vt:lpstr>
      <vt:lpstr>„Sie wurden Gottes Kinder weder aufgrund ihrer Abstammung noch durch menschliches Wollen, noch durch den Entschluss eines Mannes; sie sind aus Gott geboren worden.“</vt:lpstr>
      <vt:lpstr>„Genauso, wie ein neugeborenes Kind auf Muttermilch begierig ist, sollt ihr auf Gottes Wort begierig sein, auf diese unverfälschte Milch, durch die ihr heranwachst, bis das Ziel, eure endgültige Rettung, erreicht ist.“</vt:lpstr>
      <vt:lpstr>„Der vollendete Mann.“ „Die vollendete Frau“</vt:lpstr>
      <vt:lpstr>„Denn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lpstr>„Ich wundere mich, wie schnell ihr euch von dem abwendet, der euch zum Glauben gerufen hat! Durch Christus hat er euch seine Gnade erwiesen, und ihr kehrt ihm den Rücken und wendet euch einem anderen Evangelium zu.“</vt:lpstr>
      <vt:lpstr>„Wenn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vt:lpstr>
      <vt:lpstr>„Eigentlich müsstet ihr längst in der Lage sein, andere zu unterrichten; stattdessen braucht ihr selbst wieder jemand, der euch die grundlegenden Wahrheiten der Botschaft Gottes lehrt. Ihr habt sozusagen wieder Milch nötig statt fester Nahrung.“</vt:lpstr>
      <vt:lpstr>„Wer nur Milch verträgt, ist ein Kind und hat noch nicht die nötige Erfahrung, um sein Leben so zu gestalten, wie es nach Gottes Wort richtig ist.“</vt:lpstr>
      <vt:lpstr>Schlussgedanke</vt:lpstr>
      <vt:lpstr>„Das wird euch dazu befähigen, zusammen mit allen anderen, die zu Gottes heiligem Volk gehören, die Liebe Christi in allen ihren Dimensionen zu erfassen – in ihrer Breite, in ihrer Länge, in ihrer Höhe und in ihrer Tiefe. Ja, ich bete darum, dass ihr seine Liebe versteht, die doch weit über alles Verstehen hinausreicht, und dass ihr auf diese Weise mehr und mehr mit der ganzen Fülle des Lebens erfüllt werdet, das bei Gott zu finden ist.“</vt:lpstr>
      <vt:lpstr>„Denn 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Einheit und Vielfalt in christlicher Gemeinschaft - Teil 3/4 - Der Wachstumsprozess hat ein klares Ziel! - Folien</dc:title>
  <dc:creator>Jürg Birnstiel</dc:creator>
  <cp:lastModifiedBy>Me</cp:lastModifiedBy>
  <cp:revision>763</cp:revision>
  <dcterms:created xsi:type="dcterms:W3CDTF">2013-11-12T15:20:47Z</dcterms:created>
  <dcterms:modified xsi:type="dcterms:W3CDTF">2021-07-17T13:16:50Z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