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598" r:id="rId3"/>
    <p:sldId id="610" r:id="rId4"/>
    <p:sldId id="608" r:id="rId5"/>
    <p:sldId id="537" r:id="rId6"/>
    <p:sldId id="599" r:id="rId7"/>
    <p:sldId id="600" r:id="rId8"/>
    <p:sldId id="430" r:id="rId9"/>
    <p:sldId id="573" r:id="rId10"/>
    <p:sldId id="575" r:id="rId11"/>
    <p:sldId id="601" r:id="rId12"/>
    <p:sldId id="602" r:id="rId13"/>
    <p:sldId id="577" r:id="rId14"/>
    <p:sldId id="541" r:id="rId15"/>
    <p:sldId id="609" r:id="rId16"/>
    <p:sldId id="603" r:id="rId17"/>
    <p:sldId id="574" r:id="rId18"/>
    <p:sldId id="580" r:id="rId19"/>
    <p:sldId id="604" r:id="rId20"/>
    <p:sldId id="581" r:id="rId21"/>
    <p:sldId id="584" r:id="rId22"/>
    <p:sldId id="605" r:id="rId23"/>
    <p:sldId id="561" r:id="rId24"/>
    <p:sldId id="587" r:id="rId25"/>
    <p:sldId id="589" r:id="rId26"/>
    <p:sldId id="518" r:id="rId27"/>
    <p:sldId id="588" r:id="rId28"/>
    <p:sldId id="590" r:id="rId29"/>
    <p:sldId id="606" r:id="rId30"/>
    <p:sldId id="582" r:id="rId31"/>
    <p:sldId id="607" r:id="rId32"/>
    <p:sldId id="516" r:id="rId33"/>
    <p:sldId id="263" r:id="rId34"/>
    <p:sldId id="597" r:id="rId35"/>
    <p:sldId id="596" r:id="rId36"/>
    <p:sldId id="325" r:id="rId37"/>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9" autoAdjust="0"/>
    <p:restoredTop sz="94649" autoAdjust="0"/>
  </p:normalViewPr>
  <p:slideViewPr>
    <p:cSldViewPr>
      <p:cViewPr>
        <p:scale>
          <a:sx n="100" d="100"/>
          <a:sy n="100" d="100"/>
        </p:scale>
        <p:origin x="-2064" y="-6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7504" y="188640"/>
            <a:ext cx="8928992" cy="1569660"/>
          </a:xfrm>
          <a:effectLst>
            <a:outerShdw dist="35921" dir="2700000" algn="ctr" rotWithShape="0">
              <a:srgbClr val="000000"/>
            </a:outerShdw>
          </a:effectLst>
        </p:spPr>
        <p:txBody>
          <a:bodyPr wrap="square">
            <a:spAutoFit/>
          </a:bodyPr>
          <a:lstStyle/>
          <a:p>
            <a:pPr algn="r"/>
            <a:r>
              <a:rPr lang="de-CH" sz="6000" dirty="0" smtClean="0">
                <a:ln>
                  <a:solidFill>
                    <a:srgbClr val="000000"/>
                  </a:solidFill>
                </a:ln>
                <a:solidFill>
                  <a:schemeClr val="bg1"/>
                </a:solidFill>
                <a:latin typeface="Arial Rounded MT Bold" pitchFamily="34" charset="0"/>
              </a:rPr>
              <a:t>Jesus – Ursprung des Universums</a:t>
            </a:r>
            <a:endParaRPr lang="de-CH" sz="60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251520" y="6016293"/>
            <a:ext cx="8423275" cy="43704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l">
              <a:lnSpc>
                <a:spcPct val="80000"/>
              </a:lnSpc>
              <a:spcBef>
                <a:spcPct val="0"/>
              </a:spcBef>
            </a:pPr>
            <a:r>
              <a:rPr lang="de-CH" sz="2800" kern="1200" dirty="0">
                <a:ln>
                  <a:solidFill>
                    <a:srgbClr val="000000"/>
                  </a:solidFill>
                </a:ln>
                <a:solidFill>
                  <a:schemeClr val="bg1"/>
                </a:solidFill>
                <a:latin typeface="Arial Rounded MT Bold" pitchFamily="34" charset="0"/>
                <a:ea typeface="+mj-ea"/>
                <a:cs typeface="+mj-cs"/>
              </a:rPr>
              <a:t>Reihe: </a:t>
            </a:r>
            <a:r>
              <a:rPr lang="de-CH" sz="2800" kern="1200" dirty="0" smtClean="0">
                <a:ln>
                  <a:solidFill>
                    <a:srgbClr val="000000"/>
                  </a:solidFill>
                </a:ln>
                <a:solidFill>
                  <a:schemeClr val="bg1"/>
                </a:solidFill>
                <a:latin typeface="Arial Rounded MT Bold" pitchFamily="34" charset="0"/>
                <a:ea typeface="+mj-ea"/>
                <a:cs typeface="+mj-cs"/>
              </a:rPr>
              <a:t>EINZIGARTIG! (1/3)      </a:t>
            </a:r>
            <a:endParaRPr lang="de-CH" sz="2800" kern="1200" dirty="0">
              <a:ln>
                <a:solidFill>
                  <a:srgbClr val="000000"/>
                </a:solidFill>
              </a:ln>
              <a:solidFill>
                <a:schemeClr val="bg1"/>
              </a:solidFill>
              <a:latin typeface="Arial Rounded MT Bold" pitchFamily="34" charset="0"/>
              <a:ea typeface="+mj-ea"/>
              <a:cs typeface="+mj-cs"/>
            </a:endParaRPr>
          </a:p>
        </p:txBody>
      </p:sp>
      <p:sp>
        <p:nvSpPr>
          <p:cNvPr id="4" name="Rectangle 3"/>
          <p:cNvSpPr txBox="1">
            <a:spLocks noChangeArrowheads="1"/>
          </p:cNvSpPr>
          <p:nvPr/>
        </p:nvSpPr>
        <p:spPr bwMode="auto">
          <a:xfrm>
            <a:off x="241249" y="4941168"/>
            <a:ext cx="8423275" cy="486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nSpc>
                <a:spcPct val="80000"/>
              </a:lnSpc>
              <a:defRPr sz="6000">
                <a:ln>
                  <a:solidFill>
                    <a:srgbClr val="000000"/>
                  </a:solidFill>
                </a:ln>
                <a:solidFill>
                  <a:schemeClr val="bg1"/>
                </a:solidFill>
                <a:latin typeface="Arial Rounded MT Bold" pitchFamily="34" charset="0"/>
                <a:ea typeface="+mj-ea"/>
                <a:cs typeface="+mj-cs"/>
              </a:defRPr>
            </a:lvl1pPr>
            <a:lvl2pPr>
              <a:lnSpc>
                <a:spcPct val="80000"/>
              </a:lnSpc>
              <a:defRPr sz="4000">
                <a:solidFill>
                  <a:schemeClr val="tx2"/>
                </a:solidFill>
                <a:latin typeface="Arial Black" pitchFamily="34" charset="0"/>
              </a:defRPr>
            </a:lvl2pPr>
            <a:lvl3pPr>
              <a:lnSpc>
                <a:spcPct val="80000"/>
              </a:lnSpc>
              <a:defRPr sz="4000">
                <a:solidFill>
                  <a:schemeClr val="tx2"/>
                </a:solidFill>
                <a:latin typeface="Arial Black" pitchFamily="34" charset="0"/>
              </a:defRPr>
            </a:lvl3pPr>
            <a:lvl4pPr>
              <a:lnSpc>
                <a:spcPct val="80000"/>
              </a:lnSpc>
              <a:defRPr sz="4000">
                <a:solidFill>
                  <a:schemeClr val="tx2"/>
                </a:solidFill>
                <a:latin typeface="Arial Black" pitchFamily="34" charset="0"/>
              </a:defRPr>
            </a:lvl4pPr>
            <a:lvl5pPr>
              <a:lnSpc>
                <a:spcPct val="80000"/>
              </a:lnSpc>
              <a:defRPr sz="4000">
                <a:solidFill>
                  <a:schemeClr val="tx2"/>
                </a:solidFill>
                <a:latin typeface="Arial Black" pitchFamily="34" charset="0"/>
              </a:defRPr>
            </a:lvl5pPr>
            <a:lvl6pPr marL="457200" fontAlgn="base">
              <a:lnSpc>
                <a:spcPct val="80000"/>
              </a:lnSpc>
              <a:spcBef>
                <a:spcPct val="0"/>
              </a:spcBef>
              <a:spcAft>
                <a:spcPct val="0"/>
              </a:spcAft>
              <a:defRPr sz="4000">
                <a:solidFill>
                  <a:schemeClr val="tx2"/>
                </a:solidFill>
                <a:latin typeface="Arial Black" pitchFamily="34" charset="0"/>
              </a:defRPr>
            </a:lvl6pPr>
            <a:lvl7pPr marL="914400" fontAlgn="base">
              <a:lnSpc>
                <a:spcPct val="80000"/>
              </a:lnSpc>
              <a:spcBef>
                <a:spcPct val="0"/>
              </a:spcBef>
              <a:spcAft>
                <a:spcPct val="0"/>
              </a:spcAft>
              <a:defRPr sz="4000">
                <a:solidFill>
                  <a:schemeClr val="tx2"/>
                </a:solidFill>
                <a:latin typeface="Arial Black" pitchFamily="34" charset="0"/>
              </a:defRPr>
            </a:lvl7pPr>
            <a:lvl8pPr marL="1371600" fontAlgn="base">
              <a:lnSpc>
                <a:spcPct val="80000"/>
              </a:lnSpc>
              <a:spcBef>
                <a:spcPct val="0"/>
              </a:spcBef>
              <a:spcAft>
                <a:spcPct val="0"/>
              </a:spcAft>
              <a:defRPr sz="4000">
                <a:solidFill>
                  <a:schemeClr val="tx2"/>
                </a:solidFill>
                <a:latin typeface="Arial Black" pitchFamily="34" charset="0"/>
              </a:defRPr>
            </a:lvl8pPr>
            <a:lvl9pPr marL="1828800" fontAlgn="base">
              <a:lnSpc>
                <a:spcPct val="80000"/>
              </a:lnSpc>
              <a:spcBef>
                <a:spcPct val="0"/>
              </a:spcBef>
              <a:spcAft>
                <a:spcPct val="0"/>
              </a:spcAft>
              <a:defRPr sz="4000">
                <a:solidFill>
                  <a:schemeClr val="tx2"/>
                </a:solidFill>
                <a:latin typeface="Arial Black" pitchFamily="34" charset="0"/>
              </a:defRPr>
            </a:lvl9pPr>
          </a:lstStyle>
          <a:p>
            <a:r>
              <a:rPr lang="de-CH" sz="3200" dirty="0"/>
              <a:t>Kolosser-Brief </a:t>
            </a:r>
            <a:r>
              <a:rPr lang="de-CH" sz="3200" dirty="0" smtClean="0"/>
              <a:t>1,15-17      </a:t>
            </a:r>
            <a:endParaRPr lang="de-CH" sz="3200" dirty="0"/>
          </a:p>
        </p:txBody>
      </p:sp>
      <p:sp>
        <p:nvSpPr>
          <p:cNvPr id="5" name="Rectangle 3"/>
          <p:cNvSpPr txBox="1">
            <a:spLocks noChangeArrowheads="1"/>
          </p:cNvSpPr>
          <p:nvPr/>
        </p:nvSpPr>
        <p:spPr bwMode="auto">
          <a:xfrm>
            <a:off x="479376" y="5416135"/>
            <a:ext cx="4380656" cy="3385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0" indent="0" algn="r">
              <a:lnSpc>
                <a:spcPct val="80000"/>
              </a:lnSpc>
              <a:buFontTx/>
              <a:buNone/>
              <a:defRPr sz="2800">
                <a:ln>
                  <a:solidFill>
                    <a:srgbClr val="000000"/>
                  </a:solidFill>
                </a:ln>
                <a:solidFill>
                  <a:schemeClr val="bg1"/>
                </a:solidFill>
                <a:latin typeface="Arial Rounded MT Bold" pitchFamily="34" charset="0"/>
                <a:ea typeface="+mj-ea"/>
                <a:cs typeface="+mj-cs"/>
              </a:defRPr>
            </a:lvl1pPr>
            <a:lvl2pPr marL="742950" indent="-285750">
              <a:spcBef>
                <a:spcPct val="20000"/>
              </a:spcBef>
              <a:buChar char="–"/>
              <a:defRPr sz="2800">
                <a:latin typeface="+mn-lt"/>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de-CH" sz="2000" dirty="0"/>
              <a:t>Teil </a:t>
            </a:r>
            <a:r>
              <a:rPr lang="de-CH" sz="2000" dirty="0" smtClean="0"/>
              <a:t>2</a:t>
            </a:r>
            <a:endParaRPr lang="de-CH" sz="2000" dirty="0"/>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424936"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dirty="0">
                <a:ln>
                  <a:solidFill>
                    <a:srgbClr val="000000"/>
                  </a:solidFill>
                </a:ln>
                <a:solidFill>
                  <a:srgbClr val="FFFFFF"/>
                </a:solidFill>
                <a:latin typeface="Arial Rounded MT Bold" pitchFamily="34" charset="0"/>
              </a:rPr>
              <a:t>„Herr zeig uns den Vater; das genügt uns.“</a:t>
            </a:r>
            <a:endParaRPr lang="de-DE"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535" y="198884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14,8</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EINZIGARTIG!</a:t>
            </a:r>
            <a:endParaRPr lang="de-CH" sz="1600" dirty="0">
              <a:solidFill>
                <a:srgbClr val="FFFFFF"/>
              </a:solidFill>
            </a:endParaRPr>
          </a:p>
        </p:txBody>
      </p:sp>
    </p:spTree>
    <p:extLst>
      <p:ext uri="{BB962C8B-B14F-4D97-AF65-F5344CB8AC3E}">
        <p14:creationId xmlns:p14="http://schemas.microsoft.com/office/powerpoint/2010/main" val="600631173"/>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856984"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dirty="0">
                <a:ln>
                  <a:solidFill>
                    <a:srgbClr val="000000"/>
                  </a:solidFill>
                </a:ln>
                <a:solidFill>
                  <a:srgbClr val="FFFFFF"/>
                </a:solidFill>
                <a:latin typeface="Arial Rounded MT Bold" pitchFamily="34" charset="0"/>
              </a:rPr>
              <a:t>»So lange bin ich schon bei euch, und du kennst mich immer noch nicht, Philippus?«</a:t>
            </a:r>
            <a:endParaRPr lang="de-DE"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87551" y="3284984"/>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14,9</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EINZIGARTIG!</a:t>
            </a:r>
            <a:endParaRPr lang="de-CH" sz="1600" dirty="0">
              <a:solidFill>
                <a:srgbClr val="FFFFFF"/>
              </a:solidFill>
            </a:endParaRPr>
          </a:p>
        </p:txBody>
      </p:sp>
    </p:spTree>
    <p:extLst>
      <p:ext uri="{BB962C8B-B14F-4D97-AF65-F5344CB8AC3E}">
        <p14:creationId xmlns:p14="http://schemas.microsoft.com/office/powerpoint/2010/main" val="44353494"/>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136904"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dirty="0">
                <a:ln>
                  <a:solidFill>
                    <a:srgbClr val="000000"/>
                  </a:solidFill>
                </a:ln>
                <a:solidFill>
                  <a:srgbClr val="FFFFFF"/>
                </a:solidFill>
                <a:latin typeface="Arial Rounded MT Bold" pitchFamily="34" charset="0"/>
              </a:rPr>
              <a:t>„Wer mich gesehen hat, hat den Vater </a:t>
            </a:r>
            <a:r>
              <a:rPr lang="de-CH" dirty="0" smtClean="0">
                <a:ln>
                  <a:solidFill>
                    <a:srgbClr val="000000"/>
                  </a:solidFill>
                </a:ln>
                <a:solidFill>
                  <a:srgbClr val="FFFFFF"/>
                </a:solidFill>
                <a:latin typeface="Arial Rounded MT Bold" pitchFamily="34" charset="0"/>
              </a:rPr>
              <a:t>gesehen.</a:t>
            </a:r>
            <a:br>
              <a:rPr lang="de-CH" dirty="0" smtClean="0">
                <a:ln>
                  <a:solidFill>
                    <a:srgbClr val="000000"/>
                  </a:solidFill>
                </a:ln>
                <a:solidFill>
                  <a:srgbClr val="FFFFFF"/>
                </a:solidFill>
                <a:latin typeface="Arial Rounded MT Bold" pitchFamily="34" charset="0"/>
              </a:rPr>
            </a:br>
            <a:r>
              <a:rPr lang="de-CH" dirty="0" smtClean="0">
                <a:ln>
                  <a:solidFill>
                    <a:srgbClr val="000000"/>
                  </a:solidFill>
                </a:ln>
                <a:solidFill>
                  <a:srgbClr val="FFFFFF"/>
                </a:solidFill>
                <a:latin typeface="Arial Rounded MT Bold" pitchFamily="34" charset="0"/>
              </a:rPr>
              <a:t>Wie </a:t>
            </a:r>
            <a:r>
              <a:rPr lang="de-CH" dirty="0">
                <a:ln>
                  <a:solidFill>
                    <a:srgbClr val="000000"/>
                  </a:solidFill>
                </a:ln>
                <a:solidFill>
                  <a:srgbClr val="FFFFFF"/>
                </a:solidFill>
                <a:latin typeface="Arial Rounded MT Bold" pitchFamily="34" charset="0"/>
              </a:rPr>
              <a:t>kannst du da sagen: ›Zeig uns den Vater‹?“</a:t>
            </a:r>
            <a:endParaRPr lang="de-DE"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87551" y="3284984"/>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14,9</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EINZIGARTIG!</a:t>
            </a:r>
            <a:endParaRPr lang="de-CH" sz="1600" dirty="0">
              <a:solidFill>
                <a:srgbClr val="FFFFFF"/>
              </a:solidFill>
            </a:endParaRPr>
          </a:p>
        </p:txBody>
      </p:sp>
    </p:spTree>
    <p:extLst>
      <p:ext uri="{BB962C8B-B14F-4D97-AF65-F5344CB8AC3E}">
        <p14:creationId xmlns:p14="http://schemas.microsoft.com/office/powerpoint/2010/main" val="3565275657"/>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424936" cy="258532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5400" dirty="0">
                <a:ln>
                  <a:solidFill>
                    <a:srgbClr val="000000"/>
                  </a:solidFill>
                </a:ln>
                <a:solidFill>
                  <a:srgbClr val="FFFFFF"/>
                </a:solidFill>
                <a:latin typeface="Arial Rounded MT Bold" pitchFamily="34" charset="0"/>
              </a:rPr>
              <a:t>„Der Sohn (Jesus) ist das Ebenbild des unsichtbaren Gottes.“</a:t>
            </a:r>
            <a:endParaRPr lang="de-DE" sz="54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292494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1,15</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1311117055"/>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824068" cy="2800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„Jesus ist das vollkommene Abbild von Gottes Herrlichkeit, der unverfälschte Ausdruck seines Wesens.“</a:t>
            </a:r>
            <a:endParaRPr lang="de-DE" sz="4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310283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Hebräer 1,3</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148064" y="6452295"/>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2429495052"/>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2987824" y="44624"/>
            <a:ext cx="6048672"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„Wir wollen mit Menschen wachsen, die durch Begegnungen </a:t>
            </a:r>
            <a:r>
              <a:rPr lang="de-CH" sz="3600" dirty="0" smtClean="0">
                <a:ln>
                  <a:solidFill>
                    <a:srgbClr val="000000"/>
                  </a:solidFill>
                </a:ln>
                <a:solidFill>
                  <a:srgbClr val="FFFFFF"/>
                </a:solidFill>
                <a:latin typeface="Arial Rounded MT Bold" pitchFamily="34" charset="0"/>
              </a:rPr>
              <a:t>mit</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uns </a:t>
            </a:r>
            <a:r>
              <a:rPr lang="de-CH" sz="3600" dirty="0">
                <a:ln>
                  <a:solidFill>
                    <a:srgbClr val="000000"/>
                  </a:solidFill>
                </a:ln>
                <a:solidFill>
                  <a:srgbClr val="FFFFFF"/>
                </a:solidFill>
                <a:latin typeface="Arial Rounded MT Bold" pitchFamily="34" charset="0"/>
              </a:rPr>
              <a:t>zu Jesus finden.“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92127" y="2708920"/>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Vision FEG Zürich-</a:t>
            </a:r>
            <a:r>
              <a:rPr lang="de-CH" sz="2000" dirty="0" err="1" smtClean="0">
                <a:ln>
                  <a:solidFill>
                    <a:srgbClr val="000000"/>
                  </a:solidFill>
                </a:ln>
                <a:solidFill>
                  <a:srgbClr val="FFFFFF"/>
                </a:solidFill>
                <a:latin typeface="Arial Rounded MT Bold" pitchFamily="34" charset="0"/>
              </a:rPr>
              <a:t>Helvetiaplatz</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148064" y="6452295"/>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899502962"/>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6552728"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„Der Sohn ist das Ebenbild des unsichtbaren Gottes, </a:t>
            </a:r>
            <a:r>
              <a:rPr lang="de-CH" sz="3200" dirty="0" smtClean="0">
                <a:ln>
                  <a:solidFill>
                    <a:srgbClr val="000000"/>
                  </a:solidFill>
                </a:ln>
                <a:solidFill>
                  <a:srgbClr val="FFFFFF"/>
                </a:solidFill>
                <a:latin typeface="Arial Rounded MT Bold" pitchFamily="34" charset="0"/>
              </a:rPr>
              <a:t>der Erstgeborene</a:t>
            </a:r>
            <a:r>
              <a:rPr lang="de-CH" sz="3200" dirty="0">
                <a:ln>
                  <a:solidFill>
                    <a:srgbClr val="000000"/>
                  </a:solidFill>
                </a:ln>
                <a:solidFill>
                  <a:srgbClr val="FFFFFF"/>
                </a:solidFill>
                <a:latin typeface="Arial Rounded MT Bold" pitchFamily="34" charset="0"/>
              </a:rPr>
              <a:t>, der über der gesamten Schöpfung steht.“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242088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1,15</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2273192343"/>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6336704"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„Ich bin das A und das O, der Erste und der Letzte, der Ursprung und das Ziel aller Dinge.“</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235294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Offenbarung 22,13</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148064" y="6452295"/>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975055986"/>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352928" cy="21236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„Am Anfang war das Wort; das Wort war bei Gott, und </a:t>
            </a:r>
            <a:r>
              <a:rPr lang="de-CH" sz="4400" u="sng" dirty="0">
                <a:ln>
                  <a:solidFill>
                    <a:srgbClr val="000000"/>
                  </a:solidFill>
                </a:ln>
                <a:solidFill>
                  <a:srgbClr val="FFFFFF"/>
                </a:solidFill>
                <a:latin typeface="Arial Rounded MT Bold" pitchFamily="34" charset="0"/>
              </a:rPr>
              <a:t>das Wort war Gott</a:t>
            </a:r>
            <a:r>
              <a:rPr lang="de-CH" sz="4400" dirty="0">
                <a:ln>
                  <a:solidFill>
                    <a:srgbClr val="000000"/>
                  </a:solidFill>
                </a:ln>
                <a:solidFill>
                  <a:srgbClr val="FFFFFF"/>
                </a:solidFill>
                <a:latin typeface="Arial Rounded MT Bold" pitchFamily="34" charset="0"/>
              </a:rPr>
              <a:t>.“</a:t>
            </a:r>
            <a:endParaRPr lang="de-DE" sz="4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278092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Johannes-Evangelium 1,1</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Tree>
    <p:extLst>
      <p:ext uri="{BB962C8B-B14F-4D97-AF65-F5344CB8AC3E}">
        <p14:creationId xmlns:p14="http://schemas.microsoft.com/office/powerpoint/2010/main" val="3561820903"/>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352928"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a:t>
            </a:r>
            <a:r>
              <a:rPr lang="de-CH" sz="3200" u="sng" dirty="0">
                <a:ln>
                  <a:solidFill>
                    <a:srgbClr val="000000"/>
                  </a:solidFill>
                </a:ln>
                <a:solidFill>
                  <a:srgbClr val="FFFFFF"/>
                </a:solidFill>
                <a:latin typeface="Arial Rounded MT Bold" pitchFamily="34" charset="0"/>
              </a:rPr>
              <a:t>Er, der das Wort ist</a:t>
            </a:r>
            <a:r>
              <a:rPr lang="de-CH" sz="3200" dirty="0">
                <a:ln>
                  <a:solidFill>
                    <a:srgbClr val="000000"/>
                  </a:solidFill>
                </a:ln>
                <a:solidFill>
                  <a:srgbClr val="FFFFFF"/>
                </a:solidFill>
                <a:latin typeface="Arial Rounded MT Bold" pitchFamily="34" charset="0"/>
              </a:rPr>
              <a:t>, wurde ein Mensch von Fleisch und Blut und lebte unter uns. Wir sahen seine Herrlichkeit, eine Herrlichkeit voller Gnade und Wahrheit, wie nur er als der einzige Sohn sie besitzt, er, der vom Vater kommt.“</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29507" y="3429000"/>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Johannes-Evangelium 1,14</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Tree>
    <p:extLst>
      <p:ext uri="{BB962C8B-B14F-4D97-AF65-F5344CB8AC3E}">
        <p14:creationId xmlns:p14="http://schemas.microsoft.com/office/powerpoint/2010/main" val="3887004210"/>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0"/>
            <a:ext cx="4833498" cy="6858000"/>
          </a:xfrm>
          <a:prstGeom prst="rect">
            <a:avLst/>
          </a:prstGeom>
        </p:spPr>
      </p:pic>
    </p:spTree>
    <p:extLst>
      <p:ext uri="{BB962C8B-B14F-4D97-AF65-F5344CB8AC3E}">
        <p14:creationId xmlns:p14="http://schemas.microsoft.com/office/powerpoint/2010/main" val="4191150767"/>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105222" y="332656"/>
            <a:ext cx="9006036" cy="757130"/>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a:ln>
                  <a:solidFill>
                    <a:srgbClr val="000000"/>
                  </a:solidFill>
                </a:ln>
                <a:solidFill>
                  <a:schemeClr val="bg1"/>
                </a:solidFill>
                <a:latin typeface="Arial Rounded MT Bold" pitchFamily="34" charset="0"/>
              </a:rPr>
              <a:t>II.  </a:t>
            </a:r>
            <a:r>
              <a:rPr lang="de-DE" sz="5400" dirty="0" smtClean="0">
                <a:ln>
                  <a:solidFill>
                    <a:srgbClr val="000000"/>
                  </a:solidFill>
                </a:ln>
                <a:solidFill>
                  <a:schemeClr val="bg1"/>
                </a:solidFill>
                <a:latin typeface="Arial Rounded MT Bold" pitchFamily="34" charset="0"/>
              </a:rPr>
              <a:t> Jesus ist der Schöpfer</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EINZIGARTIG</a:t>
            </a:r>
            <a:r>
              <a:rPr lang="de-CH" sz="1600" dirty="0">
                <a:solidFill>
                  <a:srgbClr val="FFFFFF"/>
                </a:solidFill>
              </a:rPr>
              <a:t>!</a:t>
            </a:r>
          </a:p>
        </p:txBody>
      </p:sp>
    </p:spTree>
    <p:extLst>
      <p:ext uri="{BB962C8B-B14F-4D97-AF65-F5344CB8AC3E}">
        <p14:creationId xmlns:p14="http://schemas.microsoft.com/office/powerpoint/2010/main" val="1952657128"/>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496944"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„Denn durch ihn wurde alles erschaffen, was im Himmel und auf der Erde ist, das Sichtbare und das Unsichtbare, Könige und Herrscher, Mächte und </a:t>
            </a:r>
            <a:r>
              <a:rPr lang="de-CH" sz="3200" dirty="0" smtClean="0">
                <a:ln>
                  <a:solidFill>
                    <a:srgbClr val="000000"/>
                  </a:solidFill>
                </a:ln>
                <a:solidFill>
                  <a:srgbClr val="FFFFFF"/>
                </a:solidFill>
                <a:latin typeface="Arial Rounded MT Bold" pitchFamily="34" charset="0"/>
              </a:rPr>
              <a:t>Gewalten.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Das </a:t>
            </a:r>
            <a:r>
              <a:rPr lang="de-CH" sz="3200" dirty="0">
                <a:ln>
                  <a:solidFill>
                    <a:srgbClr val="000000"/>
                  </a:solidFill>
                </a:ln>
                <a:solidFill>
                  <a:srgbClr val="FFFFFF"/>
                </a:solidFill>
                <a:latin typeface="Arial Rounded MT Bold" pitchFamily="34" charset="0"/>
              </a:rPr>
              <a:t>ganze Universum wurde durch ihn geschaffen und hat in ihm sein Ziel.“</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755737" y="334770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1,16</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1383161964"/>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496944"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„Denn durch ihn wurde alles erschaffen, was im Himmel und auf der Erde ist, das Sichtbare und das Unsichtbare, Könige und Herrscher, Mächte und Gewalten.“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78099" y="242088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1,16</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3884016741"/>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1" name="Text Box 3"/>
          <p:cNvSpPr txBox="1">
            <a:spLocks noChangeArrowheads="1"/>
          </p:cNvSpPr>
          <p:nvPr/>
        </p:nvSpPr>
        <p:spPr bwMode="auto">
          <a:xfrm>
            <a:off x="35496" y="638686"/>
            <a:ext cx="8208912"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„Glaubst du nicht, dass ich meinen Vater um Hilfe bitten könnte und dass er mir sofort mehr als zwölf Legionen Engel zur Seite stellen würde?“</a:t>
            </a:r>
            <a:endParaRPr lang="de-DE" sz="36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179814"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
        <p:nvSpPr>
          <p:cNvPr id="4" name="Text Box 3"/>
          <p:cNvSpPr txBox="1">
            <a:spLocks noChangeArrowheads="1"/>
          </p:cNvSpPr>
          <p:nvPr/>
        </p:nvSpPr>
        <p:spPr bwMode="auto">
          <a:xfrm>
            <a:off x="1732359" y="377974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Matthäus-Evangelium 26,53</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994717300"/>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35496" y="44624"/>
            <a:ext cx="7488832"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„Christus </a:t>
            </a:r>
            <a:r>
              <a:rPr lang="de-CH" sz="3200">
                <a:ln>
                  <a:solidFill>
                    <a:srgbClr val="000000"/>
                  </a:solidFill>
                </a:ln>
                <a:solidFill>
                  <a:srgbClr val="FFFFFF"/>
                </a:solidFill>
                <a:latin typeface="Arial Rounded MT Bold" pitchFamily="34" charset="0"/>
              </a:rPr>
              <a:t>steht </a:t>
            </a:r>
            <a:r>
              <a:rPr lang="de-CH" sz="3200" smtClean="0">
                <a:ln>
                  <a:solidFill>
                    <a:srgbClr val="000000"/>
                  </a:solidFill>
                </a:ln>
                <a:solidFill>
                  <a:srgbClr val="FFFFFF"/>
                </a:solidFill>
                <a:latin typeface="Arial Rounded MT Bold" pitchFamily="34" charset="0"/>
              </a:rPr>
              <a:t>hoch </a:t>
            </a:r>
            <a:r>
              <a:rPr lang="de-CH" sz="3200" dirty="0">
                <a:ln>
                  <a:solidFill>
                    <a:srgbClr val="000000"/>
                  </a:solidFill>
                </a:ln>
                <a:solidFill>
                  <a:srgbClr val="FFFFFF"/>
                </a:solidFill>
                <a:latin typeface="Arial Rounded MT Bold" pitchFamily="34" charset="0"/>
              </a:rPr>
              <a:t>über allen Mächten und Gewalten, hoch über allem, was Autorität besitzt und Einfluss ausübt; er herrscht über alles, was Rang und Namen hat – nicht nur in dieser Welt, sondern auch in der zukünftigen.“</a:t>
            </a:r>
            <a:endParaRPr lang="de-CH" sz="3200" dirty="0" smtClean="0">
              <a:ln>
                <a:solidFill>
                  <a:srgbClr val="000000"/>
                </a:solidFill>
              </a:ln>
              <a:solidFill>
                <a:srgbClr val="FFFFFF"/>
              </a:solidFill>
              <a:latin typeface="Arial Rounded MT Bold" pitchFamily="34" charset="0"/>
            </a:endParaRPr>
          </a:p>
        </p:txBody>
      </p:sp>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
        <p:nvSpPr>
          <p:cNvPr id="5" name="Text Box 2"/>
          <p:cNvSpPr txBox="1">
            <a:spLocks noChangeArrowheads="1"/>
          </p:cNvSpPr>
          <p:nvPr/>
        </p:nvSpPr>
        <p:spPr bwMode="auto">
          <a:xfrm>
            <a:off x="3188568" y="3584054"/>
            <a:ext cx="567833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Epheser-Brief 1,21</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349832480"/>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35496" y="90498"/>
            <a:ext cx="8208912" cy="39703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„Zahlreiche Christen, die Zauberei getrieben hatten, brachten ihre Zauberbücher und verbrannten sie öffentlich. Als man den Wert der Bücher zusammenrechnete, kam man auf eine Summe von 50.000 Silberdrachmen.“</a:t>
            </a:r>
            <a:endParaRPr lang="de-CH" sz="3600" dirty="0" smtClean="0">
              <a:ln>
                <a:solidFill>
                  <a:srgbClr val="000000"/>
                </a:solidFill>
              </a:ln>
              <a:solidFill>
                <a:srgbClr val="FFFFFF"/>
              </a:solidFill>
              <a:latin typeface="Arial Rounded MT Bold" pitchFamily="34" charset="0"/>
            </a:endParaRPr>
          </a:p>
        </p:txBody>
      </p:sp>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
        <p:nvSpPr>
          <p:cNvPr id="5" name="Text Box 2"/>
          <p:cNvSpPr txBox="1">
            <a:spLocks noChangeArrowheads="1"/>
          </p:cNvSpPr>
          <p:nvPr/>
        </p:nvSpPr>
        <p:spPr bwMode="auto">
          <a:xfrm>
            <a:off x="3275856" y="4005064"/>
            <a:ext cx="567833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Apostelgeschichte 19,19</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548018178"/>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107504" y="260648"/>
            <a:ext cx="8928992" cy="757130"/>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smtClean="0">
                <a:ln>
                  <a:solidFill>
                    <a:srgbClr val="000000"/>
                  </a:solidFill>
                </a:ln>
                <a:solidFill>
                  <a:schemeClr val="bg1"/>
                </a:solidFill>
                <a:latin typeface="Arial Rounded MT Bold" pitchFamily="34" charset="0"/>
              </a:rPr>
              <a:t>III</a:t>
            </a:r>
            <a:r>
              <a:rPr lang="de-DE" sz="5400" dirty="0">
                <a:ln>
                  <a:solidFill>
                    <a:srgbClr val="000000"/>
                  </a:solidFill>
                </a:ln>
                <a:solidFill>
                  <a:schemeClr val="bg1"/>
                </a:solidFill>
                <a:latin typeface="Arial Rounded MT Bold" pitchFamily="34" charset="0"/>
              </a:rPr>
              <a:t>. </a:t>
            </a:r>
            <a:r>
              <a:rPr lang="de-DE" sz="5400" dirty="0" smtClean="0">
                <a:ln>
                  <a:solidFill>
                    <a:srgbClr val="000000"/>
                  </a:solidFill>
                </a:ln>
                <a:solidFill>
                  <a:schemeClr val="bg1"/>
                </a:solidFill>
                <a:latin typeface="Arial Rounded MT Bold" pitchFamily="34" charset="0"/>
              </a:rPr>
              <a:t>Jesus ist das Ziel</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Tree>
    <p:extLst>
      <p:ext uri="{BB962C8B-B14F-4D97-AF65-F5344CB8AC3E}">
        <p14:creationId xmlns:p14="http://schemas.microsoft.com/office/powerpoint/2010/main" val="3763963845"/>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136904" cy="21236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„Das ganze Universum wurde durch ihn geschaffen und </a:t>
            </a:r>
            <a:r>
              <a:rPr lang="de-CH" sz="4400" dirty="0" smtClean="0">
                <a:ln>
                  <a:solidFill>
                    <a:srgbClr val="000000"/>
                  </a:solidFill>
                </a:ln>
                <a:solidFill>
                  <a:srgbClr val="FFFFFF"/>
                </a:solidFill>
                <a:latin typeface="Arial Rounded MT Bold" pitchFamily="34" charset="0"/>
              </a:rPr>
              <a:t>hat in </a:t>
            </a:r>
            <a:r>
              <a:rPr lang="de-CH" sz="4400" dirty="0">
                <a:ln>
                  <a:solidFill>
                    <a:srgbClr val="000000"/>
                  </a:solidFill>
                </a:ln>
                <a:solidFill>
                  <a:srgbClr val="FFFFFF"/>
                </a:solidFill>
                <a:latin typeface="Arial Rounded MT Bold" pitchFamily="34" charset="0"/>
              </a:rPr>
              <a:t>ihm sein Ziel.“</a:t>
            </a:r>
            <a:endParaRPr lang="de-DE" sz="44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5777" y="285293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1,16</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003800" y="6237312"/>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1364747935"/>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35496" y="116632"/>
            <a:ext cx="9001000"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„Seit der Erschaffung der Welt sind seine Werke ein sichtbarer Hinweis auf ihn, den unsichtbaren Gott, auf seine ewige Macht und sein göttliches Wesen. Die Menschen haben also keine Entschuldigung.“</a:t>
            </a:r>
            <a:endParaRPr lang="de-CH" sz="3600" dirty="0" smtClean="0">
              <a:ln>
                <a:solidFill>
                  <a:srgbClr val="000000"/>
                </a:solidFill>
              </a:ln>
              <a:solidFill>
                <a:srgbClr val="FFFFFF"/>
              </a:solidFill>
              <a:latin typeface="Arial Rounded MT Bold" pitchFamily="34" charset="0"/>
            </a:endParaRPr>
          </a:p>
        </p:txBody>
      </p:sp>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
        <p:nvSpPr>
          <p:cNvPr id="5" name="Text Box 2"/>
          <p:cNvSpPr txBox="1">
            <a:spLocks noChangeArrowheads="1"/>
          </p:cNvSpPr>
          <p:nvPr/>
        </p:nvSpPr>
        <p:spPr bwMode="auto">
          <a:xfrm>
            <a:off x="3358158" y="3532952"/>
            <a:ext cx="567833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Römer-Brief 1,20</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829112180"/>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107504" y="188640"/>
            <a:ext cx="8928992" cy="1421928"/>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smtClean="0">
                <a:ln>
                  <a:solidFill>
                    <a:srgbClr val="000000"/>
                  </a:solidFill>
                </a:ln>
                <a:solidFill>
                  <a:schemeClr val="bg1"/>
                </a:solidFill>
                <a:latin typeface="Arial Rounded MT Bold" pitchFamily="34" charset="0"/>
              </a:rPr>
              <a:t>IV. Jesus ist der Lebensspender</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Tree>
    <p:extLst>
      <p:ext uri="{BB962C8B-B14F-4D97-AF65-F5344CB8AC3E}">
        <p14:creationId xmlns:p14="http://schemas.microsoft.com/office/powerpoint/2010/main" val="3781015"/>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
        <p:nvSpPr>
          <p:cNvPr id="4" name="Rectangle 4"/>
          <p:cNvSpPr txBox="1">
            <a:spLocks noChangeArrowheads="1"/>
          </p:cNvSpPr>
          <p:nvPr/>
        </p:nvSpPr>
        <p:spPr bwMode="auto">
          <a:xfrm>
            <a:off x="323528" y="6309320"/>
            <a:ext cx="3816350" cy="2890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l">
              <a:lnSpc>
                <a:spcPct val="80000"/>
              </a:lnSpc>
            </a:pPr>
            <a:r>
              <a:rPr lang="de-CH" sz="1100" dirty="0" smtClean="0">
                <a:solidFill>
                  <a:srgbClr val="FFFFFF"/>
                </a:solidFill>
              </a:rPr>
              <a:t>pixelio.de</a:t>
            </a:r>
            <a:endParaRPr lang="de-CH" sz="1100" dirty="0">
              <a:solidFill>
                <a:srgbClr val="FFFFFF"/>
              </a:solidFill>
            </a:endParaRPr>
          </a:p>
        </p:txBody>
      </p:sp>
    </p:spTree>
    <p:extLst>
      <p:ext uri="{BB962C8B-B14F-4D97-AF65-F5344CB8AC3E}">
        <p14:creationId xmlns:p14="http://schemas.microsoft.com/office/powerpoint/2010/main" val="3826333406"/>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776864"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6000" dirty="0">
                <a:ln>
                  <a:solidFill>
                    <a:srgbClr val="000000"/>
                  </a:solidFill>
                </a:ln>
                <a:solidFill>
                  <a:srgbClr val="FFFFFF"/>
                </a:solidFill>
                <a:latin typeface="Arial Rounded MT Bold" pitchFamily="34" charset="0"/>
              </a:rPr>
              <a:t>„Er war vor allem anderen da.“</a:t>
            </a:r>
            <a:endParaRPr lang="de-DE" sz="60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191683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1,17</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003800" y="6237312"/>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1108897751"/>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488832"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6000" dirty="0">
                <a:ln>
                  <a:solidFill>
                    <a:srgbClr val="000000"/>
                  </a:solidFill>
                </a:ln>
                <a:solidFill>
                  <a:srgbClr val="FFFFFF"/>
                </a:solidFill>
                <a:latin typeface="Arial Rounded MT Bold" pitchFamily="34" charset="0"/>
              </a:rPr>
              <a:t>„Alles besteht durch ihn.“</a:t>
            </a:r>
            <a:endParaRPr lang="de-DE" sz="60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191683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1,17</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003800" y="6237312"/>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1077183611"/>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000" r="-2000"/>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179512" y="188913"/>
            <a:ext cx="8856984" cy="132343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„Durch die Kraft seines Wortes trägt er das ganze Universum.“</a:t>
            </a:r>
            <a:endParaRPr lang="de-CH" sz="4000" dirty="0" smtClean="0">
              <a:ln>
                <a:solidFill>
                  <a:srgbClr val="000000"/>
                </a:solidFill>
              </a:ln>
              <a:solidFill>
                <a:srgbClr val="FFFFFF"/>
              </a:solidFill>
              <a:latin typeface="Arial Rounded MT Bold" pitchFamily="34" charset="0"/>
            </a:endParaRPr>
          </a:p>
        </p:txBody>
      </p:sp>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
        <p:nvSpPr>
          <p:cNvPr id="5" name="Text Box 2"/>
          <p:cNvSpPr txBox="1">
            <a:spLocks noChangeArrowheads="1"/>
          </p:cNvSpPr>
          <p:nvPr/>
        </p:nvSpPr>
        <p:spPr bwMode="auto">
          <a:xfrm>
            <a:off x="3059832" y="1763524"/>
            <a:ext cx="567833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Hebräer 1,3</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64805835"/>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2195736" y="511747"/>
            <a:ext cx="6768752" cy="83099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CH" sz="6000" dirty="0">
                <a:ln>
                  <a:solidFill>
                    <a:srgbClr val="000000"/>
                  </a:solidFill>
                </a:ln>
                <a:solidFill>
                  <a:schemeClr val="bg1"/>
                </a:solidFill>
                <a:latin typeface="Arial Rounded MT Bold" pitchFamily="34" charset="0"/>
              </a:rPr>
              <a:t>Schlussgedanke</a:t>
            </a:r>
            <a:r>
              <a:rPr lang="de-DE" sz="6000" dirty="0">
                <a:ln>
                  <a:solidFill>
                    <a:srgbClr val="000000"/>
                  </a:solidFill>
                </a:ln>
                <a:solidFill>
                  <a:schemeClr val="bg1"/>
                </a:solidFill>
                <a:latin typeface="Arial Rounded MT Bold" pitchFamily="34" charset="0"/>
              </a:rPr>
              <a:t> </a:t>
            </a:r>
            <a:endParaRPr lang="de-CH" sz="6000" dirty="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179388" y="6380287"/>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Tree>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9000" b="-39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856984"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dirty="0">
                <a:ln>
                  <a:solidFill>
                    <a:srgbClr val="000000"/>
                  </a:solidFill>
                </a:ln>
                <a:solidFill>
                  <a:srgbClr val="FFFFFF"/>
                </a:solidFill>
                <a:latin typeface="Arial Rounded MT Bold" pitchFamily="34" charset="0"/>
              </a:rPr>
              <a:t>„Jesus Christus ist immer derselbe – gestern, heute und in alle Ewigkeit.“</a:t>
            </a:r>
            <a:endParaRPr lang="de-DE"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535" y="198884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Hebräer 13,8</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Tree>
    <p:extLst>
      <p:ext uri="{BB962C8B-B14F-4D97-AF65-F5344CB8AC3E}">
        <p14:creationId xmlns:p14="http://schemas.microsoft.com/office/powerpoint/2010/main" val="2244606056"/>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6684" y="42545"/>
            <a:ext cx="8281740"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„Es gibt nur einen Gott – den Vater, von dem alles kommt und für den wir geschaffen sind. Und es gibt nur einen Herrn – Jesus Christus, durch den alles geschaffen wurde und durch den auch wir das Leben haben.“</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483768" y="3063358"/>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1.Korinther-Brief 8,6</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Tree>
    <p:extLst>
      <p:ext uri="{BB962C8B-B14F-4D97-AF65-F5344CB8AC3E}">
        <p14:creationId xmlns:p14="http://schemas.microsoft.com/office/powerpoint/2010/main" val="787553378"/>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pic>
        <p:nvPicPr>
          <p:cNvPr id="1026" name="Picture 2" descr="C:\Users\jür\Desktop\EINZIGART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5548"/>
            <a:ext cx="6048672" cy="586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275973"/>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928992"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„Der Sohn ist das Ebenbild des unsichtbaren Gottes, der </a:t>
            </a:r>
            <a:r>
              <a:rPr lang="de-CH" sz="3200" dirty="0" smtClean="0">
                <a:ln>
                  <a:solidFill>
                    <a:srgbClr val="000000"/>
                  </a:solidFill>
                </a:ln>
                <a:solidFill>
                  <a:srgbClr val="FFFFFF"/>
                </a:solidFill>
                <a:latin typeface="Arial Rounded MT Bold" pitchFamily="34" charset="0"/>
              </a:rPr>
              <a:t>Erstgeborene,</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der </a:t>
            </a:r>
            <a:r>
              <a:rPr lang="de-CH" sz="3200" dirty="0">
                <a:ln>
                  <a:solidFill>
                    <a:srgbClr val="000000"/>
                  </a:solidFill>
                </a:ln>
                <a:solidFill>
                  <a:srgbClr val="FFFFFF"/>
                </a:solidFill>
                <a:latin typeface="Arial Rounded MT Bold" pitchFamily="34" charset="0"/>
              </a:rPr>
              <a:t>über der gesamten Schöpfung steht.“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994" y="248360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1,15</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2529160185"/>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93980"/>
            <a:ext cx="8928992"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„Denn durch ihn wurde alles erschaffen, was im Himmel und auf der Erde ist, das Sichtbare und das Unsichtbare, Könige und Herrscher, Mächte und Gewalten. </a:t>
            </a:r>
            <a:r>
              <a:rPr lang="de-CH" sz="3200" dirty="0" smtClean="0">
                <a:ln>
                  <a:solidFill>
                    <a:srgbClr val="000000"/>
                  </a:solidFill>
                </a:ln>
                <a:solidFill>
                  <a:srgbClr val="FFFFFF"/>
                </a:solidFill>
                <a:latin typeface="Arial Rounded MT Bold" pitchFamily="34" charset="0"/>
              </a:rPr>
              <a:t>Das</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ganze </a:t>
            </a:r>
            <a:r>
              <a:rPr lang="de-CH" sz="3200" dirty="0">
                <a:ln>
                  <a:solidFill>
                    <a:srgbClr val="000000"/>
                  </a:solidFill>
                </a:ln>
                <a:solidFill>
                  <a:srgbClr val="FFFFFF"/>
                </a:solidFill>
                <a:latin typeface="Arial Rounded MT Bold" pitchFamily="34" charset="0"/>
              </a:rPr>
              <a:t>Universum wurde durch ihn geschaffen und hat in ihm sein Ziel.“</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49152" y="335699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1,16</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3445647656"/>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928992" cy="14465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„Er war vor allem anderen da, und alles besteht durch ihn.“</a:t>
            </a:r>
            <a:endParaRPr lang="de-DE" sz="44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994" y="248360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1,17</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3270537285"/>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251520" y="404664"/>
            <a:ext cx="8784976" cy="757130"/>
          </a:xfrm>
          <a:effectLst>
            <a:outerShdw dist="35921" dir="2700000" algn="ctr" rotWithShape="0">
              <a:srgbClr val="000000"/>
            </a:outerShdw>
          </a:effectLst>
        </p:spPr>
        <p:txBody>
          <a:bodyPr wrap="square">
            <a:spAutoFit/>
          </a:bodyPr>
          <a:lstStyle/>
          <a:p>
            <a:pPr marL="1117600" indent="-1117600" algn="l"/>
            <a:r>
              <a:rPr lang="de-DE" sz="5400" dirty="0">
                <a:ln>
                  <a:solidFill>
                    <a:srgbClr val="000000"/>
                  </a:solidFill>
                </a:ln>
                <a:solidFill>
                  <a:schemeClr val="bg1"/>
                </a:solidFill>
                <a:latin typeface="Arial Rounded MT Bold" pitchFamily="34" charset="0"/>
              </a:rPr>
              <a:t>I.    </a:t>
            </a:r>
            <a:r>
              <a:rPr lang="de-DE" sz="5400" dirty="0" smtClean="0">
                <a:ln>
                  <a:solidFill>
                    <a:srgbClr val="000000"/>
                  </a:solidFill>
                </a:ln>
                <a:solidFill>
                  <a:schemeClr val="bg1"/>
                </a:solidFill>
                <a:latin typeface="Arial Rounded MT Bold" pitchFamily="34" charset="0"/>
              </a:rPr>
              <a:t>Jesus ist Gott</a:t>
            </a:r>
            <a:endParaRPr lang="de-CH" sz="54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179388" y="6380287"/>
            <a:ext cx="3816350" cy="361081"/>
          </a:xfrm>
          <a:effectLst>
            <a:outerShdw dist="35921" dir="2700000" algn="ctr" rotWithShape="0">
              <a:srgbClr val="000000"/>
            </a:outerShdw>
          </a:effectLst>
        </p:spPr>
        <p:txBody>
          <a:bodyPr/>
          <a:lstStyle/>
          <a:p>
            <a:pPr algn="l">
              <a:lnSpc>
                <a:spcPct val="80000"/>
              </a:lnSpc>
            </a:pPr>
            <a:r>
              <a:rPr lang="de-CH" sz="1600" dirty="0">
                <a:solidFill>
                  <a:schemeClr val="bg1"/>
                </a:solidFill>
              </a:rPr>
              <a:t>EINZIGARTIG!</a:t>
            </a:r>
          </a:p>
        </p:txBody>
      </p:sp>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884096" cy="317009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„Du sollst dir kein Gottesbild anfertigen. Mach dir überhaupt kein Abbild von </a:t>
            </a:r>
            <a:r>
              <a:rPr lang="de-CH" sz="4000" dirty="0" smtClean="0">
                <a:ln>
                  <a:solidFill>
                    <a:srgbClr val="000000"/>
                  </a:solidFill>
                </a:ln>
                <a:solidFill>
                  <a:srgbClr val="FFFFFF"/>
                </a:solidFill>
                <a:latin typeface="Arial Rounded MT Bold" pitchFamily="34" charset="0"/>
              </a:rPr>
              <a:t>irgendetwas</a:t>
            </a:r>
            <a:br>
              <a:rPr lang="de-CH" sz="4000" dirty="0" smtClean="0">
                <a:ln>
                  <a:solidFill>
                    <a:srgbClr val="000000"/>
                  </a:solidFill>
                </a:ln>
                <a:solidFill>
                  <a:srgbClr val="FFFFFF"/>
                </a:solidFill>
                <a:latin typeface="Arial Rounded MT Bold" pitchFamily="34" charset="0"/>
              </a:rPr>
            </a:br>
            <a:r>
              <a:rPr lang="de-CH" sz="4000" dirty="0" smtClean="0">
                <a:ln>
                  <a:solidFill>
                    <a:srgbClr val="000000"/>
                  </a:solidFill>
                </a:ln>
                <a:solidFill>
                  <a:srgbClr val="FFFFFF"/>
                </a:solidFill>
                <a:latin typeface="Arial Rounded MT Bold" pitchFamily="34" charset="0"/>
              </a:rPr>
              <a:t>im </a:t>
            </a:r>
            <a:r>
              <a:rPr lang="de-CH" sz="4000" dirty="0">
                <a:ln>
                  <a:solidFill>
                    <a:srgbClr val="000000"/>
                  </a:solidFill>
                </a:ln>
                <a:solidFill>
                  <a:srgbClr val="FFFFFF"/>
                </a:solidFill>
                <a:latin typeface="Arial Rounded MT Bold" pitchFamily="34" charset="0"/>
              </a:rPr>
              <a:t>Himmel, auf der </a:t>
            </a:r>
            <a:r>
              <a:rPr lang="de-CH" sz="4000" dirty="0" smtClean="0">
                <a:ln>
                  <a:solidFill>
                    <a:srgbClr val="000000"/>
                  </a:solidFill>
                </a:ln>
                <a:solidFill>
                  <a:srgbClr val="FFFFFF"/>
                </a:solidFill>
                <a:latin typeface="Arial Rounded MT Bold" pitchFamily="34" charset="0"/>
              </a:rPr>
              <a:t>Erde</a:t>
            </a:r>
            <a:br>
              <a:rPr lang="de-CH" sz="4000" dirty="0" smtClean="0">
                <a:ln>
                  <a:solidFill>
                    <a:srgbClr val="000000"/>
                  </a:solidFill>
                </a:ln>
                <a:solidFill>
                  <a:srgbClr val="FFFFFF"/>
                </a:solidFill>
                <a:latin typeface="Arial Rounded MT Bold" pitchFamily="34" charset="0"/>
              </a:rPr>
            </a:br>
            <a:r>
              <a:rPr lang="de-CH" sz="4000" dirty="0" smtClean="0">
                <a:ln>
                  <a:solidFill>
                    <a:srgbClr val="000000"/>
                  </a:solidFill>
                </a:ln>
                <a:solidFill>
                  <a:srgbClr val="FFFFFF"/>
                </a:solidFill>
                <a:latin typeface="Arial Rounded MT Bold" pitchFamily="34" charset="0"/>
              </a:rPr>
              <a:t>oder </a:t>
            </a:r>
            <a:r>
              <a:rPr lang="de-CH" sz="4000" dirty="0">
                <a:ln>
                  <a:solidFill>
                    <a:srgbClr val="000000"/>
                  </a:solidFill>
                </a:ln>
                <a:solidFill>
                  <a:srgbClr val="FFFFFF"/>
                </a:solidFill>
                <a:latin typeface="Arial Rounded MT Bold" pitchFamily="34" charset="0"/>
              </a:rPr>
              <a:t>im Meer.“</a:t>
            </a:r>
            <a:endParaRPr lang="de-DE" sz="40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051720" y="3042087"/>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2.Mose 20,4</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smtClean="0">
                <a:solidFill>
                  <a:srgbClr val="FFFFFF"/>
                </a:solidFill>
              </a:rPr>
              <a:t>EINZIGARTIG!</a:t>
            </a:r>
            <a:endParaRPr lang="de-CH" sz="1600" dirty="0">
              <a:solidFill>
                <a:srgbClr val="FFFFFF"/>
              </a:solidFill>
            </a:endParaRPr>
          </a:p>
        </p:txBody>
      </p:sp>
    </p:spTree>
    <p:extLst>
      <p:ext uri="{BB962C8B-B14F-4D97-AF65-F5344CB8AC3E}">
        <p14:creationId xmlns:p14="http://schemas.microsoft.com/office/powerpoint/2010/main" val="3154374014"/>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734</Words>
  <Application>Microsoft Office PowerPoint</Application>
  <PresentationFormat>Bildschirmpräsentation (4:3)</PresentationFormat>
  <Paragraphs>97</Paragraphs>
  <Slides>36</Slides>
  <Notes>0</Notes>
  <HiddenSlides>0</HiddenSlides>
  <MMClips>0</MMClips>
  <ScaleCrop>false</ScaleCrop>
  <HeadingPairs>
    <vt:vector size="4" baseType="variant">
      <vt:variant>
        <vt:lpstr>Design</vt:lpstr>
      </vt:variant>
      <vt:variant>
        <vt:i4>1</vt:i4>
      </vt:variant>
      <vt:variant>
        <vt:lpstr>Folientitel</vt:lpstr>
      </vt:variant>
      <vt:variant>
        <vt:i4>36</vt:i4>
      </vt:variant>
    </vt:vector>
  </HeadingPairs>
  <TitlesOfParts>
    <vt:vector size="37" baseType="lpstr">
      <vt:lpstr>01072134</vt:lpstr>
      <vt:lpstr>Jesus – Ursprung des Universums</vt:lpstr>
      <vt:lpstr>PowerPoint-Präsentation</vt:lpstr>
      <vt:lpstr>PowerPoint-Präsentation</vt:lpstr>
      <vt:lpstr>PowerPoint-Präsentation</vt:lpstr>
      <vt:lpstr>PowerPoint-Präsentation</vt:lpstr>
      <vt:lpstr>PowerPoint-Präsentation</vt:lpstr>
      <vt:lpstr>PowerPoint-Präsentation</vt:lpstr>
      <vt:lpstr>I.    Jesus ist Gott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   Jesus ist der Schöpfer</vt:lpstr>
      <vt:lpstr>PowerPoint-Präsentation</vt:lpstr>
      <vt:lpstr>PowerPoint-Präsentation</vt:lpstr>
      <vt:lpstr>PowerPoint-Präsentation</vt:lpstr>
      <vt:lpstr>PowerPoint-Präsentation</vt:lpstr>
      <vt:lpstr>PowerPoint-Präsentation</vt:lpstr>
      <vt:lpstr>III. Jesus ist das Ziel</vt:lpstr>
      <vt:lpstr>PowerPoint-Präsentation</vt:lpstr>
      <vt:lpstr>PowerPoint-Präsentation</vt:lpstr>
      <vt:lpstr>IV. Jesus ist der Lebensspender</vt:lpstr>
      <vt:lpstr>PowerPoint-Präsentation</vt:lpstr>
      <vt:lpstr>PowerPoint-Präsentation</vt:lpstr>
      <vt:lpstr>PowerPoint-Präsentation</vt:lpstr>
      <vt:lpstr>Schlussgedanke </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Einzigartig - Teil 1/3 - Jesus - Ursprung des Universums - Folien</dc:title>
  <dc:creator>Jürg Birnstiel</dc:creator>
  <cp:lastModifiedBy>Me</cp:lastModifiedBy>
  <cp:revision>393</cp:revision>
  <cp:lastPrinted>1601-01-01T00:00:00Z</cp:lastPrinted>
  <dcterms:created xsi:type="dcterms:W3CDTF">2005-04-13T18:10:29Z</dcterms:created>
  <dcterms:modified xsi:type="dcterms:W3CDTF">2012-07-01T20:50:22Z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