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 id="2147483717" r:id="rId3"/>
    <p:sldMasterId id="2147483719" r:id="rId4"/>
    <p:sldMasterId id="2147483721" r:id="rId5"/>
    <p:sldMasterId id="2147483723" r:id="rId6"/>
  </p:sldMasterIdLst>
  <p:notesMasterIdLst>
    <p:notesMasterId r:id="rId49"/>
  </p:notesMasterIdLst>
  <p:handoutMasterIdLst>
    <p:handoutMasterId r:id="rId50"/>
  </p:handoutMasterIdLst>
  <p:sldIdLst>
    <p:sldId id="735" r:id="rId7"/>
    <p:sldId id="911" r:id="rId8"/>
    <p:sldId id="912" r:id="rId9"/>
    <p:sldId id="913" r:id="rId10"/>
    <p:sldId id="914" r:id="rId11"/>
    <p:sldId id="946" r:id="rId12"/>
    <p:sldId id="915" r:id="rId13"/>
    <p:sldId id="916" r:id="rId14"/>
    <p:sldId id="910" r:id="rId15"/>
    <p:sldId id="918" r:id="rId16"/>
    <p:sldId id="896" r:id="rId17"/>
    <p:sldId id="919" r:id="rId18"/>
    <p:sldId id="920" r:id="rId19"/>
    <p:sldId id="921" r:id="rId20"/>
    <p:sldId id="922" r:id="rId21"/>
    <p:sldId id="923" r:id="rId22"/>
    <p:sldId id="924" r:id="rId23"/>
    <p:sldId id="925" r:id="rId24"/>
    <p:sldId id="926" r:id="rId25"/>
    <p:sldId id="917" r:id="rId26"/>
    <p:sldId id="927" r:id="rId27"/>
    <p:sldId id="928" r:id="rId28"/>
    <p:sldId id="891" r:id="rId29"/>
    <p:sldId id="929" r:id="rId30"/>
    <p:sldId id="930" r:id="rId31"/>
    <p:sldId id="931" r:id="rId32"/>
    <p:sldId id="932" r:id="rId33"/>
    <p:sldId id="933" r:id="rId34"/>
    <p:sldId id="934" r:id="rId35"/>
    <p:sldId id="935" r:id="rId36"/>
    <p:sldId id="936" r:id="rId37"/>
    <p:sldId id="937" r:id="rId38"/>
    <p:sldId id="938" r:id="rId39"/>
    <p:sldId id="939" r:id="rId40"/>
    <p:sldId id="940" r:id="rId41"/>
    <p:sldId id="941" r:id="rId42"/>
    <p:sldId id="942" r:id="rId43"/>
    <p:sldId id="943" r:id="rId44"/>
    <p:sldId id="944" r:id="rId45"/>
    <p:sldId id="945" r:id="rId46"/>
    <p:sldId id="259" r:id="rId47"/>
    <p:sldId id="947" r:id="rId4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20</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3</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4</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5</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6</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7</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solidFill>
                  <a:srgbClr val="000000"/>
                </a:solidFill>
              </a:rPr>
              <a:pPr/>
              <a:t>8</a:t>
            </a:fld>
            <a:endParaRPr lang="de-DE" altLang="de-DE">
              <a:solidFill>
                <a:srgbClr val="000000"/>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solidFill>
                  <a:srgbClr val="FFFFFF"/>
                </a:solidFill>
              </a:rPr>
              <a:pPr/>
              <a:t>‹Nr.›</a:t>
            </a:fld>
            <a:endParaRPr lang="de-DE" altLang="de-DE">
              <a:solidFill>
                <a:srgbClr val="FFFFFF"/>
              </a:solidFill>
            </a:endParaRPr>
          </a:p>
        </p:txBody>
      </p:sp>
    </p:spTree>
  </p:cSld>
  <p:clrMap bg1="dk2" tx1="lt1" bg2="dk1" tx2="lt2" accent1="accent1" accent2="accent2" accent3="accent3" accent4="accent4" accent5="accent5" accent6="accent6" hlink="hlink" folHlink="folHlink"/>
  <p:sldLayoutIdLst>
    <p:sldLayoutId id="2147483716"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solidFill>
                  <a:srgbClr val="FFFFFF"/>
                </a:solidFill>
              </a:rPr>
              <a:pPr/>
              <a:t>‹Nr.›</a:t>
            </a:fld>
            <a:endParaRPr lang="de-DE" altLang="de-DE">
              <a:solidFill>
                <a:srgbClr val="FFFFFF"/>
              </a:solidFill>
            </a:endParaRPr>
          </a:p>
        </p:txBody>
      </p:sp>
    </p:spTree>
  </p:cSld>
  <p:clrMap bg1="dk2" tx1="lt1" bg2="dk1" tx2="lt2" accent1="accent1" accent2="accent2" accent3="accent3" accent4="accent4" accent5="accent5" accent6="accent6" hlink="hlink" folHlink="folHlink"/>
  <p:sldLayoutIdLst>
    <p:sldLayoutId id="2147483718"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solidFill>
                  <a:srgbClr val="FFFFFF"/>
                </a:solidFill>
              </a:rPr>
              <a:pPr/>
              <a:t>‹Nr.›</a:t>
            </a:fld>
            <a:endParaRPr lang="de-DE" altLang="de-DE">
              <a:solidFill>
                <a:srgbClr val="FFFFFF"/>
              </a:solidFill>
            </a:endParaRPr>
          </a:p>
        </p:txBody>
      </p:sp>
    </p:spTree>
  </p:cSld>
  <p:clrMap bg1="dk2" tx1="lt1" bg2="dk1" tx2="lt2" accent1="accent1" accent2="accent2" accent3="accent3" accent4="accent4" accent5="accent5" accent6="accent6" hlink="hlink" folHlink="folHlink"/>
  <p:sldLayoutIdLst>
    <p:sldLayoutId id="2147483720"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solidFill>
                  <a:srgbClr val="FFFFFF"/>
                </a:solidFill>
              </a:rPr>
              <a:pPr/>
              <a:t>‹Nr.›</a:t>
            </a:fld>
            <a:endParaRPr lang="de-DE" altLang="de-DE">
              <a:solidFill>
                <a:srgbClr val="FFFFFF"/>
              </a:solidFill>
            </a:endParaRPr>
          </a:p>
        </p:txBody>
      </p:sp>
    </p:spTree>
  </p:cSld>
  <p:clrMap bg1="dk2" tx1="lt1" bg2="dk1" tx2="lt2" accent1="accent1" accent2="accent2" accent3="accent3" accent4="accent4" accent5="accent5" accent6="accent6" hlink="hlink" folHlink="folHlink"/>
  <p:sldLayoutIdLst>
    <p:sldLayoutId id="2147483722"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FFFFFF"/>
                </a:solidFill>
              </a:endParaRPr>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solidFill>
                <a:srgbClr val="FFFFFF"/>
              </a:solidFill>
            </a:endParaRPr>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solidFill>
                <a:srgbClr val="FFFFFF"/>
              </a:solidFill>
            </a:endParaRP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solidFill>
                  <a:srgbClr val="FFFFFF"/>
                </a:solidFill>
              </a:rPr>
              <a:pPr/>
              <a:t>‹Nr.›</a:t>
            </a:fld>
            <a:endParaRPr lang="de-DE" altLang="de-DE">
              <a:solidFill>
                <a:srgbClr val="FFFFFF"/>
              </a:solidFill>
            </a:endParaRPr>
          </a:p>
        </p:txBody>
      </p:sp>
    </p:spTree>
  </p:cSld>
  <p:clrMap bg1="dk2" tx1="lt1" bg2="dk1" tx2="lt2" accent1="accent1" accent2="accent2" accent3="accent3" accent4="accent4" accent5="accent5" accent6="accent6" hlink="hlink" folHlink="folHlink"/>
  <p:sldLayoutIdLst>
    <p:sldLayoutId id="2147483724"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11209" y="332656"/>
            <a:ext cx="8753279" cy="830997"/>
          </a:xfrm>
        </p:spPr>
        <p:txBody>
          <a:bodyPr wrap="square">
            <a:spAutoFit/>
          </a:bodyPr>
          <a:lstStyle/>
          <a:p>
            <a:pPr algn="r"/>
            <a:r>
              <a:rPr lang="de-CH" altLang="de-DE" sz="4800" dirty="0">
                <a:solidFill>
                  <a:schemeClr val="tx1"/>
                </a:solidFill>
                <a:effectLst/>
                <a:latin typeface="Univers LT Std 47 Cn Lt" pitchFamily="34" charset="0"/>
              </a:rPr>
              <a:t>Elia fordert eine klare Entscheidung</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a:effectLst/>
                <a:latin typeface="Univers LT Std 47 Cn Lt" pitchFamily="34" charset="0"/>
              </a:rPr>
              <a:t>Elia mit einer sehr schwierigen Mission betraut</a:t>
            </a:r>
            <a:r>
              <a:rPr lang="de-DE" altLang="de-DE" sz="2400" dirty="0" smtClean="0">
                <a:effectLst/>
                <a:latin typeface="Univers LT Std 47 Cn Lt" pitchFamily="34" charset="0"/>
              </a:rPr>
              <a:t> (2/4)</a:t>
            </a:r>
          </a:p>
        </p:txBody>
      </p:sp>
      <p:sp>
        <p:nvSpPr>
          <p:cNvPr id="4" name="Rectangle 3"/>
          <p:cNvSpPr txBox="1">
            <a:spLocks noChangeArrowheads="1"/>
          </p:cNvSpPr>
          <p:nvPr/>
        </p:nvSpPr>
        <p:spPr bwMode="auto">
          <a:xfrm>
            <a:off x="2603999" y="170080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1.Könige 18,1-46</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3356992"/>
            <a:ext cx="6400800" cy="400110"/>
          </a:xfrm>
        </p:spPr>
        <p:txBody>
          <a:bodyPr>
            <a:spAutoFit/>
          </a:bodyPr>
          <a:lstStyle/>
          <a:p>
            <a:pPr algn="r"/>
            <a:r>
              <a:rPr lang="de-CH" altLang="de-DE" sz="2000" dirty="0" smtClean="0">
                <a:effectLst/>
                <a:latin typeface="Univers LT Std 47 Cn Lt" pitchFamily="34" charset="0"/>
              </a:rPr>
              <a:t>Amos 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5141"/>
            <a:ext cx="8352928" cy="3477875"/>
          </a:xfrm>
        </p:spPr>
        <p:txBody>
          <a:bodyPr wrap="square">
            <a:spAutoFit/>
          </a:bodyPr>
          <a:lstStyle/>
          <a:p>
            <a:pPr algn="l"/>
            <a:r>
              <a:rPr lang="de-CH" altLang="de-DE" sz="4400" dirty="0">
                <a:solidFill>
                  <a:schemeClr val="tx1"/>
                </a:solidFill>
                <a:effectLst/>
                <a:latin typeface="Univers LT Std 47 Cn Lt" pitchFamily="34" charset="0"/>
              </a:rPr>
              <a:t>„Ich schickte euch eine Hungersnot, sodass es in euren Städten und Dörfern nichts mehr zu beissen gab. Das kam von mir! Trotzdem seid ihr nicht zu mir umgekehrt.“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4876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73361"/>
            <a:ext cx="8784976" cy="861774"/>
          </a:xfrm>
        </p:spPr>
        <p:txBody>
          <a:bodyPr wrap="square">
            <a:spAutoFit/>
          </a:bodyPr>
          <a:lstStyle/>
          <a:p>
            <a:pPr algn="l"/>
            <a:r>
              <a:rPr lang="de-DE" altLang="de-DE" sz="5000" dirty="0" smtClean="0">
                <a:solidFill>
                  <a:schemeClr val="tx1"/>
                </a:solidFill>
                <a:effectLst/>
                <a:latin typeface="Univers LT Std 47 Cn Lt" pitchFamily="34" charset="0"/>
              </a:rPr>
              <a:t>I</a:t>
            </a:r>
            <a:r>
              <a:rPr lang="de-DE" altLang="de-DE" sz="5000" dirty="0">
                <a:solidFill>
                  <a:schemeClr val="tx1"/>
                </a:solidFill>
                <a:effectLst/>
                <a:latin typeface="Univers LT Std 47 Cn Lt" pitchFamily="34" charset="0"/>
              </a:rPr>
              <a:t>. Eine gleichgültige Reaktion </a:t>
            </a: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3356992"/>
            <a:ext cx="6400800" cy="400110"/>
          </a:xfrm>
        </p:spPr>
        <p:txBody>
          <a:bodyPr>
            <a:spAutoFit/>
          </a:bodyPr>
          <a:lstStyle/>
          <a:p>
            <a:pPr algn="r"/>
            <a:r>
              <a:rPr lang="de-CH" altLang="de-DE" sz="2000" dirty="0" smtClean="0">
                <a:effectLst/>
                <a:latin typeface="Univers LT Std 47 Cn Lt" pitchFamily="34" charset="0"/>
              </a:rPr>
              <a:t>1.Könige 18,5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3388"/>
            <a:ext cx="8784976" cy="3785652"/>
          </a:xfrm>
        </p:spPr>
        <p:txBody>
          <a:bodyPr wrap="square">
            <a:spAutoFit/>
          </a:bodyPr>
          <a:lstStyle/>
          <a:p>
            <a:pPr algn="l"/>
            <a:r>
              <a:rPr lang="de-CH" altLang="de-DE" sz="4000" dirty="0">
                <a:solidFill>
                  <a:schemeClr val="tx1"/>
                </a:solidFill>
                <a:effectLst/>
                <a:latin typeface="Univers LT Std 47 Cn Lt" pitchFamily="34" charset="0"/>
              </a:rPr>
              <a:t>„Los, wir suchen jetzt jede Oase und jedes </a:t>
            </a:r>
            <a:r>
              <a:rPr lang="de-CH" altLang="de-DE" sz="4000" dirty="0" err="1">
                <a:solidFill>
                  <a:schemeClr val="tx1"/>
                </a:solidFill>
                <a:effectLst/>
                <a:latin typeface="Univers LT Std 47 Cn Lt" pitchFamily="34" charset="0"/>
              </a:rPr>
              <a:t>Bachtal</a:t>
            </a:r>
            <a:r>
              <a:rPr lang="de-CH" altLang="de-DE" sz="4000" dirty="0">
                <a:solidFill>
                  <a:schemeClr val="tx1"/>
                </a:solidFill>
                <a:effectLst/>
                <a:latin typeface="Univers LT Std 47 Cn Lt" pitchFamily="34" charset="0"/>
              </a:rPr>
              <a:t> im Land nach Gras ab. Vielleicht finden wir irgendwo noch etwas für unsere Pferde und Maulesel. Sonst bleibt uns nichts anderes übrig, als einen Teil der Tiere zu töten.“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4220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76872"/>
            <a:ext cx="6400800" cy="400110"/>
          </a:xfrm>
        </p:spPr>
        <p:txBody>
          <a:bodyPr>
            <a:spAutoFit/>
          </a:bodyPr>
          <a:lstStyle/>
          <a:p>
            <a:pPr algn="r"/>
            <a:r>
              <a:rPr lang="de-CH" altLang="de-DE" sz="2000" dirty="0" smtClean="0">
                <a:effectLst/>
                <a:latin typeface="Univers LT Std 47 Cn Lt" pitchFamily="34" charset="0"/>
              </a:rPr>
              <a:t>1.Könige 18,6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20880" cy="1938992"/>
          </a:xfrm>
        </p:spPr>
        <p:txBody>
          <a:bodyPr wrap="square">
            <a:spAutoFit/>
          </a:bodyPr>
          <a:lstStyle/>
          <a:p>
            <a:pPr algn="l"/>
            <a:r>
              <a:rPr lang="de-CH" altLang="de-DE" sz="4000" dirty="0">
                <a:solidFill>
                  <a:schemeClr val="tx1"/>
                </a:solidFill>
                <a:effectLst/>
                <a:latin typeface="Univers LT Std 47 Cn Lt" pitchFamily="34" charset="0"/>
              </a:rPr>
              <a:t>„Ahab und </a:t>
            </a:r>
            <a:r>
              <a:rPr lang="de-CH" altLang="de-DE" sz="4000" dirty="0" err="1">
                <a:solidFill>
                  <a:schemeClr val="tx1"/>
                </a:solidFill>
                <a:effectLst/>
                <a:latin typeface="Univers LT Std 47 Cn Lt" pitchFamily="34" charset="0"/>
              </a:rPr>
              <a:t>Obadja</a:t>
            </a:r>
            <a:r>
              <a:rPr lang="de-CH" altLang="de-DE" sz="4000" dirty="0">
                <a:solidFill>
                  <a:schemeClr val="tx1"/>
                </a:solidFill>
                <a:effectLst/>
                <a:latin typeface="Univers LT Std 47 Cn Lt" pitchFamily="34" charset="0"/>
              </a:rPr>
              <a:t> teilten das Land unter sich auf und gingen dann jeder für sich auf die Suche.“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22275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76872"/>
            <a:ext cx="6400800" cy="400110"/>
          </a:xfrm>
        </p:spPr>
        <p:txBody>
          <a:bodyPr>
            <a:spAutoFit/>
          </a:bodyPr>
          <a:lstStyle/>
          <a:p>
            <a:pPr algn="r"/>
            <a:r>
              <a:rPr lang="de-CH" altLang="de-DE" sz="2000" dirty="0" smtClean="0">
                <a:effectLst/>
                <a:latin typeface="Univers LT Std 47 Cn Lt" pitchFamily="34" charset="0"/>
              </a:rPr>
              <a:t>1.Könige 18,1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920880" cy="1323439"/>
          </a:xfrm>
        </p:spPr>
        <p:txBody>
          <a:bodyPr wrap="square">
            <a:spAutoFit/>
          </a:bodyPr>
          <a:lstStyle/>
          <a:p>
            <a:pPr algn="l"/>
            <a:r>
              <a:rPr lang="de-CH" altLang="de-DE" sz="4000" dirty="0">
                <a:solidFill>
                  <a:schemeClr val="tx1"/>
                </a:solidFill>
                <a:effectLst/>
                <a:latin typeface="Univers LT Std 47 Cn Lt" pitchFamily="34" charset="0"/>
              </a:rPr>
              <a:t>„Geh und tritt vor König Ahab! Ich werde dem Land wieder Regen schicken!“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02003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132856"/>
            <a:ext cx="6400800" cy="400110"/>
          </a:xfrm>
        </p:spPr>
        <p:txBody>
          <a:bodyPr>
            <a:spAutoFit/>
          </a:bodyPr>
          <a:lstStyle/>
          <a:p>
            <a:pPr algn="r"/>
            <a:r>
              <a:rPr lang="de-CH" altLang="de-DE" sz="2000" dirty="0" smtClean="0">
                <a:effectLst/>
                <a:latin typeface="Univers LT Std 47 Cn Lt" pitchFamily="34" charset="0"/>
              </a:rPr>
              <a:t>1.Könige 18,8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920880" cy="1323439"/>
          </a:xfrm>
        </p:spPr>
        <p:txBody>
          <a:bodyPr wrap="square">
            <a:spAutoFit/>
          </a:bodyPr>
          <a:lstStyle/>
          <a:p>
            <a:pPr algn="l"/>
            <a:r>
              <a:rPr lang="de-CH" altLang="de-DE" sz="4000" dirty="0">
                <a:solidFill>
                  <a:schemeClr val="tx1"/>
                </a:solidFill>
                <a:effectLst/>
                <a:latin typeface="Univers LT Std 47 Cn Lt" pitchFamily="34" charset="0"/>
              </a:rPr>
              <a:t>„Kehr sofort um und melde deinem Herrn, dass ich hier bin!“ </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05325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7920880" cy="2554545"/>
          </a:xfrm>
        </p:spPr>
        <p:txBody>
          <a:bodyPr wrap="square">
            <a:spAutoFit/>
          </a:bodyPr>
          <a:lstStyle/>
          <a:p>
            <a:pPr algn="l"/>
            <a:r>
              <a:rPr lang="de-CH" altLang="de-DE" sz="4000" dirty="0">
                <a:solidFill>
                  <a:schemeClr val="tx1"/>
                </a:solidFill>
                <a:effectLst/>
                <a:latin typeface="Univers LT Std 47 Cn Lt" pitchFamily="34" charset="0"/>
              </a:rPr>
              <a:t>„Es gibt kein Land, in dem Ahab dich nicht suchen liess. Wenn es hiess: ‘Er ist nicht hier’, musste es ihm der König des Landes mit einem Eid bestätigen.“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432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920880" cy="1938992"/>
          </a:xfrm>
        </p:spPr>
        <p:txBody>
          <a:bodyPr wrap="square">
            <a:spAutoFit/>
          </a:bodyPr>
          <a:lstStyle/>
          <a:p>
            <a:pPr algn="l"/>
            <a:r>
              <a:rPr lang="de-CH" altLang="de-DE" sz="4000" dirty="0">
                <a:solidFill>
                  <a:schemeClr val="tx1"/>
                </a:solidFill>
                <a:effectLst/>
                <a:latin typeface="Univers LT Std 47 Cn Lt" pitchFamily="34" charset="0"/>
              </a:rPr>
              <a:t>„Wenn Ahab dich dann nicht findet, wird er mich umbringen. Dabei habe ich doch von Jugend auf treu zu Jahwe gehalten.“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74759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7920880" cy="1323439"/>
          </a:xfrm>
        </p:spPr>
        <p:txBody>
          <a:bodyPr wrap="square">
            <a:spAutoFit/>
          </a:bodyPr>
          <a:lstStyle/>
          <a:p>
            <a:pPr algn="l"/>
            <a:r>
              <a:rPr lang="de-CH" altLang="de-DE" sz="4000" dirty="0">
                <a:solidFill>
                  <a:schemeClr val="tx1"/>
                </a:solidFill>
                <a:effectLst/>
                <a:latin typeface="Univers LT Std 47 Cn Lt" pitchFamily="34" charset="0"/>
              </a:rPr>
              <a:t>„Da bist du also – der </a:t>
            </a:r>
            <a:r>
              <a:rPr lang="de-CH" altLang="de-DE" sz="4000" dirty="0" smtClean="0">
                <a:solidFill>
                  <a:schemeClr val="tx1"/>
                </a:solidFill>
                <a:effectLst/>
                <a:latin typeface="Univers LT Std 47 Cn Lt" pitchFamily="34" charset="0"/>
              </a:rPr>
              <a:t>Mann,</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der </a:t>
            </a:r>
            <a:r>
              <a:rPr lang="de-CH" altLang="de-DE" sz="4000" dirty="0">
                <a:solidFill>
                  <a:schemeClr val="tx1"/>
                </a:solidFill>
                <a:effectLst/>
                <a:latin typeface="Univers LT Std 47 Cn Lt" pitchFamily="34" charset="0"/>
              </a:rPr>
              <a:t>Israel ins Unglück stürzt!“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9522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8640960" cy="2554545"/>
          </a:xfrm>
        </p:spPr>
        <p:txBody>
          <a:bodyPr wrap="square">
            <a:spAutoFit/>
          </a:bodyPr>
          <a:lstStyle/>
          <a:p>
            <a:pPr algn="l"/>
            <a:r>
              <a:rPr lang="de-CH" altLang="de-DE" sz="4000" dirty="0">
                <a:solidFill>
                  <a:schemeClr val="tx1"/>
                </a:solidFill>
                <a:effectLst/>
                <a:latin typeface="Univers LT Std 47 Cn Lt" pitchFamily="34" charset="0"/>
              </a:rPr>
              <a:t>„Nicht ich stürze Israel ins Unglück, sondern du und deine Familie! Ihr habt die Gebote Jahwes missachtet; sogar du selbst verehrst die </a:t>
            </a:r>
            <a:r>
              <a:rPr lang="de-CH" altLang="de-DE" sz="4000" dirty="0" err="1">
                <a:solidFill>
                  <a:schemeClr val="tx1"/>
                </a:solidFill>
                <a:effectLst/>
                <a:latin typeface="Univers LT Std 47 Cn Lt" pitchFamily="34" charset="0"/>
              </a:rPr>
              <a:t>Baale</a:t>
            </a:r>
            <a:r>
              <a:rPr lang="de-CH" altLang="de-DE" sz="4000" dirty="0">
                <a:solidFill>
                  <a:schemeClr val="tx1"/>
                </a:solidFill>
                <a:effectLst/>
                <a:latin typeface="Univers LT Std 47 Cn Lt" pitchFamily="34" charset="0"/>
              </a:rPr>
              <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33320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endParaRPr lang="de-CH" dirty="0"/>
          </a:p>
        </p:txBody>
      </p:sp>
      <p:sp>
        <p:nvSpPr>
          <p:cNvPr id="3" name="Untertitel 2"/>
          <p:cNvSpPr>
            <a:spLocks noGrp="1"/>
          </p:cNvSpPr>
          <p:nvPr>
            <p:ph type="subTitle" sz="quarter" idx="1"/>
          </p:nvPr>
        </p:nvSpPr>
        <p:spPr/>
        <p:txBody>
          <a:bodyPr/>
          <a:lstStyle/>
          <a:p>
            <a:endParaRPr lang="de-CH"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0"/>
            <a:ext cx="5260258" cy="6858000"/>
          </a:xfrm>
          <a:prstGeom prst="rect">
            <a:avLst/>
          </a:prstGeom>
        </p:spPr>
      </p:pic>
    </p:spTree>
    <p:extLst>
      <p:ext uri="{BB962C8B-B14F-4D97-AF65-F5344CB8AC3E}">
        <p14:creationId xmlns:p14="http://schemas.microsoft.com/office/powerpoint/2010/main" val="1516546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tertitel 3"/>
          <p:cNvSpPr>
            <a:spLocks noGrp="1"/>
          </p:cNvSpPr>
          <p:nvPr>
            <p:ph type="subTitle" sz="quarter" idx="1"/>
          </p:nvPr>
        </p:nvSpPr>
        <p:spPr/>
        <p:txBody>
          <a:bodyPr/>
          <a:lstStyle/>
          <a:p>
            <a:endParaRPr lang="de-CH"/>
          </a:p>
        </p:txBody>
      </p:sp>
      <p:pic>
        <p:nvPicPr>
          <p:cNvPr id="1026" name="Picture 2" descr="E:\Lehre\Predigt\Predigtreihen\Elia mit einer sehr schwierigen Mission betraut\Reservoir\Elia Satel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276600"/>
            <a:ext cx="6827837" cy="10134600"/>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2483768" y="2996952"/>
            <a:ext cx="864096" cy="86409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Ellipse 7"/>
          <p:cNvSpPr/>
          <p:nvPr/>
        </p:nvSpPr>
        <p:spPr>
          <a:xfrm>
            <a:off x="3563888" y="5661248"/>
            <a:ext cx="576064" cy="576064"/>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29893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640960" cy="1938992"/>
          </a:xfrm>
        </p:spPr>
        <p:txBody>
          <a:bodyPr wrap="square">
            <a:spAutoFit/>
          </a:bodyPr>
          <a:lstStyle/>
          <a:p>
            <a:pPr algn="l"/>
            <a:r>
              <a:rPr lang="de-CH" altLang="de-DE" sz="4000" dirty="0">
                <a:solidFill>
                  <a:schemeClr val="tx1"/>
                </a:solidFill>
                <a:effectLst/>
                <a:latin typeface="Univers LT Std 47 Cn Lt" pitchFamily="34" charset="0"/>
              </a:rPr>
              <a:t>„Wie lange schwankt ihr noch hin und her? Entweder ist Jahwe Gott, dann folgt ihm – oder Baal ist Gott, dann folgt ihm!“</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03470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88866"/>
            <a:ext cx="8640960" cy="707886"/>
          </a:xfrm>
        </p:spPr>
        <p:txBody>
          <a:bodyPr wrap="square">
            <a:spAutoFit/>
          </a:bodyPr>
          <a:lstStyle/>
          <a:p>
            <a:pPr algn="l"/>
            <a:r>
              <a:rPr lang="de-CH" altLang="de-DE" sz="4000" dirty="0">
                <a:solidFill>
                  <a:schemeClr val="tx1"/>
                </a:solidFill>
                <a:effectLst/>
                <a:latin typeface="Univers LT Std 47 Cn Lt" pitchFamily="34" charset="0"/>
              </a:rPr>
              <a:t>„Das Volk antwortete ihm nicht.“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19026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53616"/>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Ein </a:t>
            </a:r>
            <a:r>
              <a:rPr lang="de-DE" altLang="de-DE" sz="4000" dirty="0">
                <a:solidFill>
                  <a:schemeClr val="tx1"/>
                </a:solidFill>
                <a:effectLst/>
                <a:latin typeface="Univers LT Std 47 Cn Lt" pitchFamily="34" charset="0"/>
              </a:rPr>
              <a:t>unreifes Bekenntnis</a:t>
            </a: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9672" y="2524834"/>
            <a:ext cx="6400800" cy="400110"/>
          </a:xfrm>
        </p:spPr>
        <p:txBody>
          <a:bodyPr>
            <a:spAutoFit/>
          </a:bodyPr>
          <a:lstStyle/>
          <a:p>
            <a:pPr algn="r"/>
            <a:r>
              <a:rPr lang="de-CH" altLang="de-DE" sz="2000" dirty="0" smtClean="0">
                <a:effectLst/>
                <a:latin typeface="Univers LT Std 47 Cn Lt" pitchFamily="34" charset="0"/>
              </a:rPr>
              <a:t>1.Könige 18,22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9848"/>
            <a:ext cx="8136904" cy="1938992"/>
          </a:xfrm>
        </p:spPr>
        <p:txBody>
          <a:bodyPr wrap="square">
            <a:spAutoFit/>
          </a:bodyPr>
          <a:lstStyle/>
          <a:p>
            <a:pPr algn="l"/>
            <a:r>
              <a:rPr lang="de-CH" altLang="de-DE" sz="4000" dirty="0">
                <a:solidFill>
                  <a:schemeClr val="tx1"/>
                </a:solidFill>
                <a:effectLst/>
                <a:latin typeface="Univers LT Std 47 Cn Lt" pitchFamily="34" charset="0"/>
              </a:rPr>
              <a:t>„Ich bin der einzige Prophet Jahwes, der noch übrig geblieben ist, und hier sind 450 Propheten, die im Dienst Baals stehen.“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72213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4653136"/>
            <a:ext cx="6400800" cy="400110"/>
          </a:xfrm>
        </p:spPr>
        <p:txBody>
          <a:bodyPr>
            <a:spAutoFit/>
          </a:bodyPr>
          <a:lstStyle/>
          <a:p>
            <a:pPr algn="r"/>
            <a:r>
              <a:rPr lang="de-CH" altLang="de-DE" sz="2000" dirty="0" smtClean="0">
                <a:effectLst/>
                <a:latin typeface="Univers LT Std 47 Cn Lt" pitchFamily="34" charset="0"/>
              </a:rPr>
              <a:t>1.Könige 18,23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4885"/>
            <a:ext cx="8928992" cy="3170099"/>
          </a:xfrm>
        </p:spPr>
        <p:txBody>
          <a:bodyPr wrap="square">
            <a:spAutoFit/>
          </a:bodyPr>
          <a:lstStyle/>
          <a:p>
            <a:pPr algn="l"/>
            <a:r>
              <a:rPr lang="de-CH" altLang="de-DE" sz="4000" dirty="0">
                <a:solidFill>
                  <a:schemeClr val="tx1"/>
                </a:solidFill>
                <a:effectLst/>
                <a:latin typeface="Univers LT Std 47 Cn Lt" pitchFamily="34" charset="0"/>
              </a:rPr>
              <a:t>„Bringt zwei junge Stiere her! </a:t>
            </a:r>
            <a:r>
              <a:rPr lang="de-CH" altLang="de-DE" sz="4000" dirty="0" smtClean="0">
                <a:solidFill>
                  <a:schemeClr val="tx1"/>
                </a:solidFill>
                <a:effectLst/>
                <a:latin typeface="Univers LT Std 47 Cn Lt" pitchFamily="34" charset="0"/>
              </a:rPr>
              <a:t>Die </a:t>
            </a:r>
            <a:r>
              <a:rPr lang="de-CH" altLang="de-DE" sz="4000" dirty="0" err="1" smtClean="0">
                <a:solidFill>
                  <a:schemeClr val="tx1"/>
                </a:solidFill>
                <a:effectLst/>
                <a:latin typeface="Univers LT Std 47 Cn Lt" pitchFamily="34" charset="0"/>
              </a:rPr>
              <a:t>Baalspriester</a:t>
            </a:r>
            <a:r>
              <a:rPr lang="de-CH" altLang="de-DE" sz="4000" dirty="0" smtClean="0">
                <a:solidFill>
                  <a:schemeClr val="tx1"/>
                </a:solidFill>
                <a:effectLst/>
                <a:latin typeface="Univers LT Std 47 Cn Lt" pitchFamily="34" charset="0"/>
              </a:rPr>
              <a:t> sollen </a:t>
            </a:r>
            <a:r>
              <a:rPr lang="de-CH" altLang="de-DE" sz="4000" dirty="0">
                <a:solidFill>
                  <a:schemeClr val="tx1"/>
                </a:solidFill>
                <a:effectLst/>
                <a:latin typeface="Univers LT Std 47 Cn Lt" pitchFamily="34" charset="0"/>
              </a:rPr>
              <a:t>sich einen auswählen, ihn zerteilen und die Stücke auf die Holzscheite legen; aber sie dürfen kein Feuer anzünden. Ich werde es mit dem anderen Stier ebenso machen.“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97996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76872"/>
            <a:ext cx="6400800" cy="400110"/>
          </a:xfrm>
        </p:spPr>
        <p:txBody>
          <a:bodyPr>
            <a:spAutoFit/>
          </a:bodyPr>
          <a:lstStyle/>
          <a:p>
            <a:pPr algn="r"/>
            <a:r>
              <a:rPr lang="de-CH" altLang="de-DE" sz="2000" dirty="0" smtClean="0">
                <a:effectLst/>
                <a:latin typeface="Univers LT Std 47 Cn Lt" pitchFamily="34" charset="0"/>
              </a:rPr>
              <a:t>1.Könige 18,24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1938992"/>
          </a:xfrm>
        </p:spPr>
        <p:txBody>
          <a:bodyPr wrap="square">
            <a:spAutoFit/>
          </a:bodyPr>
          <a:lstStyle/>
          <a:p>
            <a:pPr algn="l"/>
            <a:r>
              <a:rPr lang="de-CH" altLang="de-DE" sz="4000" dirty="0">
                <a:solidFill>
                  <a:schemeClr val="tx1"/>
                </a:solidFill>
                <a:effectLst/>
                <a:latin typeface="Univers LT Std 47 Cn Lt" pitchFamily="34" charset="0"/>
              </a:rPr>
              <a:t>„Dann sollen sie zu ihrem Baal rufen und ich rufe zu Jahwe. Wer von beiden als Antwort Feuer schickt, der ist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3762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76872"/>
            <a:ext cx="6400800" cy="400110"/>
          </a:xfrm>
        </p:spPr>
        <p:txBody>
          <a:bodyPr>
            <a:spAutoFit/>
          </a:bodyPr>
          <a:lstStyle/>
          <a:p>
            <a:pPr algn="r"/>
            <a:r>
              <a:rPr lang="de-CH" altLang="de-DE" sz="2000" dirty="0" smtClean="0">
                <a:effectLst/>
                <a:latin typeface="Univers LT Std 47 Cn Lt" pitchFamily="34" charset="0"/>
              </a:rPr>
              <a:t>1.Könige 18,24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136904" cy="1200329"/>
          </a:xfrm>
        </p:spPr>
        <p:txBody>
          <a:bodyPr wrap="square">
            <a:spAutoFit/>
          </a:bodyPr>
          <a:lstStyle/>
          <a:p>
            <a:pPr algn="l"/>
            <a:r>
              <a:rPr lang="de-CH" altLang="de-DE" sz="7200" dirty="0">
                <a:solidFill>
                  <a:schemeClr val="tx1"/>
                </a:solidFill>
                <a:effectLst/>
                <a:latin typeface="Univers LT Std 47 Cn Lt" pitchFamily="34" charset="0"/>
              </a:rPr>
              <a:t>„Ja, so soll es sein!“</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95265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276872"/>
            <a:ext cx="6400800" cy="400110"/>
          </a:xfrm>
        </p:spPr>
        <p:txBody>
          <a:bodyPr>
            <a:spAutoFit/>
          </a:bodyPr>
          <a:lstStyle/>
          <a:p>
            <a:pPr algn="r"/>
            <a:r>
              <a:rPr lang="de-CH" altLang="de-DE" sz="2000" dirty="0" smtClean="0">
                <a:effectLst/>
                <a:latin typeface="Univers LT Std 47 Cn Lt" pitchFamily="34" charset="0"/>
              </a:rPr>
              <a:t>1.Könige 18,26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136904" cy="1200329"/>
          </a:xfrm>
        </p:spPr>
        <p:txBody>
          <a:bodyPr wrap="square">
            <a:spAutoFit/>
          </a:bodyPr>
          <a:lstStyle/>
          <a:p>
            <a:pPr algn="l"/>
            <a:r>
              <a:rPr lang="de-CH" altLang="de-DE" sz="7200" dirty="0">
                <a:solidFill>
                  <a:schemeClr val="tx1"/>
                </a:solidFill>
                <a:effectLst/>
                <a:latin typeface="Univers LT Std 47 Cn Lt" pitchFamily="34" charset="0"/>
              </a:rPr>
              <a:t>„Baal, höre uns!“</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68669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259632" y="3573016"/>
            <a:ext cx="6400800" cy="400110"/>
          </a:xfrm>
        </p:spPr>
        <p:txBody>
          <a:bodyPr>
            <a:spAutoFit/>
          </a:bodyPr>
          <a:lstStyle/>
          <a:p>
            <a:pPr algn="r"/>
            <a:r>
              <a:rPr lang="de-CH" altLang="de-DE" sz="2000" dirty="0" smtClean="0">
                <a:effectLst/>
                <a:latin typeface="Univers LT Std 47 Cn Lt" pitchFamily="34" charset="0"/>
              </a:rPr>
              <a:t>1.Könige 18,27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3170099"/>
          </a:xfrm>
        </p:spPr>
        <p:txBody>
          <a:bodyPr wrap="square">
            <a:spAutoFit/>
          </a:bodyPr>
          <a:lstStyle/>
          <a:p>
            <a:pPr algn="l"/>
            <a:r>
              <a:rPr lang="de-CH" altLang="de-DE" sz="4000" dirty="0">
                <a:solidFill>
                  <a:schemeClr val="tx1"/>
                </a:solidFill>
                <a:effectLst/>
                <a:latin typeface="Univers LT Std 47 Cn Lt" pitchFamily="34" charset="0"/>
              </a:rPr>
              <a:t>„Ihr müsst lauter rufen! Er ist doch ein Gott! Vielleicht denkt er gerade nach oder er musste dringend mal weg oder ist auf Reisen gegangen. Vielleicht hält er gerade seinen Mittagsschlaf. Ihr müsst ihn aufwecken!“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9445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Tree>
    <p:extLst>
      <p:ext uri="{BB962C8B-B14F-4D97-AF65-F5344CB8AC3E}">
        <p14:creationId xmlns:p14="http://schemas.microsoft.com/office/powerpoint/2010/main" val="255496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492896"/>
            <a:ext cx="6400800" cy="400110"/>
          </a:xfrm>
        </p:spPr>
        <p:txBody>
          <a:bodyPr>
            <a:spAutoFit/>
          </a:bodyPr>
          <a:lstStyle/>
          <a:p>
            <a:pPr algn="r"/>
            <a:r>
              <a:rPr lang="de-CH" altLang="de-DE" sz="2000" dirty="0" smtClean="0">
                <a:effectLst/>
                <a:latin typeface="Univers LT Std 47 Cn Lt" pitchFamily="34" charset="0"/>
              </a:rPr>
              <a:t>1.Könige 18,28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2554545"/>
          </a:xfrm>
        </p:spPr>
        <p:txBody>
          <a:bodyPr wrap="square">
            <a:spAutoFit/>
          </a:bodyPr>
          <a:lstStyle/>
          <a:p>
            <a:pPr algn="l"/>
            <a:r>
              <a:rPr lang="de-CH" altLang="de-DE" sz="4000" dirty="0">
                <a:solidFill>
                  <a:schemeClr val="tx1"/>
                </a:solidFill>
                <a:effectLst/>
                <a:latin typeface="Univers LT Std 47 Cn Lt" pitchFamily="34" charset="0"/>
              </a:rPr>
              <a:t>„Sie schrien immer lauter und ritzten sich nach ihrem Brauch die Haut mit Schwertern und Speeren, dass das Blut an ihnen herabfloss.“</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04406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492896"/>
            <a:ext cx="6400800" cy="400110"/>
          </a:xfrm>
        </p:spPr>
        <p:txBody>
          <a:bodyPr>
            <a:spAutoFit/>
          </a:bodyPr>
          <a:lstStyle/>
          <a:p>
            <a:pPr algn="r"/>
            <a:r>
              <a:rPr lang="de-CH" altLang="de-DE" sz="2000" dirty="0" smtClean="0">
                <a:effectLst/>
                <a:latin typeface="Univers LT Std 47 Cn Lt" pitchFamily="34" charset="0"/>
              </a:rPr>
              <a:t>1.Könige 18,29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76672"/>
            <a:ext cx="8712968" cy="707886"/>
          </a:xfrm>
        </p:spPr>
        <p:txBody>
          <a:bodyPr wrap="square">
            <a:spAutoFit/>
          </a:bodyPr>
          <a:lstStyle/>
          <a:p>
            <a:pPr algn="l"/>
            <a:r>
              <a:rPr lang="de-CH" altLang="de-DE" sz="4000" dirty="0">
                <a:solidFill>
                  <a:schemeClr val="tx1"/>
                </a:solidFill>
                <a:effectLst/>
                <a:latin typeface="Univers LT Std 47 Cn Lt" pitchFamily="34" charset="0"/>
              </a:rPr>
              <a:t>„Sie führten sich wie Irrsinnige auf.“</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87647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492896"/>
            <a:ext cx="6400800" cy="400110"/>
          </a:xfrm>
        </p:spPr>
        <p:txBody>
          <a:bodyPr>
            <a:spAutoFit/>
          </a:bodyPr>
          <a:lstStyle/>
          <a:p>
            <a:pPr algn="r"/>
            <a:r>
              <a:rPr lang="de-CH" altLang="de-DE" sz="2000" dirty="0" smtClean="0">
                <a:effectLst/>
                <a:latin typeface="Univers LT Std 47 Cn Lt" pitchFamily="34" charset="0"/>
              </a:rPr>
              <a:t>1.Könige 18,35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68896"/>
            <a:ext cx="8712968" cy="1323439"/>
          </a:xfrm>
        </p:spPr>
        <p:txBody>
          <a:bodyPr wrap="square">
            <a:spAutoFit/>
          </a:bodyPr>
          <a:lstStyle/>
          <a:p>
            <a:pPr algn="l"/>
            <a:r>
              <a:rPr lang="de-CH" altLang="de-DE" sz="4000" dirty="0">
                <a:solidFill>
                  <a:schemeClr val="tx1"/>
                </a:solidFill>
                <a:effectLst/>
                <a:latin typeface="Univers LT Std 47 Cn Lt" pitchFamily="34" charset="0"/>
              </a:rPr>
              <a:t>„Das Wasser floss am Altar hinunter und füllte den Graben.“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85518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259632" y="3429000"/>
            <a:ext cx="6400800" cy="400110"/>
          </a:xfrm>
        </p:spPr>
        <p:txBody>
          <a:bodyPr>
            <a:spAutoFit/>
          </a:bodyPr>
          <a:lstStyle/>
          <a:p>
            <a:pPr algn="r"/>
            <a:r>
              <a:rPr lang="de-CH" altLang="de-DE" sz="2000" dirty="0" smtClean="0">
                <a:effectLst/>
                <a:latin typeface="Univers LT Std 47 Cn Lt" pitchFamily="34" charset="0"/>
              </a:rPr>
              <a:t>1.Könige 18,36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8928992" cy="2554545"/>
          </a:xfrm>
        </p:spPr>
        <p:txBody>
          <a:bodyPr wrap="square">
            <a:spAutoFit/>
          </a:bodyPr>
          <a:lstStyle/>
          <a:p>
            <a:pPr algn="l"/>
            <a:r>
              <a:rPr lang="de-CH" altLang="de-DE" sz="4000" dirty="0">
                <a:solidFill>
                  <a:schemeClr val="tx1"/>
                </a:solidFill>
                <a:effectLst/>
                <a:latin typeface="Univers LT Std 47 Cn Lt" pitchFamily="34" charset="0"/>
              </a:rPr>
              <a:t>„Jahwe, du Gott Abrahams, Isaaks und Jakobs! Alle sollen heute erfahren, dass du Gott bist in Israel und ich dein Diener, der dies alles in deinem Auftrag getan hat.“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2390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348880"/>
            <a:ext cx="6400800" cy="400110"/>
          </a:xfrm>
        </p:spPr>
        <p:txBody>
          <a:bodyPr>
            <a:spAutoFit/>
          </a:bodyPr>
          <a:lstStyle/>
          <a:p>
            <a:pPr algn="r"/>
            <a:r>
              <a:rPr lang="de-CH" altLang="de-DE" sz="2000" dirty="0" smtClean="0">
                <a:effectLst/>
                <a:latin typeface="Univers LT Std 47 Cn Lt" pitchFamily="34" charset="0"/>
              </a:rPr>
              <a:t>1.Könige 18,37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8928992" cy="2554545"/>
          </a:xfrm>
        </p:spPr>
        <p:txBody>
          <a:bodyPr wrap="square">
            <a:spAutoFit/>
          </a:bodyPr>
          <a:lstStyle/>
          <a:p>
            <a:pPr algn="l"/>
            <a:r>
              <a:rPr lang="de-CH" altLang="de-DE" sz="4000" dirty="0">
                <a:solidFill>
                  <a:schemeClr val="tx1"/>
                </a:solidFill>
                <a:effectLst/>
                <a:latin typeface="Univers LT Std 47 Cn Lt" pitchFamily="34" charset="0"/>
              </a:rPr>
              <a:t>„Höre mich, Jahwe, erhöre mich! Dieses Volk soll erkennen, dass du, Jahwe, allein Gott bist und dass du sie wieder auf den rechten Weg zurückbringen willst.“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833225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55576" y="2852936"/>
            <a:ext cx="6400800" cy="400110"/>
          </a:xfrm>
        </p:spPr>
        <p:txBody>
          <a:bodyPr>
            <a:spAutoFit/>
          </a:bodyPr>
          <a:lstStyle/>
          <a:p>
            <a:pPr algn="l"/>
            <a:r>
              <a:rPr lang="de-CH" altLang="de-DE" sz="2000" dirty="0" smtClean="0">
                <a:effectLst/>
                <a:latin typeface="Univers LT Std 47 Cn Lt" pitchFamily="34" charset="0"/>
              </a:rPr>
              <a:t>1.Könige 18,38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8928992" cy="2554545"/>
          </a:xfrm>
        </p:spPr>
        <p:txBody>
          <a:bodyPr wrap="square">
            <a:spAutoFit/>
          </a:bodyPr>
          <a:lstStyle/>
          <a:p>
            <a:pPr algn="l"/>
            <a:r>
              <a:rPr lang="de-CH" altLang="de-DE" sz="4000" dirty="0">
                <a:solidFill>
                  <a:schemeClr val="tx1"/>
                </a:solidFill>
                <a:effectLst/>
                <a:latin typeface="Univers LT Std 47 Cn Lt" pitchFamily="34" charset="0"/>
              </a:rPr>
              <a:t>„Da liess Jahwe Feuer </a:t>
            </a:r>
            <a:r>
              <a:rPr lang="de-CH" altLang="de-DE" sz="4000" dirty="0" smtClean="0">
                <a:solidFill>
                  <a:schemeClr val="tx1"/>
                </a:solidFill>
                <a:effectLst/>
                <a:latin typeface="Univers LT Std 47 Cn Lt" pitchFamily="34" charset="0"/>
              </a:rPr>
              <a:t>herabfallen.</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Es </a:t>
            </a:r>
            <a:r>
              <a:rPr lang="de-CH" altLang="de-DE" sz="4000" dirty="0">
                <a:solidFill>
                  <a:schemeClr val="tx1"/>
                </a:solidFill>
                <a:effectLst/>
                <a:latin typeface="Univers LT Std 47 Cn Lt" pitchFamily="34" charset="0"/>
              </a:rPr>
              <a:t>verzehrte nicht nur das Opfertier </a:t>
            </a:r>
            <a:r>
              <a:rPr lang="de-CH" altLang="de-DE" sz="4000" dirty="0" smtClean="0">
                <a:solidFill>
                  <a:schemeClr val="tx1"/>
                </a:solidFill>
                <a:effectLst/>
                <a:latin typeface="Univers LT Std 47 Cn Lt" pitchFamily="34" charset="0"/>
              </a:rPr>
              <a:t>und</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die </a:t>
            </a:r>
            <a:r>
              <a:rPr lang="de-CH" altLang="de-DE" sz="4000" dirty="0">
                <a:solidFill>
                  <a:schemeClr val="tx1"/>
                </a:solidFill>
                <a:effectLst/>
                <a:latin typeface="Univers LT Std 47 Cn Lt" pitchFamily="34" charset="0"/>
              </a:rPr>
              <a:t>Holzscheite, sondern auch die </a:t>
            </a:r>
            <a:r>
              <a:rPr lang="de-CH" altLang="de-DE" sz="4000" dirty="0" smtClean="0">
                <a:solidFill>
                  <a:schemeClr val="tx1"/>
                </a:solidFill>
                <a:effectLst/>
                <a:latin typeface="Univers LT Std 47 Cn Lt" pitchFamily="34" charset="0"/>
              </a:rPr>
              <a:t>Steine,</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die </a:t>
            </a:r>
            <a:r>
              <a:rPr lang="de-CH" altLang="de-DE" sz="4000" dirty="0">
                <a:solidFill>
                  <a:schemeClr val="tx1"/>
                </a:solidFill>
                <a:effectLst/>
                <a:latin typeface="Univers LT Std 47 Cn Lt" pitchFamily="34" charset="0"/>
              </a:rPr>
              <a:t>Erde ringsum und das Wasser im Graben.“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78958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060848"/>
            <a:ext cx="6400800" cy="400110"/>
          </a:xfrm>
        </p:spPr>
        <p:txBody>
          <a:bodyPr>
            <a:spAutoFit/>
          </a:bodyPr>
          <a:lstStyle/>
          <a:p>
            <a:pPr algn="r"/>
            <a:r>
              <a:rPr lang="de-CH" altLang="de-DE" sz="2000" dirty="0" smtClean="0">
                <a:effectLst/>
                <a:latin typeface="Univers LT Std 47 Cn Lt" pitchFamily="34" charset="0"/>
              </a:rPr>
              <a:t>1.Könige 18,39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424936" cy="1938992"/>
          </a:xfrm>
        </p:spPr>
        <p:txBody>
          <a:bodyPr wrap="square">
            <a:spAutoFit/>
          </a:bodyPr>
          <a:lstStyle/>
          <a:p>
            <a:pPr algn="l"/>
            <a:r>
              <a:rPr lang="de-CH" altLang="de-DE" sz="4000" dirty="0">
                <a:solidFill>
                  <a:schemeClr val="tx1"/>
                </a:solidFill>
                <a:effectLst/>
                <a:latin typeface="Univers LT Std 47 Cn Lt" pitchFamily="34" charset="0"/>
              </a:rPr>
              <a:t>„Als das Volk das sah, warfen sich alle zu Boden und riefen: ‚Der Herr allein ist Gott, der Herr allein ist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42467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060848"/>
            <a:ext cx="6400800" cy="400110"/>
          </a:xfrm>
        </p:spPr>
        <p:txBody>
          <a:bodyPr>
            <a:spAutoFit/>
          </a:bodyPr>
          <a:lstStyle/>
          <a:p>
            <a:pPr algn="r"/>
            <a:r>
              <a:rPr lang="de-CH" altLang="de-DE" sz="2000" dirty="0" err="1" smtClean="0">
                <a:effectLst/>
                <a:latin typeface="Univers LT Std 47 Cn Lt" pitchFamily="34" charset="0"/>
              </a:rPr>
              <a:t>Hosea</a:t>
            </a:r>
            <a:r>
              <a:rPr lang="de-CH" altLang="de-DE" sz="2000" dirty="0" smtClean="0">
                <a:effectLst/>
                <a:latin typeface="Univers LT Std 47 Cn Lt" pitchFamily="34" charset="0"/>
              </a:rPr>
              <a:t> 7,16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424936" cy="1323439"/>
          </a:xfrm>
        </p:spPr>
        <p:txBody>
          <a:bodyPr wrap="square">
            <a:spAutoFit/>
          </a:bodyPr>
          <a:lstStyle/>
          <a:p>
            <a:pPr algn="l"/>
            <a:r>
              <a:rPr lang="de-CH" altLang="de-DE" sz="4000" dirty="0">
                <a:solidFill>
                  <a:schemeClr val="tx1"/>
                </a:solidFill>
                <a:effectLst/>
                <a:latin typeface="Univers LT Std 47 Cn Lt" pitchFamily="34" charset="0"/>
              </a:rPr>
              <a:t>„Sie bekehren sich, aber nicht recht, sondern sind wie ein schlaffer Bogen.“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99794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060848"/>
            <a:ext cx="6400800" cy="400110"/>
          </a:xfrm>
        </p:spPr>
        <p:txBody>
          <a:bodyPr>
            <a:spAutoFit/>
          </a:bodyPr>
          <a:lstStyle/>
          <a:p>
            <a:pPr algn="r"/>
            <a:r>
              <a:rPr lang="de-CH" altLang="de-DE" sz="2000" dirty="0" smtClean="0">
                <a:effectLst/>
                <a:latin typeface="Univers LT Std 47 Cn Lt" pitchFamily="34" charset="0"/>
              </a:rPr>
              <a:t>Johannes-Evangelium 20,29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9848"/>
            <a:ext cx="8424936" cy="1938992"/>
          </a:xfrm>
        </p:spPr>
        <p:txBody>
          <a:bodyPr wrap="square">
            <a:spAutoFit/>
          </a:bodyPr>
          <a:lstStyle/>
          <a:p>
            <a:pPr algn="l"/>
            <a:r>
              <a:rPr lang="de-CH" altLang="de-DE" sz="4000" dirty="0">
                <a:solidFill>
                  <a:schemeClr val="tx1"/>
                </a:solidFill>
                <a:effectLst/>
                <a:latin typeface="Univers LT Std 47 Cn Lt" pitchFamily="34" charset="0"/>
              </a:rPr>
              <a:t>„Jetzt, wo du mich gesehen hast, glaubst du. Glücklich zu nennen sind die, die nicht sehen und trotzdem glauben.“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43540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429000"/>
            <a:ext cx="6400800" cy="400110"/>
          </a:xfrm>
        </p:spPr>
        <p:txBody>
          <a:bodyPr>
            <a:spAutoFit/>
          </a:bodyPr>
          <a:lstStyle/>
          <a:p>
            <a:pPr algn="r"/>
            <a:r>
              <a:rPr lang="de-CH" altLang="de-DE" sz="2000" dirty="0" smtClean="0">
                <a:effectLst/>
                <a:latin typeface="Univers LT Std 47 Cn Lt" pitchFamily="34" charset="0"/>
              </a:rPr>
              <a:t>Kolosser-Brief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3416320"/>
          </a:xfrm>
        </p:spPr>
        <p:txBody>
          <a:bodyPr wrap="square">
            <a:spAutoFit/>
          </a:bodyPr>
          <a:lstStyle/>
          <a:p>
            <a:pPr algn="l"/>
            <a:r>
              <a:rPr lang="de-CH" altLang="de-DE" sz="3600" dirty="0">
                <a:solidFill>
                  <a:schemeClr val="tx1"/>
                </a:solidFill>
                <a:effectLst/>
                <a:latin typeface="Univers LT Std 47 Cn Lt" pitchFamily="34" charset="0"/>
              </a:rPr>
              <a:t>„Den Schuldschein, der auf unseren Namen ausgestellt war und dessen Inhalt uns anklagte, weil wir die Forderungen des Gesetzes nicht erfüllt hatten, hat Gott für nicht mehr gültig erklärt. Er hat ihn ans Kreuz genagelt </a:t>
            </a:r>
            <a:r>
              <a:rPr lang="de-CH" altLang="de-DE" sz="3600" dirty="0" smtClean="0">
                <a:solidFill>
                  <a:schemeClr val="tx1"/>
                </a:solidFill>
                <a:effectLst/>
                <a:latin typeface="Univers LT Std 47 Cn Lt" pitchFamily="34" charset="0"/>
              </a:rPr>
              <a:t>und</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damit </a:t>
            </a:r>
            <a:r>
              <a:rPr lang="de-CH" altLang="de-DE" sz="3600" dirty="0">
                <a:solidFill>
                  <a:schemeClr val="tx1"/>
                </a:solidFill>
                <a:effectLst/>
                <a:latin typeface="Univers LT Std 47 Cn Lt" pitchFamily="34" charset="0"/>
              </a:rPr>
              <a:t>für immer beseitigt.“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60419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3"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5" name="Pfeil nach unten 4"/>
          <p:cNvSpPr/>
          <p:nvPr/>
        </p:nvSpPr>
        <p:spPr>
          <a:xfrm>
            <a:off x="4932040" y="1210914"/>
            <a:ext cx="360040"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2843808" y="1321604"/>
            <a:ext cx="2160240" cy="523220"/>
          </a:xfrm>
          <a:prstGeom prst="rect">
            <a:avLst/>
          </a:prstGeom>
          <a:noFill/>
        </p:spPr>
        <p:txBody>
          <a:bodyPr wrap="square" rtlCol="0">
            <a:spAutoFit/>
          </a:bodyPr>
          <a:lstStyle/>
          <a:p>
            <a:r>
              <a:rPr lang="de-CH" sz="2800" dirty="0" smtClean="0">
                <a:solidFill>
                  <a:srgbClr val="0070C0"/>
                </a:solidFill>
              </a:rPr>
              <a:t>Israel</a:t>
            </a:r>
            <a:endParaRPr lang="de-CH" sz="2800" dirty="0">
              <a:solidFill>
                <a:srgbClr val="0070C0"/>
              </a:solidFill>
            </a:endParaRPr>
          </a:p>
        </p:txBody>
      </p:sp>
    </p:spTree>
    <p:extLst>
      <p:ext uri="{BB962C8B-B14F-4D97-AF65-F5344CB8AC3E}">
        <p14:creationId xmlns:p14="http://schemas.microsoft.com/office/powerpoint/2010/main" val="3394792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429000"/>
            <a:ext cx="6400800" cy="400110"/>
          </a:xfrm>
        </p:spPr>
        <p:txBody>
          <a:bodyPr>
            <a:spAutoFit/>
          </a:bodyPr>
          <a:lstStyle/>
          <a:p>
            <a:pPr algn="r"/>
            <a:r>
              <a:rPr lang="de-CH" altLang="de-DE" sz="2000" dirty="0" smtClean="0">
                <a:effectLst/>
                <a:latin typeface="Univers LT Std 47 Cn Lt" pitchFamily="34" charset="0"/>
              </a:rPr>
              <a:t>1.Korinther-Brief 1,18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496944" cy="2862322"/>
          </a:xfrm>
        </p:spPr>
        <p:txBody>
          <a:bodyPr wrap="square">
            <a:spAutoFit/>
          </a:bodyPr>
          <a:lstStyle/>
          <a:p>
            <a:pPr algn="l"/>
            <a:r>
              <a:rPr lang="de-CH" altLang="de-DE" sz="3600" dirty="0">
                <a:solidFill>
                  <a:schemeClr val="tx1"/>
                </a:solidFill>
                <a:effectLst/>
                <a:latin typeface="Univers LT Std 47 Cn Lt" pitchFamily="34" charset="0"/>
              </a:rPr>
              <a:t>„Mit der Botschaft vom Kreuz ist es nämlich </a:t>
            </a:r>
            <a:r>
              <a:rPr lang="de-CH" altLang="de-DE" sz="3600" dirty="0" smtClean="0">
                <a:solidFill>
                  <a:schemeClr val="tx1"/>
                </a:solidFill>
                <a:effectLst/>
                <a:latin typeface="Univers LT Std 47 Cn Lt" pitchFamily="34" charset="0"/>
              </a:rPr>
              <a:t>so:</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In </a:t>
            </a:r>
            <a:r>
              <a:rPr lang="de-CH" altLang="de-DE" sz="3600" dirty="0">
                <a:solidFill>
                  <a:schemeClr val="tx1"/>
                </a:solidFill>
                <a:effectLst/>
                <a:latin typeface="Univers LT Std 47 Cn Lt" pitchFamily="34" charset="0"/>
              </a:rPr>
              <a:t>den Augen derer, die verloren gehen, ist </a:t>
            </a:r>
            <a:r>
              <a:rPr lang="de-CH" altLang="de-DE" sz="3600" dirty="0" smtClean="0">
                <a:solidFill>
                  <a:schemeClr val="tx1"/>
                </a:solidFill>
                <a:effectLst/>
                <a:latin typeface="Univers LT Std 47 Cn Lt" pitchFamily="34" charset="0"/>
              </a:rPr>
              <a:t>sie</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etwas </a:t>
            </a:r>
            <a:r>
              <a:rPr lang="de-CH" altLang="de-DE" sz="3600" dirty="0">
                <a:solidFill>
                  <a:schemeClr val="tx1"/>
                </a:solidFill>
                <a:effectLst/>
                <a:latin typeface="Univers LT Std 47 Cn Lt" pitchFamily="34" charset="0"/>
              </a:rPr>
              <a:t>völlig Unsinniges; für uns aber, die wir gerettet werden, ist sie der Inbegriff von Gottes Kraft.“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80786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212447"/>
            <a:ext cx="8568952" cy="1200329"/>
          </a:xfrm>
        </p:spPr>
        <p:txBody>
          <a:bodyPr wrap="square">
            <a:spAutoFit/>
          </a:bodyPr>
          <a:lstStyle/>
          <a:p>
            <a:pPr algn="l"/>
            <a:r>
              <a:rPr lang="de-DE" altLang="de-DE" sz="7200" dirty="0" smtClean="0">
                <a:solidFill>
                  <a:schemeClr val="tx1"/>
                </a:solidFill>
                <a:effectLst/>
                <a:latin typeface="Univers LT Std 47 Cn Lt" pitchFamily="34" charset="0"/>
              </a:rPr>
              <a:t>Schlussgedanke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2060848"/>
            <a:ext cx="6400800" cy="400110"/>
          </a:xfrm>
        </p:spPr>
        <p:txBody>
          <a:bodyPr>
            <a:spAutoFit/>
          </a:bodyPr>
          <a:lstStyle/>
          <a:p>
            <a:pPr algn="r"/>
            <a:r>
              <a:rPr lang="de-CH" altLang="de-DE" sz="2000" dirty="0" smtClean="0">
                <a:effectLst/>
                <a:latin typeface="Univers LT Std 47 Cn Lt" pitchFamily="34" charset="0"/>
              </a:rPr>
              <a:t>1.Könige 18,21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0498"/>
            <a:ext cx="8496944" cy="1754326"/>
          </a:xfrm>
        </p:spPr>
        <p:txBody>
          <a:bodyPr wrap="square">
            <a:spAutoFit/>
          </a:bodyPr>
          <a:lstStyle/>
          <a:p>
            <a:pPr algn="l"/>
            <a:r>
              <a:rPr lang="de-CH" altLang="de-DE" sz="3600" dirty="0">
                <a:solidFill>
                  <a:schemeClr val="tx1"/>
                </a:solidFill>
                <a:effectLst/>
                <a:latin typeface="Univers LT Std 47 Cn Lt" pitchFamily="34" charset="0"/>
              </a:rPr>
              <a:t>„Wie lange schwankt ihr noch hin und her? Entweder ist Jahwe Gott, dann folgt ihm – oder Baal ist Gott, dann folgt ihm!“</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8587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6" name="Textfeld 5"/>
          <p:cNvSpPr txBox="1"/>
          <p:nvPr/>
        </p:nvSpPr>
        <p:spPr>
          <a:xfrm>
            <a:off x="3635896" y="5373216"/>
            <a:ext cx="2160240" cy="523220"/>
          </a:xfrm>
          <a:prstGeom prst="rect">
            <a:avLst/>
          </a:prstGeom>
          <a:noFill/>
        </p:spPr>
        <p:txBody>
          <a:bodyPr wrap="square" rtlCol="0">
            <a:spAutoFit/>
          </a:bodyPr>
          <a:lstStyle/>
          <a:p>
            <a:r>
              <a:rPr lang="de-CH" sz="2800" dirty="0" smtClean="0">
                <a:solidFill>
                  <a:srgbClr val="FF0000"/>
                </a:solidFill>
              </a:rPr>
              <a:t>Jerusalem</a:t>
            </a:r>
            <a:endParaRPr lang="de-CH" sz="2800" dirty="0">
              <a:solidFill>
                <a:srgbClr val="FF0000"/>
              </a:solidFill>
            </a:endParaRPr>
          </a:p>
        </p:txBody>
      </p:sp>
      <p:sp>
        <p:nvSpPr>
          <p:cNvPr id="8" name="Textfeld 7"/>
          <p:cNvSpPr txBox="1"/>
          <p:nvPr/>
        </p:nvSpPr>
        <p:spPr>
          <a:xfrm>
            <a:off x="2843808" y="1321604"/>
            <a:ext cx="2160240" cy="523220"/>
          </a:xfrm>
          <a:prstGeom prst="rect">
            <a:avLst/>
          </a:prstGeom>
          <a:noFill/>
        </p:spPr>
        <p:txBody>
          <a:bodyPr wrap="square" rtlCol="0">
            <a:spAutoFit/>
          </a:bodyPr>
          <a:lstStyle/>
          <a:p>
            <a:r>
              <a:rPr lang="de-CH" sz="2800" dirty="0" smtClean="0">
                <a:solidFill>
                  <a:srgbClr val="0070C0"/>
                </a:solidFill>
              </a:rPr>
              <a:t>Israel</a:t>
            </a:r>
            <a:endParaRPr lang="de-CH" sz="2800" dirty="0">
              <a:solidFill>
                <a:srgbClr val="0070C0"/>
              </a:solidFill>
            </a:endParaRPr>
          </a:p>
        </p:txBody>
      </p:sp>
      <p:sp>
        <p:nvSpPr>
          <p:cNvPr id="9" name="Textfeld 8"/>
          <p:cNvSpPr txBox="1"/>
          <p:nvPr/>
        </p:nvSpPr>
        <p:spPr>
          <a:xfrm>
            <a:off x="3491880" y="4725144"/>
            <a:ext cx="2160240" cy="523220"/>
          </a:xfrm>
          <a:prstGeom prst="rect">
            <a:avLst/>
          </a:prstGeom>
          <a:noFill/>
        </p:spPr>
        <p:txBody>
          <a:bodyPr wrap="square" rtlCol="0">
            <a:spAutoFit/>
          </a:bodyPr>
          <a:lstStyle/>
          <a:p>
            <a:pPr algn="r"/>
            <a:r>
              <a:rPr lang="de-CH" sz="2800" dirty="0" err="1" smtClean="0">
                <a:solidFill>
                  <a:srgbClr val="0070C0"/>
                </a:solidFill>
              </a:rPr>
              <a:t>Juda</a:t>
            </a:r>
            <a:endParaRPr lang="de-CH" sz="2800" dirty="0">
              <a:solidFill>
                <a:srgbClr val="0070C0"/>
              </a:solidFill>
            </a:endParaRPr>
          </a:p>
        </p:txBody>
      </p:sp>
    </p:spTree>
    <p:extLst>
      <p:ext uri="{BB962C8B-B14F-4D97-AF65-F5344CB8AC3E}">
        <p14:creationId xmlns:p14="http://schemas.microsoft.com/office/powerpoint/2010/main" val="396374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13"/>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6" name="Textfeld 5"/>
          <p:cNvSpPr txBox="1"/>
          <p:nvPr/>
        </p:nvSpPr>
        <p:spPr>
          <a:xfrm>
            <a:off x="3635896" y="5373216"/>
            <a:ext cx="2160240" cy="523220"/>
          </a:xfrm>
          <a:prstGeom prst="rect">
            <a:avLst/>
          </a:prstGeom>
          <a:noFill/>
        </p:spPr>
        <p:txBody>
          <a:bodyPr wrap="square" rtlCol="0">
            <a:spAutoFit/>
          </a:bodyPr>
          <a:lstStyle/>
          <a:p>
            <a:r>
              <a:rPr lang="de-CH" sz="2800" dirty="0" smtClean="0">
                <a:solidFill>
                  <a:srgbClr val="FF0000"/>
                </a:solidFill>
              </a:rPr>
              <a:t>Jerusalem</a:t>
            </a:r>
            <a:endParaRPr lang="de-CH" sz="2800" dirty="0">
              <a:solidFill>
                <a:srgbClr val="FF0000"/>
              </a:solidFill>
            </a:endParaRPr>
          </a:p>
        </p:txBody>
      </p:sp>
      <p:sp>
        <p:nvSpPr>
          <p:cNvPr id="8" name="Textfeld 7"/>
          <p:cNvSpPr txBox="1"/>
          <p:nvPr/>
        </p:nvSpPr>
        <p:spPr>
          <a:xfrm>
            <a:off x="2843808" y="1268760"/>
            <a:ext cx="2160240" cy="523220"/>
          </a:xfrm>
          <a:prstGeom prst="rect">
            <a:avLst/>
          </a:prstGeom>
          <a:noFill/>
        </p:spPr>
        <p:txBody>
          <a:bodyPr wrap="square" rtlCol="0">
            <a:spAutoFit/>
          </a:bodyPr>
          <a:lstStyle/>
          <a:p>
            <a:r>
              <a:rPr lang="de-CH" sz="2800" dirty="0" smtClean="0">
                <a:solidFill>
                  <a:srgbClr val="0070C0"/>
                </a:solidFill>
              </a:rPr>
              <a:t>Israel</a:t>
            </a:r>
            <a:endParaRPr lang="de-CH" sz="2800" dirty="0">
              <a:solidFill>
                <a:srgbClr val="0070C0"/>
              </a:solidFill>
            </a:endParaRPr>
          </a:p>
        </p:txBody>
      </p:sp>
      <p:sp>
        <p:nvSpPr>
          <p:cNvPr id="9" name="Textfeld 8"/>
          <p:cNvSpPr txBox="1"/>
          <p:nvPr/>
        </p:nvSpPr>
        <p:spPr>
          <a:xfrm>
            <a:off x="3491880" y="4705980"/>
            <a:ext cx="2160240" cy="523220"/>
          </a:xfrm>
          <a:prstGeom prst="rect">
            <a:avLst/>
          </a:prstGeom>
          <a:noFill/>
        </p:spPr>
        <p:txBody>
          <a:bodyPr wrap="square" rtlCol="0">
            <a:spAutoFit/>
          </a:bodyPr>
          <a:lstStyle/>
          <a:p>
            <a:pPr algn="r"/>
            <a:r>
              <a:rPr lang="de-CH" sz="2800" dirty="0" err="1" smtClean="0">
                <a:solidFill>
                  <a:srgbClr val="0070C0"/>
                </a:solidFill>
              </a:rPr>
              <a:t>Juda</a:t>
            </a:r>
            <a:endParaRPr lang="de-CH" sz="2800" dirty="0">
              <a:solidFill>
                <a:srgbClr val="0070C0"/>
              </a:solidFill>
            </a:endParaRPr>
          </a:p>
        </p:txBody>
      </p:sp>
    </p:spTree>
    <p:extLst>
      <p:ext uri="{BB962C8B-B14F-4D97-AF65-F5344CB8AC3E}">
        <p14:creationId xmlns:p14="http://schemas.microsoft.com/office/powerpoint/2010/main" val="1139925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7504" y="1717650"/>
            <a:ext cx="8784976" cy="646331"/>
          </a:xfrm>
        </p:spPr>
        <p:txBody>
          <a:bodyPr wrap="square">
            <a:spAutoFit/>
          </a:bodyPr>
          <a:lstStyle/>
          <a:p>
            <a:pPr algn="r"/>
            <a:endParaRPr lang="de-DE" altLang="de-DE" sz="3600" dirty="0">
              <a:solidFill>
                <a:schemeClr val="tx1"/>
              </a:solidFill>
              <a:effectLst/>
              <a:latin typeface="Univers LT Std 47 Cn Lt" pitchFamily="34" charset="0"/>
            </a:endParaRPr>
          </a:p>
        </p:txBody>
      </p:sp>
      <p:sp>
        <p:nvSpPr>
          <p:cNvPr id="2" name="Untertitel 1"/>
          <p:cNvSpPr>
            <a:spLocks noGrp="1"/>
          </p:cNvSpPr>
          <p:nvPr>
            <p:ph type="subTitle" sz="quarter" idx="1"/>
          </p:nvPr>
        </p:nvSpPr>
        <p:spPr/>
        <p:txBody>
          <a:bodyPr/>
          <a:lstStyle/>
          <a:p>
            <a:endParaRPr lang="de-CH"/>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144000" cy="6455130"/>
          </a:xfrm>
          <a:prstGeom prst="rect">
            <a:avLst/>
          </a:prstGeom>
        </p:spPr>
      </p:pic>
      <p:sp>
        <p:nvSpPr>
          <p:cNvPr id="4" name="Textfeld 3"/>
          <p:cNvSpPr txBox="1"/>
          <p:nvPr/>
        </p:nvSpPr>
        <p:spPr>
          <a:xfrm>
            <a:off x="2843808" y="620688"/>
            <a:ext cx="2160240" cy="523220"/>
          </a:xfrm>
          <a:prstGeom prst="rect">
            <a:avLst/>
          </a:prstGeom>
          <a:noFill/>
        </p:spPr>
        <p:txBody>
          <a:bodyPr wrap="square" rtlCol="0">
            <a:spAutoFit/>
          </a:bodyPr>
          <a:lstStyle/>
          <a:p>
            <a:r>
              <a:rPr lang="de-CH" sz="2800" dirty="0" smtClean="0">
                <a:solidFill>
                  <a:srgbClr val="FF0000"/>
                </a:solidFill>
              </a:rPr>
              <a:t>Samaria</a:t>
            </a:r>
            <a:endParaRPr lang="de-CH" sz="2800" dirty="0">
              <a:solidFill>
                <a:srgbClr val="FF0000"/>
              </a:solidFill>
            </a:endParaRPr>
          </a:p>
        </p:txBody>
      </p:sp>
      <p:sp>
        <p:nvSpPr>
          <p:cNvPr id="6" name="Textfeld 5"/>
          <p:cNvSpPr txBox="1"/>
          <p:nvPr/>
        </p:nvSpPr>
        <p:spPr>
          <a:xfrm>
            <a:off x="3635896" y="5373216"/>
            <a:ext cx="2160240" cy="523220"/>
          </a:xfrm>
          <a:prstGeom prst="rect">
            <a:avLst/>
          </a:prstGeom>
          <a:noFill/>
        </p:spPr>
        <p:txBody>
          <a:bodyPr wrap="square" rtlCol="0">
            <a:spAutoFit/>
          </a:bodyPr>
          <a:lstStyle/>
          <a:p>
            <a:r>
              <a:rPr lang="de-CH" sz="2800" dirty="0" smtClean="0">
                <a:solidFill>
                  <a:srgbClr val="FF0000"/>
                </a:solidFill>
              </a:rPr>
              <a:t>Jerusalem</a:t>
            </a:r>
            <a:endParaRPr lang="de-CH" sz="2800" dirty="0">
              <a:solidFill>
                <a:srgbClr val="FF0000"/>
              </a:solidFill>
            </a:endParaRPr>
          </a:p>
        </p:txBody>
      </p:sp>
      <p:sp>
        <p:nvSpPr>
          <p:cNvPr id="8" name="Rechteck 7"/>
          <p:cNvSpPr/>
          <p:nvPr/>
        </p:nvSpPr>
        <p:spPr>
          <a:xfrm>
            <a:off x="5292080" y="764704"/>
            <a:ext cx="648072" cy="2507485"/>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FFFF"/>
              </a:solidFill>
            </a:endParaRPr>
          </a:p>
        </p:txBody>
      </p:sp>
      <p:sp>
        <p:nvSpPr>
          <p:cNvPr id="9" name="Textfeld 8"/>
          <p:cNvSpPr txBox="1"/>
          <p:nvPr/>
        </p:nvSpPr>
        <p:spPr>
          <a:xfrm>
            <a:off x="3491880" y="4725144"/>
            <a:ext cx="2160240" cy="523220"/>
          </a:xfrm>
          <a:prstGeom prst="rect">
            <a:avLst/>
          </a:prstGeom>
          <a:noFill/>
        </p:spPr>
        <p:txBody>
          <a:bodyPr wrap="square" rtlCol="0">
            <a:spAutoFit/>
          </a:bodyPr>
          <a:lstStyle/>
          <a:p>
            <a:pPr algn="r"/>
            <a:r>
              <a:rPr lang="de-CH" sz="2800" dirty="0" err="1" smtClean="0">
                <a:solidFill>
                  <a:srgbClr val="0070C0"/>
                </a:solidFill>
              </a:rPr>
              <a:t>Juda</a:t>
            </a:r>
            <a:endParaRPr lang="de-CH" sz="2800" dirty="0">
              <a:solidFill>
                <a:srgbClr val="0070C0"/>
              </a:solidFill>
            </a:endParaRPr>
          </a:p>
        </p:txBody>
      </p:sp>
      <p:sp>
        <p:nvSpPr>
          <p:cNvPr id="10" name="Textfeld 9"/>
          <p:cNvSpPr txBox="1"/>
          <p:nvPr/>
        </p:nvSpPr>
        <p:spPr>
          <a:xfrm>
            <a:off x="2843808" y="1268760"/>
            <a:ext cx="2160240" cy="523220"/>
          </a:xfrm>
          <a:prstGeom prst="rect">
            <a:avLst/>
          </a:prstGeom>
          <a:noFill/>
        </p:spPr>
        <p:txBody>
          <a:bodyPr wrap="square" rtlCol="0">
            <a:spAutoFit/>
          </a:bodyPr>
          <a:lstStyle/>
          <a:p>
            <a:r>
              <a:rPr lang="de-CH" sz="2800" dirty="0" smtClean="0">
                <a:solidFill>
                  <a:srgbClr val="0070C0"/>
                </a:solidFill>
              </a:rPr>
              <a:t>Israel</a:t>
            </a:r>
            <a:endParaRPr lang="de-CH" sz="2800" dirty="0">
              <a:solidFill>
                <a:srgbClr val="0070C0"/>
              </a:solidFill>
            </a:endParaRPr>
          </a:p>
        </p:txBody>
      </p:sp>
    </p:spTree>
    <p:extLst>
      <p:ext uri="{BB962C8B-B14F-4D97-AF65-F5344CB8AC3E}">
        <p14:creationId xmlns:p14="http://schemas.microsoft.com/office/powerpoint/2010/main" val="2765807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5085184"/>
            <a:ext cx="6400800" cy="400110"/>
          </a:xfrm>
        </p:spPr>
        <p:txBody>
          <a:bodyPr>
            <a:spAutoFit/>
          </a:bodyPr>
          <a:lstStyle/>
          <a:p>
            <a:pPr algn="r"/>
            <a:r>
              <a:rPr lang="de-CH" altLang="de-DE" sz="2000" dirty="0" smtClean="0">
                <a:effectLst/>
                <a:latin typeface="Univers LT Std 47 Cn Lt" pitchFamily="34" charset="0"/>
              </a:rPr>
              <a:t>Esther 1,3</a:t>
            </a:r>
            <a:endParaRPr lang="de-DE" altLang="de-DE" sz="2000" dirty="0">
              <a:effectLst/>
              <a:latin typeface="Univers LT Std 47 Cn Lt"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209" y="96972"/>
            <a:ext cx="4535962" cy="6719438"/>
          </a:xfrm>
          <a:prstGeom prst="rect">
            <a:avLst/>
          </a:prstGeom>
        </p:spPr>
      </p:pic>
      <p:sp>
        <p:nvSpPr>
          <p:cNvPr id="3" name="Ellipse 2"/>
          <p:cNvSpPr/>
          <p:nvPr/>
        </p:nvSpPr>
        <p:spPr>
          <a:xfrm>
            <a:off x="5724128" y="4005064"/>
            <a:ext cx="504056" cy="288032"/>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Ellipse 4"/>
          <p:cNvSpPr/>
          <p:nvPr/>
        </p:nvSpPr>
        <p:spPr>
          <a:xfrm>
            <a:off x="5796136" y="3456691"/>
            <a:ext cx="504056" cy="288032"/>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9752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2668850"/>
            <a:ext cx="6400800" cy="400110"/>
          </a:xfrm>
        </p:spPr>
        <p:txBody>
          <a:bodyPr>
            <a:spAutoFit/>
          </a:bodyPr>
          <a:lstStyle/>
          <a:p>
            <a:pPr algn="r"/>
            <a:r>
              <a:rPr lang="de-CH" altLang="de-DE" sz="2000" dirty="0" smtClean="0">
                <a:effectLst/>
                <a:latin typeface="Univers LT Std 47 Cn Lt" pitchFamily="34" charset="0"/>
              </a:rPr>
              <a:t>1.Könige 17,1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52169"/>
            <a:ext cx="8784976" cy="2800767"/>
          </a:xfrm>
        </p:spPr>
        <p:txBody>
          <a:bodyPr wrap="square">
            <a:spAutoFit/>
          </a:bodyPr>
          <a:lstStyle/>
          <a:p>
            <a:pPr algn="l"/>
            <a:r>
              <a:rPr lang="de-CH" altLang="de-DE" sz="4400" dirty="0">
                <a:solidFill>
                  <a:schemeClr val="tx1"/>
                </a:solidFill>
                <a:effectLst/>
                <a:latin typeface="Univers LT Std 47 Cn Lt" pitchFamily="34" charset="0"/>
              </a:rPr>
              <a:t>„So gewiss </a:t>
            </a:r>
            <a:r>
              <a:rPr lang="de-CH" altLang="de-DE" sz="4400" dirty="0" smtClean="0">
                <a:solidFill>
                  <a:schemeClr val="tx1"/>
                </a:solidFill>
                <a:effectLst/>
                <a:latin typeface="Univers LT Std 47 Cn Lt" pitchFamily="34" charset="0"/>
              </a:rPr>
              <a:t>Jahwe, </a:t>
            </a:r>
            <a:r>
              <a:rPr lang="de-CH" altLang="de-DE" sz="4400" dirty="0">
                <a:solidFill>
                  <a:schemeClr val="tx1"/>
                </a:solidFill>
                <a:effectLst/>
                <a:latin typeface="Univers LT Std 47 Cn Lt" pitchFamily="34" charset="0"/>
              </a:rPr>
              <a:t>der Gott Israels, lebt, in dessen Dienst ich stehe: In den nächsten Jahren wird weder Tau noch Regen fallen, bis ich es befehle!“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78236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860</Words>
  <Application>Microsoft Office PowerPoint</Application>
  <PresentationFormat>Bildschirmpräsentation (4:3)</PresentationFormat>
  <Paragraphs>123</Paragraphs>
  <Slides>42</Slides>
  <Notes>42</Notes>
  <HiddenSlides>0</HiddenSlides>
  <MMClips>0</MMClips>
  <ScaleCrop>false</ScaleCrop>
  <HeadingPairs>
    <vt:vector size="4" baseType="variant">
      <vt:variant>
        <vt:lpstr>Design</vt:lpstr>
      </vt:variant>
      <vt:variant>
        <vt:i4>6</vt:i4>
      </vt:variant>
      <vt:variant>
        <vt:lpstr>Folientitel</vt:lpstr>
      </vt:variant>
      <vt:variant>
        <vt:i4>42</vt:i4>
      </vt:variant>
    </vt:vector>
  </HeadingPairs>
  <TitlesOfParts>
    <vt:vector size="48" baseType="lpstr">
      <vt:lpstr>Designvorlage 'Berggipfel'</vt:lpstr>
      <vt:lpstr>1_Designvorlage 'Berggipfel'</vt:lpstr>
      <vt:lpstr>2_Designvorlage 'Berggipfel'</vt:lpstr>
      <vt:lpstr>3_Designvorlage 'Berggipfel'</vt:lpstr>
      <vt:lpstr>4_Designvorlage 'Berggipfel'</vt:lpstr>
      <vt:lpstr>5_Designvorlage 'Berggipfel'</vt:lpstr>
      <vt:lpstr>Elia fordert eine klare Entscheidung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 gewiss Jahwe, der Gott Israels, lebt, in dessen Dienst ich stehe: In den nächsten Jahren wird weder Tau noch Regen fallen, bis ich es befehle!“</vt:lpstr>
      <vt:lpstr>„Ich schickte euch eine Hungersnot, sodass es in euren Städten und Dörfern nichts mehr zu beissen gab. Das kam von mir! Trotzdem seid ihr nicht zu mir umgekehrt.“</vt:lpstr>
      <vt:lpstr>I. Eine gleichgültige Reaktion </vt:lpstr>
      <vt:lpstr>„Los, wir suchen jetzt jede Oase und jedes Bachtal im Land nach Gras ab. Vielleicht finden wir irgendwo noch etwas für unsere Pferde und Maulesel. Sonst bleibt uns nichts anderes übrig, als einen Teil der Tiere zu töten.“</vt:lpstr>
      <vt:lpstr>„Ahab und Obadja teilten das Land unter sich auf und gingen dann jeder für sich auf die Suche.“</vt:lpstr>
      <vt:lpstr>„Geh und tritt vor König Ahab! Ich werde dem Land wieder Regen schicken!“</vt:lpstr>
      <vt:lpstr>„Kehr sofort um und melde deinem Herrn, dass ich hier bin!“ </vt:lpstr>
      <vt:lpstr>„Es gibt kein Land, in dem Ahab dich nicht suchen liess. Wenn es hiess: ‘Er ist nicht hier’, musste es ihm der König des Landes mit einem Eid bestätigen.“</vt:lpstr>
      <vt:lpstr>„Wenn Ahab dich dann nicht findet, wird er mich umbringen. Dabei habe ich doch von Jugend auf treu zu Jahwe gehalten.“</vt:lpstr>
      <vt:lpstr>„Da bist du also – der Mann, der Israel ins Unglück stürzt!“</vt:lpstr>
      <vt:lpstr>„Nicht ich stürze Israel ins Unglück, sondern du und deine Familie! Ihr habt die Gebote Jahwes missachtet; sogar du selbst verehrst die Baale!“</vt:lpstr>
      <vt:lpstr>PowerPoint-Präsentation</vt:lpstr>
      <vt:lpstr>„Wie lange schwankt ihr noch hin und her? Entweder ist Jahwe Gott, dann folgt ihm – oder Baal ist Gott, dann folgt ihm!“</vt:lpstr>
      <vt:lpstr>„Das Volk antwortete ihm nicht.“</vt:lpstr>
      <vt:lpstr>II. Ein unreifes Bekenntnis</vt:lpstr>
      <vt:lpstr>„Ich bin der einzige Prophet Jahwes, der noch übrig geblieben ist, und hier sind 450 Propheten, die im Dienst Baals stehen.“</vt:lpstr>
      <vt:lpstr>„Bringt zwei junge Stiere her! Die Baalspriester sollen sich einen auswählen, ihn zerteilen und die Stücke auf die Holzscheite legen; aber sie dürfen kein Feuer anzünden. Ich werde es mit dem anderen Stier ebenso machen.“</vt:lpstr>
      <vt:lpstr>„Dann sollen sie zu ihrem Baal rufen und ich rufe zu Jahwe. Wer von beiden als Antwort Feuer schickt, der ist Gott.“</vt:lpstr>
      <vt:lpstr>„Ja, so soll es sein!“</vt:lpstr>
      <vt:lpstr>„Baal, höre uns!“</vt:lpstr>
      <vt:lpstr>„Ihr müsst lauter rufen! Er ist doch ein Gott! Vielleicht denkt er gerade nach oder er musste dringend mal weg oder ist auf Reisen gegangen. Vielleicht hält er gerade seinen Mittagsschlaf. Ihr müsst ihn aufwecken!“</vt:lpstr>
      <vt:lpstr>„Sie schrien immer lauter und ritzten sich nach ihrem Brauch die Haut mit Schwertern und Speeren, dass das Blut an ihnen herabfloss.“</vt:lpstr>
      <vt:lpstr>„Sie führten sich wie Irrsinnige auf.“</vt:lpstr>
      <vt:lpstr>„Das Wasser floss am Altar hinunter und füllte den Graben.“</vt:lpstr>
      <vt:lpstr>„Jahwe, du Gott Abrahams, Isaaks und Jakobs! Alle sollen heute erfahren, dass du Gott bist in Israel und ich dein Diener, der dies alles in deinem Auftrag getan hat.“</vt:lpstr>
      <vt:lpstr>„Höre mich, Jahwe, erhöre mich! Dieses Volk soll erkennen, dass du, Jahwe, allein Gott bist und dass du sie wieder auf den rechten Weg zurückbringen willst.“</vt:lpstr>
      <vt:lpstr>„Da liess Jahwe Feuer herabfallen. Es verzehrte nicht nur das Opfertier und die Holzscheite, sondern auch die Steine, die Erde ringsum und das Wasser im Graben.“</vt:lpstr>
      <vt:lpstr>„Als das Volk das sah, warfen sich alle zu Boden und riefen: ‚Der Herr allein ist Gott, der Herr allein ist Gott!‘“</vt:lpstr>
      <vt:lpstr>„Sie bekehren sich, aber nicht recht, sondern sind wie ein schlaffer Bogen.“</vt:lpstr>
      <vt:lpstr>„Jetzt, wo du mich gesehen hast, glaubst du. Glücklich zu nennen sind die, die nicht sehen und trotzdem glauben.“</vt:lpstr>
      <vt:lpstr>„Den Schuldschein, der auf unseren Namen ausgestellt war und dessen Inhalt uns anklagte, weil wir die Forderungen des Gesetzes nicht erfüllt hatten, hat Gott für nicht mehr gültig erklärt. Er hat ihn ans Kreuz genagelt und damit für immer beseitigt.“</vt:lpstr>
      <vt:lpstr>„Mit der Botschaft vom Kreuz ist es nämlich so: In den Augen derer, die verloren gehen, ist sie etwas völlig Unsinniges; für uns aber, die wir gerettet werden, ist sie der Inbegriff von Gottes Kraft.“</vt:lpstr>
      <vt:lpstr>Schlussgedanke</vt:lpstr>
      <vt:lpstr>„Wie lange schwankt ihr noch hin und her? Entweder ist Jahwe Gott, dann folgt ihm – oder Baal ist Gott, dann folgt ihm!“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Elia mit einer sehr schwierigen Mission betraut - Teil 2/4 - Elia fordert eine klare Entscheidung - Folien</dc:title>
  <dc:creator>Jürg Birnstiel</dc:creator>
  <cp:lastModifiedBy>Me</cp:lastModifiedBy>
  <cp:revision>460</cp:revision>
  <dcterms:created xsi:type="dcterms:W3CDTF">2013-11-12T15:20:47Z</dcterms:created>
  <dcterms:modified xsi:type="dcterms:W3CDTF">2015-12-02T07:05:43Z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