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41"/>
  </p:notesMasterIdLst>
  <p:handoutMasterIdLst>
    <p:handoutMasterId r:id="rId42"/>
  </p:handoutMasterIdLst>
  <p:sldIdLst>
    <p:sldId id="735" r:id="rId2"/>
    <p:sldId id="952" r:id="rId3"/>
    <p:sldId id="896" r:id="rId4"/>
    <p:sldId id="910" r:id="rId5"/>
    <p:sldId id="927" r:id="rId6"/>
    <p:sldId id="928" r:id="rId7"/>
    <p:sldId id="929" r:id="rId8"/>
    <p:sldId id="930" r:id="rId9"/>
    <p:sldId id="911" r:id="rId10"/>
    <p:sldId id="917" r:id="rId11"/>
    <p:sldId id="931" r:id="rId12"/>
    <p:sldId id="932" r:id="rId13"/>
    <p:sldId id="933" r:id="rId14"/>
    <p:sldId id="891" r:id="rId15"/>
    <p:sldId id="934" r:id="rId16"/>
    <p:sldId id="935" r:id="rId17"/>
    <p:sldId id="936" r:id="rId18"/>
    <p:sldId id="919" r:id="rId19"/>
    <p:sldId id="938" r:id="rId20"/>
    <p:sldId id="939" r:id="rId21"/>
    <p:sldId id="940" r:id="rId22"/>
    <p:sldId id="941" r:id="rId23"/>
    <p:sldId id="942" r:id="rId24"/>
    <p:sldId id="920" r:id="rId25"/>
    <p:sldId id="921" r:id="rId26"/>
    <p:sldId id="922" r:id="rId27"/>
    <p:sldId id="923" r:id="rId28"/>
    <p:sldId id="924" r:id="rId29"/>
    <p:sldId id="925" r:id="rId30"/>
    <p:sldId id="926" r:id="rId31"/>
    <p:sldId id="943" r:id="rId32"/>
    <p:sldId id="944" r:id="rId33"/>
    <p:sldId id="945" r:id="rId34"/>
    <p:sldId id="946" r:id="rId35"/>
    <p:sldId id="259" r:id="rId36"/>
    <p:sldId id="949" r:id="rId37"/>
    <p:sldId id="950" r:id="rId38"/>
    <p:sldId id="953" r:id="rId39"/>
    <p:sldId id="954" r:id="rId40"/>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2" autoAdjust="0"/>
    <p:restoredTop sz="94698" autoAdjust="0"/>
  </p:normalViewPr>
  <p:slideViewPr>
    <p:cSldViewPr>
      <p:cViewPr>
        <p:scale>
          <a:sx n="110" d="100"/>
          <a:sy n="110" d="100"/>
        </p:scale>
        <p:origin x="-1662" y="-4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Click to edit Master text styles</a:t>
            </a:r>
          </a:p>
          <a:p>
            <a:pPr lvl="1"/>
            <a:r>
              <a:rPr lang="de-DE" altLang="de-DE" smtClean="0"/>
              <a:t>Second level</a:t>
            </a:r>
          </a:p>
          <a:p>
            <a:pPr lvl="2"/>
            <a:r>
              <a:rPr lang="de-DE" altLang="de-DE" smtClean="0"/>
              <a:t>Third level</a:t>
            </a:r>
          </a:p>
          <a:p>
            <a:pPr lvl="3"/>
            <a:r>
              <a:rPr lang="de-DE" altLang="de-DE" smtClean="0"/>
              <a:t>Fourth level</a:t>
            </a:r>
          </a:p>
          <a:p>
            <a:pPr lvl="4"/>
            <a:r>
              <a:rPr lang="de-DE" altLang="de-DE" smtClean="0"/>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6350" y="20638"/>
            <a:ext cx="9144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1588" y="6034088"/>
            <a:ext cx="7845426"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627063" y="6021388"/>
            <a:ext cx="5684837"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457200" y="1447800"/>
            <a:ext cx="8229600" cy="1736725"/>
          </a:xfrm>
        </p:spPr>
        <p:txBody>
          <a:bodyPr/>
          <a:lstStyle>
            <a:lvl1pPr>
              <a:defRPr sz="5400"/>
            </a:lvl1pPr>
          </a:lstStyle>
          <a:p>
            <a:pPr lvl="0"/>
            <a:r>
              <a:rPr lang="de-DE" altLang="de-DE" noProof="0" smtClean="0"/>
              <a:t>Titelmasterformat durch Klicken bearbeiten</a:t>
            </a:r>
          </a:p>
        </p:txBody>
      </p:sp>
      <p:sp>
        <p:nvSpPr>
          <p:cNvPr id="388120" name="Rectangle 24"/>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smtClean="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28600"/>
            <a:ext cx="2057400" cy="58674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28600"/>
            <a:ext cx="6019800" cy="58674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9144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78486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627063" y="6021388"/>
            <a:ext cx="5684837"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387096" name="Rectangle 24"/>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387097" name="Rectangle 2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4.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3.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3.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11209" y="332656"/>
            <a:ext cx="8753279" cy="830997"/>
          </a:xfrm>
        </p:spPr>
        <p:txBody>
          <a:bodyPr wrap="square">
            <a:spAutoFit/>
          </a:bodyPr>
          <a:lstStyle/>
          <a:p>
            <a:pPr algn="r"/>
            <a:r>
              <a:rPr lang="de-CH" altLang="de-DE" sz="4800" dirty="0">
                <a:solidFill>
                  <a:schemeClr val="tx1"/>
                </a:solidFill>
                <a:effectLst/>
                <a:latin typeface="Univers LT Std 47 Cn Lt" pitchFamily="34" charset="0"/>
              </a:rPr>
              <a:t>Elia </a:t>
            </a:r>
            <a:r>
              <a:rPr lang="de-CH" altLang="de-DE" sz="4800" dirty="0" smtClean="0">
                <a:solidFill>
                  <a:schemeClr val="tx1"/>
                </a:solidFill>
                <a:effectLst/>
                <a:latin typeface="Univers LT Std 47 Cn Lt" pitchFamily="34" charset="0"/>
              </a:rPr>
              <a:t>will aufgeben und sterben</a:t>
            </a:r>
            <a:endParaRPr lang="de-DE" altLang="de-DE" sz="4800" dirty="0">
              <a:solidFill>
                <a:schemeClr val="tx1"/>
              </a:solidFill>
              <a:effectLst/>
              <a:latin typeface="Univers LT Std 47 Cn Lt" pitchFamily="34" charset="0"/>
            </a:endParaRPr>
          </a:p>
        </p:txBody>
      </p:sp>
      <p:sp>
        <p:nvSpPr>
          <p:cNvPr id="409603" name="Rectangle 3"/>
          <p:cNvSpPr>
            <a:spLocks noGrp="1" noChangeArrowheads="1"/>
          </p:cNvSpPr>
          <p:nvPr>
            <p:ph type="subTitle" idx="1"/>
          </p:nvPr>
        </p:nvSpPr>
        <p:spPr>
          <a:xfrm>
            <a:off x="1955927" y="6093296"/>
            <a:ext cx="6984776" cy="461665"/>
          </a:xfrm>
        </p:spPr>
        <p:txBody>
          <a:bodyPr wrap="square">
            <a:spAutoFit/>
          </a:bodyPr>
          <a:lstStyle/>
          <a:p>
            <a:pPr algn="r"/>
            <a:r>
              <a:rPr lang="de-DE" altLang="de-DE" sz="2400" dirty="0" smtClean="0">
                <a:effectLst/>
                <a:latin typeface="Univers LT Std 47 Cn Lt" pitchFamily="34" charset="0"/>
              </a:rPr>
              <a:t>Reihe: </a:t>
            </a:r>
            <a:r>
              <a:rPr lang="de-CH" altLang="de-DE" sz="2400" dirty="0">
                <a:effectLst/>
                <a:latin typeface="Univers LT Std 47 Cn Lt" pitchFamily="34" charset="0"/>
              </a:rPr>
              <a:t>Elia mit einer sehr schwierigen Mission betraut</a:t>
            </a:r>
            <a:r>
              <a:rPr lang="de-DE" altLang="de-DE" sz="2400" dirty="0" smtClean="0">
                <a:effectLst/>
                <a:latin typeface="Univers LT Std 47 Cn Lt" pitchFamily="34" charset="0"/>
              </a:rPr>
              <a:t> (3/4)</a:t>
            </a:r>
          </a:p>
        </p:txBody>
      </p:sp>
      <p:sp>
        <p:nvSpPr>
          <p:cNvPr id="4" name="Rectangle 3"/>
          <p:cNvSpPr txBox="1">
            <a:spLocks noChangeArrowheads="1"/>
          </p:cNvSpPr>
          <p:nvPr/>
        </p:nvSpPr>
        <p:spPr bwMode="auto">
          <a:xfrm>
            <a:off x="2603999" y="1700808"/>
            <a:ext cx="63367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kern="0" dirty="0" smtClean="0">
                <a:effectLst/>
                <a:latin typeface="Univers LT Std 47 Cn Lt" pitchFamily="34" charset="0"/>
              </a:rPr>
              <a:t>1.Könige 19,1-21</a:t>
            </a:r>
            <a:endParaRPr lang="de-DE" altLang="de-DE" sz="2400" kern="0" dirty="0">
              <a:effectLst/>
              <a:latin typeface="Univers LT Std 47 Cn Lt" pitchFamily="34" charset="0"/>
            </a:endParaRPr>
          </a:p>
        </p:txBody>
      </p:sp>
    </p:spTree>
    <p:extLst>
      <p:ext uri="{BB962C8B-B14F-4D97-AF65-F5344CB8AC3E}">
        <p14:creationId xmlns:p14="http://schemas.microsoft.com/office/powerpoint/2010/main" val="2767730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sz="quarter"/>
          </p:nvPr>
        </p:nvSpPr>
        <p:spPr/>
        <p:txBody>
          <a:bodyPr/>
          <a:lstStyle/>
          <a:p>
            <a:endParaRPr lang="de-CH" dirty="0"/>
          </a:p>
        </p:txBody>
      </p:sp>
      <p:sp>
        <p:nvSpPr>
          <p:cNvPr id="3" name="Untertitel 2"/>
          <p:cNvSpPr>
            <a:spLocks noGrp="1"/>
          </p:cNvSpPr>
          <p:nvPr>
            <p:ph type="subTitle" sz="quarter" idx="1"/>
          </p:nvPr>
        </p:nvSpPr>
        <p:spPr/>
        <p:txBody>
          <a:bodyPr/>
          <a:lstStyle/>
          <a:p>
            <a:endParaRPr lang="de-CH" dirty="0"/>
          </a:p>
        </p:txBody>
      </p:sp>
      <p:pic>
        <p:nvPicPr>
          <p:cNvPr id="1027" name="Picture 3" descr="E:\Lehre\Karten\Bible Maps\629X_Page_17 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4624"/>
            <a:ext cx="5164904" cy="648072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Gerade Verbindung mit Pfeil 7"/>
          <p:cNvCxnSpPr/>
          <p:nvPr/>
        </p:nvCxnSpPr>
        <p:spPr>
          <a:xfrm>
            <a:off x="4067944" y="2060848"/>
            <a:ext cx="0" cy="1224136"/>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4067944" y="3356992"/>
            <a:ext cx="216024" cy="432048"/>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673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11760" y="1772816"/>
            <a:ext cx="6400800" cy="400110"/>
          </a:xfrm>
        </p:spPr>
        <p:txBody>
          <a:bodyPr>
            <a:spAutoFit/>
          </a:bodyPr>
          <a:lstStyle/>
          <a:p>
            <a:pPr algn="r"/>
            <a:r>
              <a:rPr lang="de-CH" altLang="de-DE" sz="2000" dirty="0" smtClean="0">
                <a:effectLst/>
                <a:latin typeface="Univers LT Std 47 Cn Lt" pitchFamily="34" charset="0"/>
              </a:rPr>
              <a:t>1.Könige 19,4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520804"/>
            <a:ext cx="8784976" cy="769441"/>
          </a:xfrm>
        </p:spPr>
        <p:txBody>
          <a:bodyPr wrap="square">
            <a:spAutoFit/>
          </a:bodyPr>
          <a:lstStyle/>
          <a:p>
            <a:pPr algn="l"/>
            <a:r>
              <a:rPr lang="de-CH" altLang="de-DE" sz="4400" dirty="0">
                <a:solidFill>
                  <a:schemeClr val="tx1"/>
                </a:solidFill>
                <a:effectLst/>
                <a:latin typeface="Univers LT Std 47 Cn Lt" pitchFamily="34" charset="0"/>
              </a:rPr>
              <a:t>„Er wünschte den Tod herbei.“</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583712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11760" y="1772816"/>
            <a:ext cx="6400800" cy="400110"/>
          </a:xfrm>
        </p:spPr>
        <p:txBody>
          <a:bodyPr>
            <a:spAutoFit/>
          </a:bodyPr>
          <a:lstStyle/>
          <a:p>
            <a:pPr algn="r"/>
            <a:r>
              <a:rPr lang="de-CH" altLang="de-DE" sz="2000" dirty="0" smtClean="0">
                <a:effectLst/>
                <a:latin typeface="Univers LT Std 47 Cn Lt" pitchFamily="34" charset="0"/>
              </a:rPr>
              <a:t>1.Könige 19,4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82250"/>
            <a:ext cx="8784976" cy="1446550"/>
          </a:xfrm>
        </p:spPr>
        <p:txBody>
          <a:bodyPr wrap="square">
            <a:spAutoFit/>
          </a:bodyPr>
          <a:lstStyle/>
          <a:p>
            <a:pPr algn="l"/>
            <a:r>
              <a:rPr lang="de-CH" altLang="de-DE" sz="4400" dirty="0">
                <a:solidFill>
                  <a:schemeClr val="tx1"/>
                </a:solidFill>
                <a:effectLst/>
                <a:latin typeface="Univers LT Std 47 Cn Lt" pitchFamily="34" charset="0"/>
              </a:rPr>
              <a:t>„Lass mich sterben! Ich bin nicht besser als meine Vorfahren.“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091605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83768" y="2420888"/>
            <a:ext cx="6400800" cy="400110"/>
          </a:xfrm>
        </p:spPr>
        <p:txBody>
          <a:bodyPr>
            <a:spAutoFit/>
          </a:bodyPr>
          <a:lstStyle/>
          <a:p>
            <a:pPr algn="r"/>
            <a:r>
              <a:rPr lang="de-CH" altLang="de-DE" sz="2000" dirty="0" smtClean="0">
                <a:effectLst/>
                <a:latin typeface="Univers LT Std 47 Cn Lt" pitchFamily="34" charset="0"/>
              </a:rPr>
              <a:t>Jesaja 57,15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2564"/>
            <a:ext cx="8784976" cy="2308324"/>
          </a:xfrm>
        </p:spPr>
        <p:txBody>
          <a:bodyPr wrap="square">
            <a:spAutoFit/>
          </a:bodyPr>
          <a:lstStyle/>
          <a:p>
            <a:pPr algn="l"/>
            <a:r>
              <a:rPr lang="de-CH" altLang="de-DE" sz="3600" dirty="0">
                <a:solidFill>
                  <a:schemeClr val="tx1"/>
                </a:solidFill>
                <a:effectLst/>
                <a:latin typeface="Univers LT Std 47 Cn Lt" pitchFamily="34" charset="0"/>
              </a:rPr>
              <a:t>„Ich wohne in der Höhe, in unnahbarer Heiligkeit. Aber ich wohne auch bei den Gedemütigten und Verzagten, ich gebe ihnen Hoffnung und neuen Mut!“</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855928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51520" y="553616"/>
            <a:ext cx="8712968" cy="707886"/>
          </a:xfrm>
        </p:spPr>
        <p:txBody>
          <a:bodyPr wrap="square">
            <a:spAutoFit/>
          </a:bodyPr>
          <a:lstStyle/>
          <a:p>
            <a:pPr algn="l"/>
            <a:r>
              <a:rPr lang="de-DE" altLang="de-DE" sz="4000" dirty="0" smtClean="0">
                <a:solidFill>
                  <a:schemeClr val="tx1"/>
                </a:solidFill>
                <a:effectLst/>
                <a:latin typeface="Univers LT Std 47 Cn Lt" pitchFamily="34" charset="0"/>
              </a:rPr>
              <a:t>II. </a:t>
            </a:r>
            <a:r>
              <a:rPr lang="de-DE" altLang="de-DE" sz="4000" dirty="0">
                <a:solidFill>
                  <a:schemeClr val="tx1"/>
                </a:solidFill>
                <a:effectLst/>
                <a:latin typeface="Univers LT Std 47 Cn Lt" pitchFamily="34" charset="0"/>
              </a:rPr>
              <a:t>Gott richtet Elia auf</a:t>
            </a:r>
          </a:p>
        </p:txBody>
      </p:sp>
    </p:spTree>
    <p:extLst>
      <p:ext uri="{BB962C8B-B14F-4D97-AF65-F5344CB8AC3E}">
        <p14:creationId xmlns:p14="http://schemas.microsoft.com/office/powerpoint/2010/main" val="13008111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11760" y="1772816"/>
            <a:ext cx="6400800" cy="400110"/>
          </a:xfrm>
        </p:spPr>
        <p:txBody>
          <a:bodyPr>
            <a:spAutoFit/>
          </a:bodyPr>
          <a:lstStyle/>
          <a:p>
            <a:pPr algn="r"/>
            <a:r>
              <a:rPr lang="de-CH" altLang="de-DE" sz="2000" dirty="0" smtClean="0">
                <a:effectLst/>
                <a:latin typeface="Univers LT Std 47 Cn Lt" pitchFamily="34" charset="0"/>
              </a:rPr>
              <a:t>1.Könige 19,5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520804"/>
            <a:ext cx="8784976" cy="769441"/>
          </a:xfrm>
        </p:spPr>
        <p:txBody>
          <a:bodyPr wrap="square">
            <a:spAutoFit/>
          </a:bodyPr>
          <a:lstStyle/>
          <a:p>
            <a:pPr algn="l"/>
            <a:r>
              <a:rPr lang="de-CH" altLang="de-DE" sz="4400" dirty="0">
                <a:solidFill>
                  <a:schemeClr val="tx1"/>
                </a:solidFill>
                <a:effectLst/>
                <a:latin typeface="Univers LT Std 47 Cn Lt" pitchFamily="34" charset="0"/>
              </a:rPr>
              <a:t>„Steh auf und iss!“</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170779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11760" y="1772816"/>
            <a:ext cx="6400800" cy="400110"/>
          </a:xfrm>
        </p:spPr>
        <p:txBody>
          <a:bodyPr>
            <a:spAutoFit/>
          </a:bodyPr>
          <a:lstStyle/>
          <a:p>
            <a:pPr algn="r"/>
            <a:r>
              <a:rPr lang="de-CH" altLang="de-DE" sz="2000" dirty="0" smtClean="0">
                <a:effectLst/>
                <a:latin typeface="Univers LT Std 47 Cn Lt" pitchFamily="34" charset="0"/>
              </a:rPr>
              <a:t>1.Könige 19,6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82250"/>
            <a:ext cx="8784976" cy="1446550"/>
          </a:xfrm>
        </p:spPr>
        <p:txBody>
          <a:bodyPr wrap="square">
            <a:spAutoFit/>
          </a:bodyPr>
          <a:lstStyle/>
          <a:p>
            <a:pPr algn="l"/>
            <a:r>
              <a:rPr lang="de-CH" altLang="de-DE" sz="4400" dirty="0">
                <a:solidFill>
                  <a:schemeClr val="tx1"/>
                </a:solidFill>
                <a:effectLst/>
                <a:latin typeface="Univers LT Std 47 Cn Lt" pitchFamily="34" charset="0"/>
              </a:rPr>
              <a:t>„Er ass und trank und legte sich wieder schlafen.“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1294883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11760" y="1772816"/>
            <a:ext cx="6400800" cy="400110"/>
          </a:xfrm>
        </p:spPr>
        <p:txBody>
          <a:bodyPr>
            <a:spAutoFit/>
          </a:bodyPr>
          <a:lstStyle/>
          <a:p>
            <a:pPr algn="r"/>
            <a:r>
              <a:rPr lang="de-CH" altLang="de-DE" sz="2000" dirty="0" smtClean="0">
                <a:effectLst/>
                <a:latin typeface="Univers LT Std 47 Cn Lt" pitchFamily="34" charset="0"/>
              </a:rPr>
              <a:t>1.Könige 19,7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520804"/>
            <a:ext cx="8784976" cy="769441"/>
          </a:xfrm>
        </p:spPr>
        <p:txBody>
          <a:bodyPr wrap="square">
            <a:spAutoFit/>
          </a:bodyPr>
          <a:lstStyle/>
          <a:p>
            <a:pPr algn="l"/>
            <a:r>
              <a:rPr lang="de-CH" altLang="de-DE" sz="4400" dirty="0">
                <a:solidFill>
                  <a:schemeClr val="tx1"/>
                </a:solidFill>
                <a:effectLst/>
                <a:latin typeface="Univers LT Std 47 Cn Lt" pitchFamily="34" charset="0"/>
              </a:rPr>
              <a:t>„Du hast einen weiten Weg vor dir!“</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5570626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descr="E:\Lehre\Karten\Bible Maps\629X_Page_17 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4624"/>
            <a:ext cx="5164904" cy="648072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Gerade Verbindung mit Pfeil 7"/>
          <p:cNvCxnSpPr/>
          <p:nvPr/>
        </p:nvCxnSpPr>
        <p:spPr>
          <a:xfrm>
            <a:off x="4067944" y="2060848"/>
            <a:ext cx="0" cy="1224136"/>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4067944" y="3356992"/>
            <a:ext cx="216024" cy="432048"/>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flipH="1">
            <a:off x="3635896" y="3815870"/>
            <a:ext cx="648072" cy="2493450"/>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2"/>
          <p:cNvSpPr txBox="1">
            <a:spLocks noChangeArrowheads="1"/>
          </p:cNvSpPr>
          <p:nvPr/>
        </p:nvSpPr>
        <p:spPr bwMode="auto">
          <a:xfrm>
            <a:off x="5292080" y="93980"/>
            <a:ext cx="3744416"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1" fontAlgn="base" hangingPunct="1">
              <a:spcBef>
                <a:spcPct val="0"/>
              </a:spcBef>
              <a:spcAft>
                <a:spcPct val="0"/>
              </a:spcAft>
              <a:defRPr sz="5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a:r>
              <a:rPr lang="de-CH" altLang="de-DE" sz="3200" dirty="0">
                <a:solidFill>
                  <a:schemeClr val="tx1"/>
                </a:solidFill>
                <a:effectLst/>
                <a:latin typeface="Univers LT Std 47 Cn Lt" pitchFamily="34" charset="0"/>
              </a:rPr>
              <a:t>„Elia war so gestärkt, dass er vierzig Tage und Nächte ununterbrochen wanderte, bis er zum Berg Gottes, dem </a:t>
            </a:r>
            <a:r>
              <a:rPr lang="de-CH" altLang="de-DE" sz="3200" dirty="0" err="1">
                <a:solidFill>
                  <a:schemeClr val="tx1"/>
                </a:solidFill>
                <a:effectLst/>
                <a:latin typeface="Univers LT Std 47 Cn Lt" pitchFamily="34" charset="0"/>
              </a:rPr>
              <a:t>Horeb</a:t>
            </a:r>
            <a:r>
              <a:rPr lang="de-CH" altLang="de-DE" sz="3200" dirty="0">
                <a:solidFill>
                  <a:schemeClr val="tx1"/>
                </a:solidFill>
                <a:effectLst/>
                <a:latin typeface="Univers LT Std 47 Cn Lt" pitchFamily="34" charset="0"/>
              </a:rPr>
              <a:t>, kam.“</a:t>
            </a:r>
            <a:endParaRPr lang="de-DE" altLang="de-DE" sz="3200" dirty="0">
              <a:solidFill>
                <a:schemeClr val="tx1"/>
              </a:solidFill>
              <a:effectLst/>
              <a:latin typeface="Univers LT Std 47 Cn Lt" pitchFamily="34" charset="0"/>
            </a:endParaRPr>
          </a:p>
        </p:txBody>
      </p:sp>
      <p:sp>
        <p:nvSpPr>
          <p:cNvPr id="10" name="Rectangle 3"/>
          <p:cNvSpPr>
            <a:spLocks noGrp="1" noChangeArrowheads="1"/>
          </p:cNvSpPr>
          <p:nvPr>
            <p:ph type="subTitle" idx="1"/>
          </p:nvPr>
        </p:nvSpPr>
        <p:spPr>
          <a:xfrm>
            <a:off x="2555776" y="3572205"/>
            <a:ext cx="6400800" cy="400110"/>
          </a:xfrm>
        </p:spPr>
        <p:txBody>
          <a:bodyPr>
            <a:spAutoFit/>
          </a:bodyPr>
          <a:lstStyle/>
          <a:p>
            <a:pPr algn="r"/>
            <a:r>
              <a:rPr lang="de-CH" altLang="de-DE" sz="2000" dirty="0" smtClean="0">
                <a:effectLst/>
                <a:latin typeface="Univers LT Std 47 Cn Lt" pitchFamily="34" charset="0"/>
              </a:rPr>
              <a:t>1.Könige 19,8</a:t>
            </a:r>
            <a:endParaRPr lang="de-DE" altLang="de-DE" sz="2000" dirty="0">
              <a:effectLst/>
              <a:latin typeface="Univers LT Std 47 Cn Lt" pitchFamily="34" charset="0"/>
            </a:endParaRPr>
          </a:p>
        </p:txBody>
      </p:sp>
    </p:spTree>
    <p:extLst>
      <p:ext uri="{BB962C8B-B14F-4D97-AF65-F5344CB8AC3E}">
        <p14:creationId xmlns:p14="http://schemas.microsoft.com/office/powerpoint/2010/main" val="17736834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555776" y="2852936"/>
            <a:ext cx="6400800" cy="400110"/>
          </a:xfrm>
        </p:spPr>
        <p:txBody>
          <a:bodyPr>
            <a:spAutoFit/>
          </a:bodyPr>
          <a:lstStyle/>
          <a:p>
            <a:pPr algn="r"/>
            <a:r>
              <a:rPr lang="de-CH" altLang="de-DE" sz="2000" dirty="0" smtClean="0">
                <a:effectLst/>
                <a:latin typeface="Univers LT Std 47 Cn Lt" pitchFamily="34" charset="0"/>
              </a:rPr>
              <a:t>5.Mose 4,12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52169"/>
            <a:ext cx="8784976" cy="2800767"/>
          </a:xfrm>
        </p:spPr>
        <p:txBody>
          <a:bodyPr wrap="square">
            <a:spAutoFit/>
          </a:bodyPr>
          <a:lstStyle/>
          <a:p>
            <a:pPr algn="l"/>
            <a:r>
              <a:rPr lang="de-CH" altLang="de-DE" sz="4400" dirty="0">
                <a:solidFill>
                  <a:schemeClr val="tx1"/>
                </a:solidFill>
                <a:effectLst/>
                <a:latin typeface="Univers LT Std 47 Cn Lt" pitchFamily="34" charset="0"/>
              </a:rPr>
              <a:t>„Jahwe sprach zu euch aus dem Feuer heraus. Ihr konntet seine Stimme hören, aber sehen konntet ihr ihn nicht; da war nur die Stimme.“</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377773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11760" y="2708920"/>
            <a:ext cx="6400800" cy="400110"/>
          </a:xfrm>
        </p:spPr>
        <p:txBody>
          <a:bodyPr>
            <a:spAutoFit/>
          </a:bodyPr>
          <a:lstStyle/>
          <a:p>
            <a:pPr algn="r"/>
            <a:r>
              <a:rPr lang="de-CH" altLang="de-DE" sz="2000" dirty="0" smtClean="0">
                <a:effectLst/>
                <a:latin typeface="Univers LT Std 47 Cn Lt" pitchFamily="34" charset="0"/>
              </a:rPr>
              <a:t>Manfred </a:t>
            </a:r>
            <a:r>
              <a:rPr lang="de-CH" altLang="de-DE" sz="2000" dirty="0" err="1" smtClean="0">
                <a:effectLst/>
                <a:latin typeface="Univers LT Std 47 Cn Lt" pitchFamily="34" charset="0"/>
              </a:rPr>
              <a:t>Siebald</a:t>
            </a:r>
            <a:r>
              <a:rPr lang="de-CH" altLang="de-DE" sz="2000" dirty="0" smtClean="0">
                <a:effectLst/>
                <a:latin typeface="Univers LT Std 47 Cn Lt" pitchFamily="34" charset="0"/>
              </a:rPr>
              <a:t>, 1979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184572"/>
            <a:ext cx="8784976" cy="2308324"/>
          </a:xfrm>
        </p:spPr>
        <p:txBody>
          <a:bodyPr wrap="square">
            <a:spAutoFit/>
          </a:bodyPr>
          <a:lstStyle/>
          <a:p>
            <a:pPr algn="l"/>
            <a:r>
              <a:rPr lang="de-CH" altLang="de-DE" sz="3600" dirty="0">
                <a:solidFill>
                  <a:schemeClr val="tx1"/>
                </a:solidFill>
                <a:effectLst/>
                <a:latin typeface="Univers LT Std 47 Cn Lt" pitchFamily="34" charset="0"/>
              </a:rPr>
              <a:t>Wie tief kann ich fallen, wenn alles zerfällt,</a:t>
            </a:r>
            <a:br>
              <a:rPr lang="de-CH" altLang="de-DE" sz="36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wenn Brücken und Stützen verschwinden?</a:t>
            </a:r>
            <a:br>
              <a:rPr lang="de-CH" altLang="de-DE" sz="36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Wie lang muss ich laufen auf dieser Welt,</a:t>
            </a:r>
            <a:br>
              <a:rPr lang="de-CH" altLang="de-DE" sz="36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um sicheren Boden zu finden?</a:t>
            </a:r>
          </a:p>
        </p:txBody>
      </p:sp>
    </p:spTree>
    <p:extLst>
      <p:ext uri="{BB962C8B-B14F-4D97-AF65-F5344CB8AC3E}">
        <p14:creationId xmlns:p14="http://schemas.microsoft.com/office/powerpoint/2010/main" val="5723541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555776" y="2852936"/>
            <a:ext cx="6400800" cy="400110"/>
          </a:xfrm>
        </p:spPr>
        <p:txBody>
          <a:bodyPr>
            <a:spAutoFit/>
          </a:bodyPr>
          <a:lstStyle/>
          <a:p>
            <a:pPr algn="r"/>
            <a:r>
              <a:rPr lang="de-CH" altLang="de-DE" sz="2000" dirty="0" smtClean="0">
                <a:effectLst/>
                <a:latin typeface="Univers LT Std 47 Cn Lt" pitchFamily="34" charset="0"/>
              </a:rPr>
              <a:t>2.Mose 20,19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52169"/>
            <a:ext cx="8784976" cy="2800767"/>
          </a:xfrm>
        </p:spPr>
        <p:txBody>
          <a:bodyPr wrap="square">
            <a:spAutoFit/>
          </a:bodyPr>
          <a:lstStyle/>
          <a:p>
            <a:pPr algn="l"/>
            <a:r>
              <a:rPr lang="de-CH" altLang="de-DE" sz="4400" dirty="0">
                <a:solidFill>
                  <a:schemeClr val="tx1"/>
                </a:solidFill>
                <a:effectLst/>
                <a:latin typeface="Univers LT Std 47 Cn Lt" pitchFamily="34" charset="0"/>
              </a:rPr>
              <a:t>„Wir haben Angst, wenn Gott so mit uns redet. Wir werden noch alle umkommen! Sprich du an seiner Stelle zu uns, wir wollen auf dich hören.“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1532264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555776" y="1844824"/>
            <a:ext cx="6400800" cy="400110"/>
          </a:xfrm>
        </p:spPr>
        <p:txBody>
          <a:bodyPr>
            <a:spAutoFit/>
          </a:bodyPr>
          <a:lstStyle/>
          <a:p>
            <a:pPr algn="r"/>
            <a:r>
              <a:rPr lang="de-CH" altLang="de-DE" sz="2000" dirty="0" smtClean="0">
                <a:effectLst/>
                <a:latin typeface="Univers LT Std 47 Cn Lt" pitchFamily="34" charset="0"/>
              </a:rPr>
              <a:t>2.Mose 20,20</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82250"/>
            <a:ext cx="8784976" cy="1446550"/>
          </a:xfrm>
        </p:spPr>
        <p:txBody>
          <a:bodyPr wrap="square">
            <a:spAutoFit/>
          </a:bodyPr>
          <a:lstStyle/>
          <a:p>
            <a:pPr algn="l"/>
            <a:r>
              <a:rPr lang="de-CH" altLang="de-DE" sz="4400" dirty="0">
                <a:solidFill>
                  <a:schemeClr val="tx1"/>
                </a:solidFill>
                <a:effectLst/>
                <a:latin typeface="Univers LT Std 47 Cn Lt" pitchFamily="34" charset="0"/>
              </a:rPr>
              <a:t>„Gott will, dass ihr ihn ehrt und euch davor hütet, ihm ungehorsam zu sein.“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3677239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555776" y="1844824"/>
            <a:ext cx="6400800" cy="400110"/>
          </a:xfrm>
        </p:spPr>
        <p:txBody>
          <a:bodyPr>
            <a:spAutoFit/>
          </a:bodyPr>
          <a:lstStyle/>
          <a:p>
            <a:pPr algn="r"/>
            <a:r>
              <a:rPr lang="de-CH" altLang="de-DE" sz="2000" dirty="0" smtClean="0">
                <a:effectLst/>
                <a:latin typeface="Univers LT Std 47 Cn Lt" pitchFamily="34" charset="0"/>
              </a:rPr>
              <a:t>1.Könige 19,9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520804"/>
            <a:ext cx="8784976" cy="769441"/>
          </a:xfrm>
        </p:spPr>
        <p:txBody>
          <a:bodyPr wrap="square">
            <a:spAutoFit/>
          </a:bodyPr>
          <a:lstStyle/>
          <a:p>
            <a:pPr algn="l"/>
            <a:r>
              <a:rPr lang="de-CH" altLang="de-DE" sz="4400" dirty="0">
                <a:solidFill>
                  <a:schemeClr val="tx1"/>
                </a:solidFill>
                <a:effectLst/>
                <a:latin typeface="Univers LT Std 47 Cn Lt" pitchFamily="34" charset="0"/>
              </a:rPr>
              <a:t>„Elia, was willst du hier?“</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7157151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627784" y="3789040"/>
            <a:ext cx="6400800" cy="400110"/>
          </a:xfrm>
        </p:spPr>
        <p:txBody>
          <a:bodyPr>
            <a:spAutoFit/>
          </a:bodyPr>
          <a:lstStyle/>
          <a:p>
            <a:pPr algn="r"/>
            <a:r>
              <a:rPr lang="de-CH" altLang="de-DE" sz="2000" dirty="0" smtClean="0">
                <a:effectLst/>
                <a:latin typeface="Univers LT Std 47 Cn Lt" pitchFamily="34" charset="0"/>
              </a:rPr>
              <a:t>1.Könige 19,10</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93980"/>
            <a:ext cx="8784976" cy="3046988"/>
          </a:xfrm>
        </p:spPr>
        <p:txBody>
          <a:bodyPr wrap="square">
            <a:spAutoFit/>
          </a:bodyPr>
          <a:lstStyle/>
          <a:p>
            <a:pPr algn="l"/>
            <a:r>
              <a:rPr lang="de-CH" altLang="de-DE" sz="3200" dirty="0">
                <a:solidFill>
                  <a:schemeClr val="tx1"/>
                </a:solidFill>
                <a:effectLst/>
                <a:latin typeface="Univers LT Std 47 Cn Lt" pitchFamily="34" charset="0"/>
              </a:rPr>
              <a:t>„Jahwe, ich habe mich leidenschaftlich für dich, den Gott Israels und der ganzen Welt, eingesetzt; denn die Leute von Israel haben den Bund gebrochen, den du mit ihnen geschlossen hast; sie haben deine Altäre niedergerissen und deine Propheten umgebracht. Ich allein bin übrig geblieben und nun wollen sie auch mich noch töten.“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2628495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91680" y="1988840"/>
            <a:ext cx="6400800" cy="400110"/>
          </a:xfrm>
        </p:spPr>
        <p:txBody>
          <a:bodyPr>
            <a:spAutoFit/>
          </a:bodyPr>
          <a:lstStyle/>
          <a:p>
            <a:pPr algn="r"/>
            <a:r>
              <a:rPr lang="de-CH" altLang="de-DE" sz="2000" dirty="0" smtClean="0">
                <a:effectLst/>
                <a:latin typeface="Univers LT Std 47 Cn Lt" pitchFamily="34" charset="0"/>
              </a:rPr>
              <a:t>1.Könige 19,11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5496" y="188640"/>
            <a:ext cx="8784976" cy="1446550"/>
          </a:xfrm>
        </p:spPr>
        <p:txBody>
          <a:bodyPr wrap="square">
            <a:spAutoFit/>
          </a:bodyPr>
          <a:lstStyle/>
          <a:p>
            <a:pPr algn="l"/>
            <a:r>
              <a:rPr lang="de-CH" altLang="de-DE" sz="4400" dirty="0">
                <a:solidFill>
                  <a:schemeClr val="tx1"/>
                </a:solidFill>
                <a:effectLst/>
                <a:latin typeface="Univers LT Std 47 Cn Lt" pitchFamily="34" charset="0"/>
              </a:rPr>
              <a:t>„Da kam ein Sturm, der an der Bergwand rüttelte, dass die Felsbrocken flogen.“</a:t>
            </a:r>
            <a:endParaRPr lang="de-DE" altLang="de-DE" sz="4400" dirty="0">
              <a:solidFill>
                <a:schemeClr val="tx1"/>
              </a:solidFill>
              <a:effectLst/>
              <a:latin typeface="Univers LT Std 47 Cn Lt" pitchFamily="34" charset="0"/>
            </a:endParaRPr>
          </a:p>
        </p:txBody>
      </p:sp>
      <p:pic>
        <p:nvPicPr>
          <p:cNvPr id="2" name="Sturm 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34808" y="5733256"/>
            <a:ext cx="609600" cy="609600"/>
          </a:xfrm>
          <a:prstGeom prst="rect">
            <a:avLst/>
          </a:prstGeom>
        </p:spPr>
      </p:pic>
    </p:spTree>
    <p:extLst>
      <p:ext uri="{BB962C8B-B14F-4D97-AF65-F5344CB8AC3E}">
        <p14:creationId xmlns:p14="http://schemas.microsoft.com/office/powerpoint/2010/main" val="262695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41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remove"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91680" y="1988840"/>
            <a:ext cx="6400800" cy="400110"/>
          </a:xfrm>
        </p:spPr>
        <p:txBody>
          <a:bodyPr>
            <a:spAutoFit/>
          </a:bodyPr>
          <a:lstStyle/>
          <a:p>
            <a:pPr algn="r"/>
            <a:r>
              <a:rPr lang="de-CH" altLang="de-DE" sz="2000" dirty="0" smtClean="0">
                <a:effectLst/>
                <a:latin typeface="Univers LT Std 47 Cn Lt" pitchFamily="34" charset="0"/>
              </a:rPr>
              <a:t>1.Könige 19,11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5496" y="527194"/>
            <a:ext cx="8784976" cy="769441"/>
          </a:xfrm>
        </p:spPr>
        <p:txBody>
          <a:bodyPr wrap="square">
            <a:spAutoFit/>
          </a:bodyPr>
          <a:lstStyle/>
          <a:p>
            <a:pPr algn="l"/>
            <a:r>
              <a:rPr lang="de-CH" altLang="de-DE" sz="4400" dirty="0">
                <a:solidFill>
                  <a:schemeClr val="tx1"/>
                </a:solidFill>
                <a:effectLst/>
                <a:latin typeface="Univers LT Std 47 Cn Lt" pitchFamily="34" charset="0"/>
              </a:rPr>
              <a:t>„Aber </a:t>
            </a:r>
            <a:r>
              <a:rPr lang="de-CH" altLang="de-DE" sz="4400" dirty="0" err="1">
                <a:solidFill>
                  <a:schemeClr val="tx1"/>
                </a:solidFill>
                <a:effectLst/>
                <a:latin typeface="Univers LT Std 47 Cn Lt" pitchFamily="34" charset="0"/>
              </a:rPr>
              <a:t>Jaweh</a:t>
            </a:r>
            <a:r>
              <a:rPr lang="de-CH" altLang="de-DE" sz="4400" dirty="0">
                <a:solidFill>
                  <a:schemeClr val="tx1"/>
                </a:solidFill>
                <a:effectLst/>
                <a:latin typeface="Univers LT Std 47 Cn Lt" pitchFamily="34" charset="0"/>
              </a:rPr>
              <a:t> war nicht im Sturm.“</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1929136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91680" y="1988840"/>
            <a:ext cx="6400800" cy="400110"/>
          </a:xfrm>
        </p:spPr>
        <p:txBody>
          <a:bodyPr>
            <a:spAutoFit/>
          </a:bodyPr>
          <a:lstStyle/>
          <a:p>
            <a:pPr algn="r"/>
            <a:r>
              <a:rPr lang="de-CH" altLang="de-DE" sz="2000" dirty="0" smtClean="0">
                <a:effectLst/>
                <a:latin typeface="Univers LT Std 47 Cn Lt" pitchFamily="34" charset="0"/>
              </a:rPr>
              <a:t>1.Könige 19,11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188640"/>
            <a:ext cx="8784976" cy="1446550"/>
          </a:xfrm>
        </p:spPr>
        <p:txBody>
          <a:bodyPr wrap="square">
            <a:spAutoFit/>
          </a:bodyPr>
          <a:lstStyle/>
          <a:p>
            <a:pPr algn="l"/>
            <a:r>
              <a:rPr lang="de-CH" altLang="de-DE" sz="4400" dirty="0">
                <a:solidFill>
                  <a:schemeClr val="tx1"/>
                </a:solidFill>
                <a:effectLst/>
                <a:latin typeface="Univers LT Std 47 Cn Lt" pitchFamily="34" charset="0"/>
              </a:rPr>
              <a:t>„Als der Sturm vorüber war, kam ein starkes Erdbeben.“</a:t>
            </a:r>
            <a:endParaRPr lang="de-DE" altLang="de-DE" sz="4400" dirty="0">
              <a:solidFill>
                <a:schemeClr val="tx1"/>
              </a:solidFill>
              <a:effectLst/>
              <a:latin typeface="Univers LT Std 47 Cn Lt" pitchFamily="34" charset="0"/>
            </a:endParaRPr>
          </a:p>
        </p:txBody>
      </p:sp>
      <p:pic>
        <p:nvPicPr>
          <p:cNvPr id="3" name="Erdbebe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68344" y="5661248"/>
            <a:ext cx="609600" cy="609600"/>
          </a:xfrm>
          <a:prstGeom prst="rect">
            <a:avLst/>
          </a:prstGeom>
        </p:spPr>
      </p:pic>
    </p:spTree>
    <p:extLst>
      <p:ext uri="{BB962C8B-B14F-4D97-AF65-F5344CB8AC3E}">
        <p14:creationId xmlns:p14="http://schemas.microsoft.com/office/powerpoint/2010/main" val="205030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64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remove" display="0">
                  <p:stCondLst>
                    <p:cond delay="indefinite"/>
                  </p:stCondLst>
                  <p:endCondLst>
                    <p:cond evt="onStopAudio" delay="0">
                      <p:tgtEl>
                        <p:sldTgt/>
                      </p:tgtEl>
                    </p:cond>
                  </p:endCondLst>
                </p:cTn>
                <p:tgtEl>
                  <p:spTgt spid="3"/>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91680" y="1988840"/>
            <a:ext cx="6400800" cy="400110"/>
          </a:xfrm>
        </p:spPr>
        <p:txBody>
          <a:bodyPr>
            <a:spAutoFit/>
          </a:bodyPr>
          <a:lstStyle/>
          <a:p>
            <a:pPr algn="r"/>
            <a:r>
              <a:rPr lang="de-CH" altLang="de-DE" sz="2000" dirty="0" smtClean="0">
                <a:effectLst/>
                <a:latin typeface="Univers LT Std 47 Cn Lt" pitchFamily="34" charset="0"/>
              </a:rPr>
              <a:t>1.Könige 19,11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5496" y="527194"/>
            <a:ext cx="8784976" cy="769441"/>
          </a:xfrm>
        </p:spPr>
        <p:txBody>
          <a:bodyPr wrap="square">
            <a:spAutoFit/>
          </a:bodyPr>
          <a:lstStyle/>
          <a:p>
            <a:pPr algn="l"/>
            <a:r>
              <a:rPr lang="de-CH" altLang="de-DE" sz="4400" dirty="0">
                <a:solidFill>
                  <a:schemeClr val="tx1"/>
                </a:solidFill>
                <a:effectLst/>
                <a:latin typeface="Univers LT Std 47 Cn Lt" pitchFamily="34" charset="0"/>
              </a:rPr>
              <a:t>„Aber Jahwe war nicht im Erdbeben.“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4674196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91680" y="1988840"/>
            <a:ext cx="6400800" cy="400110"/>
          </a:xfrm>
        </p:spPr>
        <p:txBody>
          <a:bodyPr>
            <a:spAutoFit/>
          </a:bodyPr>
          <a:lstStyle/>
          <a:p>
            <a:pPr algn="r"/>
            <a:r>
              <a:rPr lang="de-CH" altLang="de-DE" sz="2000" dirty="0" smtClean="0">
                <a:effectLst/>
                <a:latin typeface="Univers LT Std 47 Cn Lt" pitchFamily="34" charset="0"/>
              </a:rPr>
              <a:t>1.Könige 19,12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188640"/>
            <a:ext cx="8784976" cy="1446550"/>
          </a:xfrm>
        </p:spPr>
        <p:txBody>
          <a:bodyPr wrap="square">
            <a:spAutoFit/>
          </a:bodyPr>
          <a:lstStyle/>
          <a:p>
            <a:pPr algn="l"/>
            <a:r>
              <a:rPr lang="de-CH" altLang="de-DE" sz="4400" dirty="0">
                <a:solidFill>
                  <a:schemeClr val="tx1"/>
                </a:solidFill>
                <a:effectLst/>
                <a:latin typeface="Univers LT Std 47 Cn Lt" pitchFamily="34" charset="0"/>
              </a:rPr>
              <a:t>„Als das Beben vorüber war, kam ein loderndes Feuer.“</a:t>
            </a:r>
            <a:endParaRPr lang="de-DE" altLang="de-DE" sz="4400" dirty="0">
              <a:solidFill>
                <a:schemeClr val="tx1"/>
              </a:solidFill>
              <a:effectLst/>
              <a:latin typeface="Univers LT Std 47 Cn Lt" pitchFamily="34" charset="0"/>
            </a:endParaRPr>
          </a:p>
        </p:txBody>
      </p:sp>
      <p:pic>
        <p:nvPicPr>
          <p:cNvPr id="2" name="Feuer.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12360" y="5661248"/>
            <a:ext cx="609600" cy="609600"/>
          </a:xfrm>
          <a:prstGeom prst="rect">
            <a:avLst/>
          </a:prstGeom>
        </p:spPr>
      </p:pic>
    </p:spTree>
    <p:extLst>
      <p:ext uri="{BB962C8B-B14F-4D97-AF65-F5344CB8AC3E}">
        <p14:creationId xmlns:p14="http://schemas.microsoft.com/office/powerpoint/2010/main" val="231840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03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remove" display="0">
                  <p:stCondLst>
                    <p:cond delay="indefinite"/>
                  </p:stCondLst>
                  <p:endCondLst>
                    <p:cond evt="onStopAudio" delay="0">
                      <p:tgtEl>
                        <p:sldTgt/>
                      </p:tgtEl>
                    </p:cond>
                  </p:endCondLst>
                </p:cTn>
                <p:tgtEl>
                  <p:spTgt spid="2"/>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91680" y="1988840"/>
            <a:ext cx="6400800" cy="400110"/>
          </a:xfrm>
        </p:spPr>
        <p:txBody>
          <a:bodyPr>
            <a:spAutoFit/>
          </a:bodyPr>
          <a:lstStyle/>
          <a:p>
            <a:pPr algn="r"/>
            <a:r>
              <a:rPr lang="de-CH" altLang="de-DE" sz="2000" dirty="0" smtClean="0">
                <a:effectLst/>
                <a:latin typeface="Univers LT Std 47 Cn Lt" pitchFamily="34" charset="0"/>
              </a:rPr>
              <a:t>1.Könige 19,12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5496" y="527194"/>
            <a:ext cx="8784976" cy="769441"/>
          </a:xfrm>
        </p:spPr>
        <p:txBody>
          <a:bodyPr wrap="square">
            <a:spAutoFit/>
          </a:bodyPr>
          <a:lstStyle/>
          <a:p>
            <a:pPr algn="l"/>
            <a:r>
              <a:rPr lang="de-CH" altLang="de-DE" sz="4400" dirty="0">
                <a:solidFill>
                  <a:schemeClr val="tx1"/>
                </a:solidFill>
                <a:effectLst/>
                <a:latin typeface="Univers LT Std 47 Cn Lt" pitchFamily="34" charset="0"/>
              </a:rPr>
              <a:t>„Aber Jahwe war nicht im Feuer.“</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072897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23528" y="573361"/>
            <a:ext cx="8784976" cy="861774"/>
          </a:xfrm>
        </p:spPr>
        <p:txBody>
          <a:bodyPr wrap="square">
            <a:spAutoFit/>
          </a:bodyPr>
          <a:lstStyle/>
          <a:p>
            <a:pPr algn="l"/>
            <a:r>
              <a:rPr lang="de-DE" altLang="de-DE" sz="5000" dirty="0" smtClean="0">
                <a:solidFill>
                  <a:schemeClr val="tx1"/>
                </a:solidFill>
                <a:effectLst/>
                <a:latin typeface="Univers LT Std 47 Cn Lt" pitchFamily="34" charset="0"/>
              </a:rPr>
              <a:t>I. </a:t>
            </a:r>
            <a:r>
              <a:rPr lang="de-CH" altLang="de-DE" sz="5000" dirty="0" smtClean="0">
                <a:solidFill>
                  <a:schemeClr val="tx1"/>
                </a:solidFill>
                <a:effectLst/>
                <a:latin typeface="Univers LT Std 47 Cn Lt" pitchFamily="34" charset="0"/>
              </a:rPr>
              <a:t>Elia </a:t>
            </a:r>
            <a:r>
              <a:rPr lang="de-CH" altLang="de-DE" sz="5000" dirty="0">
                <a:solidFill>
                  <a:schemeClr val="tx1"/>
                </a:solidFill>
                <a:effectLst/>
                <a:latin typeface="Univers LT Std 47 Cn Lt" pitchFamily="34" charset="0"/>
              </a:rPr>
              <a:t>ist am Boden zerstört</a:t>
            </a:r>
            <a:r>
              <a:rPr lang="de-DE" altLang="de-DE" sz="5000" dirty="0" smtClean="0">
                <a:solidFill>
                  <a:schemeClr val="tx1"/>
                </a:solidFill>
                <a:effectLst/>
                <a:latin typeface="Univers LT Std 47 Cn Lt" pitchFamily="34" charset="0"/>
              </a:rPr>
              <a:t> </a:t>
            </a:r>
            <a:endParaRPr lang="de-DE" altLang="de-DE" sz="5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3796625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91680" y="1988840"/>
            <a:ext cx="6400800" cy="400110"/>
          </a:xfrm>
        </p:spPr>
        <p:txBody>
          <a:bodyPr>
            <a:spAutoFit/>
          </a:bodyPr>
          <a:lstStyle/>
          <a:p>
            <a:pPr algn="r"/>
            <a:r>
              <a:rPr lang="de-CH" altLang="de-DE" sz="2000" dirty="0" smtClean="0">
                <a:effectLst/>
                <a:latin typeface="Univers LT Std 47 Cn Lt" pitchFamily="34" charset="0"/>
              </a:rPr>
              <a:t>1.Könige 19,12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188640"/>
            <a:ext cx="8784976" cy="1446550"/>
          </a:xfrm>
        </p:spPr>
        <p:txBody>
          <a:bodyPr wrap="square">
            <a:spAutoFit/>
          </a:bodyPr>
          <a:lstStyle/>
          <a:p>
            <a:pPr algn="l"/>
            <a:r>
              <a:rPr lang="de-CH" altLang="de-DE" sz="4400" dirty="0">
                <a:solidFill>
                  <a:schemeClr val="tx1"/>
                </a:solidFill>
                <a:effectLst/>
                <a:latin typeface="Univers LT Std 47 Cn Lt" pitchFamily="34" charset="0"/>
              </a:rPr>
              <a:t>„Als das Feuer vorüber war, kam ein ganz leiser Hauch.“</a:t>
            </a:r>
            <a:endParaRPr lang="de-DE" altLang="de-DE" sz="4400" dirty="0">
              <a:solidFill>
                <a:schemeClr val="tx1"/>
              </a:solidFill>
              <a:effectLst/>
              <a:latin typeface="Univers LT Std 47 Cn Lt" pitchFamily="34" charset="0"/>
            </a:endParaRPr>
          </a:p>
        </p:txBody>
      </p:sp>
      <p:pic>
        <p:nvPicPr>
          <p:cNvPr id="3" name="Hauch 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68344" y="5805264"/>
            <a:ext cx="609600" cy="609600"/>
          </a:xfrm>
          <a:prstGeom prst="rect">
            <a:avLst/>
          </a:prstGeom>
        </p:spPr>
      </p:pic>
    </p:spTree>
    <p:extLst>
      <p:ext uri="{BB962C8B-B14F-4D97-AF65-F5344CB8AC3E}">
        <p14:creationId xmlns:p14="http://schemas.microsoft.com/office/powerpoint/2010/main" val="120705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586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remove" display="0">
                  <p:stCondLst>
                    <p:cond delay="indefinite"/>
                  </p:stCondLst>
                  <p:endCondLst>
                    <p:cond evt="onStopAudio" delay="0">
                      <p:tgtEl>
                        <p:sldTgt/>
                      </p:tgtEl>
                    </p:cond>
                  </p:endCondLst>
                </p:cTn>
                <p:tgtEl>
                  <p:spTgt spid="3"/>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83768" y="2276872"/>
            <a:ext cx="6400800" cy="400110"/>
          </a:xfrm>
        </p:spPr>
        <p:txBody>
          <a:bodyPr>
            <a:spAutoFit/>
          </a:bodyPr>
          <a:lstStyle/>
          <a:p>
            <a:pPr algn="r"/>
            <a:r>
              <a:rPr lang="de-CH" altLang="de-DE" sz="2000" dirty="0" smtClean="0">
                <a:effectLst/>
                <a:latin typeface="Univers LT Std 47 Cn Lt" pitchFamily="34" charset="0"/>
              </a:rPr>
              <a:t>1.Könige 19,13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784976" cy="1754326"/>
          </a:xfrm>
        </p:spPr>
        <p:txBody>
          <a:bodyPr wrap="square">
            <a:spAutoFit/>
          </a:bodyPr>
          <a:lstStyle/>
          <a:p>
            <a:pPr algn="l"/>
            <a:r>
              <a:rPr lang="de-CH" altLang="de-DE" sz="3600" dirty="0">
                <a:solidFill>
                  <a:schemeClr val="tx1"/>
                </a:solidFill>
                <a:effectLst/>
                <a:latin typeface="Univers LT Std 47 Cn Lt" pitchFamily="34" charset="0"/>
              </a:rPr>
              <a:t>„Elia verhüllte sein Gesicht mit dem </a:t>
            </a:r>
            <a:r>
              <a:rPr lang="de-CH" altLang="de-DE" sz="3600" dirty="0" smtClean="0">
                <a:solidFill>
                  <a:schemeClr val="tx1"/>
                </a:solidFill>
                <a:effectLst/>
                <a:latin typeface="Univers LT Std 47 Cn Lt" pitchFamily="34" charset="0"/>
              </a:rPr>
              <a:t>Mantel,</a:t>
            </a:r>
            <a:br>
              <a:rPr lang="de-CH" altLang="de-DE" sz="3600" dirty="0" smtClean="0">
                <a:solidFill>
                  <a:schemeClr val="tx1"/>
                </a:solidFill>
                <a:effectLst/>
                <a:latin typeface="Univers LT Std 47 Cn Lt" pitchFamily="34" charset="0"/>
              </a:rPr>
            </a:br>
            <a:r>
              <a:rPr lang="de-CH" altLang="de-DE" sz="3600" dirty="0" smtClean="0">
                <a:solidFill>
                  <a:schemeClr val="tx1"/>
                </a:solidFill>
                <a:effectLst/>
                <a:latin typeface="Univers LT Std 47 Cn Lt" pitchFamily="34" charset="0"/>
              </a:rPr>
              <a:t>trat </a:t>
            </a:r>
            <a:r>
              <a:rPr lang="de-CH" altLang="de-DE" sz="3600" dirty="0">
                <a:solidFill>
                  <a:schemeClr val="tx1"/>
                </a:solidFill>
                <a:effectLst/>
                <a:latin typeface="Univers LT Std 47 Cn Lt" pitchFamily="34" charset="0"/>
              </a:rPr>
              <a:t>vor und stellte sich in den Eingang der Höhle. Eine Stimme fragte ihn: „Elia, was willst du hier?“</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6970351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627784" y="3789040"/>
            <a:ext cx="6400800" cy="400110"/>
          </a:xfrm>
        </p:spPr>
        <p:txBody>
          <a:bodyPr>
            <a:spAutoFit/>
          </a:bodyPr>
          <a:lstStyle/>
          <a:p>
            <a:pPr algn="r"/>
            <a:r>
              <a:rPr lang="de-CH" altLang="de-DE" sz="2000" dirty="0" smtClean="0">
                <a:effectLst/>
                <a:latin typeface="Univers LT Std 47 Cn Lt" pitchFamily="34" charset="0"/>
              </a:rPr>
              <a:t>1.Könige 19,14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93980"/>
            <a:ext cx="8784976" cy="3046988"/>
          </a:xfrm>
        </p:spPr>
        <p:txBody>
          <a:bodyPr wrap="square">
            <a:spAutoFit/>
          </a:bodyPr>
          <a:lstStyle/>
          <a:p>
            <a:pPr algn="l"/>
            <a:r>
              <a:rPr lang="de-CH" altLang="de-DE" sz="3200" dirty="0">
                <a:solidFill>
                  <a:schemeClr val="tx1"/>
                </a:solidFill>
                <a:effectLst/>
                <a:latin typeface="Univers LT Std 47 Cn Lt" pitchFamily="34" charset="0"/>
              </a:rPr>
              <a:t>„Jahwe, ich habe mich leidenschaftlich für dich, den Gott Israels und der ganzen Welt, eingesetzt, denn die Leute von Israel haben den Bund gebrochen, den du mit ihnen geschlossen hast; sie haben deine Altäre niedergerissen und deine Propheten umgebracht. Ich allein bin übrig geblieben, und nun wollen sie auch mich noch töten.“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7623289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83768" y="2276872"/>
            <a:ext cx="6400800" cy="400110"/>
          </a:xfrm>
        </p:spPr>
        <p:txBody>
          <a:bodyPr>
            <a:spAutoFit/>
          </a:bodyPr>
          <a:lstStyle/>
          <a:p>
            <a:pPr algn="r"/>
            <a:r>
              <a:rPr lang="de-CH" altLang="de-DE" sz="2000" dirty="0" smtClean="0">
                <a:effectLst/>
                <a:latin typeface="Univers LT Std 47 Cn Lt" pitchFamily="34" charset="0"/>
              </a:rPr>
              <a:t>1.Könige 19,18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44624"/>
            <a:ext cx="7704856" cy="2308324"/>
          </a:xfrm>
        </p:spPr>
        <p:txBody>
          <a:bodyPr wrap="square">
            <a:spAutoFit/>
          </a:bodyPr>
          <a:lstStyle/>
          <a:p>
            <a:pPr algn="l"/>
            <a:r>
              <a:rPr lang="de-CH" altLang="de-DE" sz="3600" dirty="0">
                <a:solidFill>
                  <a:schemeClr val="tx1"/>
                </a:solidFill>
                <a:effectLst/>
                <a:latin typeface="Univers LT Std 47 Cn Lt" pitchFamily="34" charset="0"/>
              </a:rPr>
              <a:t>„Ich werde dafür sorgen, dass in Israel siebentausend Männer am Leben bleiben, alle, die nicht vor Baal niedergekniet sind und sein Bild nicht geküsst haben.“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2821013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331640" y="3717032"/>
            <a:ext cx="6400800" cy="400110"/>
          </a:xfrm>
        </p:spPr>
        <p:txBody>
          <a:bodyPr>
            <a:spAutoFit/>
          </a:bodyPr>
          <a:lstStyle/>
          <a:p>
            <a:pPr algn="r"/>
            <a:r>
              <a:rPr lang="de-CH" altLang="de-DE" sz="2000" dirty="0" smtClean="0">
                <a:effectLst/>
                <a:latin typeface="Univers LT Std 47 Cn Lt" pitchFamily="34" charset="0"/>
              </a:rPr>
              <a:t>1.Korinther-Brief 10,13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33586"/>
            <a:ext cx="8424936" cy="3539430"/>
          </a:xfrm>
        </p:spPr>
        <p:txBody>
          <a:bodyPr wrap="square">
            <a:spAutoFit/>
          </a:bodyPr>
          <a:lstStyle/>
          <a:p>
            <a:pPr algn="l"/>
            <a:r>
              <a:rPr lang="de-CH" altLang="de-DE" sz="3200" dirty="0">
                <a:solidFill>
                  <a:schemeClr val="tx1"/>
                </a:solidFill>
                <a:effectLst/>
                <a:latin typeface="Univers LT Std 47 Cn Lt" pitchFamily="34" charset="0"/>
              </a:rPr>
              <a:t>„Die Prüfungen, denen ihr bisher ausgesetzt wart, sind nicht über ein für uns Menschen erträgliches Mass hinausgegangen. Und Gott ist treu; er wird euch auch in Zukunft in keine Prüfung geraten lassen, die eure Kraft übersteigt. Wenn er euren Glauben auf die Probe stellt, wird er euch auch einen Weg zeigen, auf dem ihr die Probe bestehen könnt.“</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3500011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51520" y="212447"/>
            <a:ext cx="8568952" cy="1200329"/>
          </a:xfrm>
        </p:spPr>
        <p:txBody>
          <a:bodyPr wrap="square">
            <a:spAutoFit/>
          </a:bodyPr>
          <a:lstStyle/>
          <a:p>
            <a:pPr algn="l"/>
            <a:r>
              <a:rPr lang="de-DE" altLang="de-DE" sz="7200" dirty="0" smtClean="0">
                <a:solidFill>
                  <a:schemeClr val="tx1"/>
                </a:solidFill>
                <a:effectLst/>
                <a:latin typeface="Univers LT Std 47 Cn Lt" pitchFamily="34" charset="0"/>
              </a:rPr>
              <a:t>Schlussgedanke</a:t>
            </a:r>
            <a:endParaRPr lang="de-DE" altLang="de-DE" sz="7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5993744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83768" y="3284984"/>
            <a:ext cx="6400800" cy="400110"/>
          </a:xfrm>
        </p:spPr>
        <p:txBody>
          <a:bodyPr>
            <a:spAutoFit/>
          </a:bodyPr>
          <a:lstStyle/>
          <a:p>
            <a:pPr algn="r"/>
            <a:r>
              <a:rPr lang="de-CH" altLang="de-DE" sz="2000" dirty="0" smtClean="0">
                <a:effectLst/>
                <a:latin typeface="Univers LT Std 47 Cn Lt" pitchFamily="34" charset="0"/>
              </a:rPr>
              <a:t>Hebräer 2,17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352928" cy="3416320"/>
          </a:xfrm>
        </p:spPr>
        <p:txBody>
          <a:bodyPr wrap="square">
            <a:spAutoFit/>
          </a:bodyPr>
          <a:lstStyle/>
          <a:p>
            <a:pPr algn="l"/>
            <a:r>
              <a:rPr lang="de-CH" altLang="de-DE" sz="3600" dirty="0">
                <a:solidFill>
                  <a:schemeClr val="tx1"/>
                </a:solidFill>
                <a:effectLst/>
                <a:latin typeface="Univers LT Std 47 Cn Lt" pitchFamily="34" charset="0"/>
              </a:rPr>
              <a:t>„Ihnen, seinen Brüdern und Schwestern, musste Jesus in jeder Hinsicht gleich werden. Deshalb kann er jetzt als ein barmherziger und treuer </a:t>
            </a:r>
            <a:r>
              <a:rPr lang="de-CH" altLang="de-DE" sz="3600" dirty="0" err="1">
                <a:solidFill>
                  <a:schemeClr val="tx1"/>
                </a:solidFill>
                <a:effectLst/>
                <a:latin typeface="Univers LT Std 47 Cn Lt" pitchFamily="34" charset="0"/>
              </a:rPr>
              <a:t>Hoherpriester</a:t>
            </a:r>
            <a:r>
              <a:rPr lang="de-CH" altLang="de-DE" sz="3600" dirty="0">
                <a:solidFill>
                  <a:schemeClr val="tx1"/>
                </a:solidFill>
                <a:effectLst/>
                <a:latin typeface="Univers LT Std 47 Cn Lt" pitchFamily="34" charset="0"/>
              </a:rPr>
              <a:t> vor Gott für sie eintreten – ein </a:t>
            </a:r>
            <a:r>
              <a:rPr lang="de-CH" altLang="de-DE" sz="3600" dirty="0" err="1">
                <a:solidFill>
                  <a:schemeClr val="tx1"/>
                </a:solidFill>
                <a:effectLst/>
                <a:latin typeface="Univers LT Std 47 Cn Lt" pitchFamily="34" charset="0"/>
              </a:rPr>
              <a:t>Hoherpriester</a:t>
            </a:r>
            <a:r>
              <a:rPr lang="de-CH" altLang="de-DE" sz="3600" dirty="0">
                <a:solidFill>
                  <a:schemeClr val="tx1"/>
                </a:solidFill>
                <a:effectLst/>
                <a:latin typeface="Univers LT Std 47 Cn Lt" pitchFamily="34" charset="0"/>
              </a:rPr>
              <a:t>, durch den die Sünden des Volkes gesühnt werden.“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6338448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63688" y="2348880"/>
            <a:ext cx="6400800" cy="400110"/>
          </a:xfrm>
        </p:spPr>
        <p:txBody>
          <a:bodyPr>
            <a:spAutoFit/>
          </a:bodyPr>
          <a:lstStyle/>
          <a:p>
            <a:pPr algn="r"/>
            <a:r>
              <a:rPr lang="de-CH" altLang="de-DE" sz="2000" dirty="0" smtClean="0">
                <a:effectLst/>
                <a:latin typeface="Univers LT Std 47 Cn Lt" pitchFamily="34" charset="0"/>
              </a:rPr>
              <a:t>Hebräer 2,18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88640"/>
            <a:ext cx="8352928" cy="2308324"/>
          </a:xfrm>
        </p:spPr>
        <p:txBody>
          <a:bodyPr wrap="square">
            <a:spAutoFit/>
          </a:bodyPr>
          <a:lstStyle/>
          <a:p>
            <a:pPr algn="l"/>
            <a:r>
              <a:rPr lang="de-CH" altLang="de-DE" sz="3600" dirty="0">
                <a:solidFill>
                  <a:schemeClr val="tx1"/>
                </a:solidFill>
                <a:effectLst/>
                <a:latin typeface="Univers LT Std 47 Cn Lt" pitchFamily="34" charset="0"/>
              </a:rPr>
              <a:t>„Und weil Jesus selbst gelitten hat und Versuchungen ausgesetzt war, kann er denen helfen, die ebenfalls Versuchungen ausgesetzt sind.“</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7294016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11760" y="2708920"/>
            <a:ext cx="6400800" cy="400110"/>
          </a:xfrm>
        </p:spPr>
        <p:txBody>
          <a:bodyPr>
            <a:spAutoFit/>
          </a:bodyPr>
          <a:lstStyle/>
          <a:p>
            <a:pPr algn="r"/>
            <a:r>
              <a:rPr lang="de-CH" altLang="de-DE" sz="2000" dirty="0" smtClean="0">
                <a:effectLst/>
                <a:latin typeface="Univers LT Std 47 Cn Lt" pitchFamily="34" charset="0"/>
              </a:rPr>
              <a:t>Manfred </a:t>
            </a:r>
            <a:r>
              <a:rPr lang="de-CH" altLang="de-DE" sz="2000" dirty="0" err="1" smtClean="0">
                <a:effectLst/>
                <a:latin typeface="Univers LT Std 47 Cn Lt" pitchFamily="34" charset="0"/>
              </a:rPr>
              <a:t>Siebald</a:t>
            </a:r>
            <a:r>
              <a:rPr lang="de-CH" altLang="de-DE" sz="2000" dirty="0" smtClean="0">
                <a:effectLst/>
                <a:latin typeface="Univers LT Std 47 Cn Lt" pitchFamily="34" charset="0"/>
              </a:rPr>
              <a:t>, 1979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184572"/>
            <a:ext cx="8784976" cy="2308324"/>
          </a:xfrm>
        </p:spPr>
        <p:txBody>
          <a:bodyPr wrap="square">
            <a:spAutoFit/>
          </a:bodyPr>
          <a:lstStyle/>
          <a:p>
            <a:pPr algn="l"/>
            <a:r>
              <a:rPr lang="de-CH" altLang="de-DE" sz="3600" dirty="0">
                <a:solidFill>
                  <a:schemeClr val="tx1"/>
                </a:solidFill>
                <a:effectLst/>
                <a:latin typeface="Univers LT Std 47 Cn Lt" pitchFamily="34" charset="0"/>
              </a:rPr>
              <a:t>Wie tief kann ich fallen, wenn alles zerfällt,</a:t>
            </a:r>
            <a:br>
              <a:rPr lang="de-CH" altLang="de-DE" sz="36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wenn Brücken und Stützen verschwinden?</a:t>
            </a:r>
            <a:br>
              <a:rPr lang="de-CH" altLang="de-DE" sz="36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Wie lang muss ich laufen auf dieser Welt,</a:t>
            </a:r>
            <a:br>
              <a:rPr lang="de-CH" altLang="de-DE" sz="36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um sicheren Boden zu finden?</a:t>
            </a:r>
          </a:p>
        </p:txBody>
      </p:sp>
    </p:spTree>
    <p:extLst>
      <p:ext uri="{BB962C8B-B14F-4D97-AF65-F5344CB8AC3E}">
        <p14:creationId xmlns:p14="http://schemas.microsoft.com/office/powerpoint/2010/main" val="32072776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11760" y="2708920"/>
            <a:ext cx="6400800" cy="400110"/>
          </a:xfrm>
        </p:spPr>
        <p:txBody>
          <a:bodyPr>
            <a:spAutoFit/>
          </a:bodyPr>
          <a:lstStyle/>
          <a:p>
            <a:pPr algn="r"/>
            <a:r>
              <a:rPr lang="de-CH" altLang="de-DE" sz="2000" dirty="0" smtClean="0">
                <a:effectLst/>
                <a:latin typeface="Univers LT Std 47 Cn Lt" pitchFamily="34" charset="0"/>
              </a:rPr>
              <a:t>Manfred </a:t>
            </a:r>
            <a:r>
              <a:rPr lang="de-CH" altLang="de-DE" sz="2000" dirty="0" err="1" smtClean="0">
                <a:effectLst/>
                <a:latin typeface="Univers LT Std 47 Cn Lt" pitchFamily="34" charset="0"/>
              </a:rPr>
              <a:t>Siebald</a:t>
            </a:r>
            <a:r>
              <a:rPr lang="de-CH" altLang="de-DE" sz="2000" dirty="0" smtClean="0">
                <a:effectLst/>
                <a:latin typeface="Univers LT Std 47 Cn Lt" pitchFamily="34" charset="0"/>
              </a:rPr>
              <a:t>, 1979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184572"/>
            <a:ext cx="8784976" cy="2308324"/>
          </a:xfrm>
        </p:spPr>
        <p:txBody>
          <a:bodyPr wrap="square">
            <a:spAutoFit/>
          </a:bodyPr>
          <a:lstStyle/>
          <a:p>
            <a:pPr algn="l"/>
            <a:r>
              <a:rPr lang="de-CH" altLang="de-DE" sz="3600" dirty="0">
                <a:solidFill>
                  <a:schemeClr val="tx1"/>
                </a:solidFill>
                <a:effectLst/>
                <a:latin typeface="Univers LT Std 47 Cn Lt" pitchFamily="34" charset="0"/>
              </a:rPr>
              <a:t>Nie tiefer als in Gottes Hand,</a:t>
            </a:r>
            <a:br>
              <a:rPr lang="de-CH" altLang="de-DE" sz="36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nie länger als in seine Nähe.</a:t>
            </a:r>
            <a:br>
              <a:rPr lang="de-CH" altLang="de-DE" sz="3600" dirty="0">
                <a:solidFill>
                  <a:schemeClr val="tx1"/>
                </a:solidFill>
                <a:effectLst/>
                <a:latin typeface="Univers LT Std 47 Cn Lt" pitchFamily="34" charset="0"/>
              </a:rPr>
            </a:br>
            <a:r>
              <a:rPr lang="de-CH" altLang="de-DE" sz="3600">
                <a:solidFill>
                  <a:schemeClr val="tx1"/>
                </a:solidFill>
                <a:effectLst/>
                <a:latin typeface="Univers LT Std 47 Cn Lt" pitchFamily="34" charset="0"/>
              </a:rPr>
              <a:t>Nie bau ich mein Leben auf Sand,</a:t>
            </a:r>
            <a:br>
              <a:rPr lang="de-CH" altLang="de-DE" sz="3600">
                <a:solidFill>
                  <a:schemeClr val="tx1"/>
                </a:solidFill>
                <a:effectLst/>
                <a:latin typeface="Univers LT Std 47 Cn Lt" pitchFamily="34" charset="0"/>
              </a:rPr>
            </a:br>
            <a:r>
              <a:rPr lang="de-CH" altLang="de-DE" sz="3600">
                <a:solidFill>
                  <a:schemeClr val="tx1"/>
                </a:solidFill>
                <a:effectLst/>
                <a:latin typeface="Univers LT Std 47 Cn Lt" pitchFamily="34" charset="0"/>
              </a:rPr>
              <a:t>wenn ich jeden Schritt mit ihm gehe.</a:t>
            </a:r>
            <a:endParaRPr lang="de-CH"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517483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91680" y="2668850"/>
            <a:ext cx="6400800" cy="400110"/>
          </a:xfrm>
        </p:spPr>
        <p:txBody>
          <a:bodyPr>
            <a:spAutoFit/>
          </a:bodyPr>
          <a:lstStyle/>
          <a:p>
            <a:pPr algn="r"/>
            <a:r>
              <a:rPr lang="de-CH" altLang="de-DE" sz="2000" dirty="0" smtClean="0">
                <a:effectLst/>
                <a:latin typeface="Univers LT Std 47 Cn Lt" pitchFamily="34" charset="0"/>
              </a:rPr>
              <a:t>1.Könige 18,29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81206"/>
            <a:ext cx="8784976" cy="2123658"/>
          </a:xfrm>
        </p:spPr>
        <p:txBody>
          <a:bodyPr wrap="square">
            <a:spAutoFit/>
          </a:bodyPr>
          <a:lstStyle/>
          <a:p>
            <a:pPr algn="l"/>
            <a:r>
              <a:rPr lang="de-CH" altLang="de-DE" sz="4400" dirty="0">
                <a:solidFill>
                  <a:schemeClr val="tx1"/>
                </a:solidFill>
                <a:effectLst/>
                <a:latin typeface="Univers LT Std 47 Cn Lt" pitchFamily="34" charset="0"/>
              </a:rPr>
              <a:t>„Sie führten sich wie Irrsinnige </a:t>
            </a:r>
            <a:r>
              <a:rPr lang="de-CH" altLang="de-DE" sz="4400" dirty="0" smtClean="0">
                <a:solidFill>
                  <a:schemeClr val="tx1"/>
                </a:solidFill>
                <a:effectLst/>
                <a:latin typeface="Univers LT Std 47 Cn Lt" pitchFamily="34" charset="0"/>
              </a:rPr>
              <a:t>auf.</a:t>
            </a:r>
            <a:br>
              <a:rPr lang="de-CH" altLang="de-DE" sz="4400" dirty="0" smtClean="0">
                <a:solidFill>
                  <a:schemeClr val="tx1"/>
                </a:solidFill>
                <a:effectLst/>
                <a:latin typeface="Univers LT Std 47 Cn Lt" pitchFamily="34" charset="0"/>
              </a:rPr>
            </a:br>
            <a:r>
              <a:rPr lang="de-CH" altLang="de-DE" sz="4400" dirty="0" smtClean="0">
                <a:solidFill>
                  <a:schemeClr val="tx1"/>
                </a:solidFill>
                <a:effectLst/>
                <a:latin typeface="Univers LT Std 47 Cn Lt" pitchFamily="34" charset="0"/>
              </a:rPr>
              <a:t>Aber </a:t>
            </a:r>
            <a:r>
              <a:rPr lang="de-CH" altLang="de-DE" sz="4400" dirty="0">
                <a:solidFill>
                  <a:schemeClr val="tx1"/>
                </a:solidFill>
                <a:effectLst/>
                <a:latin typeface="Univers LT Std 47 Cn Lt" pitchFamily="34" charset="0"/>
              </a:rPr>
              <a:t>alles blieb still, kein Echo </a:t>
            </a:r>
            <a:r>
              <a:rPr lang="de-CH" altLang="de-DE" sz="4400" dirty="0" smtClean="0">
                <a:solidFill>
                  <a:schemeClr val="tx1"/>
                </a:solidFill>
                <a:effectLst/>
                <a:latin typeface="Univers LT Std 47 Cn Lt" pitchFamily="34" charset="0"/>
              </a:rPr>
              <a:t>kam,</a:t>
            </a:r>
            <a:br>
              <a:rPr lang="de-CH" altLang="de-DE" sz="4400" dirty="0" smtClean="0">
                <a:solidFill>
                  <a:schemeClr val="tx1"/>
                </a:solidFill>
                <a:effectLst/>
                <a:latin typeface="Univers LT Std 47 Cn Lt" pitchFamily="34" charset="0"/>
              </a:rPr>
            </a:br>
            <a:r>
              <a:rPr lang="de-CH" altLang="de-DE" sz="4400" dirty="0" smtClean="0">
                <a:solidFill>
                  <a:schemeClr val="tx1"/>
                </a:solidFill>
                <a:effectLst/>
                <a:latin typeface="Univers LT Std 47 Cn Lt" pitchFamily="34" charset="0"/>
              </a:rPr>
              <a:t>keine </a:t>
            </a:r>
            <a:r>
              <a:rPr lang="de-CH" altLang="de-DE" sz="4400" dirty="0">
                <a:solidFill>
                  <a:schemeClr val="tx1"/>
                </a:solidFill>
                <a:effectLst/>
                <a:latin typeface="Univers LT Std 47 Cn Lt" pitchFamily="34" charset="0"/>
              </a:rPr>
              <a:t>Antwort.“</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978236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11760" y="1772816"/>
            <a:ext cx="6400800" cy="400110"/>
          </a:xfrm>
        </p:spPr>
        <p:txBody>
          <a:bodyPr>
            <a:spAutoFit/>
          </a:bodyPr>
          <a:lstStyle/>
          <a:p>
            <a:pPr algn="r"/>
            <a:r>
              <a:rPr lang="de-CH" altLang="de-DE" sz="2000" dirty="0" smtClean="0">
                <a:effectLst/>
                <a:latin typeface="Univers LT Std 47 Cn Lt" pitchFamily="34" charset="0"/>
              </a:rPr>
              <a:t>1.Könige 18,39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82250"/>
            <a:ext cx="8784976" cy="1446550"/>
          </a:xfrm>
        </p:spPr>
        <p:txBody>
          <a:bodyPr wrap="square">
            <a:spAutoFit/>
          </a:bodyPr>
          <a:lstStyle/>
          <a:p>
            <a:pPr algn="l"/>
            <a:r>
              <a:rPr lang="de-CH" altLang="de-DE" sz="4400" dirty="0">
                <a:solidFill>
                  <a:schemeClr val="tx1"/>
                </a:solidFill>
                <a:effectLst/>
                <a:latin typeface="Univers LT Std 47 Cn Lt" pitchFamily="34" charset="0"/>
              </a:rPr>
              <a:t>„Jahwe allein ist </a:t>
            </a:r>
            <a:r>
              <a:rPr lang="de-CH" altLang="de-DE" sz="4400" dirty="0" smtClean="0">
                <a:solidFill>
                  <a:schemeClr val="tx1"/>
                </a:solidFill>
                <a:effectLst/>
                <a:latin typeface="Univers LT Std 47 Cn Lt" pitchFamily="34" charset="0"/>
              </a:rPr>
              <a:t>Gott,</a:t>
            </a:r>
            <a:br>
              <a:rPr lang="de-CH" altLang="de-DE" sz="4400" dirty="0" smtClean="0">
                <a:solidFill>
                  <a:schemeClr val="tx1"/>
                </a:solidFill>
                <a:effectLst/>
                <a:latin typeface="Univers LT Std 47 Cn Lt" pitchFamily="34" charset="0"/>
              </a:rPr>
            </a:br>
            <a:r>
              <a:rPr lang="de-CH" altLang="de-DE" sz="4400" dirty="0" smtClean="0">
                <a:solidFill>
                  <a:schemeClr val="tx1"/>
                </a:solidFill>
                <a:effectLst/>
                <a:latin typeface="Univers LT Std 47 Cn Lt" pitchFamily="34" charset="0"/>
              </a:rPr>
              <a:t>Jahwe </a:t>
            </a:r>
            <a:r>
              <a:rPr lang="de-CH" altLang="de-DE" sz="4400" dirty="0">
                <a:solidFill>
                  <a:schemeClr val="tx1"/>
                </a:solidFill>
                <a:effectLst/>
                <a:latin typeface="Univers LT Std 47 Cn Lt" pitchFamily="34" charset="0"/>
              </a:rPr>
              <a:t>allein ist Gott!“</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942015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83768" y="2204864"/>
            <a:ext cx="6400800" cy="400110"/>
          </a:xfrm>
        </p:spPr>
        <p:txBody>
          <a:bodyPr>
            <a:spAutoFit/>
          </a:bodyPr>
          <a:lstStyle/>
          <a:p>
            <a:pPr algn="r"/>
            <a:r>
              <a:rPr lang="de-CH" altLang="de-DE" sz="2000" dirty="0" smtClean="0">
                <a:effectLst/>
                <a:latin typeface="Univers LT Std 47 Cn Lt" pitchFamily="34" charset="0"/>
              </a:rPr>
              <a:t>1.Könige 19,1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44624"/>
            <a:ext cx="8784976" cy="2123658"/>
          </a:xfrm>
        </p:spPr>
        <p:txBody>
          <a:bodyPr wrap="square">
            <a:spAutoFit/>
          </a:bodyPr>
          <a:lstStyle/>
          <a:p>
            <a:pPr algn="l"/>
            <a:r>
              <a:rPr lang="de-CH" altLang="de-DE" sz="4400" dirty="0">
                <a:solidFill>
                  <a:schemeClr val="tx1"/>
                </a:solidFill>
                <a:effectLst/>
                <a:latin typeface="Univers LT Std 47 Cn Lt" pitchFamily="34" charset="0"/>
              </a:rPr>
              <a:t>„Ahab berichtete </a:t>
            </a:r>
            <a:r>
              <a:rPr lang="de-CH" altLang="de-DE" sz="4400" dirty="0" err="1">
                <a:solidFill>
                  <a:schemeClr val="tx1"/>
                </a:solidFill>
                <a:effectLst/>
                <a:latin typeface="Univers LT Std 47 Cn Lt" pitchFamily="34" charset="0"/>
              </a:rPr>
              <a:t>Isebel</a:t>
            </a:r>
            <a:r>
              <a:rPr lang="de-CH" altLang="de-DE" sz="4400" dirty="0">
                <a:solidFill>
                  <a:schemeClr val="tx1"/>
                </a:solidFill>
                <a:effectLst/>
                <a:latin typeface="Univers LT Std 47 Cn Lt" pitchFamily="34" charset="0"/>
              </a:rPr>
              <a:t> alles, was Elia getan und dass er alle Propheten Baals umgebracht hatte.“</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196492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83768" y="2564904"/>
            <a:ext cx="6400800" cy="400110"/>
          </a:xfrm>
        </p:spPr>
        <p:txBody>
          <a:bodyPr>
            <a:spAutoFit/>
          </a:bodyPr>
          <a:lstStyle/>
          <a:p>
            <a:pPr algn="r"/>
            <a:r>
              <a:rPr lang="de-CH" altLang="de-DE" sz="2000" dirty="0" smtClean="0">
                <a:effectLst/>
                <a:latin typeface="Univers LT Std 47 Cn Lt" pitchFamily="34" charset="0"/>
              </a:rPr>
              <a:t>1.Könige 19,2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44624"/>
            <a:ext cx="8784976" cy="2308324"/>
          </a:xfrm>
        </p:spPr>
        <p:txBody>
          <a:bodyPr wrap="square">
            <a:spAutoFit/>
          </a:bodyPr>
          <a:lstStyle/>
          <a:p>
            <a:pPr algn="l"/>
            <a:r>
              <a:rPr lang="de-CH" altLang="de-DE" sz="3600" dirty="0">
                <a:solidFill>
                  <a:schemeClr val="tx1"/>
                </a:solidFill>
                <a:effectLst/>
                <a:latin typeface="Univers LT Std 47 Cn Lt" pitchFamily="34" charset="0"/>
              </a:rPr>
              <a:t>„Sie schickte einen Boten zu Elia und liess ihm sagen: ‚Die Götter sollen mich strafen, wenn ich dich morgen um diese Zeit nicht ebenso umbringen werde, wie du meine Propheten umgebracht hast!‘“</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719195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411760" y="1772816"/>
            <a:ext cx="6400800" cy="400110"/>
          </a:xfrm>
        </p:spPr>
        <p:txBody>
          <a:bodyPr>
            <a:spAutoFit/>
          </a:bodyPr>
          <a:lstStyle/>
          <a:p>
            <a:pPr algn="r"/>
            <a:r>
              <a:rPr lang="de-CH" altLang="de-DE" sz="2000" dirty="0" smtClean="0">
                <a:effectLst/>
                <a:latin typeface="Univers LT Std 47 Cn Lt" pitchFamily="34" charset="0"/>
              </a:rPr>
              <a:t>1.Könige 19,3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82250"/>
            <a:ext cx="8784976" cy="1446550"/>
          </a:xfrm>
        </p:spPr>
        <p:txBody>
          <a:bodyPr wrap="square">
            <a:spAutoFit/>
          </a:bodyPr>
          <a:lstStyle/>
          <a:p>
            <a:pPr algn="l"/>
            <a:r>
              <a:rPr lang="de-CH" altLang="de-DE" sz="4400" dirty="0">
                <a:solidFill>
                  <a:schemeClr val="tx1"/>
                </a:solidFill>
                <a:effectLst/>
                <a:latin typeface="Univers LT Std 47 Cn Lt" pitchFamily="34" charset="0"/>
              </a:rPr>
              <a:t>„Elia packte die Angst und er </a:t>
            </a:r>
            <a:r>
              <a:rPr lang="de-CH" altLang="de-DE" sz="4400" dirty="0" smtClean="0">
                <a:solidFill>
                  <a:schemeClr val="tx1"/>
                </a:solidFill>
                <a:effectLst/>
                <a:latin typeface="Univers LT Std 47 Cn Lt" pitchFamily="34" charset="0"/>
              </a:rPr>
              <a:t>floh,</a:t>
            </a:r>
            <a:br>
              <a:rPr lang="de-CH" altLang="de-DE" sz="4400" dirty="0" smtClean="0">
                <a:solidFill>
                  <a:schemeClr val="tx1"/>
                </a:solidFill>
                <a:effectLst/>
                <a:latin typeface="Univers LT Std 47 Cn Lt" pitchFamily="34" charset="0"/>
              </a:rPr>
            </a:br>
            <a:r>
              <a:rPr lang="de-CH" altLang="de-DE" sz="4400" dirty="0" smtClean="0">
                <a:solidFill>
                  <a:schemeClr val="tx1"/>
                </a:solidFill>
                <a:effectLst/>
                <a:latin typeface="Univers LT Std 47 Cn Lt" pitchFamily="34" charset="0"/>
              </a:rPr>
              <a:t>um </a:t>
            </a:r>
            <a:r>
              <a:rPr lang="de-CH" altLang="de-DE" sz="4400" dirty="0">
                <a:solidFill>
                  <a:schemeClr val="tx1"/>
                </a:solidFill>
                <a:effectLst/>
                <a:latin typeface="Univers LT Std 47 Cn Lt" pitchFamily="34" charset="0"/>
              </a:rPr>
              <a:t>sein Leben zu retten.“</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250791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sz="quarter"/>
          </p:nvPr>
        </p:nvSpPr>
        <p:spPr/>
        <p:txBody>
          <a:bodyPr/>
          <a:lstStyle/>
          <a:p>
            <a:endParaRPr lang="de-CH" dirty="0"/>
          </a:p>
        </p:txBody>
      </p:sp>
      <p:sp>
        <p:nvSpPr>
          <p:cNvPr id="3" name="Untertitel 2"/>
          <p:cNvSpPr>
            <a:spLocks noGrp="1"/>
          </p:cNvSpPr>
          <p:nvPr>
            <p:ph type="subTitle" sz="quarter" idx="1"/>
          </p:nvPr>
        </p:nvSpPr>
        <p:spPr/>
        <p:txBody>
          <a:bodyPr/>
          <a:lstStyle/>
          <a:p>
            <a:endParaRPr lang="de-CH" dirty="0"/>
          </a:p>
        </p:txBody>
      </p:sp>
      <p:pic>
        <p:nvPicPr>
          <p:cNvPr id="1027" name="Picture 3" descr="E:\Lehre\Karten\Bible Maps\629X_Page_17 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4624"/>
            <a:ext cx="5164904" cy="648072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Gerade Verbindung mit Pfeil 7"/>
          <p:cNvCxnSpPr/>
          <p:nvPr/>
        </p:nvCxnSpPr>
        <p:spPr>
          <a:xfrm>
            <a:off x="4067944" y="2060848"/>
            <a:ext cx="0" cy="1224136"/>
          </a:xfrm>
          <a:prstGeom prst="straightConnector1">
            <a:avLst/>
          </a:pr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546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813</Words>
  <Application>Microsoft Office PowerPoint</Application>
  <PresentationFormat>Bildschirmpräsentation (4:3)</PresentationFormat>
  <Paragraphs>111</Paragraphs>
  <Slides>39</Slides>
  <Notes>39</Notes>
  <HiddenSlides>0</HiddenSlides>
  <MMClips>4</MMClips>
  <ScaleCrop>false</ScaleCrop>
  <HeadingPairs>
    <vt:vector size="4" baseType="variant">
      <vt:variant>
        <vt:lpstr>Design</vt:lpstr>
      </vt:variant>
      <vt:variant>
        <vt:i4>1</vt:i4>
      </vt:variant>
      <vt:variant>
        <vt:lpstr>Folientitel</vt:lpstr>
      </vt:variant>
      <vt:variant>
        <vt:i4>39</vt:i4>
      </vt:variant>
    </vt:vector>
  </HeadingPairs>
  <TitlesOfParts>
    <vt:vector size="40" baseType="lpstr">
      <vt:lpstr>Designvorlage 'Berggipfel'</vt:lpstr>
      <vt:lpstr>Elia will aufgeben und sterben</vt:lpstr>
      <vt:lpstr>Wie tief kann ich fallen, wenn alles zerfällt, wenn Brücken und Stützen verschwinden? Wie lang muss ich laufen auf dieser Welt, um sicheren Boden zu finden?</vt:lpstr>
      <vt:lpstr>I. Elia ist am Boden zerstört </vt:lpstr>
      <vt:lpstr>„Sie führten sich wie Irrsinnige auf. Aber alles blieb still, kein Echo kam, keine Antwort.“</vt:lpstr>
      <vt:lpstr>„Jahwe allein ist Gott, Jahwe allein ist Gott!“</vt:lpstr>
      <vt:lpstr>„Ahab berichtete Isebel alles, was Elia getan und dass er alle Propheten Baals umgebracht hatte.“</vt:lpstr>
      <vt:lpstr>„Sie schickte einen Boten zu Elia und liess ihm sagen: ‚Die Götter sollen mich strafen, wenn ich dich morgen um diese Zeit nicht ebenso umbringen werde, wie du meine Propheten umgebracht hast!‘“</vt:lpstr>
      <vt:lpstr>„Elia packte die Angst und er floh, um sein Leben zu retten.“</vt:lpstr>
      <vt:lpstr>PowerPoint-Präsentation</vt:lpstr>
      <vt:lpstr>PowerPoint-Präsentation</vt:lpstr>
      <vt:lpstr>„Er wünschte den Tod herbei.“</vt:lpstr>
      <vt:lpstr>„Lass mich sterben! Ich bin nicht besser als meine Vorfahren.“</vt:lpstr>
      <vt:lpstr>„Ich wohne in der Höhe, in unnahbarer Heiligkeit. Aber ich wohne auch bei den Gedemütigten und Verzagten, ich gebe ihnen Hoffnung und neuen Mut!“</vt:lpstr>
      <vt:lpstr>II. Gott richtet Elia auf</vt:lpstr>
      <vt:lpstr>„Steh auf und iss!“</vt:lpstr>
      <vt:lpstr>„Er ass und trank und legte sich wieder schlafen.“</vt:lpstr>
      <vt:lpstr>„Du hast einen weiten Weg vor dir!“</vt:lpstr>
      <vt:lpstr>PowerPoint-Präsentation</vt:lpstr>
      <vt:lpstr>„Jahwe sprach zu euch aus dem Feuer heraus. Ihr konntet seine Stimme hören, aber sehen konntet ihr ihn nicht; da war nur die Stimme.“</vt:lpstr>
      <vt:lpstr>„Wir haben Angst, wenn Gott so mit uns redet. Wir werden noch alle umkommen! Sprich du an seiner Stelle zu uns, wir wollen auf dich hören.“</vt:lpstr>
      <vt:lpstr>„Gott will, dass ihr ihn ehrt und euch davor hütet, ihm ungehorsam zu sein.“</vt:lpstr>
      <vt:lpstr>„Elia, was willst du hier?“</vt:lpstr>
      <vt:lpstr>„Jahwe, ich habe mich leidenschaftlich für dich, den Gott Israels und der ganzen Welt, eingesetzt; denn die Leute von Israel haben den Bund gebrochen, den du mit ihnen geschlossen hast; sie haben deine Altäre niedergerissen und deine Propheten umgebracht. Ich allein bin übrig geblieben und nun wollen sie auch mich noch töten.“</vt:lpstr>
      <vt:lpstr>„Da kam ein Sturm, der an der Bergwand rüttelte, dass die Felsbrocken flogen.“</vt:lpstr>
      <vt:lpstr>„Aber Jaweh war nicht im Sturm.“</vt:lpstr>
      <vt:lpstr>„Als der Sturm vorüber war, kam ein starkes Erdbeben.“</vt:lpstr>
      <vt:lpstr>„Aber Jahwe war nicht im Erdbeben.“</vt:lpstr>
      <vt:lpstr>„Als das Beben vorüber war, kam ein loderndes Feuer.“</vt:lpstr>
      <vt:lpstr>„Aber Jahwe war nicht im Feuer.“</vt:lpstr>
      <vt:lpstr>„Als das Feuer vorüber war, kam ein ganz leiser Hauch.“</vt:lpstr>
      <vt:lpstr>„Elia verhüllte sein Gesicht mit dem Mantel, trat vor und stellte sich in den Eingang der Höhle. Eine Stimme fragte ihn: „Elia, was willst du hier?“</vt:lpstr>
      <vt:lpstr>„Jahwe, ich habe mich leidenschaftlich für dich, den Gott Israels und der ganzen Welt, eingesetzt, denn die Leute von Israel haben den Bund gebrochen, den du mit ihnen geschlossen hast; sie haben deine Altäre niedergerissen und deine Propheten umgebracht. Ich allein bin übrig geblieben, und nun wollen sie auch mich noch töten.“</vt:lpstr>
      <vt:lpstr>„Ich werde dafür sorgen, dass in Israel siebentausend Männer am Leben bleiben, alle, die nicht vor Baal niedergekniet sind und sein Bild nicht geküsst haben.“</vt:lpstr>
      <vt:lpstr>„Die Prüfungen, denen ihr bisher ausgesetzt wart, sind nicht über ein für uns Menschen erträgliches Mass hinausgegangen. Und Gott ist treu; er wird euch auch in Zukunft in keine Prüfung geraten lassen, die eure Kraft übersteigt. Wenn er euren Glauben auf die Probe stellt, wird er euch auch einen Weg zeigen, auf dem ihr die Probe bestehen könnt.“</vt:lpstr>
      <vt:lpstr>Schlussgedanke</vt:lpstr>
      <vt:lpstr>„Ihnen, seinen Brüdern und Schwestern, musste Jesus in jeder Hinsicht gleich werden. Deshalb kann er jetzt als ein barmherziger und treuer Hoherpriester vor Gott für sie eintreten – ein Hoherpriester, durch den die Sünden des Volkes gesühnt werden.“</vt:lpstr>
      <vt:lpstr>„Und weil Jesus selbst gelitten hat und Versuchungen ausgesetzt war, kann er denen helfen, die ebenfalls Versuchungen ausgesetzt sind.“</vt:lpstr>
      <vt:lpstr>Wie tief kann ich fallen, wenn alles zerfällt, wenn Brücken und Stützen verschwinden? Wie lang muss ich laufen auf dieser Welt, um sicheren Boden zu finden?</vt:lpstr>
      <vt:lpstr>Nie tiefer als in Gottes Hand, nie länger als in seine Nähe. Nie bau ich mein Leben auf Sand, wenn ich jeden Schritt mit ihm gehe.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Elia mit einer sehr schwierigen Mission betraut - Teil 3/4 - Elia will aufgeben und sterben - Folien</dc:title>
  <dc:creator>Jürg Birnstiel</dc:creator>
  <cp:lastModifiedBy>Me</cp:lastModifiedBy>
  <cp:revision>479</cp:revision>
  <dcterms:created xsi:type="dcterms:W3CDTF">2013-11-12T15:20:47Z</dcterms:created>
  <dcterms:modified xsi:type="dcterms:W3CDTF">2015-12-02T07:14:36Z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