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896" r:id="rId3"/>
    <p:sldId id="924" r:id="rId4"/>
    <p:sldId id="947" r:id="rId5"/>
    <p:sldId id="948" r:id="rId6"/>
    <p:sldId id="949" r:id="rId7"/>
    <p:sldId id="950" r:id="rId8"/>
    <p:sldId id="951" r:id="rId9"/>
    <p:sldId id="952" r:id="rId10"/>
    <p:sldId id="953" r:id="rId11"/>
    <p:sldId id="954" r:id="rId12"/>
    <p:sldId id="946" r:id="rId13"/>
    <p:sldId id="956" r:id="rId14"/>
    <p:sldId id="957" r:id="rId15"/>
    <p:sldId id="958" r:id="rId16"/>
    <p:sldId id="959" r:id="rId17"/>
    <p:sldId id="960" r:id="rId18"/>
    <p:sldId id="961" r:id="rId19"/>
    <p:sldId id="955" r:id="rId20"/>
    <p:sldId id="962" r:id="rId21"/>
    <p:sldId id="963" r:id="rId22"/>
    <p:sldId id="964" r:id="rId23"/>
    <p:sldId id="965" r:id="rId24"/>
    <p:sldId id="966" r:id="rId25"/>
    <p:sldId id="967" r:id="rId26"/>
    <p:sldId id="259" r:id="rId27"/>
    <p:sldId id="968" r:id="rId28"/>
    <p:sldId id="969" r:id="rId29"/>
    <p:sldId id="970" r:id="rId30"/>
    <p:sldId id="971"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51" y="-38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76672"/>
            <a:ext cx="8665661" cy="830997"/>
          </a:xfrm>
        </p:spPr>
        <p:txBody>
          <a:bodyPr wrap="square">
            <a:spAutoFit/>
          </a:bodyPr>
          <a:lstStyle/>
          <a:p>
            <a:pPr algn="r"/>
            <a:r>
              <a:rPr lang="de-CH" altLang="de-DE" sz="4800" dirty="0" smtClean="0">
                <a:solidFill>
                  <a:schemeClr val="bg2">
                    <a:lumMod val="90000"/>
                    <a:lumOff val="10000"/>
                  </a:schemeClr>
                </a:solidFill>
                <a:effectLst/>
                <a:latin typeface="Univers LT Std 47 Cn Lt" pitchFamily="34" charset="0"/>
              </a:rPr>
              <a:t>Jesus bewirkt echte und tiefe Liebe</a:t>
            </a:r>
            <a:endParaRPr lang="de-DE" altLang="de-DE" sz="48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11760" y="4581128"/>
            <a:ext cx="6408712" cy="1040285"/>
          </a:xfrm>
        </p:spPr>
        <p:txBody>
          <a:bodyPr wrap="square">
            <a:spAutoFit/>
          </a:bodyPr>
          <a:lstStyle/>
          <a:p>
            <a:pPr algn="l"/>
            <a:r>
              <a:rPr lang="de-DE" altLang="de-DE" sz="2800" dirty="0" smtClean="0">
                <a:solidFill>
                  <a:schemeClr val="bg2">
                    <a:lumMod val="90000"/>
                    <a:lumOff val="10000"/>
                  </a:schemeClr>
                </a:solidFill>
                <a:effectLst/>
                <a:latin typeface="Univers LT Std 47 Cn Lt" pitchFamily="34" charset="0"/>
              </a:rPr>
              <a:t>Reihe:</a:t>
            </a:r>
          </a:p>
          <a:p>
            <a:pPr algn="l"/>
            <a:r>
              <a:rPr lang="de-CH" altLang="de-DE" sz="2800" dirty="0" smtClean="0">
                <a:solidFill>
                  <a:schemeClr val="bg2">
                    <a:lumMod val="90000"/>
                    <a:lumOff val="10000"/>
                  </a:schemeClr>
                </a:solidFill>
                <a:effectLst/>
                <a:latin typeface="Univers LT Std 47 Cn Lt" pitchFamily="34" charset="0"/>
              </a:rPr>
              <a:t>Erfreuliche Aussichten für mich und für alle</a:t>
            </a:r>
            <a:r>
              <a:rPr lang="de-DE" altLang="de-DE" sz="2800" dirty="0" smtClean="0">
                <a:solidFill>
                  <a:schemeClr val="bg2">
                    <a:lumMod val="90000"/>
                    <a:lumOff val="10000"/>
                  </a:schemeClr>
                </a:solidFill>
                <a:effectLst/>
                <a:latin typeface="Univers LT Std 47 Cn Lt" pitchFamily="34" charset="0"/>
              </a:rPr>
              <a:t> (4/4)</a:t>
            </a:r>
          </a:p>
        </p:txBody>
      </p:sp>
      <p:sp>
        <p:nvSpPr>
          <p:cNvPr id="4" name="Rectangle 3"/>
          <p:cNvSpPr txBox="1">
            <a:spLocks noChangeArrowheads="1"/>
          </p:cNvSpPr>
          <p:nvPr/>
        </p:nvSpPr>
        <p:spPr bwMode="auto">
          <a:xfrm>
            <a:off x="2580477" y="3503679"/>
            <a:ext cx="6336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Epheser-Brief 3,17-21</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2503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Galater-Brief 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87824" y="116632"/>
            <a:ext cx="5904656"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wundere mich, wie schnell ihr euch von dem abwendet, der euch zum Glauben gerufen hat! Durch Christus hat er euch seine Gnade erwiesen, und ihr kehrt ihm den Rücken und wendet euch einem anderen Evangelium zu.“</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50514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2503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2,7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87824" y="116632"/>
            <a:ext cx="5904656"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„Seid in ihm verwurzelt, baut euer Leben auf Jesus auf. Bleibt im Glauben fest und lasst euch nicht von dem abbringen, was euch gelehrt worden ist. Für das, was Gott euch geschenkt hat, könnt ihr ihm nicht genug danken!“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7016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 </a:t>
            </a:r>
            <a:r>
              <a:rPr lang="de-CH" altLang="de-DE" sz="3600" dirty="0" smtClean="0">
                <a:solidFill>
                  <a:schemeClr val="bg2">
                    <a:lumMod val="90000"/>
                    <a:lumOff val="10000"/>
                  </a:schemeClr>
                </a:solidFill>
                <a:effectLst/>
                <a:latin typeface="Univers LT Std 47 Cn Lt" pitchFamily="34" charset="0"/>
              </a:rPr>
              <a:t>Erkenne die grossartige Liebe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85293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491880" y="332656"/>
            <a:ext cx="540060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„So könnt ihr mit allen Heiligen begreifen, welches die </a:t>
            </a:r>
            <a:r>
              <a:rPr lang="de-CH" altLang="de-DE" sz="3600" dirty="0" smtClean="0">
                <a:solidFill>
                  <a:schemeClr val="bg2">
                    <a:lumMod val="90000"/>
                    <a:lumOff val="10000"/>
                  </a:schemeClr>
                </a:solidFill>
                <a:effectLst/>
                <a:latin typeface="Univers LT Std 47 Cn Lt" pitchFamily="34" charset="0"/>
              </a:rPr>
              <a:t>Breite</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a:t>
            </a:r>
            <a:r>
              <a:rPr lang="de-CH" altLang="de-DE" sz="3600" dirty="0">
                <a:solidFill>
                  <a:schemeClr val="bg2">
                    <a:lumMod val="90000"/>
                    <a:lumOff val="10000"/>
                  </a:schemeClr>
                </a:solidFill>
                <a:effectLst/>
                <a:latin typeface="Univers LT Std 47 Cn Lt" pitchFamily="34" charset="0"/>
              </a:rPr>
              <a:t>die Länge und die </a:t>
            </a:r>
            <a:r>
              <a:rPr lang="de-CH" altLang="de-DE" sz="3600" dirty="0" smtClean="0">
                <a:solidFill>
                  <a:schemeClr val="bg2">
                    <a:lumMod val="90000"/>
                    <a:lumOff val="10000"/>
                  </a:schemeClr>
                </a:solidFill>
                <a:effectLst/>
                <a:latin typeface="Univers LT Std 47 Cn Lt" pitchFamily="34" charset="0"/>
              </a:rPr>
              <a:t>Höhe</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a:t>
            </a:r>
            <a:r>
              <a:rPr lang="de-CH" altLang="de-DE" sz="3600" dirty="0">
                <a:solidFill>
                  <a:schemeClr val="bg2">
                    <a:lumMod val="90000"/>
                    <a:lumOff val="10000"/>
                  </a:schemeClr>
                </a:solidFill>
                <a:effectLst/>
                <a:latin typeface="Univers LT Std 47 Cn Lt" pitchFamily="34" charset="0"/>
              </a:rPr>
              <a:t>die Tiefe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78910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0109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12,2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843808" y="116632"/>
            <a:ext cx="6120680" cy="4524315"/>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„Richtet euch nicht länger nach den Massstäben dieser Welt, sondern lernt, in einer neuen Weise zu denken, damit ihr verändert werdet und beurteilen könnt, ob etwas Gottes Wille ist – ob es gut </a:t>
            </a:r>
            <a:r>
              <a:rPr lang="de-CH" altLang="de-DE" sz="3600" dirty="0" smtClean="0">
                <a:solidFill>
                  <a:schemeClr val="bg2">
                    <a:lumMod val="90000"/>
                    <a:lumOff val="10000"/>
                  </a:schemeClr>
                </a:solidFill>
                <a:effectLst/>
                <a:latin typeface="Univers LT Std 47 Cn Lt" pitchFamily="34" charset="0"/>
              </a:rPr>
              <a:t>ist,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ob </a:t>
            </a:r>
            <a:r>
              <a:rPr lang="de-CH" altLang="de-DE" sz="3600" dirty="0">
                <a:solidFill>
                  <a:schemeClr val="bg2">
                    <a:lumMod val="90000"/>
                    <a:lumOff val="10000"/>
                  </a:schemeClr>
                </a:solidFill>
                <a:effectLst/>
                <a:latin typeface="Univers LT Std 47 Cn Lt" pitchFamily="34" charset="0"/>
              </a:rPr>
              <a:t>Gott Freude daran hat </a:t>
            </a:r>
            <a:r>
              <a:rPr lang="de-CH" altLang="de-DE" sz="3600" dirty="0" smtClean="0">
                <a:solidFill>
                  <a:schemeClr val="bg2">
                    <a:lumMod val="90000"/>
                    <a:lumOff val="10000"/>
                  </a:schemeClr>
                </a:solidFill>
                <a:effectLst/>
                <a:latin typeface="Univers LT Std 47 Cn Lt" pitchFamily="34" charset="0"/>
              </a:rPr>
              <a:t>und</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ob </a:t>
            </a:r>
            <a:r>
              <a:rPr lang="de-CH" altLang="de-DE" sz="3600" dirty="0">
                <a:solidFill>
                  <a:schemeClr val="bg2">
                    <a:lumMod val="90000"/>
                    <a:lumOff val="10000"/>
                  </a:schemeClr>
                </a:solidFill>
                <a:effectLst/>
                <a:latin typeface="Univers LT Std 47 Cn Lt" pitchFamily="34" charset="0"/>
              </a:rPr>
              <a:t>es vollkommen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68458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92494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203848" y="260648"/>
            <a:ext cx="576064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„Auch könnt ihr die Liebe Christi erkennen, die alle Erkenntnis übertrifft, damit ihr erfüllt werdet mit der ganzen Gottesfülle.“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06730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0495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1.Johannes-Brief 4,9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131840" y="84688"/>
            <a:ext cx="590465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 ist das Fundament der Liebe: nicht, dass wir Gott geliebt haben, sondern dass er uns geliebt und seinen Sohn als Sühneopfer für unsere Sünden zu uns gesandt hat.“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66140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5699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1.Johannes-Brief 4,10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635896" y="116632"/>
            <a:ext cx="540060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„Gottes Liebe zu uns ist daran sichtbar geworden, dass Gott seinen einzigen Sohn in die Welt gesandt hat, um uns durch ihn das Leben zu geben.“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47207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4,13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55776" y="188640"/>
            <a:ext cx="6408712"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„Die Unterweisung im Glauben soll dazu führen, dass wir alle in unserem Glauben und in unserer Kenntnis von Gottes Sohn zur vollen Einheit gelangen und dass wir eine Reife erreichen, deren Massstab Christus selbst ist in seiner ganzen Fülle.“ </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31440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III. </a:t>
            </a:r>
            <a:r>
              <a:rPr lang="de-CH" altLang="de-DE" sz="3600" dirty="0">
                <a:solidFill>
                  <a:schemeClr val="bg2">
                    <a:lumMod val="90000"/>
                    <a:lumOff val="10000"/>
                  </a:schemeClr>
                </a:solidFill>
                <a:effectLst/>
                <a:latin typeface="Univers LT Std 47 Cn Lt" pitchFamily="34" charset="0"/>
              </a:rPr>
              <a:t>Immer, bis in alle Ewigkeit!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15481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548680"/>
            <a:ext cx="626469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smtClean="0">
                <a:solidFill>
                  <a:schemeClr val="bg2">
                    <a:lumMod val="90000"/>
                    <a:lumOff val="10000"/>
                  </a:schemeClr>
                </a:solidFill>
                <a:effectLst/>
                <a:latin typeface="Univers LT Std 47 Cn Lt" pitchFamily="34" charset="0"/>
              </a:rPr>
              <a:t>Verwurzelt in Christus</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3,20-21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55776" y="188640"/>
            <a:ext cx="6408712"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aber, der überschwänglich tun kann über alles hinaus, was wir bitten oder verstehen, nach der Kraft, die in uns wirkt, dem sei Ehre in der Gemeinde und in Christus Jesus zu aller Zeit, von Ewigkeit zu Ewigkeit! Amen.“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61487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49289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15816" y="332656"/>
            <a:ext cx="604867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sei Ehre in der Gemeinde und in Christus Jesus zu aller Zeit, von Ewigkeit zu Ewigkeit! Amen.“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45601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49289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Psalm 150,1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835696" y="188640"/>
            <a:ext cx="7200800"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„Halleluja! Lobt Gott in seinem Heiligtum, lobt ihn </a:t>
            </a:r>
            <a:r>
              <a:rPr lang="de-CH" altLang="de-DE" sz="3600" dirty="0" smtClean="0">
                <a:solidFill>
                  <a:schemeClr val="bg2">
                    <a:lumMod val="90000"/>
                    <a:lumOff val="10000"/>
                  </a:schemeClr>
                </a:solidFill>
                <a:effectLst/>
                <a:latin typeface="Univers LT Std 47 Cn Lt" pitchFamily="34" charset="0"/>
              </a:rPr>
              <a:t>im Himmelsgewölbe</a:t>
            </a:r>
            <a:r>
              <a:rPr lang="de-CH" altLang="de-DE" sz="3600" dirty="0">
                <a:solidFill>
                  <a:schemeClr val="bg2">
                    <a:lumMod val="90000"/>
                    <a:lumOff val="10000"/>
                  </a:schemeClr>
                </a:solidFill>
                <a:effectLst/>
                <a:latin typeface="Univers LT Std 47 Cn Lt" pitchFamily="34" charset="0"/>
              </a:rPr>
              <a:t>, das seine grosse Macht zeigt!“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18846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35699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Psalm 150,2-3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55776" y="188640"/>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„Lobt ihn für seine gewaltigen Taten, lobt ihn, denn seine Grösse ist unermesslich! Lobt ihn mit Hörnerschall, lobt ihn </a:t>
            </a:r>
            <a:r>
              <a:rPr lang="de-CH" altLang="de-DE" sz="3600" dirty="0" smtClean="0">
                <a:solidFill>
                  <a:schemeClr val="bg2">
                    <a:lumMod val="90000"/>
                    <a:lumOff val="10000"/>
                  </a:schemeClr>
                </a:solidFill>
                <a:effectLst/>
                <a:latin typeface="Univers LT Std 47 Cn Lt" pitchFamily="34" charset="0"/>
              </a:rPr>
              <a:t>mit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Harfe </a:t>
            </a:r>
            <a:r>
              <a:rPr lang="de-CH" altLang="de-DE" sz="3600" dirty="0">
                <a:solidFill>
                  <a:schemeClr val="bg2">
                    <a:lumMod val="90000"/>
                    <a:lumOff val="10000"/>
                  </a:schemeClr>
                </a:solidFill>
                <a:effectLst/>
                <a:latin typeface="Univers LT Std 47 Cn Lt" pitchFamily="34" charset="0"/>
              </a:rPr>
              <a:t>und Zither!“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23955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35699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Psalm 150,4-5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55776" y="188640"/>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„Lobt ihn mit Pauke und Reigentanz, lobt ihn mit Saiteninstrumenten und Flötenspiel! Lobt ihn mit hell tönenden Zimbeln, lobt ihn </a:t>
            </a:r>
            <a:r>
              <a:rPr lang="de-CH" altLang="de-DE" sz="3600" dirty="0" smtClean="0">
                <a:solidFill>
                  <a:schemeClr val="bg2">
                    <a:lumMod val="90000"/>
                    <a:lumOff val="10000"/>
                  </a:schemeClr>
                </a:solidFill>
                <a:effectLst/>
                <a:latin typeface="Univers LT Std 47 Cn Lt" pitchFamily="34" charset="0"/>
              </a:rPr>
              <a:t>auch</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mit </a:t>
            </a:r>
            <a:r>
              <a:rPr lang="de-CH" altLang="de-DE" sz="3600" dirty="0">
                <a:solidFill>
                  <a:schemeClr val="bg2">
                    <a:lumMod val="90000"/>
                    <a:lumOff val="10000"/>
                  </a:schemeClr>
                </a:solidFill>
                <a:effectLst/>
                <a:latin typeface="Univers LT Std 47 Cn Lt" pitchFamily="34" charset="0"/>
              </a:rPr>
              <a:t>tief schallenden Zimbeln!“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27422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198884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Psalm 150,6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15816" y="476672"/>
            <a:ext cx="5976664"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„Alles, was atmet, lobe den Herrn! Halleluja!“</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4208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843808" y="1124744"/>
            <a:ext cx="5760640"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63691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404664"/>
            <a:ext cx="6120680"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sei Ehre in der Gemeinde und in Christus Jesus zu aller Zeit, von Ewigkeit zu Ewigkeit! Amen.“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84732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63691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404664"/>
            <a:ext cx="6120680"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„Durch Christus seid ihr in dieses Bauwerk eingefügt, in dem Gott durch seinen Geist wohnt.“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12066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5,29-30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915816" y="260648"/>
            <a:ext cx="612068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versorgen unseren Körper mit Nahrung und pflegen ihn, genau wie Christus es mit der Gemeinde macht, mit seinem Leib, dessen Glieder wir sind.“</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7839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2048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537646"/>
            <a:ext cx="604867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bitte, dass Christus durch den Glauben in euren Herzen wohne.“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74897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5,27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411760" y="156696"/>
            <a:ext cx="662473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„Jesus möchte die Gemeinde zu einer Braut von makelloser Schönheit machen, die heilig und untadelig und ohne Flecken und Runzeln oder irgendeine andere Unvollkommenheit vor ihn treten kann.“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21104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2048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771800" y="537646"/>
            <a:ext cx="6048672"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bitte, dass Christus durch das Vertrauen in euren Herzen wohne.“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35303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436510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1,23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339752" y="260648"/>
            <a:ext cx="6696744"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„Voraussetzung dafür, dass Gott Menschen aus uns macht, die makellos vor ihn treten können, ist, dass ihr euer Leben auch weiterhin fest und unerschütterlich auf das Fundament des Glaubens gründet und euch durch nichts von der Hoffnung abbringen lasst, die Gott euch mit dem Evangelium gegeben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451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20486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275856" y="537646"/>
            <a:ext cx="5472608" cy="1200329"/>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bitte, dass ihr in der Liebe verwurzelt und gegründet seid.“</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49878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184572"/>
            <a:ext cx="5904656"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bitte, dass Christus durch den Glauben in euren Herzen wohne und </a:t>
            </a:r>
            <a:r>
              <a:rPr lang="de-CH" altLang="de-DE" sz="3600" dirty="0" smtClean="0">
                <a:solidFill>
                  <a:schemeClr val="bg2">
                    <a:lumMod val="90000"/>
                    <a:lumOff val="10000"/>
                  </a:schemeClr>
                </a:solidFill>
                <a:effectLst/>
                <a:latin typeface="Univers LT Std 47 Cn Lt" pitchFamily="34" charset="0"/>
              </a:rPr>
              <a:t>ihr in </a:t>
            </a:r>
            <a:r>
              <a:rPr lang="de-CH" altLang="de-DE" sz="3600" dirty="0">
                <a:solidFill>
                  <a:schemeClr val="bg2">
                    <a:lumMod val="90000"/>
                    <a:lumOff val="10000"/>
                  </a:schemeClr>
                </a:solidFill>
                <a:effectLst/>
                <a:latin typeface="Univers LT Std 47 Cn Lt" pitchFamily="34" charset="0"/>
              </a:rPr>
              <a:t>der Liebe </a:t>
            </a:r>
            <a:r>
              <a:rPr lang="de-CH" altLang="de-DE" sz="3600" dirty="0" smtClean="0">
                <a:solidFill>
                  <a:schemeClr val="bg2">
                    <a:lumMod val="90000"/>
                    <a:lumOff val="10000"/>
                  </a:schemeClr>
                </a:solidFill>
                <a:effectLst/>
                <a:latin typeface="Univers LT Std 47 Cn Lt" pitchFamily="34" charset="0"/>
              </a:rPr>
              <a:t>verwurzelt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und </a:t>
            </a:r>
            <a:r>
              <a:rPr lang="de-CH" altLang="de-DE" sz="3600" dirty="0">
                <a:solidFill>
                  <a:schemeClr val="bg2">
                    <a:lumMod val="90000"/>
                    <a:lumOff val="10000"/>
                  </a:schemeClr>
                </a:solidFill>
                <a:effectLst/>
                <a:latin typeface="Univers LT Std 47 Cn Lt" pitchFamily="34" charset="0"/>
              </a:rPr>
              <a:t>gegründet seid.“</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9119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1.Johannes-Brief 4,16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059832" y="461571"/>
            <a:ext cx="5904656"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 ist die Liebe; und wer in der Liebe bleibt, der bleibt in Gott und Gott in ihm.“</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4429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32503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14,21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699792" y="228704"/>
            <a:ext cx="640871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sich an meine Gebote hält und sie befolgt, der liebt mich wirklich. Und wer mich liebt, den wird mein Vater lieben; und auch ich </a:t>
            </a:r>
            <a:r>
              <a:rPr lang="de-CH" altLang="de-DE" sz="3600" dirty="0" smtClean="0">
                <a:solidFill>
                  <a:schemeClr val="bg2">
                    <a:lumMod val="90000"/>
                    <a:lumOff val="10000"/>
                  </a:schemeClr>
                </a:solidFill>
                <a:effectLst/>
                <a:latin typeface="Univers LT Std 47 Cn Lt" pitchFamily="34" charset="0"/>
              </a:rPr>
              <a:t>werde</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ihn </a:t>
            </a:r>
            <a:r>
              <a:rPr lang="de-CH" altLang="de-DE" sz="3600" dirty="0">
                <a:solidFill>
                  <a:schemeClr val="bg2">
                    <a:lumMod val="90000"/>
                    <a:lumOff val="10000"/>
                  </a:schemeClr>
                </a:solidFill>
                <a:effectLst/>
                <a:latin typeface="Univers LT Std 47 Cn Lt" pitchFamily="34" charset="0"/>
              </a:rPr>
              <a:t>lieben und mich ihm </a:t>
            </a:r>
            <a:r>
              <a:rPr lang="de-CH" altLang="de-DE" sz="3600" dirty="0" smtClean="0">
                <a:solidFill>
                  <a:schemeClr val="bg2">
                    <a:lumMod val="90000"/>
                    <a:lumOff val="10000"/>
                  </a:schemeClr>
                </a:solidFill>
                <a:effectLst/>
                <a:latin typeface="Univers LT Std 47 Cn Lt" pitchFamily="34" charset="0"/>
              </a:rPr>
              <a:t>zu</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erkennen </a:t>
            </a:r>
            <a:r>
              <a:rPr lang="de-CH" altLang="de-DE" sz="3600" dirty="0">
                <a:solidFill>
                  <a:schemeClr val="bg2">
                    <a:lumMod val="90000"/>
                    <a:lumOff val="10000"/>
                  </a:schemeClr>
                </a:solidFill>
                <a:effectLst/>
                <a:latin typeface="Univers LT Std 47 Cn Lt" pitchFamily="34" charset="0"/>
              </a:rPr>
              <a:t>geben.“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1074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813</Words>
  <Application>Microsoft Office PowerPoint</Application>
  <PresentationFormat>Bildschirmpräsentation (4:3)</PresentationFormat>
  <Paragraphs>88</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Jesus bewirkt echte und tiefe Liebe</vt:lpstr>
      <vt:lpstr>I. Verwurzelt in Christus</vt:lpstr>
      <vt:lpstr>„Ich bitte, dass Christus durch den Glauben in euren Herzen wohne.“</vt:lpstr>
      <vt:lpstr>„Ich bitte, dass Christus durch das Vertrauen in euren Herzen wohne.“</vt:lpstr>
      <vt:lpstr>„Voraussetzung dafür, dass Gott Menschen aus uns macht, die makellos vor ihn treten können, ist, dass ihr euer Leben auch weiterhin fest und unerschütterlich auf das Fundament des Glaubens gründet und euch durch nichts von der Hoffnung abbringen lasst, die Gott euch mit dem Evangelium gegeben hat.“</vt:lpstr>
      <vt:lpstr>„Ich bitte, dass ihr in der Liebe verwurzelt und gegründet seid.“</vt:lpstr>
      <vt:lpstr>„Ich bitte, dass Christus durch den Glauben in euren Herzen wohne und ihr in der Liebe verwurzelt und gegründet seid.“</vt:lpstr>
      <vt:lpstr>„Gott ist die Liebe; und wer in der Liebe bleibt, der bleibt in Gott und Gott in ihm.“</vt:lpstr>
      <vt:lpstr>„Wer sich an meine Gebote hält und sie befolgt, der liebt mich wirklich. Und wer mich liebt, den wird mein Vater lieben; und auch ich werde ihn lieben und mich ihm zu erkennen geben.“</vt:lpstr>
      <vt:lpstr>„Ich wundere mich, wie schnell ihr euch von dem abwendet, der euch zum Glauben gerufen hat! Durch Christus hat er euch seine Gnade erwiesen, und ihr kehrt ihm den Rücken und wendet euch einem anderen Evangelium zu.“</vt:lpstr>
      <vt:lpstr>„Seid in ihm verwurzelt, baut euer Leben auf Jesus auf. Bleibt im Glauben fest und lasst euch nicht von dem abbringen, was euch gelehrt worden ist. Für das, was Gott euch geschenkt hat, könnt ihr ihm nicht genug danken!“</vt:lpstr>
      <vt:lpstr>II. Erkenne die grossartige Liebe</vt:lpstr>
      <vt:lpstr>„So könnt ihr mit allen Heiligen begreifen, welches die Breite und die Länge und die Höhe und die Tiefe ist.“</vt:lpstr>
      <vt:lpstr>„Richtet euch nicht länger nach den Massstäben dieser Welt, sondern lernt, in einer neuen Weise zu denken, damit ihr verändert werdet und beurteilen könnt, ob etwas Gottes Wille ist – ob es gut ist, ob Gott Freude daran hat und ob es vollkommen ist.“</vt:lpstr>
      <vt:lpstr>„Auch könnt ihr die Liebe Christi erkennen, die alle Erkenntnis übertrifft, damit ihr erfüllt werdet mit der ganzen Gottesfülle.“</vt:lpstr>
      <vt:lpstr>„Das ist das Fundament der Liebe: nicht, dass wir Gott geliebt haben, sondern dass er uns geliebt und seinen Sohn als Sühneopfer für unsere Sünden zu uns gesandt hat.“</vt:lpstr>
      <vt:lpstr>„Gottes Liebe zu uns ist daran sichtbar geworden, dass Gott seinen einzigen Sohn in die Welt gesandt hat, um uns durch ihn das Leben zu geben.“</vt:lpstr>
      <vt:lpstr>„Die Unterweisung im Glauben soll dazu führen, dass wir alle in unserem Glauben und in unserer Kenntnis von Gottes Sohn zur vollen Einheit gelangen und dass wir eine Reife erreichen, deren Massstab Christus selbst ist in seiner ganzen Fülle.“ </vt:lpstr>
      <vt:lpstr>III. Immer, bis in alle Ewigkeit!</vt:lpstr>
      <vt:lpstr>„Gott aber, der überschwänglich tun kann über alles hinaus, was wir bitten oder verstehen, nach der Kraft, die in uns wirkt, dem sei Ehre in der Gemeinde und in Christus Jesus zu aller Zeit, von Ewigkeit zu Ewigkeit! Amen.“</vt:lpstr>
      <vt:lpstr>„Gott sei Ehre in der Gemeinde und in Christus Jesus zu aller Zeit, von Ewigkeit zu Ewigkeit! Amen.“</vt:lpstr>
      <vt:lpstr>„Halleluja! Lobt Gott in seinem Heiligtum, lobt ihn im Himmelsgewölbe, das seine grosse Macht zeigt!“</vt:lpstr>
      <vt:lpstr>„Lobt ihn für seine gewaltigen Taten, lobt ihn, denn seine Grösse ist unermesslich! Lobt ihn mit Hörnerschall, lobt ihn mit Harfe und Zither!“</vt:lpstr>
      <vt:lpstr>„Lobt ihn mit Pauke und Reigentanz, lobt ihn mit Saiteninstrumenten und Flötenspiel! Lobt ihn mit hell tönenden Zimbeln, lobt ihn auch mit tief schallenden Zimbeln!“</vt:lpstr>
      <vt:lpstr>„Alles, was atmet, lobe den Herrn! Halleluja!“</vt:lpstr>
      <vt:lpstr>Schlussgedanke</vt:lpstr>
      <vt:lpstr>„Gott sei Ehre in der Gemeinde und in Christus Jesus zu aller Zeit, von Ewigkeit zu Ewigkeit! Amen.“</vt:lpstr>
      <vt:lpstr>„Durch Christus seid ihr in dieses Bauwerk eingefügt, in dem Gott durch seinen Geist wohnt.“</vt:lpstr>
      <vt:lpstr>„Wir versorgen unseren Körper mit Nahrung und pflegen ihn, genau wie Christus es mit der Gemeinde macht, mit seinem Leib, dessen Glieder wir sind.“</vt:lpstr>
      <vt:lpstr>„Jesus möchte die Gemeinde zu einer Braut von makelloser Schönheit machen, die heilig und untadelig und ohne Flecken und Runzeln oder irgendeine andere Unvollkommenheit vor ihn treten kann.“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Erfreuliche Aussichten für mich und für alle!  - Teil 4/4 - Jesus bewirkt echte und tiefe Liebe - Folien</dc:title>
  <dc:creator>Jürg Birnstiel</dc:creator>
  <cp:lastModifiedBy>Me</cp:lastModifiedBy>
  <cp:revision>573</cp:revision>
  <dcterms:created xsi:type="dcterms:W3CDTF">2013-11-12T15:20:47Z</dcterms:created>
  <dcterms:modified xsi:type="dcterms:W3CDTF">2016-11-25T17:42:56Z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