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0"/>
  </p:notesMasterIdLst>
  <p:handoutMasterIdLst>
    <p:handoutMasterId r:id="rId31"/>
  </p:handoutMasterIdLst>
  <p:sldIdLst>
    <p:sldId id="735" r:id="rId2"/>
    <p:sldId id="924" r:id="rId3"/>
    <p:sldId id="925" r:id="rId4"/>
    <p:sldId id="923" r:id="rId5"/>
    <p:sldId id="926" r:id="rId6"/>
    <p:sldId id="927" r:id="rId7"/>
    <p:sldId id="928" r:id="rId8"/>
    <p:sldId id="929" r:id="rId9"/>
    <p:sldId id="896" r:id="rId10"/>
    <p:sldId id="930" r:id="rId11"/>
    <p:sldId id="931" r:id="rId12"/>
    <p:sldId id="932" r:id="rId13"/>
    <p:sldId id="933" r:id="rId14"/>
    <p:sldId id="934" r:id="rId15"/>
    <p:sldId id="935" r:id="rId16"/>
    <p:sldId id="891" r:id="rId17"/>
    <p:sldId id="936" r:id="rId18"/>
    <p:sldId id="937" r:id="rId19"/>
    <p:sldId id="938" r:id="rId20"/>
    <p:sldId id="939" r:id="rId21"/>
    <p:sldId id="940" r:id="rId22"/>
    <p:sldId id="922" r:id="rId23"/>
    <p:sldId id="941" r:id="rId24"/>
    <p:sldId id="942" r:id="rId25"/>
    <p:sldId id="943" r:id="rId26"/>
    <p:sldId id="944" r:id="rId27"/>
    <p:sldId id="259" r:id="rId28"/>
    <p:sldId id="945" r:id="rId2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B6473"/>
    <a:srgbClr val="4B96AA"/>
    <a:srgbClr val="B5880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10" d="100"/>
          <a:sy n="110" d="100"/>
        </p:scale>
        <p:origin x="-163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83969" y="49848"/>
            <a:ext cx="8880519" cy="1938992"/>
          </a:xfrm>
        </p:spPr>
        <p:txBody>
          <a:bodyPr wrap="square">
            <a:spAutoFit/>
          </a:bodyPr>
          <a:lstStyle/>
          <a:p>
            <a:pPr algn="l"/>
            <a:r>
              <a:rPr lang="de-CH" altLang="de-DE" sz="6000" dirty="0" smtClean="0">
                <a:solidFill>
                  <a:schemeClr val="bg2">
                    <a:lumMod val="90000"/>
                    <a:lumOff val="10000"/>
                  </a:schemeClr>
                </a:solidFill>
                <a:effectLst/>
                <a:latin typeface="Univers LT Std 47 Cn Lt" pitchFamily="34" charset="0"/>
              </a:rPr>
              <a:t>Freue dich auf das bevorstehende Erbe</a:t>
            </a:r>
            <a:endParaRPr lang="de-DE" altLang="de-DE" sz="60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107504" y="2636912"/>
            <a:ext cx="698477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Reihe: </a:t>
            </a:r>
            <a:r>
              <a:rPr lang="de-CH" altLang="de-DE" sz="3600" dirty="0" smtClean="0">
                <a:solidFill>
                  <a:schemeClr val="bg2">
                    <a:lumMod val="90000"/>
                    <a:lumOff val="10000"/>
                  </a:schemeClr>
                </a:solidFill>
                <a:effectLst/>
                <a:latin typeface="Univers LT Std 47 Cn Lt" pitchFamily="34" charset="0"/>
              </a:rPr>
              <a:t>Freude ohne Ende</a:t>
            </a:r>
            <a:r>
              <a:rPr lang="de-DE" altLang="de-DE" sz="3600" dirty="0" smtClean="0">
                <a:solidFill>
                  <a:schemeClr val="bg2">
                    <a:lumMod val="90000"/>
                    <a:lumOff val="10000"/>
                  </a:schemeClr>
                </a:solidFill>
                <a:effectLst/>
                <a:latin typeface="Univers LT Std 47 Cn Lt" pitchFamily="34" charset="0"/>
              </a:rPr>
              <a:t> (1/6)</a:t>
            </a:r>
          </a:p>
        </p:txBody>
      </p:sp>
      <p:sp>
        <p:nvSpPr>
          <p:cNvPr id="4" name="Rectangle 3"/>
          <p:cNvSpPr txBox="1">
            <a:spLocks noChangeArrowheads="1"/>
          </p:cNvSpPr>
          <p:nvPr/>
        </p:nvSpPr>
        <p:spPr bwMode="auto">
          <a:xfrm>
            <a:off x="2627784" y="3861048"/>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kern="0" dirty="0" smtClean="0">
                <a:solidFill>
                  <a:schemeClr val="bg2">
                    <a:lumMod val="90000"/>
                    <a:lumOff val="10000"/>
                  </a:schemeClr>
                </a:solidFill>
                <a:effectLst/>
                <a:latin typeface="Univers LT Std 47 Cn Lt" pitchFamily="34" charset="0"/>
              </a:rPr>
              <a:t>Epheser-Brief 1,15-18</a:t>
            </a:r>
            <a:endParaRPr lang="de-DE" altLang="de-DE" sz="3600" kern="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2564"/>
            <a:ext cx="7056784"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habe gehört, wie beständig euer Glaube an den Herrn Jesus ist und was für eine Liebe ihr allen entgegenbringt, die zu Gottes heiligem Volk gehören.“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10527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1.Timotheus 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7344816"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„Das muss das Ziel aller Verkündigung sein – Liebe aus einem reinen Herzen, einem guten Gewissen und einem Glauben, der frei ist von jeder Heuchelei.“</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260807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Galater-Brief 5,22-23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7560840"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„Denn die Frucht, die der Geist Gottes hervorbringt, besteht in Liebe, Freude, Frieden, Geduld, Freundlichkeit, Güte, Treue, Rücksichtnahme und Selbstbeherrschung</a:t>
            </a:r>
            <a:r>
              <a:rPr lang="de-CH" altLang="de-DE" sz="3600" dirty="0" smtClean="0">
                <a:solidFill>
                  <a:schemeClr val="bg2">
                    <a:lumMod val="90000"/>
                    <a:lumOff val="10000"/>
                  </a:schemeClr>
                </a:solidFill>
                <a:effectLst/>
                <a:latin typeface="Univers LT Std 47 Cn Lt" pitchFamily="34" charset="0"/>
              </a:rPr>
              <a: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204602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2.Korinther-Brief 5,17</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7776864" cy="1754326"/>
          </a:xfrm>
        </p:spPr>
        <p:txBody>
          <a:bodyPr wrap="square">
            <a:spAutoFit/>
          </a:bodyPr>
          <a:lstStyle/>
          <a:p>
            <a:pPr algn="l"/>
            <a:r>
              <a:rPr lang="de-CH" altLang="de-DE" sz="3600" dirty="0" smtClean="0">
                <a:solidFill>
                  <a:schemeClr val="bg2">
                    <a:lumMod val="90000"/>
                    <a:lumOff val="10000"/>
                  </a:schemeClr>
                </a:solidFill>
                <a:effectLst/>
                <a:latin typeface="Univers LT Std 47 Cn Lt" pitchFamily="34" charset="0"/>
              </a:rPr>
              <a:t>„Gehört jemand </a:t>
            </a:r>
            <a:r>
              <a:rPr lang="de-CH" altLang="de-DE" sz="3600" dirty="0">
                <a:solidFill>
                  <a:schemeClr val="bg2">
                    <a:lumMod val="90000"/>
                    <a:lumOff val="10000"/>
                  </a:schemeClr>
                </a:solidFill>
                <a:effectLst/>
                <a:latin typeface="Univers LT Std 47 Cn Lt" pitchFamily="34" charset="0"/>
              </a:rPr>
              <a:t>zu </a:t>
            </a:r>
            <a:r>
              <a:rPr lang="de-CH" altLang="de-DE" sz="3600" dirty="0" smtClean="0">
                <a:solidFill>
                  <a:schemeClr val="bg2">
                    <a:lumMod val="90000"/>
                    <a:lumOff val="10000"/>
                  </a:schemeClr>
                </a:solidFill>
                <a:effectLst/>
                <a:latin typeface="Univers LT Std 47 Cn Lt" pitchFamily="34" charset="0"/>
              </a:rPr>
              <a:t>Christus, </a:t>
            </a:r>
            <a:r>
              <a:rPr lang="de-CH" altLang="de-DE" sz="3600" dirty="0">
                <a:solidFill>
                  <a:schemeClr val="bg2">
                    <a:lumMod val="90000"/>
                    <a:lumOff val="10000"/>
                  </a:schemeClr>
                </a:solidFill>
                <a:effectLst/>
                <a:latin typeface="Univers LT Std 47 Cn Lt" pitchFamily="34" charset="0"/>
              </a:rPr>
              <a:t>ist er eine neue Schöpfung. Das Alte </a:t>
            </a:r>
            <a:r>
              <a:rPr lang="de-CH" altLang="de-DE" sz="3600">
                <a:solidFill>
                  <a:schemeClr val="bg2">
                    <a:lumMod val="90000"/>
                    <a:lumOff val="10000"/>
                  </a:schemeClr>
                </a:solidFill>
                <a:effectLst/>
                <a:latin typeface="Univers LT Std 47 Cn Lt" pitchFamily="34" charset="0"/>
              </a:rPr>
              <a:t>ist </a:t>
            </a:r>
            <a:r>
              <a:rPr lang="de-CH" altLang="de-DE" sz="3600" smtClean="0">
                <a:solidFill>
                  <a:schemeClr val="bg2">
                    <a:lumMod val="90000"/>
                    <a:lumOff val="10000"/>
                  </a:schemeClr>
                </a:solidFill>
                <a:effectLst/>
                <a:latin typeface="Univers LT Std 47 Cn Lt" pitchFamily="34" charset="0"/>
              </a:rPr>
              <a:t>vergangen;</a:t>
            </a:r>
            <a:br>
              <a:rPr lang="de-CH" altLang="de-DE" sz="3600" smtClean="0">
                <a:solidFill>
                  <a:schemeClr val="bg2">
                    <a:lumMod val="90000"/>
                    <a:lumOff val="10000"/>
                  </a:schemeClr>
                </a:solidFill>
                <a:effectLst/>
                <a:latin typeface="Univers LT Std 47 Cn Lt" pitchFamily="34" charset="0"/>
              </a:rPr>
            </a:br>
            <a:r>
              <a:rPr lang="de-CH" altLang="de-DE" sz="3600" smtClean="0">
                <a:solidFill>
                  <a:schemeClr val="bg2">
                    <a:lumMod val="90000"/>
                    <a:lumOff val="10000"/>
                  </a:schemeClr>
                </a:solidFill>
                <a:effectLst/>
                <a:latin typeface="Univers LT Std 47 Cn Lt" pitchFamily="34" charset="0"/>
              </a:rPr>
              <a:t>etwas </a:t>
            </a:r>
            <a:r>
              <a:rPr lang="de-CH" altLang="de-DE" sz="3600" dirty="0">
                <a:solidFill>
                  <a:schemeClr val="bg2">
                    <a:lumMod val="90000"/>
                    <a:lumOff val="10000"/>
                  </a:schemeClr>
                </a:solidFill>
                <a:effectLst/>
                <a:latin typeface="Univers LT Std 47 Cn Lt" pitchFamily="34" charset="0"/>
              </a:rPr>
              <a:t>ganz Neues hat begonnen!“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89617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Römer-Brief 10,9-10</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84688"/>
            <a:ext cx="7488832"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„Wenn du mit deinem Mund </a:t>
            </a:r>
            <a:r>
              <a:rPr lang="de-CH" altLang="de-DE" sz="3600" dirty="0" smtClean="0">
                <a:solidFill>
                  <a:schemeClr val="bg2">
                    <a:lumMod val="90000"/>
                    <a:lumOff val="10000"/>
                  </a:schemeClr>
                </a:solidFill>
                <a:effectLst/>
                <a:latin typeface="Univers LT Std 47 Cn Lt" pitchFamily="34" charset="0"/>
              </a:rPr>
              <a:t>bekennst,</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dass </a:t>
            </a:r>
            <a:r>
              <a:rPr lang="de-CH" altLang="de-DE" sz="3600" dirty="0">
                <a:solidFill>
                  <a:schemeClr val="bg2">
                    <a:lumMod val="90000"/>
                    <a:lumOff val="10000"/>
                  </a:schemeClr>
                </a:solidFill>
                <a:effectLst/>
                <a:latin typeface="Univers LT Std 47 Cn Lt" pitchFamily="34" charset="0"/>
              </a:rPr>
              <a:t>Jesus der Herr ist, und mit deinem Herzen glaubst, dass Gott ihn von den Toten auferweckt hat, wirst du gerettet werden. Denn man wird für gerecht erklärt, wenn man mit dem Herzen glaubt.“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427096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4624"/>
            <a:ext cx="7488832"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„Wegen all dem kann ich nicht </a:t>
            </a:r>
            <a:r>
              <a:rPr lang="de-CH" altLang="de-DE" sz="3600" dirty="0" smtClean="0">
                <a:solidFill>
                  <a:schemeClr val="bg2">
                    <a:lumMod val="90000"/>
                    <a:lumOff val="10000"/>
                  </a:schemeClr>
                </a:solidFill>
                <a:effectLst/>
                <a:latin typeface="Univers LT Std 47 Cn Lt" pitchFamily="34" charset="0"/>
              </a:rPr>
              <a:t>anders,</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als </a:t>
            </a:r>
            <a:r>
              <a:rPr lang="de-CH" altLang="de-DE" sz="3600" dirty="0">
                <a:solidFill>
                  <a:schemeClr val="bg2">
                    <a:lumMod val="90000"/>
                    <a:lumOff val="10000"/>
                  </a:schemeClr>
                </a:solidFill>
                <a:effectLst/>
                <a:latin typeface="Univers LT Std 47 Cn Lt" pitchFamily="34" charset="0"/>
              </a:rPr>
              <a:t>Gott immer wieder für euch zu danken. Jedes Mal, wenn ich bete, denke </a:t>
            </a:r>
            <a:r>
              <a:rPr lang="de-CH" altLang="de-DE" sz="3600" dirty="0" smtClean="0">
                <a:solidFill>
                  <a:schemeClr val="bg2">
                    <a:lumMod val="90000"/>
                    <a:lumOff val="10000"/>
                  </a:schemeClr>
                </a:solidFill>
                <a:effectLst/>
                <a:latin typeface="Univers LT Std 47 Cn Lt" pitchFamily="34" charset="0"/>
              </a:rPr>
              <a:t>ich</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auch </a:t>
            </a:r>
            <a:r>
              <a:rPr lang="de-CH" altLang="de-DE" sz="3600" dirty="0">
                <a:solidFill>
                  <a:schemeClr val="bg2">
                    <a:lumMod val="90000"/>
                    <a:lumOff val="10000"/>
                  </a:schemeClr>
                </a:solidFill>
                <a:effectLst/>
                <a:latin typeface="Univers LT Std 47 Cn Lt" pitchFamily="34" charset="0"/>
              </a:rPr>
              <a:t>an euch.“</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572480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00834"/>
            <a:ext cx="8712968" cy="707886"/>
          </a:xfrm>
        </p:spPr>
        <p:txBody>
          <a:bodyPr wrap="square">
            <a:spAutoFit/>
          </a:bodyPr>
          <a:lstStyle/>
          <a:p>
            <a:pPr algn="l"/>
            <a:r>
              <a:rPr lang="de-DE" altLang="de-DE" sz="4000" dirty="0" smtClean="0">
                <a:solidFill>
                  <a:schemeClr val="bg2">
                    <a:lumMod val="90000"/>
                    <a:lumOff val="10000"/>
                  </a:schemeClr>
                </a:solidFill>
                <a:effectLst/>
                <a:latin typeface="Univers LT Std 47 Cn Lt" pitchFamily="34" charset="0"/>
              </a:rPr>
              <a:t>II. </a:t>
            </a:r>
            <a:r>
              <a:rPr lang="de-CH" altLang="de-DE" sz="4000" dirty="0">
                <a:solidFill>
                  <a:schemeClr val="bg2">
                    <a:lumMod val="90000"/>
                    <a:lumOff val="10000"/>
                  </a:schemeClr>
                </a:solidFill>
                <a:effectLst/>
                <a:latin typeface="Univers LT Std 47 Cn Lt" pitchFamily="34" charset="0"/>
              </a:rPr>
              <a:t>Lernt Gott besser kennen</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429309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4,14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4624"/>
            <a:ext cx="8856984" cy="3970318"/>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„Wir sollen keine unmündigen Kinder sein; wir dürfen uns nicht mehr durch jede beliebige Lehre vom Kurs abbringen lassen wie ein Schiff, das von Wind und Wellen hin und her geworfen wird, und dürfen nicht mehr auf die Täuschungsmanöver betrügerischer Menschen hereinfallen, die uns mit ihrem falschen Spiel in die Irre führen wollen.“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288595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1,17</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2622"/>
            <a:ext cx="7488832" cy="2862322"/>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bete darum, dass Gott – der Gott unseres Herrn Jesus Christus, der Vater, dem alle Macht und Herrlichkeit gehört – euch den Geist der Weisheit und der Offenbarung gibt.“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97101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Jeremia 8,9</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2564"/>
            <a:ext cx="6480720"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„Die Weisen müssen zuschanden, erschreckt und gefangen werden; denn was können sie Weises lehren, wenn sie des Herrn Wort verwerfen?“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1038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2,46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96307"/>
            <a:ext cx="6048672" cy="1754326"/>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„Ihre Zusammenkünfte waren von überschwänglicher Freude und aufrichtiger Herzlichkeit geprägt.“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102280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1,17</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260648"/>
            <a:ext cx="6480720" cy="1200329"/>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bete, damit ihr Gott immer besser kennen lernt.“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448211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2.Timotheus-Brief 1,12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6480720" cy="2862322"/>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„Trotz der Schande, die mit meinem Glauben verbunden ist, verliere ich nicht den Mut, denn ich kenne den, auf den ich mein Vertrauen gesetzt habe.“</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165172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8712968" cy="707886"/>
          </a:xfrm>
        </p:spPr>
        <p:txBody>
          <a:bodyPr wrap="square">
            <a:spAutoFit/>
          </a:bodyPr>
          <a:lstStyle/>
          <a:p>
            <a:pPr algn="l"/>
            <a:r>
              <a:rPr lang="de-DE" altLang="de-DE" sz="4000" dirty="0" smtClean="0">
                <a:solidFill>
                  <a:schemeClr val="bg2">
                    <a:lumMod val="90000"/>
                    <a:lumOff val="10000"/>
                  </a:schemeClr>
                </a:solidFill>
                <a:effectLst/>
                <a:latin typeface="Univers LT Std 47 Cn Lt" pitchFamily="34" charset="0"/>
              </a:rPr>
              <a:t>III</a:t>
            </a:r>
            <a:r>
              <a:rPr lang="de-DE" altLang="de-DE" sz="4000" dirty="0">
                <a:solidFill>
                  <a:schemeClr val="bg2">
                    <a:lumMod val="90000"/>
                    <a:lumOff val="10000"/>
                  </a:schemeClr>
                </a:solidFill>
                <a:effectLst/>
                <a:latin typeface="Univers LT Std 47 Cn Lt" pitchFamily="34" charset="0"/>
              </a:rPr>
              <a:t>. </a:t>
            </a:r>
            <a:r>
              <a:rPr lang="de-CH" altLang="de-DE" sz="4000" dirty="0">
                <a:solidFill>
                  <a:schemeClr val="bg2">
                    <a:lumMod val="90000"/>
                    <a:lumOff val="10000"/>
                  </a:schemeClr>
                </a:solidFill>
                <a:effectLst/>
                <a:latin typeface="Univers LT Std 47 Cn Lt" pitchFamily="34" charset="0"/>
              </a:rPr>
              <a:t>Erkennt den Inhalt eurer Hoffnung</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253254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1,18</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2862322"/>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„Gott öffne euch die Augen des Herzens, damit ihr erkennt, was für eine Hoffnung Gott euch gegeben hat, als er euch berief, was für ein reiches und wunderbares Erbe er für die bereithält, die zu seinem heiligen Volk gehören.“ </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845900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8904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Johannes-Evangelium 14,2-3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5496" y="44624"/>
            <a:ext cx="8712968" cy="3970318"/>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„Im Haus meines Vaters gibt es viele Wohnungen. Wenn es nicht so wäre, hätte ich dann etwa zu euch gesagt, dass ich dorthin gehe, um einen Platz für euch vorzubereiten? Und wenn ich einen Platz für euch vorbereitet habe, werde ich wieder kommen und euch zu mir holen, damit </a:t>
            </a:r>
            <a:r>
              <a:rPr lang="de-CH" altLang="de-DE" sz="3600" dirty="0" smtClean="0">
                <a:solidFill>
                  <a:schemeClr val="bg2">
                    <a:lumMod val="90000"/>
                    <a:lumOff val="10000"/>
                  </a:schemeClr>
                </a:solidFill>
                <a:effectLst/>
                <a:latin typeface="Univers LT Std 47 Cn Lt" pitchFamily="34" charset="0"/>
              </a:rPr>
              <a:t>auch</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ihr </a:t>
            </a:r>
            <a:r>
              <a:rPr lang="de-CH" altLang="de-DE" sz="3600" dirty="0">
                <a:solidFill>
                  <a:schemeClr val="bg2">
                    <a:lumMod val="90000"/>
                    <a:lumOff val="10000"/>
                  </a:schemeClr>
                </a:solidFill>
                <a:effectLst/>
                <a:latin typeface="Univers LT Std 47 Cn Lt" pitchFamily="34" charset="0"/>
              </a:rPr>
              <a:t>dort seid, wo ich bin.“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401577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1700808"/>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Philipper-Brief 3,14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35496" y="260648"/>
            <a:ext cx="8712968" cy="646331"/>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„Der Teilhabe an der himmlischen Welt.“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054656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Kolosser-Brief 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2862322"/>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„Angespornt werdet ihr dabei von der Hoffnung auf das, was Gott im Himmel für euch bereithält. Davon habt ihr ja von Anfang an gehört – seit damals, als die Botschaft der </a:t>
            </a:r>
            <a:r>
              <a:rPr lang="de-CH" altLang="de-DE" sz="3600" dirty="0" smtClean="0">
                <a:solidFill>
                  <a:schemeClr val="bg2">
                    <a:lumMod val="90000"/>
                    <a:lumOff val="10000"/>
                  </a:schemeClr>
                </a:solidFill>
                <a:effectLst/>
                <a:latin typeface="Univers LT Std 47 Cn Lt" pitchFamily="34" charset="0"/>
              </a:rPr>
              <a:t>Wahrheit,</a:t>
            </a:r>
            <a:br>
              <a:rPr lang="de-CH" altLang="de-DE" sz="3600" dirty="0" smtClean="0">
                <a:solidFill>
                  <a:schemeClr val="bg2">
                    <a:lumMod val="90000"/>
                    <a:lumOff val="10000"/>
                  </a:schemeClr>
                </a:solidFill>
                <a:effectLst/>
                <a:latin typeface="Univers LT Std 47 Cn Lt" pitchFamily="34" charset="0"/>
              </a:rPr>
            </a:br>
            <a:r>
              <a:rPr lang="de-CH" altLang="de-DE" sz="3600" dirty="0" smtClean="0">
                <a:solidFill>
                  <a:schemeClr val="bg2">
                    <a:lumMod val="90000"/>
                    <a:lumOff val="10000"/>
                  </a:schemeClr>
                </a:solidFill>
                <a:effectLst/>
                <a:latin typeface="Univers LT Std 47 Cn Lt" pitchFamily="34" charset="0"/>
              </a:rPr>
              <a:t>das </a:t>
            </a:r>
            <a:r>
              <a:rPr lang="de-CH" altLang="de-DE" sz="3600" dirty="0">
                <a:solidFill>
                  <a:schemeClr val="bg2">
                    <a:lumMod val="90000"/>
                    <a:lumOff val="10000"/>
                  </a:schemeClr>
                </a:solidFill>
                <a:effectLst/>
                <a:latin typeface="Univers LT Std 47 Cn Lt" pitchFamily="34" charset="0"/>
              </a:rPr>
              <a:t>Evangelium, zu euch gekommen ist.“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127338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88756"/>
            <a:ext cx="8568952" cy="1107996"/>
          </a:xfrm>
        </p:spPr>
        <p:txBody>
          <a:bodyPr wrap="square">
            <a:spAutoFit/>
          </a:bodyPr>
          <a:lstStyle/>
          <a:p>
            <a:pPr algn="l"/>
            <a:r>
              <a:rPr lang="de-DE" altLang="de-DE" sz="6600" dirty="0" smtClean="0">
                <a:solidFill>
                  <a:schemeClr val="bg2">
                    <a:lumMod val="90000"/>
                    <a:lumOff val="10000"/>
                  </a:schemeClr>
                </a:solidFill>
                <a:effectLst/>
                <a:latin typeface="Univers LT Std 47 Cn Lt" pitchFamily="34" charset="0"/>
              </a:rPr>
              <a:t>Schlussgedanke</a:t>
            </a:r>
            <a:endParaRPr lang="de-DE" altLang="de-DE" sz="6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Kolosser-Brief 3,24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2564"/>
            <a:ext cx="8064896"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„Ihr könnt sicher sein, dass ihr von Gott einen Lohn bekommt – das Erbe, das er im Himmel für euch bereithält. Darum dient ihm, Christus, dem Herrn!“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971808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Philipper-Brief 4,4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7272808"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„Freut euch, was auch immer geschieht; freut euch darüber, dass ihr mit dem Herrn verbunden seid! Und noch einmal sage ich: Freut euch!“</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9634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83969" y="49848"/>
            <a:ext cx="8880519" cy="1938992"/>
          </a:xfrm>
        </p:spPr>
        <p:txBody>
          <a:bodyPr wrap="square">
            <a:spAutoFit/>
          </a:bodyPr>
          <a:lstStyle/>
          <a:p>
            <a:pPr algn="l"/>
            <a:r>
              <a:rPr lang="de-CH" altLang="de-DE" sz="6000" dirty="0" smtClean="0">
                <a:solidFill>
                  <a:schemeClr val="bg2">
                    <a:lumMod val="90000"/>
                    <a:lumOff val="10000"/>
                  </a:schemeClr>
                </a:solidFill>
                <a:effectLst/>
                <a:latin typeface="Univers LT Std 47 Cn Lt" pitchFamily="34" charset="0"/>
              </a:rPr>
              <a:t>Freue dich auf das bevorstehende Erbe</a:t>
            </a:r>
            <a:endParaRPr lang="de-DE" altLang="de-DE" sz="6000" dirty="0">
              <a:solidFill>
                <a:schemeClr val="bg2">
                  <a:lumMod val="90000"/>
                  <a:lumOff val="10000"/>
                </a:schemeClr>
              </a:solidFill>
              <a:effectLst/>
              <a:latin typeface="Univers LT Std 47 Cn Lt" pitchFamily="34" charset="0"/>
            </a:endParaRPr>
          </a:p>
        </p:txBody>
      </p:sp>
      <p:pic>
        <p:nvPicPr>
          <p:cNvPr id="1026" name="Picture 2" descr="C:\Users\jür\Desktop\Freude ohne En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844824"/>
            <a:ext cx="4784899" cy="495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5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6912768"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habe gehört, wie beständig euer Glaube an den Herrn Jesus ist und was für eine Liebe ihr allen entgegenbringt, die zu Gottes heiligem Volk gehören.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7489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6912768" cy="2308324"/>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Wegen all dem kann ich nicht anders, als Gott immer wieder für euch zu danken. Jedes Mal, wenn ich bete, denke ich auch an euch.</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217732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1,17</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84688"/>
            <a:ext cx="6912768"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Ich bete darum, dass Gott – der Gott unseres Herrn Jesus Christus, der Vater, dem alle Macht und Herrlichkeit gehört – euch den Geist der Weisheit und der Offenbarung gibt, damit ihr ihn immer besser kennen lernt.</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3754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1,18</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84688"/>
            <a:ext cx="7560840" cy="3416320"/>
          </a:xfrm>
        </p:spPr>
        <p:txBody>
          <a:bodyPr wrap="square">
            <a:spAutoFit/>
          </a:bodyPr>
          <a:lstStyle/>
          <a:p>
            <a:pPr algn="l"/>
            <a:r>
              <a:rPr lang="de-CH" altLang="de-DE" sz="3600" dirty="0">
                <a:solidFill>
                  <a:schemeClr val="bg2">
                    <a:lumMod val="90000"/>
                    <a:lumOff val="10000"/>
                  </a:schemeClr>
                </a:solidFill>
                <a:effectLst/>
                <a:latin typeface="Univers LT Std 47 Cn Lt" pitchFamily="34" charset="0"/>
              </a:rPr>
              <a:t>Er öffne euch die Augen des Herzens, damit ihr erkennt, was für eine Hoffnung Gott euch gegeben hat, als er euch berief, was für ein reiches und wunderbares Erbe er für die bereithält, die zu seinem heiligen Volk gehören.</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749965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88640"/>
            <a:ext cx="878497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I. </a:t>
            </a:r>
            <a:r>
              <a:rPr lang="de-CH" altLang="de-DE" sz="3600" dirty="0">
                <a:solidFill>
                  <a:schemeClr val="bg2">
                    <a:lumMod val="90000"/>
                    <a:lumOff val="10000"/>
                  </a:schemeClr>
                </a:solidFill>
                <a:effectLst/>
                <a:latin typeface="Univers LT Std 47 Cn Lt" pitchFamily="34" charset="0"/>
              </a:rPr>
              <a:t>Freude über die Früchte des Glaubens</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773</Words>
  <Application>Microsoft Office PowerPoint</Application>
  <PresentationFormat>Bildschirmpräsentation (4:3)</PresentationFormat>
  <Paragraphs>80</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Designvorlage 'Berggipfel'</vt:lpstr>
      <vt:lpstr>Freue dich auf das bevorstehende Erbe</vt:lpstr>
      <vt:lpstr>„Ihre Zusammenkünfte waren von überschwänglicher Freude und aufrichtiger Herzlichkeit geprägt.“</vt:lpstr>
      <vt:lpstr>„Freut euch, was auch immer geschieht; freut euch darüber, dass ihr mit dem Herrn verbunden seid! Und noch einmal sage ich: Freut euch!“</vt:lpstr>
      <vt:lpstr>Freue dich auf das bevorstehende Erbe</vt:lpstr>
      <vt:lpstr>Ich habe gehört, wie beständig euer Glaube an den Herrn Jesus ist und was für eine Liebe ihr allen entgegenbringt, die zu Gottes heiligem Volk gehören.</vt:lpstr>
      <vt:lpstr>Wegen all dem kann ich nicht anders, als Gott immer wieder für euch zu danken. Jedes Mal, wenn ich bete, denke ich auch an euch.</vt:lpstr>
      <vt:lpstr>Ich bete darum, dass Gott – der Gott unseres Herrn Jesus Christus, der Vater, dem alle Macht und Herrlichkeit gehört – euch den Geist der Weisheit und der Offenbarung gibt, damit ihr ihn immer besser kennen lernt.</vt:lpstr>
      <vt:lpstr>Er öffne euch die Augen des Herzens, damit ihr erkennt, was für eine Hoffnung Gott euch gegeben hat, als er euch berief, was für ein reiches und wunderbares Erbe er für die bereithält, die zu seinem heiligen Volk gehören.</vt:lpstr>
      <vt:lpstr>I. Freude über die Früchte des Glaubens</vt:lpstr>
      <vt:lpstr>„Ich habe gehört, wie beständig euer Glaube an den Herrn Jesus ist und was für eine Liebe ihr allen entgegenbringt, die zu Gottes heiligem Volk gehören.“</vt:lpstr>
      <vt:lpstr>„Das muss das Ziel aller Verkündigung sein – Liebe aus einem reinen Herzen, einem guten Gewissen und einem Glauben, der frei ist von jeder Heuchelei.“</vt:lpstr>
      <vt:lpstr>„Denn die Frucht, die der Geist Gottes hervorbringt, besteht in Liebe, Freude, Frieden, Geduld, Freundlichkeit, Güte, Treue, Rücksichtnahme und Selbstbeherrschung.“</vt:lpstr>
      <vt:lpstr>„Gehört jemand zu Christus, ist er eine neue Schöpfung. Das Alte ist vergangen; etwas ganz Neues hat begonnen!“</vt:lpstr>
      <vt:lpstr>„Wenn du mit deinem Mund bekennst, dass Jesus der Herr ist, und mit deinem Herzen glaubst, dass Gott ihn von den Toten auferweckt hat, wirst du gerettet werden. Denn man wird für gerecht erklärt, wenn man mit dem Herzen glaubt.“</vt:lpstr>
      <vt:lpstr>„Wegen all dem kann ich nicht anders, als Gott immer wieder für euch zu danken. Jedes Mal, wenn ich bete, denke ich auch an euch.“</vt:lpstr>
      <vt:lpstr>II. Lernt Gott besser kennen</vt:lpstr>
      <vt:lpstr>„Wir sollen keine unmündigen Kinder sein; wir dürfen uns nicht mehr durch jede beliebige Lehre vom Kurs abbringen lassen wie ein Schiff, das von Wind und Wellen hin und her geworfen wird, und dürfen nicht mehr auf die Täuschungsmanöver betrügerischer Menschen hereinfallen, die uns mit ihrem falschen Spiel in die Irre führen wollen.“</vt:lpstr>
      <vt:lpstr>„Ich bete darum, dass Gott – der Gott unseres Herrn Jesus Christus, der Vater, dem alle Macht und Herrlichkeit gehört – euch den Geist der Weisheit und der Offenbarung gibt.“</vt:lpstr>
      <vt:lpstr>„Die Weisen müssen zuschanden, erschreckt und gefangen werden; denn was können sie Weises lehren, wenn sie des Herrn Wort verwerfen?“</vt:lpstr>
      <vt:lpstr>„Ich bete, damit ihr Gott immer besser kennen lernt.“</vt:lpstr>
      <vt:lpstr>„Trotz der Schande, die mit meinem Glauben verbunden ist, verliere ich nicht den Mut, denn ich kenne den, auf den ich mein Vertrauen gesetzt habe.“</vt:lpstr>
      <vt:lpstr>III. Erkennt den Inhalt eurer Hoffnung</vt:lpstr>
      <vt:lpstr>„Gott öffne euch die Augen des Herzens, damit ihr erkennt, was für eine Hoffnung Gott euch gegeben hat, als er euch berief, was für ein reiches und wunderbares Erbe er für die bereithält, die zu seinem heiligen Volk gehören.“ </vt:lpstr>
      <vt:lpstr>„Im Haus meines Vaters gibt es viele Wohnungen. Wenn es nicht so wäre, hätte ich dann etwa zu euch gesagt, dass ich dorthin gehe, um einen Platz für euch vorzubereiten? Und wenn ich einen Platz für euch vorbereitet habe, werde ich wieder kommen und euch zu mir holen, damit auch ihr dort seid, wo ich bin.“</vt:lpstr>
      <vt:lpstr>„Der Teilhabe an der himmlischen Welt.“</vt:lpstr>
      <vt:lpstr>„Angespornt werdet ihr dabei von der Hoffnung auf das, was Gott im Himmel für euch bereithält. Davon habt ihr ja von Anfang an gehört – seit damals, als die Botschaft der Wahrheit, das Evangelium, zu euch gekommen ist.“</vt:lpstr>
      <vt:lpstr>Schlussgedanke</vt:lpstr>
      <vt:lpstr>„Ihr könnt sicher sein, dass ihr von Gott einen Lohn bekommt – das Erbe, das er im Himmel für euch bereithält. Darum dient ihm, Christus, dem Herrn!“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Freude ohne Ende - Teil 1/6 - Freue dich auf das bevorstehende Erbe - Folien</dc:title>
  <dc:creator>Jürg Birnstiel</dc:creator>
  <cp:lastModifiedBy>Me</cp:lastModifiedBy>
  <cp:revision>555</cp:revision>
  <dcterms:created xsi:type="dcterms:W3CDTF">2013-11-12T15:20:47Z</dcterms:created>
  <dcterms:modified xsi:type="dcterms:W3CDTF">2016-09-13T09:16:27Z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