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32"/>
  </p:notesMasterIdLst>
  <p:handoutMasterIdLst>
    <p:handoutMasterId r:id="rId33"/>
  </p:handoutMasterIdLst>
  <p:sldIdLst>
    <p:sldId id="735" r:id="rId2"/>
    <p:sldId id="1031" r:id="rId3"/>
    <p:sldId id="1079" r:id="rId4"/>
    <p:sldId id="1080" r:id="rId5"/>
    <p:sldId id="1081" r:id="rId6"/>
    <p:sldId id="1077" r:id="rId7"/>
    <p:sldId id="1082" r:id="rId8"/>
    <p:sldId id="1083" r:id="rId9"/>
    <p:sldId id="1084" r:id="rId10"/>
    <p:sldId id="1085" r:id="rId11"/>
    <p:sldId id="1086" r:id="rId12"/>
    <p:sldId id="1087" r:id="rId13"/>
    <p:sldId id="1088" r:id="rId14"/>
    <p:sldId id="1089" r:id="rId15"/>
    <p:sldId id="1090" r:id="rId16"/>
    <p:sldId id="1091" r:id="rId17"/>
    <p:sldId id="1092" r:id="rId18"/>
    <p:sldId id="1093" r:id="rId19"/>
    <p:sldId id="962" r:id="rId20"/>
    <p:sldId id="1094" r:id="rId21"/>
    <p:sldId id="1095" r:id="rId22"/>
    <p:sldId id="1096" r:id="rId23"/>
    <p:sldId id="1097" r:id="rId24"/>
    <p:sldId id="1098" r:id="rId25"/>
    <p:sldId id="1100" r:id="rId26"/>
    <p:sldId id="1101" r:id="rId27"/>
    <p:sldId id="259" r:id="rId28"/>
    <p:sldId id="1099" r:id="rId29"/>
    <p:sldId id="1103" r:id="rId30"/>
    <p:sldId id="1102" r:id="rId31"/>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FF00"/>
    <a:srgbClr val="4B6473"/>
    <a:srgbClr val="4B96AA"/>
    <a:srgbClr val="B588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12" autoAdjust="0"/>
    <p:restoredTop sz="94698" autoAdjust="0"/>
  </p:normalViewPr>
  <p:slideViewPr>
    <p:cSldViewPr>
      <p:cViewPr>
        <p:scale>
          <a:sx n="130" d="100"/>
          <a:sy n="130" d="100"/>
        </p:scale>
        <p:origin x="-1074" y="-4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Click to edit Master text styles</a:t>
            </a:r>
          </a:p>
          <a:p>
            <a:pPr lvl="1"/>
            <a:r>
              <a:rPr lang="de-DE" altLang="de-DE"/>
              <a:t>Second level</a:t>
            </a:r>
          </a:p>
          <a:p>
            <a:pPr lvl="2"/>
            <a:r>
              <a:rPr lang="de-DE" altLang="de-DE"/>
              <a:t>Third level</a:t>
            </a:r>
          </a:p>
          <a:p>
            <a:pPr lvl="3"/>
            <a:r>
              <a:rPr lang="de-DE" altLang="de-DE"/>
              <a:t>Fourth level</a:t>
            </a:r>
          </a:p>
          <a:p>
            <a:pPr lvl="4"/>
            <a:r>
              <a:rPr lang="de-DE" altLang="de-DE"/>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9572180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24633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8305417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2928055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0649072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7108736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81179836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5880442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7531899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713397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97022507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05798035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84564805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16446795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29390033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45821750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9082893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22234881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5653381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18614008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5808072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0007210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3039318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1241296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5850455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0085687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9544747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6350" y="20638"/>
            <a:ext cx="9144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6242050" y="626903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1588" y="6034088"/>
            <a:ext cx="7845426"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627063" y="6021388"/>
            <a:ext cx="5684837"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457200" y="1447800"/>
            <a:ext cx="8229600" cy="1736725"/>
          </a:xfrm>
        </p:spPr>
        <p:txBody>
          <a:bodyPr/>
          <a:lstStyle>
            <a:lvl1pPr>
              <a:defRPr sz="5400"/>
            </a:lvl1pPr>
          </a:lstStyle>
          <a:p>
            <a:pPr lvl="0"/>
            <a:r>
              <a:rPr lang="de-DE" altLang="de-DE" noProof="0"/>
              <a:t>Titelmasterformat durch Klicken bearbeiten</a:t>
            </a:r>
          </a:p>
        </p:txBody>
      </p:sp>
      <p:sp>
        <p:nvSpPr>
          <p:cNvPr id="388120" name="Rectangle 24"/>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28600"/>
            <a:ext cx="2057400" cy="5867400"/>
          </a:xfrm>
        </p:spPr>
        <p:txBody>
          <a:bodyPr vert="eaVert"/>
          <a:lstStyle/>
          <a:p>
            <a:r>
              <a:rPr lang="de-DE"/>
              <a:t>Titelmasterformat durch Klicken bearbeiten</a:t>
            </a:r>
            <a:endParaRPr lang="de-CH"/>
          </a:p>
        </p:txBody>
      </p:sp>
      <p:sp>
        <p:nvSpPr>
          <p:cNvPr id="3" name="Vertikaler Textplatzhalter 2"/>
          <p:cNvSpPr>
            <a:spLocks noGrp="1"/>
          </p:cNvSpPr>
          <p:nvPr>
            <p:ph type="body" orient="vert" idx="1"/>
          </p:nvPr>
        </p:nvSpPr>
        <p:spPr>
          <a:xfrm>
            <a:off x="457200" y="228600"/>
            <a:ext cx="6019800" cy="58674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9144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6248400" y="626268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78486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627063" y="6021388"/>
            <a:ext cx="5684837"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387096" name="Rectangle 24"/>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387097" name="Rectangle 2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l="-6000" r="-6000"/>
          </a:stretch>
        </a:blipFill>
        <a:effectLst/>
      </p:bgPr>
    </p:bg>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6419" y="44624"/>
            <a:ext cx="8858067" cy="1938992"/>
          </a:xfrm>
        </p:spPr>
        <p:txBody>
          <a:bodyPr wrap="square">
            <a:spAutoFit/>
          </a:bodyPr>
          <a:lstStyle/>
          <a:p>
            <a:pPr algn="l"/>
            <a:r>
              <a:rPr lang="de-CH" altLang="de-DE" sz="6000" dirty="0">
                <a:solidFill>
                  <a:schemeClr val="bg1">
                    <a:lumMod val="50000"/>
                  </a:schemeClr>
                </a:solidFill>
                <a:effectLst/>
                <a:latin typeface="Univers LT Std 47 Cn Lt" pitchFamily="34" charset="0"/>
              </a:rPr>
              <a:t>Ehefrauen:</a:t>
            </a:r>
            <a:br>
              <a:rPr lang="de-CH" altLang="de-DE" sz="6000" dirty="0">
                <a:solidFill>
                  <a:schemeClr val="bg1">
                    <a:lumMod val="50000"/>
                  </a:schemeClr>
                </a:solidFill>
                <a:effectLst/>
                <a:latin typeface="Univers LT Std 47 Cn Lt" pitchFamily="34" charset="0"/>
              </a:rPr>
            </a:br>
            <a:r>
              <a:rPr lang="de-CH" altLang="de-DE" sz="6000" dirty="0">
                <a:solidFill>
                  <a:schemeClr val="bg1">
                    <a:lumMod val="50000"/>
                  </a:schemeClr>
                </a:solidFill>
                <a:effectLst/>
                <a:latin typeface="Univers LT Std 47 Cn Lt" pitchFamily="34" charset="0"/>
              </a:rPr>
              <a:t>orientiert euch an Jesus</a:t>
            </a:r>
            <a:endParaRPr lang="de-DE" altLang="de-DE" sz="6000" dirty="0">
              <a:solidFill>
                <a:schemeClr val="bg1">
                  <a:lumMod val="50000"/>
                </a:schemeClr>
              </a:solidFill>
              <a:effectLst/>
              <a:latin typeface="Univers LT Std 47 Cn Lt" pitchFamily="34" charset="0"/>
            </a:endParaRPr>
          </a:p>
        </p:txBody>
      </p:sp>
      <p:sp>
        <p:nvSpPr>
          <p:cNvPr id="409603" name="Rectangle 3"/>
          <p:cNvSpPr>
            <a:spLocks noGrp="1" noChangeArrowheads="1"/>
          </p:cNvSpPr>
          <p:nvPr>
            <p:ph type="subTitle" idx="1"/>
          </p:nvPr>
        </p:nvSpPr>
        <p:spPr>
          <a:xfrm>
            <a:off x="322444" y="5733256"/>
            <a:ext cx="8426019" cy="523220"/>
          </a:xfrm>
        </p:spPr>
        <p:txBody>
          <a:bodyPr wrap="square">
            <a:spAutoFit/>
          </a:bodyPr>
          <a:lstStyle/>
          <a:p>
            <a:pPr algn="r"/>
            <a:r>
              <a:rPr lang="de-DE" altLang="de-DE" sz="2800" dirty="0">
                <a:effectLst/>
                <a:latin typeface="Univers LT Std 47 Cn Lt" pitchFamily="34" charset="0"/>
              </a:rPr>
              <a:t>Serie: </a:t>
            </a:r>
            <a:r>
              <a:rPr lang="de-CH" altLang="de-DE" sz="2800" dirty="0">
                <a:effectLst/>
                <a:latin typeface="Univers LT Std 47 Cn Lt" pitchFamily="34" charset="0"/>
              </a:rPr>
              <a:t>Göttliche Anweisungen für gelingende </a:t>
            </a:r>
            <a:r>
              <a:rPr lang="de-CH" altLang="de-DE" sz="2800">
                <a:effectLst/>
                <a:latin typeface="Univers LT Std 47 Cn Lt" pitchFamily="34" charset="0"/>
              </a:rPr>
              <a:t>Beziehungen (2/7</a:t>
            </a:r>
            <a:r>
              <a:rPr lang="de-CH" altLang="de-DE" sz="2800" dirty="0">
                <a:effectLst/>
                <a:latin typeface="Univers LT Std 47 Cn Lt" pitchFamily="34" charset="0"/>
              </a:rPr>
              <a:t>)</a:t>
            </a:r>
            <a:endParaRPr lang="de-DE" altLang="de-DE" sz="2800" dirty="0">
              <a:effectLst/>
              <a:latin typeface="Univers LT Std 47 Cn Lt" pitchFamily="34" charset="0"/>
            </a:endParaRPr>
          </a:p>
        </p:txBody>
      </p:sp>
      <p:sp>
        <p:nvSpPr>
          <p:cNvPr id="4" name="Rectangle 3"/>
          <p:cNvSpPr txBox="1">
            <a:spLocks noChangeArrowheads="1"/>
          </p:cNvSpPr>
          <p:nvPr/>
        </p:nvSpPr>
        <p:spPr bwMode="auto">
          <a:xfrm>
            <a:off x="3663746" y="4941168"/>
            <a:ext cx="508471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800" kern="0" dirty="0">
                <a:effectLst/>
                <a:latin typeface="Univers LT Std 47 Cn Lt" pitchFamily="34" charset="0"/>
              </a:rPr>
              <a:t>Epheser-Brief 5,22-24.33</a:t>
            </a:r>
          </a:p>
        </p:txBody>
      </p:sp>
    </p:spTree>
    <p:extLst>
      <p:ext uri="{BB962C8B-B14F-4D97-AF65-F5344CB8AC3E}">
        <p14:creationId xmlns:p14="http://schemas.microsoft.com/office/powerpoint/2010/main" val="27677307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04668" y="5013176"/>
            <a:ext cx="4176464" cy="400110"/>
          </a:xfrm>
        </p:spPr>
        <p:txBody>
          <a:bodyPr wrap="square">
            <a:spAutoFit/>
          </a:bodyPr>
          <a:lstStyle/>
          <a:p>
            <a:pPr algn="r"/>
            <a:r>
              <a:rPr lang="de-CH" altLang="de-DE" sz="2000" dirty="0">
                <a:effectLst/>
                <a:latin typeface="Univers LT Std 47 Cn Lt" pitchFamily="34" charset="0"/>
              </a:rPr>
              <a:t>1.Mose 3,16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6144" y="44624"/>
            <a:ext cx="9010352" cy="1569660"/>
          </a:xfrm>
          <a:ln>
            <a:noFill/>
          </a:ln>
        </p:spPr>
        <p:txBody>
          <a:bodyPr wrap="square">
            <a:spAutoFit/>
          </a:bodyPr>
          <a:lstStyle/>
          <a:p>
            <a:pPr algn="l"/>
            <a:r>
              <a:rPr lang="de-CH" altLang="de-DE" sz="4800" dirty="0">
                <a:solidFill>
                  <a:schemeClr val="bg1">
                    <a:lumMod val="50000"/>
                  </a:schemeClr>
                </a:solidFill>
                <a:effectLst/>
                <a:latin typeface="Univers LT Std 47 Cn Lt" pitchFamily="34" charset="0"/>
              </a:rPr>
              <a:t>„Du hast </a:t>
            </a:r>
            <a:r>
              <a:rPr lang="de-CH" altLang="de-DE" sz="4800" dirty="0">
                <a:ln w="6350">
                  <a:solidFill>
                    <a:srgbClr val="002060"/>
                  </a:solidFill>
                </a:ln>
                <a:solidFill>
                  <a:srgbClr val="C00000"/>
                </a:solidFill>
                <a:effectLst/>
                <a:latin typeface="Univers LT Std 47 Cn Lt" pitchFamily="34" charset="0"/>
              </a:rPr>
              <a:t>Verlangen</a:t>
            </a:r>
            <a:r>
              <a:rPr lang="de-CH" altLang="de-DE" sz="4800" dirty="0">
                <a:solidFill>
                  <a:schemeClr val="bg1">
                    <a:lumMod val="50000"/>
                  </a:schemeClr>
                </a:solidFill>
                <a:effectLst/>
                <a:latin typeface="Univers LT Std 47 Cn Lt" pitchFamily="34" charset="0"/>
              </a:rPr>
              <a:t> nach deinem Mann; er aber wird über dich </a:t>
            </a:r>
            <a:r>
              <a:rPr lang="de-CH" altLang="de-DE" sz="4800" dirty="0">
                <a:ln w="6350">
                  <a:solidFill>
                    <a:srgbClr val="002060"/>
                  </a:solidFill>
                </a:ln>
                <a:solidFill>
                  <a:srgbClr val="C00000"/>
                </a:solidFill>
                <a:effectLst/>
                <a:latin typeface="Univers LT Std 47 Cn Lt" pitchFamily="34" charset="0"/>
              </a:rPr>
              <a:t>herrschen</a:t>
            </a:r>
            <a:r>
              <a:rPr lang="de-CH" altLang="de-DE" sz="4800" dirty="0">
                <a:solidFill>
                  <a:schemeClr val="bg1">
                    <a:lumMod val="50000"/>
                  </a:schemeClr>
                </a:solidFill>
                <a:effectLst/>
                <a:latin typeface="Univers LT Std 47 Cn Lt" pitchFamily="34" charset="0"/>
              </a:rPr>
              <a:t>.“</a:t>
            </a:r>
            <a:endParaRPr lang="de-DE" altLang="de-DE" sz="4800"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1206271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04668" y="5013176"/>
            <a:ext cx="4176464" cy="400110"/>
          </a:xfrm>
        </p:spPr>
        <p:txBody>
          <a:bodyPr wrap="square">
            <a:spAutoFit/>
          </a:bodyPr>
          <a:lstStyle/>
          <a:p>
            <a:pPr algn="r"/>
            <a:r>
              <a:rPr lang="de-CH" altLang="de-DE" sz="2000" dirty="0">
                <a:effectLst/>
                <a:latin typeface="Univers LT Std 47 Cn Lt" pitchFamily="34" charset="0"/>
              </a:rPr>
              <a:t>1.Mose 4,7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24299"/>
            <a:ext cx="8640960" cy="2492990"/>
          </a:xfrm>
        </p:spPr>
        <p:txBody>
          <a:bodyPr wrap="square">
            <a:spAutoFit/>
          </a:bodyPr>
          <a:lstStyle/>
          <a:p>
            <a:pPr algn="l"/>
            <a:r>
              <a:rPr lang="de-CH" altLang="de-DE" sz="3600" dirty="0">
                <a:solidFill>
                  <a:schemeClr val="bg1">
                    <a:lumMod val="50000"/>
                  </a:schemeClr>
                </a:solidFill>
                <a:effectLst/>
                <a:latin typeface="Univers LT Std 47 Cn Lt" pitchFamily="34" charset="0"/>
              </a:rPr>
              <a:t>„Wenn du fromm bist, so kannst du frei den Blick erheben. Bist du aber nicht fromm, so lauert die Sünde vor der Tür, und nach dir hat sie </a:t>
            </a:r>
            <a:r>
              <a:rPr lang="de-CH" altLang="de-DE" sz="4800" dirty="0">
                <a:ln w="6350">
                  <a:solidFill>
                    <a:srgbClr val="002060"/>
                  </a:solidFill>
                </a:ln>
                <a:solidFill>
                  <a:srgbClr val="C00000"/>
                </a:solidFill>
                <a:effectLst/>
                <a:latin typeface="Univers LT Std 47 Cn Lt" pitchFamily="34" charset="0"/>
              </a:rPr>
              <a:t>Verlangen</a:t>
            </a:r>
            <a:r>
              <a:rPr lang="de-CH" altLang="de-DE" sz="3600" dirty="0">
                <a:solidFill>
                  <a:schemeClr val="bg1">
                    <a:lumMod val="50000"/>
                  </a:schemeClr>
                </a:solidFill>
                <a:effectLst/>
                <a:latin typeface="Univers LT Std 47 Cn Lt" pitchFamily="34" charset="0"/>
              </a:rPr>
              <a:t>; du aber </a:t>
            </a:r>
            <a:r>
              <a:rPr lang="de-CH" altLang="de-DE" sz="4800" dirty="0">
                <a:ln w="6350">
                  <a:solidFill>
                    <a:srgbClr val="002060"/>
                  </a:solidFill>
                </a:ln>
                <a:solidFill>
                  <a:srgbClr val="C00000"/>
                </a:solidFill>
                <a:effectLst/>
                <a:latin typeface="Univers LT Std 47 Cn Lt" pitchFamily="34" charset="0"/>
              </a:rPr>
              <a:t>herrsche</a:t>
            </a:r>
            <a:r>
              <a:rPr lang="de-CH" altLang="de-DE" sz="3600" dirty="0">
                <a:solidFill>
                  <a:schemeClr val="bg1">
                    <a:lumMod val="50000"/>
                  </a:schemeClr>
                </a:solidFill>
                <a:effectLst/>
                <a:latin typeface="Univers LT Std 47 Cn Lt" pitchFamily="34" charset="0"/>
              </a:rPr>
              <a:t> über sie.“</a:t>
            </a:r>
            <a:endParaRPr lang="de-DE" altLang="de-DE" sz="3600"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25577175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04668" y="5013176"/>
            <a:ext cx="4176464" cy="400110"/>
          </a:xfrm>
        </p:spPr>
        <p:txBody>
          <a:bodyPr wrap="square">
            <a:spAutoFit/>
          </a:bodyPr>
          <a:lstStyle/>
          <a:p>
            <a:pPr algn="r"/>
            <a:r>
              <a:rPr lang="de-CH" altLang="de-DE" sz="2000" dirty="0">
                <a:effectLst/>
                <a:latin typeface="Univers LT Std 47 Cn Lt" pitchFamily="34" charset="0"/>
              </a:rPr>
              <a:t>1.Mose 3,16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6144" y="44624"/>
            <a:ext cx="9010352" cy="1569660"/>
          </a:xfrm>
        </p:spPr>
        <p:txBody>
          <a:bodyPr wrap="square">
            <a:spAutoFit/>
          </a:bodyPr>
          <a:lstStyle/>
          <a:p>
            <a:pPr algn="l"/>
            <a:r>
              <a:rPr lang="de-CH" altLang="de-DE" sz="4800" dirty="0">
                <a:solidFill>
                  <a:schemeClr val="bg1">
                    <a:lumMod val="50000"/>
                  </a:schemeClr>
                </a:solidFill>
                <a:effectLst/>
                <a:latin typeface="Univers LT Std 47 Cn Lt" pitchFamily="34" charset="0"/>
              </a:rPr>
              <a:t>„Du hast Verlangen nach deinem Mann; er aber wird über dich herrschen.“</a:t>
            </a:r>
            <a:endParaRPr lang="de-DE" altLang="de-DE" sz="4800"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28583543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04668" y="5013176"/>
            <a:ext cx="4176464" cy="400110"/>
          </a:xfrm>
        </p:spPr>
        <p:txBody>
          <a:bodyPr wrap="square">
            <a:spAutoFit/>
          </a:bodyPr>
          <a:lstStyle/>
          <a:p>
            <a:pPr algn="r"/>
            <a:r>
              <a:rPr lang="de-CH" altLang="de-DE" sz="2000" dirty="0">
                <a:effectLst/>
                <a:latin typeface="Univers LT Std 47 Cn Lt" pitchFamily="34" charset="0"/>
              </a:rPr>
              <a:t>Kolosser-Brief 3,18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66824" y="116632"/>
            <a:ext cx="9010352" cy="2308324"/>
          </a:xfrm>
        </p:spPr>
        <p:txBody>
          <a:bodyPr wrap="square">
            <a:spAutoFit/>
          </a:bodyPr>
          <a:lstStyle/>
          <a:p>
            <a:pPr algn="l"/>
            <a:r>
              <a:rPr lang="de-CH" altLang="de-DE" sz="4800" dirty="0">
                <a:solidFill>
                  <a:schemeClr val="bg1">
                    <a:lumMod val="50000"/>
                  </a:schemeClr>
                </a:solidFill>
                <a:effectLst/>
                <a:latin typeface="Univers LT Std 47 Cn Lt" pitchFamily="34" charset="0"/>
              </a:rPr>
              <a:t>„Ihr Frauen, ordnet euch euren Männern unter; so ist es für Frauen angemessen, die sich zum Herrn bekennen.“</a:t>
            </a:r>
            <a:endParaRPr lang="de-DE" altLang="de-DE" sz="4800"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27782352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04668" y="5013176"/>
            <a:ext cx="4176464" cy="400110"/>
          </a:xfrm>
        </p:spPr>
        <p:txBody>
          <a:bodyPr wrap="square">
            <a:spAutoFit/>
          </a:bodyPr>
          <a:lstStyle/>
          <a:p>
            <a:pPr algn="r"/>
            <a:r>
              <a:rPr lang="de-CH" altLang="de-DE" sz="2000" dirty="0">
                <a:effectLst/>
                <a:latin typeface="Univers LT Std 47 Cn Lt" pitchFamily="34" charset="0"/>
              </a:rPr>
              <a:t>1.Timotheus-Brief 6,1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928992" cy="1754326"/>
          </a:xfrm>
        </p:spPr>
        <p:txBody>
          <a:bodyPr wrap="square">
            <a:spAutoFit/>
          </a:bodyPr>
          <a:lstStyle/>
          <a:p>
            <a:pPr algn="l"/>
            <a:r>
              <a:rPr lang="de-CH" altLang="de-DE" sz="3600" dirty="0">
                <a:solidFill>
                  <a:schemeClr val="bg1">
                    <a:lumMod val="50000"/>
                  </a:schemeClr>
                </a:solidFill>
                <a:effectLst/>
                <a:latin typeface="Univers LT Std 47 Cn Lt" pitchFamily="34" charset="0"/>
              </a:rPr>
              <a:t>„Alle, die als Sklaven unter dem Joch sind, sollen ihre Herren aller Ehre wert halten, damit nicht gegen den Namen Gottes und die Lehre gelästert werde.“</a:t>
            </a:r>
            <a:endParaRPr lang="de-DE" altLang="de-DE" sz="3600"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39706926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04668" y="5013176"/>
            <a:ext cx="4176464" cy="400110"/>
          </a:xfrm>
        </p:spPr>
        <p:txBody>
          <a:bodyPr wrap="square">
            <a:spAutoFit/>
          </a:bodyPr>
          <a:lstStyle/>
          <a:p>
            <a:pPr algn="r"/>
            <a:r>
              <a:rPr lang="de-CH" altLang="de-DE" sz="2000" dirty="0">
                <a:effectLst/>
                <a:latin typeface="Univers LT Std 47 Cn Lt" pitchFamily="34" charset="0"/>
              </a:rPr>
              <a:t>1.Petrus-Brief 3,1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44624"/>
            <a:ext cx="8712968" cy="2862322"/>
          </a:xfrm>
        </p:spPr>
        <p:txBody>
          <a:bodyPr wrap="square">
            <a:spAutoFit/>
          </a:bodyPr>
          <a:lstStyle/>
          <a:p>
            <a:pPr algn="l"/>
            <a:r>
              <a:rPr lang="de-CH" altLang="de-DE" sz="3600" dirty="0">
                <a:solidFill>
                  <a:schemeClr val="bg1">
                    <a:lumMod val="50000"/>
                  </a:schemeClr>
                </a:solidFill>
                <a:effectLst/>
                <a:latin typeface="Univers LT Std 47 Cn Lt" pitchFamily="34" charset="0"/>
              </a:rPr>
              <a:t>„Ihr Frauen sollt euch euren Männern unterordnen, damit auch die, die nicht an das Wort glauben, durch den Wandel ihrer Frauen ohne Worte gewonnen werden, wenn sie ansehen, wie ehrfürchtig und rein ihr lebt.“</a:t>
            </a:r>
            <a:endParaRPr lang="de-DE" altLang="de-DE" sz="3600"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37733547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04668" y="5013176"/>
            <a:ext cx="4176464" cy="400110"/>
          </a:xfrm>
        </p:spPr>
        <p:txBody>
          <a:bodyPr wrap="square">
            <a:spAutoFit/>
          </a:bodyPr>
          <a:lstStyle/>
          <a:p>
            <a:pPr algn="r"/>
            <a:r>
              <a:rPr lang="de-CH" altLang="de-DE" sz="2000" dirty="0">
                <a:effectLst/>
                <a:latin typeface="Univers LT Std 47 Cn Lt" pitchFamily="34" charset="0"/>
              </a:rPr>
              <a:t>1.Korinther-Brief 7,4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98152" y="44624"/>
            <a:ext cx="9010352" cy="1569660"/>
          </a:xfrm>
        </p:spPr>
        <p:txBody>
          <a:bodyPr wrap="square">
            <a:spAutoFit/>
          </a:bodyPr>
          <a:lstStyle/>
          <a:p>
            <a:pPr algn="l"/>
            <a:r>
              <a:rPr lang="de-CH" altLang="de-DE" sz="4800" dirty="0">
                <a:solidFill>
                  <a:schemeClr val="bg1">
                    <a:lumMod val="50000"/>
                  </a:schemeClr>
                </a:solidFill>
                <a:effectLst/>
                <a:latin typeface="Univers LT Std 47 Cn Lt" pitchFamily="34" charset="0"/>
              </a:rPr>
              <a:t>„Die Frau verfügt nicht über ihren Körper, sondern der Mann.“</a:t>
            </a:r>
            <a:endParaRPr lang="de-DE" altLang="de-DE" sz="4800"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4788333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04668" y="5013176"/>
            <a:ext cx="4176464" cy="400110"/>
          </a:xfrm>
        </p:spPr>
        <p:txBody>
          <a:bodyPr wrap="square">
            <a:spAutoFit/>
          </a:bodyPr>
          <a:lstStyle/>
          <a:p>
            <a:pPr algn="r"/>
            <a:r>
              <a:rPr lang="de-CH" altLang="de-DE" sz="2000" dirty="0">
                <a:effectLst/>
                <a:latin typeface="Univers LT Std 47 Cn Lt" pitchFamily="34" charset="0"/>
              </a:rPr>
              <a:t>1.Korinther-Brief 7,4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66824" y="12934"/>
            <a:ext cx="9010352" cy="3046988"/>
          </a:xfrm>
        </p:spPr>
        <p:txBody>
          <a:bodyPr wrap="square">
            <a:spAutoFit/>
          </a:bodyPr>
          <a:lstStyle/>
          <a:p>
            <a:pPr algn="l"/>
            <a:r>
              <a:rPr lang="de-CH" altLang="de-DE" sz="4800" dirty="0">
                <a:solidFill>
                  <a:schemeClr val="bg1">
                    <a:lumMod val="50000"/>
                  </a:schemeClr>
                </a:solidFill>
                <a:effectLst/>
                <a:latin typeface="Univers LT Std 47 Cn Lt" pitchFamily="34" charset="0"/>
              </a:rPr>
              <a:t>„Die Frau verfügt nicht über ihren Körper, sondern der Mann; ebenso verfügt der Mann nicht über seinen Körper, sondern die Frau.“</a:t>
            </a:r>
            <a:endParaRPr lang="de-DE" altLang="de-DE" sz="4800"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16822916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04668" y="5013176"/>
            <a:ext cx="4176464" cy="400110"/>
          </a:xfrm>
        </p:spPr>
        <p:txBody>
          <a:bodyPr wrap="square">
            <a:spAutoFit/>
          </a:bodyPr>
          <a:lstStyle/>
          <a:p>
            <a:pPr algn="r"/>
            <a:r>
              <a:rPr lang="de-CH" altLang="de-DE" sz="2000" dirty="0">
                <a:effectLst/>
                <a:latin typeface="Univers LT Std 47 Cn Lt" pitchFamily="34" charset="0"/>
              </a:rPr>
              <a:t>1.Korinther-Brief 7,5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0160" y="116632"/>
            <a:ext cx="8074248" cy="2554545"/>
          </a:xfrm>
        </p:spPr>
        <p:txBody>
          <a:bodyPr wrap="square">
            <a:spAutoFit/>
          </a:bodyPr>
          <a:lstStyle/>
          <a:p>
            <a:pPr algn="l"/>
            <a:r>
              <a:rPr lang="de-CH" altLang="de-DE" sz="4000" dirty="0">
                <a:solidFill>
                  <a:schemeClr val="bg1">
                    <a:lumMod val="50000"/>
                  </a:schemeClr>
                </a:solidFill>
                <a:effectLst/>
                <a:latin typeface="Univers LT Std 47 Cn Lt" pitchFamily="34" charset="0"/>
              </a:rPr>
              <a:t>„Entzieht euch einander nicht – höchstens wenn ihr euch einig werdet, eine Zeit lang auf den ehelichen Verkehr zu verzichten, um euch dem Gebet zu widmen.“</a:t>
            </a:r>
            <a:endParaRPr lang="de-DE" altLang="de-DE" sz="4000"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24042669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9512" y="116632"/>
            <a:ext cx="8496944" cy="1754326"/>
          </a:xfrm>
        </p:spPr>
        <p:txBody>
          <a:bodyPr wrap="square">
            <a:spAutoFit/>
          </a:bodyPr>
          <a:lstStyle/>
          <a:p>
            <a:pPr algn="l"/>
            <a:r>
              <a:rPr lang="de-DE" altLang="de-DE" dirty="0">
                <a:solidFill>
                  <a:schemeClr val="bg1">
                    <a:lumMod val="50000"/>
                  </a:schemeClr>
                </a:solidFill>
                <a:effectLst/>
                <a:latin typeface="Univers LT Std 47 Cn Lt" pitchFamily="34" charset="0"/>
              </a:rPr>
              <a:t>II. </a:t>
            </a:r>
            <a:r>
              <a:rPr lang="de-CH" altLang="de-DE" dirty="0">
                <a:solidFill>
                  <a:schemeClr val="bg1">
                    <a:lumMod val="50000"/>
                  </a:schemeClr>
                </a:solidFill>
                <a:effectLst/>
                <a:latin typeface="Univers LT Std 47 Cn Lt" pitchFamily="34" charset="0"/>
              </a:rPr>
              <a:t>Inspiration (Einsicht) aus der vollkommenen Schöpfung</a:t>
            </a:r>
            <a:endParaRPr lang="de-DE" altLang="de-DE"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25920462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04668" y="5013176"/>
            <a:ext cx="4176464" cy="400110"/>
          </a:xfrm>
        </p:spPr>
        <p:txBody>
          <a:bodyPr wrap="square">
            <a:spAutoFit/>
          </a:bodyPr>
          <a:lstStyle/>
          <a:p>
            <a:pPr algn="r"/>
            <a:r>
              <a:rPr lang="de-CH" altLang="de-DE" sz="2000" dirty="0">
                <a:effectLst/>
                <a:latin typeface="Univers LT Std 47 Cn Lt" pitchFamily="34" charset="0"/>
              </a:rPr>
              <a:t>Epheser-Brief 5,22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98152" y="116632"/>
            <a:ext cx="8938344" cy="1569660"/>
          </a:xfrm>
        </p:spPr>
        <p:txBody>
          <a:bodyPr wrap="square">
            <a:spAutoFit/>
          </a:bodyPr>
          <a:lstStyle/>
          <a:p>
            <a:pPr algn="l"/>
            <a:r>
              <a:rPr lang="de-CH" altLang="de-DE" sz="4800" dirty="0">
                <a:solidFill>
                  <a:schemeClr val="bg1">
                    <a:lumMod val="50000"/>
                  </a:schemeClr>
                </a:solidFill>
                <a:effectLst/>
                <a:latin typeface="Univers LT Std 47 Cn Lt" pitchFamily="34" charset="0"/>
              </a:rPr>
              <a:t>„Ihr Frauen, ordnet euch den eigenen Männern unter wie dem Herrn.“</a:t>
            </a:r>
            <a:endParaRPr lang="de-DE" altLang="de-DE" sz="4800"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2760136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04668" y="5013176"/>
            <a:ext cx="4176464" cy="400110"/>
          </a:xfrm>
        </p:spPr>
        <p:txBody>
          <a:bodyPr wrap="square">
            <a:spAutoFit/>
          </a:bodyPr>
          <a:lstStyle/>
          <a:p>
            <a:pPr algn="r"/>
            <a:r>
              <a:rPr lang="de-CH" altLang="de-DE" sz="2000" dirty="0">
                <a:effectLst/>
                <a:latin typeface="Univers LT Std 47 Cn Lt" pitchFamily="34" charset="0"/>
              </a:rPr>
              <a:t>Epheser-Brief 5,23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66824" y="112564"/>
            <a:ext cx="9010352" cy="2308324"/>
          </a:xfrm>
        </p:spPr>
        <p:txBody>
          <a:bodyPr wrap="square">
            <a:spAutoFit/>
          </a:bodyPr>
          <a:lstStyle/>
          <a:p>
            <a:pPr algn="l"/>
            <a:r>
              <a:rPr lang="de-CH" altLang="de-DE" sz="4800" dirty="0">
                <a:solidFill>
                  <a:schemeClr val="bg1">
                    <a:lumMod val="50000"/>
                  </a:schemeClr>
                </a:solidFill>
                <a:effectLst/>
                <a:latin typeface="Univers LT Std 47 Cn Lt" pitchFamily="34" charset="0"/>
              </a:rPr>
              <a:t>„Der Mann ist das Haupt der Frau, wie auch Christus das Haupt der Gemeinde ist.“</a:t>
            </a:r>
            <a:endParaRPr lang="de-DE" altLang="de-DE" sz="4800"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318250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04668" y="5013176"/>
            <a:ext cx="4176464" cy="400110"/>
          </a:xfrm>
        </p:spPr>
        <p:txBody>
          <a:bodyPr wrap="square">
            <a:spAutoFit/>
          </a:bodyPr>
          <a:lstStyle/>
          <a:p>
            <a:pPr algn="r"/>
            <a:r>
              <a:rPr lang="de-CH" altLang="de-DE" sz="2000" dirty="0">
                <a:effectLst/>
                <a:latin typeface="Univers LT Std 47 Cn Lt" pitchFamily="34" charset="0"/>
              </a:rPr>
              <a:t>1.Mose 2,24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66824" y="112564"/>
            <a:ext cx="9010352" cy="2308324"/>
          </a:xfrm>
        </p:spPr>
        <p:txBody>
          <a:bodyPr wrap="square">
            <a:spAutoFit/>
          </a:bodyPr>
          <a:lstStyle/>
          <a:p>
            <a:pPr algn="l"/>
            <a:r>
              <a:rPr lang="de-CH" altLang="de-DE" sz="4800" dirty="0">
                <a:solidFill>
                  <a:schemeClr val="bg1">
                    <a:lumMod val="50000"/>
                  </a:schemeClr>
                </a:solidFill>
                <a:effectLst/>
                <a:latin typeface="Univers LT Std 47 Cn Lt" pitchFamily="34" charset="0"/>
              </a:rPr>
              <a:t>„Ein Mann verlässt Vater und Mutter, um mit seiner Frau zu leben. Die zwei sind dann eins, mit Leib und Seele.“</a:t>
            </a:r>
            <a:endParaRPr lang="de-DE" altLang="de-DE" sz="4800"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39619803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04668" y="5013176"/>
            <a:ext cx="4176464" cy="400110"/>
          </a:xfrm>
        </p:spPr>
        <p:txBody>
          <a:bodyPr wrap="square">
            <a:spAutoFit/>
          </a:bodyPr>
          <a:lstStyle/>
          <a:p>
            <a:pPr algn="r"/>
            <a:r>
              <a:rPr lang="de-CH" altLang="de-DE" sz="2000" dirty="0">
                <a:effectLst/>
                <a:latin typeface="Univers LT Std 47 Cn Lt" pitchFamily="34" charset="0"/>
              </a:rPr>
              <a:t>1.Mose 2,18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66824" y="116632"/>
            <a:ext cx="9010352" cy="1938992"/>
          </a:xfrm>
        </p:spPr>
        <p:txBody>
          <a:bodyPr wrap="square">
            <a:spAutoFit/>
          </a:bodyPr>
          <a:lstStyle/>
          <a:p>
            <a:pPr algn="l"/>
            <a:r>
              <a:rPr lang="de-CH" altLang="de-DE" sz="4000" dirty="0">
                <a:solidFill>
                  <a:schemeClr val="bg1">
                    <a:lumMod val="50000"/>
                  </a:schemeClr>
                </a:solidFill>
                <a:effectLst/>
                <a:latin typeface="Univers LT Std 47 Cn Lt" pitchFamily="34" charset="0"/>
              </a:rPr>
              <a:t>Gott, der Herr, dachte: „Es ist nicht gut, dass der Mensch so allein ist. Ich will ein Wesen schaffen, das ihm hilft und das zu ihm passt.“</a:t>
            </a:r>
            <a:endParaRPr lang="de-DE" altLang="de-DE" sz="4000"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25148924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04668" y="5013176"/>
            <a:ext cx="4176464" cy="400110"/>
          </a:xfrm>
        </p:spPr>
        <p:txBody>
          <a:bodyPr wrap="square">
            <a:spAutoFit/>
          </a:bodyPr>
          <a:lstStyle/>
          <a:p>
            <a:pPr algn="r"/>
            <a:r>
              <a:rPr lang="de-CH" altLang="de-DE" sz="2000" dirty="0">
                <a:effectLst/>
                <a:latin typeface="Univers LT Std 47 Cn Lt" pitchFamily="34" charset="0"/>
              </a:rPr>
              <a:t>Epheser-Brief 5,24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66824" y="116632"/>
            <a:ext cx="9010352" cy="1938992"/>
          </a:xfrm>
        </p:spPr>
        <p:txBody>
          <a:bodyPr wrap="square">
            <a:spAutoFit/>
          </a:bodyPr>
          <a:lstStyle/>
          <a:p>
            <a:pPr algn="l"/>
            <a:r>
              <a:rPr lang="de-CH" altLang="de-DE" sz="4000" dirty="0">
                <a:solidFill>
                  <a:schemeClr val="bg1">
                    <a:lumMod val="50000"/>
                  </a:schemeClr>
                </a:solidFill>
                <a:effectLst/>
                <a:latin typeface="Univers LT Std 47 Cn Lt" pitchFamily="34" charset="0"/>
              </a:rPr>
              <a:t>„Wie nun die Gemeinde sich Christus unterordnet, so sollen sich auch die Frauen ihren Männern unterordnen in allen Dingen.“</a:t>
            </a:r>
            <a:endParaRPr lang="de-DE" altLang="de-DE" sz="4000"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8949718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04668" y="5013176"/>
            <a:ext cx="4176464" cy="400110"/>
          </a:xfrm>
        </p:spPr>
        <p:txBody>
          <a:bodyPr wrap="square">
            <a:spAutoFit/>
          </a:bodyPr>
          <a:lstStyle/>
          <a:p>
            <a:pPr algn="r"/>
            <a:r>
              <a:rPr lang="de-CH" altLang="de-DE" sz="2000" dirty="0">
                <a:effectLst/>
                <a:latin typeface="Univers LT Std 47 Cn Lt" pitchFamily="34" charset="0"/>
              </a:rPr>
              <a:t>Epheser-Brief 5,23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66824" y="116632"/>
            <a:ext cx="9010352" cy="1569660"/>
          </a:xfrm>
        </p:spPr>
        <p:txBody>
          <a:bodyPr wrap="square">
            <a:spAutoFit/>
          </a:bodyPr>
          <a:lstStyle/>
          <a:p>
            <a:pPr algn="l"/>
            <a:r>
              <a:rPr lang="de-CH" altLang="de-DE" sz="4800" dirty="0">
                <a:solidFill>
                  <a:schemeClr val="bg1">
                    <a:lumMod val="50000"/>
                  </a:schemeClr>
                </a:solidFill>
                <a:effectLst/>
                <a:latin typeface="Univers LT Std 47 Cn Lt" pitchFamily="34" charset="0"/>
              </a:rPr>
              <a:t>„Christus, der die Gemeinde errettet und zu seinem Leib gemacht hat.“</a:t>
            </a:r>
            <a:endParaRPr lang="de-DE" altLang="de-DE" sz="4800"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18457337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04668" y="5013176"/>
            <a:ext cx="4176464" cy="400110"/>
          </a:xfrm>
        </p:spPr>
        <p:txBody>
          <a:bodyPr wrap="square">
            <a:spAutoFit/>
          </a:bodyPr>
          <a:lstStyle/>
          <a:p>
            <a:pPr algn="r"/>
            <a:r>
              <a:rPr lang="de-CH" altLang="de-DE" sz="2000" dirty="0">
                <a:effectLst/>
                <a:latin typeface="Univers LT Std 47 Cn Lt" pitchFamily="34" charset="0"/>
              </a:rPr>
              <a:t>Römer-Brief 8,2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98152" y="44624"/>
            <a:ext cx="9010352" cy="2554545"/>
          </a:xfrm>
        </p:spPr>
        <p:txBody>
          <a:bodyPr wrap="square">
            <a:spAutoFit/>
          </a:bodyPr>
          <a:lstStyle/>
          <a:p>
            <a:pPr algn="l"/>
            <a:r>
              <a:rPr lang="de-CH" altLang="de-DE" sz="4000" dirty="0">
                <a:solidFill>
                  <a:schemeClr val="bg1">
                    <a:lumMod val="50000"/>
                  </a:schemeClr>
                </a:solidFill>
                <a:effectLst/>
                <a:latin typeface="Univers LT Std 47 Cn Lt" pitchFamily="34" charset="0"/>
              </a:rPr>
              <a:t>„Denn wenn du mit Jesus Christus verbunden bist, bist du nicht mehr unter dem Gesetz der Sünde und des Todes; das Gesetz des Geistes, der lebendig macht, hat dich davon befreit.“</a:t>
            </a:r>
            <a:endParaRPr lang="de-DE" altLang="de-DE" sz="4000"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26785545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04668" y="5013176"/>
            <a:ext cx="4176464" cy="400110"/>
          </a:xfrm>
        </p:spPr>
        <p:txBody>
          <a:bodyPr wrap="square">
            <a:spAutoFit/>
          </a:bodyPr>
          <a:lstStyle/>
          <a:p>
            <a:pPr algn="r"/>
            <a:r>
              <a:rPr lang="de-CH" altLang="de-DE" sz="2000" dirty="0">
                <a:effectLst/>
                <a:latin typeface="Univers LT Std 47 Cn Lt" pitchFamily="34" charset="0"/>
              </a:rPr>
              <a:t>Römer-Brief 8,13</a:t>
            </a:r>
          </a:p>
        </p:txBody>
      </p:sp>
      <p:sp>
        <p:nvSpPr>
          <p:cNvPr id="7" name="Rectangle 2"/>
          <p:cNvSpPr>
            <a:spLocks noGrp="1" noChangeArrowheads="1"/>
          </p:cNvSpPr>
          <p:nvPr>
            <p:ph type="ctrTitle"/>
          </p:nvPr>
        </p:nvSpPr>
        <p:spPr>
          <a:xfrm>
            <a:off x="98152" y="116632"/>
            <a:ext cx="9010352" cy="2308324"/>
          </a:xfrm>
        </p:spPr>
        <p:txBody>
          <a:bodyPr wrap="square">
            <a:spAutoFit/>
          </a:bodyPr>
          <a:lstStyle/>
          <a:p>
            <a:pPr algn="l"/>
            <a:r>
              <a:rPr lang="de-CH" altLang="de-DE" sz="4800" dirty="0">
                <a:solidFill>
                  <a:schemeClr val="bg1">
                    <a:lumMod val="50000"/>
                  </a:schemeClr>
                </a:solidFill>
                <a:effectLst/>
                <a:latin typeface="Univers LT Std 47 Cn Lt" pitchFamily="34" charset="0"/>
              </a:rPr>
              <a:t>„Wenn ihr in der Kraft von Gottes Geist die alten Verhaltensweisen tötet, werdet ihr leben.“</a:t>
            </a:r>
            <a:endParaRPr lang="de-DE" altLang="de-DE" sz="4800"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28390893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51520" y="116632"/>
            <a:ext cx="5760640" cy="1107996"/>
          </a:xfrm>
        </p:spPr>
        <p:txBody>
          <a:bodyPr wrap="square">
            <a:spAutoFit/>
          </a:bodyPr>
          <a:lstStyle/>
          <a:p>
            <a:pPr algn="l"/>
            <a:r>
              <a:rPr lang="de-DE" altLang="de-DE" sz="6600" dirty="0">
                <a:solidFill>
                  <a:schemeClr val="bg1">
                    <a:lumMod val="50000"/>
                  </a:schemeClr>
                </a:solidFill>
                <a:effectLst/>
                <a:latin typeface="Univers LT Std 47 Cn Lt" pitchFamily="34" charset="0"/>
              </a:rPr>
              <a:t>Schlussgedanke</a:t>
            </a:r>
          </a:p>
        </p:txBody>
      </p:sp>
    </p:spTree>
    <p:extLst>
      <p:ext uri="{BB962C8B-B14F-4D97-AF65-F5344CB8AC3E}">
        <p14:creationId xmlns:p14="http://schemas.microsoft.com/office/powerpoint/2010/main" val="5993744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04668" y="5013176"/>
            <a:ext cx="4176464" cy="400110"/>
          </a:xfrm>
        </p:spPr>
        <p:txBody>
          <a:bodyPr wrap="square">
            <a:spAutoFit/>
          </a:bodyPr>
          <a:lstStyle/>
          <a:p>
            <a:pPr algn="r"/>
            <a:r>
              <a:rPr lang="de-CH" altLang="de-DE" sz="2000" dirty="0">
                <a:effectLst/>
                <a:latin typeface="Univers LT Std 47 Cn Lt" pitchFamily="34" charset="0"/>
              </a:rPr>
              <a:t>Epheser-Brief 5,33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98152" y="116632"/>
            <a:ext cx="8722320" cy="2308324"/>
          </a:xfrm>
        </p:spPr>
        <p:txBody>
          <a:bodyPr wrap="square">
            <a:spAutoFit/>
          </a:bodyPr>
          <a:lstStyle/>
          <a:p>
            <a:pPr algn="l"/>
            <a:r>
              <a:rPr lang="de-CH" altLang="de-DE" sz="4800" dirty="0">
                <a:solidFill>
                  <a:schemeClr val="bg1">
                    <a:lumMod val="50000"/>
                  </a:schemeClr>
                </a:solidFill>
                <a:effectLst/>
                <a:latin typeface="Univers LT Std 47 Cn Lt" pitchFamily="34" charset="0"/>
              </a:rPr>
              <a:t>„Darum auch ihr: ein Mann liebe seine Frau wie sich selbst; die Frau aber habe Ehrfurcht vor dem Mann.“</a:t>
            </a:r>
            <a:endParaRPr lang="de-DE" altLang="de-DE" sz="4800"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14209421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3059832" y="5589240"/>
            <a:ext cx="4176464" cy="707886"/>
          </a:xfrm>
        </p:spPr>
        <p:txBody>
          <a:bodyPr wrap="square">
            <a:spAutoFit/>
          </a:bodyPr>
          <a:lstStyle/>
          <a:p>
            <a:pPr algn="r"/>
            <a:r>
              <a:rPr lang="de-CH" altLang="de-DE" sz="4000" dirty="0">
                <a:effectLst/>
                <a:latin typeface="Univers LT Std 47 Cn Lt" pitchFamily="34" charset="0"/>
              </a:rPr>
              <a:t>CHF 17,20</a:t>
            </a:r>
            <a:endParaRPr lang="de-DE" altLang="de-DE" sz="4000" dirty="0">
              <a:effectLst/>
              <a:latin typeface="Univers LT Std 47 Cn Lt" pitchFamily="34" charset="0"/>
            </a:endParaRPr>
          </a:p>
        </p:txBody>
      </p:sp>
      <p:pic>
        <p:nvPicPr>
          <p:cNvPr id="11" name="Grafik 10" descr="Ein Bild, das Text enthält.&#10;&#10;Mit sehr hoher Zuverlässigkeit generierte Beschreibung">
            <a:extLst>
              <a:ext uri="{FF2B5EF4-FFF2-40B4-BE49-F238E27FC236}">
                <a16:creationId xmlns:a16="http://schemas.microsoft.com/office/drawing/2014/main" xmlns="" id="{D66D20FC-FBF0-4D46-A21A-49C1568CFDF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1560" y="206537"/>
            <a:ext cx="4114772" cy="6021288"/>
          </a:xfrm>
          <a:prstGeom prst="rect">
            <a:avLst/>
          </a:prstGeom>
        </p:spPr>
      </p:pic>
    </p:spTree>
    <p:extLst>
      <p:ext uri="{BB962C8B-B14F-4D97-AF65-F5344CB8AC3E}">
        <p14:creationId xmlns:p14="http://schemas.microsoft.com/office/powerpoint/2010/main" val="20755424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04668" y="5013176"/>
            <a:ext cx="4176464" cy="400110"/>
          </a:xfrm>
        </p:spPr>
        <p:txBody>
          <a:bodyPr wrap="square">
            <a:spAutoFit/>
          </a:bodyPr>
          <a:lstStyle/>
          <a:p>
            <a:pPr algn="r"/>
            <a:r>
              <a:rPr lang="de-CH" altLang="de-DE" sz="2000" dirty="0">
                <a:effectLst/>
                <a:latin typeface="Univers LT Std 47 Cn Lt" pitchFamily="34" charset="0"/>
              </a:rPr>
              <a:t>Epheser-Brief 5,22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98152" y="116632"/>
            <a:ext cx="8938344" cy="1569660"/>
          </a:xfrm>
        </p:spPr>
        <p:txBody>
          <a:bodyPr wrap="square">
            <a:spAutoFit/>
          </a:bodyPr>
          <a:lstStyle/>
          <a:p>
            <a:pPr algn="l"/>
            <a:r>
              <a:rPr lang="de-CH" altLang="de-DE" sz="4800" dirty="0">
                <a:solidFill>
                  <a:schemeClr val="bg1">
                    <a:lumMod val="50000"/>
                  </a:schemeClr>
                </a:solidFill>
                <a:effectLst/>
                <a:latin typeface="Univers LT Std 47 Cn Lt" pitchFamily="34" charset="0"/>
              </a:rPr>
              <a:t>Ihr Frauen, ordnet euch den eigenen Männern unter wie dem Herrn.</a:t>
            </a:r>
            <a:endParaRPr lang="de-DE" altLang="de-DE" sz="4800"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127223319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04668" y="5013176"/>
            <a:ext cx="4176464" cy="400110"/>
          </a:xfrm>
        </p:spPr>
        <p:txBody>
          <a:bodyPr wrap="square">
            <a:spAutoFit/>
          </a:bodyPr>
          <a:lstStyle/>
          <a:p>
            <a:pPr algn="r"/>
            <a:r>
              <a:rPr lang="de-CH" altLang="de-DE" sz="2000" dirty="0">
                <a:effectLst/>
                <a:latin typeface="Univers LT Std 47 Cn Lt" pitchFamily="34" charset="0"/>
              </a:rPr>
              <a:t>Epheser-Brief 5,22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98152" y="116632"/>
            <a:ext cx="8722320" cy="1569660"/>
          </a:xfrm>
        </p:spPr>
        <p:txBody>
          <a:bodyPr wrap="square">
            <a:spAutoFit/>
          </a:bodyPr>
          <a:lstStyle/>
          <a:p>
            <a:pPr algn="l"/>
            <a:r>
              <a:rPr lang="de-CH" altLang="de-DE" sz="4800" dirty="0">
                <a:solidFill>
                  <a:schemeClr val="bg1">
                    <a:lumMod val="50000"/>
                  </a:schemeClr>
                </a:solidFill>
                <a:effectLst/>
                <a:latin typeface="Univers LT Std 47 Cn Lt" pitchFamily="34" charset="0"/>
              </a:rPr>
              <a:t>„Ihr Frauen, ordnet euch den eigenen Männern unter wie dem Herrn.“</a:t>
            </a:r>
            <a:endParaRPr lang="de-DE" altLang="de-DE" sz="4800"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30806103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04668" y="5013176"/>
            <a:ext cx="4176464" cy="400110"/>
          </a:xfrm>
        </p:spPr>
        <p:txBody>
          <a:bodyPr wrap="square">
            <a:spAutoFit/>
          </a:bodyPr>
          <a:lstStyle/>
          <a:p>
            <a:pPr algn="r"/>
            <a:r>
              <a:rPr lang="de-CH" altLang="de-DE" sz="2000" dirty="0">
                <a:effectLst/>
                <a:latin typeface="Univers LT Std 47 Cn Lt" pitchFamily="34" charset="0"/>
              </a:rPr>
              <a:t>Epheser-Brief 5,23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2828" y="73567"/>
            <a:ext cx="8938344" cy="1754326"/>
          </a:xfrm>
        </p:spPr>
        <p:txBody>
          <a:bodyPr wrap="square">
            <a:spAutoFit/>
          </a:bodyPr>
          <a:lstStyle/>
          <a:p>
            <a:pPr algn="l"/>
            <a:r>
              <a:rPr lang="de-CH" altLang="de-DE" sz="3600" dirty="0">
                <a:solidFill>
                  <a:schemeClr val="bg1">
                    <a:lumMod val="50000"/>
                  </a:schemeClr>
                </a:solidFill>
                <a:effectLst/>
                <a:latin typeface="Univers LT Std 47 Cn Lt" pitchFamily="34" charset="0"/>
              </a:rPr>
              <a:t>Denn der Mann ist das Haupt der Frau, wie auch Christus das Haupt der Gemeinde ist – er, der sie errettet und zu seinem Leib gemacht hat.</a:t>
            </a:r>
            <a:endParaRPr lang="de-DE" altLang="de-DE" sz="3600"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19847968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04668" y="5013176"/>
            <a:ext cx="4176464" cy="400110"/>
          </a:xfrm>
        </p:spPr>
        <p:txBody>
          <a:bodyPr wrap="square">
            <a:spAutoFit/>
          </a:bodyPr>
          <a:lstStyle/>
          <a:p>
            <a:pPr algn="r"/>
            <a:r>
              <a:rPr lang="de-CH" altLang="de-DE" sz="2000" dirty="0">
                <a:effectLst/>
                <a:latin typeface="Univers LT Std 47 Cn Lt" pitchFamily="34" charset="0"/>
              </a:rPr>
              <a:t>Epheser-Brief 5,24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2828" y="73567"/>
            <a:ext cx="7565516" cy="1754326"/>
          </a:xfrm>
        </p:spPr>
        <p:txBody>
          <a:bodyPr wrap="square">
            <a:spAutoFit/>
          </a:bodyPr>
          <a:lstStyle/>
          <a:p>
            <a:pPr algn="l"/>
            <a:r>
              <a:rPr lang="de-CH" altLang="de-DE" sz="3600" dirty="0">
                <a:solidFill>
                  <a:schemeClr val="bg1">
                    <a:lumMod val="50000"/>
                  </a:schemeClr>
                </a:solidFill>
                <a:effectLst/>
                <a:latin typeface="Univers LT Std 47 Cn Lt" pitchFamily="34" charset="0"/>
              </a:rPr>
              <a:t>Aber wie nun die Gemeinde sich Christus unterordnet, so sollen sich auch die Frauen ihren Männern unterordnen in allen Dingen.</a:t>
            </a:r>
            <a:endParaRPr lang="de-DE" altLang="de-DE" sz="3600"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23566175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9512" y="116632"/>
            <a:ext cx="8496944" cy="1754326"/>
          </a:xfrm>
        </p:spPr>
        <p:txBody>
          <a:bodyPr wrap="square">
            <a:spAutoFit/>
          </a:bodyPr>
          <a:lstStyle/>
          <a:p>
            <a:pPr algn="l"/>
            <a:r>
              <a:rPr lang="de-DE" altLang="de-DE" dirty="0">
                <a:solidFill>
                  <a:schemeClr val="bg1">
                    <a:lumMod val="50000"/>
                  </a:schemeClr>
                </a:solidFill>
                <a:effectLst/>
                <a:latin typeface="Univers LT Std 47 Cn Lt" pitchFamily="34" charset="0"/>
              </a:rPr>
              <a:t>I. </a:t>
            </a:r>
            <a:r>
              <a:rPr lang="de-CH" altLang="de-DE" dirty="0">
                <a:solidFill>
                  <a:schemeClr val="bg1">
                    <a:lumMod val="50000"/>
                  </a:schemeClr>
                </a:solidFill>
                <a:effectLst/>
                <a:latin typeface="Univers LT Std 47 Cn Lt" pitchFamily="34" charset="0"/>
              </a:rPr>
              <a:t>Konzession (Zugeständnis) an eine gefallene Schöpfung</a:t>
            </a:r>
            <a:endParaRPr lang="de-DE" altLang="de-DE"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11801019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04668" y="5013176"/>
            <a:ext cx="4176464" cy="400110"/>
          </a:xfrm>
        </p:spPr>
        <p:txBody>
          <a:bodyPr wrap="square">
            <a:spAutoFit/>
          </a:bodyPr>
          <a:lstStyle/>
          <a:p>
            <a:pPr algn="r"/>
            <a:r>
              <a:rPr lang="de-CH" altLang="de-DE" sz="2000" dirty="0">
                <a:effectLst/>
                <a:latin typeface="Univers LT Std 47 Cn Lt" pitchFamily="34" charset="0"/>
              </a:rPr>
              <a:t>Epheser-Brief 5,22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98152" y="116632"/>
            <a:ext cx="8938344" cy="1569660"/>
          </a:xfrm>
        </p:spPr>
        <p:txBody>
          <a:bodyPr wrap="square">
            <a:spAutoFit/>
          </a:bodyPr>
          <a:lstStyle/>
          <a:p>
            <a:pPr algn="l"/>
            <a:r>
              <a:rPr lang="de-CH" altLang="de-DE" sz="4800" dirty="0">
                <a:solidFill>
                  <a:schemeClr val="bg1">
                    <a:lumMod val="50000"/>
                  </a:schemeClr>
                </a:solidFill>
                <a:effectLst/>
                <a:latin typeface="Univers LT Std 47 Cn Lt" pitchFamily="34" charset="0"/>
              </a:rPr>
              <a:t>„Ihr Frauen euren eigenen Männer wie dem Herrn.“</a:t>
            </a:r>
            <a:endParaRPr lang="de-DE" altLang="de-DE" sz="4800"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24078125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04668" y="5013176"/>
            <a:ext cx="4176464" cy="400110"/>
          </a:xfrm>
        </p:spPr>
        <p:txBody>
          <a:bodyPr wrap="square">
            <a:spAutoFit/>
          </a:bodyPr>
          <a:lstStyle/>
          <a:p>
            <a:pPr algn="r"/>
            <a:r>
              <a:rPr lang="de-CH" altLang="de-DE" sz="2000" dirty="0">
                <a:effectLst/>
                <a:latin typeface="Univers LT Std 47 Cn Lt" pitchFamily="34" charset="0"/>
              </a:rPr>
              <a:t>Epheser-Brief 5,21-22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7560840" cy="2308324"/>
          </a:xfrm>
        </p:spPr>
        <p:txBody>
          <a:bodyPr wrap="square">
            <a:spAutoFit/>
          </a:bodyPr>
          <a:lstStyle/>
          <a:p>
            <a:pPr algn="l"/>
            <a:r>
              <a:rPr lang="de-CH" altLang="de-DE" sz="3600" dirty="0">
                <a:solidFill>
                  <a:schemeClr val="bg1">
                    <a:lumMod val="50000"/>
                  </a:schemeClr>
                </a:solidFill>
                <a:effectLst/>
                <a:latin typeface="Univers LT Std 47 Cn Lt" pitchFamily="34" charset="0"/>
              </a:rPr>
              <a:t>„Ordnet euch einander unter, wie es die Ehrfurcht vor Christus verlangt, die Frauen speziell den eigenen Männern wie sie das gegenüber dem Herrn tun.“</a:t>
            </a:r>
            <a:endParaRPr lang="de-DE" altLang="de-DE" sz="3600"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40766260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04668" y="5013176"/>
            <a:ext cx="4176464" cy="400110"/>
          </a:xfrm>
        </p:spPr>
        <p:txBody>
          <a:bodyPr wrap="square">
            <a:spAutoFit/>
          </a:bodyPr>
          <a:lstStyle/>
          <a:p>
            <a:pPr algn="r"/>
            <a:r>
              <a:rPr lang="de-CH" altLang="de-DE" sz="2000" dirty="0">
                <a:effectLst/>
                <a:latin typeface="Univers LT Std 47 Cn Lt" pitchFamily="34" charset="0"/>
              </a:rPr>
              <a:t>Epheser-Brief 5,22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98152" y="116632"/>
            <a:ext cx="8938344" cy="1569660"/>
          </a:xfrm>
        </p:spPr>
        <p:txBody>
          <a:bodyPr wrap="square">
            <a:spAutoFit/>
          </a:bodyPr>
          <a:lstStyle/>
          <a:p>
            <a:pPr algn="l"/>
            <a:r>
              <a:rPr lang="de-CH" altLang="de-DE" sz="4800" dirty="0">
                <a:solidFill>
                  <a:schemeClr val="bg1">
                    <a:lumMod val="50000"/>
                  </a:schemeClr>
                </a:solidFill>
                <a:effectLst/>
                <a:latin typeface="Univers LT Std 47 Cn Lt" pitchFamily="34" charset="0"/>
              </a:rPr>
              <a:t>„Ihr Frauen, ordnet euch den eigenen Männern unter wie dem Herrn.“ </a:t>
            </a:r>
            <a:endParaRPr lang="de-DE" altLang="de-DE" sz="4800"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466309618"/>
      </p:ext>
    </p:extLst>
  </p:cSld>
  <p:clrMapOvr>
    <a:masterClrMapping/>
  </p:clrMapOvr>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690</Words>
  <Application>Microsoft Office PowerPoint</Application>
  <PresentationFormat>Bildschirmpräsentation (4:3)</PresentationFormat>
  <Paragraphs>87</Paragraphs>
  <Slides>30</Slides>
  <Notes>30</Notes>
  <HiddenSlides>0</HiddenSlides>
  <MMClips>0</MMClips>
  <ScaleCrop>false</ScaleCrop>
  <HeadingPairs>
    <vt:vector size="4" baseType="variant">
      <vt:variant>
        <vt:lpstr>Design</vt:lpstr>
      </vt:variant>
      <vt:variant>
        <vt:i4>1</vt:i4>
      </vt:variant>
      <vt:variant>
        <vt:lpstr>Folientitel</vt:lpstr>
      </vt:variant>
      <vt:variant>
        <vt:i4>30</vt:i4>
      </vt:variant>
    </vt:vector>
  </HeadingPairs>
  <TitlesOfParts>
    <vt:vector size="31" baseType="lpstr">
      <vt:lpstr>Designvorlage 'Berggipfel'</vt:lpstr>
      <vt:lpstr>Ehefrauen: orientiert euch an Jesus</vt:lpstr>
      <vt:lpstr>„Ihr Frauen, ordnet euch den eigenen Männern unter wie dem Herrn.“</vt:lpstr>
      <vt:lpstr>Ihr Frauen, ordnet euch den eigenen Männern unter wie dem Herrn.</vt:lpstr>
      <vt:lpstr>Denn der Mann ist das Haupt der Frau, wie auch Christus das Haupt der Gemeinde ist – er, der sie errettet und zu seinem Leib gemacht hat.</vt:lpstr>
      <vt:lpstr>Aber wie nun die Gemeinde sich Christus unterordnet, so sollen sich auch die Frauen ihren Männern unterordnen in allen Dingen.</vt:lpstr>
      <vt:lpstr>I. Konzession (Zugeständnis) an eine gefallene Schöpfung</vt:lpstr>
      <vt:lpstr>„Ihr Frauen euren eigenen Männer wie dem Herrn.“</vt:lpstr>
      <vt:lpstr>„Ordnet euch einander unter, wie es die Ehrfurcht vor Christus verlangt, die Frauen speziell den eigenen Männern wie sie das gegenüber dem Herrn tun.“</vt:lpstr>
      <vt:lpstr>„Ihr Frauen, ordnet euch den eigenen Männern unter wie dem Herrn.“ </vt:lpstr>
      <vt:lpstr>„Du hast Verlangen nach deinem Mann; er aber wird über dich herrschen.“</vt:lpstr>
      <vt:lpstr>„Wenn du fromm bist, so kannst du frei den Blick erheben. Bist du aber nicht fromm, so lauert die Sünde vor der Tür, und nach dir hat sie Verlangen; du aber herrsche über sie.“</vt:lpstr>
      <vt:lpstr>„Du hast Verlangen nach deinem Mann; er aber wird über dich herrschen.“</vt:lpstr>
      <vt:lpstr>„Ihr Frauen, ordnet euch euren Männern unter; so ist es für Frauen angemessen, die sich zum Herrn bekennen.“</vt:lpstr>
      <vt:lpstr>„Alle, die als Sklaven unter dem Joch sind, sollen ihre Herren aller Ehre wert halten, damit nicht gegen den Namen Gottes und die Lehre gelästert werde.“</vt:lpstr>
      <vt:lpstr>„Ihr Frauen sollt euch euren Männern unterordnen, damit auch die, die nicht an das Wort glauben, durch den Wandel ihrer Frauen ohne Worte gewonnen werden, wenn sie ansehen, wie ehrfürchtig und rein ihr lebt.“</vt:lpstr>
      <vt:lpstr>„Die Frau verfügt nicht über ihren Körper, sondern der Mann.“</vt:lpstr>
      <vt:lpstr>„Die Frau verfügt nicht über ihren Körper, sondern der Mann; ebenso verfügt der Mann nicht über seinen Körper, sondern die Frau.“</vt:lpstr>
      <vt:lpstr>„Entzieht euch einander nicht – höchstens wenn ihr euch einig werdet, eine Zeit lang auf den ehelichen Verkehr zu verzichten, um euch dem Gebet zu widmen.“</vt:lpstr>
      <vt:lpstr>II. Inspiration (Einsicht) aus der vollkommenen Schöpfung</vt:lpstr>
      <vt:lpstr>„Der Mann ist das Haupt der Frau, wie auch Christus das Haupt der Gemeinde ist.“</vt:lpstr>
      <vt:lpstr>„Ein Mann verlässt Vater und Mutter, um mit seiner Frau zu leben. Die zwei sind dann eins, mit Leib und Seele.“</vt:lpstr>
      <vt:lpstr>Gott, der Herr, dachte: „Es ist nicht gut, dass der Mensch so allein ist. Ich will ein Wesen schaffen, das ihm hilft und das zu ihm passt.“</vt:lpstr>
      <vt:lpstr>„Wie nun die Gemeinde sich Christus unterordnet, so sollen sich auch die Frauen ihren Männern unterordnen in allen Dingen.“</vt:lpstr>
      <vt:lpstr>„Christus, der die Gemeinde errettet und zu seinem Leib gemacht hat.“</vt:lpstr>
      <vt:lpstr>„Denn wenn du mit Jesus Christus verbunden bist, bist du nicht mehr unter dem Gesetz der Sünde und des Todes; das Gesetz des Geistes, der lebendig macht, hat dich davon befreit.“</vt:lpstr>
      <vt:lpstr>„Wenn ihr in der Kraft von Gottes Geist die alten Verhaltensweisen tötet, werdet ihr leben.“</vt:lpstr>
      <vt:lpstr>Schlussgedanke</vt:lpstr>
      <vt:lpstr>„Darum auch ihr: ein Mann liebe seine Frau wie sich selbst; die Frau aber habe Ehrfurcht vor dem Mann.“</vt:lpstr>
      <vt:lpstr>PowerPoint-Präsentation</vt:lpstr>
      <vt:lpstr>„Ihr Frauen, ordnet euch den eigenen Männern unter wie dem Herrn.“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Göttliche Anweisungen für gelingende Beziehungen - Teil 2/7 - Ehefrauen: orientiert euch an Jesus - Folien</dc:title>
  <dc:creator>Jürg Birnstiel</dc:creator>
  <cp:lastModifiedBy>Me</cp:lastModifiedBy>
  <cp:revision>806</cp:revision>
  <dcterms:created xsi:type="dcterms:W3CDTF">2013-11-12T15:20:47Z</dcterms:created>
  <dcterms:modified xsi:type="dcterms:W3CDTF">2018-11-27T08:07:04Z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