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1"/>
  </p:notesMasterIdLst>
  <p:handoutMasterIdLst>
    <p:handoutMasterId r:id="rId32"/>
  </p:handoutMasterIdLst>
  <p:sldIdLst>
    <p:sldId id="735" r:id="rId2"/>
    <p:sldId id="837" r:id="rId3"/>
    <p:sldId id="258" r:id="rId4"/>
    <p:sldId id="804" r:id="rId5"/>
    <p:sldId id="860" r:id="rId6"/>
    <p:sldId id="861" r:id="rId7"/>
    <p:sldId id="862" r:id="rId8"/>
    <p:sldId id="863" r:id="rId9"/>
    <p:sldId id="864" r:id="rId10"/>
    <p:sldId id="865" r:id="rId11"/>
    <p:sldId id="866" r:id="rId12"/>
    <p:sldId id="867" r:id="rId13"/>
    <p:sldId id="868" r:id="rId14"/>
    <p:sldId id="869" r:id="rId15"/>
    <p:sldId id="870" r:id="rId16"/>
    <p:sldId id="871" r:id="rId17"/>
    <p:sldId id="872" r:id="rId18"/>
    <p:sldId id="873" r:id="rId19"/>
    <p:sldId id="314" r:id="rId20"/>
    <p:sldId id="858" r:id="rId21"/>
    <p:sldId id="874" r:id="rId22"/>
    <p:sldId id="875" r:id="rId23"/>
    <p:sldId id="876" r:id="rId24"/>
    <p:sldId id="877" r:id="rId25"/>
    <p:sldId id="878" r:id="rId26"/>
    <p:sldId id="879" r:id="rId27"/>
    <p:sldId id="880" r:id="rId28"/>
    <p:sldId id="259" r:id="rId29"/>
    <p:sldId id="859" r:id="rId30"/>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4000" b="-4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762962"/>
            <a:ext cx="8849072" cy="1015663"/>
          </a:xfrm>
        </p:spPr>
        <p:txBody>
          <a:bodyPr wrap="square">
            <a:spAutoFit/>
          </a:bodyPr>
          <a:lstStyle/>
          <a:p>
            <a:pPr algn="r"/>
            <a:r>
              <a:rPr lang="de-DE" altLang="de-DE" sz="6000" dirty="0" smtClean="0">
                <a:solidFill>
                  <a:schemeClr val="tx1"/>
                </a:solidFill>
                <a:effectLst/>
                <a:latin typeface="Univers LT Std 47 Cn Lt" pitchFamily="34" charset="0"/>
              </a:rPr>
              <a:t>Sterblich und voller Hoffnung</a:t>
            </a:r>
            <a:endParaRPr lang="de-DE" altLang="de-DE" sz="60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627784" y="5445224"/>
            <a:ext cx="6336704" cy="904863"/>
          </a:xfrm>
        </p:spPr>
        <p:txBody>
          <a:bodyPr wrap="square">
            <a:spAutoFit/>
          </a:bodyPr>
          <a:lstStyle/>
          <a:p>
            <a:pPr algn="r"/>
            <a:r>
              <a:rPr lang="de-DE" altLang="de-DE" sz="2400" dirty="0" smtClean="0">
                <a:effectLst/>
                <a:latin typeface="Univers LT Std 47 Cn Lt" pitchFamily="34" charset="0"/>
              </a:rPr>
              <a:t>Reihe: Gott hat den Überblick (7/7)</a:t>
            </a:r>
          </a:p>
          <a:p>
            <a:pPr algn="r"/>
            <a:r>
              <a:rPr lang="de-DE" altLang="de-DE" sz="2400" dirty="0">
                <a:effectLst/>
                <a:latin typeface="Univers LT Std 47 Cn Lt" pitchFamily="34" charset="0"/>
              </a:rPr>
              <a:t>a</a:t>
            </a:r>
            <a:r>
              <a:rPr lang="de-DE" altLang="de-DE" sz="2400" dirty="0" smtClean="0">
                <a:effectLst/>
                <a:latin typeface="Univers LT Std 47 Cn Lt" pitchFamily="34" charset="0"/>
              </a:rPr>
              <a:t>m Beispiel von Josefs Leben</a:t>
            </a:r>
            <a:endParaRPr lang="de-DE" altLang="de-DE" sz="2400" dirty="0">
              <a:effectLst/>
              <a:latin typeface="Univers LT Std 47 Cn Lt" pitchFamily="34" charset="0"/>
            </a:endParaRPr>
          </a:p>
        </p:txBody>
      </p:sp>
      <p:sp>
        <p:nvSpPr>
          <p:cNvPr id="4" name="Rectangle 3"/>
          <p:cNvSpPr txBox="1">
            <a:spLocks noChangeArrowheads="1"/>
          </p:cNvSpPr>
          <p:nvPr/>
        </p:nvSpPr>
        <p:spPr bwMode="auto">
          <a:xfrm>
            <a:off x="2627784" y="4005064"/>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effectLst/>
                <a:latin typeface="Univers LT Std 47 Cn Lt" pitchFamily="34" charset="0"/>
              </a:rPr>
              <a:t>1. </a:t>
            </a:r>
            <a:r>
              <a:rPr lang="de-DE" altLang="de-DE" sz="2400" kern="0" smtClean="0">
                <a:effectLst/>
                <a:latin typeface="Univers LT Std 47 Cn Lt" pitchFamily="34" charset="0"/>
              </a:rPr>
              <a:t>Mose 50</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50,17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09416"/>
            <a:ext cx="8208912" cy="707886"/>
          </a:xfrm>
        </p:spPr>
        <p:txBody>
          <a:bodyPr wrap="square">
            <a:spAutoFit/>
          </a:bodyPr>
          <a:lstStyle/>
          <a:p>
            <a:pPr algn="l"/>
            <a:r>
              <a:rPr lang="de-CH" altLang="de-DE" sz="4000" dirty="0">
                <a:solidFill>
                  <a:schemeClr val="tx1"/>
                </a:solidFill>
                <a:effectLst/>
                <a:latin typeface="Univers LT Std 47 Cn Lt" pitchFamily="34" charset="0"/>
              </a:rPr>
              <a:t>„Als Josef das hörte, musste er weinen.“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386725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50,18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93863"/>
            <a:ext cx="8208912" cy="1938992"/>
          </a:xfrm>
        </p:spPr>
        <p:txBody>
          <a:bodyPr wrap="square">
            <a:spAutoFit/>
          </a:bodyPr>
          <a:lstStyle/>
          <a:p>
            <a:pPr algn="l"/>
            <a:r>
              <a:rPr lang="de-CH" altLang="de-DE" sz="4000" dirty="0">
                <a:solidFill>
                  <a:schemeClr val="tx1"/>
                </a:solidFill>
                <a:effectLst/>
                <a:latin typeface="Univers LT Std 47 Cn Lt" pitchFamily="34" charset="0"/>
              </a:rPr>
              <a:t>Danach gingen die Brüder selbst zu Josef, warfen sich vor ihm zu Boden und sagten: „Wir sind deine Sklaven!“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426740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50,19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93863"/>
            <a:ext cx="8208912" cy="1938992"/>
          </a:xfrm>
        </p:spPr>
        <p:txBody>
          <a:bodyPr wrap="square">
            <a:spAutoFit/>
          </a:bodyPr>
          <a:lstStyle/>
          <a:p>
            <a:pPr algn="l"/>
            <a:r>
              <a:rPr lang="de-CH" altLang="de-DE" sz="4000" dirty="0">
                <a:solidFill>
                  <a:schemeClr val="tx1"/>
                </a:solidFill>
                <a:effectLst/>
                <a:latin typeface="Univers LT Std 47 Cn Lt" pitchFamily="34" charset="0"/>
              </a:rPr>
              <a:t>„Habt keine Angst! Ich werde doch nicht umstossen, was Gott selbst entschieden hat!“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912200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50,20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2877"/>
            <a:ext cx="8208912" cy="3170099"/>
          </a:xfrm>
        </p:spPr>
        <p:txBody>
          <a:bodyPr wrap="square">
            <a:spAutoFit/>
          </a:bodyPr>
          <a:lstStyle/>
          <a:p>
            <a:pPr algn="l"/>
            <a:r>
              <a:rPr lang="de-CH" altLang="de-DE" sz="4000" dirty="0">
                <a:solidFill>
                  <a:schemeClr val="tx1"/>
                </a:solidFill>
                <a:effectLst/>
                <a:latin typeface="Univers LT Std 47 Cn Lt" pitchFamily="34" charset="0"/>
              </a:rPr>
              <a:t>„Ihr hattet Böses mit mir vor, aber Gott hat es zum Guten gewendet; denn er wollte auf diese Weise vielen Menschen das Leben retten. Das war sein Plan, und so ist es geschehen.“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098771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50,21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208912" cy="1938992"/>
          </a:xfrm>
        </p:spPr>
        <p:txBody>
          <a:bodyPr wrap="square">
            <a:spAutoFit/>
          </a:bodyPr>
          <a:lstStyle/>
          <a:p>
            <a:pPr algn="l"/>
            <a:r>
              <a:rPr lang="de-CH" altLang="de-DE" sz="4000" dirty="0">
                <a:solidFill>
                  <a:schemeClr val="tx1"/>
                </a:solidFill>
                <a:effectLst/>
                <a:latin typeface="Univers LT Std 47 Cn Lt" pitchFamily="34" charset="0"/>
              </a:rPr>
              <a:t>„Habt also keine Angst! Ihr könnt euch auf mich verlassen, ich werde für euch und eure Familien sorgen.“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64783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8,31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96416"/>
            <a:ext cx="8208912" cy="1323439"/>
          </a:xfrm>
        </p:spPr>
        <p:txBody>
          <a:bodyPr wrap="square">
            <a:spAutoFit/>
          </a:bodyPr>
          <a:lstStyle/>
          <a:p>
            <a:pPr algn="l"/>
            <a:r>
              <a:rPr lang="de-CH" altLang="de-DE" sz="4000" dirty="0">
                <a:solidFill>
                  <a:schemeClr val="tx1"/>
                </a:solidFill>
                <a:effectLst/>
                <a:latin typeface="Univers LT Std 47 Cn Lt" pitchFamily="34" charset="0"/>
              </a:rPr>
              <a:t>„Gott ist für uns; wer kann uns da noch etwas anhaben?“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915735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Römer-Brief 8,32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2877"/>
            <a:ext cx="8208912" cy="3170099"/>
          </a:xfrm>
        </p:spPr>
        <p:txBody>
          <a:bodyPr wrap="square">
            <a:spAutoFit/>
          </a:bodyPr>
          <a:lstStyle/>
          <a:p>
            <a:pPr algn="l"/>
            <a:r>
              <a:rPr lang="de-CH" altLang="de-DE" sz="4000" dirty="0">
                <a:solidFill>
                  <a:schemeClr val="tx1"/>
                </a:solidFill>
                <a:effectLst/>
                <a:latin typeface="Univers LT Std 47 Cn Lt" pitchFamily="34" charset="0"/>
              </a:rPr>
              <a:t>„Er hat ja nicht einmal seinen eigenen Sohn verschont, sondern hat ihn für uns alle hergegeben. Wird uns dann zusammen mit seinem Sohn nicht auch alles andere geschenkt werden?“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88275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Johannes-Brief 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8208912" cy="1938992"/>
          </a:xfrm>
        </p:spPr>
        <p:txBody>
          <a:bodyPr wrap="square">
            <a:spAutoFit/>
          </a:bodyPr>
          <a:lstStyle/>
          <a:p>
            <a:pPr algn="l"/>
            <a:r>
              <a:rPr lang="de-CH" altLang="de-DE" sz="4000" dirty="0">
                <a:solidFill>
                  <a:schemeClr val="tx1"/>
                </a:solidFill>
                <a:effectLst/>
                <a:latin typeface="Univers LT Std 47 Cn Lt" pitchFamily="34" charset="0"/>
              </a:rPr>
              <a:t>„All denen, die Jesus aufnahmen und an seinen Namen glaubten, gab er das Recht, Gottes Kinder zu werden.“ </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15687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1.Johannes-Brief 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82367"/>
            <a:ext cx="8784976" cy="2554545"/>
          </a:xfrm>
        </p:spPr>
        <p:txBody>
          <a:bodyPr wrap="square">
            <a:spAutoFit/>
          </a:bodyPr>
          <a:lstStyle/>
          <a:p>
            <a:pPr algn="l"/>
            <a:r>
              <a:rPr lang="de-CH" altLang="de-DE" sz="4000" dirty="0">
                <a:solidFill>
                  <a:schemeClr val="tx1"/>
                </a:solidFill>
                <a:effectLst/>
                <a:latin typeface="Univers LT Std 47 Cn Lt" pitchFamily="34" charset="0"/>
              </a:rPr>
              <a:t>„Wenn wir unsere Sünden bekennen, erweist Gott sich als treu und gerecht: Er vergibt uns unsere Sünden und reinigt uns von allem Unrecht, das wir begangen haben.“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359077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85963"/>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II. </a:t>
            </a:r>
            <a:r>
              <a:rPr lang="de-DE" altLang="de-DE" sz="4800" dirty="0">
                <a:solidFill>
                  <a:schemeClr val="tx1"/>
                </a:solidFill>
                <a:effectLst/>
                <a:latin typeface="Univers LT Std 47 Cn Lt" pitchFamily="34" charset="0"/>
              </a:rPr>
              <a:t>Abschied, der Zukunft hat</a:t>
            </a: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1.Korinther-Brief 15,32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7056784" cy="31700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CH" altLang="de-DE" sz="4000" dirty="0">
                <a:solidFill>
                  <a:schemeClr val="tx1"/>
                </a:solidFill>
                <a:effectLst/>
                <a:latin typeface="Univers LT Std 47 Cn Lt" pitchFamily="34" charset="0"/>
              </a:rPr>
              <a:t>Wenn die Toten nicht auferweckt werden, dann halten wir uns doch lieber an das Sprichwort: „Lasst uns essen und trinken, denn </a:t>
            </a:r>
            <a:r>
              <a:rPr lang="de-CH" altLang="de-DE" sz="4000" dirty="0" smtClean="0">
                <a:solidFill>
                  <a:schemeClr val="tx1"/>
                </a:solidFill>
                <a:effectLst/>
                <a:latin typeface="Univers LT Std 47 Cn Lt" pitchFamily="34" charset="0"/>
              </a:rPr>
              <a:t>morgen</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sind </a:t>
            </a:r>
            <a:r>
              <a:rPr lang="de-CH" altLang="de-DE" sz="4000" dirty="0">
                <a:solidFill>
                  <a:schemeClr val="tx1"/>
                </a:solidFill>
                <a:effectLst/>
                <a:latin typeface="Univers LT Std 47 Cn Lt" pitchFamily="34" charset="0"/>
              </a:rPr>
              <a:t>wir tot!“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814207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50,24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552728" cy="3170099"/>
          </a:xfrm>
        </p:spPr>
        <p:txBody>
          <a:bodyPr wrap="square">
            <a:spAutoFit/>
          </a:bodyPr>
          <a:lstStyle/>
          <a:p>
            <a:pPr algn="l"/>
            <a:r>
              <a:rPr lang="de-CH" altLang="de-DE" sz="4000" dirty="0">
                <a:solidFill>
                  <a:schemeClr val="tx1"/>
                </a:solidFill>
                <a:effectLst/>
                <a:latin typeface="Univers LT Std 47 Cn Lt" pitchFamily="34" charset="0"/>
              </a:rPr>
              <a:t>„Gott wird euch nicht vergessen. Er wird euch aus diesem Land wieder in das Land zurückbringen, das er Abraham, Isaak und Jakob mit einem Eid versprochen hat.“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211713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50,13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7272808" cy="3970318"/>
          </a:xfrm>
        </p:spPr>
        <p:txBody>
          <a:bodyPr wrap="square">
            <a:spAutoFit/>
          </a:bodyPr>
          <a:lstStyle/>
          <a:p>
            <a:pPr algn="l"/>
            <a:r>
              <a:rPr lang="de-CH" altLang="de-DE" sz="3600" dirty="0">
                <a:solidFill>
                  <a:schemeClr val="tx1"/>
                </a:solidFill>
                <a:effectLst/>
                <a:latin typeface="Univers LT Std 47 Cn Lt" pitchFamily="34" charset="0"/>
              </a:rPr>
              <a:t>„Du sollst jetzt erfahren, wie es deinen Nachkommen ergehen wird. Sie werden als Fremde in einem Land (Ägypten) leben, das ihnen nicht </a:t>
            </a:r>
            <a:r>
              <a:rPr lang="de-CH" altLang="de-DE" sz="3600" dirty="0" smtClean="0">
                <a:solidFill>
                  <a:schemeClr val="tx1"/>
                </a:solidFill>
                <a:effectLst/>
                <a:latin typeface="Univers LT Std 47 Cn Lt" pitchFamily="34" charset="0"/>
              </a:rPr>
              <a:t>gehört.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Man </a:t>
            </a:r>
            <a:r>
              <a:rPr lang="de-CH" altLang="de-DE" sz="3600" dirty="0">
                <a:solidFill>
                  <a:schemeClr val="tx1"/>
                </a:solidFill>
                <a:effectLst/>
                <a:latin typeface="Univers LT Std 47 Cn Lt" pitchFamily="34" charset="0"/>
              </a:rPr>
              <a:t>wird sie unterdrücken </a:t>
            </a:r>
            <a:r>
              <a:rPr lang="de-CH" altLang="de-DE" sz="3600" dirty="0" smtClean="0">
                <a:solidFill>
                  <a:schemeClr val="tx1"/>
                </a:solidFill>
                <a:effectLst/>
                <a:latin typeface="Univers LT Std 47 Cn Lt" pitchFamily="34" charset="0"/>
              </a:rPr>
              <a:t>und</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zu </a:t>
            </a:r>
            <a:r>
              <a:rPr lang="de-CH" altLang="de-DE" sz="3600" dirty="0">
                <a:solidFill>
                  <a:schemeClr val="tx1"/>
                </a:solidFill>
                <a:effectLst/>
                <a:latin typeface="Univers LT Std 47 Cn Lt" pitchFamily="34" charset="0"/>
              </a:rPr>
              <a:t>Sklavendiensten </a:t>
            </a:r>
            <a:r>
              <a:rPr lang="de-CH" altLang="de-DE" sz="3600" dirty="0" smtClean="0">
                <a:solidFill>
                  <a:schemeClr val="tx1"/>
                </a:solidFill>
                <a:effectLst/>
                <a:latin typeface="Univers LT Std 47 Cn Lt" pitchFamily="34" charset="0"/>
              </a:rPr>
              <a:t>zwingen.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Das </a:t>
            </a:r>
            <a:r>
              <a:rPr lang="de-CH" altLang="de-DE" sz="3600" dirty="0">
                <a:solidFill>
                  <a:schemeClr val="tx1"/>
                </a:solidFill>
                <a:effectLst/>
                <a:latin typeface="Univers LT Std 47 Cn Lt" pitchFamily="34" charset="0"/>
              </a:rPr>
              <a:t>dauert vierhundert Jahre.“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81213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15,14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552728" cy="3170099"/>
          </a:xfrm>
        </p:spPr>
        <p:txBody>
          <a:bodyPr wrap="square">
            <a:spAutoFit/>
          </a:bodyPr>
          <a:lstStyle/>
          <a:p>
            <a:pPr algn="l"/>
            <a:r>
              <a:rPr lang="de-CH" altLang="de-DE" sz="4000" dirty="0">
                <a:solidFill>
                  <a:schemeClr val="tx1"/>
                </a:solidFill>
                <a:effectLst/>
                <a:latin typeface="Univers LT Std 47 Cn Lt" pitchFamily="34" charset="0"/>
              </a:rPr>
              <a:t>„Dann werde ich über das Volk, dem sie dienen müssen, ein Strafgericht halten, und sie werden von dort mit reichem Besitz wegziehen.“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79029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50,25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552728" cy="2554545"/>
          </a:xfrm>
        </p:spPr>
        <p:txBody>
          <a:bodyPr wrap="square">
            <a:spAutoFit/>
          </a:bodyPr>
          <a:lstStyle/>
          <a:p>
            <a:pPr algn="l"/>
            <a:r>
              <a:rPr lang="de-CH" altLang="de-DE" sz="4000" dirty="0">
                <a:solidFill>
                  <a:schemeClr val="tx1"/>
                </a:solidFill>
                <a:effectLst/>
                <a:latin typeface="Univers LT Std 47 Cn Lt" pitchFamily="34" charset="0"/>
              </a:rPr>
              <a:t>„Wenn das geschieht, dann nehmt auch meine Gebeine von hier mit.“ Die Brüder mussten es Josef schwören.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438480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2.Mose 13,19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352928" cy="3416320"/>
          </a:xfrm>
        </p:spPr>
        <p:txBody>
          <a:bodyPr wrap="square">
            <a:spAutoFit/>
          </a:bodyPr>
          <a:lstStyle/>
          <a:p>
            <a:pPr algn="l"/>
            <a:r>
              <a:rPr lang="de-CH" altLang="de-DE" sz="3600" dirty="0">
                <a:solidFill>
                  <a:schemeClr val="tx1"/>
                </a:solidFill>
                <a:effectLst/>
                <a:latin typeface="Univers LT Std 47 Cn Lt" pitchFamily="34" charset="0"/>
              </a:rPr>
              <a:t>Mose nahm die Gebeine Josefs mit, wie dieser es vor seinem Tod ausdrücklich erbeten hatte. Damals hatte Josef zu seinen Brüdern gesagt: „Gott wird euch nicht </a:t>
            </a:r>
            <a:r>
              <a:rPr lang="de-CH" altLang="de-DE" sz="3600" dirty="0" smtClean="0">
                <a:solidFill>
                  <a:schemeClr val="tx1"/>
                </a:solidFill>
                <a:effectLst/>
                <a:latin typeface="Univers LT Std 47 Cn Lt" pitchFamily="34" charset="0"/>
              </a:rPr>
              <a:t>vergessen.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Dann </a:t>
            </a:r>
            <a:r>
              <a:rPr lang="de-CH" altLang="de-DE" sz="3600" dirty="0">
                <a:solidFill>
                  <a:schemeClr val="tx1"/>
                </a:solidFill>
                <a:effectLst/>
                <a:latin typeface="Univers LT Std 47 Cn Lt" pitchFamily="34" charset="0"/>
              </a:rPr>
              <a:t>müsst ihr meine </a:t>
            </a:r>
            <a:r>
              <a:rPr lang="de-CH" altLang="de-DE" sz="3600" dirty="0" smtClean="0">
                <a:solidFill>
                  <a:schemeClr val="tx1"/>
                </a:solidFill>
                <a:effectLst/>
                <a:latin typeface="Univers LT Std 47 Cn Lt" pitchFamily="34" charset="0"/>
              </a:rPr>
              <a:t>Gebeine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von </a:t>
            </a:r>
            <a:r>
              <a:rPr lang="de-CH" altLang="de-DE" sz="3600" dirty="0">
                <a:solidFill>
                  <a:schemeClr val="tx1"/>
                </a:solidFill>
                <a:effectLst/>
                <a:latin typeface="Univers LT Std 47 Cn Lt" pitchFamily="34" charset="0"/>
              </a:rPr>
              <a:t>hier mitnehmen.“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024254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Hebräer 11,22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352928" cy="3416320"/>
          </a:xfrm>
        </p:spPr>
        <p:txBody>
          <a:bodyPr wrap="square">
            <a:spAutoFit/>
          </a:bodyPr>
          <a:lstStyle/>
          <a:p>
            <a:pPr algn="l"/>
            <a:r>
              <a:rPr lang="de-CH" altLang="de-DE" sz="3600" dirty="0">
                <a:solidFill>
                  <a:schemeClr val="tx1"/>
                </a:solidFill>
                <a:effectLst/>
                <a:latin typeface="Univers LT Std 47 Cn Lt" pitchFamily="34" charset="0"/>
              </a:rPr>
              <a:t>„Wie kam es, dass Josef kurz vor seinem Tod vom Auszug der Israeliten aus Ägypten sprach, der damals noch in weiter Ferne lag? Der Grund dafür war sein Glaube. Josef bestimmte sogar, was dann mit seinen </a:t>
            </a:r>
            <a:r>
              <a:rPr lang="de-CH" altLang="de-DE" sz="3600" dirty="0" smtClean="0">
                <a:solidFill>
                  <a:schemeClr val="tx1"/>
                </a:solidFill>
                <a:effectLst/>
                <a:latin typeface="Univers LT Std 47 Cn Lt" pitchFamily="34" charset="0"/>
              </a:rPr>
              <a:t>sterblichen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Überresten </a:t>
            </a:r>
            <a:r>
              <a:rPr lang="de-CH" altLang="de-DE" sz="3600" dirty="0">
                <a:solidFill>
                  <a:schemeClr val="tx1"/>
                </a:solidFill>
                <a:effectLst/>
                <a:latin typeface="Univers LT Std 47 Cn Lt" pitchFamily="34" charset="0"/>
              </a:rPr>
              <a:t>geschehen sollte.“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267051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Hebräer 11,16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712968" cy="2862322"/>
          </a:xfrm>
        </p:spPr>
        <p:txBody>
          <a:bodyPr wrap="square">
            <a:spAutoFit/>
          </a:bodyPr>
          <a:lstStyle/>
          <a:p>
            <a:pPr algn="l"/>
            <a:r>
              <a:rPr lang="de-CH" altLang="de-DE" sz="3600" dirty="0">
                <a:solidFill>
                  <a:schemeClr val="tx1"/>
                </a:solidFill>
                <a:effectLst/>
                <a:latin typeface="Univers LT Std 47 Cn Lt" pitchFamily="34" charset="0"/>
              </a:rPr>
              <a:t>„Sie sehnten sich nach etwas Besserem, nach einer Heimat im Himmel. Daher schämt sich Gott auch nicht, ihr Gott genannt zu werden; schliesslich hat er im Himmel tatsächlich eine Stadt für sie erbaut.“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164672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Philipper-Brief 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712968" cy="2308324"/>
          </a:xfrm>
        </p:spPr>
        <p:txBody>
          <a:bodyPr wrap="square">
            <a:spAutoFit/>
          </a:bodyPr>
          <a:lstStyle/>
          <a:p>
            <a:pPr algn="l"/>
            <a:r>
              <a:rPr lang="de-CH" altLang="de-DE" sz="3600" dirty="0">
                <a:solidFill>
                  <a:schemeClr val="tx1"/>
                </a:solidFill>
                <a:effectLst/>
                <a:latin typeface="Univers LT Std 47 Cn Lt" pitchFamily="34" charset="0"/>
              </a:rPr>
              <a:t>„Ich laufe mit ganzer Kraft dem Ziel entgegen, um den Siegespreis zu bekommen – den Preis, der in der Teilhabe an der himmlischen Welt besteht, zu der uns Gott durch Jesus Christus berufen hat.“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332527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95536" y="398274"/>
            <a:ext cx="8568952" cy="1446550"/>
          </a:xfrm>
        </p:spPr>
        <p:txBody>
          <a:bodyPr wrap="square">
            <a:spAutoFit/>
          </a:bodyPr>
          <a:lstStyle/>
          <a:p>
            <a:pPr algn="l"/>
            <a:r>
              <a:rPr lang="de-DE" altLang="de-DE" sz="8800" dirty="0" smtClean="0">
                <a:solidFill>
                  <a:schemeClr val="tx1"/>
                </a:solidFill>
                <a:effectLst/>
                <a:latin typeface="Univers LT Std 47 Cn Lt" pitchFamily="34" charset="0"/>
              </a:rPr>
              <a:t>Schlussgedanke</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Philipper-Brief 1,21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5872"/>
            <a:ext cx="6552728" cy="1938992"/>
          </a:xfrm>
        </p:spPr>
        <p:txBody>
          <a:bodyPr wrap="square">
            <a:spAutoFit/>
          </a:bodyPr>
          <a:lstStyle/>
          <a:p>
            <a:pPr algn="l"/>
            <a:r>
              <a:rPr lang="de-CH" altLang="de-DE" sz="4000" dirty="0">
                <a:solidFill>
                  <a:schemeClr val="tx1"/>
                </a:solidFill>
                <a:effectLst/>
                <a:latin typeface="Univers LT Std 47 Cn Lt" pitchFamily="34" charset="0"/>
              </a:rPr>
              <a:t>„Der Inhalt meines Lebens ist Christus, und deshalb ist Sterben für mich ein Gewinn.“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67869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363434"/>
            <a:ext cx="8568952" cy="861774"/>
          </a:xfrm>
        </p:spPr>
        <p:txBody>
          <a:bodyPr wrap="square">
            <a:spAutoFit/>
          </a:bodyPr>
          <a:lstStyle/>
          <a:p>
            <a:pPr algn="l"/>
            <a:r>
              <a:rPr lang="de-DE" altLang="de-DE" sz="5000" dirty="0" smtClean="0">
                <a:solidFill>
                  <a:schemeClr val="tx1"/>
                </a:solidFill>
                <a:effectLst/>
                <a:latin typeface="Univers LT Std 47 Cn Lt" pitchFamily="34" charset="0"/>
              </a:rPr>
              <a:t>I. </a:t>
            </a:r>
            <a:r>
              <a:rPr lang="de-DE" altLang="de-DE" sz="5000" dirty="0">
                <a:solidFill>
                  <a:schemeClr val="tx1"/>
                </a:solidFill>
                <a:effectLst/>
                <a:latin typeface="Univers LT Std 47 Cn Lt" pitchFamily="34" charset="0"/>
              </a:rPr>
              <a:t>Gnade, die Angst vertreibt</a:t>
            </a: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47,30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552728" cy="2554545"/>
          </a:xfrm>
        </p:spPr>
        <p:txBody>
          <a:bodyPr wrap="square">
            <a:spAutoFit/>
          </a:bodyPr>
          <a:lstStyle/>
          <a:p>
            <a:pPr algn="l"/>
            <a:r>
              <a:rPr lang="de-CH" altLang="de-DE" sz="4000" dirty="0">
                <a:solidFill>
                  <a:schemeClr val="tx1"/>
                </a:solidFill>
                <a:effectLst/>
                <a:latin typeface="Univers LT Std 47 Cn Lt" pitchFamily="34" charset="0"/>
              </a:rPr>
              <a:t>„Lass mich im Tod mit meinen Vorfahren vereint sein: Bring mich von hier weg und begrabe mich dort, wo sie begraben sind.“</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86819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49,1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93864"/>
            <a:ext cx="7704856" cy="1938992"/>
          </a:xfrm>
        </p:spPr>
        <p:txBody>
          <a:bodyPr wrap="square">
            <a:spAutoFit/>
          </a:bodyPr>
          <a:lstStyle/>
          <a:p>
            <a:pPr algn="l"/>
            <a:r>
              <a:rPr lang="de-CH" altLang="de-DE" sz="4000" dirty="0">
                <a:solidFill>
                  <a:schemeClr val="tx1"/>
                </a:solidFill>
                <a:effectLst/>
                <a:latin typeface="Univers LT Std 47 Cn Lt" pitchFamily="34" charset="0"/>
              </a:rPr>
              <a:t>„Kommt her, ich will euch wissen lassen, wie es euren Nachkommen ergehen wird.“</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416775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49,29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06754"/>
            <a:ext cx="8928992" cy="3970318"/>
          </a:xfrm>
        </p:spPr>
        <p:txBody>
          <a:bodyPr wrap="square">
            <a:spAutoFit/>
          </a:bodyPr>
          <a:lstStyle/>
          <a:p>
            <a:pPr algn="l"/>
            <a:r>
              <a:rPr lang="de-CH" altLang="de-DE" sz="3600" dirty="0">
                <a:solidFill>
                  <a:schemeClr val="tx1"/>
                </a:solidFill>
                <a:effectLst/>
                <a:latin typeface="Univers LT Std 47 Cn Lt" pitchFamily="34" charset="0"/>
              </a:rPr>
              <a:t>„Wenn ich tot bin, dann bringt mich ins Land Kanaan und bettet mich zur letzten Ruhe neben meinen Vorfahren, in der Höhle auf dem Feld </a:t>
            </a:r>
            <a:r>
              <a:rPr lang="de-CH" altLang="de-DE" sz="3600" dirty="0" err="1">
                <a:solidFill>
                  <a:schemeClr val="tx1"/>
                </a:solidFill>
                <a:effectLst/>
                <a:latin typeface="Univers LT Std 47 Cn Lt" pitchFamily="34" charset="0"/>
              </a:rPr>
              <a:t>Machpela</a:t>
            </a:r>
            <a:r>
              <a:rPr lang="de-CH" altLang="de-DE" sz="3600" dirty="0">
                <a:solidFill>
                  <a:schemeClr val="tx1"/>
                </a:solidFill>
                <a:effectLst/>
                <a:latin typeface="Univers LT Std 47 Cn Lt" pitchFamily="34" charset="0"/>
              </a:rPr>
              <a:t> östlich von </a:t>
            </a:r>
            <a:r>
              <a:rPr lang="de-CH" altLang="de-DE" sz="3600" dirty="0" err="1">
                <a:solidFill>
                  <a:schemeClr val="tx1"/>
                </a:solidFill>
                <a:effectLst/>
                <a:latin typeface="Univers LT Std 47 Cn Lt" pitchFamily="34" charset="0"/>
              </a:rPr>
              <a:t>Mamre</a:t>
            </a:r>
            <a:r>
              <a:rPr lang="de-CH" altLang="de-DE" sz="3600" dirty="0">
                <a:solidFill>
                  <a:schemeClr val="tx1"/>
                </a:solidFill>
                <a:effectLst/>
                <a:latin typeface="Univers LT Std 47 Cn Lt" pitchFamily="34" charset="0"/>
              </a:rPr>
              <a:t>. Dieses Grundstück </a:t>
            </a:r>
            <a:r>
              <a:rPr lang="de-CH" altLang="de-DE" sz="3600" dirty="0" smtClean="0">
                <a:solidFill>
                  <a:schemeClr val="tx1"/>
                </a:solidFill>
                <a:effectLst/>
                <a:latin typeface="Univers LT Std 47 Cn Lt" pitchFamily="34" charset="0"/>
              </a:rPr>
              <a:t>hat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Abraham </a:t>
            </a:r>
            <a:r>
              <a:rPr lang="de-CH" altLang="de-DE" sz="3600" dirty="0">
                <a:solidFill>
                  <a:schemeClr val="tx1"/>
                </a:solidFill>
                <a:effectLst/>
                <a:latin typeface="Univers LT Std 47 Cn Lt" pitchFamily="34" charset="0"/>
              </a:rPr>
              <a:t>von dem Hetiter </a:t>
            </a:r>
            <a:r>
              <a:rPr lang="de-CH" altLang="de-DE" sz="3600" dirty="0" err="1">
                <a:solidFill>
                  <a:schemeClr val="tx1"/>
                </a:solidFill>
                <a:effectLst/>
                <a:latin typeface="Univers LT Std 47 Cn Lt" pitchFamily="34" charset="0"/>
              </a:rPr>
              <a:t>Efron</a:t>
            </a:r>
            <a:r>
              <a:rPr lang="de-CH" altLang="de-DE" sz="3600" dirty="0">
                <a:solidFill>
                  <a:schemeClr val="tx1"/>
                </a:solidFill>
                <a:effectLst/>
                <a:latin typeface="Univers LT Std 47 Cn Lt" pitchFamily="34" charset="0"/>
              </a:rPr>
              <a:t> </a:t>
            </a:r>
            <a:r>
              <a:rPr lang="de-CH" altLang="de-DE" sz="3600" dirty="0" smtClean="0">
                <a:solidFill>
                  <a:schemeClr val="tx1"/>
                </a:solidFill>
                <a:effectLst/>
                <a:latin typeface="Univers LT Std 47 Cn Lt" pitchFamily="34" charset="0"/>
              </a:rPr>
              <a:t>als</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Grabstätte </a:t>
            </a:r>
            <a:r>
              <a:rPr lang="de-CH" altLang="de-DE" sz="3600" dirty="0">
                <a:solidFill>
                  <a:schemeClr val="tx1"/>
                </a:solidFill>
                <a:effectLst/>
                <a:latin typeface="Univers LT Std 47 Cn Lt" pitchFamily="34" charset="0"/>
              </a:rPr>
              <a:t>für </a:t>
            </a:r>
            <a:r>
              <a:rPr lang="de-CH" altLang="de-DE" sz="3600" dirty="0" smtClean="0">
                <a:solidFill>
                  <a:schemeClr val="tx1"/>
                </a:solidFill>
                <a:effectLst/>
                <a:latin typeface="Univers LT Std 47 Cn Lt" pitchFamily="34" charset="0"/>
              </a:rPr>
              <a:t>seine</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Familie </a:t>
            </a:r>
            <a:r>
              <a:rPr lang="de-CH" altLang="de-DE" sz="3600" dirty="0">
                <a:solidFill>
                  <a:schemeClr val="tx1"/>
                </a:solidFill>
                <a:effectLst/>
                <a:latin typeface="Univers LT Std 47 Cn Lt" pitchFamily="34" charset="0"/>
              </a:rPr>
              <a:t>erworben.“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438576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50,1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501640"/>
            <a:ext cx="7704856" cy="1323439"/>
          </a:xfrm>
        </p:spPr>
        <p:txBody>
          <a:bodyPr wrap="square">
            <a:spAutoFit/>
          </a:bodyPr>
          <a:lstStyle/>
          <a:p>
            <a:pPr algn="l"/>
            <a:r>
              <a:rPr lang="de-CH" altLang="de-DE" sz="4000" dirty="0">
                <a:solidFill>
                  <a:schemeClr val="tx1"/>
                </a:solidFill>
                <a:effectLst/>
                <a:latin typeface="Univers LT Std 47 Cn Lt" pitchFamily="34" charset="0"/>
              </a:rPr>
              <a:t>„Josef warf sich über seinen Vater, weinte um ihn und küsste ihn.“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07401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50,15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7344816" cy="2554545"/>
          </a:xfrm>
        </p:spPr>
        <p:txBody>
          <a:bodyPr wrap="square">
            <a:spAutoFit/>
          </a:bodyPr>
          <a:lstStyle/>
          <a:p>
            <a:pPr algn="l"/>
            <a:r>
              <a:rPr lang="de-CH" altLang="de-DE" sz="4000" dirty="0">
                <a:solidFill>
                  <a:schemeClr val="tx1"/>
                </a:solidFill>
                <a:effectLst/>
                <a:latin typeface="Univers LT Std 47 Cn Lt" pitchFamily="34" charset="0"/>
              </a:rPr>
              <a:t>„Wenn Josef uns nur nichts mehr nachträgt! Sonst wird er uns jetzt heimzahlen, was wir ihm einst angetan haben.“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705171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51520" y="6165304"/>
            <a:ext cx="6400800" cy="400110"/>
          </a:xfrm>
        </p:spPr>
        <p:txBody>
          <a:bodyPr>
            <a:spAutoFit/>
          </a:bodyPr>
          <a:lstStyle/>
          <a:p>
            <a:pPr algn="l"/>
            <a:r>
              <a:rPr lang="de-CH" altLang="de-DE" sz="2000" dirty="0" smtClean="0">
                <a:effectLst/>
                <a:latin typeface="Univers LT Std 47 Cn Lt" pitchFamily="34" charset="0"/>
              </a:rPr>
              <a:t>1.Mose 50,16-17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06754"/>
            <a:ext cx="8928992" cy="3970318"/>
          </a:xfrm>
        </p:spPr>
        <p:txBody>
          <a:bodyPr wrap="square">
            <a:spAutoFit/>
          </a:bodyPr>
          <a:lstStyle/>
          <a:p>
            <a:pPr algn="l"/>
            <a:r>
              <a:rPr lang="de-CH" altLang="de-DE" sz="3600" dirty="0">
                <a:solidFill>
                  <a:schemeClr val="tx1"/>
                </a:solidFill>
                <a:effectLst/>
                <a:latin typeface="Univers LT Std 47 Cn Lt" pitchFamily="34" charset="0"/>
              </a:rPr>
              <a:t>„Dein Vater hat uns vor seinem Tod die Anweisung gegeben: ‘Bittet Josef, dass er euch verzeiht und euch nicht nachträgt, was ihr ihm angetan habt.’ Deshalb bitten wir dich: Verzeih uns unser Unrecht! Wir bitten dich bei dem </a:t>
            </a:r>
            <a:r>
              <a:rPr lang="de-CH" altLang="de-DE" sz="3600" dirty="0" smtClean="0">
                <a:solidFill>
                  <a:schemeClr val="tx1"/>
                </a:solidFill>
                <a:effectLst/>
                <a:latin typeface="Univers LT Std 47 Cn Lt" pitchFamily="34" charset="0"/>
              </a:rPr>
              <a:t>Gott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deines </a:t>
            </a:r>
            <a:r>
              <a:rPr lang="de-CH" altLang="de-DE" sz="3600" dirty="0">
                <a:solidFill>
                  <a:schemeClr val="tx1"/>
                </a:solidFill>
                <a:effectLst/>
                <a:latin typeface="Univers LT Std 47 Cn Lt" pitchFamily="34" charset="0"/>
              </a:rPr>
              <a:t>Vaters, dem </a:t>
            </a:r>
            <a:r>
              <a:rPr lang="de-CH" altLang="de-DE" sz="3600" dirty="0" smtClean="0">
                <a:solidFill>
                  <a:schemeClr val="tx1"/>
                </a:solidFill>
                <a:effectLst/>
                <a:latin typeface="Univers LT Std 47 Cn Lt" pitchFamily="34" charset="0"/>
              </a:rPr>
              <a:t>auch</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wir </a:t>
            </a:r>
            <a:r>
              <a:rPr lang="de-CH" altLang="de-DE" sz="3600" dirty="0">
                <a:solidFill>
                  <a:schemeClr val="tx1"/>
                </a:solidFill>
                <a:effectLst/>
                <a:latin typeface="Univers LT Std 47 Cn Lt" pitchFamily="34" charset="0"/>
              </a:rPr>
              <a:t>dienen!“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28091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799</Words>
  <Application>Microsoft Office PowerPoint</Application>
  <PresentationFormat>Bildschirmpräsentation (4:3)</PresentationFormat>
  <Paragraphs>86</Paragraphs>
  <Slides>29</Slides>
  <Notes>29</Notes>
  <HiddenSlides>0</HiddenSlides>
  <MMClips>0</MMClips>
  <ScaleCrop>false</ScaleCrop>
  <HeadingPairs>
    <vt:vector size="4" baseType="variant">
      <vt:variant>
        <vt:lpstr>Design</vt:lpstr>
      </vt:variant>
      <vt:variant>
        <vt:i4>1</vt:i4>
      </vt:variant>
      <vt:variant>
        <vt:lpstr>Folientitel</vt:lpstr>
      </vt:variant>
      <vt:variant>
        <vt:i4>29</vt:i4>
      </vt:variant>
    </vt:vector>
  </HeadingPairs>
  <TitlesOfParts>
    <vt:vector size="30" baseType="lpstr">
      <vt:lpstr>Designvorlage 'Berggipfel'</vt:lpstr>
      <vt:lpstr>Sterblich und voller Hoffnung</vt:lpstr>
      <vt:lpstr>Wenn die Toten nicht auferweckt werden, dann halten wir uns doch lieber an das Sprichwort: „Lasst uns essen und trinken, denn morgen sind wir tot!“</vt:lpstr>
      <vt:lpstr>I. Gnade, die Angst vertreibt</vt:lpstr>
      <vt:lpstr>„Lass mich im Tod mit meinen Vorfahren vereint sein: Bring mich von hier weg und begrabe mich dort, wo sie begraben sind.“</vt:lpstr>
      <vt:lpstr>„Kommt her, ich will euch wissen lassen, wie es euren Nachkommen ergehen wird.“</vt:lpstr>
      <vt:lpstr>„Wenn ich tot bin, dann bringt mich ins Land Kanaan und bettet mich zur letzten Ruhe neben meinen Vorfahren, in der Höhle auf dem Feld Machpela östlich von Mamre. Dieses Grundstück hat Abraham von dem Hetiter Efron als Grabstätte für seine Familie erworben.“</vt:lpstr>
      <vt:lpstr>„Josef warf sich über seinen Vater, weinte um ihn und küsste ihn.“</vt:lpstr>
      <vt:lpstr>„Wenn Josef uns nur nichts mehr nachträgt! Sonst wird er uns jetzt heimzahlen, was wir ihm einst angetan haben.“</vt:lpstr>
      <vt:lpstr>„Dein Vater hat uns vor seinem Tod die Anweisung gegeben: ‘Bittet Josef, dass er euch verzeiht und euch nicht nachträgt, was ihr ihm angetan habt.’ Deshalb bitten wir dich: Verzeih uns unser Unrecht! Wir bitten dich bei dem Gott deines Vaters, dem auch wir dienen!“</vt:lpstr>
      <vt:lpstr>„Als Josef das hörte, musste er weinen.“</vt:lpstr>
      <vt:lpstr>Danach gingen die Brüder selbst zu Josef, warfen sich vor ihm zu Boden und sagten: „Wir sind deine Sklaven!“</vt:lpstr>
      <vt:lpstr>„Habt keine Angst! Ich werde doch nicht umstossen, was Gott selbst entschieden hat!“</vt:lpstr>
      <vt:lpstr>„Ihr hattet Böses mit mir vor, aber Gott hat es zum Guten gewendet; denn er wollte auf diese Weise vielen Menschen das Leben retten. Das war sein Plan, und so ist es geschehen.“</vt:lpstr>
      <vt:lpstr>„Habt also keine Angst! Ihr könnt euch auf mich verlassen, ich werde für euch und eure Familien sorgen.“</vt:lpstr>
      <vt:lpstr>„Gott ist für uns; wer kann uns da noch etwas anhaben?“</vt:lpstr>
      <vt:lpstr>„Er hat ja nicht einmal seinen eigenen Sohn verschont, sondern hat ihn für uns alle hergegeben. Wird uns dann zusammen mit seinem Sohn nicht auch alles andere geschenkt werden?“</vt:lpstr>
      <vt:lpstr>„All denen, die Jesus aufnahmen und an seinen Namen glaubten, gab er das Recht, Gottes Kinder zu werden.“ </vt:lpstr>
      <vt:lpstr>„Wenn wir unsere Sünden bekennen, erweist Gott sich als treu und gerecht: Er vergibt uns unsere Sünden und reinigt uns von allem Unrecht, das wir begangen haben.“</vt:lpstr>
      <vt:lpstr>II. Abschied, der Zukunft hat</vt:lpstr>
      <vt:lpstr>„Gott wird euch nicht vergessen. Er wird euch aus diesem Land wieder in das Land zurückbringen, das er Abraham, Isaak und Jakob mit einem Eid versprochen hat.“</vt:lpstr>
      <vt:lpstr>„Du sollst jetzt erfahren, wie es deinen Nachkommen ergehen wird. Sie werden als Fremde in einem Land (Ägypten) leben, das ihnen nicht gehört. Man wird sie unterdrücken und zu Sklavendiensten zwingen. Das dauert vierhundert Jahre.“</vt:lpstr>
      <vt:lpstr>„Dann werde ich über das Volk, dem sie dienen müssen, ein Strafgericht halten, und sie werden von dort mit reichem Besitz wegziehen.“</vt:lpstr>
      <vt:lpstr>„Wenn das geschieht, dann nehmt auch meine Gebeine von hier mit.“ Die Brüder mussten es Josef schwören.</vt:lpstr>
      <vt:lpstr>Mose nahm die Gebeine Josefs mit, wie dieser es vor seinem Tod ausdrücklich erbeten hatte. Damals hatte Josef zu seinen Brüdern gesagt: „Gott wird euch nicht vergessen. Dann müsst ihr meine Gebeine von hier mitnehmen.“</vt:lpstr>
      <vt:lpstr>„Wie kam es, dass Josef kurz vor seinem Tod vom Auszug der Israeliten aus Ägypten sprach, der damals noch in weiter Ferne lag? Der Grund dafür war sein Glaube. Josef bestimmte sogar, was dann mit seinen sterblichen Überresten geschehen sollte.“</vt:lpstr>
      <vt:lpstr>„Sie sehnten sich nach etwas Besserem, nach einer Heimat im Himmel. Daher schämt sich Gott auch nicht, ihr Gott genannt zu werden; schliesslich hat er im Himmel tatsächlich eine Stadt für sie erbaut.“</vt:lpstr>
      <vt:lpstr>„Ich laufe mit ganzer Kraft dem Ziel entgegen, um den Siegespreis zu bekommen – den Preis, der in der Teilhabe an der himmlischen Welt besteht, zu der uns Gott durch Jesus Christus berufen hat.“</vt:lpstr>
      <vt:lpstr>Schlussgedanke</vt:lpstr>
      <vt:lpstr>„Der Inhalt meines Lebens ist Christus, und deshalb ist Sterben für mich ein Gewinn.“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Gott hat den Überblick - Teil 7/7 - Sterblich und voller Hoffnung - Folien</dc:title>
  <dc:creator>Jürg Birnstiel</dc:creator>
  <cp:lastModifiedBy>Me</cp:lastModifiedBy>
  <cp:revision>386</cp:revision>
  <dcterms:created xsi:type="dcterms:W3CDTF">2013-11-12T15:20:47Z</dcterms:created>
  <dcterms:modified xsi:type="dcterms:W3CDTF">2015-06-22T19:19:58Z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