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601" r:id="rId2"/>
    <p:sldId id="730" r:id="rId3"/>
    <p:sldId id="752" r:id="rId4"/>
    <p:sldId id="731" r:id="rId5"/>
    <p:sldId id="732" r:id="rId6"/>
    <p:sldId id="733" r:id="rId7"/>
    <p:sldId id="734" r:id="rId8"/>
    <p:sldId id="735" r:id="rId9"/>
    <p:sldId id="258" r:id="rId10"/>
    <p:sldId id="736" r:id="rId11"/>
    <p:sldId id="737" r:id="rId12"/>
    <p:sldId id="738" r:id="rId13"/>
    <p:sldId id="739" r:id="rId14"/>
    <p:sldId id="740" r:id="rId15"/>
    <p:sldId id="741" r:id="rId16"/>
    <p:sldId id="742" r:id="rId17"/>
    <p:sldId id="744" r:id="rId18"/>
    <p:sldId id="314" r:id="rId19"/>
    <p:sldId id="745" r:id="rId20"/>
    <p:sldId id="746" r:id="rId21"/>
    <p:sldId id="747" r:id="rId22"/>
    <p:sldId id="748" r:id="rId23"/>
    <p:sldId id="749" r:id="rId24"/>
    <p:sldId id="750" r:id="rId25"/>
    <p:sldId id="259" r:id="rId26"/>
    <p:sldId id="751"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77064"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Echte Helden haben Angst</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83768" y="4077072"/>
            <a:ext cx="6400800" cy="461665"/>
          </a:xfrm>
        </p:spPr>
        <p:txBody>
          <a:bodyPr>
            <a:spAutoFit/>
          </a:bodyPr>
          <a:lstStyle/>
          <a:p>
            <a:pPr algn="r"/>
            <a:r>
              <a:rPr lang="de-DE" altLang="de-DE" sz="2400" dirty="0" smtClean="0">
                <a:solidFill>
                  <a:schemeClr val="bg2">
                    <a:lumMod val="90000"/>
                    <a:lumOff val="10000"/>
                  </a:schemeClr>
                </a:solidFill>
                <a:effectLst/>
                <a:latin typeface="Univers LT Std 47 Cn Lt" pitchFamily="34" charset="0"/>
              </a:rPr>
              <a:t>Reihe: Gott sucht echte Helden! (2/6)</a:t>
            </a:r>
            <a:endParaRPr lang="de-DE" altLang="de-DE" sz="2400" dirty="0">
              <a:solidFill>
                <a:schemeClr val="bg2">
                  <a:lumMod val="90000"/>
                  <a:lumOff val="10000"/>
                </a:schemeClr>
              </a:solidFill>
              <a:effectLst/>
              <a:latin typeface="Univers LT Std 47 Cn Lt" pitchFamily="34" charset="0"/>
            </a:endParaRPr>
          </a:p>
        </p:txBody>
      </p:sp>
      <p:sp>
        <p:nvSpPr>
          <p:cNvPr id="6" name="Rectangle 3"/>
          <p:cNvSpPr txBox="1">
            <a:spLocks noChangeArrowheads="1"/>
          </p:cNvSpPr>
          <p:nvPr/>
        </p:nvSpPr>
        <p:spPr bwMode="auto">
          <a:xfrm>
            <a:off x="255608" y="2996952"/>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4800" kern="0" dirty="0" smtClean="0">
                <a:solidFill>
                  <a:schemeClr val="bg2">
                    <a:lumMod val="90000"/>
                    <a:lumOff val="10000"/>
                  </a:schemeClr>
                </a:solidFill>
                <a:effectLst/>
                <a:latin typeface="Univers LT Std 47 Cn Lt" pitchFamily="34" charset="0"/>
              </a:rPr>
              <a:t>Richter 6,25-32</a:t>
            </a:r>
            <a:endParaRPr lang="de-DE" altLang="de-DE" sz="4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6,13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7920880"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„Verzeihung, mein Herr! Aber wenn wirklich Gott mit uns ist, wie konnte uns dann so viel Unglück treffen?“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39288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Hebräer 4,12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47410"/>
            <a:ext cx="8136904"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„Gottes Wort ist lebendig und voller Kraft. Das schärfste beidseitig geschliffene Schwert ist nicht so scharf wie dieses Wort, das Seele und Geist und Mark und Bein durchdringt und sich als Richter unserer geheimsten Wünsche und Gedanken erweist.“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65273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3501008"/>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1.Korinther-Brief 15,33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21856"/>
            <a:ext cx="8496944"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„Schlechter Umgang verdirbt auch den besten Charakter.“</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17760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6,25-26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856984"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„Nimm einen jungen Stier von den Stieren deines Vaters und einen zweiten Stier, der siebenjährig ist, und reisse nieder den Altar Baals, der deinem Vater gehört, und haue um das Bild der </a:t>
            </a:r>
            <a:r>
              <a:rPr lang="de-CH" altLang="de-DE" sz="3200" dirty="0" err="1">
                <a:solidFill>
                  <a:schemeClr val="bg2">
                    <a:lumMod val="90000"/>
                    <a:lumOff val="10000"/>
                  </a:schemeClr>
                </a:solidFill>
                <a:effectLst/>
                <a:latin typeface="Univers LT Std 47 Cn Lt" pitchFamily="34" charset="0"/>
              </a:rPr>
              <a:t>Aschera</a:t>
            </a:r>
            <a:r>
              <a:rPr lang="de-CH" altLang="de-DE" sz="3200" dirty="0">
                <a:solidFill>
                  <a:schemeClr val="bg2">
                    <a:lumMod val="90000"/>
                    <a:lumOff val="10000"/>
                  </a:schemeClr>
                </a:solidFill>
                <a:effectLst/>
                <a:latin typeface="Univers LT Std 47 Cn Lt" pitchFamily="34" charset="0"/>
              </a:rPr>
              <a:t>, das dabei steht, und baue dem HERRN, deinem Gott, oben auf der Höhe dieses Felsens einen Altar und rüste ihn zu und nimm den zweiten Stier und bringe ein Brandopfer dar mit dem Holz des </a:t>
            </a:r>
            <a:r>
              <a:rPr lang="de-CH" altLang="de-DE" sz="3200" dirty="0" err="1">
                <a:solidFill>
                  <a:schemeClr val="bg2">
                    <a:lumMod val="90000"/>
                    <a:lumOff val="10000"/>
                  </a:schemeClr>
                </a:solidFill>
                <a:effectLst/>
                <a:latin typeface="Univers LT Std 47 Cn Lt" pitchFamily="34" charset="0"/>
              </a:rPr>
              <a:t>Ascherabildes</a:t>
            </a:r>
            <a:r>
              <a:rPr lang="de-CH" altLang="de-DE" sz="3200" dirty="0">
                <a:solidFill>
                  <a:schemeClr val="bg2">
                    <a:lumMod val="90000"/>
                    <a:lumOff val="10000"/>
                  </a:schemeClr>
                </a:solidFill>
                <a:effectLst/>
                <a:latin typeface="Univers LT Std 47 Cn Lt" pitchFamily="34" charset="0"/>
              </a:rPr>
              <a:t>, das du umgehauen hast.“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32820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3501008"/>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Johannes-Evangelium 4,24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„Gott ist Geist, und die, die ihn anbeten wollen, müssen ihn im Geist und in der Wahrheit anbeten.“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18826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6,27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„Er fürchtete sich vor seines Vaters Haus und vor den Leuten in der Stadt, das am Tage zu tun, und tat’s in der Nacht.“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05873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3501008"/>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1.Korinther-Brief 2,3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7560840"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fühlte mich schwach; ich war ängstlich und sehr unsicher, als ich zu euch sprach.“</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73113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6,27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332656"/>
            <a:ext cx="7920880"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„Gideon nahm zehn Mann von seinen Leuten und tat, wie ihm der HERR gesagt hatte.“</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31932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bg2">
                    <a:lumMod val="90000"/>
                    <a:lumOff val="10000"/>
                  </a:schemeClr>
                </a:solidFill>
                <a:effectLst/>
                <a:latin typeface="Univers LT Std 47 Cn Lt" pitchFamily="34" charset="0"/>
              </a:rPr>
              <a:t>II. Das Ende der Toleranz</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6,29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13690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Einer sprach zum andern: „Wer </a:t>
            </a:r>
            <a:r>
              <a:rPr lang="de-CH" altLang="de-DE" sz="4400" dirty="0" smtClean="0">
                <a:solidFill>
                  <a:schemeClr val="bg2">
                    <a:lumMod val="90000"/>
                    <a:lumOff val="10000"/>
                  </a:schemeClr>
                </a:solidFill>
                <a:effectLst/>
                <a:latin typeface="Univers LT Std 47 Cn Lt" pitchFamily="34" charset="0"/>
              </a:rPr>
              <a:t>hat</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das </a:t>
            </a:r>
            <a:r>
              <a:rPr lang="de-CH" altLang="de-DE" sz="4400" dirty="0">
                <a:solidFill>
                  <a:schemeClr val="bg2">
                    <a:lumMod val="90000"/>
                    <a:lumOff val="10000"/>
                  </a:schemeClr>
                </a:solidFill>
                <a:effectLst/>
                <a:latin typeface="Univers LT Std 47 Cn Lt" pitchFamily="34" charset="0"/>
              </a:rPr>
              <a:t>getan?“ Und als sie suchten und nachfragten, wurde gesagt: „Gideon, der Sohn des </a:t>
            </a:r>
            <a:r>
              <a:rPr lang="de-CH" altLang="de-DE" sz="4400" dirty="0" err="1">
                <a:solidFill>
                  <a:schemeClr val="bg2">
                    <a:lumMod val="90000"/>
                    <a:lumOff val="10000"/>
                  </a:schemeClr>
                </a:solidFill>
                <a:effectLst/>
                <a:latin typeface="Univers LT Std 47 Cn Lt" pitchFamily="34" charset="0"/>
              </a:rPr>
              <a:t>Joasch</a:t>
            </a:r>
            <a:r>
              <a:rPr lang="de-CH" altLang="de-DE" sz="4400" dirty="0">
                <a:solidFill>
                  <a:schemeClr val="bg2">
                    <a:lumMod val="90000"/>
                    <a:lumOff val="10000"/>
                  </a:schemeClr>
                </a:solidFill>
                <a:effectLst/>
                <a:latin typeface="Univers LT Std 47 Cn Lt" pitchFamily="34" charset="0"/>
              </a:rPr>
              <a:t>, hat das getan.“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66599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6,12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701408"/>
            <a:ext cx="8496944" cy="2308324"/>
          </a:xfrm>
        </p:spPr>
        <p:txBody>
          <a:bodyPr wrap="square">
            <a:spAutoFit/>
          </a:bodyPr>
          <a:lstStyle/>
          <a:p>
            <a:pPr algn="l"/>
            <a:r>
              <a:rPr lang="de-CH" altLang="de-DE" sz="7200" dirty="0">
                <a:solidFill>
                  <a:schemeClr val="bg2">
                    <a:lumMod val="90000"/>
                    <a:lumOff val="10000"/>
                  </a:schemeClr>
                </a:solidFill>
                <a:effectLst/>
                <a:latin typeface="Univers LT Std 47 Cn Lt" pitchFamily="34" charset="0"/>
              </a:rPr>
              <a:t>„Der </a:t>
            </a:r>
            <a:r>
              <a:rPr lang="de-CH" altLang="de-DE" sz="7200" dirty="0" smtClean="0">
                <a:solidFill>
                  <a:schemeClr val="bg2">
                    <a:lumMod val="90000"/>
                    <a:lumOff val="10000"/>
                  </a:schemeClr>
                </a:solidFill>
                <a:effectLst/>
                <a:latin typeface="Univers LT Std 47 Cn Lt" pitchFamily="34" charset="0"/>
              </a:rPr>
              <a:t>HERR mit </a:t>
            </a:r>
            <a:r>
              <a:rPr lang="de-CH" altLang="de-DE" sz="7200" dirty="0">
                <a:solidFill>
                  <a:schemeClr val="bg2">
                    <a:lumMod val="90000"/>
                    <a:lumOff val="10000"/>
                  </a:schemeClr>
                </a:solidFill>
                <a:effectLst/>
                <a:latin typeface="Univers LT Std 47 Cn Lt" pitchFamily="34" charset="0"/>
              </a:rPr>
              <a:t>dir, du streitbarer Held!“</a:t>
            </a:r>
            <a:endParaRPr lang="de-DE" altLang="de-DE" sz="7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6,30</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„Gib deinen Sohn heraus; er muss sterben, weil er den Altar Baals niedergerissen und das </a:t>
            </a:r>
            <a:r>
              <a:rPr lang="de-CH" altLang="de-DE" sz="4400" dirty="0" err="1">
                <a:solidFill>
                  <a:schemeClr val="bg2">
                    <a:lumMod val="90000"/>
                    <a:lumOff val="10000"/>
                  </a:schemeClr>
                </a:solidFill>
                <a:effectLst/>
                <a:latin typeface="Univers LT Std 47 Cn Lt" pitchFamily="34" charset="0"/>
              </a:rPr>
              <a:t>Ascherabild</a:t>
            </a:r>
            <a:r>
              <a:rPr lang="de-CH" altLang="de-DE" sz="4400" dirty="0">
                <a:solidFill>
                  <a:schemeClr val="bg2">
                    <a:lumMod val="90000"/>
                    <a:lumOff val="10000"/>
                  </a:schemeClr>
                </a:solidFill>
                <a:effectLst/>
                <a:latin typeface="Univers LT Std 47 Cn Lt" pitchFamily="34" charset="0"/>
              </a:rPr>
              <a:t> daneben umgehauen hat.“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54757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Johannes-Evangelium 16,2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„Ja, es kommt eine Zeit, wo jeder, der euch tötet, meint, Gott damit einen Dienst zu erweisen.“</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42130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Lukas-Evangelium 12,4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„Fürchtet euch nicht vor denen, die euch das irdische Leben nehmen können; sie können euch darüber hinaus nichts anhaben.“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63007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3"/>
            <a:ext cx="8496944"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„Wollt ihr für Baal streiten? Wollt ihr ihm helfen? Wer für ihn streitet, der soll noch diesen Morgen sterben. Ist er Gott, so streite er für sich selbst, weil sein Altar niedergerissen ist.“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54914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13690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„Von dem Tag an nannte man Gideon </a:t>
            </a:r>
            <a:r>
              <a:rPr lang="de-CH" altLang="de-DE" sz="4400" dirty="0" err="1">
                <a:solidFill>
                  <a:schemeClr val="bg2">
                    <a:lumMod val="90000"/>
                    <a:lumOff val="10000"/>
                  </a:schemeClr>
                </a:solidFill>
                <a:effectLst/>
                <a:latin typeface="Univers LT Std 47 Cn Lt" pitchFamily="34" charset="0"/>
              </a:rPr>
              <a:t>Jerubbaal</a:t>
            </a:r>
            <a:r>
              <a:rPr lang="de-CH" altLang="de-DE" sz="4400" dirty="0">
                <a:solidFill>
                  <a:schemeClr val="bg2">
                    <a:lumMod val="90000"/>
                    <a:lumOff val="10000"/>
                  </a:schemeClr>
                </a:solidFill>
                <a:effectLst/>
                <a:latin typeface="Univers LT Std 47 Cn Lt" pitchFamily="34" charset="0"/>
              </a:rPr>
              <a:t>, das heisst ‚Baal streite mit ihm‘, weil er seinen Altar niedergerissen hat.“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49692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bg2">
                    <a:lumMod val="90000"/>
                    <a:lumOff val="10000"/>
                  </a:schemeClr>
                </a:solidFill>
                <a:effectLst/>
                <a:latin typeface="Univers LT Std 47 Cn Lt" pitchFamily="34" charset="0"/>
              </a:rPr>
              <a:t>Schlussgedanke</a:t>
            </a:r>
            <a:endParaRPr lang="de-DE" altLang="de-DE" sz="8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1.Korinther-Brief 3,11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7992888"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„Das Fundament ist bereits gelegt, und niemand kann je ein anderes legen. Dieses Fundament ist Jesus Christus.“</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58734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77064"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Echte Helden haben Angst</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83768" y="4077072"/>
            <a:ext cx="6400800" cy="461665"/>
          </a:xfrm>
        </p:spPr>
        <p:txBody>
          <a:bodyPr>
            <a:spAutoFit/>
          </a:bodyPr>
          <a:lstStyle/>
          <a:p>
            <a:pPr algn="r"/>
            <a:r>
              <a:rPr lang="de-DE" altLang="de-DE" sz="2400" dirty="0" smtClean="0">
                <a:solidFill>
                  <a:schemeClr val="bg2">
                    <a:lumMod val="90000"/>
                    <a:lumOff val="10000"/>
                  </a:schemeClr>
                </a:solidFill>
                <a:effectLst/>
                <a:latin typeface="Univers LT Std 47 Cn Lt" pitchFamily="34" charset="0"/>
              </a:rPr>
              <a:t>Reihe: Gott sucht echte Helden! (2/6)</a:t>
            </a:r>
            <a:endParaRPr lang="de-DE" altLang="de-DE" sz="2400" dirty="0">
              <a:solidFill>
                <a:schemeClr val="bg2">
                  <a:lumMod val="90000"/>
                  <a:lumOff val="10000"/>
                </a:schemeClr>
              </a:solidFill>
              <a:effectLst/>
              <a:latin typeface="Univers LT Std 47 Cn Lt" pitchFamily="34" charset="0"/>
            </a:endParaRPr>
          </a:p>
        </p:txBody>
      </p:sp>
      <p:sp>
        <p:nvSpPr>
          <p:cNvPr id="6" name="Rectangle 3"/>
          <p:cNvSpPr txBox="1">
            <a:spLocks noChangeArrowheads="1"/>
          </p:cNvSpPr>
          <p:nvPr/>
        </p:nvSpPr>
        <p:spPr bwMode="auto">
          <a:xfrm>
            <a:off x="255608" y="2996952"/>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4800" kern="0" dirty="0" smtClean="0">
                <a:solidFill>
                  <a:schemeClr val="bg2">
                    <a:lumMod val="90000"/>
                    <a:lumOff val="10000"/>
                  </a:schemeClr>
                </a:solidFill>
                <a:effectLst/>
                <a:latin typeface="Univers LT Std 47 Cn Lt" pitchFamily="34" charset="0"/>
              </a:rPr>
              <a:t>Richter 6,25-32</a:t>
            </a:r>
            <a:endParaRPr lang="de-DE" altLang="de-DE" sz="4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2176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496944" cy="1200329"/>
          </a:xfrm>
        </p:spPr>
        <p:txBody>
          <a:bodyPr wrap="square">
            <a:spAutoFit/>
          </a:bodyPr>
          <a:lstStyle/>
          <a:p>
            <a:pPr algn="l"/>
            <a:r>
              <a:rPr lang="de-CH" altLang="de-DE" sz="7200" dirty="0" smtClean="0">
                <a:solidFill>
                  <a:schemeClr val="bg2">
                    <a:lumMod val="90000"/>
                    <a:lumOff val="10000"/>
                  </a:schemeClr>
                </a:solidFill>
                <a:effectLst/>
                <a:latin typeface="Univers LT Std 47 Cn Lt" pitchFamily="34" charset="0"/>
              </a:rPr>
              <a:t>Phase 1:</a:t>
            </a:r>
            <a:endParaRPr lang="de-DE" altLang="de-DE" sz="7200" dirty="0">
              <a:solidFill>
                <a:schemeClr val="bg2">
                  <a:lumMod val="90000"/>
                  <a:lumOff val="10000"/>
                </a:schemeClr>
              </a:solidFill>
              <a:effectLst/>
              <a:latin typeface="Univers LT Std 47 Cn Lt" pitchFamily="34" charset="0"/>
            </a:endParaRPr>
          </a:p>
        </p:txBody>
      </p:sp>
      <p:sp>
        <p:nvSpPr>
          <p:cNvPr id="4" name="Rectangle 2"/>
          <p:cNvSpPr txBox="1">
            <a:spLocks noChangeArrowheads="1"/>
          </p:cNvSpPr>
          <p:nvPr/>
        </p:nvSpPr>
        <p:spPr bwMode="auto">
          <a:xfrm>
            <a:off x="179512" y="1361674"/>
            <a:ext cx="849694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bg2">
                    <a:lumMod val="90000"/>
                    <a:lumOff val="10000"/>
                  </a:schemeClr>
                </a:solidFill>
                <a:effectLst/>
                <a:latin typeface="Univers LT Std 47 Cn Lt" pitchFamily="34" charset="0"/>
              </a:rPr>
              <a:t>Israel lebt in Frieden und </a:t>
            </a:r>
            <a:r>
              <a:rPr lang="de-CH" altLang="de-DE" sz="4400" kern="0" dirty="0" err="1" smtClean="0">
                <a:solidFill>
                  <a:schemeClr val="bg2">
                    <a:lumMod val="90000"/>
                    <a:lumOff val="10000"/>
                  </a:schemeClr>
                </a:solidFill>
                <a:effectLst/>
                <a:latin typeface="Univers LT Std 47 Cn Lt" pitchFamily="34" charset="0"/>
              </a:rPr>
              <a:t>Wohstand</a:t>
            </a:r>
            <a:r>
              <a:rPr lang="de-CH" altLang="de-DE" sz="4400" kern="0" dirty="0" smtClean="0">
                <a:solidFill>
                  <a:schemeClr val="bg2">
                    <a:lumMod val="90000"/>
                    <a:lumOff val="10000"/>
                  </a:schemeClr>
                </a:solidFill>
                <a:effectLst/>
                <a:latin typeface="Univers LT Std 47 Cn Lt" pitchFamily="34" charset="0"/>
              </a:rPr>
              <a:t> und beginnt andere Götter zu verehren.</a:t>
            </a:r>
            <a:endParaRPr lang="de-DE" altLang="de-DE" sz="4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10877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496944" cy="1200329"/>
          </a:xfrm>
        </p:spPr>
        <p:txBody>
          <a:bodyPr wrap="square">
            <a:spAutoFit/>
          </a:bodyPr>
          <a:lstStyle/>
          <a:p>
            <a:pPr algn="l"/>
            <a:r>
              <a:rPr lang="de-CH" altLang="de-DE" sz="7200" dirty="0" smtClean="0">
                <a:solidFill>
                  <a:schemeClr val="bg2">
                    <a:lumMod val="90000"/>
                    <a:lumOff val="10000"/>
                  </a:schemeClr>
                </a:solidFill>
                <a:effectLst/>
                <a:latin typeface="Univers LT Std 47 Cn Lt" pitchFamily="34" charset="0"/>
              </a:rPr>
              <a:t>Phase 2:</a:t>
            </a:r>
            <a:endParaRPr lang="de-DE" altLang="de-DE" sz="7200" dirty="0">
              <a:solidFill>
                <a:schemeClr val="bg2">
                  <a:lumMod val="90000"/>
                  <a:lumOff val="10000"/>
                </a:schemeClr>
              </a:solidFill>
              <a:effectLst/>
              <a:latin typeface="Univers LT Std 47 Cn Lt" pitchFamily="34" charset="0"/>
            </a:endParaRPr>
          </a:p>
        </p:txBody>
      </p:sp>
      <p:sp>
        <p:nvSpPr>
          <p:cNvPr id="4" name="Rectangle 2"/>
          <p:cNvSpPr txBox="1">
            <a:spLocks noChangeArrowheads="1"/>
          </p:cNvSpPr>
          <p:nvPr/>
        </p:nvSpPr>
        <p:spPr bwMode="auto">
          <a:xfrm>
            <a:off x="179512" y="1361674"/>
            <a:ext cx="849694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bg2">
                    <a:lumMod val="90000"/>
                    <a:lumOff val="10000"/>
                  </a:schemeClr>
                </a:solidFill>
                <a:effectLst/>
                <a:latin typeface="Univers LT Std 47 Cn Lt" pitchFamily="34" charset="0"/>
              </a:rPr>
              <a:t>Gott überlässt die Israeliten den Götzen und überlässt sein Volk ihren Feinden.</a:t>
            </a:r>
            <a:endParaRPr lang="de-DE" altLang="de-DE" sz="4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33114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496944" cy="1200329"/>
          </a:xfrm>
        </p:spPr>
        <p:txBody>
          <a:bodyPr wrap="square">
            <a:spAutoFit/>
          </a:bodyPr>
          <a:lstStyle/>
          <a:p>
            <a:pPr algn="l"/>
            <a:r>
              <a:rPr lang="de-CH" altLang="de-DE" sz="7200" dirty="0" smtClean="0">
                <a:solidFill>
                  <a:schemeClr val="bg2">
                    <a:lumMod val="90000"/>
                    <a:lumOff val="10000"/>
                  </a:schemeClr>
                </a:solidFill>
                <a:effectLst/>
                <a:latin typeface="Univers LT Std 47 Cn Lt" pitchFamily="34" charset="0"/>
              </a:rPr>
              <a:t>Phase 3:</a:t>
            </a:r>
            <a:endParaRPr lang="de-DE" altLang="de-DE" sz="7200" dirty="0">
              <a:solidFill>
                <a:schemeClr val="bg2">
                  <a:lumMod val="90000"/>
                  <a:lumOff val="10000"/>
                </a:schemeClr>
              </a:solidFill>
              <a:effectLst/>
              <a:latin typeface="Univers LT Std 47 Cn Lt" pitchFamily="34" charset="0"/>
            </a:endParaRPr>
          </a:p>
        </p:txBody>
      </p:sp>
      <p:sp>
        <p:nvSpPr>
          <p:cNvPr id="4" name="Rectangle 2"/>
          <p:cNvSpPr txBox="1">
            <a:spLocks noChangeArrowheads="1"/>
          </p:cNvSpPr>
          <p:nvPr/>
        </p:nvSpPr>
        <p:spPr bwMode="auto">
          <a:xfrm>
            <a:off x="179512" y="1361674"/>
            <a:ext cx="849694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bg2">
                    <a:lumMod val="90000"/>
                    <a:lumOff val="10000"/>
                  </a:schemeClr>
                </a:solidFill>
                <a:effectLst/>
                <a:latin typeface="Univers LT Std 47 Cn Lt" pitchFamily="34" charset="0"/>
              </a:rPr>
              <a:t>Israel befindet sich in einer ausweglosen Situation und schreit zu Gott.</a:t>
            </a:r>
            <a:endParaRPr lang="de-DE" altLang="de-DE" sz="4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4931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496944" cy="1200329"/>
          </a:xfrm>
        </p:spPr>
        <p:txBody>
          <a:bodyPr wrap="square">
            <a:spAutoFit/>
          </a:bodyPr>
          <a:lstStyle/>
          <a:p>
            <a:pPr algn="l"/>
            <a:r>
              <a:rPr lang="de-CH" altLang="de-DE" sz="7200" dirty="0" smtClean="0">
                <a:solidFill>
                  <a:schemeClr val="bg2">
                    <a:lumMod val="90000"/>
                    <a:lumOff val="10000"/>
                  </a:schemeClr>
                </a:solidFill>
                <a:effectLst/>
                <a:latin typeface="Univers LT Std 47 Cn Lt" pitchFamily="34" charset="0"/>
              </a:rPr>
              <a:t>Phase 4:</a:t>
            </a:r>
            <a:endParaRPr lang="de-DE" altLang="de-DE" sz="7200" dirty="0">
              <a:solidFill>
                <a:schemeClr val="bg2">
                  <a:lumMod val="90000"/>
                  <a:lumOff val="10000"/>
                </a:schemeClr>
              </a:solidFill>
              <a:effectLst/>
              <a:latin typeface="Univers LT Std 47 Cn Lt" pitchFamily="34" charset="0"/>
            </a:endParaRPr>
          </a:p>
        </p:txBody>
      </p:sp>
      <p:sp>
        <p:nvSpPr>
          <p:cNvPr id="4" name="Rectangle 2"/>
          <p:cNvSpPr txBox="1">
            <a:spLocks noChangeArrowheads="1"/>
          </p:cNvSpPr>
          <p:nvPr/>
        </p:nvSpPr>
        <p:spPr bwMode="auto">
          <a:xfrm>
            <a:off x="179512" y="1361674"/>
            <a:ext cx="849694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bg2">
                    <a:lumMod val="90000"/>
                    <a:lumOff val="10000"/>
                  </a:schemeClr>
                </a:solidFill>
                <a:effectLst/>
                <a:latin typeface="Univers LT Std 47 Cn Lt" pitchFamily="34" charset="0"/>
              </a:rPr>
              <a:t>Gott beruft einen Retter (Richter), der Israel befreit und zu Gott zurückführt.</a:t>
            </a:r>
            <a:endParaRPr lang="de-DE" altLang="de-DE" sz="4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93197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496944" cy="1200329"/>
          </a:xfrm>
        </p:spPr>
        <p:txBody>
          <a:bodyPr wrap="square">
            <a:spAutoFit/>
          </a:bodyPr>
          <a:lstStyle/>
          <a:p>
            <a:pPr algn="l"/>
            <a:r>
              <a:rPr lang="de-CH" altLang="de-DE" sz="7200" dirty="0" smtClean="0">
                <a:solidFill>
                  <a:schemeClr val="bg2">
                    <a:lumMod val="90000"/>
                    <a:lumOff val="10000"/>
                  </a:schemeClr>
                </a:solidFill>
                <a:effectLst/>
                <a:latin typeface="Univers LT Std 47 Cn Lt" pitchFamily="34" charset="0"/>
              </a:rPr>
              <a:t>Phase 5:</a:t>
            </a:r>
            <a:endParaRPr lang="de-DE" altLang="de-DE" sz="7200" dirty="0">
              <a:solidFill>
                <a:schemeClr val="bg2">
                  <a:lumMod val="90000"/>
                  <a:lumOff val="10000"/>
                </a:schemeClr>
              </a:solidFill>
              <a:effectLst/>
              <a:latin typeface="Univers LT Std 47 Cn Lt" pitchFamily="34" charset="0"/>
            </a:endParaRPr>
          </a:p>
        </p:txBody>
      </p:sp>
      <p:sp>
        <p:nvSpPr>
          <p:cNvPr id="4" name="Rectangle 2"/>
          <p:cNvSpPr txBox="1">
            <a:spLocks noChangeArrowheads="1"/>
          </p:cNvSpPr>
          <p:nvPr/>
        </p:nvSpPr>
        <p:spPr bwMode="auto">
          <a:xfrm>
            <a:off x="179512" y="1361674"/>
            <a:ext cx="849694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bg2">
                    <a:lumMod val="90000"/>
                    <a:lumOff val="10000"/>
                  </a:schemeClr>
                </a:solidFill>
                <a:effectLst/>
                <a:latin typeface="Univers LT Std 47 Cn Lt" pitchFamily="34" charset="0"/>
              </a:rPr>
              <a:t>Solange der Richter lebt herrscht Frieden und der Wohlstand wächst.</a:t>
            </a:r>
            <a:endParaRPr lang="de-DE" altLang="de-DE" sz="4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86050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Die Angst vor dem Tabubruch</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604</Words>
  <Application>Microsoft Office PowerPoint</Application>
  <PresentationFormat>Bildschirmpräsentation (4:3)</PresentationFormat>
  <Paragraphs>77</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Echte Helden haben Angst</vt:lpstr>
      <vt:lpstr>„Der HERR mit dir, du streitbarer Held!“</vt:lpstr>
      <vt:lpstr>Echte Helden haben Angst</vt:lpstr>
      <vt:lpstr>Phase 1:</vt:lpstr>
      <vt:lpstr>Phase 2:</vt:lpstr>
      <vt:lpstr>Phase 3:</vt:lpstr>
      <vt:lpstr>Phase 4:</vt:lpstr>
      <vt:lpstr>Phase 5:</vt:lpstr>
      <vt:lpstr>I. Die Angst vor dem Tabubruch</vt:lpstr>
      <vt:lpstr>„Verzeihung, mein Herr! Aber wenn wirklich Gott mit uns ist, wie konnte uns dann so viel Unglück treffen?“</vt:lpstr>
      <vt:lpstr>„Gottes Wort ist lebendig und voller Kraft. Das schärfste beidseitig geschliffene Schwert ist nicht so scharf wie dieses Wort, das Seele und Geist und Mark und Bein durchdringt und sich als Richter unserer geheimsten Wünsche und Gedanken erweist.“</vt:lpstr>
      <vt:lpstr>„Schlechter Umgang verdirbt auch den besten Charakter.“</vt:lpstr>
      <vt:lpstr>„Nimm einen jungen Stier von den Stieren deines Vaters und einen zweiten Stier, der siebenjährig ist, und reisse nieder den Altar Baals, der deinem Vater gehört, und haue um das Bild der Aschera, das dabei steht, und baue dem HERRN, deinem Gott, oben auf der Höhe dieses Felsens einen Altar und rüste ihn zu und nimm den zweiten Stier und bringe ein Brandopfer dar mit dem Holz des Ascherabildes, das du umgehauen hast.“</vt:lpstr>
      <vt:lpstr>„Gott ist Geist, und die, die ihn anbeten wollen, müssen ihn im Geist und in der Wahrheit anbeten.“</vt:lpstr>
      <vt:lpstr>„Er fürchtete sich vor seines Vaters Haus und vor den Leuten in der Stadt, das am Tage zu tun, und tat’s in der Nacht.“</vt:lpstr>
      <vt:lpstr>„Ich fühlte mich schwach; ich war ängstlich und sehr unsicher, als ich zu euch sprach.“</vt:lpstr>
      <vt:lpstr>„Gideon nahm zehn Mann von seinen Leuten und tat, wie ihm der HERR gesagt hatte.“</vt:lpstr>
      <vt:lpstr>II. Das Ende der Toleranz</vt:lpstr>
      <vt:lpstr>Einer sprach zum andern: „Wer hat das getan?“ Und als sie suchten und nachfragten, wurde gesagt: „Gideon, der Sohn des Joasch, hat das getan.“</vt:lpstr>
      <vt:lpstr>„Gib deinen Sohn heraus; er muss sterben, weil er den Altar Baals niedergerissen und das Ascherabild daneben umgehauen hat.“</vt:lpstr>
      <vt:lpstr>„Ja, es kommt eine Zeit, wo jeder, der euch tötet, meint, Gott damit einen Dienst zu erweisen.“</vt:lpstr>
      <vt:lpstr>„Fürchtet euch nicht vor denen, die euch das irdische Leben nehmen können; sie können euch darüber hinaus nichts anhaben.“</vt:lpstr>
      <vt:lpstr>„Wollt ihr für Baal streiten? Wollt ihr ihm helfen? Wer für ihn streitet, der soll noch diesen Morgen sterben. Ist er Gott, so streite er für sich selbst, weil sein Altar niedergerissen ist.“</vt:lpstr>
      <vt:lpstr>„Von dem Tag an nannte man Gideon Jerubbaal, das heisst ‚Baal streite mit ihm‘, weil er seinen Altar niedergerissen hat.“</vt:lpstr>
      <vt:lpstr>Schlussgedanke</vt:lpstr>
      <vt:lpstr>„Das Fundament ist bereits gelegt, und niemand kann je ein anderes legen. Dieses Fundament ist Jesus Christus.“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sucht echte Helden! - Teil 2/6 - Echte Helden haben Angst - Folien</dc:title>
  <dc:creator>Jürg Birnstiel</dc:creator>
  <cp:lastModifiedBy>Me</cp:lastModifiedBy>
  <cp:revision>297</cp:revision>
  <dcterms:created xsi:type="dcterms:W3CDTF">2013-11-12T15:20:47Z</dcterms:created>
  <dcterms:modified xsi:type="dcterms:W3CDTF">2014-11-10T17:13:40Z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