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handoutMasterIdLst>
    <p:handoutMasterId r:id="rId32"/>
  </p:handoutMasterIdLst>
  <p:sldIdLst>
    <p:sldId id="735" r:id="rId2"/>
    <p:sldId id="896" r:id="rId3"/>
    <p:sldId id="921" r:id="rId4"/>
    <p:sldId id="923" r:id="rId5"/>
    <p:sldId id="924" r:id="rId6"/>
    <p:sldId id="925" r:id="rId7"/>
    <p:sldId id="926" r:id="rId8"/>
    <p:sldId id="927" r:id="rId9"/>
    <p:sldId id="945" r:id="rId10"/>
    <p:sldId id="928" r:id="rId11"/>
    <p:sldId id="891" r:id="rId12"/>
    <p:sldId id="929" r:id="rId13"/>
    <p:sldId id="930" r:id="rId14"/>
    <p:sldId id="931" r:id="rId15"/>
    <p:sldId id="932" r:id="rId16"/>
    <p:sldId id="933" r:id="rId17"/>
    <p:sldId id="934" r:id="rId18"/>
    <p:sldId id="935" r:id="rId19"/>
    <p:sldId id="936" r:id="rId20"/>
    <p:sldId id="922" r:id="rId21"/>
    <p:sldId id="937" r:id="rId22"/>
    <p:sldId id="941" r:id="rId23"/>
    <p:sldId id="942" r:id="rId24"/>
    <p:sldId id="938" r:id="rId25"/>
    <p:sldId id="939" r:id="rId26"/>
    <p:sldId id="940" r:id="rId27"/>
    <p:sldId id="259" r:id="rId28"/>
    <p:sldId id="944" r:id="rId29"/>
    <p:sldId id="943"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44624"/>
            <a:ext cx="8753279" cy="1569660"/>
          </a:xfrm>
        </p:spPr>
        <p:txBody>
          <a:bodyPr wrap="square">
            <a:spAutoFit/>
          </a:bodyPr>
          <a:lstStyle/>
          <a:p>
            <a:pPr algn="l"/>
            <a:r>
              <a:rPr lang="de-CH" altLang="de-DE" sz="4800" dirty="0" smtClean="0">
                <a:solidFill>
                  <a:schemeClr val="tx1"/>
                </a:solidFill>
                <a:effectLst/>
                <a:latin typeface="Univers LT Std 47 Cn Lt" pitchFamily="34" charset="0"/>
              </a:rPr>
              <a:t>Erwählt bevor die Welt</a:t>
            </a:r>
            <a:br>
              <a:rPr lang="de-CH" altLang="de-DE" sz="4800" dirty="0" smtClean="0">
                <a:solidFill>
                  <a:schemeClr val="tx1"/>
                </a:solidFill>
                <a:effectLst/>
                <a:latin typeface="Univers LT Std 47 Cn Lt" pitchFamily="34" charset="0"/>
              </a:rPr>
            </a:br>
            <a:r>
              <a:rPr lang="de-CH" altLang="de-DE" sz="4800" dirty="0" smtClean="0">
                <a:solidFill>
                  <a:schemeClr val="tx1"/>
                </a:solidFill>
                <a:effectLst/>
                <a:latin typeface="Univers LT Std 47 Cn Lt" pitchFamily="34" charset="0"/>
              </a:rPr>
              <a:t>erschaffen wurde</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9512" y="4293096"/>
            <a:ext cx="6984776" cy="904863"/>
          </a:xfrm>
        </p:spPr>
        <p:txBody>
          <a:bodyPr wrap="square">
            <a:spAutoFit/>
          </a:bodyPr>
          <a:lstStyle/>
          <a:p>
            <a:pPr algn="l"/>
            <a:r>
              <a:rPr lang="de-DE" altLang="de-DE" sz="2400" dirty="0" smtClean="0">
                <a:effectLst/>
                <a:latin typeface="Univers LT Std 47 Cn Lt" pitchFamily="34" charset="0"/>
              </a:rPr>
              <a:t>Reihe: </a:t>
            </a:r>
            <a:r>
              <a:rPr lang="de-CH" altLang="de-DE" sz="2400" dirty="0" smtClean="0">
                <a:effectLst/>
                <a:latin typeface="Univers LT Std 47 Cn Lt" pitchFamily="34" charset="0"/>
              </a:rPr>
              <a:t>Gottes grossartiger</a:t>
            </a:r>
          </a:p>
          <a:p>
            <a:pPr algn="l"/>
            <a:r>
              <a:rPr lang="de-CH" altLang="de-DE" sz="2400" dirty="0" smtClean="0">
                <a:effectLst/>
                <a:latin typeface="Univers LT Std 47 Cn Lt" pitchFamily="34" charset="0"/>
              </a:rPr>
              <a:t>Plan für die Menschen</a:t>
            </a:r>
            <a:r>
              <a:rPr lang="de-DE" altLang="de-DE" sz="2400" dirty="0" smtClean="0">
                <a:effectLst/>
                <a:latin typeface="Univers LT Std 47 Cn Lt" pitchFamily="34" charset="0"/>
              </a:rPr>
              <a:t> (1/3)</a:t>
            </a:r>
          </a:p>
        </p:txBody>
      </p:sp>
      <p:sp>
        <p:nvSpPr>
          <p:cNvPr id="4" name="Rectangle 3"/>
          <p:cNvSpPr txBox="1">
            <a:spLocks noChangeArrowheads="1"/>
          </p:cNvSpPr>
          <p:nvPr/>
        </p:nvSpPr>
        <p:spPr bwMode="auto">
          <a:xfrm>
            <a:off x="2579311" y="206084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Epheser-Brief 1,1-6</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05594"/>
            <a:ext cx="4896544" cy="3539430"/>
          </a:xfrm>
        </p:spPr>
        <p:txBody>
          <a:bodyPr wrap="square">
            <a:spAutoFit/>
          </a:bodyPr>
          <a:lstStyle/>
          <a:p>
            <a:pPr algn="l"/>
            <a:r>
              <a:rPr lang="de-CH" altLang="de-DE" sz="3200" dirty="0">
                <a:solidFill>
                  <a:schemeClr val="tx1"/>
                </a:solidFill>
                <a:effectLst/>
                <a:latin typeface="Univers LT Std 47 Cn Lt" pitchFamily="34" charset="0"/>
              </a:rPr>
              <a:t>„Gepriesen sei Gott, der Vater unseres Herrn Jesus Christus! Gepriesen sei er für die Fülle des geistlichen Segens, </a:t>
            </a:r>
            <a:r>
              <a:rPr lang="de-CH" altLang="de-DE" sz="3200" dirty="0" smtClean="0">
                <a:solidFill>
                  <a:schemeClr val="tx1"/>
                </a:solidFill>
                <a:effectLst/>
                <a:latin typeface="Univers LT Std 47 Cn Lt" pitchFamily="34" charset="0"/>
              </a:rPr>
              <a:t>an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der </a:t>
            </a:r>
            <a:r>
              <a:rPr lang="de-CH" altLang="de-DE" sz="3200" dirty="0">
                <a:solidFill>
                  <a:schemeClr val="tx1"/>
                </a:solidFill>
                <a:effectLst/>
                <a:latin typeface="Univers LT Std 47 Cn Lt" pitchFamily="34" charset="0"/>
              </a:rPr>
              <a:t>wir in der himmlischen Welt durch Christus Anteil bekommen haben.“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9742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00834"/>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a:t>
            </a:r>
            <a:r>
              <a:rPr lang="de-DE" altLang="de-DE" sz="4000" dirty="0">
                <a:solidFill>
                  <a:schemeClr val="tx1"/>
                </a:solidFill>
                <a:effectLst/>
                <a:latin typeface="Univers LT Std 47 Cn Lt" pitchFamily="34" charset="0"/>
              </a:rPr>
              <a:t>Gottes wegweisende Entscheidung</a:t>
            </a: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05594"/>
            <a:ext cx="4896544" cy="3539430"/>
          </a:xfrm>
        </p:spPr>
        <p:txBody>
          <a:bodyPr wrap="square">
            <a:spAutoFit/>
          </a:bodyPr>
          <a:lstStyle/>
          <a:p>
            <a:pPr algn="l"/>
            <a:r>
              <a:rPr lang="de-CH" altLang="de-DE" sz="3200" dirty="0">
                <a:solidFill>
                  <a:schemeClr val="tx1"/>
                </a:solidFill>
                <a:effectLst/>
                <a:latin typeface="Univers LT Std 47 Cn Lt" pitchFamily="34" charset="0"/>
              </a:rPr>
              <a:t>„Denn in Christus hat er uns schon vor der Erschaffung der Welt erwählt mit dem Ziel, dass wir ein geheiligtes und untadeliges Leben führen, ein Leben in seiner </a:t>
            </a:r>
            <a:r>
              <a:rPr lang="de-CH" altLang="de-DE" sz="3200" dirty="0" smtClean="0">
                <a:solidFill>
                  <a:schemeClr val="tx1"/>
                </a:solidFill>
                <a:effectLst/>
                <a:latin typeface="Univers LT Std 47 Cn Lt" pitchFamily="34" charset="0"/>
              </a:rPr>
              <a:t>Gegenwart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und </a:t>
            </a:r>
            <a:r>
              <a:rPr lang="de-CH" altLang="de-DE" sz="3200" dirty="0">
                <a:solidFill>
                  <a:schemeClr val="tx1"/>
                </a:solidFill>
                <a:effectLst/>
                <a:latin typeface="Univers LT Std 47 Cn Lt" pitchFamily="34" charset="0"/>
              </a:rPr>
              <a:t>erfüllt von seiner Liebe.“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75124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627784" y="5373216"/>
            <a:ext cx="4176464" cy="400110"/>
          </a:xfrm>
        </p:spPr>
        <p:txBody>
          <a:bodyPr wrap="square">
            <a:spAutoFit/>
          </a:bodyPr>
          <a:lstStyle/>
          <a:p>
            <a:pPr algn="r"/>
            <a:r>
              <a:rPr lang="de-CH" altLang="de-DE" sz="2000" dirty="0">
                <a:effectLst/>
                <a:latin typeface="Univers LT Std 47 Cn Lt" pitchFamily="34" charset="0"/>
              </a:rPr>
              <a:t>Johannes Calvin: </a:t>
            </a:r>
            <a:r>
              <a:rPr lang="de-CH" altLang="de-DE" sz="2000" dirty="0" err="1">
                <a:effectLst/>
                <a:latin typeface="Univers LT Std 47 Cn Lt" pitchFamily="34" charset="0"/>
              </a:rPr>
              <a:t>Institutio</a:t>
            </a:r>
            <a:r>
              <a:rPr lang="de-CH" altLang="de-DE" sz="2000" dirty="0">
                <a:effectLst/>
                <a:latin typeface="Univers LT Std 47 Cn Lt" pitchFamily="34" charset="0"/>
              </a:rPr>
              <a:t>, III, 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68426"/>
            <a:ext cx="9001000" cy="5016758"/>
          </a:xfrm>
        </p:spPr>
        <p:txBody>
          <a:bodyPr wrap="square">
            <a:spAutoFit/>
          </a:bodyPr>
          <a:lstStyle/>
          <a:p>
            <a:pPr algn="l"/>
            <a:r>
              <a:rPr lang="de-CH" altLang="de-DE" sz="3200" dirty="0">
                <a:solidFill>
                  <a:schemeClr val="tx1"/>
                </a:solidFill>
                <a:effectLst/>
                <a:latin typeface="Univers LT Std 47 Cn Lt" pitchFamily="34" charset="0"/>
              </a:rPr>
              <a:t>„So sagen wir denn nach der klaren Lehre der Schrift, dass Gott in seinem ewigen und unabänderlichen Ratschluss ein für allemal festgesetzt hat, </a:t>
            </a:r>
            <a:r>
              <a:rPr lang="de-CH" altLang="de-DE" sz="3200" u="sng" dirty="0">
                <a:solidFill>
                  <a:schemeClr val="tx1"/>
                </a:solidFill>
                <a:effectLst/>
                <a:latin typeface="Univers LT Std 47 Cn Lt" pitchFamily="34" charset="0"/>
              </a:rPr>
              <a:t>welche Leute er zum Heil annehmen</a:t>
            </a:r>
            <a:r>
              <a:rPr lang="de-CH" altLang="de-DE" sz="3200" dirty="0">
                <a:solidFill>
                  <a:schemeClr val="tx1"/>
                </a:solidFill>
                <a:effectLst/>
                <a:latin typeface="Univers LT Std 47 Cn Lt" pitchFamily="34" charset="0"/>
              </a:rPr>
              <a:t>, und </a:t>
            </a:r>
            <a:r>
              <a:rPr lang="de-CH" altLang="de-DE" sz="3200" u="sng" dirty="0">
                <a:solidFill>
                  <a:schemeClr val="tx1"/>
                </a:solidFill>
                <a:effectLst/>
                <a:latin typeface="Univers LT Std 47 Cn Lt" pitchFamily="34" charset="0"/>
              </a:rPr>
              <a:t>welche er dem Verderben weihen wollte</a:t>
            </a:r>
            <a:r>
              <a:rPr lang="de-CH" altLang="de-DE" sz="3200" dirty="0">
                <a:solidFill>
                  <a:schemeClr val="tx1"/>
                </a:solidFill>
                <a:effectLst/>
                <a:latin typeface="Univers LT Std 47 Cn Lt" pitchFamily="34" charset="0"/>
              </a:rPr>
              <a:t>. Dieser Ratschluss gründet sich für die Auserwählten auf Gottes freie Gnade, nicht auf irgend ein menschliches Verdienst; welche er aber für das Verderben bestimmt hat, denen verschliesst er nach seinem gerechten und über jeden Tadel erhabenen, für uns freilich unbegreiflichen Urteil den Zugang zum Leben.“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98061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1.Mose 1,27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4896544" cy="2062103"/>
          </a:xfrm>
        </p:spPr>
        <p:txBody>
          <a:bodyPr wrap="square">
            <a:spAutoFit/>
          </a:bodyPr>
          <a:lstStyle/>
          <a:p>
            <a:pPr algn="l"/>
            <a:r>
              <a:rPr lang="de-CH" altLang="de-DE" sz="3200" dirty="0">
                <a:solidFill>
                  <a:schemeClr val="tx1"/>
                </a:solidFill>
                <a:effectLst/>
                <a:latin typeface="Univers LT Std 47 Cn Lt" pitchFamily="34" charset="0"/>
              </a:rPr>
              <a:t>„Gott schuf den Menschen zu seinem Bilde, zum Bilde Gottes schuf er ihn; und schuf sie als Mann und Frau.“</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958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Kolosser-Brief 1,16-17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68426"/>
            <a:ext cx="4981805" cy="5016758"/>
          </a:xfrm>
        </p:spPr>
        <p:txBody>
          <a:bodyPr wrap="square">
            <a:spAutoFit/>
          </a:bodyPr>
          <a:lstStyle/>
          <a:p>
            <a:pPr algn="l"/>
            <a:r>
              <a:rPr lang="de-CH" altLang="de-DE" sz="3200" dirty="0">
                <a:solidFill>
                  <a:schemeClr val="tx1"/>
                </a:solidFill>
                <a:effectLst/>
                <a:latin typeface="Univers LT Std 47 Cn Lt" pitchFamily="34" charset="0"/>
              </a:rPr>
              <a:t>„Durch Jesus wurde alles erschaffen, was im Himmel und auf der Erde ist, das Sichtbare und das Unsichtbare, Könige und Herrscher, Mächte und Gewalten. Das ganze </a:t>
            </a:r>
            <a:r>
              <a:rPr lang="de-CH" altLang="de-DE" sz="2800" dirty="0">
                <a:solidFill>
                  <a:schemeClr val="tx1"/>
                </a:solidFill>
                <a:effectLst/>
                <a:latin typeface="Univers LT Std 47 Cn Lt" pitchFamily="34" charset="0"/>
              </a:rPr>
              <a:t>Universum</a:t>
            </a:r>
            <a:r>
              <a:rPr lang="de-CH" altLang="de-DE" sz="3200" dirty="0">
                <a:solidFill>
                  <a:schemeClr val="tx1"/>
                </a:solidFill>
                <a:effectLst/>
                <a:latin typeface="Univers LT Std 47 Cn Lt" pitchFamily="34" charset="0"/>
              </a:rPr>
              <a:t> wurde durch ihn </a:t>
            </a:r>
            <a:r>
              <a:rPr lang="de-CH" altLang="de-DE" sz="3200" dirty="0" smtClean="0">
                <a:solidFill>
                  <a:schemeClr val="tx1"/>
                </a:solidFill>
                <a:effectLst/>
                <a:latin typeface="Univers LT Std 47 Cn Lt" pitchFamily="34" charset="0"/>
              </a:rPr>
              <a:t>geschaffen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und </a:t>
            </a:r>
            <a:r>
              <a:rPr lang="de-CH" altLang="de-DE" sz="3200" dirty="0">
                <a:solidFill>
                  <a:schemeClr val="tx1"/>
                </a:solidFill>
                <a:effectLst/>
                <a:latin typeface="Univers LT Std 47 Cn Lt" pitchFamily="34" charset="0"/>
              </a:rPr>
              <a:t>hat in </a:t>
            </a:r>
            <a:r>
              <a:rPr lang="de-CH" altLang="de-DE" sz="3200" dirty="0" smtClean="0">
                <a:solidFill>
                  <a:schemeClr val="tx1"/>
                </a:solidFill>
                <a:effectLst/>
                <a:latin typeface="Univers LT Std 47 Cn Lt" pitchFamily="34" charset="0"/>
              </a:rPr>
              <a:t>ihm sein </a:t>
            </a:r>
            <a:r>
              <a:rPr lang="de-CH" altLang="de-DE" sz="3200" dirty="0">
                <a:solidFill>
                  <a:schemeClr val="tx1"/>
                </a:solidFill>
                <a:effectLst/>
                <a:latin typeface="Univers LT Std 47 Cn Lt" pitchFamily="34" charset="0"/>
              </a:rPr>
              <a:t>Ziel. </a:t>
            </a:r>
            <a:r>
              <a:rPr lang="de-CH" altLang="de-DE" sz="3200" dirty="0" smtClean="0">
                <a:solidFill>
                  <a:schemeClr val="tx1"/>
                </a:solidFill>
                <a:effectLst/>
                <a:latin typeface="Univers LT Std 47 Cn Lt" pitchFamily="34" charset="0"/>
              </a:rPr>
              <a:t>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war </a:t>
            </a:r>
            <a:r>
              <a:rPr lang="de-CH" altLang="de-DE" sz="3200" dirty="0">
                <a:solidFill>
                  <a:schemeClr val="tx1"/>
                </a:solidFill>
                <a:effectLst/>
                <a:latin typeface="Univers LT Std 47 Cn Lt" pitchFamily="34" charset="0"/>
              </a:rPr>
              <a:t>vor allem anderen </a:t>
            </a:r>
            <a:r>
              <a:rPr lang="de-CH" altLang="de-DE" sz="3200" dirty="0" smtClean="0">
                <a:solidFill>
                  <a:schemeClr val="tx1"/>
                </a:solidFill>
                <a:effectLst/>
                <a:latin typeface="Univers LT Std 47 Cn Lt" pitchFamily="34" charset="0"/>
              </a:rPr>
              <a:t>da,</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und alles besteht </a:t>
            </a:r>
            <a:r>
              <a:rPr lang="de-CH" altLang="de-DE" sz="3200" dirty="0">
                <a:solidFill>
                  <a:schemeClr val="tx1"/>
                </a:solidFill>
                <a:effectLst/>
                <a:latin typeface="Univers LT Std 47 Cn Lt" pitchFamily="34" charset="0"/>
              </a:rPr>
              <a:t>durch ihn.“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38705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4896544" cy="2062103"/>
          </a:xfrm>
        </p:spPr>
        <p:txBody>
          <a:bodyPr wrap="square">
            <a:spAutoFit/>
          </a:bodyPr>
          <a:lstStyle/>
          <a:p>
            <a:pPr algn="l"/>
            <a:r>
              <a:rPr lang="de-CH" altLang="de-DE" sz="3200" dirty="0">
                <a:solidFill>
                  <a:schemeClr val="tx1"/>
                </a:solidFill>
                <a:effectLst/>
                <a:latin typeface="Univers LT Std 47 Cn Lt" pitchFamily="34" charset="0"/>
              </a:rPr>
              <a:t>„Dass wir ein geheiligtes und untadeliges Leben führen, ein Leben in seiner </a:t>
            </a:r>
            <a:r>
              <a:rPr lang="de-CH" altLang="de-DE" sz="3200" dirty="0" smtClean="0">
                <a:solidFill>
                  <a:schemeClr val="tx1"/>
                </a:solidFill>
                <a:effectLst/>
                <a:latin typeface="Univers LT Std 47 Cn Lt" pitchFamily="34" charset="0"/>
              </a:rPr>
              <a:t>Gegenwart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und </a:t>
            </a:r>
            <a:r>
              <a:rPr lang="de-CH" altLang="de-DE" sz="3200" dirty="0">
                <a:solidFill>
                  <a:schemeClr val="tx1"/>
                </a:solidFill>
                <a:effectLst/>
                <a:latin typeface="Univers LT Std 47 Cn Lt" pitchFamily="34" charset="0"/>
              </a:rPr>
              <a:t>erfüllt von seiner Liebe.“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11604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Galater-Brief 2,15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4896544" cy="2062103"/>
          </a:xfrm>
        </p:spPr>
        <p:txBody>
          <a:bodyPr wrap="square">
            <a:spAutoFit/>
          </a:bodyPr>
          <a:lstStyle/>
          <a:p>
            <a:pPr algn="l"/>
            <a:r>
              <a:rPr lang="de-CH" altLang="de-DE" sz="3200" dirty="0">
                <a:solidFill>
                  <a:schemeClr val="tx1"/>
                </a:solidFill>
                <a:effectLst/>
                <a:latin typeface="Univers LT Std 47 Cn Lt" pitchFamily="34" charset="0"/>
              </a:rPr>
              <a:t>„Unserer Herkunft nach sind wir Juden; wir sind </a:t>
            </a:r>
            <a:r>
              <a:rPr lang="de-CH" altLang="de-DE" sz="3200">
                <a:solidFill>
                  <a:schemeClr val="tx1"/>
                </a:solidFill>
                <a:effectLst/>
                <a:latin typeface="Univers LT Std 47 Cn Lt" pitchFamily="34" charset="0"/>
              </a:rPr>
              <a:t>keine </a:t>
            </a:r>
            <a:r>
              <a:rPr lang="de-CH" altLang="de-DE" sz="3200" smtClean="0">
                <a:solidFill>
                  <a:schemeClr val="tx1"/>
                </a:solidFill>
                <a:effectLst/>
                <a:latin typeface="Univers LT Std 47 Cn Lt" pitchFamily="34" charset="0"/>
              </a:rPr>
              <a:t>Sünder </a:t>
            </a:r>
            <a:r>
              <a:rPr lang="de-CH" altLang="de-DE" sz="3200" dirty="0">
                <a:solidFill>
                  <a:schemeClr val="tx1"/>
                </a:solidFill>
                <a:effectLst/>
                <a:latin typeface="Univers LT Std 47 Cn Lt" pitchFamily="34" charset="0"/>
              </a:rPr>
              <a:t>wie die Menschen heidnischer Abstammung.“</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85185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3980"/>
            <a:ext cx="4896544" cy="3046988"/>
          </a:xfrm>
        </p:spPr>
        <p:txBody>
          <a:bodyPr wrap="square">
            <a:spAutoFit/>
          </a:bodyPr>
          <a:lstStyle/>
          <a:p>
            <a:pPr algn="l"/>
            <a:r>
              <a:rPr lang="de-CH" altLang="de-DE" sz="3200" dirty="0">
                <a:solidFill>
                  <a:schemeClr val="tx1"/>
                </a:solidFill>
                <a:effectLst/>
                <a:latin typeface="Univers LT Std 47 Cn Lt" pitchFamily="34" charset="0"/>
              </a:rPr>
              <a:t>„Von allem Anfang an hat Gott uns dazu bestimmt, durch Jesus Christus seine Söhne und Töchter zu </a:t>
            </a:r>
            <a:r>
              <a:rPr lang="de-CH" altLang="de-DE" sz="3200" dirty="0" smtClean="0">
                <a:solidFill>
                  <a:schemeClr val="tx1"/>
                </a:solidFill>
                <a:effectLst/>
                <a:latin typeface="Univers LT Std 47 Cn Lt" pitchFamily="34" charset="0"/>
              </a:rPr>
              <a:t>werden.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Das </a:t>
            </a:r>
            <a:r>
              <a:rPr lang="de-CH" altLang="de-DE" sz="3200" dirty="0">
                <a:solidFill>
                  <a:schemeClr val="tx1"/>
                </a:solidFill>
                <a:effectLst/>
                <a:latin typeface="Univers LT Std 47 Cn Lt" pitchFamily="34" charset="0"/>
              </a:rPr>
              <a:t>war sein </a:t>
            </a:r>
            <a:r>
              <a:rPr lang="de-CH" altLang="de-DE" sz="3200" dirty="0" smtClean="0">
                <a:solidFill>
                  <a:schemeClr val="tx1"/>
                </a:solidFill>
                <a:effectLst/>
                <a:latin typeface="Univers LT Std 47 Cn Lt" pitchFamily="34" charset="0"/>
              </a:rPr>
              <a:t>Plan;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so </a:t>
            </a:r>
            <a:r>
              <a:rPr lang="de-CH" altLang="de-DE" sz="3200" dirty="0">
                <a:solidFill>
                  <a:schemeClr val="tx1"/>
                </a:solidFill>
                <a:effectLst/>
                <a:latin typeface="Univers LT Std 47 Cn Lt" pitchFamily="34" charset="0"/>
              </a:rPr>
              <a:t>hatte er es beschlossen.“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74335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3980"/>
            <a:ext cx="4896544" cy="3046988"/>
          </a:xfrm>
        </p:spPr>
        <p:txBody>
          <a:bodyPr wrap="square">
            <a:spAutoFit/>
          </a:bodyPr>
          <a:lstStyle/>
          <a:p>
            <a:pPr algn="l"/>
            <a:r>
              <a:rPr lang="de-CH" altLang="de-DE" sz="3200" dirty="0">
                <a:solidFill>
                  <a:schemeClr val="tx1"/>
                </a:solidFill>
                <a:effectLst/>
                <a:latin typeface="Univers LT Std 47 Cn Lt" pitchFamily="34" charset="0"/>
              </a:rPr>
              <a:t>„Von allem Anfang an hat Gott uns dazu bestimmt, durch Jesus Christus seine Söhne und Töchter zu </a:t>
            </a:r>
            <a:r>
              <a:rPr lang="de-CH" altLang="de-DE" sz="3200" dirty="0" smtClean="0">
                <a:solidFill>
                  <a:schemeClr val="tx1"/>
                </a:solidFill>
                <a:effectLst/>
                <a:latin typeface="Univers LT Std 47 Cn Lt" pitchFamily="34" charset="0"/>
              </a:rPr>
              <a:t>werden.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Das </a:t>
            </a:r>
            <a:r>
              <a:rPr lang="de-CH" altLang="de-DE" sz="3200" dirty="0">
                <a:solidFill>
                  <a:schemeClr val="tx1"/>
                </a:solidFill>
                <a:effectLst/>
                <a:latin typeface="Univers LT Std 47 Cn Lt" pitchFamily="34" charset="0"/>
              </a:rPr>
              <a:t>war sein </a:t>
            </a:r>
            <a:r>
              <a:rPr lang="de-CH" altLang="de-DE" sz="3200" dirty="0" smtClean="0">
                <a:solidFill>
                  <a:schemeClr val="tx1"/>
                </a:solidFill>
                <a:effectLst/>
                <a:latin typeface="Univers LT Std 47 Cn Lt" pitchFamily="34" charset="0"/>
              </a:rPr>
              <a:t>Wille;</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so </a:t>
            </a:r>
            <a:r>
              <a:rPr lang="de-CH" altLang="de-DE" sz="3200" dirty="0">
                <a:solidFill>
                  <a:schemeClr val="tx1"/>
                </a:solidFill>
                <a:effectLst/>
                <a:latin typeface="Univers LT Std 47 Cn Lt" pitchFamily="34" charset="0"/>
              </a:rPr>
              <a:t>hatte er es beschlossen.“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2732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332656"/>
            <a:ext cx="8784976" cy="646331"/>
          </a:xfrm>
        </p:spPr>
        <p:txBody>
          <a:bodyPr wrap="square">
            <a:spAutoFit/>
          </a:bodyPr>
          <a:lstStyle/>
          <a:p>
            <a:pPr algn="l"/>
            <a:r>
              <a:rPr lang="de-DE" altLang="de-DE" sz="3600" dirty="0" smtClean="0">
                <a:solidFill>
                  <a:schemeClr val="tx1"/>
                </a:solidFill>
                <a:effectLst/>
                <a:latin typeface="Univers LT Std 47 Cn Lt" pitchFamily="34" charset="0"/>
              </a:rPr>
              <a:t>I. </a:t>
            </a:r>
            <a:r>
              <a:rPr lang="de-CH" altLang="de-DE" sz="3600" dirty="0">
                <a:solidFill>
                  <a:schemeClr val="tx1"/>
                </a:solidFill>
                <a:effectLst/>
                <a:latin typeface="Univers LT Std 47 Cn Lt" pitchFamily="34" charset="0"/>
              </a:rPr>
              <a:t>Gepriesen sei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III</a:t>
            </a:r>
            <a:r>
              <a:rPr lang="de-DE" altLang="de-DE" sz="4000" dirty="0">
                <a:solidFill>
                  <a:schemeClr val="tx1"/>
                </a:solidFill>
                <a:effectLst/>
                <a:latin typeface="Univers LT Std 47 Cn Lt" pitchFamily="34" charset="0"/>
              </a:rPr>
              <a:t>. Gottes lobenswerte Gnade</a:t>
            </a:r>
          </a:p>
        </p:txBody>
      </p:sp>
    </p:spTree>
    <p:extLst>
      <p:ext uri="{BB962C8B-B14F-4D97-AF65-F5344CB8AC3E}">
        <p14:creationId xmlns:p14="http://schemas.microsoft.com/office/powerpoint/2010/main" val="2253254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4896544" cy="2554545"/>
          </a:xfrm>
        </p:spPr>
        <p:txBody>
          <a:bodyPr wrap="square">
            <a:spAutoFit/>
          </a:bodyPr>
          <a:lstStyle/>
          <a:p>
            <a:pPr algn="l"/>
            <a:r>
              <a:rPr lang="de-CH" altLang="de-DE" sz="3200" dirty="0">
                <a:solidFill>
                  <a:schemeClr val="tx1"/>
                </a:solidFill>
                <a:effectLst/>
                <a:latin typeface="Univers LT Std 47 Cn Lt" pitchFamily="34" charset="0"/>
              </a:rPr>
              <a:t>„Das alles soll zum Ruhm seiner wunderbaren Gnade beitragen, die Gott </a:t>
            </a:r>
            <a:r>
              <a:rPr lang="de-CH" altLang="de-DE" sz="3200" dirty="0" smtClean="0">
                <a:solidFill>
                  <a:schemeClr val="tx1"/>
                </a:solidFill>
                <a:effectLst/>
                <a:latin typeface="Univers LT Std 47 Cn Lt" pitchFamily="34" charset="0"/>
              </a:rPr>
              <a:t>uns durch </a:t>
            </a:r>
            <a:r>
              <a:rPr lang="de-CH" altLang="de-DE" sz="3200" dirty="0">
                <a:solidFill>
                  <a:schemeClr val="tx1"/>
                </a:solidFill>
                <a:effectLst/>
                <a:latin typeface="Univers LT Std 47 Cn Lt" pitchFamily="34" charset="0"/>
              </a:rPr>
              <a:t>seinen geliebten Sohn erwiesen hat.“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874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Kolosser-Brief 1,19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4536504" cy="2062103"/>
          </a:xfrm>
        </p:spPr>
        <p:txBody>
          <a:bodyPr wrap="square">
            <a:spAutoFit/>
          </a:bodyPr>
          <a:lstStyle/>
          <a:p>
            <a:pPr algn="l"/>
            <a:r>
              <a:rPr lang="de-CH" altLang="de-DE" sz="3200" dirty="0">
                <a:solidFill>
                  <a:schemeClr val="tx1"/>
                </a:solidFill>
                <a:effectLst/>
                <a:latin typeface="Univers LT Std 47 Cn Lt" pitchFamily="34" charset="0"/>
              </a:rPr>
              <a:t>„Ja, Gott hat beschlossen, mit der ganzen Fülle seines Wesens in </a:t>
            </a:r>
            <a:r>
              <a:rPr lang="de-CH" altLang="de-DE" sz="3200" dirty="0" smtClean="0">
                <a:solidFill>
                  <a:schemeClr val="tx1"/>
                </a:solidFill>
                <a:effectLst/>
                <a:latin typeface="Univers LT Std 47 Cn Lt" pitchFamily="34" charset="0"/>
              </a:rPr>
              <a:t>Jesus </a:t>
            </a:r>
            <a:r>
              <a:rPr lang="de-CH" altLang="de-DE" sz="3200" dirty="0">
                <a:solidFill>
                  <a:schemeClr val="tx1"/>
                </a:solidFill>
                <a:effectLst/>
                <a:latin typeface="Univers LT Std 47 Cn Lt" pitchFamily="34" charset="0"/>
              </a:rPr>
              <a:t>zu wohnen.“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48663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Kolosser-Brief 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90845"/>
            <a:ext cx="4536504" cy="1569660"/>
          </a:xfrm>
        </p:spPr>
        <p:txBody>
          <a:bodyPr wrap="square">
            <a:spAutoFit/>
          </a:bodyPr>
          <a:lstStyle/>
          <a:p>
            <a:pPr algn="l"/>
            <a:r>
              <a:rPr lang="de-CH" altLang="de-DE" sz="3200" dirty="0">
                <a:solidFill>
                  <a:schemeClr val="tx1"/>
                </a:solidFill>
                <a:effectLst/>
                <a:latin typeface="Univers LT Std 47 Cn Lt" pitchFamily="34" charset="0"/>
              </a:rPr>
              <a:t>„In Jesus sind alle Schätze der Weisheit und der Erkenntnis verborgen.“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4250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Römer-Brief 5,18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05239"/>
            <a:ext cx="4896544" cy="4031873"/>
          </a:xfrm>
        </p:spPr>
        <p:txBody>
          <a:bodyPr wrap="square">
            <a:spAutoFit/>
          </a:bodyPr>
          <a:lstStyle/>
          <a:p>
            <a:pPr algn="l"/>
            <a:r>
              <a:rPr lang="de-CH" altLang="de-DE" sz="3200" dirty="0">
                <a:solidFill>
                  <a:schemeClr val="tx1"/>
                </a:solidFill>
                <a:effectLst/>
                <a:latin typeface="Univers LT Std 47 Cn Lt" pitchFamily="34" charset="0"/>
              </a:rPr>
              <a:t>„Genauso, wie eine einzige Verfehlung allen Menschen die Verdammnis brachte, bringt eine einzige Tat, die erfüllt hat, was Gottes Gerechtigkeit fordert, allen Menschen den Freispruch und damit das Leben.“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61113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Johannes-Evangelium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4896544" cy="2554545"/>
          </a:xfrm>
        </p:spPr>
        <p:txBody>
          <a:bodyPr wrap="square">
            <a:spAutoFit/>
          </a:bodyPr>
          <a:lstStyle/>
          <a:p>
            <a:pPr algn="l"/>
            <a:r>
              <a:rPr lang="de-CH" altLang="de-DE" sz="3200" dirty="0">
                <a:solidFill>
                  <a:schemeClr val="tx1"/>
                </a:solidFill>
                <a:effectLst/>
                <a:latin typeface="Univers LT Std 47 Cn Lt" pitchFamily="34" charset="0"/>
              </a:rPr>
              <a:t>„All denen, die Jesus aufnahmen und an seinen Namen glaubten, gab </a:t>
            </a:r>
            <a:r>
              <a:rPr lang="de-CH" altLang="de-DE" sz="3200" dirty="0" smtClean="0">
                <a:solidFill>
                  <a:schemeClr val="tx1"/>
                </a:solidFill>
                <a:effectLst/>
                <a:latin typeface="Univers LT Std 47 Cn Lt" pitchFamily="34" charset="0"/>
              </a:rPr>
              <a:t>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das </a:t>
            </a:r>
            <a:r>
              <a:rPr lang="de-CH" altLang="de-DE" sz="3200" dirty="0">
                <a:solidFill>
                  <a:schemeClr val="tx1"/>
                </a:solidFill>
                <a:effectLst/>
                <a:latin typeface="Univers LT Std 47 Cn Lt" pitchFamily="34" charset="0"/>
              </a:rPr>
              <a:t>Recht, Gottes </a:t>
            </a:r>
            <a:r>
              <a:rPr lang="de-CH" altLang="de-DE" sz="3200" dirty="0" smtClean="0">
                <a:solidFill>
                  <a:schemeClr val="tx1"/>
                </a:solidFill>
                <a:effectLst/>
                <a:latin typeface="Univers LT Std 47 Cn Lt" pitchFamily="34" charset="0"/>
              </a:rPr>
              <a:t>Kinder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zu </a:t>
            </a:r>
            <a:r>
              <a:rPr lang="de-CH" altLang="de-DE" sz="3200" dirty="0">
                <a:solidFill>
                  <a:schemeClr val="tx1"/>
                </a:solidFill>
                <a:effectLst/>
                <a:latin typeface="Univers LT Std 47 Cn Lt" pitchFamily="34" charset="0"/>
              </a:rPr>
              <a:t>werden.“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42646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93980"/>
            <a:ext cx="4896544" cy="3046988"/>
          </a:xfrm>
        </p:spPr>
        <p:txBody>
          <a:bodyPr wrap="square">
            <a:spAutoFit/>
          </a:bodyPr>
          <a:lstStyle/>
          <a:p>
            <a:pPr algn="l"/>
            <a:r>
              <a:rPr lang="de-CH" altLang="de-DE" sz="3200" dirty="0">
                <a:solidFill>
                  <a:schemeClr val="tx1"/>
                </a:solidFill>
                <a:effectLst/>
                <a:latin typeface="Univers LT Std 47 Cn Lt" pitchFamily="34" charset="0"/>
              </a:rPr>
              <a:t>„Von allem Anfang an hat Gott uns dazu bestimmt, durch Jesus Christus seine Söhne und Töchter zu werden. Das war sein Wille; so hatte er es beschlossen.“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397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88756"/>
            <a:ext cx="8568952" cy="1107996"/>
          </a:xfrm>
        </p:spPr>
        <p:txBody>
          <a:bodyPr wrap="square">
            <a:spAutoFit/>
          </a:bodyPr>
          <a:lstStyle/>
          <a:p>
            <a:pPr algn="l"/>
            <a:r>
              <a:rPr lang="de-DE" altLang="de-DE" sz="6600" dirty="0" smtClean="0">
                <a:solidFill>
                  <a:schemeClr val="tx1"/>
                </a:solidFill>
                <a:effectLst/>
                <a:latin typeface="Univers LT Std 47 Cn Lt" pitchFamily="34" charset="0"/>
              </a:rPr>
              <a:t>Schlussgedanke</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88756"/>
            <a:ext cx="8568952" cy="1107996"/>
          </a:xfrm>
        </p:spPr>
        <p:txBody>
          <a:bodyPr wrap="square">
            <a:spAutoFit/>
          </a:bodyPr>
          <a:lstStyle/>
          <a:p>
            <a:pPr algn="l"/>
            <a:r>
              <a:rPr lang="de-DE" altLang="de-DE" sz="6600" dirty="0" smtClean="0">
                <a:solidFill>
                  <a:schemeClr val="tx1"/>
                </a:solidFill>
                <a:effectLst/>
                <a:latin typeface="Univers LT Std 47 Cn Lt" pitchFamily="34" charset="0"/>
              </a:rPr>
              <a:t>Schlussgedanke</a:t>
            </a:r>
            <a:endParaRPr lang="de-DE" altLang="de-DE" sz="6600" dirty="0">
              <a:solidFill>
                <a:schemeClr val="tx1"/>
              </a:solidFill>
              <a:effectLst/>
              <a:latin typeface="Univers LT Std 47 Cn Lt" pitchFamily="34" charset="0"/>
            </a:endParaRPr>
          </a:p>
        </p:txBody>
      </p:sp>
      <p:pic>
        <p:nvPicPr>
          <p:cNvPr id="2" name="Picture 2" descr="C:\Users\jür\Desktop\Gottes grossartiger 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399385"/>
            <a:ext cx="622537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58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05594"/>
            <a:ext cx="4896544" cy="3539430"/>
          </a:xfrm>
        </p:spPr>
        <p:txBody>
          <a:bodyPr wrap="square">
            <a:spAutoFit/>
          </a:bodyPr>
          <a:lstStyle/>
          <a:p>
            <a:pPr algn="l"/>
            <a:r>
              <a:rPr lang="de-CH" altLang="de-DE" sz="3200" dirty="0">
                <a:solidFill>
                  <a:schemeClr val="tx1"/>
                </a:solidFill>
                <a:effectLst/>
                <a:latin typeface="Univers LT Std 47 Cn Lt" pitchFamily="34" charset="0"/>
              </a:rPr>
              <a:t>„Gepriesen sei Gott, der Vater unseres Herrn Jesus Christus! Gepriesen sei er für die Fülle des geistlichen Segens, </a:t>
            </a:r>
            <a:r>
              <a:rPr lang="de-CH" altLang="de-DE" sz="3200" dirty="0" smtClean="0">
                <a:solidFill>
                  <a:schemeClr val="tx1"/>
                </a:solidFill>
                <a:effectLst/>
                <a:latin typeface="Univers LT Std 47 Cn Lt" pitchFamily="34" charset="0"/>
              </a:rPr>
              <a:t>an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der </a:t>
            </a:r>
            <a:r>
              <a:rPr lang="de-CH" altLang="de-DE" sz="3200" dirty="0">
                <a:solidFill>
                  <a:schemeClr val="tx1"/>
                </a:solidFill>
                <a:effectLst/>
                <a:latin typeface="Univers LT Std 47 Cn Lt" pitchFamily="34" charset="0"/>
              </a:rPr>
              <a:t>wir in der himmlischen Welt durch Christus Anteil bekommen haben.“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2042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4680520" cy="1077218"/>
          </a:xfrm>
        </p:spPr>
        <p:txBody>
          <a:bodyPr wrap="square">
            <a:spAutoFit/>
          </a:bodyPr>
          <a:lstStyle/>
          <a:p>
            <a:pPr algn="l"/>
            <a:r>
              <a:rPr lang="de-CH" altLang="de-DE" sz="3200" dirty="0">
                <a:solidFill>
                  <a:schemeClr val="tx1"/>
                </a:solidFill>
                <a:effectLst/>
                <a:latin typeface="Univers LT Std 47 Cn Lt" pitchFamily="34" charset="0"/>
              </a:rPr>
              <a:t>„Paulus, Apostel Jesu Christi nach Gottes Plan und Willen.“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41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1.Korinther-Brief 15,8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1972"/>
            <a:ext cx="4680520" cy="3046988"/>
          </a:xfrm>
        </p:spPr>
        <p:txBody>
          <a:bodyPr wrap="square">
            <a:spAutoFit/>
          </a:bodyPr>
          <a:lstStyle/>
          <a:p>
            <a:pPr algn="l"/>
            <a:r>
              <a:rPr lang="de-CH" altLang="de-DE" sz="3200" dirty="0">
                <a:solidFill>
                  <a:schemeClr val="tx1"/>
                </a:solidFill>
                <a:effectLst/>
                <a:latin typeface="Univers LT Std 47 Cn Lt" pitchFamily="34" charset="0"/>
              </a:rPr>
              <a:t>„Als Letztem von allen hat Jesus sich auch mir gezeigt; ich war wie einer, für den es keine Hoffnung mehr gibt, so wenig wie für eine Fehlgeburt.“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4201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1.Korinther-Brief 15,9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1972"/>
            <a:ext cx="4680520" cy="3046988"/>
          </a:xfrm>
        </p:spPr>
        <p:txBody>
          <a:bodyPr wrap="square">
            <a:spAutoFit/>
          </a:bodyPr>
          <a:lstStyle/>
          <a:p>
            <a:pPr algn="l"/>
            <a:r>
              <a:rPr lang="de-CH" altLang="de-DE" sz="3200" dirty="0">
                <a:solidFill>
                  <a:schemeClr val="tx1"/>
                </a:solidFill>
                <a:effectLst/>
                <a:latin typeface="Univers LT Std 47 Cn Lt" pitchFamily="34" charset="0"/>
              </a:rPr>
              <a:t>„Ja, ich bin der unwürdigste von allen Aposteln. Eigentlich verdiene ich es überhaupt nicht, ein Apostel zu sein, denn ich habe die Gemeinde Gottes verfolgt.“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90875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4680520" cy="3046988"/>
          </a:xfrm>
        </p:spPr>
        <p:txBody>
          <a:bodyPr wrap="square">
            <a:spAutoFit/>
          </a:bodyPr>
          <a:lstStyle/>
          <a:p>
            <a:pPr algn="l"/>
            <a:r>
              <a:rPr lang="de-CH" altLang="de-DE" sz="3200" dirty="0">
                <a:solidFill>
                  <a:schemeClr val="tx1"/>
                </a:solidFill>
                <a:effectLst/>
                <a:latin typeface="Univers LT Std 47 Cn Lt" pitchFamily="34" charset="0"/>
              </a:rPr>
              <a:t>„An die, die in Ephesus leben und zu Gottes heiligem Volk gehören. Euch allen, die ihr aufgrund des Glaubens mit Jesus Christus verbunden seid.“</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4308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2,11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70753"/>
            <a:ext cx="4680520" cy="2062103"/>
          </a:xfrm>
        </p:spPr>
        <p:txBody>
          <a:bodyPr wrap="square">
            <a:spAutoFit/>
          </a:bodyPr>
          <a:lstStyle/>
          <a:p>
            <a:pPr algn="l"/>
            <a:r>
              <a:rPr lang="de-CH" altLang="de-DE" sz="3200" dirty="0">
                <a:solidFill>
                  <a:schemeClr val="tx1"/>
                </a:solidFill>
                <a:effectLst/>
                <a:latin typeface="Univers LT Std 47 Cn Lt" pitchFamily="34" charset="0"/>
              </a:rPr>
              <a:t>„Ihr wisst ja, dass ihr wegen eurer nichtjüdischen Herkunft die ‚</a:t>
            </a:r>
            <a:r>
              <a:rPr lang="de-CH" altLang="de-DE" sz="3200" dirty="0" err="1">
                <a:solidFill>
                  <a:schemeClr val="tx1"/>
                </a:solidFill>
                <a:effectLst/>
                <a:latin typeface="Univers LT Std 47 Cn Lt" pitchFamily="34" charset="0"/>
              </a:rPr>
              <a:t>Unbeschnittenen</a:t>
            </a:r>
            <a:r>
              <a:rPr lang="de-CH" altLang="de-DE" sz="3200" dirty="0">
                <a:solidFill>
                  <a:schemeClr val="tx1"/>
                </a:solidFill>
                <a:effectLst/>
                <a:latin typeface="Univers LT Std 47 Cn Lt" pitchFamily="34" charset="0"/>
              </a:rPr>
              <a:t>‘ genannt werdet.“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53858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78877"/>
            <a:ext cx="4896544" cy="584775"/>
          </a:xfrm>
        </p:spPr>
        <p:txBody>
          <a:bodyPr wrap="square">
            <a:spAutoFit/>
          </a:bodyPr>
          <a:lstStyle/>
          <a:p>
            <a:pPr algn="l"/>
            <a:r>
              <a:rPr lang="de-CH" altLang="de-DE" sz="3200" dirty="0">
                <a:solidFill>
                  <a:schemeClr val="tx1"/>
                </a:solidFill>
                <a:effectLst/>
                <a:latin typeface="Univers LT Std 47 Cn Lt" pitchFamily="34" charset="0"/>
              </a:rPr>
              <a:t>„An die, die in Ephesus leben.“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0686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effectLst/>
                <a:latin typeface="Univers LT Std 47 Cn Lt" pitchFamily="34" charset="0"/>
              </a:rPr>
              <a:t>Epheser-Brief 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6435"/>
            <a:ext cx="4896544" cy="1569660"/>
          </a:xfrm>
        </p:spPr>
        <p:txBody>
          <a:bodyPr wrap="square">
            <a:spAutoFit/>
          </a:bodyPr>
          <a:lstStyle/>
          <a:p>
            <a:pPr algn="l"/>
            <a:r>
              <a:rPr lang="de-CH" altLang="de-DE" sz="3200" dirty="0">
                <a:solidFill>
                  <a:schemeClr val="tx1"/>
                </a:solidFill>
                <a:effectLst/>
                <a:latin typeface="Univers LT Std 47 Cn Lt" pitchFamily="34" charset="0"/>
              </a:rPr>
              <a:t>„Gnade und Frieden von Gott, unserem Vater, und von Jesus Christus, unserem Herrn.“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98036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706</Words>
  <Application>Microsoft Office PowerPoint</Application>
  <PresentationFormat>Bildschirmpräsentation (4:3)</PresentationFormat>
  <Paragraphs>84</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Designvorlage 'Berggipfel'</vt:lpstr>
      <vt:lpstr>Erwählt bevor die Welt erschaffen wurde</vt:lpstr>
      <vt:lpstr>I. Gepriesen sei Gott!</vt:lpstr>
      <vt:lpstr>„Paulus, Apostel Jesu Christi nach Gottes Plan und Willen.“</vt:lpstr>
      <vt:lpstr>„Als Letztem von allen hat Jesus sich auch mir gezeigt; ich war wie einer, für den es keine Hoffnung mehr gibt, so wenig wie für eine Fehlgeburt.“</vt:lpstr>
      <vt:lpstr>„Ja, ich bin der unwürdigste von allen Aposteln. Eigentlich verdiene ich es überhaupt nicht, ein Apostel zu sein, denn ich habe die Gemeinde Gottes verfolgt.“</vt:lpstr>
      <vt:lpstr>„An die, die in Ephesus leben und zu Gottes heiligem Volk gehören. Euch allen, die ihr aufgrund des Glaubens mit Jesus Christus verbunden seid.“</vt:lpstr>
      <vt:lpstr>„Ihr wisst ja, dass ihr wegen eurer nichtjüdischen Herkunft die ‚Unbeschnittenen‘ genannt werdet.“</vt:lpstr>
      <vt:lpstr>„An die, die in Ephesus leben.“</vt:lpstr>
      <vt:lpstr>„Gnade und Frieden von Gott, unserem Vater, und von Jesus Christus, unserem Herrn.“</vt:lpstr>
      <vt:lpstr>„Gepriesen sei Gott, der Vater unseres Herrn Jesus Christus! Gepriesen sei er für die Fülle des geistlichen Segens, an der wir in der himmlischen Welt durch Christus Anteil bekommen haben.“</vt:lpstr>
      <vt:lpstr>II. Gottes wegweisende Entscheidung</vt:lpstr>
      <vt:lpstr>„Denn in Christus hat er uns schon vor der Erschaffung der Welt erwählt mit dem Ziel, dass wir ein geheiligtes und untadeliges Leben führen, ein Leben in seiner Gegenwart und erfüllt von seiner Liebe.“</vt:lpstr>
      <vt:lpstr>„So sagen wir denn nach der klaren Lehre der Schrift, dass Gott in seinem ewigen und unabänderlichen Ratschluss ein für allemal festgesetzt hat, welche Leute er zum Heil annehmen, und welche er dem Verderben weihen wollte. Dieser Ratschluss gründet sich für die Auserwählten auf Gottes freie Gnade, nicht auf irgend ein menschliches Verdienst; welche er aber für das Verderben bestimmt hat, denen verschliesst er nach seinem gerechten und über jeden Tadel erhabenen, für uns freilich unbegreiflichen Urteil den Zugang zum Leben.“</vt:lpstr>
      <vt:lpstr>„Gott schuf den Menschen zu seinem Bilde, zum Bilde Gottes schuf er ihn; und schuf sie als Mann und Frau.“</vt:lpstr>
      <vt:lpstr>„Durch Jesus wurde alles erschaffen, was im Himmel und auf der Erde ist, das Sichtbare und das Unsichtbare, Könige und Herrscher, Mächte und Gewalten. Das ganze Universum wurde durch ihn geschaffen und hat in ihm sein Ziel. Er war vor allem anderen da, und alles besteht durch ihn.“</vt:lpstr>
      <vt:lpstr>„Dass wir ein geheiligtes und untadeliges Leben führen, ein Leben in seiner Gegenwart und erfüllt von seiner Liebe.“</vt:lpstr>
      <vt:lpstr>„Unserer Herkunft nach sind wir Juden; wir sind keine Sünder wie die Menschen heidnischer Abstammung.“</vt:lpstr>
      <vt:lpstr>„Von allem Anfang an hat Gott uns dazu bestimmt, durch Jesus Christus seine Söhne und Töchter zu werden. Das war sein Plan; so hatte er es beschlossen.“</vt:lpstr>
      <vt:lpstr>„Von allem Anfang an hat Gott uns dazu bestimmt, durch Jesus Christus seine Söhne und Töchter zu werden. Das war sein Wille; so hatte er es beschlossen.“</vt:lpstr>
      <vt:lpstr>III. Gottes lobenswerte Gnade</vt:lpstr>
      <vt:lpstr>„Das alles soll zum Ruhm seiner wunderbaren Gnade beitragen, die Gott uns durch seinen geliebten Sohn erwiesen hat.“</vt:lpstr>
      <vt:lpstr>„Ja, Gott hat beschlossen, mit der ganzen Fülle seines Wesens in Jesus zu wohnen.“</vt:lpstr>
      <vt:lpstr>„In Jesus sind alle Schätze der Weisheit und der Erkenntnis verborgen.“</vt:lpstr>
      <vt:lpstr>„Genauso, wie eine einzige Verfehlung allen Menschen die Verdammnis brachte, bringt eine einzige Tat, die erfüllt hat, was Gottes Gerechtigkeit fordert, allen Menschen den Freispruch und damit das Leben.“</vt:lpstr>
      <vt:lpstr>„All denen, die Jesus aufnahmen und an seinen Namen glaubten, gab er das Recht, Gottes Kinder zu werden.“</vt:lpstr>
      <vt:lpstr>„Von allem Anfang an hat Gott uns dazu bestimmt, durch Jesus Christus seine Söhne und Töchter zu werden. Das war sein Wille; so hatte er es beschlossen.“</vt:lpstr>
      <vt:lpstr>Schlussgedanke</vt:lpstr>
      <vt:lpstr>Schlussgedanke</vt:lpstr>
      <vt:lpstr>„Gepriesen sei Gott, der Vater unseres Herrn Jesus Christus! Gepriesen sei er für die Fülle des geistlichen Segens, an der wir in der himmlischen Welt durch Christus Anteil bekommen haben.“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Gottes großartiger Plan für die Menschen - Teil 1/3 - Erwählt bevor die Welt erschaffen wurde - Folien</dc:title>
  <dc:creator>Jürg Birnstiel</dc:creator>
  <cp:lastModifiedBy>Me</cp:lastModifiedBy>
  <cp:revision>528</cp:revision>
  <dcterms:created xsi:type="dcterms:W3CDTF">2013-11-12T15:20:47Z</dcterms:created>
  <dcterms:modified xsi:type="dcterms:W3CDTF">2016-02-23T22:19:06Z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